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322" r:id="rId14"/>
    <p:sldId id="303" r:id="rId15"/>
    <p:sldId id="318" r:id="rId16"/>
    <p:sldId id="319" r:id="rId17"/>
    <p:sldId id="306" r:id="rId18"/>
    <p:sldId id="320" r:id="rId19"/>
    <p:sldId id="323" r:id="rId20"/>
    <p:sldId id="321" r:id="rId21"/>
    <p:sldId id="308" r:id="rId22"/>
    <p:sldId id="324" r:id="rId23"/>
    <p:sldId id="309" r:id="rId24"/>
    <p:sldId id="31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5" clrIdx="0">
    <p:extLst/>
  </p:cmAuthor>
  <p:cmAuthor id="2" name="이우재" initials="이" lastIdx="1" clrIdx="1">
    <p:extLst/>
  </p:cmAuthor>
  <p:cmAuthor id="3" name="이우재" initials="이 [2]" lastIdx="1" clrIdx="2">
    <p:extLst/>
  </p:cmAuthor>
  <p:cmAuthor id="4" name="이우재" initials="이 [3]" lastIdx="1" clrIdx="3">
    <p:extLst/>
  </p:cmAuthor>
  <p:cmAuthor id="5" name="이우재" initials="이 [4]" lastIdx="1" clrIdx="4">
    <p:extLst/>
  </p:cmAuthor>
  <p:cmAuthor id="6" name="이우재" initials="이 [5]" lastIdx="1" clrIdx="5">
    <p:extLst/>
  </p:cmAuthor>
  <p:cmAuthor id="7" name="이우재" initials="이 [6]" lastIdx="1" clrIdx="6">
    <p:extLst/>
  </p:cmAuthor>
  <p:cmAuthor id="8" name="이우재" initials="이 [7]" lastIdx="1" clrIdx="7">
    <p:extLst/>
  </p:cmAuthor>
  <p:cmAuthor id="9" name="이우재" initials="이 [8]" lastIdx="1" clrIdx="8">
    <p:extLst/>
  </p:cmAuthor>
  <p:cmAuthor id="10" name="이우재" initials="이 [9]" lastIdx="1" clrIdx="9">
    <p:extLst/>
  </p:cmAuthor>
  <p:cmAuthor id="11" name="이우재" initials="이 [10]" lastIdx="1" clrIdx="10">
    <p:extLst/>
  </p:cmAuthor>
  <p:cmAuthor id="12" name="이우재" initials="이 [11]" lastIdx="1" clrIdx="11">
    <p:extLst/>
  </p:cmAuthor>
  <p:cmAuthor id="13" name="이우재" initials="이 [12]" lastIdx="1" clrIdx="12">
    <p:extLst/>
  </p:cmAuthor>
  <p:cmAuthor id="14" name="이우재" initials="이 [13]" lastIdx="1" clrIdx="1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C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64" d="100"/>
          <a:sy n="64" d="100"/>
        </p:scale>
        <p:origin x="8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2T21:13:49.563" idx="1">
    <p:pos x="2962" y="482"/>
    <p:text>우선 기능별로 구현한 코드들을 보여드리면서 설명드리겠습니다. 첫번째로 메인페이지에서 인쇄버튼을 누르면 프리뷰창이 뜨게 되는데 그떄 프리뷰 창에 나오는 미리보기 이미지를 생성하는 과정을 도식화했습니다. 인쇄를 누르면 해당 페이지의 html파일 경로를 불러와 가로 및 세로 이미지를 생성합니다. 그리고 프리뷰 창에 가로 이미지를 기본값으로 보여주게 됩니다. 현재는 프로토타입을 보여드리기 위해 임시로 변환된 두개의 이미지 파일은 사용자가 현재 머물고있는 메인페이지를 변환시킨것입니다.ㄴ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7-12T21:29:33.255" idx="1">
    <p:pos x="10" y="10"/>
    <p:text>두번쨰로는 인쇄하기와 저장하기 기능입니다. 두가지 기능 모두 같은 방식으로 돌아가는데, 사용자가 설정한 옵션에 맞게 month_result.pdf라는 임시 pdf파일로 변환시켜놓습니다. 그 후에 인쇄창이나 저장윈도우를 띄워주고 사용자가 처리할 수 있게 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2" dt="2017-07-12T21:49:26.543" idx="1">
    <p:pos x="10" y="10"/>
    <p:text>마지막으로 현재 문제점들과 추후에 개발할 사항들을 설명드리겠습니다. 우선 가장 큰 문제는 변환 속도입니다. 인쇄범위 따른 속도 10장까지 해보았는데 차이가 없었습니다. 그러나 소요시간이 약 3초정도 걸리고 아까 보셨다시피 다운로드 창이나 인쇄하기 창이 뜨는데 지연시간이 존재합니다. 이것이 새로 프로세스를 만들어내어 변환함으로 인해서 속도가 저하되는 것 같습니다.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2T15:42:33.028" idx="2">
    <p:pos x="4657" y="1838"/>
    <p:text>구글캘린더의 경우 미리보기가 image? html? 옵션에 따른 변환 시간이 전혀 없음</p:text>
    <p:extLst>
      <p:ext uri="{C676402C-5697-4E1C-873F-D02D1690AC5C}">
        <p15:threadingInfo xmlns:p15="http://schemas.microsoft.com/office/powerpoint/2012/main" timeZoneBias="-540"/>
      </p:ext>
    </p:extLst>
  </p:cm>
  <p:cm authorId="1" dt="2017-07-12T15:45:53.340" idx="3">
    <p:pos x="1875" y="1025"/>
    <p:text>옵션 설정시 js 통한 convert url 통해 해당 설정에 맞는 페이지를 image로 변화하여 미리보기에 표시해야하나?</p:text>
    <p:extLst>
      <p:ext uri="{C676402C-5697-4E1C-873F-D02D1690AC5C}">
        <p15:threadingInfo xmlns:p15="http://schemas.microsoft.com/office/powerpoint/2012/main" timeZoneBias="-540"/>
      </p:ext>
    </p:extLst>
  </p:cm>
  <p:cm authorId="14" dt="2017-07-12T22:05:28.861" idx="1">
    <p:pos x="10" y="10"/>
    <p:text>네 이것은 아까 말씀드렸듯이 구글 캘린더의 경우는 미리보기 이미지가 인쇄범위설정이 변경될떄마다 동적으로 변하는데 굉장히 빠릅니다. 저희는 아직 이렇게는 구현을 못했고 메인페이지에서 프리뷰창으로 넘어올때 해당 월이 변환되어 표시되는 정도로 우선 진행했습니다. 또 날짜 범위의 경우도 현재는 월단위로 만 가능한데 일단위로 쪼개서 가능하게 해야합니다.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0E462-971A-4287-8B94-B522BEAA3935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8ABE8-DDD2-424F-9A2A-7DDDDD71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0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E395-ACE5-4E7A-8896-706BE942C62F}" type="datetime1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0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4EB9-1DAA-4FB2-940F-B8C83F3EDA21}" type="datetime1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4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FC9B-C292-475A-96E3-4977D2791C4E}" type="datetime1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1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0963-6337-42B1-B791-251B052D0A82}" type="datetime1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4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EAA8-324B-4E25-80C3-8EDDAAF87CD7}" type="datetime1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C29B-851A-4194-9C06-84C946F3CBE7}" type="datetime1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4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ABBA-6645-4673-BEF7-4415A75CA863}" type="datetime1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5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B1AB-E8F5-41AB-9619-34A7C4F25907}" type="datetime1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0333-28E4-4B8C-A648-AEDB078680DA}" type="datetime1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5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6E95-E9D8-452F-AA79-0DBA75F742B2}" type="datetime1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8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FA80-A853-4E66-A18D-A290B4C04EEE}" type="datetime1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3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B10C-CC46-4541-B3DF-41ADAD89D059}" type="datetime1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2384C-CC61-4CA9-A5BE-3E2850D07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9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322047"/>
            <a:ext cx="9144000" cy="1670541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0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0488" y="2247947"/>
            <a:ext cx="6603023" cy="1586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 기능 </a:t>
            </a:r>
            <a:r>
              <a:rPr lang="en-US" altLang="ko-KR" sz="4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Prototype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중간발표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2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9914" y="5311285"/>
            <a:ext cx="1927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rgbClr val="2FC066"/>
                </a:solidFill>
              </a:rPr>
              <a:t>개발 </a:t>
            </a:r>
            <a:r>
              <a:rPr lang="en-US" altLang="ko-KR" b="1" dirty="0" smtClean="0">
                <a:solidFill>
                  <a:srgbClr val="2FC066"/>
                </a:solidFill>
              </a:rPr>
              <a:t>3</a:t>
            </a:r>
            <a:r>
              <a:rPr lang="ko-KR" altLang="en-US" b="1" dirty="0" smtClean="0">
                <a:solidFill>
                  <a:srgbClr val="2FC066"/>
                </a:solidFill>
              </a:rPr>
              <a:t>랩 캘린더 팀</a:t>
            </a:r>
            <a:endParaRPr lang="en-US" altLang="ko-KR" b="1" dirty="0" smtClean="0">
              <a:solidFill>
                <a:srgbClr val="2FC066"/>
              </a:solidFill>
            </a:endParaRPr>
          </a:p>
          <a:p>
            <a:pPr algn="r"/>
            <a:r>
              <a:rPr lang="ko-KR" altLang="en-US" b="1" dirty="0" smtClean="0">
                <a:solidFill>
                  <a:srgbClr val="2FC066"/>
                </a:solidFill>
              </a:rPr>
              <a:t>인턴</a:t>
            </a:r>
            <a:endParaRPr lang="en-US" altLang="ko-KR" b="1" dirty="0" smtClean="0">
              <a:solidFill>
                <a:srgbClr val="2FC066"/>
              </a:solidFill>
            </a:endParaRPr>
          </a:p>
          <a:p>
            <a:pPr algn="r"/>
            <a:endParaRPr lang="en-US" altLang="ko-KR" b="1" dirty="0" smtClean="0">
              <a:solidFill>
                <a:srgbClr val="2FC066"/>
              </a:solidFill>
            </a:endParaRPr>
          </a:p>
          <a:p>
            <a:pPr algn="r"/>
            <a:r>
              <a:rPr lang="ko-KR" altLang="en-US" b="1" dirty="0" smtClean="0">
                <a:solidFill>
                  <a:srgbClr val="2FC066"/>
                </a:solidFill>
              </a:rPr>
              <a:t>이우재</a:t>
            </a:r>
            <a:r>
              <a:rPr lang="en-US" altLang="ko-KR" b="1" dirty="0" smtClean="0">
                <a:solidFill>
                  <a:srgbClr val="2FC066"/>
                </a:solidFill>
              </a:rPr>
              <a:t>, </a:t>
            </a:r>
            <a:r>
              <a:rPr lang="ko-KR" altLang="en-US" b="1" dirty="0" smtClean="0">
                <a:solidFill>
                  <a:srgbClr val="2FC066"/>
                </a:solidFill>
              </a:rPr>
              <a:t>안상영</a:t>
            </a:r>
            <a:endParaRPr lang="ko-KR" altLang="en-US" b="1" dirty="0">
              <a:solidFill>
                <a:srgbClr val="2FC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4. </a:t>
            </a:r>
            <a:r>
              <a:rPr lang="ko-KR" altLang="en-US" sz="1600" b="1" dirty="0" err="1" smtClean="0">
                <a:solidFill>
                  <a:srgbClr val="2FC066"/>
                </a:solidFill>
              </a:rPr>
              <a:t>프로토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 타입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기술 스택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7225" y="1745656"/>
            <a:ext cx="7858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atin typeface="+mj-ea"/>
                <a:ea typeface="+mj-ea"/>
              </a:rPr>
              <a:t>* </a:t>
            </a:r>
            <a:r>
              <a:rPr lang="ko-KR" altLang="en-US" b="1" dirty="0" smtClean="0">
                <a:latin typeface="+mj-ea"/>
                <a:ea typeface="+mj-ea"/>
              </a:rPr>
              <a:t>왜 </a:t>
            </a:r>
            <a:r>
              <a:rPr lang="en-US" altLang="ko-KR" b="1" dirty="0" err="1" smtClean="0">
                <a:latin typeface="+mj-ea"/>
                <a:ea typeface="+mj-ea"/>
              </a:rPr>
              <a:t>openhtmltopdf</a:t>
            </a:r>
            <a:r>
              <a:rPr lang="ko-KR" altLang="en-US" b="1" dirty="0" smtClean="0">
                <a:latin typeface="+mj-ea"/>
                <a:ea typeface="+mj-ea"/>
              </a:rPr>
              <a:t>을 버렸는가</a:t>
            </a:r>
            <a:r>
              <a:rPr lang="en-US" altLang="ko-KR" b="1" dirty="0" smtClean="0">
                <a:latin typeface="+mj-ea"/>
                <a:ea typeface="+mj-ea"/>
              </a:rPr>
              <a:t>? </a:t>
            </a:r>
            <a:endParaRPr lang="ko-KR" altLang="ko-KR" b="1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Library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8299" y="3179655"/>
            <a:ext cx="416704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b="1" dirty="0" smtClean="0">
                <a:latin typeface="+mj-ea"/>
                <a:ea typeface="+mj-ea"/>
              </a:rPr>
              <a:t>Html to image </a:t>
            </a:r>
            <a:r>
              <a:rPr lang="ko-KR" altLang="en-US" b="1" dirty="0" smtClean="0">
                <a:latin typeface="+mj-ea"/>
                <a:ea typeface="+mj-ea"/>
              </a:rPr>
              <a:t>불가능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r>
              <a:rPr lang="ko-KR" altLang="en-US" sz="1400" b="1" dirty="0" smtClean="0">
                <a:latin typeface="+mj-ea"/>
                <a:ea typeface="+mj-ea"/>
              </a:rPr>
              <a:t>추가적인 </a:t>
            </a:r>
            <a:r>
              <a:rPr lang="en-US" altLang="ko-KR" sz="1400" b="1" dirty="0" smtClean="0">
                <a:latin typeface="+mj-ea"/>
                <a:ea typeface="+mj-ea"/>
              </a:rPr>
              <a:t>html to image library </a:t>
            </a:r>
            <a:r>
              <a:rPr lang="ko-KR" altLang="en-US" sz="1400" b="1" dirty="0" smtClean="0">
                <a:latin typeface="+mj-ea"/>
                <a:ea typeface="+mj-ea"/>
              </a:rPr>
              <a:t>사용해야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b="1" dirty="0" smtClean="0">
                <a:latin typeface="+mj-ea"/>
              </a:rPr>
              <a:t>떨어지는 렌더링 성능</a:t>
            </a:r>
            <a:endParaRPr lang="en-US" altLang="ko-KR" b="1" dirty="0" smtClean="0">
              <a:latin typeface="+mj-ea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latin typeface="+mj-ea"/>
              </a:rPr>
              <a:t>=&gt; CSS3</a:t>
            </a:r>
            <a:r>
              <a:rPr lang="ko-KR" altLang="en-US" sz="1400" b="1" dirty="0" smtClean="0">
                <a:latin typeface="+mj-ea"/>
              </a:rPr>
              <a:t>의 일부</a:t>
            </a:r>
            <a:r>
              <a:rPr lang="en-US" altLang="ko-KR" sz="1400" b="1" dirty="0" smtClean="0">
                <a:latin typeface="+mj-ea"/>
              </a:rPr>
              <a:t> </a:t>
            </a:r>
            <a:r>
              <a:rPr lang="ko-KR" altLang="en-US" sz="1400" b="1" dirty="0" smtClean="0">
                <a:latin typeface="+mj-ea"/>
              </a:rPr>
              <a:t>스펙 지원</a:t>
            </a:r>
            <a:r>
              <a:rPr lang="en-US" altLang="ko-KR" sz="1400" b="1" dirty="0" smtClean="0">
                <a:latin typeface="+mj-ea"/>
              </a:rPr>
              <a:t> </a:t>
            </a:r>
            <a:endParaRPr lang="ko-KR" altLang="ko-KR" b="1" dirty="0" smtClean="0">
              <a:latin typeface="+mj-ea"/>
            </a:endParaRP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48765" y="2540397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문제 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4883" y="2540397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해결 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64332" y="3242408"/>
            <a:ext cx="3648346" cy="1719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b="1" dirty="0" err="1" smtClean="0">
                <a:latin typeface="+mj-ea"/>
                <a:ea typeface="+mj-ea"/>
              </a:rPr>
              <a:t>Openhtmltopdf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개발 문서 공부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ko-KR" b="1" dirty="0" smtClean="0">
              <a:latin typeface="+mj-ea"/>
              <a:ea typeface="+mj-ea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b="1" dirty="0" smtClean="0">
                <a:latin typeface="+mj-ea"/>
                <a:ea typeface="+mj-ea"/>
              </a:rPr>
              <a:t>다른 대안 리서치</a:t>
            </a:r>
            <a:endParaRPr lang="en-US" altLang="ko-KR" b="1" dirty="0" smtClean="0">
              <a:latin typeface="+mj-ea"/>
              <a:ea typeface="+mj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     =&gt; </a:t>
            </a:r>
            <a:r>
              <a:rPr lang="en-US" altLang="ko-KR" b="1" dirty="0" err="1" smtClean="0">
                <a:latin typeface="+mj-ea"/>
                <a:ea typeface="+mj-ea"/>
              </a:rPr>
              <a:t>wkhtmltopdf</a:t>
            </a:r>
            <a:endParaRPr lang="ko-KR" altLang="ko-KR" b="1" dirty="0">
              <a:latin typeface="+mj-ea"/>
              <a:ea typeface="+mj-ea"/>
            </a:endParaRPr>
          </a:p>
        </p:txBody>
      </p:sp>
      <p:sp>
        <p:nvSpPr>
          <p:cNvPr id="2" name="이등변 삼각형 1"/>
          <p:cNvSpPr/>
          <p:nvPr/>
        </p:nvSpPr>
        <p:spPr>
          <a:xfrm rot="5400000">
            <a:off x="3846660" y="4098537"/>
            <a:ext cx="1873623" cy="161365"/>
          </a:xfrm>
          <a:prstGeom prst="triangle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4. </a:t>
            </a:r>
            <a:r>
              <a:rPr lang="ko-KR" altLang="en-US" sz="1600" b="1" dirty="0" err="1" smtClean="0">
                <a:solidFill>
                  <a:srgbClr val="2FC066"/>
                </a:solidFill>
              </a:rPr>
              <a:t>프로토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 타입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기술 스택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0817" y="1477785"/>
            <a:ext cx="443865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err="1" smtClean="0">
                <a:latin typeface="+mj-ea"/>
                <a:ea typeface="+mj-ea"/>
              </a:rPr>
              <a:t>Wkhtmltopdf</a:t>
            </a:r>
            <a:endParaRPr lang="en-US" altLang="ko-KR" b="1" dirty="0">
              <a:latin typeface="+mj-ea"/>
              <a:ea typeface="+mj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latin typeface="+mj-ea"/>
              <a:ea typeface="+mj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err="1" smtClean="0">
                <a:latin typeface="+mj-ea"/>
                <a:ea typeface="+mj-ea"/>
              </a:rPr>
              <a:t>Qt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dirty="0" err="1" smtClean="0">
                <a:latin typeface="+mj-ea"/>
                <a:ea typeface="+mj-ea"/>
              </a:rPr>
              <a:t>Webkit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렌더링 엔진을 사용해 </a:t>
            </a:r>
            <a:r>
              <a:rPr lang="en-US" altLang="ko-KR" sz="1400" b="1" dirty="0" smtClean="0">
                <a:latin typeface="+mj-ea"/>
                <a:ea typeface="+mj-ea"/>
              </a:rPr>
              <a:t>html</a:t>
            </a:r>
            <a:r>
              <a:rPr lang="ko-KR" altLang="en-US" sz="1400" b="1" dirty="0" smtClean="0">
                <a:latin typeface="+mj-ea"/>
                <a:ea typeface="+mj-ea"/>
              </a:rPr>
              <a:t>을 </a:t>
            </a:r>
            <a:r>
              <a:rPr lang="en-US" altLang="ko-KR" sz="1400" b="1" dirty="0" smtClean="0">
                <a:latin typeface="+mj-ea"/>
                <a:ea typeface="+mj-ea"/>
              </a:rPr>
              <a:t>PDF</a:t>
            </a:r>
            <a:r>
              <a:rPr lang="ko-KR" altLang="en-US" sz="1400" b="1" dirty="0" smtClean="0">
                <a:latin typeface="+mj-ea"/>
                <a:ea typeface="+mj-ea"/>
              </a:rPr>
              <a:t>와 </a:t>
            </a:r>
            <a:r>
              <a:rPr lang="en-US" altLang="ko-KR" sz="1400" b="1" dirty="0" smtClean="0">
                <a:latin typeface="+mj-ea"/>
                <a:ea typeface="+mj-ea"/>
              </a:rPr>
              <a:t>Image </a:t>
            </a:r>
            <a:r>
              <a:rPr lang="ko-KR" altLang="en-US" sz="1400" b="1" dirty="0" smtClean="0">
                <a:latin typeface="+mj-ea"/>
                <a:ea typeface="+mj-ea"/>
              </a:rPr>
              <a:t>포맷으로 변환시켜주는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오픈소스</a:t>
            </a:r>
            <a:r>
              <a:rPr lang="en-US" altLang="ko-KR" sz="1400" b="1" dirty="0" smtClean="0">
                <a:latin typeface="+mj-ea"/>
                <a:ea typeface="+mj-ea"/>
              </a:rPr>
              <a:t>(LGPLv3) </a:t>
            </a:r>
            <a:r>
              <a:rPr lang="ko-KR" altLang="en-US" sz="1400" b="1" dirty="0" smtClean="0">
                <a:latin typeface="+mj-ea"/>
                <a:ea typeface="+mj-ea"/>
              </a:rPr>
              <a:t>커맨드 라인 툴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b="1" dirty="0" smtClean="0">
              <a:latin typeface="+mj-ea"/>
              <a:ea typeface="+mj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latin typeface="+mj-ea"/>
                <a:ea typeface="+mj-ea"/>
              </a:rPr>
              <a:t>*</a:t>
            </a:r>
            <a:r>
              <a:rPr lang="en-US" altLang="ko-KR" sz="1400" b="1" dirty="0" smtClean="0">
                <a:latin typeface="+mj-ea"/>
                <a:ea typeface="+mj-ea"/>
              </a:rPr>
              <a:t> LGPLv3 </a:t>
            </a:r>
            <a:r>
              <a:rPr lang="ko-KR" altLang="en-US" sz="1400" b="1" dirty="0" smtClean="0">
                <a:latin typeface="+mj-ea"/>
                <a:ea typeface="+mj-ea"/>
              </a:rPr>
              <a:t>라이센스</a:t>
            </a:r>
            <a:endParaRPr lang="en-US" altLang="ko-KR" sz="1400" b="1" dirty="0">
              <a:latin typeface="+mj-ea"/>
              <a:ea typeface="+mj-ea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400" dirty="0" smtClean="0"/>
              <a:t>누구나 복사 및 배포 가능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변경은 불허</a:t>
            </a:r>
            <a:endParaRPr lang="en-US" altLang="ko-KR" sz="1400" dirty="0" smtClean="0"/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sz="1400" dirty="0" smtClean="0"/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/>
              <a:t>* Image </a:t>
            </a:r>
            <a:r>
              <a:rPr lang="ko-KR" altLang="en-US" sz="1400" b="1" dirty="0" smtClean="0"/>
              <a:t>전환 가능</a:t>
            </a:r>
            <a:endParaRPr lang="en-US" altLang="ko-KR" sz="1400" b="1" dirty="0" smtClean="0"/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풍부한 </a:t>
            </a:r>
            <a:r>
              <a:rPr lang="en-US" altLang="ko-KR" sz="1400" b="1" dirty="0" smtClean="0"/>
              <a:t>Option </a:t>
            </a:r>
            <a:r>
              <a:rPr lang="ko-KR" altLang="en-US" sz="1400" b="1" dirty="0" smtClean="0"/>
              <a:t>설정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인쇄방향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사이즈</a:t>
            </a:r>
            <a:r>
              <a:rPr lang="en-US" altLang="ko-KR" sz="1400" b="1" dirty="0" smtClean="0"/>
              <a:t>…)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강력한 </a:t>
            </a:r>
            <a:r>
              <a:rPr lang="en-US" altLang="ko-KR" sz="1400" b="1" dirty="0" smtClean="0"/>
              <a:t>CSS </a:t>
            </a:r>
            <a:r>
              <a:rPr lang="ko-KR" altLang="en-US" sz="1400" b="1" dirty="0" smtClean="0"/>
              <a:t>렌더링 </a:t>
            </a:r>
            <a:endParaRPr lang="en-US" altLang="ko-KR" sz="1400" b="1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풍부한 </a:t>
            </a:r>
            <a:r>
              <a:rPr lang="en-US" altLang="ko-KR" sz="1400" b="1" dirty="0" smtClean="0"/>
              <a:t>Reference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/>
              <a:t>* Pay</a:t>
            </a:r>
            <a:r>
              <a:rPr lang="ko-KR" altLang="en-US" sz="1400" b="1" dirty="0" smtClean="0"/>
              <a:t>팀에서도 사용</a:t>
            </a:r>
            <a:endParaRPr lang="en-US" altLang="ko-KR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Library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71" y="1545508"/>
            <a:ext cx="3858580" cy="20183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091" y="3614105"/>
            <a:ext cx="3832860" cy="310134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err="1" smtClean="0">
                <a:solidFill>
                  <a:srgbClr val="2FC066"/>
                </a:solidFill>
              </a:rPr>
              <a:t>프로토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 타입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시연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26011"/>
            <a:ext cx="9144000" cy="5765263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16935" y="2780498"/>
            <a:ext cx="1910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</a:rPr>
              <a:t>프로토타입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	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연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주요 기능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아키텍쳐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920604" y="5714907"/>
            <a:ext cx="1614399" cy="51515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62824" y="2310741"/>
            <a:ext cx="1661746" cy="1004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직선 연결선 84"/>
          <p:cNvCxnSpPr/>
          <p:nvPr/>
        </p:nvCxnSpPr>
        <p:spPr>
          <a:xfrm>
            <a:off x="362824" y="2723238"/>
            <a:ext cx="1661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19254" y="2349615"/>
            <a:ext cx="938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/month_7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845746" y="2902467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인쇄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188261" y="3171753"/>
            <a:ext cx="0" cy="7709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4102092" y="1859049"/>
            <a:ext cx="4825948" cy="228462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2" name="직선 연결선 89"/>
          <p:cNvCxnSpPr/>
          <p:nvPr/>
        </p:nvCxnSpPr>
        <p:spPr>
          <a:xfrm flipV="1">
            <a:off x="4100240" y="2210405"/>
            <a:ext cx="48080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576877" y="1888933"/>
            <a:ext cx="1765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/convert/6/8/1/print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1914118" y="6230105"/>
            <a:ext cx="37230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400978" y="5569890"/>
            <a:ext cx="1603068" cy="116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9" name="직선 연결선 93"/>
          <p:cNvCxnSpPr/>
          <p:nvPr/>
        </p:nvCxnSpPr>
        <p:spPr>
          <a:xfrm>
            <a:off x="2393271" y="5982388"/>
            <a:ext cx="1610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580143" y="5613056"/>
            <a:ext cx="860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/preview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856143" y="6066420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인쇄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306049" y="5224323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op-up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119972" y="4457456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30613" y="3948235"/>
            <a:ext cx="2051105" cy="27005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914118" y="4218291"/>
            <a:ext cx="0" cy="212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모서리가 둥근 직사각형 98"/>
          <p:cNvSpPr/>
          <p:nvPr/>
        </p:nvSpPr>
        <p:spPr>
          <a:xfrm>
            <a:off x="1119972" y="4749384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image_L.png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1906410" y="4994435"/>
            <a:ext cx="0" cy="12356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모서리가 둥근 직사각형 100"/>
          <p:cNvSpPr/>
          <p:nvPr/>
        </p:nvSpPr>
        <p:spPr>
          <a:xfrm>
            <a:off x="6736318" y="3456016"/>
            <a:ext cx="1733463" cy="253573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month_result.pdf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 flipV="1">
            <a:off x="5957236" y="2816523"/>
            <a:ext cx="779082" cy="4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>
            <a:off x="7642258" y="2942196"/>
            <a:ext cx="2995" cy="46968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4353039" y="3446492"/>
            <a:ext cx="1604197" cy="29547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Convert controller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747333" y="2659952"/>
            <a:ext cx="1722449" cy="30039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852198" y="6394886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저장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3625715" y="6543057"/>
            <a:ext cx="24644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V="1">
            <a:off x="3872160" y="6222571"/>
            <a:ext cx="0" cy="3129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5" name="모서리가 둥근 직사각형 114"/>
          <p:cNvSpPr/>
          <p:nvPr/>
        </p:nvSpPr>
        <p:spPr>
          <a:xfrm>
            <a:off x="4295490" y="2423085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Month_6.html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295490" y="2707506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302086" y="2983801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Month_8.html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362824" y="3439051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5996702" y="3111569"/>
            <a:ext cx="29021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6269130" y="2506372"/>
            <a:ext cx="0" cy="6051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5957236" y="2519996"/>
            <a:ext cx="3118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V="1">
            <a:off x="5085811" y="3215100"/>
            <a:ext cx="6454" cy="2313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4030225" y="1561553"/>
            <a:ext cx="4143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@Controller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362824" y="1278912"/>
            <a:ext cx="2817655" cy="823027"/>
            <a:chOff x="370350" y="1363537"/>
            <a:chExt cx="2817655" cy="823027"/>
          </a:xfrm>
        </p:grpSpPr>
        <p:grpSp>
          <p:nvGrpSpPr>
            <p:cNvPr id="136" name="그룹 135"/>
            <p:cNvGrpSpPr/>
            <p:nvPr/>
          </p:nvGrpSpPr>
          <p:grpSpPr>
            <a:xfrm>
              <a:off x="370350" y="1363537"/>
              <a:ext cx="2817655" cy="369332"/>
              <a:chOff x="386862" y="4619435"/>
              <a:chExt cx="2817655" cy="369332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386862" y="4732833"/>
                <a:ext cx="1248507" cy="14253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1635369" y="4619435"/>
                <a:ext cx="1569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HTML element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370350" y="1578461"/>
              <a:ext cx="2730388" cy="608103"/>
              <a:chOff x="370350" y="1578461"/>
              <a:chExt cx="2730388" cy="608103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370350" y="1817232"/>
                <a:ext cx="1766366" cy="369332"/>
                <a:chOff x="354068" y="4640295"/>
                <a:chExt cx="1766366" cy="369332"/>
              </a:xfrm>
              <a:solidFill>
                <a:srgbClr val="FFC000"/>
              </a:solidFill>
            </p:grpSpPr>
            <p:sp>
              <p:nvSpPr>
                <p:cNvPr id="144" name="직사각형 143"/>
                <p:cNvSpPr/>
                <p:nvPr/>
              </p:nvSpPr>
              <p:spPr>
                <a:xfrm>
                  <a:off x="354068" y="4732832"/>
                  <a:ext cx="1248507" cy="148397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>
                  <a:off x="1595315" y="4640295"/>
                  <a:ext cx="52511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2060"/>
                      </a:solidFill>
                    </a:rPr>
                    <a:t>File</a:t>
                  </a:r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41" name="그룹 140"/>
              <p:cNvGrpSpPr/>
              <p:nvPr/>
            </p:nvGrpSpPr>
            <p:grpSpPr>
              <a:xfrm>
                <a:off x="370350" y="1578461"/>
                <a:ext cx="2730388" cy="369332"/>
                <a:chOff x="386862" y="4619435"/>
                <a:chExt cx="2730388" cy="369332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386862" y="4732833"/>
                  <a:ext cx="1248507" cy="14253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1635369" y="4619435"/>
                  <a:ext cx="1481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B050"/>
                      </a:solidFill>
                    </a:rPr>
                    <a:t>Class/method</a:t>
                  </a:r>
                  <a:endParaRPr lang="ko-KR" altLang="en-US" dirty="0">
                    <a:solidFill>
                      <a:srgbClr val="00B050"/>
                    </a:solidFill>
                  </a:endParaRPr>
                </a:p>
              </p:txBody>
            </p:sp>
          </p:grpSp>
        </p:grpSp>
      </p:grpSp>
      <p:sp>
        <p:nvSpPr>
          <p:cNvPr id="158" name="모서리가 둥근 직사각형 157"/>
          <p:cNvSpPr/>
          <p:nvPr/>
        </p:nvSpPr>
        <p:spPr>
          <a:xfrm>
            <a:off x="6051613" y="5802087"/>
            <a:ext cx="1340212" cy="286387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print()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6059681" y="6374074"/>
            <a:ext cx="1340212" cy="286387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s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ave()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100240" y="4843334"/>
            <a:ext cx="94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</a:rPr>
              <a:t>Ajax call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1" name="직선 화살표 연결선 160"/>
          <p:cNvCxnSpPr/>
          <p:nvPr/>
        </p:nvCxnSpPr>
        <p:spPr>
          <a:xfrm flipV="1">
            <a:off x="5068900" y="3867177"/>
            <a:ext cx="0" cy="236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625715" y="6230065"/>
            <a:ext cx="146009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5818326" y="5373755"/>
            <a:ext cx="1569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Iframe: hidden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5247425" y="3867177"/>
            <a:ext cx="0" cy="25277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4004046" y="6382466"/>
            <a:ext cx="1234165" cy="124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4004046" y="6517268"/>
            <a:ext cx="19926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 flipV="1">
            <a:off x="5771086" y="5945281"/>
            <a:ext cx="2857" cy="5781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5772808" y="5945281"/>
            <a:ext cx="2657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프리뷰 이미지 생성</a:t>
            </a:r>
          </a:p>
        </p:txBody>
      </p: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12673" y="3081962"/>
            <a:ext cx="1661746" cy="1004272"/>
            <a:chOff x="2751389" y="2116837"/>
            <a:chExt cx="1661746" cy="1004272"/>
          </a:xfrm>
        </p:grpSpPr>
        <p:sp>
          <p:nvSpPr>
            <p:cNvPr id="121" name="직사각형 120"/>
            <p:cNvSpPr/>
            <p:nvPr/>
          </p:nvSpPr>
          <p:spPr>
            <a:xfrm>
              <a:off x="2751389" y="2116837"/>
              <a:ext cx="1661746" cy="1004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2751389" y="2529334"/>
              <a:ext cx="16617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3107819" y="2155711"/>
              <a:ext cx="9380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/month_7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3234311" y="2708563"/>
              <a:ext cx="685030" cy="2813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인쇄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8" name="직선 화살표 연결선 127"/>
          <p:cNvCxnSpPr/>
          <p:nvPr/>
        </p:nvCxnSpPr>
        <p:spPr>
          <a:xfrm>
            <a:off x="2190006" y="3827881"/>
            <a:ext cx="2869674" cy="126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5283950" y="5120432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62189" y="3705467"/>
            <a:ext cx="2051105" cy="27005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83950" y="5412360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image_L.png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82432" y="4672247"/>
            <a:ext cx="1691988" cy="116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974296" y="5084745"/>
            <a:ext cx="1700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1348509" y="4715536"/>
            <a:ext cx="908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/preview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82236" y="4359335"/>
            <a:ext cx="912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op-up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466911" y="5290482"/>
            <a:ext cx="723028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&lt;</a:t>
            </a:r>
            <a:r>
              <a:rPr lang="en-US" altLang="ko-KR" sz="1200" b="1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&gt;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61509" y="3731068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55069" y="5362694"/>
            <a:ext cx="60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세로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45696" y="5071692"/>
            <a:ext cx="60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가로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62816" y="2440108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53939" y="2482704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049" y="3987408"/>
            <a:ext cx="0" cy="106946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793211" y="3428613"/>
            <a:ext cx="2898691" cy="22846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4673605" y="3120074"/>
            <a:ext cx="3620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PostMapping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(“/preview”)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4946547" y="5542480"/>
            <a:ext cx="337403" cy="69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4946547" y="5229072"/>
            <a:ext cx="0" cy="3129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4949837" y="5236247"/>
            <a:ext cx="337403" cy="69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H="1" flipV="1">
            <a:off x="2256800" y="5412360"/>
            <a:ext cx="2689748" cy="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362824" y="1278912"/>
            <a:ext cx="2817655" cy="823027"/>
            <a:chOff x="370350" y="1363537"/>
            <a:chExt cx="2817655" cy="823027"/>
          </a:xfrm>
        </p:grpSpPr>
        <p:grpSp>
          <p:nvGrpSpPr>
            <p:cNvPr id="47" name="그룹 46"/>
            <p:cNvGrpSpPr/>
            <p:nvPr/>
          </p:nvGrpSpPr>
          <p:grpSpPr>
            <a:xfrm>
              <a:off x="370350" y="1363537"/>
              <a:ext cx="2817655" cy="369332"/>
              <a:chOff x="386862" y="4619435"/>
              <a:chExt cx="2817655" cy="369332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86862" y="4732833"/>
                <a:ext cx="1248507" cy="14253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635369" y="4619435"/>
                <a:ext cx="1569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HTML element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370350" y="1578461"/>
              <a:ext cx="2730388" cy="608103"/>
              <a:chOff x="370350" y="1578461"/>
              <a:chExt cx="2730388" cy="608103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370350" y="1817232"/>
                <a:ext cx="1766366" cy="369332"/>
                <a:chOff x="354068" y="4640295"/>
                <a:chExt cx="1766366" cy="369332"/>
              </a:xfrm>
              <a:solidFill>
                <a:srgbClr val="FFC000"/>
              </a:solidFill>
            </p:grpSpPr>
            <p:sp>
              <p:nvSpPr>
                <p:cNvPr id="63" name="직사각형 62"/>
                <p:cNvSpPr/>
                <p:nvPr/>
              </p:nvSpPr>
              <p:spPr>
                <a:xfrm>
                  <a:off x="354068" y="4732832"/>
                  <a:ext cx="1248507" cy="148397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1595315" y="4640295"/>
                  <a:ext cx="52511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2060"/>
                      </a:solidFill>
                    </a:rPr>
                    <a:t>File</a:t>
                  </a:r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370350" y="1578461"/>
                <a:ext cx="2730388" cy="369332"/>
                <a:chOff x="386862" y="4619435"/>
                <a:chExt cx="2730388" cy="369332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386862" y="4732833"/>
                  <a:ext cx="1248507" cy="14253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1635369" y="4619435"/>
                  <a:ext cx="1481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B050"/>
                      </a:solidFill>
                    </a:rPr>
                    <a:t>Class/method</a:t>
                  </a:r>
                  <a:endParaRPr lang="ko-KR" altLang="en-US" dirty="0">
                    <a:solidFill>
                      <a:srgbClr val="00B05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572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프리뷰 이미지 생성</a:t>
            </a:r>
          </a:p>
        </p:txBody>
      </p: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12673" y="3081962"/>
            <a:ext cx="1661746" cy="1004272"/>
            <a:chOff x="2751389" y="2116837"/>
            <a:chExt cx="1661746" cy="1004272"/>
          </a:xfrm>
        </p:grpSpPr>
        <p:sp>
          <p:nvSpPr>
            <p:cNvPr id="121" name="직사각형 120"/>
            <p:cNvSpPr/>
            <p:nvPr/>
          </p:nvSpPr>
          <p:spPr>
            <a:xfrm>
              <a:off x="2751389" y="2116837"/>
              <a:ext cx="1661746" cy="1004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2751389" y="2529334"/>
              <a:ext cx="16617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3107819" y="2155711"/>
              <a:ext cx="9380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/month_7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3234311" y="2708563"/>
              <a:ext cx="685030" cy="2813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인쇄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8" name="직선 화살표 연결선 127"/>
          <p:cNvCxnSpPr/>
          <p:nvPr/>
        </p:nvCxnSpPr>
        <p:spPr>
          <a:xfrm>
            <a:off x="2190006" y="3827881"/>
            <a:ext cx="2869674" cy="126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5283950" y="5120432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62189" y="3705467"/>
            <a:ext cx="2051105" cy="27005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83950" y="5412360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image_L.png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82432" y="4672247"/>
            <a:ext cx="1691988" cy="116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974296" y="5084745"/>
            <a:ext cx="1700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1348509" y="4715536"/>
            <a:ext cx="908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/preview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82236" y="4359335"/>
            <a:ext cx="912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op-up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466911" y="5290482"/>
            <a:ext cx="723028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&lt;</a:t>
            </a:r>
            <a:r>
              <a:rPr lang="en-US" altLang="ko-KR" sz="1200" b="1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&gt;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61509" y="3731068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55069" y="5362694"/>
            <a:ext cx="60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세로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45696" y="5071692"/>
            <a:ext cx="60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가로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084320" y="3081961"/>
            <a:ext cx="4316474" cy="27532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262816" y="2440108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53939" y="2482704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049" y="3987408"/>
            <a:ext cx="0" cy="106946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793211" y="3428613"/>
            <a:ext cx="2898691" cy="22846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4647481" y="3113543"/>
            <a:ext cx="3620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PostMapping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(“/preview”)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4946547" y="5542480"/>
            <a:ext cx="337403" cy="69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4946547" y="5229072"/>
            <a:ext cx="0" cy="3129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-7470" y="1204546"/>
            <a:ext cx="9138281" cy="5151805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/>
          <p:nvPr/>
        </p:nvCxnSpPr>
        <p:spPr>
          <a:xfrm flipV="1">
            <a:off x="4949837" y="5236247"/>
            <a:ext cx="337403" cy="69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H="1" flipV="1">
            <a:off x="2202602" y="5390030"/>
            <a:ext cx="2743946" cy="223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072" y="2092543"/>
            <a:ext cx="8059856" cy="3347069"/>
            <a:chOff x="455494" y="2249781"/>
            <a:chExt cx="8059856" cy="3347069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494" y="2249781"/>
              <a:ext cx="8059856" cy="3347069"/>
            </a:xfrm>
            <a:prstGeom prst="rect">
              <a:avLst/>
            </a:prstGeom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620773" y="4160777"/>
              <a:ext cx="7780021" cy="105045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97741" y="3911419"/>
              <a:ext cx="17043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가로 및 세로 이미지 생성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38962" y="1677869"/>
            <a:ext cx="364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2FC066"/>
                </a:solidFill>
              </a:rPr>
              <a:t>“/preview” controller</a:t>
            </a:r>
            <a:r>
              <a:rPr lang="en-US" altLang="ko-KR" b="1" dirty="0">
                <a:solidFill>
                  <a:srgbClr val="2FC066"/>
                </a:solidFill>
              </a:rPr>
              <a:t> </a:t>
            </a:r>
            <a:r>
              <a:rPr lang="en-US" altLang="ko-KR" b="1" dirty="0" smtClean="0">
                <a:solidFill>
                  <a:srgbClr val="2FC066"/>
                </a:solidFill>
              </a:rPr>
              <a:t>Code example</a:t>
            </a:r>
            <a:endParaRPr lang="ko-KR" altLang="en-US" b="1" dirty="0">
              <a:solidFill>
                <a:srgbClr val="2FC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프리뷰 이미지 생성</a:t>
            </a:r>
          </a:p>
        </p:txBody>
      </p: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12673" y="3081962"/>
            <a:ext cx="1661746" cy="1004272"/>
            <a:chOff x="2751389" y="2116837"/>
            <a:chExt cx="1661746" cy="1004272"/>
          </a:xfrm>
        </p:grpSpPr>
        <p:sp>
          <p:nvSpPr>
            <p:cNvPr id="121" name="직사각형 120"/>
            <p:cNvSpPr/>
            <p:nvPr/>
          </p:nvSpPr>
          <p:spPr>
            <a:xfrm>
              <a:off x="2751389" y="2116837"/>
              <a:ext cx="1661746" cy="1004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2751389" y="2529334"/>
              <a:ext cx="16617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3107819" y="2155711"/>
              <a:ext cx="9380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/month_7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3234311" y="2708563"/>
              <a:ext cx="685030" cy="2813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인쇄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8" name="직선 화살표 연결선 127"/>
          <p:cNvCxnSpPr/>
          <p:nvPr/>
        </p:nvCxnSpPr>
        <p:spPr>
          <a:xfrm>
            <a:off x="2190006" y="3827881"/>
            <a:ext cx="2869674" cy="126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5283950" y="5120432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62189" y="3705467"/>
            <a:ext cx="2051105" cy="27005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83950" y="5412360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image_L.png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82432" y="4672247"/>
            <a:ext cx="1691988" cy="116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연결선 124"/>
          <p:cNvCxnSpPr/>
          <p:nvPr/>
        </p:nvCxnSpPr>
        <p:spPr>
          <a:xfrm>
            <a:off x="974296" y="5084745"/>
            <a:ext cx="1700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1348509" y="4715536"/>
            <a:ext cx="908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/preview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82236" y="4359335"/>
            <a:ext cx="912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op-up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466911" y="5290482"/>
            <a:ext cx="723028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&lt;</a:t>
            </a:r>
            <a:r>
              <a:rPr lang="en-US" altLang="ko-KR" sz="1200" b="1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&gt;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61509" y="3731068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55069" y="5362694"/>
            <a:ext cx="60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세로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45696" y="5071692"/>
            <a:ext cx="60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가로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084320" y="3081961"/>
            <a:ext cx="4316474" cy="27532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262816" y="2440108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53939" y="2482704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049" y="3987408"/>
            <a:ext cx="0" cy="106946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793211" y="3428613"/>
            <a:ext cx="2898691" cy="22846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4647481" y="3113543"/>
            <a:ext cx="3620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PostMapping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(“/preview”)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4946547" y="5542480"/>
            <a:ext cx="337403" cy="69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4946547" y="5229072"/>
            <a:ext cx="0" cy="3129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4949837" y="5236247"/>
            <a:ext cx="337403" cy="69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-7470" y="1204546"/>
            <a:ext cx="9138281" cy="5151805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/>
          <p:cNvCxnSpPr/>
          <p:nvPr/>
        </p:nvCxnSpPr>
        <p:spPr>
          <a:xfrm flipH="1" flipV="1">
            <a:off x="2202602" y="5390030"/>
            <a:ext cx="2743946" cy="223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882236" y="1401610"/>
            <a:ext cx="6809666" cy="4713702"/>
            <a:chOff x="-333640" y="1388094"/>
            <a:chExt cx="6809666" cy="471370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26" y="1781256"/>
              <a:ext cx="6057900" cy="4320540"/>
            </a:xfrm>
            <a:prstGeom prst="rect">
              <a:avLst/>
            </a:prstGeom>
          </p:spPr>
        </p:pic>
        <p:sp>
          <p:nvSpPr>
            <p:cNvPr id="48" name="모서리가 둥근 직사각형 47"/>
            <p:cNvSpPr/>
            <p:nvPr/>
          </p:nvSpPr>
          <p:spPr>
            <a:xfrm>
              <a:off x="1641224" y="2522508"/>
              <a:ext cx="3441529" cy="166770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83966" y="3238579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Command 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생성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87037" y="4617298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Command 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실행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 flipH="1">
              <a:off x="2790467" y="4730817"/>
              <a:ext cx="1196570" cy="1524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-333640" y="1388094"/>
              <a:ext cx="4458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 err="1" smtClean="0">
                  <a:solidFill>
                    <a:srgbClr val="2FC066"/>
                  </a:solidFill>
                </a:rPr>
                <a:t>Wkhtmltopdf</a:t>
              </a:r>
              <a:r>
                <a:rPr lang="en-US" altLang="ko-KR" b="1" dirty="0">
                  <a:solidFill>
                    <a:srgbClr val="2FC066"/>
                  </a:solidFill>
                </a:rPr>
                <a:t> </a:t>
              </a:r>
              <a:r>
                <a:rPr lang="en-US" altLang="ko-KR" b="1" dirty="0" smtClean="0">
                  <a:solidFill>
                    <a:srgbClr val="2FC066"/>
                  </a:solidFill>
                </a:rPr>
                <a:t>Converter</a:t>
              </a:r>
              <a:r>
                <a:rPr lang="en-US" altLang="ko-KR" b="1" dirty="0">
                  <a:solidFill>
                    <a:srgbClr val="2FC066"/>
                  </a:solidFill>
                </a:rPr>
                <a:t> </a:t>
              </a:r>
              <a:r>
                <a:rPr lang="en-US" altLang="ko-KR" b="1" dirty="0" smtClean="0">
                  <a:solidFill>
                    <a:srgbClr val="2FC066"/>
                  </a:solidFill>
                </a:rPr>
                <a:t>Code example</a:t>
              </a:r>
              <a:endParaRPr lang="ko-KR" altLang="en-US" b="1" dirty="0">
                <a:solidFill>
                  <a:srgbClr val="2FC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1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인쇄하기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저장하기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7334" y="1264334"/>
            <a:ext cx="2817655" cy="823027"/>
            <a:chOff x="370350" y="1363537"/>
            <a:chExt cx="2817655" cy="823027"/>
          </a:xfrm>
        </p:grpSpPr>
        <p:grpSp>
          <p:nvGrpSpPr>
            <p:cNvPr id="53" name="그룹 52"/>
            <p:cNvGrpSpPr/>
            <p:nvPr/>
          </p:nvGrpSpPr>
          <p:grpSpPr>
            <a:xfrm>
              <a:off x="370350" y="1363537"/>
              <a:ext cx="2817655" cy="369332"/>
              <a:chOff x="386862" y="4619435"/>
              <a:chExt cx="2817655" cy="36933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86862" y="4732833"/>
                <a:ext cx="1248507" cy="14253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1635369" y="4619435"/>
                <a:ext cx="1569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HTML element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370350" y="1578461"/>
              <a:ext cx="2730388" cy="608103"/>
              <a:chOff x="370350" y="1578461"/>
              <a:chExt cx="2730388" cy="608103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370350" y="1817232"/>
                <a:ext cx="1766366" cy="369332"/>
                <a:chOff x="354068" y="4640295"/>
                <a:chExt cx="1766366" cy="369332"/>
              </a:xfrm>
              <a:solidFill>
                <a:srgbClr val="FFC000"/>
              </a:solidFill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354068" y="4732832"/>
                  <a:ext cx="1248507" cy="148397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1595315" y="4640295"/>
                  <a:ext cx="52511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2060"/>
                      </a:solidFill>
                    </a:rPr>
                    <a:t>File</a:t>
                  </a:r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57" name="그룹 56"/>
              <p:cNvGrpSpPr/>
              <p:nvPr/>
            </p:nvGrpSpPr>
            <p:grpSpPr>
              <a:xfrm>
                <a:off x="370350" y="1578461"/>
                <a:ext cx="2730388" cy="369332"/>
                <a:chOff x="386862" y="4619435"/>
                <a:chExt cx="2730388" cy="369332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386862" y="4732833"/>
                  <a:ext cx="1248507" cy="14253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635369" y="4619435"/>
                  <a:ext cx="1481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B050"/>
                      </a:solidFill>
                    </a:rPr>
                    <a:t>Class/method</a:t>
                  </a:r>
                  <a:endParaRPr lang="ko-KR" altLang="en-US" dirty="0">
                    <a:solidFill>
                      <a:srgbClr val="00B050"/>
                    </a:solidFill>
                  </a:endParaRPr>
                </a:p>
              </p:txBody>
            </p:sp>
          </p:grpSp>
        </p:grpSp>
      </p:grp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00609" y="2692631"/>
            <a:ext cx="1792184" cy="1475839"/>
            <a:chOff x="984299" y="3385316"/>
            <a:chExt cx="1792184" cy="1475839"/>
          </a:xfrm>
        </p:grpSpPr>
        <p:sp>
          <p:nvSpPr>
            <p:cNvPr id="124" name="직사각형 123"/>
            <p:cNvSpPr/>
            <p:nvPr/>
          </p:nvSpPr>
          <p:spPr>
            <a:xfrm>
              <a:off x="1084495" y="3698228"/>
              <a:ext cx="1691988" cy="11629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1076359" y="4110726"/>
              <a:ext cx="17001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>
              <a:off x="1450572" y="3741517"/>
              <a:ext cx="9082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/preview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84299" y="3385316"/>
              <a:ext cx="912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p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op-up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568974" y="4316463"/>
              <a:ext cx="723028" cy="2813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인쇄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396597" y="2159045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80901" y="2161775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689402" y="3151562"/>
            <a:ext cx="4825948" cy="297561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164187" y="3181447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890321" y="5187435"/>
            <a:ext cx="1733463" cy="253573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month_result.pdf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5484688" y="3758901"/>
            <a:ext cx="779082" cy="4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7212975" y="4234710"/>
            <a:ext cx="3165" cy="8847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3871022" y="3619968"/>
            <a:ext cx="1604197" cy="29547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Convert controller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332189" y="5173229"/>
            <a:ext cx="1722449" cy="30039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325593" y="3381227"/>
            <a:ext cx="1668342" cy="786798"/>
            <a:chOff x="3882800" y="3715599"/>
            <a:chExt cx="1668342" cy="786798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3882800" y="3715599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Month_6.html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3882800" y="4000020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Month_7.html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3889396" y="4276315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Month_8.html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7" name="직선 화살표 연결선 96"/>
          <p:cNvCxnSpPr/>
          <p:nvPr/>
        </p:nvCxnSpPr>
        <p:spPr>
          <a:xfrm>
            <a:off x="5973411" y="4058974"/>
            <a:ext cx="29021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5967914" y="3465105"/>
            <a:ext cx="0" cy="6051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5964425" y="3475021"/>
            <a:ext cx="3118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628883" y="2830091"/>
            <a:ext cx="4143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RequestMapping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(“/convert/6/8/1/print”)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133" name="직선 화살표 연결선 132"/>
          <p:cNvCxnSpPr/>
          <p:nvPr/>
        </p:nvCxnSpPr>
        <p:spPr>
          <a:xfrm flipH="1" flipV="1">
            <a:off x="5630563" y="5314221"/>
            <a:ext cx="688069" cy="92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V="1">
            <a:off x="1924422" y="3886069"/>
            <a:ext cx="0" cy="14054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>
            <a:off x="2344011" y="3712687"/>
            <a:ext cx="1500887" cy="40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2168836" y="5148327"/>
            <a:ext cx="1340212" cy="286387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s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ave()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7956" y="4692790"/>
            <a:ext cx="1716677" cy="856310"/>
            <a:chOff x="1047849" y="4440689"/>
            <a:chExt cx="1716677" cy="856310"/>
          </a:xfrm>
        </p:grpSpPr>
        <p:sp>
          <p:nvSpPr>
            <p:cNvPr id="49" name="직사각형 48"/>
            <p:cNvSpPr/>
            <p:nvPr/>
          </p:nvSpPr>
          <p:spPr>
            <a:xfrm>
              <a:off x="1150127" y="4781841"/>
              <a:ext cx="1614399" cy="51515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268074" y="4882083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print()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047849" y="4440689"/>
              <a:ext cx="1569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Iframe: hidden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6" name="직선 화살표 연결선 65"/>
          <p:cNvCxnSpPr/>
          <p:nvPr/>
        </p:nvCxnSpPr>
        <p:spPr>
          <a:xfrm>
            <a:off x="2339223" y="3830907"/>
            <a:ext cx="1500887" cy="40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endCxn id="60" idx="1"/>
          </p:cNvCxnSpPr>
          <p:nvPr/>
        </p:nvCxnSpPr>
        <p:spPr>
          <a:xfrm>
            <a:off x="1667681" y="5291520"/>
            <a:ext cx="501155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00928" y="3329511"/>
            <a:ext cx="94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</a:rPr>
              <a:t>Ajax call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인쇄하기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저장하기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00609" y="2692631"/>
            <a:ext cx="1792184" cy="1475839"/>
            <a:chOff x="984299" y="3385316"/>
            <a:chExt cx="1792184" cy="1475839"/>
          </a:xfrm>
        </p:grpSpPr>
        <p:sp>
          <p:nvSpPr>
            <p:cNvPr id="124" name="직사각형 123"/>
            <p:cNvSpPr/>
            <p:nvPr/>
          </p:nvSpPr>
          <p:spPr>
            <a:xfrm>
              <a:off x="1084495" y="3698228"/>
              <a:ext cx="1691988" cy="11629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1076359" y="4110726"/>
              <a:ext cx="17001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>
              <a:off x="1450572" y="3741517"/>
              <a:ext cx="9082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/preview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84299" y="3385316"/>
              <a:ext cx="912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p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op-up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568974" y="4316463"/>
              <a:ext cx="723028" cy="2813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인쇄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368384" y="2021985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88522" y="2040336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689402" y="3151562"/>
            <a:ext cx="4825948" cy="297561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164187" y="3181447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890321" y="5187435"/>
            <a:ext cx="1733463" cy="253573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month_result.pdf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5484688" y="3758901"/>
            <a:ext cx="779082" cy="4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7212975" y="4234710"/>
            <a:ext cx="3165" cy="8847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3871022" y="3619968"/>
            <a:ext cx="1604197" cy="29547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Convert controller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332189" y="5173229"/>
            <a:ext cx="1722449" cy="30039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325593" y="3381227"/>
            <a:ext cx="1668342" cy="786798"/>
            <a:chOff x="3882800" y="3715599"/>
            <a:chExt cx="1668342" cy="786798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3882800" y="3715599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Month_6.html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3882800" y="4000020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Month_7.html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3889396" y="4276315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Month_8.html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7" name="직선 화살표 연결선 96"/>
          <p:cNvCxnSpPr/>
          <p:nvPr/>
        </p:nvCxnSpPr>
        <p:spPr>
          <a:xfrm>
            <a:off x="5973411" y="4058974"/>
            <a:ext cx="29021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5967914" y="3465105"/>
            <a:ext cx="0" cy="6051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5964425" y="3475021"/>
            <a:ext cx="3118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628883" y="2830091"/>
            <a:ext cx="4143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RequestMapping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(“/convert/6/8/1/print”)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82282" y="4290314"/>
            <a:ext cx="1703721" cy="953557"/>
            <a:chOff x="1082282" y="4290314"/>
            <a:chExt cx="1703721" cy="953557"/>
          </a:xfrm>
        </p:grpSpPr>
        <p:sp>
          <p:nvSpPr>
            <p:cNvPr id="103" name="직사각형 102"/>
            <p:cNvSpPr/>
            <p:nvPr/>
          </p:nvSpPr>
          <p:spPr>
            <a:xfrm>
              <a:off x="1089077" y="4296319"/>
              <a:ext cx="1696926" cy="947552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4" name="직선 연결선 103"/>
            <p:cNvCxnSpPr/>
            <p:nvPr/>
          </p:nvCxnSpPr>
          <p:spPr>
            <a:xfrm flipV="1">
              <a:off x="1082282" y="4597929"/>
              <a:ext cx="1703721" cy="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1111646" y="4290314"/>
              <a:ext cx="6238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/print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264653" y="4833028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Window.print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097381" y="4545406"/>
              <a:ext cx="106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Iframe:hidden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193580" y="4775930"/>
              <a:ext cx="1496571" cy="41150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82282" y="5323424"/>
            <a:ext cx="1703721" cy="953557"/>
            <a:chOff x="1082282" y="4290314"/>
            <a:chExt cx="1703721" cy="953557"/>
          </a:xfrm>
        </p:grpSpPr>
        <p:sp>
          <p:nvSpPr>
            <p:cNvPr id="119" name="직사각형 118"/>
            <p:cNvSpPr/>
            <p:nvPr/>
          </p:nvSpPr>
          <p:spPr>
            <a:xfrm>
              <a:off x="1089077" y="4296319"/>
              <a:ext cx="1696926" cy="947552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0" name="직선 연결선 119"/>
            <p:cNvCxnSpPr/>
            <p:nvPr/>
          </p:nvCxnSpPr>
          <p:spPr>
            <a:xfrm flipV="1">
              <a:off x="1082282" y="4597929"/>
              <a:ext cx="1703721" cy="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>
            <a:xfrm>
              <a:off x="1111646" y="4290314"/>
              <a:ext cx="587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/save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1264653" y="4833028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save()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097381" y="4545406"/>
              <a:ext cx="106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Iframe:hidden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193580" y="4775930"/>
              <a:ext cx="1496571" cy="41150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-7470" y="1204546"/>
            <a:ext cx="9138281" cy="5288329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/>
          <p:cNvCxnSpPr/>
          <p:nvPr/>
        </p:nvCxnSpPr>
        <p:spPr>
          <a:xfrm flipH="1" flipV="1">
            <a:off x="5630563" y="5314221"/>
            <a:ext cx="688069" cy="92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V="1">
            <a:off x="3187008" y="4999164"/>
            <a:ext cx="0" cy="10058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2604865" y="4999164"/>
            <a:ext cx="5821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3187008" y="5314221"/>
            <a:ext cx="70331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2596650" y="6005004"/>
            <a:ext cx="5821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endCxn id="84" idx="1"/>
          </p:cNvCxnSpPr>
          <p:nvPr/>
        </p:nvCxnSpPr>
        <p:spPr>
          <a:xfrm>
            <a:off x="2294513" y="3751687"/>
            <a:ext cx="1576509" cy="1601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49744" y="1722725"/>
            <a:ext cx="607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Save feature Code example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6072410" y="4401724"/>
            <a:ext cx="649309" cy="85076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10292" y="2916945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인쇄 기간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인쇄 방향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인쇄 및 저장 타입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6556419" y="2313415"/>
            <a:ext cx="366331" cy="48610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57" y="2098491"/>
            <a:ext cx="7706285" cy="3612567"/>
          </a:xfrm>
          <a:prstGeom prst="rect">
            <a:avLst/>
          </a:prstGeom>
        </p:spPr>
      </p:pic>
      <p:sp>
        <p:nvSpPr>
          <p:cNvPr id="72" name="모서리가 둥근 직사각형 71"/>
          <p:cNvSpPr/>
          <p:nvPr/>
        </p:nvSpPr>
        <p:spPr>
          <a:xfrm>
            <a:off x="953589" y="2869376"/>
            <a:ext cx="7406640" cy="4745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6816866" y="2588812"/>
            <a:ext cx="155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Ajax</a:t>
            </a:r>
            <a:r>
              <a:rPr lang="ko-KR" altLang="en-US" sz="1200" dirty="0" smtClean="0">
                <a:solidFill>
                  <a:srgbClr val="FF0000"/>
                </a:solidFill>
              </a:rPr>
              <a:t> 콜 </a:t>
            </a:r>
            <a:r>
              <a:rPr lang="mr-IN" altLang="ko-KR" sz="1200" dirty="0" smtClean="0">
                <a:solidFill>
                  <a:srgbClr val="FF0000"/>
                </a:solidFill>
              </a:rPr>
              <a:t>–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convert </a:t>
            </a:r>
            <a:r>
              <a:rPr lang="ko-KR" altLang="en-US" sz="1200" dirty="0" smtClean="0">
                <a:solidFill>
                  <a:srgbClr val="FF0000"/>
                </a:solidFill>
              </a:rPr>
              <a:t>실행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39097" y="4459429"/>
            <a:ext cx="1474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Save Dialog Box </a:t>
            </a:r>
            <a:r>
              <a:rPr lang="ko-KR" altLang="en-US" sz="1200" dirty="0" smtClean="0">
                <a:solidFill>
                  <a:srgbClr val="FF0000"/>
                </a:solidFill>
              </a:rPr>
              <a:t>팝업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602704" y="4221611"/>
            <a:ext cx="3981691" cy="8419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2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인쇄하기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저장하기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00609" y="2692631"/>
            <a:ext cx="1792184" cy="1475839"/>
            <a:chOff x="984299" y="3385316"/>
            <a:chExt cx="1792184" cy="1475839"/>
          </a:xfrm>
        </p:grpSpPr>
        <p:sp>
          <p:nvSpPr>
            <p:cNvPr id="124" name="직사각형 123"/>
            <p:cNvSpPr/>
            <p:nvPr/>
          </p:nvSpPr>
          <p:spPr>
            <a:xfrm>
              <a:off x="1084495" y="3698228"/>
              <a:ext cx="1691988" cy="11629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1076359" y="4110726"/>
              <a:ext cx="17001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>
              <a:off x="1450572" y="3741517"/>
              <a:ext cx="9082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/preview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84299" y="3385316"/>
              <a:ext cx="912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p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op-up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568974" y="4316463"/>
              <a:ext cx="723028" cy="2813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인쇄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368384" y="2021985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88522" y="2040336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689402" y="3151562"/>
            <a:ext cx="4825948" cy="297561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164187" y="3181447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890321" y="5187435"/>
            <a:ext cx="1733463" cy="253573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month_result.pdf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5484688" y="3758901"/>
            <a:ext cx="779082" cy="4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7212975" y="4234710"/>
            <a:ext cx="3165" cy="8847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3871022" y="3619968"/>
            <a:ext cx="1604197" cy="29547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Convert controller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332189" y="5173229"/>
            <a:ext cx="1722449" cy="30039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325593" y="3381227"/>
            <a:ext cx="1668342" cy="786798"/>
            <a:chOff x="3882800" y="3715599"/>
            <a:chExt cx="1668342" cy="786798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3882800" y="3715599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Month_6.html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3882800" y="4000020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Month_7.html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3889396" y="4276315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Month_8.html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7" name="직선 화살표 연결선 96"/>
          <p:cNvCxnSpPr/>
          <p:nvPr/>
        </p:nvCxnSpPr>
        <p:spPr>
          <a:xfrm>
            <a:off x="5973411" y="4058974"/>
            <a:ext cx="29021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5967914" y="3465105"/>
            <a:ext cx="0" cy="6051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5964425" y="3475021"/>
            <a:ext cx="3118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628883" y="2830091"/>
            <a:ext cx="4143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RequestMapping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(“/convert/6/8/1/print”)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82282" y="4290314"/>
            <a:ext cx="1703721" cy="953557"/>
            <a:chOff x="1082282" y="4290314"/>
            <a:chExt cx="1703721" cy="953557"/>
          </a:xfrm>
        </p:grpSpPr>
        <p:sp>
          <p:nvSpPr>
            <p:cNvPr id="103" name="직사각형 102"/>
            <p:cNvSpPr/>
            <p:nvPr/>
          </p:nvSpPr>
          <p:spPr>
            <a:xfrm>
              <a:off x="1089077" y="4296319"/>
              <a:ext cx="1696926" cy="947552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4" name="직선 연결선 103"/>
            <p:cNvCxnSpPr/>
            <p:nvPr/>
          </p:nvCxnSpPr>
          <p:spPr>
            <a:xfrm flipV="1">
              <a:off x="1082282" y="4597929"/>
              <a:ext cx="1703721" cy="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1111646" y="4290314"/>
              <a:ext cx="6238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/print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264653" y="4833028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Window.print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097381" y="4545406"/>
              <a:ext cx="106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Iframe:hidden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193580" y="4775930"/>
              <a:ext cx="1496571" cy="41150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82282" y="5323424"/>
            <a:ext cx="1703721" cy="953557"/>
            <a:chOff x="1082282" y="4290314"/>
            <a:chExt cx="1703721" cy="953557"/>
          </a:xfrm>
        </p:grpSpPr>
        <p:sp>
          <p:nvSpPr>
            <p:cNvPr id="119" name="직사각형 118"/>
            <p:cNvSpPr/>
            <p:nvPr/>
          </p:nvSpPr>
          <p:spPr>
            <a:xfrm>
              <a:off x="1089077" y="4296319"/>
              <a:ext cx="1696926" cy="947552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0" name="직선 연결선 119"/>
            <p:cNvCxnSpPr/>
            <p:nvPr/>
          </p:nvCxnSpPr>
          <p:spPr>
            <a:xfrm flipV="1">
              <a:off x="1082282" y="4597929"/>
              <a:ext cx="1703721" cy="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>
            <a:xfrm>
              <a:off x="1111646" y="4290314"/>
              <a:ext cx="587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/save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1264653" y="4833028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save()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097381" y="4545406"/>
              <a:ext cx="106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Iframe:hidden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193580" y="4775930"/>
              <a:ext cx="1496571" cy="41150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-7470" y="1204546"/>
            <a:ext cx="9138281" cy="5288329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/>
          <p:cNvCxnSpPr/>
          <p:nvPr/>
        </p:nvCxnSpPr>
        <p:spPr>
          <a:xfrm flipH="1" flipV="1">
            <a:off x="5630563" y="5314221"/>
            <a:ext cx="688069" cy="92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V="1">
            <a:off x="3187008" y="4999164"/>
            <a:ext cx="0" cy="10058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2604865" y="4999164"/>
            <a:ext cx="5821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3187008" y="5314221"/>
            <a:ext cx="70331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2596650" y="6005004"/>
            <a:ext cx="5821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endCxn id="84" idx="1"/>
          </p:cNvCxnSpPr>
          <p:nvPr/>
        </p:nvCxnSpPr>
        <p:spPr>
          <a:xfrm>
            <a:off x="2294513" y="3751687"/>
            <a:ext cx="1576509" cy="1601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64653" y="1428569"/>
            <a:ext cx="607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Convert Controller Code example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17" y="1845876"/>
            <a:ext cx="6664730" cy="415912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915774" y="5291307"/>
            <a:ext cx="1898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Wkhtmltopdf</a:t>
            </a:r>
            <a:r>
              <a:rPr lang="en-US" altLang="ko-KR" sz="1200" dirty="0" smtClean="0">
                <a:solidFill>
                  <a:srgbClr val="FF0000"/>
                </a:solidFill>
              </a:rPr>
              <a:t> converter call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6072410" y="4401724"/>
            <a:ext cx="649309" cy="85076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10292" y="2916945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인쇄 기간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인쇄 방향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인쇄 및 저장 타입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6556419" y="2313415"/>
            <a:ext cx="366331" cy="48610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9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9144" y="1932117"/>
            <a:ext cx="30524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1. </a:t>
            </a:r>
            <a:r>
              <a:rPr lang="ko-KR" altLang="en-US" b="1" dirty="0" smtClean="0">
                <a:solidFill>
                  <a:srgbClr val="00B050"/>
                </a:solidFill>
              </a:rPr>
              <a:t>현재 인쇄 기능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2. </a:t>
            </a:r>
            <a:r>
              <a:rPr lang="ko-KR" altLang="en-US" b="1" dirty="0" smtClean="0">
                <a:solidFill>
                  <a:srgbClr val="00B050"/>
                </a:solidFill>
              </a:rPr>
              <a:t>경쟁 제품 비교 </a:t>
            </a:r>
            <a:r>
              <a:rPr lang="en-US" altLang="ko-KR" b="1" dirty="0" smtClean="0">
                <a:solidFill>
                  <a:srgbClr val="00B050"/>
                </a:solidFill>
              </a:rPr>
              <a:t>– </a:t>
            </a:r>
            <a:r>
              <a:rPr lang="ko-KR" altLang="en-US" b="1" dirty="0" smtClean="0">
                <a:solidFill>
                  <a:srgbClr val="00B050"/>
                </a:solidFill>
              </a:rPr>
              <a:t>구글 캘린더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3. </a:t>
            </a:r>
            <a:r>
              <a:rPr lang="ko-KR" altLang="en-US" b="1" dirty="0" smtClean="0">
                <a:solidFill>
                  <a:srgbClr val="00B050"/>
                </a:solidFill>
              </a:rPr>
              <a:t>요구 사항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b="1" dirty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4. </a:t>
            </a:r>
            <a:r>
              <a:rPr lang="ko-KR" altLang="en-US" b="1" dirty="0" smtClean="0">
                <a:solidFill>
                  <a:srgbClr val="00B050"/>
                </a:solidFill>
              </a:rPr>
              <a:t>기술 소개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5.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프로토타입</a:t>
            </a:r>
            <a:r>
              <a:rPr lang="ko-KR" altLang="en-US" b="1" dirty="0" smtClean="0">
                <a:solidFill>
                  <a:srgbClr val="00B050"/>
                </a:solidFill>
              </a:rPr>
              <a:t> 시연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6. </a:t>
            </a:r>
            <a:r>
              <a:rPr lang="ko-KR" altLang="en-US" b="1" dirty="0" smtClean="0">
                <a:solidFill>
                  <a:srgbClr val="00B050"/>
                </a:solidFill>
              </a:rPr>
              <a:t>구현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</a:rPr>
              <a:t>7. </a:t>
            </a:r>
            <a:r>
              <a:rPr lang="ko-KR" altLang="en-US" b="1" dirty="0" smtClean="0">
                <a:solidFill>
                  <a:srgbClr val="00B050"/>
                </a:solidFill>
              </a:rPr>
              <a:t>문제점 및 추후 개발 사항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b="1" dirty="0" smtClean="0">
              <a:solidFill>
                <a:srgbClr val="00B050"/>
              </a:solidFill>
            </a:endParaRPr>
          </a:p>
          <a:p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기능별 구현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인쇄하기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저장하기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2" name="슬라이드 번호 개체 틀 1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5.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구현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00609" y="2692631"/>
            <a:ext cx="1792184" cy="1475839"/>
            <a:chOff x="984299" y="3385316"/>
            <a:chExt cx="1792184" cy="1475839"/>
          </a:xfrm>
        </p:grpSpPr>
        <p:sp>
          <p:nvSpPr>
            <p:cNvPr id="124" name="직사각형 123"/>
            <p:cNvSpPr/>
            <p:nvPr/>
          </p:nvSpPr>
          <p:spPr>
            <a:xfrm>
              <a:off x="1084495" y="3698228"/>
              <a:ext cx="1691988" cy="11629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1076359" y="4110726"/>
              <a:ext cx="17001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>
              <a:off x="1450572" y="3741517"/>
              <a:ext cx="9082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/preview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84299" y="3385316"/>
              <a:ext cx="912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p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op-up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568974" y="4316463"/>
              <a:ext cx="723028" cy="2813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인쇄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368384" y="2021985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88522" y="2040336"/>
            <a:ext cx="132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en-US" altLang="ko-K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689402" y="3151562"/>
            <a:ext cx="4825948" cy="297561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164187" y="3181447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890321" y="5187435"/>
            <a:ext cx="1733463" cy="253573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month_result.pdf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5484688" y="3758901"/>
            <a:ext cx="779082" cy="4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7212975" y="4234710"/>
            <a:ext cx="3165" cy="8847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3871022" y="3619968"/>
            <a:ext cx="1604197" cy="29547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Convert controller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332189" y="5173229"/>
            <a:ext cx="1722449" cy="30039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325593" y="3381227"/>
            <a:ext cx="1668342" cy="786798"/>
            <a:chOff x="3882800" y="3715599"/>
            <a:chExt cx="1668342" cy="786798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3882800" y="3715599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Month_6.html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3882800" y="4000020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Month_7.html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3889396" y="4276315"/>
              <a:ext cx="1661746" cy="2260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Month_8.html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7" name="직선 화살표 연결선 96"/>
          <p:cNvCxnSpPr/>
          <p:nvPr/>
        </p:nvCxnSpPr>
        <p:spPr>
          <a:xfrm>
            <a:off x="5973411" y="4058974"/>
            <a:ext cx="29021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V="1">
            <a:off x="5967914" y="3465105"/>
            <a:ext cx="0" cy="6051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5964425" y="3475021"/>
            <a:ext cx="3118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628883" y="2830091"/>
            <a:ext cx="4143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RequestMapping</a:t>
            </a:r>
            <a:r>
              <a:rPr lang="en-US" altLang="ko-KR" sz="1400" b="1" dirty="0" smtClean="0">
                <a:solidFill>
                  <a:srgbClr val="7030A0"/>
                </a:solidFill>
              </a:rPr>
              <a:t>(“/convert/6/8/1/print”)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82282" y="4290314"/>
            <a:ext cx="1703721" cy="953557"/>
            <a:chOff x="1082282" y="4290314"/>
            <a:chExt cx="1703721" cy="953557"/>
          </a:xfrm>
        </p:grpSpPr>
        <p:sp>
          <p:nvSpPr>
            <p:cNvPr id="103" name="직사각형 102"/>
            <p:cNvSpPr/>
            <p:nvPr/>
          </p:nvSpPr>
          <p:spPr>
            <a:xfrm>
              <a:off x="1089077" y="4296319"/>
              <a:ext cx="1696926" cy="947552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4" name="직선 연결선 103"/>
            <p:cNvCxnSpPr/>
            <p:nvPr/>
          </p:nvCxnSpPr>
          <p:spPr>
            <a:xfrm flipV="1">
              <a:off x="1082282" y="4597929"/>
              <a:ext cx="1703721" cy="1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1111646" y="4290314"/>
              <a:ext cx="6238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7030A0"/>
                  </a:solidFill>
                </a:rPr>
                <a:t>/print</a:t>
              </a:r>
              <a:endParaRPr lang="ko-KR" alt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264653" y="4833028"/>
              <a:ext cx="1340212" cy="2863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Window.print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()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1097381" y="4545406"/>
              <a:ext cx="106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Iframe:hidden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193580" y="4775930"/>
              <a:ext cx="1496571" cy="41150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33" name="직선 화살표 연결선 132"/>
          <p:cNvCxnSpPr/>
          <p:nvPr/>
        </p:nvCxnSpPr>
        <p:spPr>
          <a:xfrm flipH="1" flipV="1">
            <a:off x="5630563" y="5314221"/>
            <a:ext cx="688069" cy="92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V="1">
            <a:off x="3187008" y="4999164"/>
            <a:ext cx="0" cy="10058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2604865" y="4999164"/>
            <a:ext cx="5821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3187008" y="5314221"/>
            <a:ext cx="70331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2596650" y="6005004"/>
            <a:ext cx="5821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endCxn id="84" idx="1"/>
          </p:cNvCxnSpPr>
          <p:nvPr/>
        </p:nvCxnSpPr>
        <p:spPr>
          <a:xfrm>
            <a:off x="2294513" y="3751687"/>
            <a:ext cx="1576509" cy="1601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-7470" y="1204546"/>
            <a:ext cx="9138281" cy="5288329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3" y="1924125"/>
            <a:ext cx="7914827" cy="415812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6586911" y="3731191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인쇄 방향 결정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4381" y="1518835"/>
            <a:ext cx="504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다수의 </a:t>
            </a:r>
            <a:r>
              <a:rPr lang="en-US" altLang="ko-KR" b="1" dirty="0" smtClean="0">
                <a:solidFill>
                  <a:srgbClr val="00B050"/>
                </a:solidFill>
              </a:rPr>
              <a:t>html </a:t>
            </a:r>
            <a:r>
              <a:rPr lang="ko-KR" altLang="en-US" b="1" dirty="0" smtClean="0">
                <a:solidFill>
                  <a:srgbClr val="00B050"/>
                </a:solidFill>
              </a:rPr>
              <a:t>파일 전환</a:t>
            </a:r>
            <a:r>
              <a:rPr lang="en-US" altLang="ko-KR" b="1" dirty="0" smtClean="0">
                <a:solidFill>
                  <a:srgbClr val="00B050"/>
                </a:solidFill>
              </a:rPr>
              <a:t> Code example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11363" y="2829639"/>
            <a:ext cx="1095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여러 </a:t>
            </a:r>
            <a:r>
              <a:rPr lang="en-US" altLang="ko-KR" sz="1200" dirty="0" smtClean="0">
                <a:solidFill>
                  <a:srgbClr val="FF0000"/>
                </a:solidFill>
              </a:rPr>
              <a:t>html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변환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4228832" y="3013267"/>
            <a:ext cx="1382531" cy="90802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859406" y="2712284"/>
            <a:ext cx="3361289" cy="9461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250185" y="3334432"/>
            <a:ext cx="424239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i="1" dirty="0" err="1" smtClean="0">
                <a:solidFill>
                  <a:srgbClr val="2FC066"/>
                </a:solidFill>
              </a:rPr>
              <a:t>Wkhtmltopdf</a:t>
            </a:r>
            <a:r>
              <a:rPr lang="en-US" altLang="ko-KR" sz="1200" i="1" dirty="0" smtClean="0">
                <a:solidFill>
                  <a:srgbClr val="2FC066"/>
                </a:solidFill>
              </a:rPr>
              <a:t> month_7.html month_8.html month_result.pdf</a:t>
            </a:r>
            <a:endParaRPr lang="ko-KR" altLang="en-US" sz="1200" i="1" dirty="0">
              <a:solidFill>
                <a:srgbClr val="2FC066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880943" y="4136271"/>
            <a:ext cx="7106395" cy="6458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4601982" y="3957630"/>
            <a:ext cx="1984929" cy="46924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7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7470" y="3043234"/>
            <a:ext cx="9138281" cy="3449641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문제점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564" y="1915238"/>
            <a:ext cx="5328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소요시간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약</a:t>
            </a:r>
            <a:r>
              <a:rPr lang="en-US" altLang="ko-KR" sz="1600" dirty="0" smtClean="0"/>
              <a:t> 3200(</a:t>
            </a:r>
            <a:r>
              <a:rPr lang="en-US" altLang="ko-KR" sz="1600" dirty="0" err="1" smtClean="0"/>
              <a:t>ms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인쇄 범위에 따른 속도는 큰 차이 없음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Processbuilder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Runtime</a:t>
            </a:r>
            <a:r>
              <a:rPr lang="ko-KR" altLang="en-US" sz="1600" dirty="0" smtClean="0"/>
              <a:t>으로 프로세스 실행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2564" y="1387212"/>
            <a:ext cx="157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</a:t>
            </a:r>
            <a:r>
              <a:rPr lang="ko-KR" altLang="en-US" dirty="0" smtClean="0"/>
              <a:t>변환 속도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27"/>
          <a:stretch/>
        </p:blipFill>
        <p:spPr>
          <a:xfrm>
            <a:off x="137643" y="3144791"/>
            <a:ext cx="4218905" cy="31433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1" y="3144791"/>
            <a:ext cx="4440115" cy="312328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04447" y="4897315"/>
            <a:ext cx="3908179" cy="10464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3111" y="6080760"/>
            <a:ext cx="3184198" cy="1873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6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ko-KR" altLang="en-US" sz="1600" b="1" dirty="0">
                <a:solidFill>
                  <a:srgbClr val="00B050"/>
                </a:solidFill>
              </a:rPr>
              <a:t>문제점 및 추후 개발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사항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문제점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920604" y="5714907"/>
            <a:ext cx="1614399" cy="51515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62824" y="2310741"/>
            <a:ext cx="1661746" cy="1004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직선 연결선 84"/>
          <p:cNvCxnSpPr/>
          <p:nvPr/>
        </p:nvCxnSpPr>
        <p:spPr>
          <a:xfrm>
            <a:off x="362824" y="2723238"/>
            <a:ext cx="1661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19254" y="2349615"/>
            <a:ext cx="938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/month_7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845746" y="2902467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인쇄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188261" y="3171753"/>
            <a:ext cx="0" cy="7709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4102092" y="1859049"/>
            <a:ext cx="4825948" cy="228462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2" name="직선 연결선 89"/>
          <p:cNvCxnSpPr/>
          <p:nvPr/>
        </p:nvCxnSpPr>
        <p:spPr>
          <a:xfrm flipV="1">
            <a:off x="4100240" y="2210405"/>
            <a:ext cx="48080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576877" y="1888933"/>
            <a:ext cx="1765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/convert/6/8/1/print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1914118" y="6230105"/>
            <a:ext cx="37230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400978" y="5569890"/>
            <a:ext cx="1603068" cy="116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9" name="직선 연결선 93"/>
          <p:cNvCxnSpPr/>
          <p:nvPr/>
        </p:nvCxnSpPr>
        <p:spPr>
          <a:xfrm>
            <a:off x="2393271" y="5982388"/>
            <a:ext cx="1610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580143" y="5613056"/>
            <a:ext cx="860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/preview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856143" y="6066420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인쇄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306049" y="5224323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op-up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119972" y="4457456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30613" y="3948235"/>
            <a:ext cx="2051105" cy="27005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914118" y="4218291"/>
            <a:ext cx="0" cy="2125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모서리가 둥근 직사각형 98"/>
          <p:cNvSpPr/>
          <p:nvPr/>
        </p:nvSpPr>
        <p:spPr>
          <a:xfrm>
            <a:off x="1119972" y="4749384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Preview image_L.png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1906410" y="4994435"/>
            <a:ext cx="0" cy="12356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모서리가 둥근 직사각형 100"/>
          <p:cNvSpPr/>
          <p:nvPr/>
        </p:nvSpPr>
        <p:spPr>
          <a:xfrm>
            <a:off x="6736318" y="3456016"/>
            <a:ext cx="1733463" cy="253573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month_result.pdf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 flipV="1">
            <a:off x="5957236" y="2816523"/>
            <a:ext cx="779082" cy="40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>
            <a:off x="7642258" y="2942196"/>
            <a:ext cx="2995" cy="46968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4353039" y="3446492"/>
            <a:ext cx="1604197" cy="29547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Convert controller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747333" y="2659952"/>
            <a:ext cx="1722449" cy="300391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Wkhtmltopdf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converter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852198" y="6394886"/>
            <a:ext cx="685030" cy="281354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저장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3625715" y="6543057"/>
            <a:ext cx="24644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V="1">
            <a:off x="3872160" y="6222571"/>
            <a:ext cx="0" cy="3129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5" name="모서리가 둥근 직사각형 114"/>
          <p:cNvSpPr/>
          <p:nvPr/>
        </p:nvSpPr>
        <p:spPr>
          <a:xfrm>
            <a:off x="4295490" y="2423085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Month_6.html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295490" y="2707506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302086" y="2983801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Month_8.html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362824" y="3439051"/>
            <a:ext cx="1661746" cy="226082"/>
          </a:xfrm>
          <a:prstGeom prst="roundRect">
            <a:avLst/>
          </a:prstGeom>
          <a:solidFill>
            <a:srgbClr val="00206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Month_7.html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5996702" y="3111569"/>
            <a:ext cx="29021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6269130" y="2506372"/>
            <a:ext cx="0" cy="60519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5957236" y="2519996"/>
            <a:ext cx="3118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V="1">
            <a:off x="5085811" y="3215100"/>
            <a:ext cx="6454" cy="2313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4030225" y="1561553"/>
            <a:ext cx="4143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@Controller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362824" y="1278912"/>
            <a:ext cx="2817655" cy="823027"/>
            <a:chOff x="370350" y="1363537"/>
            <a:chExt cx="2817655" cy="823027"/>
          </a:xfrm>
        </p:grpSpPr>
        <p:grpSp>
          <p:nvGrpSpPr>
            <p:cNvPr id="136" name="그룹 135"/>
            <p:cNvGrpSpPr/>
            <p:nvPr/>
          </p:nvGrpSpPr>
          <p:grpSpPr>
            <a:xfrm>
              <a:off x="370350" y="1363537"/>
              <a:ext cx="2817655" cy="369332"/>
              <a:chOff x="386862" y="4619435"/>
              <a:chExt cx="2817655" cy="369332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386862" y="4732833"/>
                <a:ext cx="1248507" cy="14253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1635369" y="4619435"/>
                <a:ext cx="1569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HTML element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370350" y="1578461"/>
              <a:ext cx="2730388" cy="608103"/>
              <a:chOff x="370350" y="1578461"/>
              <a:chExt cx="2730388" cy="608103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370350" y="1817232"/>
                <a:ext cx="1766366" cy="369332"/>
                <a:chOff x="354068" y="4640295"/>
                <a:chExt cx="1766366" cy="369332"/>
              </a:xfrm>
              <a:solidFill>
                <a:srgbClr val="FFC000"/>
              </a:solidFill>
            </p:grpSpPr>
            <p:sp>
              <p:nvSpPr>
                <p:cNvPr id="144" name="직사각형 143"/>
                <p:cNvSpPr/>
                <p:nvPr/>
              </p:nvSpPr>
              <p:spPr>
                <a:xfrm>
                  <a:off x="354068" y="4732832"/>
                  <a:ext cx="1248507" cy="148397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>
                  <a:off x="1595315" y="4640295"/>
                  <a:ext cx="52511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2060"/>
                      </a:solidFill>
                    </a:rPr>
                    <a:t>File</a:t>
                  </a:r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41" name="그룹 140"/>
              <p:cNvGrpSpPr/>
              <p:nvPr/>
            </p:nvGrpSpPr>
            <p:grpSpPr>
              <a:xfrm>
                <a:off x="370350" y="1578461"/>
                <a:ext cx="2730388" cy="369332"/>
                <a:chOff x="386862" y="4619435"/>
                <a:chExt cx="2730388" cy="369332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386862" y="4732833"/>
                  <a:ext cx="1248507" cy="14253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1635369" y="4619435"/>
                  <a:ext cx="1481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B050"/>
                      </a:solidFill>
                    </a:rPr>
                    <a:t>Class/method</a:t>
                  </a:r>
                  <a:endParaRPr lang="ko-KR" altLang="en-US" dirty="0">
                    <a:solidFill>
                      <a:srgbClr val="00B050"/>
                    </a:solidFill>
                  </a:endParaRPr>
                </a:p>
              </p:txBody>
            </p:sp>
          </p:grpSp>
        </p:grpSp>
      </p:grpSp>
      <p:sp>
        <p:nvSpPr>
          <p:cNvPr id="158" name="모서리가 둥근 직사각형 157"/>
          <p:cNvSpPr/>
          <p:nvPr/>
        </p:nvSpPr>
        <p:spPr>
          <a:xfrm>
            <a:off x="6051613" y="5802087"/>
            <a:ext cx="1340212" cy="286387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print()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6059681" y="6374074"/>
            <a:ext cx="1340212" cy="286387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s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ave()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100240" y="4843334"/>
            <a:ext cx="94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</a:rPr>
              <a:t>Ajax call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1" name="직선 화살표 연결선 160"/>
          <p:cNvCxnSpPr/>
          <p:nvPr/>
        </p:nvCxnSpPr>
        <p:spPr>
          <a:xfrm flipV="1">
            <a:off x="5068900" y="3867177"/>
            <a:ext cx="0" cy="236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625715" y="6230065"/>
            <a:ext cx="146009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5818326" y="5373755"/>
            <a:ext cx="1569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Iframe: hidden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5247425" y="3867177"/>
            <a:ext cx="0" cy="25277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4004046" y="6382466"/>
            <a:ext cx="1234165" cy="124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4004046" y="6517268"/>
            <a:ext cx="19926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 flipV="1">
            <a:off x="5771086" y="5945281"/>
            <a:ext cx="2857" cy="5781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5772808" y="5945281"/>
            <a:ext cx="26574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95823" y="3074089"/>
            <a:ext cx="2979888" cy="2147007"/>
          </a:xfrm>
          <a:prstGeom prst="ellipse">
            <a:avLst/>
          </a:prstGeom>
          <a:solidFill>
            <a:schemeClr val="accent4">
              <a:alpha val="4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73387" y="4934933"/>
            <a:ext cx="2697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Bottle neck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992685" y="1791947"/>
            <a:ext cx="2979888" cy="2147007"/>
          </a:xfrm>
          <a:prstGeom prst="ellipse">
            <a:avLst/>
          </a:prstGeom>
          <a:solidFill>
            <a:schemeClr val="accent4">
              <a:alpha val="4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370249" y="3652791"/>
            <a:ext cx="2697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Bottle neck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6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ko-KR" altLang="en-US" sz="1600" b="1" dirty="0">
                <a:solidFill>
                  <a:srgbClr val="00B050"/>
                </a:solidFill>
              </a:rPr>
              <a:t>문제점 및 추후 개발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사항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77372"/>
            <a:ext cx="251460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696" y="666844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추후 개발 사항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693" y="1568070"/>
            <a:ext cx="26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프리뷰 이미지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6272" y="1989462"/>
            <a:ext cx="7509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현재 페이지의 </a:t>
            </a:r>
            <a:r>
              <a:rPr lang="en-US" altLang="ko-KR" sz="1600" dirty="0" smtClean="0"/>
              <a:t>http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을 사용하여 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세로 이미지를 생성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프리뷰의 </a:t>
            </a:r>
            <a:r>
              <a:rPr lang="ko-KR" altLang="en-US" sz="1600" dirty="0" err="1" smtClean="0"/>
              <a:t>미리보기</a:t>
            </a:r>
            <a:r>
              <a:rPr lang="ko-KR" altLang="en-US" sz="1600" dirty="0" smtClean="0"/>
              <a:t> 이미지는 현재 페이지에 한정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동적으로 인쇄 범위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및 옵션에  맞는 이미지를 빠르게 보여줘야함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like </a:t>
            </a:r>
            <a:r>
              <a:rPr lang="ko-KR" altLang="en-US" sz="1600" dirty="0" smtClean="0"/>
              <a:t>구글 캘린더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40" y="3266878"/>
            <a:ext cx="3271135" cy="30104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3144127"/>
            <a:ext cx="4756979" cy="325599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48407" y="3648808"/>
            <a:ext cx="1960685" cy="12045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035152" y="4135395"/>
            <a:ext cx="821808" cy="45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339254" y="5969978"/>
            <a:ext cx="1776046" cy="3073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227277" y="5416063"/>
            <a:ext cx="1" cy="553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685800" y="5240215"/>
            <a:ext cx="668216" cy="1758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6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ko-KR" altLang="en-US" sz="1600" b="1" dirty="0">
                <a:solidFill>
                  <a:srgbClr val="00B050"/>
                </a:solidFill>
              </a:rPr>
              <a:t>문제점 및 추후 개발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사항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626011"/>
            <a:ext cx="9144000" cy="5765263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14307" y="2760569"/>
            <a:ext cx="351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피드백 부탁드립니다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!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04559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FC066"/>
                </a:solidFill>
              </a:rPr>
              <a:t>1. </a:t>
            </a:r>
            <a:r>
              <a:rPr lang="ko-KR" altLang="en-US" sz="2400" b="1" dirty="0">
                <a:solidFill>
                  <a:srgbClr val="2FC066"/>
                </a:solidFill>
              </a:rPr>
              <a:t>현재 </a:t>
            </a:r>
            <a:r>
              <a:rPr lang="ko-KR" altLang="en-US" sz="2400" b="1" dirty="0" smtClean="0">
                <a:solidFill>
                  <a:srgbClr val="2FC066"/>
                </a:solidFill>
              </a:rPr>
              <a:t>인쇄 </a:t>
            </a:r>
            <a:r>
              <a:rPr lang="ko-KR" altLang="en-US" sz="2400" b="1" dirty="0">
                <a:solidFill>
                  <a:srgbClr val="2FC066"/>
                </a:solidFill>
              </a:rPr>
              <a:t>기능</a:t>
            </a:r>
            <a:r>
              <a:rPr lang="en-US" altLang="ko-KR" sz="2400" b="1" dirty="0">
                <a:solidFill>
                  <a:srgbClr val="2FC066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문제점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(1) Flash -&gt;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브라우저의 기본 값이 아님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88" y="1691748"/>
            <a:ext cx="7701624" cy="350890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1. </a:t>
            </a:r>
            <a:r>
              <a:rPr lang="ko-KR" altLang="en-US" sz="1600" b="1" dirty="0">
                <a:solidFill>
                  <a:srgbClr val="2FC066"/>
                </a:solidFill>
              </a:rPr>
              <a:t>현재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인쇄 </a:t>
            </a:r>
            <a:r>
              <a:rPr lang="ko-KR" altLang="en-US" sz="1600" b="1" dirty="0">
                <a:solidFill>
                  <a:srgbClr val="2FC066"/>
                </a:solidFill>
              </a:rPr>
              <a:t>기능</a:t>
            </a:r>
            <a:r>
              <a:rPr lang="en-US" altLang="ko-KR" sz="1600" b="1" dirty="0">
                <a:solidFill>
                  <a:srgbClr val="2FC066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문제점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(2)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고정된 프리뷰 이미지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7" y="1791131"/>
            <a:ext cx="4851927" cy="42667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76950" y="3543300"/>
            <a:ext cx="160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No match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4743083" y="2484630"/>
            <a:ext cx="1959586" cy="100693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114801" y="4129885"/>
            <a:ext cx="2587868" cy="175216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문제점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(3)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다른 이름으로 저장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(pdf)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1207" y="5705475"/>
            <a:ext cx="1354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No Save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75"/>
          <a:stretch/>
        </p:blipFill>
        <p:spPr>
          <a:xfrm>
            <a:off x="1208566" y="1986202"/>
            <a:ext cx="5985620" cy="3082477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 flipV="1">
            <a:off x="4292111" y="4519979"/>
            <a:ext cx="51289" cy="107119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1. </a:t>
            </a:r>
            <a:r>
              <a:rPr lang="ko-KR" altLang="en-US" sz="1600" b="1" dirty="0">
                <a:solidFill>
                  <a:srgbClr val="2FC066"/>
                </a:solidFill>
              </a:rPr>
              <a:t>현재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인쇄 </a:t>
            </a:r>
            <a:r>
              <a:rPr lang="ko-KR" altLang="en-US" sz="1600" b="1" dirty="0">
                <a:solidFill>
                  <a:srgbClr val="2FC066"/>
                </a:solidFill>
              </a:rPr>
              <a:t>기능</a:t>
            </a:r>
            <a:r>
              <a:rPr lang="en-US" altLang="ko-KR" sz="1600" b="1" dirty="0">
                <a:solidFill>
                  <a:srgbClr val="2FC066"/>
                </a:solidFill>
              </a:rPr>
              <a:t>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(1)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반응형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프리뷰 이미지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2. </a:t>
            </a:r>
            <a:r>
              <a:rPr lang="ko-KR" altLang="en-US" sz="1600" b="1" dirty="0">
                <a:solidFill>
                  <a:srgbClr val="00B050"/>
                </a:solidFill>
              </a:rPr>
              <a:t>경쟁 제품 비교 </a:t>
            </a:r>
            <a:r>
              <a:rPr lang="en-US" altLang="ko-KR" sz="1600" b="1" dirty="0">
                <a:solidFill>
                  <a:srgbClr val="00B050"/>
                </a:solidFill>
              </a:rPr>
              <a:t>– </a:t>
            </a:r>
            <a:r>
              <a:rPr lang="ko-KR" altLang="en-US" sz="1600" b="1" dirty="0">
                <a:solidFill>
                  <a:srgbClr val="00B050"/>
                </a:solidFill>
              </a:rPr>
              <a:t>구글 캘린더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37946" y="353106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옵션에 따른 프리뷰 이미지가 </a:t>
            </a:r>
            <a:r>
              <a:rPr lang="ko-KR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빠른</a:t>
            </a:r>
            <a:r>
              <a:rPr lang="ko-KR" altLang="en-US" sz="2400" b="1" dirty="0" smtClean="0">
                <a:latin typeface="+mj-ea"/>
                <a:ea typeface="+mj-ea"/>
              </a:rPr>
              <a:t> 속도로 변경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(2)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다른 이름으로 저장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2. </a:t>
            </a:r>
            <a:r>
              <a:rPr lang="ko-KR" altLang="en-US" sz="1600" b="1" dirty="0">
                <a:solidFill>
                  <a:srgbClr val="00B050"/>
                </a:solidFill>
              </a:rPr>
              <a:t>경쟁 제품 비교 </a:t>
            </a:r>
            <a:r>
              <a:rPr lang="en-US" altLang="ko-KR" sz="1600" b="1" dirty="0">
                <a:solidFill>
                  <a:srgbClr val="00B050"/>
                </a:solidFill>
              </a:rPr>
              <a:t>– </a:t>
            </a:r>
            <a:r>
              <a:rPr lang="ko-KR" altLang="en-US" sz="1600" b="1" dirty="0">
                <a:solidFill>
                  <a:srgbClr val="00B050"/>
                </a:solidFill>
              </a:rPr>
              <a:t>구글 캘린더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72" y="1543050"/>
            <a:ext cx="3720420" cy="4857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62508" y="3653165"/>
            <a:ext cx="933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 Save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343525" y="4133850"/>
            <a:ext cx="1938218" cy="204787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626011"/>
            <a:ext cx="9144000" cy="2107663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09321" y="1449009"/>
            <a:ext cx="6986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Out of Flash +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j-ea"/>
                <a:ea typeface="+mj-ea"/>
              </a:rPr>
              <a:t>반응형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 프리뷰 이미지 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+ PDF 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저장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FC066"/>
                </a:solidFill>
              </a:rPr>
              <a:t>3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. </a:t>
            </a:r>
            <a:r>
              <a:rPr lang="ko-KR" altLang="en-US" sz="1600" b="1" dirty="0" err="1" smtClean="0">
                <a:solidFill>
                  <a:srgbClr val="00B050"/>
                </a:solidFill>
              </a:rPr>
              <a:t>프로토타입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 요구 사항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0124" y="2944862"/>
            <a:ext cx="785812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2800" b="1" dirty="0"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1. </a:t>
            </a:r>
            <a:r>
              <a:rPr lang="ko-KR" altLang="ko-KR" b="1" dirty="0" err="1" smtClean="0">
                <a:solidFill>
                  <a:srgbClr val="333333"/>
                </a:solidFill>
                <a:latin typeface="+mj-ea"/>
                <a:ea typeface="+mj-ea"/>
              </a:rPr>
              <a:t>html</a:t>
            </a:r>
            <a:r>
              <a:rPr lang="ko-KR" altLang="ko-KR" b="1" dirty="0" err="1">
                <a:solidFill>
                  <a:srgbClr val="333333"/>
                </a:solidFill>
                <a:latin typeface="+mj-ea"/>
                <a:ea typeface="+mj-ea"/>
              </a:rPr>
              <a:t>을</a:t>
            </a:r>
            <a:r>
              <a:rPr lang="ko-KR" altLang="ko-KR" b="1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ko-KR" altLang="ko-KR" b="1" dirty="0" err="1">
                <a:solidFill>
                  <a:srgbClr val="333333"/>
                </a:solidFill>
                <a:latin typeface="+mj-ea"/>
                <a:ea typeface="+mj-ea"/>
              </a:rPr>
              <a:t>image</a:t>
            </a:r>
            <a:r>
              <a:rPr lang="ko-KR" altLang="ko-KR" b="1" dirty="0">
                <a:solidFill>
                  <a:srgbClr val="333333"/>
                </a:solidFill>
                <a:latin typeface="+mj-ea"/>
                <a:ea typeface="+mj-ea"/>
              </a:rPr>
              <a:t> 및 </a:t>
            </a:r>
            <a:r>
              <a:rPr lang="ko-KR" altLang="ko-KR" b="1" dirty="0" err="1">
                <a:solidFill>
                  <a:srgbClr val="333333"/>
                </a:solidFill>
                <a:latin typeface="+mj-ea"/>
                <a:ea typeface="+mj-ea"/>
              </a:rPr>
              <a:t>pdf</a:t>
            </a:r>
            <a:r>
              <a:rPr lang="ko-KR" altLang="ko-KR" b="1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ko-KR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변환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하는 라이브러리 사용</a:t>
            </a: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2. 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옵션에 따른 </a:t>
            </a:r>
            <a:r>
              <a:rPr lang="ko-KR" altLang="en-US" b="1" dirty="0" err="1" smtClean="0">
                <a:solidFill>
                  <a:srgbClr val="333333"/>
                </a:solidFill>
                <a:latin typeface="+mj-ea"/>
                <a:ea typeface="+mj-ea"/>
              </a:rPr>
              <a:t>반응형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 프리뷰 이미지 </a:t>
            </a: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(like 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구글 캘린더</a:t>
            </a: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3. 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날짜 범위에 따른 다수의 </a:t>
            </a: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html 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파일을 하나의 </a:t>
            </a: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pdf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로 변환하여 인쇄 구현</a:t>
            </a: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4. PDF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로 </a:t>
            </a:r>
            <a:r>
              <a:rPr lang="ko-KR" altLang="en-US" b="1" dirty="0" err="1" smtClean="0">
                <a:solidFill>
                  <a:srgbClr val="333333"/>
                </a:solidFill>
                <a:latin typeface="+mj-ea"/>
                <a:ea typeface="+mj-ea"/>
              </a:rPr>
              <a:t>저장기능</a:t>
            </a:r>
            <a:r>
              <a:rPr lang="ko-KR" altLang="en-US" b="1" dirty="0" smtClean="0">
                <a:solidFill>
                  <a:srgbClr val="333333"/>
                </a:solidFill>
                <a:latin typeface="+mj-ea"/>
                <a:ea typeface="+mj-ea"/>
              </a:rPr>
              <a:t> 구현</a:t>
            </a:r>
            <a:endParaRPr lang="ko-KR" altLang="ko-KR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2800" b="1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11" y="17584"/>
            <a:ext cx="2514600" cy="548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645" y="163443"/>
            <a:ext cx="660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2FC066"/>
                </a:solidFill>
              </a:rPr>
              <a:t>4. </a:t>
            </a:r>
            <a:r>
              <a:rPr lang="ko-KR" altLang="en-US" sz="1600" b="1" dirty="0" err="1" smtClean="0">
                <a:solidFill>
                  <a:srgbClr val="2FC066"/>
                </a:solidFill>
              </a:rPr>
              <a:t>프로토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 타입</a:t>
            </a:r>
            <a:r>
              <a:rPr lang="en-US" altLang="ko-KR" sz="1600" b="1" dirty="0" smtClean="0">
                <a:solidFill>
                  <a:srgbClr val="2FC066"/>
                </a:solidFill>
              </a:rPr>
              <a:t> </a:t>
            </a:r>
            <a:r>
              <a:rPr lang="ko-KR" altLang="en-US" sz="1600" b="1" dirty="0" smtClean="0">
                <a:solidFill>
                  <a:srgbClr val="2FC066"/>
                </a:solidFill>
              </a:rPr>
              <a:t>기술 스택</a:t>
            </a:r>
            <a:endParaRPr lang="en-US" altLang="ko-KR" sz="1600" b="1" dirty="0">
              <a:solidFill>
                <a:srgbClr val="2FC066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6724" y="1328561"/>
            <a:ext cx="7858125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2800" b="1" dirty="0">
              <a:latin typeface="+mj-ea"/>
              <a:ea typeface="+mj-ea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Spring boot 1.5.4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rgbClr val="333333"/>
                </a:solidFill>
                <a:latin typeface="+mj-ea"/>
                <a:ea typeface="+mj-ea"/>
              </a:rPr>
              <a:t>- 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  <a:ea typeface="+mj-ea"/>
              </a:rPr>
              <a:t>둘 다 </a:t>
            </a:r>
            <a:r>
              <a:rPr lang="en-US" altLang="ko-KR" sz="1400" b="1" dirty="0" smtClean="0">
                <a:solidFill>
                  <a:srgbClr val="333333"/>
                </a:solidFill>
                <a:latin typeface="+mj-ea"/>
                <a:ea typeface="+mj-ea"/>
              </a:rPr>
              <a:t>spring 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  <a:ea typeface="+mj-ea"/>
              </a:rPr>
              <a:t>경험이 없기에 빠른 개발을 위해 사용</a:t>
            </a:r>
            <a:endParaRPr lang="en-US" altLang="ko-KR" sz="1400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333333"/>
              </a:solidFill>
              <a:latin typeface="+mj-ea"/>
              <a:ea typeface="+mj-ea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 startAt="2"/>
            </a:pPr>
            <a:r>
              <a:rPr lang="en-US" altLang="ko-KR" b="1" dirty="0" err="1" smtClean="0">
                <a:solidFill>
                  <a:srgbClr val="333333"/>
                </a:solidFill>
                <a:latin typeface="+mj-ea"/>
                <a:ea typeface="+mj-ea"/>
              </a:rPr>
              <a:t>Thymeleaf</a:t>
            </a: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-spring 4.2.1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rgbClr val="333333"/>
                </a:solidFill>
                <a:latin typeface="+mj-ea"/>
                <a:ea typeface="+mj-ea"/>
              </a:rPr>
              <a:t>- 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  <a:ea typeface="+mj-ea"/>
              </a:rPr>
              <a:t>공식 문서의 </a:t>
            </a:r>
            <a:r>
              <a:rPr lang="en-US" altLang="ko-KR" sz="1400" b="1" dirty="0" smtClean="0">
                <a:solidFill>
                  <a:srgbClr val="333333"/>
                </a:solidFill>
                <a:latin typeface="+mj-ea"/>
                <a:ea typeface="+mj-ea"/>
              </a:rPr>
              <a:t>reference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  <a:ea typeface="+mj-ea"/>
              </a:rPr>
              <a:t>가 주로 </a:t>
            </a:r>
            <a:r>
              <a:rPr lang="en-US" altLang="ko-KR" sz="1400" b="1" dirty="0" err="1" smtClean="0">
                <a:solidFill>
                  <a:srgbClr val="333333"/>
                </a:solidFill>
                <a:latin typeface="+mj-ea"/>
                <a:ea typeface="+mj-ea"/>
              </a:rPr>
              <a:t>Thymeleaf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  <a:ea typeface="+mj-ea"/>
              </a:rPr>
              <a:t>를 통해 </a:t>
            </a:r>
            <a:r>
              <a:rPr lang="en-US" altLang="ko-KR" sz="1400" b="1" dirty="0" smtClean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  <a:ea typeface="+mj-ea"/>
              </a:rPr>
              <a:t>작성되어 사용</a:t>
            </a:r>
            <a:endParaRPr lang="en-US" altLang="ko-KR" sz="1400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solidFill>
                <a:srgbClr val="333333"/>
              </a:solidFill>
              <a:latin typeface="나눔바른고딕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333333"/>
                </a:solidFill>
                <a:latin typeface="나눔바른고딕"/>
              </a:rPr>
              <a:t>3</a:t>
            </a:r>
            <a:r>
              <a:rPr lang="en-US" altLang="ko-KR" b="1" dirty="0">
                <a:solidFill>
                  <a:srgbClr val="333333"/>
                </a:solidFill>
                <a:latin typeface="나눔바른고딕"/>
              </a:rPr>
              <a:t>. </a:t>
            </a:r>
            <a:r>
              <a:rPr lang="en-US" altLang="ko-KR" b="1" dirty="0" smtClean="0">
                <a:solidFill>
                  <a:srgbClr val="333333"/>
                </a:solidFill>
                <a:latin typeface="나눔바른고딕"/>
              </a:rPr>
              <a:t>Maven 4.0.0</a:t>
            </a:r>
            <a:endParaRPr lang="en-US" altLang="ko-KR" b="1" dirty="0">
              <a:solidFill>
                <a:srgbClr val="333333"/>
              </a:solidFill>
              <a:latin typeface="나눔바른고딕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b="1" dirty="0">
              <a:solidFill>
                <a:srgbClr val="333333"/>
              </a:solidFill>
              <a:latin typeface="나눔바른고딕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rgbClr val="333333"/>
                </a:solidFill>
                <a:latin typeface="+mj-ea"/>
              </a:rPr>
              <a:t>- Reference</a:t>
            </a:r>
            <a:r>
              <a:rPr lang="ko-KR" altLang="en-US" sz="1400" b="1" dirty="0" smtClean="0">
                <a:solidFill>
                  <a:srgbClr val="333333"/>
                </a:solidFill>
                <a:latin typeface="+mj-ea"/>
              </a:rPr>
              <a:t>가 많고 대중적인 것처럼 보여 </a:t>
            </a:r>
            <a:r>
              <a:rPr lang="ko-KR" altLang="en-US" sz="1400" b="1" dirty="0">
                <a:solidFill>
                  <a:srgbClr val="333333"/>
                </a:solidFill>
                <a:latin typeface="+mj-ea"/>
              </a:rPr>
              <a:t>사용</a:t>
            </a:r>
            <a:endParaRPr lang="en-US" altLang="ko-KR" sz="1400" b="1" dirty="0">
              <a:solidFill>
                <a:srgbClr val="333333"/>
              </a:solidFill>
              <a:latin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solidFill>
                <a:srgbClr val="333333"/>
              </a:solidFill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3. </a:t>
            </a:r>
            <a:r>
              <a:rPr lang="en-US" altLang="ko-KR" b="1" dirty="0" err="1" smtClean="0">
                <a:solidFill>
                  <a:srgbClr val="333333"/>
                </a:solidFill>
                <a:latin typeface="+mj-ea"/>
                <a:ea typeface="+mj-ea"/>
              </a:rPr>
              <a:t>Jquery</a:t>
            </a:r>
            <a:r>
              <a:rPr lang="en-US" altLang="ko-KR" b="1" dirty="0" smtClean="0">
                <a:solidFill>
                  <a:srgbClr val="333333"/>
                </a:solidFill>
                <a:latin typeface="+mj-ea"/>
                <a:ea typeface="+mj-ea"/>
              </a:rPr>
              <a:t> 2.1.1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b="1" dirty="0" smtClean="0">
              <a:solidFill>
                <a:srgbClr val="333333"/>
              </a:solidFill>
              <a:latin typeface="나눔바른고딕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rgbClr val="333333"/>
                </a:solidFill>
                <a:latin typeface="나눔바른고딕"/>
              </a:rPr>
              <a:t>- </a:t>
            </a:r>
            <a:r>
              <a:rPr lang="ko-KR" altLang="en-US" sz="1400" b="1" dirty="0" smtClean="0">
                <a:solidFill>
                  <a:srgbClr val="333333"/>
                </a:solidFill>
                <a:latin typeface="나눔바른고딕"/>
              </a:rPr>
              <a:t>자바스크립트를 빠르고 편리하게 작성하기 위해 </a:t>
            </a:r>
            <a:r>
              <a:rPr lang="ko-KR" altLang="en-US" sz="1400" b="1" dirty="0">
                <a:solidFill>
                  <a:srgbClr val="333333"/>
                </a:solidFill>
                <a:latin typeface="나눔바른고딕"/>
              </a:rPr>
              <a:t>사용</a:t>
            </a:r>
            <a:endParaRPr lang="en-US" altLang="ko-KR" sz="1400" b="1" dirty="0">
              <a:solidFill>
                <a:srgbClr val="333333"/>
              </a:solidFill>
              <a:latin typeface="나눔바른고딕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2800" b="1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26012"/>
            <a:ext cx="9144000" cy="578534"/>
          </a:xfrm>
          <a:prstGeom prst="rect">
            <a:avLst/>
          </a:prstGeom>
          <a:solidFill>
            <a:srgbClr val="2FC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646" y="692618"/>
            <a:ext cx="660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Spring Boot +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thymeleaf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+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jquery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+ Maven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384C-CC61-4CA9-A5BE-3E2850D07C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2280</TotalTime>
  <Words>911</Words>
  <Application>Microsoft Office PowerPoint</Application>
  <PresentationFormat>화면 슬라이드 쇼(4:3)</PresentationFormat>
  <Paragraphs>333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나눔고딕</vt:lpstr>
      <vt:lpstr>나눔바른고딕</vt:lpstr>
      <vt:lpstr>맑은 고딕</vt:lpstr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97</cp:revision>
  <dcterms:created xsi:type="dcterms:W3CDTF">2017-07-04T02:13:37Z</dcterms:created>
  <dcterms:modified xsi:type="dcterms:W3CDTF">2017-07-13T01:05:31Z</dcterms:modified>
</cp:coreProperties>
</file>