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AFE-A02D-43FB-8122-EAA9234C7B95}" type="datetimeFigureOut">
              <a:rPr lang="da-DK" smtClean="0"/>
              <a:t>15-05-2023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02E2-F5B5-4AC5-B3CE-8F0C8821A0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375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AFE-A02D-43FB-8122-EAA9234C7B95}" type="datetimeFigureOut">
              <a:rPr lang="da-DK" smtClean="0"/>
              <a:t>15-05-2023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02E2-F5B5-4AC5-B3CE-8F0C8821A0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499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AFE-A02D-43FB-8122-EAA9234C7B95}" type="datetimeFigureOut">
              <a:rPr lang="da-DK" smtClean="0"/>
              <a:t>15-05-2023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02E2-F5B5-4AC5-B3CE-8F0C8821A0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22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AFE-A02D-43FB-8122-EAA9234C7B95}" type="datetimeFigureOut">
              <a:rPr lang="da-DK" smtClean="0"/>
              <a:t>15-05-2023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02E2-F5B5-4AC5-B3CE-8F0C8821A0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673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AFE-A02D-43FB-8122-EAA9234C7B95}" type="datetimeFigureOut">
              <a:rPr lang="da-DK" smtClean="0"/>
              <a:t>15-05-2023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02E2-F5B5-4AC5-B3CE-8F0C8821A0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627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AFE-A02D-43FB-8122-EAA9234C7B95}" type="datetimeFigureOut">
              <a:rPr lang="da-DK" smtClean="0"/>
              <a:t>15-05-2023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02E2-F5B5-4AC5-B3CE-8F0C8821A0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874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AFE-A02D-43FB-8122-EAA9234C7B95}" type="datetimeFigureOut">
              <a:rPr lang="da-DK" smtClean="0"/>
              <a:t>15-05-2023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02E2-F5B5-4AC5-B3CE-8F0C8821A0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18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AFE-A02D-43FB-8122-EAA9234C7B95}" type="datetimeFigureOut">
              <a:rPr lang="da-DK" smtClean="0"/>
              <a:t>15-05-2023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02E2-F5B5-4AC5-B3CE-8F0C8821A0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20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AFE-A02D-43FB-8122-EAA9234C7B95}" type="datetimeFigureOut">
              <a:rPr lang="da-DK" smtClean="0"/>
              <a:t>15-05-2023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02E2-F5B5-4AC5-B3CE-8F0C8821A0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109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AFE-A02D-43FB-8122-EAA9234C7B95}" type="datetimeFigureOut">
              <a:rPr lang="da-DK" smtClean="0"/>
              <a:t>15-05-2023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02E2-F5B5-4AC5-B3CE-8F0C8821A0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52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AFE-A02D-43FB-8122-EAA9234C7B95}" type="datetimeFigureOut">
              <a:rPr lang="da-DK" smtClean="0"/>
              <a:t>15-05-2023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02E2-F5B5-4AC5-B3CE-8F0C8821A0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350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C5AFE-A02D-43FB-8122-EAA9234C7B95}" type="datetimeFigureOut">
              <a:rPr lang="da-DK" smtClean="0"/>
              <a:t>15-05-2023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02E2-F5B5-4AC5-B3CE-8F0C8821A0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82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gi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gi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2642616"/>
            <a:ext cx="12192000" cy="36941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2769090A-6F2E-4AD1-946B-029742CB8A32}"/>
              </a:ext>
            </a:extLst>
          </p:cNvPr>
          <p:cNvSpPr/>
          <p:nvPr/>
        </p:nvSpPr>
        <p:spPr>
          <a:xfrm>
            <a:off x="4320304" y="402336"/>
            <a:ext cx="7871696" cy="5916168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51">
              <a:defRPr/>
            </a:pPr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D6E4A96-6DFD-4B83-BA99-935DDDE92C5D}"/>
              </a:ext>
            </a:extLst>
          </p:cNvPr>
          <p:cNvSpPr txBox="1"/>
          <p:nvPr/>
        </p:nvSpPr>
        <p:spPr>
          <a:xfrm>
            <a:off x="1036250" y="293687"/>
            <a:ext cx="27310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51"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</a:rPr>
              <a:t>Artificial Intelligence</a:t>
            </a:r>
          </a:p>
          <a:p>
            <a:pPr defTabSz="1219151"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Any program that does something that we would think of as intelligent 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in </a:t>
            </a:r>
            <a:r>
              <a:rPr lang="en-US" sz="1200" smtClean="0">
                <a:solidFill>
                  <a:srgbClr val="000000"/>
                </a:solidFill>
                <a:latin typeface="Arial"/>
              </a:rPr>
              <a:t>humans.</a:t>
            </a:r>
          </a:p>
          <a:p>
            <a:pPr defTabSz="1219151">
              <a:defRPr/>
            </a:pPr>
            <a:endParaRPr lang="en-US" sz="1200" smtClean="0">
              <a:solidFill>
                <a:srgbClr val="000000"/>
              </a:solidFill>
              <a:latin typeface="Arial"/>
            </a:endParaRPr>
          </a:p>
          <a:p>
            <a:pPr defTabSz="1219151">
              <a:defRPr/>
            </a:pPr>
            <a:r>
              <a:rPr lang="en-US" sz="1200">
                <a:solidFill>
                  <a:srgbClr val="000000"/>
                </a:solidFill>
                <a:latin typeface="Arial"/>
              </a:rPr>
              <a:t>AI is defined by the application of the technology rather than the technology itself. What is considered AI may change over 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time</a:t>
            </a:r>
            <a:r>
              <a:rPr lang="en-US" sz="1200" smtClean="0">
                <a:solidFill>
                  <a:srgbClr val="000000"/>
                </a:solidFill>
                <a:latin typeface="Arial"/>
              </a:rPr>
              <a:t>.</a:t>
            </a:r>
            <a:endParaRPr lang="en-US" sz="12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93733F-9E3A-44B1-930A-A8C871BA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3" y="495001"/>
            <a:ext cx="609600" cy="8163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B347D5B-8320-482B-98F5-8FF553C344DD}"/>
              </a:ext>
            </a:extLst>
          </p:cNvPr>
          <p:cNvSpPr/>
          <p:nvPr/>
        </p:nvSpPr>
        <p:spPr>
          <a:xfrm>
            <a:off x="4517136" y="3276500"/>
            <a:ext cx="7674864" cy="2776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51">
              <a:defRPr/>
            </a:pPr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33C92E5-6D53-4512-9EC4-EE058B6C3CE7}"/>
              </a:ext>
            </a:extLst>
          </p:cNvPr>
          <p:cNvSpPr/>
          <p:nvPr/>
        </p:nvSpPr>
        <p:spPr>
          <a:xfrm>
            <a:off x="8616036" y="4983745"/>
            <a:ext cx="446639" cy="430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51">
              <a:defRPr/>
            </a:pPr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D34A4E-DC96-4E24-81D2-C7E5FE7D6148}"/>
              </a:ext>
            </a:extLst>
          </p:cNvPr>
          <p:cNvSpPr/>
          <p:nvPr/>
        </p:nvSpPr>
        <p:spPr>
          <a:xfrm>
            <a:off x="9155544" y="4983745"/>
            <a:ext cx="793993" cy="430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51">
              <a:defRPr/>
            </a:pPr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31B867E-1021-4F00-81B8-14C261E2FCB6}"/>
              </a:ext>
            </a:extLst>
          </p:cNvPr>
          <p:cNvCxnSpPr>
            <a:cxnSpLocks/>
          </p:cNvCxnSpPr>
          <p:nvPr/>
        </p:nvCxnSpPr>
        <p:spPr>
          <a:xfrm>
            <a:off x="10335801" y="4120695"/>
            <a:ext cx="0" cy="1433197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FD1B350-4551-443E-81EF-A1BD233DEBFF}"/>
              </a:ext>
            </a:extLst>
          </p:cNvPr>
          <p:cNvSpPr txBox="1"/>
          <p:nvPr/>
        </p:nvSpPr>
        <p:spPr>
          <a:xfrm>
            <a:off x="8516649" y="3397713"/>
            <a:ext cx="1524000" cy="4960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1219151">
              <a:defRPr/>
            </a:pPr>
            <a:r>
              <a:rPr lang="en-US" sz="1000" b="1">
                <a:solidFill>
                  <a:schemeClr val="bg1"/>
                </a:solidFill>
                <a:latin typeface="Arial"/>
              </a:rPr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45E727-758A-4B97-8028-FEABC9668D62}"/>
              </a:ext>
            </a:extLst>
          </p:cNvPr>
          <p:cNvSpPr txBox="1"/>
          <p:nvPr/>
        </p:nvSpPr>
        <p:spPr>
          <a:xfrm>
            <a:off x="6626795" y="3397713"/>
            <a:ext cx="1524000" cy="4960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1219151">
              <a:defRPr/>
            </a:pPr>
            <a:r>
              <a:rPr lang="en-US" sz="1000" b="1">
                <a:solidFill>
                  <a:schemeClr val="bg1"/>
                </a:solidFill>
                <a:latin typeface="Arial"/>
              </a:rPr>
              <a:t>Supervised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0C0934-BA6D-4DE2-B412-1486192213C9}"/>
              </a:ext>
            </a:extLst>
          </p:cNvPr>
          <p:cNvSpPr txBox="1"/>
          <p:nvPr/>
        </p:nvSpPr>
        <p:spPr>
          <a:xfrm>
            <a:off x="8626781" y="551714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51"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Discover new patterns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CCE60D1-C2AF-4F20-8767-AFA6F14B4094}"/>
              </a:ext>
            </a:extLst>
          </p:cNvPr>
          <p:cNvSpPr txBox="1"/>
          <p:nvPr/>
        </p:nvSpPr>
        <p:spPr>
          <a:xfrm>
            <a:off x="6785033" y="551377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51">
              <a:defRPr/>
            </a:pPr>
            <a:r>
              <a:rPr lang="en-US" sz="1200">
                <a:solidFill>
                  <a:srgbClr val="000000"/>
                </a:solidFill>
                <a:latin typeface="Arial"/>
              </a:rPr>
              <a:t>Learn specific patterns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D9A082-7EEA-425E-8CCA-5A7C23DD0E5C}"/>
              </a:ext>
            </a:extLst>
          </p:cNvPr>
          <p:cNvSpPr txBox="1"/>
          <p:nvPr/>
        </p:nvSpPr>
        <p:spPr>
          <a:xfrm>
            <a:off x="7605079" y="4147481"/>
            <a:ext cx="533400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51">
              <a:defRPr/>
            </a:pPr>
            <a:r>
              <a:rPr lang="en-US" sz="833">
                <a:solidFill>
                  <a:srgbClr val="000000"/>
                </a:solidFill>
                <a:latin typeface="Arial"/>
              </a:rPr>
              <a:t>Cat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D8BD102-85CA-466A-BDD4-2A4AB64FFE21}"/>
              </a:ext>
            </a:extLst>
          </p:cNvPr>
          <p:cNvSpPr txBox="1"/>
          <p:nvPr/>
        </p:nvSpPr>
        <p:spPr>
          <a:xfrm>
            <a:off x="7605079" y="4910679"/>
            <a:ext cx="533400" cy="3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51">
              <a:defRPr/>
            </a:pPr>
            <a:r>
              <a:rPr lang="en-US" sz="833">
                <a:solidFill>
                  <a:srgbClr val="000000"/>
                </a:solidFill>
                <a:latin typeface="Arial"/>
              </a:rPr>
              <a:t>Not Cat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434FA5D8-7F2B-4901-A677-3BE6999B3805}"/>
              </a:ext>
            </a:extLst>
          </p:cNvPr>
          <p:cNvSpPr>
            <a:spLocks/>
          </p:cNvSpPr>
          <p:nvPr/>
        </p:nvSpPr>
        <p:spPr bwMode="auto">
          <a:xfrm>
            <a:off x="7107181" y="4796206"/>
            <a:ext cx="393871" cy="475675"/>
          </a:xfrm>
          <a:custGeom>
            <a:avLst/>
            <a:gdLst>
              <a:gd name="T0" fmla="*/ 149 w 318"/>
              <a:gd name="T1" fmla="*/ 192 h 383"/>
              <a:gd name="T2" fmla="*/ 64 w 318"/>
              <a:gd name="T3" fmla="*/ 89 h 383"/>
              <a:gd name="T4" fmla="*/ 158 w 318"/>
              <a:gd name="T5" fmla="*/ 0 h 383"/>
              <a:gd name="T6" fmla="*/ 254 w 318"/>
              <a:gd name="T7" fmla="*/ 89 h 383"/>
              <a:gd name="T8" fmla="*/ 169 w 318"/>
              <a:gd name="T9" fmla="*/ 192 h 383"/>
              <a:gd name="T10" fmla="*/ 184 w 318"/>
              <a:gd name="T11" fmla="*/ 194 h 383"/>
              <a:gd name="T12" fmla="*/ 278 w 318"/>
              <a:gd name="T13" fmla="*/ 246 h 383"/>
              <a:gd name="T14" fmla="*/ 317 w 318"/>
              <a:gd name="T15" fmla="*/ 329 h 383"/>
              <a:gd name="T16" fmla="*/ 318 w 318"/>
              <a:gd name="T17" fmla="*/ 367 h 383"/>
              <a:gd name="T18" fmla="*/ 318 w 318"/>
              <a:gd name="T19" fmla="*/ 383 h 383"/>
              <a:gd name="T20" fmla="*/ 0 w 318"/>
              <a:gd name="T21" fmla="*/ 383 h 383"/>
              <a:gd name="T22" fmla="*/ 0 w 318"/>
              <a:gd name="T23" fmla="*/ 380 h 383"/>
              <a:gd name="T24" fmla="*/ 0 w 318"/>
              <a:gd name="T25" fmla="*/ 350 h 383"/>
              <a:gd name="T26" fmla="*/ 124 w 318"/>
              <a:gd name="T27" fmla="*/ 196 h 383"/>
              <a:gd name="T28" fmla="*/ 145 w 318"/>
              <a:gd name="T29" fmla="*/ 193 h 383"/>
              <a:gd name="T30" fmla="*/ 149 w 318"/>
              <a:gd name="T31" fmla="*/ 19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8" h="383">
                <a:moveTo>
                  <a:pt x="149" y="192"/>
                </a:moveTo>
                <a:cubicBezTo>
                  <a:pt x="97" y="186"/>
                  <a:pt x="60" y="141"/>
                  <a:pt x="64" y="89"/>
                </a:cubicBezTo>
                <a:cubicBezTo>
                  <a:pt x="67" y="39"/>
                  <a:pt x="109" y="0"/>
                  <a:pt x="158" y="0"/>
                </a:cubicBezTo>
                <a:cubicBezTo>
                  <a:pt x="209" y="0"/>
                  <a:pt x="251" y="38"/>
                  <a:pt x="254" y="89"/>
                </a:cubicBezTo>
                <a:cubicBezTo>
                  <a:pt x="258" y="141"/>
                  <a:pt x="221" y="186"/>
                  <a:pt x="169" y="192"/>
                </a:cubicBezTo>
                <a:cubicBezTo>
                  <a:pt x="174" y="193"/>
                  <a:pt x="179" y="193"/>
                  <a:pt x="184" y="194"/>
                </a:cubicBezTo>
                <a:cubicBezTo>
                  <a:pt x="221" y="200"/>
                  <a:pt x="253" y="217"/>
                  <a:pt x="278" y="246"/>
                </a:cubicBezTo>
                <a:cubicBezTo>
                  <a:pt x="299" y="269"/>
                  <a:pt x="312" y="297"/>
                  <a:pt x="317" y="329"/>
                </a:cubicBezTo>
                <a:cubicBezTo>
                  <a:pt x="318" y="341"/>
                  <a:pt x="318" y="354"/>
                  <a:pt x="318" y="367"/>
                </a:cubicBezTo>
                <a:cubicBezTo>
                  <a:pt x="318" y="372"/>
                  <a:pt x="318" y="377"/>
                  <a:pt x="318" y="383"/>
                </a:cubicBezTo>
                <a:cubicBezTo>
                  <a:pt x="212" y="383"/>
                  <a:pt x="106" y="383"/>
                  <a:pt x="0" y="383"/>
                </a:cubicBezTo>
                <a:cubicBezTo>
                  <a:pt x="0" y="382"/>
                  <a:pt x="0" y="381"/>
                  <a:pt x="0" y="380"/>
                </a:cubicBezTo>
                <a:cubicBezTo>
                  <a:pt x="0" y="370"/>
                  <a:pt x="0" y="360"/>
                  <a:pt x="0" y="350"/>
                </a:cubicBezTo>
                <a:cubicBezTo>
                  <a:pt x="0" y="277"/>
                  <a:pt x="52" y="211"/>
                  <a:pt x="124" y="196"/>
                </a:cubicBezTo>
                <a:cubicBezTo>
                  <a:pt x="131" y="194"/>
                  <a:pt x="138" y="194"/>
                  <a:pt x="145" y="193"/>
                </a:cubicBezTo>
                <a:cubicBezTo>
                  <a:pt x="146" y="193"/>
                  <a:pt x="148" y="192"/>
                  <a:pt x="149" y="1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1219151">
              <a:defRPr/>
            </a:pPr>
            <a:endParaRPr lang="en-US" sz="24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xmlns="" id="{E42FA4D8-D38F-4A8A-9B12-19EC244C44B5}"/>
              </a:ext>
            </a:extLst>
          </p:cNvPr>
          <p:cNvSpPr>
            <a:spLocks/>
          </p:cNvSpPr>
          <p:nvPr/>
        </p:nvSpPr>
        <p:spPr bwMode="auto">
          <a:xfrm>
            <a:off x="7041252" y="4004089"/>
            <a:ext cx="525727" cy="568478"/>
          </a:xfrm>
          <a:custGeom>
            <a:avLst/>
            <a:gdLst>
              <a:gd name="T0" fmla="*/ 230 w 371"/>
              <a:gd name="T1" fmla="*/ 314 h 401"/>
              <a:gd name="T2" fmla="*/ 247 w 371"/>
              <a:gd name="T3" fmla="*/ 316 h 401"/>
              <a:gd name="T4" fmla="*/ 262 w 371"/>
              <a:gd name="T5" fmla="*/ 333 h 401"/>
              <a:gd name="T6" fmla="*/ 259 w 371"/>
              <a:gd name="T7" fmla="*/ 336 h 401"/>
              <a:gd name="T8" fmla="*/ 250 w 371"/>
              <a:gd name="T9" fmla="*/ 336 h 401"/>
              <a:gd name="T10" fmla="*/ 137 w 371"/>
              <a:gd name="T11" fmla="*/ 337 h 401"/>
              <a:gd name="T12" fmla="*/ 129 w 371"/>
              <a:gd name="T13" fmla="*/ 334 h 401"/>
              <a:gd name="T14" fmla="*/ 107 w 371"/>
              <a:gd name="T15" fmla="*/ 329 h 401"/>
              <a:gd name="T16" fmla="*/ 43 w 371"/>
              <a:gd name="T17" fmla="*/ 355 h 401"/>
              <a:gd name="T18" fmla="*/ 43 w 371"/>
              <a:gd name="T19" fmla="*/ 355 h 401"/>
              <a:gd name="T20" fmla="*/ 38 w 371"/>
              <a:gd name="T21" fmla="*/ 386 h 401"/>
              <a:gd name="T22" fmla="*/ 45 w 371"/>
              <a:gd name="T23" fmla="*/ 395 h 401"/>
              <a:gd name="T24" fmla="*/ 43 w 371"/>
              <a:gd name="T25" fmla="*/ 400 h 401"/>
              <a:gd name="T26" fmla="*/ 39 w 371"/>
              <a:gd name="T27" fmla="*/ 400 h 401"/>
              <a:gd name="T28" fmla="*/ 9 w 371"/>
              <a:gd name="T29" fmla="*/ 381 h 401"/>
              <a:gd name="T30" fmla="*/ 20 w 371"/>
              <a:gd name="T31" fmla="*/ 339 h 401"/>
              <a:gd name="T32" fmla="*/ 53 w 371"/>
              <a:gd name="T33" fmla="*/ 323 h 401"/>
              <a:gd name="T34" fmla="*/ 100 w 371"/>
              <a:gd name="T35" fmla="*/ 287 h 401"/>
              <a:gd name="T36" fmla="*/ 110 w 371"/>
              <a:gd name="T37" fmla="*/ 259 h 401"/>
              <a:gd name="T38" fmla="*/ 132 w 371"/>
              <a:gd name="T39" fmla="*/ 194 h 401"/>
              <a:gd name="T40" fmla="*/ 233 w 371"/>
              <a:gd name="T41" fmla="*/ 116 h 401"/>
              <a:gd name="T42" fmla="*/ 262 w 371"/>
              <a:gd name="T43" fmla="*/ 111 h 401"/>
              <a:gd name="T44" fmla="*/ 278 w 371"/>
              <a:gd name="T45" fmla="*/ 85 h 401"/>
              <a:gd name="T46" fmla="*/ 266 w 371"/>
              <a:gd name="T47" fmla="*/ 45 h 401"/>
              <a:gd name="T48" fmla="*/ 264 w 371"/>
              <a:gd name="T49" fmla="*/ 21 h 401"/>
              <a:gd name="T50" fmla="*/ 275 w 371"/>
              <a:gd name="T51" fmla="*/ 15 h 401"/>
              <a:gd name="T52" fmla="*/ 302 w 371"/>
              <a:gd name="T53" fmla="*/ 26 h 401"/>
              <a:gd name="T54" fmla="*/ 331 w 371"/>
              <a:gd name="T55" fmla="*/ 20 h 401"/>
              <a:gd name="T56" fmla="*/ 345 w 371"/>
              <a:gd name="T57" fmla="*/ 6 h 401"/>
              <a:gd name="T58" fmla="*/ 363 w 371"/>
              <a:gd name="T59" fmla="*/ 12 h 401"/>
              <a:gd name="T60" fmla="*/ 369 w 371"/>
              <a:gd name="T61" fmla="*/ 50 h 401"/>
              <a:gd name="T62" fmla="*/ 371 w 371"/>
              <a:gd name="T63" fmla="*/ 64 h 401"/>
              <a:gd name="T64" fmla="*/ 366 w 371"/>
              <a:gd name="T65" fmla="*/ 78 h 401"/>
              <a:gd name="T66" fmla="*/ 358 w 371"/>
              <a:gd name="T67" fmla="*/ 117 h 401"/>
              <a:gd name="T68" fmla="*/ 361 w 371"/>
              <a:gd name="T69" fmla="*/ 143 h 401"/>
              <a:gd name="T70" fmla="*/ 350 w 371"/>
              <a:gd name="T71" fmla="*/ 174 h 401"/>
              <a:gd name="T72" fmla="*/ 331 w 371"/>
              <a:gd name="T73" fmla="*/ 197 h 401"/>
              <a:gd name="T74" fmla="*/ 314 w 371"/>
              <a:gd name="T75" fmla="*/ 251 h 401"/>
              <a:gd name="T76" fmla="*/ 316 w 371"/>
              <a:gd name="T77" fmla="*/ 280 h 401"/>
              <a:gd name="T78" fmla="*/ 331 w 371"/>
              <a:gd name="T79" fmla="*/ 309 h 401"/>
              <a:gd name="T80" fmla="*/ 340 w 371"/>
              <a:gd name="T81" fmla="*/ 319 h 401"/>
              <a:gd name="T82" fmla="*/ 340 w 371"/>
              <a:gd name="T83" fmla="*/ 337 h 401"/>
              <a:gd name="T84" fmla="*/ 326 w 371"/>
              <a:gd name="T85" fmla="*/ 339 h 401"/>
              <a:gd name="T86" fmla="*/ 287 w 371"/>
              <a:gd name="T87" fmla="*/ 286 h 401"/>
              <a:gd name="T88" fmla="*/ 286 w 371"/>
              <a:gd name="T89" fmla="*/ 278 h 401"/>
              <a:gd name="T90" fmla="*/ 260 w 371"/>
              <a:gd name="T91" fmla="*/ 267 h 401"/>
              <a:gd name="T92" fmla="*/ 230 w 371"/>
              <a:gd name="T93" fmla="*/ 314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71" h="401">
                <a:moveTo>
                  <a:pt x="230" y="314"/>
                </a:moveTo>
                <a:cubicBezTo>
                  <a:pt x="236" y="315"/>
                  <a:pt x="242" y="315"/>
                  <a:pt x="247" y="316"/>
                </a:cubicBezTo>
                <a:cubicBezTo>
                  <a:pt x="260" y="317"/>
                  <a:pt x="261" y="321"/>
                  <a:pt x="262" y="333"/>
                </a:cubicBezTo>
                <a:cubicBezTo>
                  <a:pt x="262" y="334"/>
                  <a:pt x="260" y="336"/>
                  <a:pt x="259" y="336"/>
                </a:cubicBezTo>
                <a:cubicBezTo>
                  <a:pt x="256" y="337"/>
                  <a:pt x="253" y="336"/>
                  <a:pt x="250" y="336"/>
                </a:cubicBezTo>
                <a:cubicBezTo>
                  <a:pt x="212" y="337"/>
                  <a:pt x="175" y="337"/>
                  <a:pt x="137" y="337"/>
                </a:cubicBezTo>
                <a:cubicBezTo>
                  <a:pt x="134" y="337"/>
                  <a:pt x="131" y="336"/>
                  <a:pt x="129" y="334"/>
                </a:cubicBezTo>
                <a:cubicBezTo>
                  <a:pt x="122" y="329"/>
                  <a:pt x="115" y="326"/>
                  <a:pt x="107" y="329"/>
                </a:cubicBezTo>
                <a:cubicBezTo>
                  <a:pt x="86" y="337"/>
                  <a:pt x="64" y="346"/>
                  <a:pt x="43" y="355"/>
                </a:cubicBezTo>
                <a:cubicBezTo>
                  <a:pt x="43" y="355"/>
                  <a:pt x="43" y="355"/>
                  <a:pt x="43" y="355"/>
                </a:cubicBezTo>
                <a:cubicBezTo>
                  <a:pt x="28" y="364"/>
                  <a:pt x="26" y="373"/>
                  <a:pt x="38" y="386"/>
                </a:cubicBezTo>
                <a:cubicBezTo>
                  <a:pt x="40" y="389"/>
                  <a:pt x="43" y="392"/>
                  <a:pt x="45" y="395"/>
                </a:cubicBezTo>
                <a:cubicBezTo>
                  <a:pt x="48" y="398"/>
                  <a:pt x="47" y="399"/>
                  <a:pt x="43" y="400"/>
                </a:cubicBezTo>
                <a:cubicBezTo>
                  <a:pt x="42" y="400"/>
                  <a:pt x="40" y="401"/>
                  <a:pt x="39" y="400"/>
                </a:cubicBezTo>
                <a:cubicBezTo>
                  <a:pt x="27" y="398"/>
                  <a:pt x="16" y="392"/>
                  <a:pt x="9" y="381"/>
                </a:cubicBezTo>
                <a:cubicBezTo>
                  <a:pt x="0" y="367"/>
                  <a:pt x="5" y="347"/>
                  <a:pt x="20" y="339"/>
                </a:cubicBezTo>
                <a:cubicBezTo>
                  <a:pt x="31" y="333"/>
                  <a:pt x="42" y="328"/>
                  <a:pt x="53" y="323"/>
                </a:cubicBezTo>
                <a:cubicBezTo>
                  <a:pt x="72" y="315"/>
                  <a:pt x="87" y="302"/>
                  <a:pt x="100" y="287"/>
                </a:cubicBezTo>
                <a:cubicBezTo>
                  <a:pt x="106" y="279"/>
                  <a:pt x="108" y="269"/>
                  <a:pt x="110" y="259"/>
                </a:cubicBezTo>
                <a:cubicBezTo>
                  <a:pt x="116" y="237"/>
                  <a:pt x="122" y="214"/>
                  <a:pt x="132" y="194"/>
                </a:cubicBezTo>
                <a:cubicBezTo>
                  <a:pt x="153" y="151"/>
                  <a:pt x="187" y="125"/>
                  <a:pt x="233" y="116"/>
                </a:cubicBezTo>
                <a:cubicBezTo>
                  <a:pt x="243" y="114"/>
                  <a:pt x="252" y="112"/>
                  <a:pt x="262" y="111"/>
                </a:cubicBezTo>
                <a:cubicBezTo>
                  <a:pt x="279" y="108"/>
                  <a:pt x="280" y="97"/>
                  <a:pt x="278" y="85"/>
                </a:cubicBezTo>
                <a:cubicBezTo>
                  <a:pt x="274" y="71"/>
                  <a:pt x="269" y="59"/>
                  <a:pt x="266" y="45"/>
                </a:cubicBezTo>
                <a:cubicBezTo>
                  <a:pt x="265" y="38"/>
                  <a:pt x="264" y="29"/>
                  <a:pt x="264" y="21"/>
                </a:cubicBezTo>
                <a:cubicBezTo>
                  <a:pt x="264" y="14"/>
                  <a:pt x="268" y="12"/>
                  <a:pt x="275" y="15"/>
                </a:cubicBezTo>
                <a:cubicBezTo>
                  <a:pt x="284" y="18"/>
                  <a:pt x="293" y="23"/>
                  <a:pt x="302" y="26"/>
                </a:cubicBezTo>
                <a:cubicBezTo>
                  <a:pt x="313" y="30"/>
                  <a:pt x="322" y="28"/>
                  <a:pt x="331" y="20"/>
                </a:cubicBezTo>
                <a:cubicBezTo>
                  <a:pt x="336" y="15"/>
                  <a:pt x="340" y="10"/>
                  <a:pt x="345" y="6"/>
                </a:cubicBezTo>
                <a:cubicBezTo>
                  <a:pt x="352" y="0"/>
                  <a:pt x="361" y="3"/>
                  <a:pt x="363" y="12"/>
                </a:cubicBezTo>
                <a:cubicBezTo>
                  <a:pt x="365" y="25"/>
                  <a:pt x="367" y="37"/>
                  <a:pt x="369" y="50"/>
                </a:cubicBezTo>
                <a:cubicBezTo>
                  <a:pt x="369" y="55"/>
                  <a:pt x="370" y="60"/>
                  <a:pt x="371" y="64"/>
                </a:cubicBezTo>
                <a:cubicBezTo>
                  <a:pt x="371" y="69"/>
                  <a:pt x="370" y="74"/>
                  <a:pt x="366" y="78"/>
                </a:cubicBezTo>
                <a:cubicBezTo>
                  <a:pt x="355" y="89"/>
                  <a:pt x="354" y="102"/>
                  <a:pt x="358" y="117"/>
                </a:cubicBezTo>
                <a:cubicBezTo>
                  <a:pt x="360" y="125"/>
                  <a:pt x="361" y="134"/>
                  <a:pt x="361" y="143"/>
                </a:cubicBezTo>
                <a:cubicBezTo>
                  <a:pt x="362" y="155"/>
                  <a:pt x="358" y="165"/>
                  <a:pt x="350" y="174"/>
                </a:cubicBezTo>
                <a:cubicBezTo>
                  <a:pt x="344" y="182"/>
                  <a:pt x="337" y="189"/>
                  <a:pt x="331" y="197"/>
                </a:cubicBezTo>
                <a:cubicBezTo>
                  <a:pt x="319" y="212"/>
                  <a:pt x="315" y="231"/>
                  <a:pt x="314" y="251"/>
                </a:cubicBezTo>
                <a:cubicBezTo>
                  <a:pt x="314" y="260"/>
                  <a:pt x="315" y="270"/>
                  <a:pt x="316" y="280"/>
                </a:cubicBezTo>
                <a:cubicBezTo>
                  <a:pt x="318" y="291"/>
                  <a:pt x="324" y="300"/>
                  <a:pt x="331" y="309"/>
                </a:cubicBezTo>
                <a:cubicBezTo>
                  <a:pt x="334" y="312"/>
                  <a:pt x="337" y="316"/>
                  <a:pt x="340" y="319"/>
                </a:cubicBezTo>
                <a:cubicBezTo>
                  <a:pt x="345" y="324"/>
                  <a:pt x="343" y="332"/>
                  <a:pt x="340" y="337"/>
                </a:cubicBezTo>
                <a:cubicBezTo>
                  <a:pt x="337" y="341"/>
                  <a:pt x="332" y="342"/>
                  <a:pt x="326" y="339"/>
                </a:cubicBezTo>
                <a:cubicBezTo>
                  <a:pt x="305" y="327"/>
                  <a:pt x="291" y="310"/>
                  <a:pt x="287" y="286"/>
                </a:cubicBezTo>
                <a:cubicBezTo>
                  <a:pt x="287" y="283"/>
                  <a:pt x="287" y="280"/>
                  <a:pt x="286" y="278"/>
                </a:cubicBezTo>
                <a:cubicBezTo>
                  <a:pt x="284" y="266"/>
                  <a:pt x="269" y="260"/>
                  <a:pt x="260" y="267"/>
                </a:cubicBezTo>
                <a:cubicBezTo>
                  <a:pt x="246" y="280"/>
                  <a:pt x="238" y="297"/>
                  <a:pt x="230" y="3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1219151">
              <a:defRPr/>
            </a:pPr>
            <a:endParaRPr lang="en-US" sz="24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3D4D558-C13D-496C-AE5D-B7ECE6E32B1A}"/>
              </a:ext>
            </a:extLst>
          </p:cNvPr>
          <p:cNvGrpSpPr/>
          <p:nvPr/>
        </p:nvGrpSpPr>
        <p:grpSpPr>
          <a:xfrm>
            <a:off x="8594604" y="4031202"/>
            <a:ext cx="1590947" cy="838243"/>
            <a:chOff x="9692640" y="5087485"/>
            <a:chExt cx="1737360" cy="915386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xmlns="" id="{2B9BBD60-1833-470A-9044-BD15A5BBD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2640" y="5087485"/>
              <a:ext cx="548640" cy="91538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B99A74B-8B18-4BC1-BF36-E1CECA63D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000" y="5087485"/>
              <a:ext cx="548640" cy="91538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0C3F42EA-EEF7-4708-AEF5-51301AD5D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81360" y="5087485"/>
              <a:ext cx="548640" cy="91538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49A9933-9D23-4016-8748-D175717FBF9E}"/>
              </a:ext>
            </a:extLst>
          </p:cNvPr>
          <p:cNvGrpSpPr/>
          <p:nvPr/>
        </p:nvGrpSpPr>
        <p:grpSpPr>
          <a:xfrm>
            <a:off x="8680826" y="5054128"/>
            <a:ext cx="317059" cy="289428"/>
            <a:chOff x="9815089" y="6303022"/>
            <a:chExt cx="380471" cy="34731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FF5FC77C-EE86-4956-9DFD-3A160C9AB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5089" y="6303022"/>
              <a:ext cx="175135" cy="34637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EDF26456-491F-4D8B-9611-A5B2ABAE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12018" y="6303022"/>
              <a:ext cx="183542" cy="34731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952E9E8-93E1-47E4-9095-2928172B5DD0}"/>
              </a:ext>
            </a:extLst>
          </p:cNvPr>
          <p:cNvGrpSpPr/>
          <p:nvPr/>
        </p:nvGrpSpPr>
        <p:grpSpPr>
          <a:xfrm>
            <a:off x="9223763" y="5033718"/>
            <a:ext cx="657552" cy="330248"/>
            <a:chOff x="10378440" y="6283179"/>
            <a:chExt cx="789062" cy="39629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800CE0D1-CFD7-4367-B65E-E85EA945B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78440" y="6288622"/>
              <a:ext cx="255089" cy="38541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39367BCD-A21B-4555-B4C8-EC8869CE3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55434" y="6283179"/>
              <a:ext cx="206874" cy="39629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0AC936AA-C125-4957-9A8D-DD45E8EB9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25548" y="6317770"/>
              <a:ext cx="241954" cy="327115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EC7CD0F-A351-4D52-A554-C8F708A73165}"/>
              </a:ext>
            </a:extLst>
          </p:cNvPr>
          <p:cNvCxnSpPr>
            <a:cxnSpLocks/>
          </p:cNvCxnSpPr>
          <p:nvPr/>
        </p:nvCxnSpPr>
        <p:spPr>
          <a:xfrm>
            <a:off x="8386269" y="4074179"/>
            <a:ext cx="0" cy="1433197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ACC3B49-A587-440B-8F97-166B60889AE5}"/>
              </a:ext>
            </a:extLst>
          </p:cNvPr>
          <p:cNvSpPr txBox="1"/>
          <p:nvPr/>
        </p:nvSpPr>
        <p:spPr>
          <a:xfrm>
            <a:off x="10406503" y="3397713"/>
            <a:ext cx="1524000" cy="4960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1219151">
              <a:defRPr/>
            </a:pPr>
            <a:r>
              <a:rPr lang="en-US" sz="1000" b="1" dirty="0">
                <a:solidFill>
                  <a:schemeClr val="bg1"/>
                </a:solidFill>
                <a:latin typeface="Arial"/>
              </a:rPr>
              <a:t>Reinforcement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AA9CF6F-C1B4-41E4-B756-0AE680D17228}"/>
              </a:ext>
            </a:extLst>
          </p:cNvPr>
          <p:cNvSpPr txBox="1"/>
          <p:nvPr/>
        </p:nvSpPr>
        <p:spPr>
          <a:xfrm>
            <a:off x="10468529" y="5512209"/>
            <a:ext cx="160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51"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Learn by reward / mistake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C44BADFF-946B-4CA9-BD58-FED01A8E01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44226" y="4604582"/>
            <a:ext cx="905903" cy="8943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090110FC-3246-4B3E-8B37-30B138EB0F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35772" y="4003925"/>
            <a:ext cx="602080" cy="5087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53A64E7B-C9CC-4C86-8E6D-BE6146A897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04672" y="4048571"/>
            <a:ext cx="506657" cy="52787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EEC7CD0F-A351-4D52-A554-C8F708A73165}"/>
              </a:ext>
            </a:extLst>
          </p:cNvPr>
          <p:cNvCxnSpPr>
            <a:cxnSpLocks/>
          </p:cNvCxnSpPr>
          <p:nvPr/>
        </p:nvCxnSpPr>
        <p:spPr>
          <a:xfrm>
            <a:off x="6481269" y="4089419"/>
            <a:ext cx="0" cy="1433197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A45E727-758A-4B97-8028-FEABC9668D62}"/>
              </a:ext>
            </a:extLst>
          </p:cNvPr>
          <p:cNvSpPr txBox="1"/>
          <p:nvPr/>
        </p:nvSpPr>
        <p:spPr>
          <a:xfrm>
            <a:off x="4736941" y="3397713"/>
            <a:ext cx="1524000" cy="4960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1219151">
              <a:defRPr/>
            </a:pPr>
            <a:r>
              <a:rPr lang="en-US" sz="1000" b="1" smtClean="0">
                <a:solidFill>
                  <a:schemeClr val="bg1"/>
                </a:solidFill>
                <a:latin typeface="Arial"/>
              </a:rPr>
              <a:t>Generative</a:t>
            </a:r>
            <a:endParaRPr lang="en-US" sz="1000" b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CCE60D1-C2AF-4F20-8767-AFA6F14B4094}"/>
              </a:ext>
            </a:extLst>
          </p:cNvPr>
          <p:cNvSpPr txBox="1"/>
          <p:nvPr/>
        </p:nvSpPr>
        <p:spPr>
          <a:xfrm>
            <a:off x="4943285" y="5510723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51">
              <a:defRPr/>
            </a:pPr>
            <a:r>
              <a:rPr lang="en-US" sz="1200" smtClean="0">
                <a:solidFill>
                  <a:srgbClr val="000000"/>
                </a:solidFill>
                <a:latin typeface="Arial"/>
              </a:rPr>
              <a:t>Generate new text or visuals</a:t>
            </a:r>
            <a:endParaRPr lang="en-US" sz="12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67" y="4132639"/>
            <a:ext cx="1021461" cy="106762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A45E727-758A-4B97-8028-FEABC9668D62}"/>
              </a:ext>
            </a:extLst>
          </p:cNvPr>
          <p:cNvSpPr txBox="1"/>
          <p:nvPr/>
        </p:nvSpPr>
        <p:spPr>
          <a:xfrm>
            <a:off x="4520626" y="2926080"/>
            <a:ext cx="7671373" cy="28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1219151">
              <a:defRPr/>
            </a:pPr>
            <a:r>
              <a:rPr lang="en-US" sz="1000" b="1" smtClean="0">
                <a:solidFill>
                  <a:schemeClr val="bg1"/>
                </a:solidFill>
                <a:latin typeface="Arial"/>
              </a:rPr>
              <a:t>Technologies</a:t>
            </a:r>
            <a:endParaRPr lang="en-US" sz="1000" b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BC79E96-D5A1-4D7F-9B64-606CE8E7F9F8}"/>
              </a:ext>
            </a:extLst>
          </p:cNvPr>
          <p:cNvSpPr txBox="1"/>
          <p:nvPr/>
        </p:nvSpPr>
        <p:spPr>
          <a:xfrm>
            <a:off x="1179576" y="2987622"/>
            <a:ext cx="21711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51">
              <a:defRPr/>
            </a:pPr>
            <a:r>
              <a:rPr lang="en-US" b="1" dirty="0">
                <a:latin typeface="Arial"/>
              </a:rPr>
              <a:t>Machine Learning</a:t>
            </a:r>
          </a:p>
          <a:p>
            <a:pPr defTabSz="1219151">
              <a:defRPr/>
            </a:pPr>
            <a:r>
              <a:rPr lang="en-US" sz="1200" dirty="0">
                <a:latin typeface="Arial"/>
              </a:rPr>
              <a:t>Any program that improves its performance through experience rather than explicit programming.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10D1B9B-E149-42AB-A077-8A4E49DCFD3C}"/>
              </a:ext>
            </a:extLst>
          </p:cNvPr>
          <p:cNvSpPr txBox="1"/>
          <p:nvPr/>
        </p:nvSpPr>
        <p:spPr>
          <a:xfrm>
            <a:off x="1203836" y="5308465"/>
            <a:ext cx="195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51">
              <a:defRPr/>
            </a:pPr>
            <a:r>
              <a:rPr lang="en-US" b="1" dirty="0">
                <a:latin typeface="Arial"/>
              </a:rPr>
              <a:t>Deep  Learning</a:t>
            </a:r>
          </a:p>
          <a:p>
            <a:pPr defTabSz="1219151">
              <a:defRPr/>
            </a:pPr>
            <a:r>
              <a:rPr lang="en-US" sz="1200" dirty="0">
                <a:latin typeface="Arial"/>
              </a:rPr>
              <a:t>Machine learning based on multi-layer neural networks</a:t>
            </a:r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xmlns="" id="{7C25FF82-9CCD-4DBF-BD9F-F44555923C7F}"/>
              </a:ext>
            </a:extLst>
          </p:cNvPr>
          <p:cNvSpPr>
            <a:spLocks/>
          </p:cNvSpPr>
          <p:nvPr/>
        </p:nvSpPr>
        <p:spPr bwMode="auto">
          <a:xfrm>
            <a:off x="1747495" y="4375646"/>
            <a:ext cx="866403" cy="716688"/>
          </a:xfrm>
          <a:custGeom>
            <a:avLst/>
            <a:gdLst>
              <a:gd name="T0" fmla="*/ 61 w 466"/>
              <a:gd name="T1" fmla="*/ 151 h 384"/>
              <a:gd name="T2" fmla="*/ 98 w 466"/>
              <a:gd name="T3" fmla="*/ 149 h 384"/>
              <a:gd name="T4" fmla="*/ 143 w 466"/>
              <a:gd name="T5" fmla="*/ 106 h 384"/>
              <a:gd name="T6" fmla="*/ 137 w 466"/>
              <a:gd name="T7" fmla="*/ 140 h 384"/>
              <a:gd name="T8" fmla="*/ 129 w 466"/>
              <a:gd name="T9" fmla="*/ 205 h 384"/>
              <a:gd name="T10" fmla="*/ 95 w 466"/>
              <a:gd name="T11" fmla="*/ 198 h 384"/>
              <a:gd name="T12" fmla="*/ 40 w 466"/>
              <a:gd name="T13" fmla="*/ 182 h 384"/>
              <a:gd name="T14" fmla="*/ 166 w 466"/>
              <a:gd name="T15" fmla="*/ 197 h 384"/>
              <a:gd name="T16" fmla="*/ 211 w 466"/>
              <a:gd name="T17" fmla="*/ 162 h 384"/>
              <a:gd name="T18" fmla="*/ 182 w 466"/>
              <a:gd name="T19" fmla="*/ 87 h 384"/>
              <a:gd name="T20" fmla="*/ 198 w 466"/>
              <a:gd name="T21" fmla="*/ 101 h 384"/>
              <a:gd name="T22" fmla="*/ 222 w 466"/>
              <a:gd name="T23" fmla="*/ 139 h 384"/>
              <a:gd name="T24" fmla="*/ 273 w 466"/>
              <a:gd name="T25" fmla="*/ 164 h 384"/>
              <a:gd name="T26" fmla="*/ 269 w 466"/>
              <a:gd name="T27" fmla="*/ 175 h 384"/>
              <a:gd name="T28" fmla="*/ 143 w 466"/>
              <a:gd name="T29" fmla="*/ 233 h 384"/>
              <a:gd name="T30" fmla="*/ 182 w 466"/>
              <a:gd name="T31" fmla="*/ 276 h 384"/>
              <a:gd name="T32" fmla="*/ 201 w 466"/>
              <a:gd name="T33" fmla="*/ 219 h 384"/>
              <a:gd name="T34" fmla="*/ 198 w 466"/>
              <a:gd name="T35" fmla="*/ 254 h 384"/>
              <a:gd name="T36" fmla="*/ 197 w 466"/>
              <a:gd name="T37" fmla="*/ 280 h 384"/>
              <a:gd name="T38" fmla="*/ 259 w 466"/>
              <a:gd name="T39" fmla="*/ 295 h 384"/>
              <a:gd name="T40" fmla="*/ 324 w 466"/>
              <a:gd name="T41" fmla="*/ 308 h 384"/>
              <a:gd name="T42" fmla="*/ 296 w 466"/>
              <a:gd name="T43" fmla="*/ 328 h 384"/>
              <a:gd name="T44" fmla="*/ 331 w 466"/>
              <a:gd name="T45" fmla="*/ 362 h 384"/>
              <a:gd name="T46" fmla="*/ 376 w 466"/>
              <a:gd name="T47" fmla="*/ 370 h 384"/>
              <a:gd name="T48" fmla="*/ 316 w 466"/>
              <a:gd name="T49" fmla="*/ 284 h 384"/>
              <a:gd name="T50" fmla="*/ 268 w 466"/>
              <a:gd name="T51" fmla="*/ 259 h 384"/>
              <a:gd name="T52" fmla="*/ 297 w 466"/>
              <a:gd name="T53" fmla="*/ 239 h 384"/>
              <a:gd name="T54" fmla="*/ 327 w 466"/>
              <a:gd name="T55" fmla="*/ 277 h 384"/>
              <a:gd name="T56" fmla="*/ 322 w 466"/>
              <a:gd name="T57" fmla="*/ 235 h 384"/>
              <a:gd name="T58" fmla="*/ 351 w 466"/>
              <a:gd name="T59" fmla="*/ 215 h 384"/>
              <a:gd name="T60" fmla="*/ 340 w 466"/>
              <a:gd name="T61" fmla="*/ 283 h 384"/>
              <a:gd name="T62" fmla="*/ 436 w 466"/>
              <a:gd name="T63" fmla="*/ 216 h 384"/>
              <a:gd name="T64" fmla="*/ 440 w 466"/>
              <a:gd name="T65" fmla="*/ 267 h 384"/>
              <a:gd name="T66" fmla="*/ 406 w 466"/>
              <a:gd name="T67" fmla="*/ 261 h 384"/>
              <a:gd name="T68" fmla="*/ 403 w 466"/>
              <a:gd name="T69" fmla="*/ 225 h 384"/>
              <a:gd name="T70" fmla="*/ 350 w 466"/>
              <a:gd name="T71" fmla="*/ 180 h 384"/>
              <a:gd name="T72" fmla="*/ 355 w 466"/>
              <a:gd name="T73" fmla="*/ 146 h 384"/>
              <a:gd name="T74" fmla="*/ 386 w 466"/>
              <a:gd name="T75" fmla="*/ 207 h 384"/>
              <a:gd name="T76" fmla="*/ 441 w 466"/>
              <a:gd name="T77" fmla="*/ 123 h 384"/>
              <a:gd name="T78" fmla="*/ 418 w 466"/>
              <a:gd name="T79" fmla="*/ 142 h 384"/>
              <a:gd name="T80" fmla="*/ 399 w 466"/>
              <a:gd name="T81" fmla="*/ 158 h 384"/>
              <a:gd name="T82" fmla="*/ 374 w 466"/>
              <a:gd name="T83" fmla="*/ 131 h 384"/>
              <a:gd name="T84" fmla="*/ 280 w 466"/>
              <a:gd name="T85" fmla="*/ 103 h 384"/>
              <a:gd name="T86" fmla="*/ 295 w 466"/>
              <a:gd name="T87" fmla="*/ 75 h 384"/>
              <a:gd name="T88" fmla="*/ 401 w 466"/>
              <a:gd name="T89" fmla="*/ 96 h 384"/>
              <a:gd name="T90" fmla="*/ 214 w 466"/>
              <a:gd name="T91" fmla="*/ 18 h 384"/>
              <a:gd name="T92" fmla="*/ 250 w 466"/>
              <a:gd name="T93" fmla="*/ 34 h 384"/>
              <a:gd name="T94" fmla="*/ 222 w 466"/>
              <a:gd name="T95" fmla="*/ 54 h 384"/>
              <a:gd name="T96" fmla="*/ 195 w 466"/>
              <a:gd name="T97" fmla="*/ 23 h 384"/>
              <a:gd name="T98" fmla="*/ 89 w 466"/>
              <a:gd name="T99" fmla="*/ 113 h 384"/>
              <a:gd name="T100" fmla="*/ 91 w 466"/>
              <a:gd name="T101" fmla="*/ 78 h 384"/>
              <a:gd name="T102" fmla="*/ 116 w 466"/>
              <a:gd name="T103" fmla="*/ 42 h 384"/>
              <a:gd name="T104" fmla="*/ 70 w 466"/>
              <a:gd name="T105" fmla="*/ 119 h 384"/>
              <a:gd name="T106" fmla="*/ 44 w 466"/>
              <a:gd name="T107" fmla="*/ 10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6" h="384">
                <a:moveTo>
                  <a:pt x="1" y="135"/>
                </a:moveTo>
                <a:cubicBezTo>
                  <a:pt x="0" y="156"/>
                  <a:pt x="7" y="180"/>
                  <a:pt x="26" y="186"/>
                </a:cubicBezTo>
                <a:cubicBezTo>
                  <a:pt x="27" y="182"/>
                  <a:pt x="28" y="179"/>
                  <a:pt x="29" y="176"/>
                </a:cubicBezTo>
                <a:cubicBezTo>
                  <a:pt x="36" y="162"/>
                  <a:pt x="50" y="154"/>
                  <a:pt x="61" y="151"/>
                </a:cubicBezTo>
                <a:cubicBezTo>
                  <a:pt x="66" y="150"/>
                  <a:pt x="74" y="149"/>
                  <a:pt x="81" y="150"/>
                </a:cubicBezTo>
                <a:cubicBezTo>
                  <a:pt x="82" y="150"/>
                  <a:pt x="83" y="150"/>
                  <a:pt x="84" y="150"/>
                </a:cubicBezTo>
                <a:cubicBezTo>
                  <a:pt x="84" y="150"/>
                  <a:pt x="84" y="150"/>
                  <a:pt x="84" y="150"/>
                </a:cubicBezTo>
                <a:cubicBezTo>
                  <a:pt x="85" y="150"/>
                  <a:pt x="90" y="151"/>
                  <a:pt x="98" y="149"/>
                </a:cubicBezTo>
                <a:cubicBezTo>
                  <a:pt x="108" y="146"/>
                  <a:pt x="116" y="140"/>
                  <a:pt x="124" y="131"/>
                </a:cubicBezTo>
                <a:cubicBezTo>
                  <a:pt x="123" y="128"/>
                  <a:pt x="122" y="124"/>
                  <a:pt x="123" y="120"/>
                </a:cubicBezTo>
                <a:cubicBezTo>
                  <a:pt x="124" y="111"/>
                  <a:pt x="132" y="105"/>
                  <a:pt x="141" y="106"/>
                </a:cubicBezTo>
                <a:cubicBezTo>
                  <a:pt x="142" y="106"/>
                  <a:pt x="143" y="106"/>
                  <a:pt x="143" y="106"/>
                </a:cubicBezTo>
                <a:cubicBezTo>
                  <a:pt x="148" y="106"/>
                  <a:pt x="151" y="109"/>
                  <a:pt x="154" y="113"/>
                </a:cubicBezTo>
                <a:cubicBezTo>
                  <a:pt x="157" y="117"/>
                  <a:pt x="158" y="121"/>
                  <a:pt x="157" y="126"/>
                </a:cubicBezTo>
                <a:cubicBezTo>
                  <a:pt x="156" y="135"/>
                  <a:pt x="148" y="141"/>
                  <a:pt x="139" y="141"/>
                </a:cubicBezTo>
                <a:cubicBezTo>
                  <a:pt x="138" y="141"/>
                  <a:pt x="138" y="140"/>
                  <a:pt x="137" y="140"/>
                </a:cubicBezTo>
                <a:cubicBezTo>
                  <a:pt x="136" y="140"/>
                  <a:pt x="134" y="139"/>
                  <a:pt x="133" y="139"/>
                </a:cubicBezTo>
                <a:cubicBezTo>
                  <a:pt x="123" y="150"/>
                  <a:pt x="113" y="156"/>
                  <a:pt x="105" y="160"/>
                </a:cubicBezTo>
                <a:cubicBezTo>
                  <a:pt x="113" y="166"/>
                  <a:pt x="117" y="175"/>
                  <a:pt x="118" y="185"/>
                </a:cubicBezTo>
                <a:cubicBezTo>
                  <a:pt x="126" y="188"/>
                  <a:pt x="131" y="196"/>
                  <a:pt x="129" y="205"/>
                </a:cubicBezTo>
                <a:cubicBezTo>
                  <a:pt x="128" y="214"/>
                  <a:pt x="119" y="220"/>
                  <a:pt x="111" y="219"/>
                </a:cubicBezTo>
                <a:cubicBezTo>
                  <a:pt x="110" y="219"/>
                  <a:pt x="109" y="219"/>
                  <a:pt x="109" y="219"/>
                </a:cubicBezTo>
                <a:cubicBezTo>
                  <a:pt x="104" y="218"/>
                  <a:pt x="100" y="215"/>
                  <a:pt x="98" y="212"/>
                </a:cubicBezTo>
                <a:cubicBezTo>
                  <a:pt x="95" y="208"/>
                  <a:pt x="94" y="203"/>
                  <a:pt x="95" y="198"/>
                </a:cubicBezTo>
                <a:cubicBezTo>
                  <a:pt x="96" y="192"/>
                  <a:pt x="100" y="187"/>
                  <a:pt x="105" y="185"/>
                </a:cubicBezTo>
                <a:cubicBezTo>
                  <a:pt x="105" y="178"/>
                  <a:pt x="103" y="173"/>
                  <a:pt x="97" y="168"/>
                </a:cubicBezTo>
                <a:cubicBezTo>
                  <a:pt x="88" y="161"/>
                  <a:pt x="72" y="160"/>
                  <a:pt x="64" y="163"/>
                </a:cubicBezTo>
                <a:cubicBezTo>
                  <a:pt x="55" y="165"/>
                  <a:pt x="45" y="171"/>
                  <a:pt x="40" y="182"/>
                </a:cubicBezTo>
                <a:cubicBezTo>
                  <a:pt x="36" y="190"/>
                  <a:pt x="37" y="200"/>
                  <a:pt x="42" y="211"/>
                </a:cubicBezTo>
                <a:cubicBezTo>
                  <a:pt x="53" y="235"/>
                  <a:pt x="85" y="237"/>
                  <a:pt x="94" y="237"/>
                </a:cubicBezTo>
                <a:cubicBezTo>
                  <a:pt x="113" y="238"/>
                  <a:pt x="116" y="237"/>
                  <a:pt x="136" y="223"/>
                </a:cubicBezTo>
                <a:cubicBezTo>
                  <a:pt x="148" y="215"/>
                  <a:pt x="157" y="206"/>
                  <a:pt x="166" y="197"/>
                </a:cubicBezTo>
                <a:cubicBezTo>
                  <a:pt x="177" y="184"/>
                  <a:pt x="190" y="171"/>
                  <a:pt x="207" y="164"/>
                </a:cubicBezTo>
                <a:cubicBezTo>
                  <a:pt x="207" y="164"/>
                  <a:pt x="207" y="164"/>
                  <a:pt x="207" y="164"/>
                </a:cubicBezTo>
                <a:cubicBezTo>
                  <a:pt x="207" y="164"/>
                  <a:pt x="207" y="164"/>
                  <a:pt x="207" y="164"/>
                </a:cubicBezTo>
                <a:cubicBezTo>
                  <a:pt x="209" y="163"/>
                  <a:pt x="210" y="163"/>
                  <a:pt x="211" y="162"/>
                </a:cubicBezTo>
                <a:cubicBezTo>
                  <a:pt x="214" y="160"/>
                  <a:pt x="217" y="158"/>
                  <a:pt x="217" y="155"/>
                </a:cubicBezTo>
                <a:cubicBezTo>
                  <a:pt x="218" y="150"/>
                  <a:pt x="211" y="143"/>
                  <a:pt x="193" y="136"/>
                </a:cubicBezTo>
                <a:cubicBezTo>
                  <a:pt x="178" y="131"/>
                  <a:pt x="169" y="121"/>
                  <a:pt x="169" y="109"/>
                </a:cubicBezTo>
                <a:cubicBezTo>
                  <a:pt x="169" y="100"/>
                  <a:pt x="174" y="92"/>
                  <a:pt x="182" y="87"/>
                </a:cubicBezTo>
                <a:cubicBezTo>
                  <a:pt x="182" y="86"/>
                  <a:pt x="182" y="84"/>
                  <a:pt x="182" y="82"/>
                </a:cubicBezTo>
                <a:cubicBezTo>
                  <a:pt x="182" y="72"/>
                  <a:pt x="191" y="65"/>
                  <a:pt x="201" y="66"/>
                </a:cubicBezTo>
                <a:cubicBezTo>
                  <a:pt x="211" y="67"/>
                  <a:pt x="217" y="75"/>
                  <a:pt x="217" y="85"/>
                </a:cubicBezTo>
                <a:cubicBezTo>
                  <a:pt x="216" y="94"/>
                  <a:pt x="207" y="102"/>
                  <a:pt x="198" y="101"/>
                </a:cubicBezTo>
                <a:cubicBezTo>
                  <a:pt x="194" y="101"/>
                  <a:pt x="191" y="99"/>
                  <a:pt x="189" y="97"/>
                </a:cubicBezTo>
                <a:cubicBezTo>
                  <a:pt x="184" y="100"/>
                  <a:pt x="181" y="104"/>
                  <a:pt x="181" y="109"/>
                </a:cubicBezTo>
                <a:cubicBezTo>
                  <a:pt x="181" y="116"/>
                  <a:pt x="187" y="121"/>
                  <a:pt x="197" y="125"/>
                </a:cubicBezTo>
                <a:cubicBezTo>
                  <a:pt x="208" y="129"/>
                  <a:pt x="216" y="134"/>
                  <a:pt x="222" y="139"/>
                </a:cubicBezTo>
                <a:cubicBezTo>
                  <a:pt x="229" y="145"/>
                  <a:pt x="230" y="151"/>
                  <a:pt x="230" y="155"/>
                </a:cubicBezTo>
                <a:cubicBezTo>
                  <a:pt x="230" y="156"/>
                  <a:pt x="229" y="157"/>
                  <a:pt x="229" y="158"/>
                </a:cubicBezTo>
                <a:cubicBezTo>
                  <a:pt x="232" y="158"/>
                  <a:pt x="234" y="158"/>
                  <a:pt x="236" y="158"/>
                </a:cubicBezTo>
                <a:cubicBezTo>
                  <a:pt x="247" y="158"/>
                  <a:pt x="259" y="160"/>
                  <a:pt x="273" y="164"/>
                </a:cubicBezTo>
                <a:cubicBezTo>
                  <a:pt x="277" y="160"/>
                  <a:pt x="282" y="158"/>
                  <a:pt x="287" y="158"/>
                </a:cubicBezTo>
                <a:cubicBezTo>
                  <a:pt x="297" y="159"/>
                  <a:pt x="304" y="168"/>
                  <a:pt x="303" y="177"/>
                </a:cubicBezTo>
                <a:cubicBezTo>
                  <a:pt x="303" y="187"/>
                  <a:pt x="294" y="194"/>
                  <a:pt x="285" y="193"/>
                </a:cubicBezTo>
                <a:cubicBezTo>
                  <a:pt x="275" y="193"/>
                  <a:pt x="268" y="185"/>
                  <a:pt x="269" y="175"/>
                </a:cubicBezTo>
                <a:cubicBezTo>
                  <a:pt x="245" y="168"/>
                  <a:pt x="228" y="169"/>
                  <a:pt x="215" y="174"/>
                </a:cubicBezTo>
                <a:cubicBezTo>
                  <a:pt x="214" y="174"/>
                  <a:pt x="213" y="175"/>
                  <a:pt x="212" y="175"/>
                </a:cubicBezTo>
                <a:cubicBezTo>
                  <a:pt x="197" y="181"/>
                  <a:pt x="186" y="192"/>
                  <a:pt x="174" y="205"/>
                </a:cubicBezTo>
                <a:cubicBezTo>
                  <a:pt x="165" y="215"/>
                  <a:pt x="156" y="225"/>
                  <a:pt x="143" y="233"/>
                </a:cubicBezTo>
                <a:cubicBezTo>
                  <a:pt x="130" y="242"/>
                  <a:pt x="123" y="246"/>
                  <a:pt x="115" y="248"/>
                </a:cubicBezTo>
                <a:cubicBezTo>
                  <a:pt x="118" y="256"/>
                  <a:pt x="124" y="262"/>
                  <a:pt x="129" y="266"/>
                </a:cubicBezTo>
                <a:cubicBezTo>
                  <a:pt x="144" y="276"/>
                  <a:pt x="165" y="281"/>
                  <a:pt x="183" y="279"/>
                </a:cubicBezTo>
                <a:cubicBezTo>
                  <a:pt x="182" y="279"/>
                  <a:pt x="182" y="277"/>
                  <a:pt x="182" y="276"/>
                </a:cubicBezTo>
                <a:cubicBezTo>
                  <a:pt x="179" y="267"/>
                  <a:pt x="181" y="256"/>
                  <a:pt x="186" y="248"/>
                </a:cubicBezTo>
                <a:cubicBezTo>
                  <a:pt x="186" y="247"/>
                  <a:pt x="186" y="247"/>
                  <a:pt x="186" y="247"/>
                </a:cubicBezTo>
                <a:cubicBezTo>
                  <a:pt x="182" y="243"/>
                  <a:pt x="181" y="239"/>
                  <a:pt x="182" y="234"/>
                </a:cubicBezTo>
                <a:cubicBezTo>
                  <a:pt x="184" y="225"/>
                  <a:pt x="192" y="219"/>
                  <a:pt x="201" y="219"/>
                </a:cubicBezTo>
                <a:cubicBezTo>
                  <a:pt x="201" y="219"/>
                  <a:pt x="202" y="219"/>
                  <a:pt x="202" y="219"/>
                </a:cubicBezTo>
                <a:cubicBezTo>
                  <a:pt x="207" y="220"/>
                  <a:pt x="211" y="223"/>
                  <a:pt x="214" y="227"/>
                </a:cubicBezTo>
                <a:cubicBezTo>
                  <a:pt x="216" y="230"/>
                  <a:pt x="217" y="235"/>
                  <a:pt x="217" y="240"/>
                </a:cubicBezTo>
                <a:cubicBezTo>
                  <a:pt x="216" y="249"/>
                  <a:pt x="207" y="255"/>
                  <a:pt x="198" y="254"/>
                </a:cubicBezTo>
                <a:cubicBezTo>
                  <a:pt x="197" y="254"/>
                  <a:pt x="197" y="254"/>
                  <a:pt x="197" y="254"/>
                </a:cubicBezTo>
                <a:cubicBezTo>
                  <a:pt x="197" y="254"/>
                  <a:pt x="197" y="254"/>
                  <a:pt x="197" y="254"/>
                </a:cubicBezTo>
                <a:cubicBezTo>
                  <a:pt x="192" y="259"/>
                  <a:pt x="191" y="267"/>
                  <a:pt x="193" y="272"/>
                </a:cubicBezTo>
                <a:cubicBezTo>
                  <a:pt x="194" y="275"/>
                  <a:pt x="195" y="277"/>
                  <a:pt x="197" y="280"/>
                </a:cubicBezTo>
                <a:cubicBezTo>
                  <a:pt x="197" y="280"/>
                  <a:pt x="197" y="280"/>
                  <a:pt x="197" y="280"/>
                </a:cubicBezTo>
                <a:cubicBezTo>
                  <a:pt x="199" y="283"/>
                  <a:pt x="203" y="286"/>
                  <a:pt x="208" y="287"/>
                </a:cubicBezTo>
                <a:cubicBezTo>
                  <a:pt x="219" y="291"/>
                  <a:pt x="226" y="294"/>
                  <a:pt x="247" y="295"/>
                </a:cubicBezTo>
                <a:cubicBezTo>
                  <a:pt x="252" y="295"/>
                  <a:pt x="255" y="295"/>
                  <a:pt x="259" y="295"/>
                </a:cubicBezTo>
                <a:cubicBezTo>
                  <a:pt x="272" y="295"/>
                  <a:pt x="279" y="295"/>
                  <a:pt x="298" y="306"/>
                </a:cubicBezTo>
                <a:cubicBezTo>
                  <a:pt x="301" y="303"/>
                  <a:pt x="306" y="300"/>
                  <a:pt x="312" y="301"/>
                </a:cubicBezTo>
                <a:cubicBezTo>
                  <a:pt x="312" y="301"/>
                  <a:pt x="312" y="301"/>
                  <a:pt x="313" y="301"/>
                </a:cubicBezTo>
                <a:cubicBezTo>
                  <a:pt x="318" y="302"/>
                  <a:pt x="322" y="304"/>
                  <a:pt x="324" y="308"/>
                </a:cubicBezTo>
                <a:cubicBezTo>
                  <a:pt x="327" y="312"/>
                  <a:pt x="328" y="316"/>
                  <a:pt x="327" y="321"/>
                </a:cubicBezTo>
                <a:cubicBezTo>
                  <a:pt x="326" y="330"/>
                  <a:pt x="318" y="336"/>
                  <a:pt x="309" y="336"/>
                </a:cubicBezTo>
                <a:cubicBezTo>
                  <a:pt x="308" y="336"/>
                  <a:pt x="308" y="336"/>
                  <a:pt x="307" y="336"/>
                </a:cubicBezTo>
                <a:cubicBezTo>
                  <a:pt x="303" y="335"/>
                  <a:pt x="298" y="332"/>
                  <a:pt x="296" y="328"/>
                </a:cubicBezTo>
                <a:cubicBezTo>
                  <a:pt x="293" y="325"/>
                  <a:pt x="292" y="321"/>
                  <a:pt x="293" y="317"/>
                </a:cubicBezTo>
                <a:cubicBezTo>
                  <a:pt x="278" y="309"/>
                  <a:pt x="272" y="308"/>
                  <a:pt x="265" y="307"/>
                </a:cubicBezTo>
                <a:cubicBezTo>
                  <a:pt x="272" y="314"/>
                  <a:pt x="278" y="321"/>
                  <a:pt x="282" y="325"/>
                </a:cubicBezTo>
                <a:cubicBezTo>
                  <a:pt x="301" y="347"/>
                  <a:pt x="330" y="362"/>
                  <a:pt x="331" y="362"/>
                </a:cubicBezTo>
                <a:cubicBezTo>
                  <a:pt x="331" y="363"/>
                  <a:pt x="331" y="363"/>
                  <a:pt x="331" y="363"/>
                </a:cubicBezTo>
                <a:cubicBezTo>
                  <a:pt x="340" y="368"/>
                  <a:pt x="366" y="382"/>
                  <a:pt x="375" y="384"/>
                </a:cubicBezTo>
                <a:cubicBezTo>
                  <a:pt x="378" y="384"/>
                  <a:pt x="380" y="384"/>
                  <a:pt x="381" y="382"/>
                </a:cubicBezTo>
                <a:cubicBezTo>
                  <a:pt x="382" y="380"/>
                  <a:pt x="381" y="375"/>
                  <a:pt x="376" y="370"/>
                </a:cubicBezTo>
                <a:cubicBezTo>
                  <a:pt x="375" y="368"/>
                  <a:pt x="375" y="368"/>
                  <a:pt x="375" y="368"/>
                </a:cubicBezTo>
                <a:cubicBezTo>
                  <a:pt x="362" y="355"/>
                  <a:pt x="354" y="347"/>
                  <a:pt x="351" y="332"/>
                </a:cubicBezTo>
                <a:cubicBezTo>
                  <a:pt x="348" y="321"/>
                  <a:pt x="340" y="299"/>
                  <a:pt x="333" y="294"/>
                </a:cubicBezTo>
                <a:cubicBezTo>
                  <a:pt x="330" y="291"/>
                  <a:pt x="323" y="288"/>
                  <a:pt x="316" y="284"/>
                </a:cubicBezTo>
                <a:cubicBezTo>
                  <a:pt x="304" y="279"/>
                  <a:pt x="292" y="274"/>
                  <a:pt x="287" y="266"/>
                </a:cubicBezTo>
                <a:cubicBezTo>
                  <a:pt x="285" y="266"/>
                  <a:pt x="283" y="266"/>
                  <a:pt x="281" y="266"/>
                </a:cubicBezTo>
                <a:cubicBezTo>
                  <a:pt x="280" y="266"/>
                  <a:pt x="280" y="266"/>
                  <a:pt x="280" y="266"/>
                </a:cubicBezTo>
                <a:cubicBezTo>
                  <a:pt x="275" y="265"/>
                  <a:pt x="271" y="262"/>
                  <a:pt x="268" y="259"/>
                </a:cubicBezTo>
                <a:cubicBezTo>
                  <a:pt x="265" y="255"/>
                  <a:pt x="264" y="251"/>
                  <a:pt x="265" y="246"/>
                </a:cubicBezTo>
                <a:cubicBezTo>
                  <a:pt x="267" y="237"/>
                  <a:pt x="275" y="230"/>
                  <a:pt x="283" y="231"/>
                </a:cubicBezTo>
                <a:cubicBezTo>
                  <a:pt x="284" y="231"/>
                  <a:pt x="285" y="231"/>
                  <a:pt x="285" y="232"/>
                </a:cubicBezTo>
                <a:cubicBezTo>
                  <a:pt x="290" y="232"/>
                  <a:pt x="294" y="235"/>
                  <a:pt x="297" y="239"/>
                </a:cubicBezTo>
                <a:cubicBezTo>
                  <a:pt x="299" y="242"/>
                  <a:pt x="300" y="247"/>
                  <a:pt x="300" y="252"/>
                </a:cubicBezTo>
                <a:cubicBezTo>
                  <a:pt x="299" y="254"/>
                  <a:pt x="298" y="257"/>
                  <a:pt x="297" y="259"/>
                </a:cubicBezTo>
                <a:cubicBezTo>
                  <a:pt x="299" y="264"/>
                  <a:pt x="312" y="269"/>
                  <a:pt x="321" y="274"/>
                </a:cubicBezTo>
                <a:cubicBezTo>
                  <a:pt x="323" y="274"/>
                  <a:pt x="325" y="276"/>
                  <a:pt x="327" y="277"/>
                </a:cubicBezTo>
                <a:cubicBezTo>
                  <a:pt x="328" y="273"/>
                  <a:pt x="330" y="269"/>
                  <a:pt x="332" y="264"/>
                </a:cubicBezTo>
                <a:cubicBezTo>
                  <a:pt x="337" y="255"/>
                  <a:pt x="337" y="249"/>
                  <a:pt x="335" y="243"/>
                </a:cubicBezTo>
                <a:cubicBezTo>
                  <a:pt x="335" y="242"/>
                  <a:pt x="334" y="242"/>
                  <a:pt x="333" y="242"/>
                </a:cubicBezTo>
                <a:cubicBezTo>
                  <a:pt x="329" y="242"/>
                  <a:pt x="325" y="239"/>
                  <a:pt x="322" y="235"/>
                </a:cubicBezTo>
                <a:cubicBezTo>
                  <a:pt x="320" y="232"/>
                  <a:pt x="318" y="227"/>
                  <a:pt x="319" y="222"/>
                </a:cubicBezTo>
                <a:cubicBezTo>
                  <a:pt x="321" y="214"/>
                  <a:pt x="328" y="207"/>
                  <a:pt x="338" y="208"/>
                </a:cubicBezTo>
                <a:cubicBezTo>
                  <a:pt x="338" y="208"/>
                  <a:pt x="339" y="208"/>
                  <a:pt x="340" y="208"/>
                </a:cubicBezTo>
                <a:cubicBezTo>
                  <a:pt x="344" y="208"/>
                  <a:pt x="348" y="211"/>
                  <a:pt x="351" y="215"/>
                </a:cubicBezTo>
                <a:cubicBezTo>
                  <a:pt x="353" y="219"/>
                  <a:pt x="355" y="224"/>
                  <a:pt x="354" y="228"/>
                </a:cubicBezTo>
                <a:cubicBezTo>
                  <a:pt x="353" y="233"/>
                  <a:pt x="350" y="237"/>
                  <a:pt x="346" y="239"/>
                </a:cubicBezTo>
                <a:cubicBezTo>
                  <a:pt x="350" y="250"/>
                  <a:pt x="348" y="258"/>
                  <a:pt x="343" y="269"/>
                </a:cubicBezTo>
                <a:cubicBezTo>
                  <a:pt x="338" y="278"/>
                  <a:pt x="339" y="282"/>
                  <a:pt x="340" y="283"/>
                </a:cubicBezTo>
                <a:cubicBezTo>
                  <a:pt x="376" y="303"/>
                  <a:pt x="424" y="302"/>
                  <a:pt x="448" y="281"/>
                </a:cubicBezTo>
                <a:cubicBezTo>
                  <a:pt x="462" y="269"/>
                  <a:pt x="466" y="252"/>
                  <a:pt x="459" y="232"/>
                </a:cubicBezTo>
                <a:cubicBezTo>
                  <a:pt x="456" y="224"/>
                  <a:pt x="449" y="217"/>
                  <a:pt x="441" y="213"/>
                </a:cubicBezTo>
                <a:cubicBezTo>
                  <a:pt x="439" y="214"/>
                  <a:pt x="438" y="215"/>
                  <a:pt x="436" y="216"/>
                </a:cubicBezTo>
                <a:cubicBezTo>
                  <a:pt x="434" y="217"/>
                  <a:pt x="421" y="228"/>
                  <a:pt x="425" y="247"/>
                </a:cubicBezTo>
                <a:cubicBezTo>
                  <a:pt x="425" y="247"/>
                  <a:pt x="426" y="247"/>
                  <a:pt x="426" y="247"/>
                </a:cubicBezTo>
                <a:cubicBezTo>
                  <a:pt x="430" y="248"/>
                  <a:pt x="434" y="251"/>
                  <a:pt x="437" y="254"/>
                </a:cubicBezTo>
                <a:cubicBezTo>
                  <a:pt x="440" y="258"/>
                  <a:pt x="441" y="262"/>
                  <a:pt x="440" y="267"/>
                </a:cubicBezTo>
                <a:cubicBezTo>
                  <a:pt x="439" y="276"/>
                  <a:pt x="431" y="283"/>
                  <a:pt x="421" y="282"/>
                </a:cubicBezTo>
                <a:cubicBezTo>
                  <a:pt x="421" y="282"/>
                  <a:pt x="421" y="282"/>
                  <a:pt x="420" y="282"/>
                </a:cubicBezTo>
                <a:cubicBezTo>
                  <a:pt x="415" y="281"/>
                  <a:pt x="411" y="278"/>
                  <a:pt x="409" y="274"/>
                </a:cubicBezTo>
                <a:cubicBezTo>
                  <a:pt x="406" y="271"/>
                  <a:pt x="405" y="266"/>
                  <a:pt x="406" y="261"/>
                </a:cubicBezTo>
                <a:cubicBezTo>
                  <a:pt x="406" y="257"/>
                  <a:pt x="409" y="252"/>
                  <a:pt x="413" y="250"/>
                </a:cubicBezTo>
                <a:cubicBezTo>
                  <a:pt x="411" y="239"/>
                  <a:pt x="413" y="230"/>
                  <a:pt x="416" y="224"/>
                </a:cubicBezTo>
                <a:cubicBezTo>
                  <a:pt x="411" y="225"/>
                  <a:pt x="407" y="225"/>
                  <a:pt x="403" y="225"/>
                </a:cubicBezTo>
                <a:cubicBezTo>
                  <a:pt x="403" y="225"/>
                  <a:pt x="403" y="225"/>
                  <a:pt x="403" y="225"/>
                </a:cubicBezTo>
                <a:cubicBezTo>
                  <a:pt x="401" y="224"/>
                  <a:pt x="391" y="224"/>
                  <a:pt x="380" y="218"/>
                </a:cubicBezTo>
                <a:cubicBezTo>
                  <a:pt x="370" y="212"/>
                  <a:pt x="356" y="202"/>
                  <a:pt x="351" y="180"/>
                </a:cubicBezTo>
                <a:cubicBezTo>
                  <a:pt x="351" y="180"/>
                  <a:pt x="351" y="180"/>
                  <a:pt x="351" y="180"/>
                </a:cubicBezTo>
                <a:cubicBezTo>
                  <a:pt x="351" y="180"/>
                  <a:pt x="350" y="180"/>
                  <a:pt x="350" y="180"/>
                </a:cubicBezTo>
                <a:cubicBezTo>
                  <a:pt x="345" y="180"/>
                  <a:pt x="341" y="177"/>
                  <a:pt x="338" y="173"/>
                </a:cubicBezTo>
                <a:cubicBezTo>
                  <a:pt x="335" y="169"/>
                  <a:pt x="335" y="165"/>
                  <a:pt x="335" y="160"/>
                </a:cubicBezTo>
                <a:cubicBezTo>
                  <a:pt x="336" y="151"/>
                  <a:pt x="345" y="144"/>
                  <a:pt x="353" y="145"/>
                </a:cubicBezTo>
                <a:cubicBezTo>
                  <a:pt x="354" y="145"/>
                  <a:pt x="355" y="146"/>
                  <a:pt x="355" y="146"/>
                </a:cubicBezTo>
                <a:cubicBezTo>
                  <a:pt x="360" y="146"/>
                  <a:pt x="364" y="149"/>
                  <a:pt x="366" y="153"/>
                </a:cubicBezTo>
                <a:cubicBezTo>
                  <a:pt x="370" y="156"/>
                  <a:pt x="370" y="161"/>
                  <a:pt x="370" y="166"/>
                </a:cubicBezTo>
                <a:cubicBezTo>
                  <a:pt x="369" y="170"/>
                  <a:pt x="366" y="175"/>
                  <a:pt x="363" y="177"/>
                </a:cubicBezTo>
                <a:cubicBezTo>
                  <a:pt x="366" y="191"/>
                  <a:pt x="374" y="200"/>
                  <a:pt x="386" y="207"/>
                </a:cubicBezTo>
                <a:cubicBezTo>
                  <a:pt x="395" y="212"/>
                  <a:pt x="404" y="212"/>
                  <a:pt x="404" y="212"/>
                </a:cubicBezTo>
                <a:cubicBezTo>
                  <a:pt x="404" y="212"/>
                  <a:pt x="404" y="212"/>
                  <a:pt x="404" y="212"/>
                </a:cubicBezTo>
                <a:cubicBezTo>
                  <a:pt x="416" y="214"/>
                  <a:pt x="438" y="206"/>
                  <a:pt x="449" y="188"/>
                </a:cubicBezTo>
                <a:cubicBezTo>
                  <a:pt x="459" y="170"/>
                  <a:pt x="456" y="148"/>
                  <a:pt x="441" y="123"/>
                </a:cubicBezTo>
                <a:cubicBezTo>
                  <a:pt x="433" y="111"/>
                  <a:pt x="424" y="103"/>
                  <a:pt x="413" y="99"/>
                </a:cubicBezTo>
                <a:cubicBezTo>
                  <a:pt x="412" y="103"/>
                  <a:pt x="410" y="107"/>
                  <a:pt x="408" y="113"/>
                </a:cubicBezTo>
                <a:cubicBezTo>
                  <a:pt x="398" y="131"/>
                  <a:pt x="395" y="141"/>
                  <a:pt x="404" y="147"/>
                </a:cubicBezTo>
                <a:cubicBezTo>
                  <a:pt x="408" y="144"/>
                  <a:pt x="413" y="142"/>
                  <a:pt x="418" y="142"/>
                </a:cubicBezTo>
                <a:cubicBezTo>
                  <a:pt x="427" y="143"/>
                  <a:pt x="434" y="151"/>
                  <a:pt x="434" y="161"/>
                </a:cubicBezTo>
                <a:cubicBezTo>
                  <a:pt x="433" y="171"/>
                  <a:pt x="424" y="178"/>
                  <a:pt x="415" y="177"/>
                </a:cubicBezTo>
                <a:cubicBezTo>
                  <a:pt x="406" y="176"/>
                  <a:pt x="398" y="168"/>
                  <a:pt x="399" y="158"/>
                </a:cubicBezTo>
                <a:cubicBezTo>
                  <a:pt x="399" y="158"/>
                  <a:pt x="399" y="158"/>
                  <a:pt x="399" y="158"/>
                </a:cubicBezTo>
                <a:cubicBezTo>
                  <a:pt x="390" y="152"/>
                  <a:pt x="385" y="143"/>
                  <a:pt x="387" y="133"/>
                </a:cubicBezTo>
                <a:cubicBezTo>
                  <a:pt x="387" y="131"/>
                  <a:pt x="387" y="130"/>
                  <a:pt x="388" y="128"/>
                </a:cubicBezTo>
                <a:cubicBezTo>
                  <a:pt x="385" y="129"/>
                  <a:pt x="382" y="131"/>
                  <a:pt x="380" y="131"/>
                </a:cubicBezTo>
                <a:cubicBezTo>
                  <a:pt x="378" y="131"/>
                  <a:pt x="376" y="131"/>
                  <a:pt x="374" y="131"/>
                </a:cubicBezTo>
                <a:cubicBezTo>
                  <a:pt x="369" y="131"/>
                  <a:pt x="363" y="129"/>
                  <a:pt x="358" y="123"/>
                </a:cubicBezTo>
                <a:cubicBezTo>
                  <a:pt x="355" y="119"/>
                  <a:pt x="352" y="116"/>
                  <a:pt x="350" y="112"/>
                </a:cubicBezTo>
                <a:cubicBezTo>
                  <a:pt x="341" y="98"/>
                  <a:pt x="331" y="82"/>
                  <a:pt x="298" y="87"/>
                </a:cubicBezTo>
                <a:cubicBezTo>
                  <a:pt x="297" y="96"/>
                  <a:pt x="289" y="104"/>
                  <a:pt x="280" y="103"/>
                </a:cubicBezTo>
                <a:cubicBezTo>
                  <a:pt x="270" y="102"/>
                  <a:pt x="263" y="94"/>
                  <a:pt x="264" y="84"/>
                </a:cubicBezTo>
                <a:cubicBezTo>
                  <a:pt x="264" y="74"/>
                  <a:pt x="272" y="67"/>
                  <a:pt x="282" y="68"/>
                </a:cubicBezTo>
                <a:cubicBezTo>
                  <a:pt x="288" y="68"/>
                  <a:pt x="292" y="71"/>
                  <a:pt x="295" y="75"/>
                </a:cubicBezTo>
                <a:cubicBezTo>
                  <a:pt x="295" y="75"/>
                  <a:pt x="295" y="75"/>
                  <a:pt x="295" y="75"/>
                </a:cubicBezTo>
                <a:cubicBezTo>
                  <a:pt x="337" y="69"/>
                  <a:pt x="351" y="91"/>
                  <a:pt x="360" y="105"/>
                </a:cubicBezTo>
                <a:cubicBezTo>
                  <a:pt x="362" y="109"/>
                  <a:pt x="364" y="113"/>
                  <a:pt x="366" y="114"/>
                </a:cubicBezTo>
                <a:cubicBezTo>
                  <a:pt x="370" y="118"/>
                  <a:pt x="373" y="119"/>
                  <a:pt x="378" y="119"/>
                </a:cubicBezTo>
                <a:cubicBezTo>
                  <a:pt x="387" y="118"/>
                  <a:pt x="398" y="105"/>
                  <a:pt x="401" y="96"/>
                </a:cubicBezTo>
                <a:cubicBezTo>
                  <a:pt x="402" y="95"/>
                  <a:pt x="403" y="94"/>
                  <a:pt x="403" y="94"/>
                </a:cubicBezTo>
                <a:cubicBezTo>
                  <a:pt x="403" y="93"/>
                  <a:pt x="402" y="92"/>
                  <a:pt x="403" y="91"/>
                </a:cubicBezTo>
                <a:cubicBezTo>
                  <a:pt x="394" y="67"/>
                  <a:pt x="368" y="41"/>
                  <a:pt x="334" y="25"/>
                </a:cubicBezTo>
                <a:cubicBezTo>
                  <a:pt x="311" y="14"/>
                  <a:pt x="265" y="0"/>
                  <a:pt x="214" y="18"/>
                </a:cubicBezTo>
                <a:cubicBezTo>
                  <a:pt x="218" y="21"/>
                  <a:pt x="222" y="24"/>
                  <a:pt x="228" y="29"/>
                </a:cubicBezTo>
                <a:cubicBezTo>
                  <a:pt x="230" y="27"/>
                  <a:pt x="234" y="27"/>
                  <a:pt x="237" y="27"/>
                </a:cubicBezTo>
                <a:cubicBezTo>
                  <a:pt x="238" y="27"/>
                  <a:pt x="239" y="27"/>
                  <a:pt x="239" y="27"/>
                </a:cubicBezTo>
                <a:cubicBezTo>
                  <a:pt x="244" y="28"/>
                  <a:pt x="248" y="30"/>
                  <a:pt x="250" y="34"/>
                </a:cubicBezTo>
                <a:cubicBezTo>
                  <a:pt x="253" y="38"/>
                  <a:pt x="254" y="42"/>
                  <a:pt x="254" y="47"/>
                </a:cubicBezTo>
                <a:cubicBezTo>
                  <a:pt x="252" y="56"/>
                  <a:pt x="244" y="62"/>
                  <a:pt x="235" y="62"/>
                </a:cubicBezTo>
                <a:cubicBezTo>
                  <a:pt x="234" y="62"/>
                  <a:pt x="234" y="62"/>
                  <a:pt x="234" y="62"/>
                </a:cubicBezTo>
                <a:cubicBezTo>
                  <a:pt x="229" y="60"/>
                  <a:pt x="225" y="58"/>
                  <a:pt x="222" y="54"/>
                </a:cubicBezTo>
                <a:cubicBezTo>
                  <a:pt x="219" y="50"/>
                  <a:pt x="218" y="46"/>
                  <a:pt x="219" y="41"/>
                </a:cubicBezTo>
                <a:cubicBezTo>
                  <a:pt x="219" y="40"/>
                  <a:pt x="219" y="39"/>
                  <a:pt x="220" y="38"/>
                </a:cubicBezTo>
                <a:cubicBezTo>
                  <a:pt x="210" y="30"/>
                  <a:pt x="205" y="27"/>
                  <a:pt x="197" y="24"/>
                </a:cubicBezTo>
                <a:cubicBezTo>
                  <a:pt x="197" y="23"/>
                  <a:pt x="196" y="23"/>
                  <a:pt x="195" y="23"/>
                </a:cubicBezTo>
                <a:cubicBezTo>
                  <a:pt x="172" y="16"/>
                  <a:pt x="134" y="23"/>
                  <a:pt x="123" y="55"/>
                </a:cubicBezTo>
                <a:cubicBezTo>
                  <a:pt x="118" y="69"/>
                  <a:pt x="113" y="80"/>
                  <a:pt x="106" y="87"/>
                </a:cubicBezTo>
                <a:cubicBezTo>
                  <a:pt x="108" y="91"/>
                  <a:pt x="108" y="94"/>
                  <a:pt x="108" y="99"/>
                </a:cubicBezTo>
                <a:cubicBezTo>
                  <a:pt x="106" y="107"/>
                  <a:pt x="98" y="114"/>
                  <a:pt x="89" y="113"/>
                </a:cubicBezTo>
                <a:cubicBezTo>
                  <a:pt x="88" y="113"/>
                  <a:pt x="88" y="113"/>
                  <a:pt x="88" y="113"/>
                </a:cubicBezTo>
                <a:cubicBezTo>
                  <a:pt x="83" y="112"/>
                  <a:pt x="79" y="109"/>
                  <a:pt x="76" y="106"/>
                </a:cubicBezTo>
                <a:cubicBezTo>
                  <a:pt x="73" y="102"/>
                  <a:pt x="72" y="97"/>
                  <a:pt x="73" y="92"/>
                </a:cubicBezTo>
                <a:cubicBezTo>
                  <a:pt x="75" y="84"/>
                  <a:pt x="83" y="77"/>
                  <a:pt x="91" y="78"/>
                </a:cubicBezTo>
                <a:cubicBezTo>
                  <a:pt x="92" y="78"/>
                  <a:pt x="93" y="78"/>
                  <a:pt x="93" y="78"/>
                </a:cubicBezTo>
                <a:cubicBezTo>
                  <a:pt x="95" y="79"/>
                  <a:pt x="95" y="79"/>
                  <a:pt x="96" y="79"/>
                </a:cubicBezTo>
                <a:cubicBezTo>
                  <a:pt x="103" y="74"/>
                  <a:pt x="106" y="64"/>
                  <a:pt x="111" y="50"/>
                </a:cubicBezTo>
                <a:cubicBezTo>
                  <a:pt x="113" y="47"/>
                  <a:pt x="114" y="45"/>
                  <a:pt x="116" y="42"/>
                </a:cubicBezTo>
                <a:cubicBezTo>
                  <a:pt x="98" y="42"/>
                  <a:pt x="77" y="50"/>
                  <a:pt x="64" y="65"/>
                </a:cubicBezTo>
                <a:cubicBezTo>
                  <a:pt x="55" y="75"/>
                  <a:pt x="53" y="87"/>
                  <a:pt x="56" y="99"/>
                </a:cubicBezTo>
                <a:cubicBezTo>
                  <a:pt x="60" y="100"/>
                  <a:pt x="65" y="102"/>
                  <a:pt x="67" y="106"/>
                </a:cubicBezTo>
                <a:cubicBezTo>
                  <a:pt x="70" y="111"/>
                  <a:pt x="71" y="115"/>
                  <a:pt x="70" y="119"/>
                </a:cubicBezTo>
                <a:cubicBezTo>
                  <a:pt x="68" y="129"/>
                  <a:pt x="61" y="135"/>
                  <a:pt x="51" y="134"/>
                </a:cubicBezTo>
                <a:cubicBezTo>
                  <a:pt x="51" y="134"/>
                  <a:pt x="50" y="134"/>
                  <a:pt x="50" y="134"/>
                </a:cubicBezTo>
                <a:cubicBezTo>
                  <a:pt x="40" y="133"/>
                  <a:pt x="34" y="123"/>
                  <a:pt x="36" y="114"/>
                </a:cubicBezTo>
                <a:cubicBezTo>
                  <a:pt x="37" y="109"/>
                  <a:pt x="40" y="104"/>
                  <a:pt x="44" y="102"/>
                </a:cubicBezTo>
                <a:cubicBezTo>
                  <a:pt x="42" y="93"/>
                  <a:pt x="42" y="85"/>
                  <a:pt x="44" y="77"/>
                </a:cubicBezTo>
                <a:cubicBezTo>
                  <a:pt x="17" y="81"/>
                  <a:pt x="3" y="109"/>
                  <a:pt x="1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1219151">
              <a:defRPr/>
            </a:pPr>
            <a:endParaRPr lang="en-US" sz="2400">
              <a:latin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528D6DB-AC9E-43B3-BE5A-0EA1013080DB}"/>
              </a:ext>
            </a:extLst>
          </p:cNvPr>
          <p:cNvSpPr txBox="1"/>
          <p:nvPr/>
        </p:nvSpPr>
        <p:spPr>
          <a:xfrm>
            <a:off x="5386639" y="766289"/>
            <a:ext cx="42694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51">
              <a:defRPr/>
            </a:pPr>
            <a:r>
              <a:rPr lang="en-US" b="1" dirty="0">
                <a:latin typeface="Arial"/>
              </a:rPr>
              <a:t>Cognitive Computing</a:t>
            </a:r>
          </a:p>
          <a:p>
            <a:pPr defTabSz="1219151">
              <a:defRPr/>
            </a:pPr>
            <a:r>
              <a:rPr lang="en-US" sz="1200" smtClean="0">
                <a:latin typeface="Arial"/>
              </a:rPr>
              <a:t>Specifically simulating </a:t>
            </a:r>
            <a:r>
              <a:rPr lang="en-US" sz="1200" dirty="0">
                <a:latin typeface="Arial"/>
              </a:rPr>
              <a:t>the perception and reasoning aspects of human intelligence:</a:t>
            </a:r>
          </a:p>
          <a:p>
            <a:pPr defTabSz="1219151">
              <a:defRPr/>
            </a:pPr>
            <a:endParaRPr lang="en-US" sz="1200" dirty="0">
              <a:latin typeface="Arial"/>
            </a:endParaRPr>
          </a:p>
          <a:p>
            <a:pPr marL="238115" indent="-238115" defTabSz="1219151">
              <a:buFont typeface="Arial" panose="020B0604020202020204" pitchFamily="34" charset="0"/>
              <a:buChar char="•"/>
              <a:defRPr/>
            </a:pPr>
            <a:r>
              <a:rPr lang="en-US" sz="1200">
                <a:latin typeface="Arial"/>
              </a:rPr>
              <a:t>Natural-Language </a:t>
            </a:r>
            <a:r>
              <a:rPr lang="en-US" sz="1200" smtClean="0">
                <a:latin typeface="Arial"/>
              </a:rPr>
              <a:t>Processing</a:t>
            </a:r>
          </a:p>
          <a:p>
            <a:pPr marL="238115" indent="-238115" defTabSz="1219151">
              <a:buFont typeface="Arial" panose="020B0604020202020204" pitchFamily="34" charset="0"/>
              <a:buChar char="•"/>
              <a:defRPr/>
            </a:pPr>
            <a:r>
              <a:rPr lang="en-US" sz="1200" smtClean="0">
                <a:latin typeface="Arial"/>
              </a:rPr>
              <a:t>Text or speech</a:t>
            </a:r>
            <a:endParaRPr lang="en-US" sz="1200" dirty="0">
              <a:latin typeface="Arial"/>
            </a:endParaRPr>
          </a:p>
          <a:p>
            <a:pPr marL="238115" indent="-238115" defTabSz="1219151">
              <a:buFont typeface="Arial" panose="020B0604020202020204" pitchFamily="34" charset="0"/>
              <a:buChar char="•"/>
              <a:defRPr/>
            </a:pPr>
            <a:r>
              <a:rPr lang="en-US" sz="1200" smtClean="0">
                <a:latin typeface="Arial"/>
              </a:rPr>
              <a:t>Chatbots</a:t>
            </a:r>
            <a:endParaRPr lang="en-US" sz="1200" dirty="0">
              <a:latin typeface="Arial"/>
            </a:endParaRPr>
          </a:p>
          <a:p>
            <a:pPr marL="238115" indent="-238115" defTabSz="1219151">
              <a:buFont typeface="Arial" panose="020B0604020202020204" pitchFamily="34" charset="0"/>
              <a:buChar char="•"/>
              <a:defRPr/>
            </a:pPr>
            <a:r>
              <a:rPr lang="en-US" sz="1200" smtClean="0">
                <a:latin typeface="Arial"/>
              </a:rPr>
              <a:t>Artificial image or video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404" y="1088077"/>
            <a:ext cx="749909" cy="9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Wriedt</dc:creator>
  <cp:lastModifiedBy>Lars Wriedt</cp:lastModifiedBy>
  <cp:revision>8</cp:revision>
  <dcterms:created xsi:type="dcterms:W3CDTF">2023-05-15T06:25:25Z</dcterms:created>
  <dcterms:modified xsi:type="dcterms:W3CDTF">2023-05-15T07:30:11Z</dcterms:modified>
</cp:coreProperties>
</file>