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64" r:id="rId5"/>
    <p:sldId id="258" r:id="rId6"/>
    <p:sldId id="265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180B7-1923-4A82-9F4A-A7871F17BBE2}" type="datetimeFigureOut">
              <a:rPr lang="da-DK" smtClean="0"/>
              <a:t>11-07-2023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C84DE-BE50-4222-822C-C54612DE2E1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0949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978F-44FC-48F1-9B51-A308F773AF69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132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BCDC-687A-4FF4-B4A2-EF00539C766D}" type="datetimeFigureOut">
              <a:rPr lang="da-DK" smtClean="0"/>
              <a:t>11-07-2023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C7B0-BC5E-47DB-B7A2-AFD1BC72166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858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BCDC-687A-4FF4-B4A2-EF00539C766D}" type="datetimeFigureOut">
              <a:rPr lang="da-DK" smtClean="0"/>
              <a:t>11-07-2023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C7B0-BC5E-47DB-B7A2-AFD1BC72166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706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BCDC-687A-4FF4-B4A2-EF00539C766D}" type="datetimeFigureOut">
              <a:rPr lang="da-DK" smtClean="0"/>
              <a:t>11-07-2023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C7B0-BC5E-47DB-B7A2-AFD1BC72166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973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BCDC-687A-4FF4-B4A2-EF00539C766D}" type="datetimeFigureOut">
              <a:rPr lang="da-DK" smtClean="0"/>
              <a:t>11-07-2023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C7B0-BC5E-47DB-B7A2-AFD1BC72166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785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BCDC-687A-4FF4-B4A2-EF00539C766D}" type="datetimeFigureOut">
              <a:rPr lang="da-DK" smtClean="0"/>
              <a:t>11-07-2023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C7B0-BC5E-47DB-B7A2-AFD1BC72166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469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BCDC-687A-4FF4-B4A2-EF00539C766D}" type="datetimeFigureOut">
              <a:rPr lang="da-DK" smtClean="0"/>
              <a:t>11-07-2023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C7B0-BC5E-47DB-B7A2-AFD1BC72166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416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BCDC-687A-4FF4-B4A2-EF00539C766D}" type="datetimeFigureOut">
              <a:rPr lang="da-DK" smtClean="0"/>
              <a:t>11-07-2023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C7B0-BC5E-47DB-B7A2-AFD1BC72166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207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BCDC-687A-4FF4-B4A2-EF00539C766D}" type="datetimeFigureOut">
              <a:rPr lang="da-DK" smtClean="0"/>
              <a:t>11-07-2023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C7B0-BC5E-47DB-B7A2-AFD1BC72166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910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BCDC-687A-4FF4-B4A2-EF00539C766D}" type="datetimeFigureOut">
              <a:rPr lang="da-DK" smtClean="0"/>
              <a:t>11-07-2023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C7B0-BC5E-47DB-B7A2-AFD1BC72166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889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BCDC-687A-4FF4-B4A2-EF00539C766D}" type="datetimeFigureOut">
              <a:rPr lang="da-DK" smtClean="0"/>
              <a:t>11-07-2023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C7B0-BC5E-47DB-B7A2-AFD1BC72166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442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BCDC-687A-4FF4-B4A2-EF00539C766D}" type="datetimeFigureOut">
              <a:rPr lang="da-DK" smtClean="0"/>
              <a:t>11-07-2023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C7B0-BC5E-47DB-B7A2-AFD1BC72166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262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CBCDC-687A-4FF4-B4A2-EF00539C766D}" type="datetimeFigureOut">
              <a:rPr lang="da-DK" smtClean="0"/>
              <a:t>11-07-2023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CC7B0-BC5E-47DB-B7A2-AFD1BC72166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293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457033"/>
              </p:ext>
            </p:extLst>
          </p:nvPr>
        </p:nvGraphicFramePr>
        <p:xfrm>
          <a:off x="327015" y="1203598"/>
          <a:ext cx="239431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1352911"/>
              </a:tblGrid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Training data</a:t>
                      </a:r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850015"/>
              </p:ext>
            </p:extLst>
          </p:nvPr>
        </p:nvGraphicFramePr>
        <p:xfrm>
          <a:off x="744210" y="1942929"/>
          <a:ext cx="2394311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1352911"/>
              </a:tblGrid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Re-training data</a:t>
                      </a:r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17245" y="3695529"/>
            <a:ext cx="2029595" cy="1474449"/>
            <a:chOff x="657272" y="3695529"/>
            <a:chExt cx="2029595" cy="1474449"/>
          </a:xfrm>
        </p:grpSpPr>
        <p:sp>
          <p:nvSpPr>
            <p:cNvPr id="8" name="TextBox 7"/>
            <p:cNvSpPr txBox="1"/>
            <p:nvPr/>
          </p:nvSpPr>
          <p:spPr>
            <a:xfrm>
              <a:off x="657272" y="4246648"/>
              <a:ext cx="20295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mtClean="0"/>
                <a:t>Biased data hidden </a:t>
              </a:r>
            </a:p>
            <a:p>
              <a:r>
                <a:rPr lang="en-GB" smtClean="0"/>
                <a:t>in the details of </a:t>
              </a:r>
            </a:p>
            <a:p>
              <a:r>
                <a:rPr lang="en-GB" smtClean="0"/>
                <a:t>training data</a:t>
              </a:r>
              <a:endParaRPr lang="da-DK"/>
            </a:p>
          </p:txBody>
        </p:sp>
        <p:cxnSp>
          <p:nvCxnSpPr>
            <p:cNvPr id="9" name="Straight Arrow Connector 8"/>
            <p:cNvCxnSpPr>
              <a:stCxn id="8" idx="0"/>
              <a:endCxn id="6" idx="2"/>
            </p:cNvCxnSpPr>
            <p:nvPr/>
          </p:nvCxnSpPr>
          <p:spPr>
            <a:xfrm flipV="1">
              <a:off x="1672070" y="3695529"/>
              <a:ext cx="809322" cy="5511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819161" y="2370057"/>
            <a:ext cx="3036649" cy="1241570"/>
            <a:chOff x="5313107" y="1342229"/>
            <a:chExt cx="3036649" cy="1241570"/>
          </a:xfrm>
        </p:grpSpPr>
        <p:sp>
          <p:nvSpPr>
            <p:cNvPr id="11" name="Right Arrow Callout 10"/>
            <p:cNvSpPr/>
            <p:nvPr/>
          </p:nvSpPr>
          <p:spPr>
            <a:xfrm>
              <a:off x="6961733" y="1421744"/>
              <a:ext cx="1388023" cy="1153490"/>
            </a:xfrm>
            <a:prstGeom prst="rightArrow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smtClean="0">
                  <a:solidFill>
                    <a:schemeClr val="tx1"/>
                  </a:solidFill>
                </a:rPr>
                <a:t>Rules </a:t>
              </a:r>
            </a:p>
            <a:p>
              <a:pPr algn="ctr"/>
              <a:r>
                <a:rPr lang="en-GB" sz="1600" b="1" smtClean="0">
                  <a:solidFill>
                    <a:schemeClr val="tx1"/>
                  </a:solidFill>
                </a:rPr>
                <a:t>Engine</a:t>
              </a:r>
              <a:endParaRPr lang="da-DK" sz="1600" b="1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313107" y="1342229"/>
              <a:ext cx="1786856" cy="1241570"/>
              <a:chOff x="4882393" y="2902591"/>
              <a:chExt cx="1786856" cy="124157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5134063" y="2902591"/>
                <a:ext cx="1283516" cy="124157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mtClean="0"/>
                  <a:t>ML</a:t>
                </a:r>
                <a:endParaRPr lang="da-DK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882393" y="3347207"/>
                <a:ext cx="358629" cy="352338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310620" y="3347207"/>
                <a:ext cx="358629" cy="352338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6214433" y="626841"/>
            <a:ext cx="2957926" cy="2060242"/>
            <a:chOff x="8104590" y="1426465"/>
            <a:chExt cx="2957926" cy="1896056"/>
          </a:xfrm>
        </p:grpSpPr>
        <p:sp>
          <p:nvSpPr>
            <p:cNvPr id="17" name="TextBox 16"/>
            <p:cNvSpPr txBox="1"/>
            <p:nvPr/>
          </p:nvSpPr>
          <p:spPr>
            <a:xfrm>
              <a:off x="8104590" y="1426465"/>
              <a:ext cx="2957926" cy="1104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mtClean="0"/>
                <a:t>Application of ML results</a:t>
              </a:r>
            </a:p>
            <a:p>
              <a:r>
                <a:rPr lang="en-GB" smtClean="0"/>
                <a:t>are not clearly related</a:t>
              </a:r>
            </a:p>
            <a:p>
              <a:r>
                <a:rPr lang="en-GB" smtClean="0"/>
                <a:t>to explicit business objectives</a:t>
              </a:r>
            </a:p>
            <a:p>
              <a:r>
                <a:rPr lang="en-GB" smtClean="0"/>
                <a:t>in a well defined process</a:t>
              </a:r>
              <a:endParaRPr lang="da-DK"/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 flipH="1">
              <a:off x="9343454" y="2531136"/>
              <a:ext cx="240099" cy="7913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243961" y="3611628"/>
            <a:ext cx="2688413" cy="2144144"/>
            <a:chOff x="6096000" y="3196420"/>
            <a:chExt cx="2688413" cy="2144144"/>
          </a:xfrm>
        </p:grpSpPr>
        <p:sp>
          <p:nvSpPr>
            <p:cNvPr id="20" name="TextBox 19"/>
            <p:cNvSpPr txBox="1"/>
            <p:nvPr/>
          </p:nvSpPr>
          <p:spPr>
            <a:xfrm>
              <a:off x="6096000" y="4417234"/>
              <a:ext cx="26884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mtClean="0"/>
                <a:t>Machine Learning algorithm selected to</a:t>
              </a:r>
            </a:p>
            <a:p>
              <a:r>
                <a:rPr lang="en-GB" smtClean="0"/>
                <a:t>produce corrupt results</a:t>
              </a:r>
              <a:endParaRPr lang="da-DK"/>
            </a:p>
          </p:txBody>
        </p:sp>
        <p:cxnSp>
          <p:nvCxnSpPr>
            <p:cNvPr id="21" name="Straight Arrow Connector 20"/>
            <p:cNvCxnSpPr>
              <a:stCxn id="20" idx="0"/>
            </p:cNvCxnSpPr>
            <p:nvPr/>
          </p:nvCxnSpPr>
          <p:spPr>
            <a:xfrm flipH="1" flipV="1">
              <a:off x="6681117" y="3196420"/>
              <a:ext cx="759090" cy="12208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olded Corner 21"/>
          <p:cNvSpPr/>
          <p:nvPr/>
        </p:nvSpPr>
        <p:spPr>
          <a:xfrm>
            <a:off x="8345695" y="2048695"/>
            <a:ext cx="2630952" cy="1085863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smtClean="0">
                <a:solidFill>
                  <a:schemeClr val="bg1"/>
                </a:solidFill>
              </a:rPr>
              <a:t>No concensus of "Ethical/Fair", </a:t>
            </a:r>
            <a:br>
              <a:rPr lang="en-GB" sz="1600" smtClean="0">
                <a:solidFill>
                  <a:schemeClr val="bg1"/>
                </a:solidFill>
              </a:rPr>
            </a:br>
            <a:r>
              <a:rPr lang="en-GB" sz="1600" smtClean="0">
                <a:solidFill>
                  <a:schemeClr val="bg1"/>
                </a:solidFill>
              </a:rPr>
              <a:t>"ML transparency" and </a:t>
            </a:r>
            <a:br>
              <a:rPr lang="en-GB" sz="1600" smtClean="0">
                <a:solidFill>
                  <a:schemeClr val="bg1"/>
                </a:solidFill>
              </a:rPr>
            </a:br>
            <a:r>
              <a:rPr lang="en-GB" sz="1600" smtClean="0">
                <a:solidFill>
                  <a:schemeClr val="bg1"/>
                </a:solidFill>
              </a:rPr>
              <a:t>"ML accountability"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23" name="Folded Corner 22"/>
          <p:cNvSpPr/>
          <p:nvPr/>
        </p:nvSpPr>
        <p:spPr>
          <a:xfrm>
            <a:off x="8530982" y="3195746"/>
            <a:ext cx="2630952" cy="767091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smtClean="0">
                <a:solidFill>
                  <a:schemeClr val="bg1"/>
                </a:solidFill>
              </a:rPr>
              <a:t>Business objectives and processes may be proprietary intellectual property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24" name="Folded Corner 23"/>
          <p:cNvSpPr/>
          <p:nvPr/>
        </p:nvSpPr>
        <p:spPr>
          <a:xfrm>
            <a:off x="8707040" y="4027921"/>
            <a:ext cx="2630952" cy="612893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smtClean="0">
                <a:solidFill>
                  <a:schemeClr val="bg1"/>
                </a:solidFill>
              </a:rPr>
              <a:t>Data may be protected by data governance and privacy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25" name="Folded Corner 24"/>
          <p:cNvSpPr/>
          <p:nvPr/>
        </p:nvSpPr>
        <p:spPr>
          <a:xfrm>
            <a:off x="8821833" y="4705898"/>
            <a:ext cx="2630952" cy="564613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smtClean="0">
                <a:solidFill>
                  <a:schemeClr val="bg1"/>
                </a:solidFill>
              </a:rPr>
              <a:t>The ML systems or statistical models may be secret IP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26" name="Folded Corner 25"/>
          <p:cNvSpPr/>
          <p:nvPr/>
        </p:nvSpPr>
        <p:spPr>
          <a:xfrm>
            <a:off x="8938478" y="5335595"/>
            <a:ext cx="2630952" cy="564613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smtClean="0">
                <a:solidFill>
                  <a:schemeClr val="bg1"/>
                </a:solidFill>
              </a:rPr>
              <a:t>No legal context or enforcement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27" name="Folded Corner 26"/>
          <p:cNvSpPr/>
          <p:nvPr/>
        </p:nvSpPr>
        <p:spPr>
          <a:xfrm>
            <a:off x="9061695" y="5965292"/>
            <a:ext cx="2630952" cy="805159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smtClean="0">
                <a:solidFill>
                  <a:schemeClr val="bg1"/>
                </a:solidFill>
              </a:rPr>
              <a:t>No definition of </a:t>
            </a:r>
          </a:p>
          <a:p>
            <a:pPr algn="ctr"/>
            <a:r>
              <a:rPr lang="en-GB" sz="1600" smtClean="0">
                <a:solidFill>
                  <a:schemeClr val="bg1"/>
                </a:solidFill>
              </a:rPr>
              <a:t>"AI misuse of entrusted power for private gain"</a:t>
            </a:r>
            <a:endParaRPr lang="da-DK" sz="1600">
              <a:solidFill>
                <a:schemeClr val="bg1"/>
              </a:solidFill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289605"/>
              </p:ext>
            </p:extLst>
          </p:nvPr>
        </p:nvGraphicFramePr>
        <p:xfrm>
          <a:off x="922881" y="5755772"/>
          <a:ext cx="259417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8544"/>
                <a:gridCol w="648544"/>
                <a:gridCol w="648544"/>
                <a:gridCol w="648544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GB" smtClean="0"/>
                        <a:t>Transaction</a:t>
                      </a:r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D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T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A</a:t>
                      </a:r>
                      <a:endParaRPr lang="da-DK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2084683" y="3115412"/>
            <a:ext cx="1981340" cy="2519123"/>
            <a:chOff x="2393092" y="3147865"/>
            <a:chExt cx="1981340" cy="2519123"/>
          </a:xfrm>
        </p:grpSpPr>
        <p:sp>
          <p:nvSpPr>
            <p:cNvPr id="30" name="TextBox 29"/>
            <p:cNvSpPr txBox="1"/>
            <p:nvPr/>
          </p:nvSpPr>
          <p:spPr>
            <a:xfrm>
              <a:off x="2393092" y="5020657"/>
              <a:ext cx="1981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mtClean="0"/>
                <a:t>Parsing</a:t>
              </a:r>
            </a:p>
            <a:p>
              <a:r>
                <a:rPr lang="en-GB" smtClean="0"/>
                <a:t>transactional data</a:t>
              </a:r>
              <a:endParaRPr lang="da-DK"/>
            </a:p>
          </p:txBody>
        </p:sp>
        <p:cxnSp>
          <p:nvCxnSpPr>
            <p:cNvPr id="31" name="Straight Arrow Connector 30"/>
            <p:cNvCxnSpPr>
              <a:stCxn id="30" idx="0"/>
              <a:endCxn id="14" idx="3"/>
            </p:cNvCxnSpPr>
            <p:nvPr/>
          </p:nvCxnSpPr>
          <p:spPr>
            <a:xfrm flipV="1">
              <a:off x="3383762" y="3147865"/>
              <a:ext cx="796328" cy="18727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790724"/>
              </p:ext>
            </p:extLst>
          </p:nvPr>
        </p:nvGraphicFramePr>
        <p:xfrm>
          <a:off x="6932374" y="2687083"/>
          <a:ext cx="104184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184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Result</a:t>
                      </a:r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Action</a:t>
                      </a:r>
                      <a:endParaRPr lang="da-DK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63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6662813" y="2602862"/>
            <a:ext cx="3561128" cy="1770078"/>
            <a:chOff x="6662813" y="2602862"/>
            <a:chExt cx="3561128" cy="1770078"/>
          </a:xfrm>
        </p:grpSpPr>
        <p:sp>
          <p:nvSpPr>
            <p:cNvPr id="7" name="Right Arrow Callout 6"/>
            <p:cNvSpPr/>
            <p:nvPr/>
          </p:nvSpPr>
          <p:spPr>
            <a:xfrm>
              <a:off x="8269306" y="2602862"/>
              <a:ext cx="1954635" cy="1770078"/>
            </a:xfrm>
            <a:prstGeom prst="rightArrow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GB" sz="1600" b="1" smtClean="0">
                  <a:solidFill>
                    <a:schemeClr val="tx1"/>
                  </a:solidFill>
                </a:rPr>
                <a:t>Rules Engine</a:t>
              </a:r>
              <a:endParaRPr lang="da-DK" sz="1600" b="1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6" idx="6"/>
              <a:endCxn id="7" idx="1"/>
            </p:cNvCxnSpPr>
            <p:nvPr/>
          </p:nvCxnSpPr>
          <p:spPr>
            <a:xfrm>
              <a:off x="6662813" y="3487901"/>
              <a:ext cx="160649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882393" y="2902591"/>
            <a:ext cx="1786856" cy="1241570"/>
            <a:chOff x="4882393" y="2902591"/>
            <a:chExt cx="1786856" cy="1241570"/>
          </a:xfrm>
        </p:grpSpPr>
        <p:sp>
          <p:nvSpPr>
            <p:cNvPr id="2" name="Oval 1"/>
            <p:cNvSpPr/>
            <p:nvPr/>
          </p:nvSpPr>
          <p:spPr>
            <a:xfrm>
              <a:off x="5134063" y="2902591"/>
              <a:ext cx="1283516" cy="124157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ML</a:t>
              </a:r>
              <a:endParaRPr lang="da-DK"/>
            </a:p>
          </p:txBody>
        </p:sp>
        <p:sp>
          <p:nvSpPr>
            <p:cNvPr id="4" name="Oval 3"/>
            <p:cNvSpPr/>
            <p:nvPr/>
          </p:nvSpPr>
          <p:spPr>
            <a:xfrm>
              <a:off x="4882393" y="3347207"/>
              <a:ext cx="358629" cy="35233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" name="Oval 5"/>
            <p:cNvSpPr/>
            <p:nvPr/>
          </p:nvSpPr>
          <p:spPr>
            <a:xfrm>
              <a:off x="6310620" y="3347207"/>
              <a:ext cx="358629" cy="35233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397379" y="3061711"/>
            <a:ext cx="1082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If &gt; 0.95</a:t>
            </a:r>
          </a:p>
          <a:p>
            <a:r>
              <a:rPr lang="en-GB"/>
              <a:t>then YES</a:t>
            </a:r>
          </a:p>
          <a:p>
            <a:r>
              <a:rPr lang="en-GB"/>
              <a:t>else </a:t>
            </a:r>
            <a:r>
              <a:rPr lang="en-GB" smtClean="0"/>
              <a:t>NO</a:t>
            </a:r>
            <a:endParaRPr lang="da-DK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4" y="2802655"/>
            <a:ext cx="1464032" cy="15616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729" y="2510235"/>
            <a:ext cx="1013141" cy="2026282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1746307" y="1042070"/>
            <a:ext cx="3188606" cy="2356736"/>
            <a:chOff x="1746307" y="1042070"/>
            <a:chExt cx="3188606" cy="2356736"/>
          </a:xfrm>
        </p:grpSpPr>
        <p:sp>
          <p:nvSpPr>
            <p:cNvPr id="9" name="TextBox 8"/>
            <p:cNvSpPr txBox="1"/>
            <p:nvPr/>
          </p:nvSpPr>
          <p:spPr>
            <a:xfrm>
              <a:off x="1746307" y="1042070"/>
              <a:ext cx="10821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smtClean="0"/>
                <a:t>Workday after day off</a:t>
              </a:r>
            </a:p>
            <a:p>
              <a:r>
                <a:rPr lang="en-GB" smtClean="0">
                  <a:solidFill>
                    <a:schemeClr val="bg1">
                      <a:lumMod val="65000"/>
                    </a:schemeClr>
                  </a:solidFill>
                </a:rPr>
                <a:t>Yes / No</a:t>
              </a:r>
              <a:endParaRPr lang="da-DK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9" idx="3"/>
              <a:endCxn id="4" idx="1"/>
            </p:cNvCxnSpPr>
            <p:nvPr/>
          </p:nvCxnSpPr>
          <p:spPr>
            <a:xfrm>
              <a:off x="2828487" y="1642235"/>
              <a:ext cx="2106426" cy="17565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746307" y="2789288"/>
            <a:ext cx="3136086" cy="1200329"/>
            <a:chOff x="1746307" y="2789288"/>
            <a:chExt cx="3136086" cy="1200329"/>
          </a:xfrm>
        </p:grpSpPr>
        <p:sp>
          <p:nvSpPr>
            <p:cNvPr id="10" name="TextBox 9"/>
            <p:cNvSpPr txBox="1"/>
            <p:nvPr/>
          </p:nvSpPr>
          <p:spPr>
            <a:xfrm>
              <a:off x="1746307" y="2789288"/>
              <a:ext cx="10961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smtClean="0"/>
                <a:t>Weather</a:t>
              </a:r>
            </a:p>
            <a:p>
              <a:r>
                <a:rPr lang="en-GB" smtClean="0">
                  <a:solidFill>
                    <a:schemeClr val="bg1">
                      <a:lumMod val="65000"/>
                    </a:schemeClr>
                  </a:solidFill>
                </a:rPr>
                <a:t>Sun /</a:t>
              </a:r>
            </a:p>
            <a:p>
              <a:r>
                <a:rPr lang="en-GB" smtClean="0">
                  <a:solidFill>
                    <a:schemeClr val="bg1">
                      <a:lumMod val="65000"/>
                    </a:schemeClr>
                  </a:solidFill>
                </a:rPr>
                <a:t>Rain /</a:t>
              </a:r>
            </a:p>
            <a:p>
              <a:r>
                <a:rPr lang="en-GB" smtClean="0">
                  <a:solidFill>
                    <a:schemeClr val="bg1">
                      <a:lumMod val="65000"/>
                    </a:schemeClr>
                  </a:solidFill>
                </a:rPr>
                <a:t>Snow</a:t>
              </a:r>
              <a:endParaRPr lang="da-DK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0" idx="3"/>
              <a:endCxn id="4" idx="2"/>
            </p:cNvCxnSpPr>
            <p:nvPr/>
          </p:nvCxnSpPr>
          <p:spPr>
            <a:xfrm>
              <a:off x="2842482" y="3389453"/>
              <a:ext cx="2039911" cy="1339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746307" y="3615208"/>
            <a:ext cx="3188606" cy="2104847"/>
            <a:chOff x="1209411" y="3682320"/>
            <a:chExt cx="3188606" cy="2104847"/>
          </a:xfrm>
        </p:grpSpPr>
        <p:sp>
          <p:nvSpPr>
            <p:cNvPr id="11" name="TextBox 10"/>
            <p:cNvSpPr txBox="1"/>
            <p:nvPr/>
          </p:nvSpPr>
          <p:spPr>
            <a:xfrm>
              <a:off x="1209411" y="4586838"/>
              <a:ext cx="12233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smtClean="0"/>
                <a:t>Hangover</a:t>
              </a:r>
            </a:p>
            <a:p>
              <a:r>
                <a:rPr lang="en-GB" smtClean="0">
                  <a:solidFill>
                    <a:schemeClr val="bg1">
                      <a:lumMod val="65000"/>
                    </a:schemeClr>
                  </a:solidFill>
                </a:rPr>
                <a:t>No / </a:t>
              </a:r>
            </a:p>
            <a:p>
              <a:r>
                <a:rPr lang="en-GB" smtClean="0">
                  <a:solidFill>
                    <a:schemeClr val="bg1">
                      <a:lumMod val="65000"/>
                    </a:schemeClr>
                  </a:solidFill>
                </a:rPr>
                <a:t>Light / Heavy</a:t>
              </a:r>
              <a:endParaRPr lang="da-DK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2332927" y="3682320"/>
              <a:ext cx="2065090" cy="14441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3902368" y="2630449"/>
            <a:ext cx="58381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GB" smtClean="0"/>
              <a:t>20%</a:t>
            </a:r>
            <a:endParaRPr lang="da-DK"/>
          </a:p>
        </p:txBody>
      </p:sp>
      <p:sp>
        <p:nvSpPr>
          <p:cNvPr id="25" name="TextBox 24"/>
          <p:cNvSpPr txBox="1"/>
          <p:nvPr/>
        </p:nvSpPr>
        <p:spPr>
          <a:xfrm>
            <a:off x="3706778" y="3224310"/>
            <a:ext cx="58381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GB"/>
              <a:t>3</a:t>
            </a:r>
            <a:r>
              <a:rPr lang="en-GB" smtClean="0"/>
              <a:t>0%</a:t>
            </a:r>
            <a:endParaRPr lang="da-DK"/>
          </a:p>
        </p:txBody>
      </p:sp>
      <p:sp>
        <p:nvSpPr>
          <p:cNvPr id="26" name="TextBox 25"/>
          <p:cNvSpPr txBox="1"/>
          <p:nvPr/>
        </p:nvSpPr>
        <p:spPr>
          <a:xfrm>
            <a:off x="4072954" y="3859781"/>
            <a:ext cx="58381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GB" smtClean="0"/>
              <a:t>50%</a:t>
            </a:r>
            <a:endParaRPr lang="da-DK"/>
          </a:p>
        </p:txBody>
      </p:sp>
      <p:sp>
        <p:nvSpPr>
          <p:cNvPr id="27" name="TextBox 26"/>
          <p:cNvSpPr txBox="1"/>
          <p:nvPr/>
        </p:nvSpPr>
        <p:spPr>
          <a:xfrm>
            <a:off x="6925471" y="3330213"/>
            <a:ext cx="944489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GB" smtClean="0"/>
              <a:t>0,0 - 1,0</a:t>
            </a:r>
            <a:endParaRPr lang="da-DK"/>
          </a:p>
        </p:txBody>
      </p:sp>
      <p:grpSp>
        <p:nvGrpSpPr>
          <p:cNvPr id="57" name="Group 56"/>
          <p:cNvGrpSpPr/>
          <p:nvPr/>
        </p:nvGrpSpPr>
        <p:grpSpPr>
          <a:xfrm>
            <a:off x="8607105" y="4620103"/>
            <a:ext cx="2340527" cy="1792449"/>
            <a:chOff x="8607105" y="4620103"/>
            <a:chExt cx="2340527" cy="1792449"/>
          </a:xfrm>
        </p:grpSpPr>
        <p:sp>
          <p:nvSpPr>
            <p:cNvPr id="31" name="TextBox 30"/>
            <p:cNvSpPr txBox="1"/>
            <p:nvPr/>
          </p:nvSpPr>
          <p:spPr>
            <a:xfrm>
              <a:off x="8607105" y="5458445"/>
              <a:ext cx="234052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smtClean="0"/>
                <a:t>Deterministic</a:t>
              </a:r>
            </a:p>
            <a:p>
              <a:pPr algn="ctr"/>
              <a:r>
                <a:rPr lang="en-GB" sz="2800" smtClean="0">
                  <a:solidFill>
                    <a:schemeClr val="bg1">
                      <a:lumMod val="65000"/>
                    </a:schemeClr>
                  </a:solidFill>
                </a:rPr>
                <a:t>You know how</a:t>
              </a:r>
              <a:endParaRPr lang="da-DK" sz="2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9320169" y="4620103"/>
              <a:ext cx="457200" cy="8383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493806" y="4331817"/>
            <a:ext cx="3564220" cy="2043489"/>
            <a:chOff x="3493806" y="4331817"/>
            <a:chExt cx="3564220" cy="2043489"/>
          </a:xfrm>
        </p:grpSpPr>
        <p:sp>
          <p:nvSpPr>
            <p:cNvPr id="42" name="TextBox 41"/>
            <p:cNvSpPr txBox="1"/>
            <p:nvPr/>
          </p:nvSpPr>
          <p:spPr>
            <a:xfrm>
              <a:off x="3493806" y="5421199"/>
              <a:ext cx="35642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smtClean="0"/>
                <a:t>Probabilistic</a:t>
              </a:r>
            </a:p>
            <a:p>
              <a:pPr algn="ctr"/>
              <a:r>
                <a:rPr lang="en-GB" sz="2800" smtClean="0">
                  <a:solidFill>
                    <a:schemeClr val="bg1">
                      <a:lumMod val="65000"/>
                    </a:schemeClr>
                  </a:solidFill>
                </a:rPr>
                <a:t>You have no idea how</a:t>
              </a:r>
              <a:endParaRPr lang="da-DK" sz="2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43" name="Straight Arrow Connector 42"/>
            <p:cNvCxnSpPr>
              <a:stCxn id="42" idx="0"/>
            </p:cNvCxnSpPr>
            <p:nvPr/>
          </p:nvCxnSpPr>
          <p:spPr>
            <a:xfrm flipV="1">
              <a:off x="5275916" y="4331817"/>
              <a:ext cx="274703" cy="10893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0075553" y="3079862"/>
            <a:ext cx="485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Yes</a:t>
            </a:r>
          </a:p>
          <a:p>
            <a:endParaRPr lang="en-GB"/>
          </a:p>
          <a:p>
            <a:r>
              <a:rPr lang="en-GB" smtClean="0"/>
              <a:t>No</a:t>
            </a:r>
            <a:endParaRPr lang="da-DK"/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/>
          </p:nvPr>
        </p:nvGraphicFramePr>
        <p:xfrm>
          <a:off x="4245861" y="60356"/>
          <a:ext cx="50101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326"/>
                <a:gridCol w="1228804"/>
                <a:gridCol w="1235413"/>
                <a:gridCol w="13766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Workday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Weather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Hangover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Met</a:t>
                      </a:r>
                      <a:r>
                        <a:rPr lang="en-GB" baseline="0" smtClean="0"/>
                        <a:t> at work</a:t>
                      </a:r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Yes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Rain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No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Yes</a:t>
                      </a:r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No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Sun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Heavy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No</a:t>
                      </a:r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Yes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Rain Snow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Light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No</a:t>
                      </a:r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No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Sun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No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Yes</a:t>
                      </a:r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...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...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...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...</a:t>
                      </a:r>
                      <a:endParaRPr lang="da-DK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3514042" y="2290746"/>
            <a:ext cx="4512843" cy="2471098"/>
            <a:chOff x="3493805" y="2285396"/>
            <a:chExt cx="4512843" cy="2471098"/>
          </a:xfrm>
        </p:grpSpPr>
        <p:grpSp>
          <p:nvGrpSpPr>
            <p:cNvPr id="63" name="Group 62"/>
            <p:cNvGrpSpPr/>
            <p:nvPr/>
          </p:nvGrpSpPr>
          <p:grpSpPr>
            <a:xfrm>
              <a:off x="4628945" y="2285396"/>
              <a:ext cx="927049" cy="1061811"/>
              <a:chOff x="4628945" y="2285396"/>
              <a:chExt cx="927049" cy="1061811"/>
            </a:xfrm>
          </p:grpSpPr>
          <p:cxnSp>
            <p:nvCxnSpPr>
              <p:cNvPr id="59" name="Straight Arrow Connector 58"/>
              <p:cNvCxnSpPr>
                <a:endCxn id="4" idx="0"/>
              </p:cNvCxnSpPr>
              <p:nvPr/>
            </p:nvCxnSpPr>
            <p:spPr>
              <a:xfrm>
                <a:off x="5056720" y="2285396"/>
                <a:ext cx="4988" cy="10618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4628945" y="2345604"/>
                <a:ext cx="927049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92D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smtClean="0"/>
                  <a:t>Training</a:t>
                </a:r>
                <a:endParaRPr lang="da-DK"/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3493805" y="2313232"/>
              <a:ext cx="4512843" cy="2443262"/>
            </a:xfrm>
            <a:prstGeom prst="rect">
              <a:avLst/>
            </a:prstGeom>
            <a:noFill/>
            <a:ln w="28575">
              <a:solidFill>
                <a:srgbClr val="92D050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endParaRPr lang="da-DK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256013" y="4130176"/>
            <a:ext cx="1448986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GB" smtClean="0"/>
              <a:t>Programming</a:t>
            </a:r>
            <a:endParaRPr lang="da-DK"/>
          </a:p>
        </p:txBody>
      </p:sp>
      <p:sp>
        <p:nvSpPr>
          <p:cNvPr id="39" name="Cloud Callout 38"/>
          <p:cNvSpPr/>
          <p:nvPr/>
        </p:nvSpPr>
        <p:spPr>
          <a:xfrm>
            <a:off x="9610928" y="1424729"/>
            <a:ext cx="2451370" cy="791491"/>
          </a:xfrm>
          <a:prstGeom prst="cloudCallout">
            <a:avLst>
              <a:gd name="adj1" fmla="val 28001"/>
              <a:gd name="adj2" fmla="val 7356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1"/>
                </a:solidFill>
              </a:rPr>
              <a:t>Will Chris meet tomorrow?</a:t>
            </a:r>
            <a:endParaRPr lang="da-DK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32845" y="3959495"/>
            <a:ext cx="725263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GB" smtClean="0"/>
              <a:t>Setup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971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25" grpId="0" animBg="1"/>
      <p:bldP spid="26" grpId="0" animBg="1"/>
      <p:bldP spid="27" grpId="0" animBg="1"/>
      <p:bldP spid="48" grpId="0"/>
      <p:bldP spid="38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610253" y="753640"/>
            <a:ext cx="1592683" cy="1651232"/>
            <a:chOff x="3107864" y="735352"/>
            <a:chExt cx="1592683" cy="1651232"/>
          </a:xfrm>
        </p:grpSpPr>
        <p:sp>
          <p:nvSpPr>
            <p:cNvPr id="8" name="TextBox 7"/>
            <p:cNvSpPr txBox="1"/>
            <p:nvPr/>
          </p:nvSpPr>
          <p:spPr>
            <a:xfrm>
              <a:off x="3107864" y="735352"/>
              <a:ext cx="155202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mtClean="0"/>
                <a:t>Bias hidden in</a:t>
              </a:r>
            </a:p>
            <a:p>
              <a:r>
                <a:rPr lang="en-GB" smtClean="0"/>
                <a:t>the details of </a:t>
              </a:r>
            </a:p>
            <a:p>
              <a:r>
                <a:rPr lang="en-GB" smtClean="0"/>
                <a:t>training data</a:t>
              </a:r>
              <a:endParaRPr lang="da-DK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161051" y="1737360"/>
              <a:ext cx="539496" cy="6492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1577" y="2388345"/>
            <a:ext cx="3036649" cy="1241570"/>
            <a:chOff x="5313107" y="1342229"/>
            <a:chExt cx="3036649" cy="1241570"/>
          </a:xfrm>
        </p:grpSpPr>
        <p:sp>
          <p:nvSpPr>
            <p:cNvPr id="11" name="Right Arrow Callout 10"/>
            <p:cNvSpPr/>
            <p:nvPr/>
          </p:nvSpPr>
          <p:spPr>
            <a:xfrm>
              <a:off x="6961733" y="1421744"/>
              <a:ext cx="1388023" cy="1153490"/>
            </a:xfrm>
            <a:prstGeom prst="rightArrow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smtClean="0">
                  <a:solidFill>
                    <a:schemeClr val="tx1"/>
                  </a:solidFill>
                </a:rPr>
                <a:t>Rules </a:t>
              </a:r>
            </a:p>
            <a:p>
              <a:pPr algn="ctr"/>
              <a:r>
                <a:rPr lang="en-GB" sz="1600" b="1" smtClean="0">
                  <a:solidFill>
                    <a:schemeClr val="tx1"/>
                  </a:solidFill>
                </a:rPr>
                <a:t>Engine</a:t>
              </a:r>
              <a:endParaRPr lang="da-DK" sz="1600" b="1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313107" y="1342229"/>
              <a:ext cx="1786856" cy="1241570"/>
              <a:chOff x="4882393" y="2902591"/>
              <a:chExt cx="1786856" cy="124157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5134063" y="2902591"/>
                <a:ext cx="1283516" cy="124157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mtClean="0"/>
                  <a:t>Algo-rithm</a:t>
                </a:r>
                <a:endParaRPr lang="da-DK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882393" y="3347207"/>
                <a:ext cx="358629" cy="352338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310620" y="3347207"/>
                <a:ext cx="358629" cy="352338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7256849" y="645129"/>
            <a:ext cx="2767937" cy="1878614"/>
            <a:chOff x="8104590" y="1426465"/>
            <a:chExt cx="2767937" cy="1728902"/>
          </a:xfrm>
        </p:grpSpPr>
        <p:sp>
          <p:nvSpPr>
            <p:cNvPr id="17" name="TextBox 16"/>
            <p:cNvSpPr txBox="1"/>
            <p:nvPr/>
          </p:nvSpPr>
          <p:spPr>
            <a:xfrm>
              <a:off x="8104590" y="1426465"/>
              <a:ext cx="2767937" cy="1104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mtClean="0"/>
                <a:t>Business objectives are not</a:t>
              </a:r>
            </a:p>
            <a:p>
              <a:r>
                <a:rPr lang="en-GB" smtClean="0"/>
                <a:t>clearly understood, and the</a:t>
              </a:r>
            </a:p>
            <a:p>
              <a:r>
                <a:rPr lang="en-GB" smtClean="0"/>
                <a:t>decisions are impossible to</a:t>
              </a:r>
            </a:p>
            <a:p>
              <a:r>
                <a:rPr lang="en-GB" smtClean="0"/>
                <a:t>measure and verify.</a:t>
              </a:r>
              <a:endParaRPr lang="da-DK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8720725" y="2566298"/>
              <a:ext cx="475521" cy="589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286377" y="3739896"/>
            <a:ext cx="2688413" cy="2034164"/>
            <a:chOff x="6096000" y="3306400"/>
            <a:chExt cx="2688413" cy="2034164"/>
          </a:xfrm>
        </p:grpSpPr>
        <p:sp>
          <p:nvSpPr>
            <p:cNvPr id="20" name="TextBox 19"/>
            <p:cNvSpPr txBox="1"/>
            <p:nvPr/>
          </p:nvSpPr>
          <p:spPr>
            <a:xfrm>
              <a:off x="6096000" y="4417234"/>
              <a:ext cx="26884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mtClean="0"/>
                <a:t>Machine Learning algorithm selected to</a:t>
              </a:r>
            </a:p>
            <a:p>
              <a:r>
                <a:rPr lang="en-GB" smtClean="0"/>
                <a:t>produce corrupt results</a:t>
              </a:r>
              <a:endParaRPr lang="da-DK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 flipV="1">
              <a:off x="6817231" y="3306400"/>
              <a:ext cx="402336" cy="9692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451517"/>
              </p:ext>
            </p:extLst>
          </p:nvPr>
        </p:nvGraphicFramePr>
        <p:xfrm>
          <a:off x="1005177" y="4311020"/>
          <a:ext cx="259417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8544"/>
                <a:gridCol w="648544"/>
                <a:gridCol w="648544"/>
                <a:gridCol w="648544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GB" smtClean="0"/>
                        <a:t>Transaction</a:t>
                      </a:r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D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T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A</a:t>
                      </a:r>
                      <a:endParaRPr lang="da-DK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3611732" y="3355848"/>
            <a:ext cx="1517668" cy="1099111"/>
            <a:chOff x="3025787" y="2889757"/>
            <a:chExt cx="1981339" cy="1328915"/>
          </a:xfrm>
        </p:grpSpPr>
        <p:sp>
          <p:nvSpPr>
            <p:cNvPr id="30" name="TextBox 29"/>
            <p:cNvSpPr txBox="1"/>
            <p:nvPr/>
          </p:nvSpPr>
          <p:spPr>
            <a:xfrm>
              <a:off x="3025787" y="3572342"/>
              <a:ext cx="1981339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mtClean="0"/>
                <a:t>Parsing</a:t>
              </a:r>
            </a:p>
            <a:p>
              <a:r>
                <a:rPr lang="en-GB" smtClean="0"/>
                <a:t>transactional data</a:t>
              </a:r>
              <a:endParaRPr lang="da-DK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3646737" y="2889757"/>
              <a:ext cx="1169888" cy="696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1884"/>
              </p:ext>
            </p:extLst>
          </p:nvPr>
        </p:nvGraphicFramePr>
        <p:xfrm>
          <a:off x="7974790" y="2705371"/>
          <a:ext cx="104184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184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Result</a:t>
                      </a:r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Action</a:t>
                      </a:r>
                      <a:endParaRPr lang="da-DK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446122"/>
              </p:ext>
            </p:extLst>
          </p:nvPr>
        </p:nvGraphicFramePr>
        <p:xfrm>
          <a:off x="720207" y="609238"/>
          <a:ext cx="239431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1352911"/>
              </a:tblGrid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Training data</a:t>
                      </a:r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385642"/>
              </p:ext>
            </p:extLst>
          </p:nvPr>
        </p:nvGraphicFramePr>
        <p:xfrm>
          <a:off x="1137402" y="1348569"/>
          <a:ext cx="2394311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1352911"/>
              </a:tblGrid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Re-training data</a:t>
                      </a:r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17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610253" y="753640"/>
            <a:ext cx="2138983" cy="1651232"/>
            <a:chOff x="3107864" y="735352"/>
            <a:chExt cx="2138983" cy="1651232"/>
          </a:xfrm>
        </p:grpSpPr>
        <p:sp>
          <p:nvSpPr>
            <p:cNvPr id="8" name="TextBox 7"/>
            <p:cNvSpPr txBox="1"/>
            <p:nvPr/>
          </p:nvSpPr>
          <p:spPr>
            <a:xfrm>
              <a:off x="3107864" y="735352"/>
              <a:ext cx="213898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mtClean="0"/>
                <a:t>Data used to train or</a:t>
              </a:r>
            </a:p>
            <a:p>
              <a:r>
                <a:rPr lang="en-GB" smtClean="0"/>
                <a:t>re-train the Artificial </a:t>
              </a:r>
            </a:p>
            <a:p>
              <a:r>
                <a:rPr lang="en-GB" smtClean="0"/>
                <a:t>Intelligence Systems</a:t>
              </a:r>
              <a:endParaRPr lang="da-DK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161051" y="1737360"/>
              <a:ext cx="539496" cy="6492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1577" y="2388345"/>
            <a:ext cx="3036649" cy="1241570"/>
            <a:chOff x="5313107" y="1342229"/>
            <a:chExt cx="3036649" cy="1241570"/>
          </a:xfrm>
        </p:grpSpPr>
        <p:sp>
          <p:nvSpPr>
            <p:cNvPr id="11" name="Right Arrow Callout 10"/>
            <p:cNvSpPr/>
            <p:nvPr/>
          </p:nvSpPr>
          <p:spPr>
            <a:xfrm>
              <a:off x="6961733" y="1421744"/>
              <a:ext cx="1388023" cy="1153490"/>
            </a:xfrm>
            <a:prstGeom prst="rightArrow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smtClean="0">
                  <a:solidFill>
                    <a:schemeClr val="tx1"/>
                  </a:solidFill>
                </a:rPr>
                <a:t>Rules </a:t>
              </a:r>
            </a:p>
            <a:p>
              <a:pPr algn="ctr"/>
              <a:r>
                <a:rPr lang="en-GB" sz="1600" b="1" smtClean="0">
                  <a:solidFill>
                    <a:schemeClr val="tx1"/>
                  </a:solidFill>
                </a:rPr>
                <a:t>Engine</a:t>
              </a:r>
              <a:endParaRPr lang="da-DK" sz="1600" b="1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313107" y="1342229"/>
              <a:ext cx="1786856" cy="1241570"/>
              <a:chOff x="4882393" y="2902591"/>
              <a:chExt cx="1786856" cy="124157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5134063" y="2902591"/>
                <a:ext cx="1283516" cy="124157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mtClean="0"/>
                  <a:t>Algo-rithm</a:t>
                </a:r>
                <a:endParaRPr lang="da-DK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882393" y="3347207"/>
                <a:ext cx="358629" cy="352338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310620" y="3347207"/>
                <a:ext cx="358629" cy="352338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720207" y="609238"/>
          <a:ext cx="239431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1352911"/>
              </a:tblGrid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Training data</a:t>
                      </a:r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1137402" y="1348569"/>
          <a:ext cx="2394311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1352911"/>
              </a:tblGrid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Re-training data</a:t>
                      </a:r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33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610253" y="561616"/>
            <a:ext cx="4033540" cy="1843256"/>
            <a:chOff x="3107864" y="543328"/>
            <a:chExt cx="4033540" cy="1843256"/>
          </a:xfrm>
        </p:grpSpPr>
        <p:sp>
          <p:nvSpPr>
            <p:cNvPr id="8" name="TextBox 7"/>
            <p:cNvSpPr txBox="1"/>
            <p:nvPr/>
          </p:nvSpPr>
          <p:spPr>
            <a:xfrm>
              <a:off x="3107864" y="543328"/>
              <a:ext cx="403354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mtClean="0"/>
                <a:t>The AI systems are build with a selection </a:t>
              </a:r>
            </a:p>
            <a:p>
              <a:r>
                <a:rPr lang="en-GB" smtClean="0"/>
                <a:t>of information technology tools like</a:t>
              </a:r>
            </a:p>
            <a:p>
              <a:r>
                <a:rPr lang="en-GB" smtClean="0"/>
                <a:t>algorithms, rules engines and code using </a:t>
              </a:r>
            </a:p>
            <a:p>
              <a:r>
                <a:rPr lang="en-GB" smtClean="0"/>
                <a:t>IT development processes.</a:t>
              </a:r>
              <a:endParaRPr lang="da-DK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161051" y="1737360"/>
              <a:ext cx="539496" cy="6492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1577" y="2388345"/>
            <a:ext cx="3036649" cy="1241570"/>
            <a:chOff x="5313107" y="1342229"/>
            <a:chExt cx="3036649" cy="1241570"/>
          </a:xfrm>
        </p:grpSpPr>
        <p:sp>
          <p:nvSpPr>
            <p:cNvPr id="11" name="Right Arrow Callout 10"/>
            <p:cNvSpPr/>
            <p:nvPr/>
          </p:nvSpPr>
          <p:spPr>
            <a:xfrm>
              <a:off x="6961733" y="1421744"/>
              <a:ext cx="1388023" cy="1153490"/>
            </a:xfrm>
            <a:prstGeom prst="rightArrow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smtClean="0">
                  <a:solidFill>
                    <a:schemeClr val="tx1"/>
                  </a:solidFill>
                </a:rPr>
                <a:t>Rules </a:t>
              </a:r>
            </a:p>
            <a:p>
              <a:pPr algn="ctr"/>
              <a:r>
                <a:rPr lang="en-GB" sz="1600" b="1" smtClean="0">
                  <a:solidFill>
                    <a:schemeClr val="tx1"/>
                  </a:solidFill>
                </a:rPr>
                <a:t>Engine</a:t>
              </a:r>
              <a:endParaRPr lang="da-DK" sz="1600" b="1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313107" y="1342229"/>
              <a:ext cx="1786856" cy="1241570"/>
              <a:chOff x="4882393" y="2902591"/>
              <a:chExt cx="1786856" cy="124157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5134063" y="2902591"/>
                <a:ext cx="1283516" cy="124157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mtClean="0"/>
                  <a:t>Algo-rithm</a:t>
                </a:r>
                <a:endParaRPr lang="da-DK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882393" y="3347207"/>
                <a:ext cx="358629" cy="352338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310620" y="3347207"/>
                <a:ext cx="358629" cy="352338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218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72" y="594360"/>
            <a:ext cx="1232916" cy="82194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861577" y="2388345"/>
            <a:ext cx="3036649" cy="1241570"/>
            <a:chOff x="5313107" y="1342229"/>
            <a:chExt cx="3036649" cy="1241570"/>
          </a:xfrm>
        </p:grpSpPr>
        <p:sp>
          <p:nvSpPr>
            <p:cNvPr id="4" name="Right Arrow Callout 3"/>
            <p:cNvSpPr/>
            <p:nvPr/>
          </p:nvSpPr>
          <p:spPr>
            <a:xfrm>
              <a:off x="6961733" y="1421744"/>
              <a:ext cx="1388023" cy="1153490"/>
            </a:xfrm>
            <a:prstGeom prst="rightArrow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smtClean="0">
                  <a:solidFill>
                    <a:schemeClr val="tx1"/>
                  </a:solidFill>
                </a:rPr>
                <a:t>Rules </a:t>
              </a:r>
            </a:p>
            <a:p>
              <a:pPr algn="ctr"/>
              <a:r>
                <a:rPr lang="en-GB" sz="1600" b="1" smtClean="0">
                  <a:solidFill>
                    <a:schemeClr val="tx1"/>
                  </a:solidFill>
                </a:rPr>
                <a:t>Engine</a:t>
              </a:r>
              <a:endParaRPr lang="da-DK" sz="1600" b="1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313107" y="1342229"/>
              <a:ext cx="1786856" cy="1241570"/>
              <a:chOff x="4882393" y="2902591"/>
              <a:chExt cx="1786856" cy="124157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134063" y="2902591"/>
                <a:ext cx="1283516" cy="124157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mtClean="0"/>
                  <a:t>Algo-rithm</a:t>
                </a:r>
                <a:endParaRPr lang="da-DK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882393" y="3347207"/>
                <a:ext cx="358629" cy="352338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310620" y="3347207"/>
                <a:ext cx="358629" cy="352338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061801"/>
              </p:ext>
            </p:extLst>
          </p:nvPr>
        </p:nvGraphicFramePr>
        <p:xfrm>
          <a:off x="1005177" y="4311020"/>
          <a:ext cx="259417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8544"/>
                <a:gridCol w="648544"/>
                <a:gridCol w="648544"/>
                <a:gridCol w="648544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GB" smtClean="0"/>
                        <a:t>Transaction</a:t>
                      </a:r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D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T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A</a:t>
                      </a:r>
                      <a:endParaRPr lang="da-DK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611732" y="3355848"/>
            <a:ext cx="1517668" cy="1099111"/>
            <a:chOff x="3025787" y="2889757"/>
            <a:chExt cx="1981339" cy="1328915"/>
          </a:xfrm>
        </p:grpSpPr>
        <p:sp>
          <p:nvSpPr>
            <p:cNvPr id="11" name="TextBox 10"/>
            <p:cNvSpPr txBox="1"/>
            <p:nvPr/>
          </p:nvSpPr>
          <p:spPr>
            <a:xfrm>
              <a:off x="3025787" y="3572342"/>
              <a:ext cx="1981339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mtClean="0"/>
                <a:t>Parsing</a:t>
              </a:r>
            </a:p>
            <a:p>
              <a:r>
                <a:rPr lang="en-GB" smtClean="0"/>
                <a:t>transactional data</a:t>
              </a:r>
              <a:endParaRPr lang="da-DK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646737" y="2889757"/>
              <a:ext cx="1169888" cy="696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87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861577" y="2388345"/>
            <a:ext cx="3036649" cy="1241570"/>
            <a:chOff x="5313107" y="1342229"/>
            <a:chExt cx="3036649" cy="1241570"/>
          </a:xfrm>
        </p:grpSpPr>
        <p:sp>
          <p:nvSpPr>
            <p:cNvPr id="3" name="Right Arrow Callout 2"/>
            <p:cNvSpPr/>
            <p:nvPr/>
          </p:nvSpPr>
          <p:spPr>
            <a:xfrm>
              <a:off x="6961733" y="1421744"/>
              <a:ext cx="1388023" cy="1153490"/>
            </a:xfrm>
            <a:prstGeom prst="rightArrow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smtClean="0">
                  <a:solidFill>
                    <a:schemeClr val="tx1"/>
                  </a:solidFill>
                </a:rPr>
                <a:t>Rules </a:t>
              </a:r>
            </a:p>
            <a:p>
              <a:pPr algn="ctr"/>
              <a:r>
                <a:rPr lang="en-GB" sz="1600" b="1" smtClean="0">
                  <a:solidFill>
                    <a:schemeClr val="tx1"/>
                  </a:solidFill>
                </a:rPr>
                <a:t>Engine</a:t>
              </a:r>
              <a:endParaRPr lang="da-DK" sz="1600" b="1">
                <a:solidFill>
                  <a:schemeClr val="tx1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313107" y="1342229"/>
              <a:ext cx="1786856" cy="1241570"/>
              <a:chOff x="4882393" y="2902591"/>
              <a:chExt cx="1786856" cy="124157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5134063" y="2902591"/>
                <a:ext cx="1283516" cy="124157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mtClean="0"/>
                  <a:t>Algo-rithm</a:t>
                </a:r>
                <a:endParaRPr lang="da-DK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882393" y="3347207"/>
                <a:ext cx="358629" cy="352338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310620" y="3347207"/>
                <a:ext cx="358629" cy="352338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7256849" y="645129"/>
            <a:ext cx="3132076" cy="1878614"/>
            <a:chOff x="8104590" y="1426465"/>
            <a:chExt cx="3132076" cy="1728902"/>
          </a:xfrm>
        </p:grpSpPr>
        <p:sp>
          <p:nvSpPr>
            <p:cNvPr id="9" name="TextBox 8"/>
            <p:cNvSpPr txBox="1"/>
            <p:nvPr/>
          </p:nvSpPr>
          <p:spPr>
            <a:xfrm>
              <a:off x="8104590" y="1426465"/>
              <a:ext cx="3132076" cy="1104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mtClean="0"/>
                <a:t>Business </a:t>
              </a:r>
              <a:r>
                <a:rPr lang="en-GB" smtClean="0"/>
                <a:t>objectives determine</a:t>
              </a:r>
            </a:p>
            <a:p>
              <a:r>
                <a:rPr lang="en-GB" smtClean="0"/>
                <a:t>what decisions should be made</a:t>
              </a:r>
            </a:p>
            <a:p>
              <a:r>
                <a:rPr lang="en-GB" smtClean="0"/>
                <a:t>and what actions should be </a:t>
              </a:r>
            </a:p>
            <a:p>
              <a:r>
                <a:rPr lang="en-GB" smtClean="0"/>
                <a:t>performed.</a:t>
              </a:r>
              <a:endParaRPr lang="da-DK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8720725" y="2566298"/>
              <a:ext cx="475521" cy="589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459956"/>
              </p:ext>
            </p:extLst>
          </p:nvPr>
        </p:nvGraphicFramePr>
        <p:xfrm>
          <a:off x="7974790" y="2705371"/>
          <a:ext cx="104184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184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Result</a:t>
                      </a:r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Action</a:t>
                      </a:r>
                      <a:endParaRPr lang="da-DK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11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79473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89380" y="2301766"/>
            <a:ext cx="49293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smtClean="0"/>
              <a:t>AI is as good as their training.</a:t>
            </a:r>
          </a:p>
          <a:p>
            <a:endParaRPr lang="en-GB" sz="2800"/>
          </a:p>
          <a:p>
            <a:endParaRPr lang="en-GB" sz="2800" smtClean="0"/>
          </a:p>
          <a:p>
            <a:r>
              <a:rPr lang="en-GB" sz="2800" smtClean="0"/>
              <a:t>One AI was asked to generate a picture of</a:t>
            </a:r>
          </a:p>
          <a:p>
            <a:endParaRPr lang="en-GB" sz="2800"/>
          </a:p>
          <a:p>
            <a:r>
              <a:rPr lang="en-GB" sz="2800" b="1" i="1" smtClean="0"/>
              <a:t>Salmon swimming up a stream</a:t>
            </a:r>
            <a:endParaRPr lang="da-DK" sz="2800" b="1" i="1"/>
          </a:p>
        </p:txBody>
      </p:sp>
    </p:spTree>
    <p:extLst>
      <p:ext uri="{BB962C8B-B14F-4D97-AF65-F5344CB8AC3E}">
        <p14:creationId xmlns:p14="http://schemas.microsoft.com/office/powerpoint/2010/main" val="187199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Oops</a:t>
            </a:r>
            <a:endParaRPr lang="da-DK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237" y="1154241"/>
            <a:ext cx="8168923" cy="54682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66" y="4839345"/>
            <a:ext cx="10995864" cy="1783112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317500" dist="139700" dir="2700000" sx="102000" sy="102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Folded Corner 4"/>
          <p:cNvSpPr/>
          <p:nvPr/>
        </p:nvSpPr>
        <p:spPr>
          <a:xfrm>
            <a:off x="7663956" y="77631"/>
            <a:ext cx="4409311" cy="943774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smtClean="0">
                <a:solidFill>
                  <a:schemeClr val="tx1"/>
                </a:solidFill>
              </a:rPr>
              <a:t>One more story.</a:t>
            </a:r>
          </a:p>
          <a:p>
            <a:r>
              <a:rPr lang="en-GB" sz="1600" smtClean="0">
                <a:solidFill>
                  <a:schemeClr val="tx1"/>
                </a:solidFill>
              </a:rPr>
              <a:t>Takes time and is not needed.</a:t>
            </a:r>
          </a:p>
          <a:p>
            <a:r>
              <a:rPr lang="en-GB" sz="1600" smtClean="0">
                <a:solidFill>
                  <a:schemeClr val="tx1"/>
                </a:solidFill>
              </a:rPr>
              <a:t>Can be used to show unintended bias in a product.</a:t>
            </a:r>
            <a:endParaRPr lang="da-DK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65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12" y="2211454"/>
            <a:ext cx="3317215" cy="3318346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6132353" y="800610"/>
            <a:ext cx="2792046" cy="1647155"/>
            <a:chOff x="6132353" y="800610"/>
            <a:chExt cx="2792046" cy="1647155"/>
          </a:xfrm>
        </p:grpSpPr>
        <p:sp>
          <p:nvSpPr>
            <p:cNvPr id="6" name="TextBox 5"/>
            <p:cNvSpPr txBox="1"/>
            <p:nvPr/>
          </p:nvSpPr>
          <p:spPr>
            <a:xfrm>
              <a:off x="6132353" y="800610"/>
              <a:ext cx="27920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smtClean="0"/>
                <a:t>Chocolate Factory</a:t>
              </a:r>
              <a:endParaRPr lang="da-DK" sz="2800"/>
            </a:p>
          </p:txBody>
        </p:sp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>
              <a:off x="6660859" y="1323830"/>
              <a:ext cx="867517" cy="11239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8447364" y="3363985"/>
            <a:ext cx="2793535" cy="2517396"/>
            <a:chOff x="8447364" y="3363985"/>
            <a:chExt cx="2793535" cy="251739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7364" y="3363985"/>
              <a:ext cx="1258698" cy="2517396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0389384" y="4408816"/>
              <a:ext cx="8515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smtClean="0"/>
                <a:t>Boss</a:t>
              </a:r>
              <a:endParaRPr lang="da-DK" sz="280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9840286" y="4488110"/>
              <a:ext cx="549098" cy="1823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Cloud Callout 26"/>
          <p:cNvSpPr/>
          <p:nvPr/>
        </p:nvSpPr>
        <p:spPr>
          <a:xfrm>
            <a:off x="8812819" y="1729740"/>
            <a:ext cx="2751589" cy="1347526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1"/>
                </a:solidFill>
              </a:rPr>
              <a:t>Will Chris meet tomorrow?</a:t>
            </a:r>
            <a:endParaRPr lang="da-DK">
              <a:solidFill>
                <a:schemeClr val="tx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782591" y="1503178"/>
            <a:ext cx="2471060" cy="3076090"/>
            <a:chOff x="782591" y="1503178"/>
            <a:chExt cx="2471060" cy="3076090"/>
          </a:xfrm>
        </p:grpSpPr>
        <p:sp>
          <p:nvSpPr>
            <p:cNvPr id="17" name="TextBox 16"/>
            <p:cNvSpPr txBox="1"/>
            <p:nvPr/>
          </p:nvSpPr>
          <p:spPr>
            <a:xfrm>
              <a:off x="782591" y="1503178"/>
              <a:ext cx="9124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smtClean="0"/>
                <a:t>Chris</a:t>
              </a:r>
              <a:endParaRPr lang="da-DK" sz="2800"/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1238806" y="2026398"/>
              <a:ext cx="456214" cy="4483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367" y="2447765"/>
              <a:ext cx="1998284" cy="21315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137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368</Words>
  <Application>Microsoft Office PowerPoint</Application>
  <PresentationFormat>Widescreen</PresentationFormat>
  <Paragraphs>155</Paragraphs>
  <Slides>10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Oops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 Wriedt</dc:creator>
  <cp:lastModifiedBy>Lars Wriedt</cp:lastModifiedBy>
  <cp:revision>5</cp:revision>
  <dcterms:created xsi:type="dcterms:W3CDTF">2023-06-28T16:56:50Z</dcterms:created>
  <dcterms:modified xsi:type="dcterms:W3CDTF">2023-07-11T08:25:15Z</dcterms:modified>
</cp:coreProperties>
</file>