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5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0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973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78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6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0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1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8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44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262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BCDC-687A-4FF4-B4A2-EF00539C766D}" type="datetimeFigureOut">
              <a:rPr lang="da-DK" smtClean="0"/>
              <a:t>28-06-2023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C7B0-BC5E-47DB-B7A2-AFD1BC72166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29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57033"/>
              </p:ext>
            </p:extLst>
          </p:nvPr>
        </p:nvGraphicFramePr>
        <p:xfrm>
          <a:off x="327015" y="1203598"/>
          <a:ext cx="2394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50015"/>
              </p:ext>
            </p:extLst>
          </p:nvPr>
        </p:nvGraphicFramePr>
        <p:xfrm>
          <a:off x="744210" y="1942929"/>
          <a:ext cx="2394311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Re-training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7245" y="3695529"/>
            <a:ext cx="2029595" cy="1474449"/>
            <a:chOff x="657272" y="3695529"/>
            <a:chExt cx="2029595" cy="1474449"/>
          </a:xfrm>
        </p:grpSpPr>
        <p:sp>
          <p:nvSpPr>
            <p:cNvPr id="8" name="TextBox 7"/>
            <p:cNvSpPr txBox="1"/>
            <p:nvPr/>
          </p:nvSpPr>
          <p:spPr>
            <a:xfrm>
              <a:off x="657272" y="4246648"/>
              <a:ext cx="20295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Biased data hidden </a:t>
              </a:r>
            </a:p>
            <a:p>
              <a:r>
                <a:rPr lang="en-GB" smtClean="0"/>
                <a:t>in the details of </a:t>
              </a:r>
            </a:p>
            <a:p>
              <a:r>
                <a:rPr lang="en-GB" smtClean="0"/>
                <a:t>training data</a:t>
              </a:r>
              <a:endParaRPr lang="da-DK"/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V="1">
              <a:off x="1672070" y="3695529"/>
              <a:ext cx="809322" cy="5511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819161" y="2370057"/>
            <a:ext cx="3036649" cy="1241570"/>
            <a:chOff x="5313107" y="1342229"/>
            <a:chExt cx="3036649" cy="1241570"/>
          </a:xfrm>
        </p:grpSpPr>
        <p:sp>
          <p:nvSpPr>
            <p:cNvPr id="11" name="Right Arrow Callout 10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ML</a:t>
                </a:r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214433" y="626841"/>
            <a:ext cx="2957926" cy="2060242"/>
            <a:chOff x="8104590" y="1426465"/>
            <a:chExt cx="2957926" cy="1896056"/>
          </a:xfrm>
        </p:grpSpPr>
        <p:sp>
          <p:nvSpPr>
            <p:cNvPr id="17" name="TextBox 16"/>
            <p:cNvSpPr txBox="1"/>
            <p:nvPr/>
          </p:nvSpPr>
          <p:spPr>
            <a:xfrm>
              <a:off x="8104590" y="1426465"/>
              <a:ext cx="2957926" cy="110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Application of ML results</a:t>
              </a:r>
            </a:p>
            <a:p>
              <a:r>
                <a:rPr lang="en-GB" smtClean="0"/>
                <a:t>are not clearly related</a:t>
              </a:r>
            </a:p>
            <a:p>
              <a:r>
                <a:rPr lang="en-GB" smtClean="0"/>
                <a:t>to explicit business objectives</a:t>
              </a:r>
            </a:p>
            <a:p>
              <a:r>
                <a:rPr lang="en-GB" smtClean="0"/>
                <a:t>in a well defined process</a:t>
              </a:r>
              <a:endParaRPr lang="da-DK"/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9343454" y="2531136"/>
              <a:ext cx="240099" cy="7913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243961" y="3611628"/>
            <a:ext cx="2688413" cy="2144144"/>
            <a:chOff x="6096000" y="3196420"/>
            <a:chExt cx="2688413" cy="2144144"/>
          </a:xfrm>
        </p:grpSpPr>
        <p:sp>
          <p:nvSpPr>
            <p:cNvPr id="20" name="TextBox 19"/>
            <p:cNvSpPr txBox="1"/>
            <p:nvPr/>
          </p:nvSpPr>
          <p:spPr>
            <a:xfrm>
              <a:off x="6096000" y="4417234"/>
              <a:ext cx="2688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Machine Learning algorithm selected to</a:t>
              </a:r>
            </a:p>
            <a:p>
              <a:r>
                <a:rPr lang="en-GB" smtClean="0"/>
                <a:t>produce corrupt results</a:t>
              </a:r>
              <a:endParaRPr lang="da-DK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6681117" y="3196420"/>
              <a:ext cx="759090" cy="12208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lded Corner 21"/>
          <p:cNvSpPr/>
          <p:nvPr/>
        </p:nvSpPr>
        <p:spPr>
          <a:xfrm>
            <a:off x="8345695" y="2048695"/>
            <a:ext cx="2630952" cy="108586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No concensus of "Ethical/Fair", </a:t>
            </a:r>
            <a:br>
              <a:rPr lang="en-GB" sz="1600" smtClean="0">
                <a:solidFill>
                  <a:schemeClr val="bg1"/>
                </a:solidFill>
              </a:rPr>
            </a:br>
            <a:r>
              <a:rPr lang="en-GB" sz="1600" smtClean="0">
                <a:solidFill>
                  <a:schemeClr val="bg1"/>
                </a:solidFill>
              </a:rPr>
              <a:t>"ML transparency" and </a:t>
            </a:r>
            <a:br>
              <a:rPr lang="en-GB" sz="1600" smtClean="0">
                <a:solidFill>
                  <a:schemeClr val="bg1"/>
                </a:solidFill>
              </a:rPr>
            </a:br>
            <a:r>
              <a:rPr lang="en-GB" sz="1600" smtClean="0">
                <a:solidFill>
                  <a:schemeClr val="bg1"/>
                </a:solidFill>
              </a:rPr>
              <a:t>"ML accountability"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8530982" y="3195746"/>
            <a:ext cx="2630952" cy="767091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Business objectives and processes may be proprietary intellectual property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8707040" y="4027921"/>
            <a:ext cx="2630952" cy="61289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Data may be protected by data governance and privacy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8821833" y="4705898"/>
            <a:ext cx="2630952" cy="56461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The ML systems or statistical models may be secret IP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8938478" y="5335595"/>
            <a:ext cx="2630952" cy="56461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No legal context or enforcement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9061695" y="5965292"/>
            <a:ext cx="2630952" cy="80515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No definition of </a:t>
            </a:r>
          </a:p>
          <a:p>
            <a:pPr algn="ctr"/>
            <a:r>
              <a:rPr lang="en-GB" sz="1600" smtClean="0">
                <a:solidFill>
                  <a:schemeClr val="bg1"/>
                </a:solidFill>
              </a:rPr>
              <a:t>"AI misuse of entrusted power for private gain"</a:t>
            </a:r>
            <a:endParaRPr lang="da-DK" sz="1600">
              <a:solidFill>
                <a:schemeClr val="bg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89605"/>
              </p:ext>
            </p:extLst>
          </p:nvPr>
        </p:nvGraphicFramePr>
        <p:xfrm>
          <a:off x="922881" y="5755772"/>
          <a:ext cx="25941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544"/>
                <a:gridCol w="648544"/>
                <a:gridCol w="648544"/>
                <a:gridCol w="648544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GB" smtClean="0"/>
                        <a:t>Transaction</a:t>
                      </a:r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084683" y="3115412"/>
            <a:ext cx="1981340" cy="2519123"/>
            <a:chOff x="2393092" y="3147865"/>
            <a:chExt cx="1981340" cy="2519123"/>
          </a:xfrm>
        </p:grpSpPr>
        <p:sp>
          <p:nvSpPr>
            <p:cNvPr id="30" name="TextBox 29"/>
            <p:cNvSpPr txBox="1"/>
            <p:nvPr/>
          </p:nvSpPr>
          <p:spPr>
            <a:xfrm>
              <a:off x="2393092" y="5020657"/>
              <a:ext cx="1981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Parsing</a:t>
              </a:r>
            </a:p>
            <a:p>
              <a:r>
                <a:rPr lang="en-GB" smtClean="0"/>
                <a:t>transactional data</a:t>
              </a:r>
              <a:endParaRPr lang="da-DK"/>
            </a:p>
          </p:txBody>
        </p:sp>
        <p:cxnSp>
          <p:nvCxnSpPr>
            <p:cNvPr id="31" name="Straight Arrow Connector 30"/>
            <p:cNvCxnSpPr>
              <a:stCxn id="30" idx="0"/>
              <a:endCxn id="14" idx="3"/>
            </p:cNvCxnSpPr>
            <p:nvPr/>
          </p:nvCxnSpPr>
          <p:spPr>
            <a:xfrm flipV="1">
              <a:off x="3383762" y="3147865"/>
              <a:ext cx="796328" cy="1872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90724"/>
              </p:ext>
            </p:extLst>
          </p:nvPr>
        </p:nvGraphicFramePr>
        <p:xfrm>
          <a:off x="6932374" y="2687083"/>
          <a:ext cx="104184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8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Result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3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10253" y="753640"/>
            <a:ext cx="1592683" cy="1651232"/>
            <a:chOff x="3107864" y="735352"/>
            <a:chExt cx="1592683" cy="1651232"/>
          </a:xfrm>
        </p:grpSpPr>
        <p:sp>
          <p:nvSpPr>
            <p:cNvPr id="8" name="TextBox 7"/>
            <p:cNvSpPr txBox="1"/>
            <p:nvPr/>
          </p:nvSpPr>
          <p:spPr>
            <a:xfrm>
              <a:off x="3107864" y="735352"/>
              <a:ext cx="1552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Bias hidden in</a:t>
              </a:r>
            </a:p>
            <a:p>
              <a:r>
                <a:rPr lang="en-GB" smtClean="0"/>
                <a:t>the </a:t>
              </a:r>
              <a:r>
                <a:rPr lang="en-GB" smtClean="0"/>
                <a:t>details of </a:t>
              </a:r>
            </a:p>
            <a:p>
              <a:r>
                <a:rPr lang="en-GB" smtClean="0"/>
                <a:t>training data</a:t>
              </a:r>
              <a:endParaRPr lang="da-DK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161051" y="1737360"/>
              <a:ext cx="539496" cy="649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1577" y="2388345"/>
            <a:ext cx="3036649" cy="1241570"/>
            <a:chOff x="5313107" y="1342229"/>
            <a:chExt cx="3036649" cy="1241570"/>
          </a:xfrm>
        </p:grpSpPr>
        <p:sp>
          <p:nvSpPr>
            <p:cNvPr id="11" name="Right Arrow Callout 10"/>
            <p:cNvSpPr/>
            <p:nvPr/>
          </p:nvSpPr>
          <p:spPr>
            <a:xfrm>
              <a:off x="6961733" y="1421744"/>
              <a:ext cx="1388023" cy="1153490"/>
            </a:xfrm>
            <a:prstGeom prst="right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Rules </a:t>
              </a:r>
            </a:p>
            <a:p>
              <a:pPr algn="ctr"/>
              <a:r>
                <a:rPr lang="en-GB" sz="1600" b="1" smtClean="0">
                  <a:solidFill>
                    <a:schemeClr val="tx1"/>
                  </a:solidFill>
                </a:rPr>
                <a:t>Engine</a:t>
              </a:r>
              <a:endParaRPr lang="da-DK" sz="1600" b="1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13107" y="1342229"/>
              <a:ext cx="1786856" cy="1241570"/>
              <a:chOff x="4882393" y="2902591"/>
              <a:chExt cx="1786856" cy="1241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34063" y="2902591"/>
                <a:ext cx="1283516" cy="124157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/>
                  <a:t>Algo-rithm</a:t>
                </a:r>
                <a:endParaRPr lang="da-DK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82393" y="3347207"/>
                <a:ext cx="358629" cy="35233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10620" y="3347207"/>
                <a:ext cx="358629" cy="3523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256849" y="645129"/>
            <a:ext cx="2767937" cy="1878614"/>
            <a:chOff x="8104590" y="1426465"/>
            <a:chExt cx="2767937" cy="1728902"/>
          </a:xfrm>
        </p:grpSpPr>
        <p:sp>
          <p:nvSpPr>
            <p:cNvPr id="17" name="TextBox 16"/>
            <p:cNvSpPr txBox="1"/>
            <p:nvPr/>
          </p:nvSpPr>
          <p:spPr>
            <a:xfrm>
              <a:off x="8104590" y="1426465"/>
              <a:ext cx="2767937" cy="110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mtClean="0"/>
                <a:t>Business objectives are not</a:t>
              </a:r>
            </a:p>
            <a:p>
              <a:r>
                <a:rPr lang="en-GB" smtClean="0"/>
                <a:t>clearly understood, and the</a:t>
              </a:r>
            </a:p>
            <a:p>
              <a:r>
                <a:rPr lang="en-GB" smtClean="0"/>
                <a:t>decisions</a:t>
              </a:r>
              <a:r>
                <a:rPr lang="en-GB" smtClean="0"/>
                <a:t> are impossible to</a:t>
              </a:r>
            </a:p>
            <a:p>
              <a:r>
                <a:rPr lang="en-GB" smtClean="0"/>
                <a:t>measure and verify.</a:t>
              </a:r>
              <a:endParaRPr lang="da-DK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720725" y="2566298"/>
              <a:ext cx="475521" cy="589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86377" y="3739896"/>
            <a:ext cx="2688413" cy="2034164"/>
            <a:chOff x="6096000" y="3306400"/>
            <a:chExt cx="2688413" cy="2034164"/>
          </a:xfrm>
        </p:grpSpPr>
        <p:sp>
          <p:nvSpPr>
            <p:cNvPr id="20" name="TextBox 19"/>
            <p:cNvSpPr txBox="1"/>
            <p:nvPr/>
          </p:nvSpPr>
          <p:spPr>
            <a:xfrm>
              <a:off x="6096000" y="4417234"/>
              <a:ext cx="2688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Machine Learning algorithm selected to</a:t>
              </a:r>
            </a:p>
            <a:p>
              <a:r>
                <a:rPr lang="en-GB" smtClean="0"/>
                <a:t>produce corrupt results</a:t>
              </a:r>
              <a:endParaRPr lang="da-DK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817231" y="3306400"/>
              <a:ext cx="402336" cy="969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51517"/>
              </p:ext>
            </p:extLst>
          </p:nvPr>
        </p:nvGraphicFramePr>
        <p:xfrm>
          <a:off x="1005177" y="4311020"/>
          <a:ext cx="259417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544"/>
                <a:gridCol w="648544"/>
                <a:gridCol w="648544"/>
                <a:gridCol w="648544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GB" smtClean="0"/>
                        <a:t>Transaction</a:t>
                      </a:r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A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611732" y="3355848"/>
            <a:ext cx="1517668" cy="1099111"/>
            <a:chOff x="3025787" y="2889757"/>
            <a:chExt cx="1981339" cy="1328915"/>
          </a:xfrm>
        </p:grpSpPr>
        <p:sp>
          <p:nvSpPr>
            <p:cNvPr id="30" name="TextBox 29"/>
            <p:cNvSpPr txBox="1"/>
            <p:nvPr/>
          </p:nvSpPr>
          <p:spPr>
            <a:xfrm>
              <a:off x="3025787" y="3572342"/>
              <a:ext cx="198133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Parsing</a:t>
              </a:r>
            </a:p>
            <a:p>
              <a:r>
                <a:rPr lang="en-GB" smtClean="0"/>
                <a:t>transactional data</a:t>
              </a:r>
              <a:endParaRPr lang="da-DK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646737" y="2889757"/>
              <a:ext cx="1169888" cy="696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884"/>
              </p:ext>
            </p:extLst>
          </p:nvPr>
        </p:nvGraphicFramePr>
        <p:xfrm>
          <a:off x="7974790" y="2705371"/>
          <a:ext cx="104184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8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Result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Action</a:t>
                      </a:r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46122"/>
              </p:ext>
            </p:extLst>
          </p:nvPr>
        </p:nvGraphicFramePr>
        <p:xfrm>
          <a:off x="720207" y="609238"/>
          <a:ext cx="2394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5642"/>
              </p:ext>
            </p:extLst>
          </p:nvPr>
        </p:nvGraphicFramePr>
        <p:xfrm>
          <a:off x="1137402" y="1348569"/>
          <a:ext cx="2394311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1352911"/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Re-training data</a:t>
                      </a:r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1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Wriedt</dc:creator>
  <cp:lastModifiedBy>Lars Wriedt</cp:lastModifiedBy>
  <cp:revision>2</cp:revision>
  <dcterms:created xsi:type="dcterms:W3CDTF">2023-06-28T16:56:50Z</dcterms:created>
  <dcterms:modified xsi:type="dcterms:W3CDTF">2023-06-28T17:00:07Z</dcterms:modified>
</cp:coreProperties>
</file>