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260" r:id="rId5"/>
    <p:sldId id="269" r:id="rId6"/>
    <p:sldId id="270" r:id="rId7"/>
    <p:sldId id="271" r:id="rId8"/>
    <p:sldId id="264" r:id="rId9"/>
    <p:sldId id="272" r:id="rId10"/>
    <p:sldId id="274" r:id="rId11"/>
    <p:sldId id="276" r:id="rId12"/>
    <p:sldId id="273" r:id="rId13"/>
    <p:sldId id="277" r:id="rId14"/>
    <p:sldId id="278" r:id="rId15"/>
    <p:sldId id="259" r:id="rId16"/>
    <p:sldId id="262" r:id="rId17"/>
    <p:sldId id="275" r:id="rId18"/>
    <p:sldId id="263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E3B3C"/>
    <a:srgbClr val="4F2683"/>
    <a:srgbClr val="F6AC41"/>
    <a:srgbClr val="ABC61F"/>
    <a:srgbClr val="1573BD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1324"/>
  </p:normalViewPr>
  <p:slideViewPr>
    <p:cSldViewPr snapToGrid="0" snapToObjects="1">
      <p:cViewPr varScale="1">
        <p:scale>
          <a:sx n="103" d="100"/>
          <a:sy n="103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8/15/22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Visitors, Introduce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60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1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title of project.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will disseminate the goal of the project and what I hoped to accomplish</a:t>
            </a:r>
          </a:p>
          <a:p>
            <a:r>
              <a:rPr lang="en-US" dirty="0" err="1"/>
              <a:t>Mehtods</a:t>
            </a:r>
            <a:r>
              <a:rPr lang="en-US" dirty="0"/>
              <a:t>: will outline how I did my project, and how it works (on a high level)</a:t>
            </a:r>
          </a:p>
          <a:p>
            <a:r>
              <a:rPr lang="en-US" dirty="0"/>
              <a:t>Results: I will share my results, and</a:t>
            </a:r>
          </a:p>
          <a:p>
            <a:r>
              <a:rPr lang="en-US" dirty="0"/>
              <a:t>Analysis: will analyze the results, and what I learned while conducting this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1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methods that ‘learn’ by leveraging data to improve performance on a specific task (subset of AI) (meant to imitate human behavior/pattern recognition)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1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7511-2BB7-8946-BDB3-51880D5A85B6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208D-998B-A94C-8791-839EC1170084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2492-EFBC-C34D-A47C-71FF37877523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23AA-FCBD-7A44-AB6D-F052F01945AB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8FA6-29B1-284E-AC72-4C1F33F76539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4ED0-12C6-9F4B-94C6-4B41B3015AD3}" type="datetime1">
              <a:rPr lang="en-CA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ABDA-44FF-3B43-85FB-1BFA82BEB531}" type="datetime1">
              <a:rPr lang="en-CA" smtClean="0"/>
              <a:t>2022-08-15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3B1ED-A3C5-1A40-A8E3-9EE182A1002E}" type="datetime1">
              <a:rPr lang="en-CA" smtClean="0"/>
              <a:t>2022-08-15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3187B-DF63-5D41-97C7-9ADCDD31619A}" type="datetime1">
              <a:rPr lang="en-CA" smtClean="0"/>
              <a:t>2022-08-15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923A-0F26-E348-9F96-E130A5984022}" type="datetime1">
              <a:rPr lang="en-CA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FEBA-8F89-8941-937C-4F000E6C3647}" type="datetime1">
              <a:rPr lang="en-CA" smtClean="0"/>
              <a:t>2022-08-15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398C-07F8-D94D-8D50-CAC45D0FC668}" type="datetime1">
              <a:rPr lang="en-CA" smtClean="0"/>
              <a:t>2022-08-15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8B1CE-E9F9-A0CB-5A72-8DB6242D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33">
        <p:fade/>
      </p:transition>
    </mc:Choice>
    <mc:Fallback xmlns="">
      <p:transition spd="med" advTm="1373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1789" y="1797784"/>
            <a:ext cx="7760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How do we use a CNN with Waveform Data?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294F3-FCE8-7F4C-2235-D880CEAA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1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700">
        <p:fade/>
      </p:transition>
    </mc:Choice>
    <mc:Fallback xmlns="">
      <p:transition spd="med" advTm="15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573851"/>
            <a:ext cx="80057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Time-Frequency Domain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Converts the waveform into a 2D grid-like image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Reduces the size of the parameters, making the data easier to process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9D8539C-56E1-0705-496E-598F110FA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3591436"/>
            <a:ext cx="3490108" cy="2526118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1350600-B3AE-735A-8305-2AE66F4D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892" y="3591436"/>
            <a:ext cx="3490108" cy="258482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5B7582C-3204-87CD-7C92-CDAF5FA38242}"/>
              </a:ext>
            </a:extLst>
          </p:cNvPr>
          <p:cNvSpPr/>
          <p:nvPr/>
        </p:nvSpPr>
        <p:spPr>
          <a:xfrm>
            <a:off x="3674655" y="4484739"/>
            <a:ext cx="1639012" cy="736836"/>
          </a:xfrm>
          <a:prstGeom prst="rightArrow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D3166-B115-6D9F-CDB5-00FCE8B4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1D90D-6A8F-DEA5-B098-2136D240A2F8}"/>
              </a:ext>
            </a:extLst>
          </p:cNvPr>
          <p:cNvSpPr txBox="1"/>
          <p:nvPr/>
        </p:nvSpPr>
        <p:spPr>
          <a:xfrm>
            <a:off x="1808776" y="5994443"/>
            <a:ext cx="93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12EAD-2FF7-1F5C-9A77-19410D9901AA}"/>
              </a:ext>
            </a:extLst>
          </p:cNvPr>
          <p:cNvSpPr txBox="1"/>
          <p:nvPr/>
        </p:nvSpPr>
        <p:spPr>
          <a:xfrm rot="16200000">
            <a:off x="-230539" y="4731384"/>
            <a:ext cx="93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displacement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7B853-A28E-3DB5-26F8-CDDF002AD5BF}"/>
              </a:ext>
            </a:extLst>
          </p:cNvPr>
          <p:cNvSpPr txBox="1"/>
          <p:nvPr/>
        </p:nvSpPr>
        <p:spPr>
          <a:xfrm>
            <a:off x="6953667" y="6020084"/>
            <a:ext cx="93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1B5DC-0146-0B08-267D-E5C898FCCCDD}"/>
              </a:ext>
            </a:extLst>
          </p:cNvPr>
          <p:cNvSpPr txBox="1"/>
          <p:nvPr/>
        </p:nvSpPr>
        <p:spPr>
          <a:xfrm rot="16200000">
            <a:off x="4932123" y="4609642"/>
            <a:ext cx="935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3439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500">
        <p:fade/>
      </p:transition>
    </mc:Choice>
    <mc:Fallback xmlns="">
      <p:transition spd="med" advTm="315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2A5C81E-7F9C-F8EF-F349-5E619A8B67B5}"/>
              </a:ext>
            </a:extLst>
          </p:cNvPr>
          <p:cNvSpPr txBox="1">
            <a:spLocks/>
          </p:cNvSpPr>
          <p:nvPr/>
        </p:nvSpPr>
        <p:spPr>
          <a:xfrm>
            <a:off x="0" y="259985"/>
            <a:ext cx="366134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My Autoencoder Design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81FDA-18EE-07DB-7EB7-90DE68DB7FDC}"/>
              </a:ext>
            </a:extLst>
          </p:cNvPr>
          <p:cNvSpPr/>
          <p:nvPr/>
        </p:nvSpPr>
        <p:spPr>
          <a:xfrm>
            <a:off x="329784" y="2338464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Convolution/</a:t>
            </a:r>
          </a:p>
          <a:p>
            <a:pPr algn="ctr"/>
            <a:r>
              <a:rPr lang="en-US" dirty="0" err="1"/>
              <a:t>LeakyReLU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EDEEB-C4C1-E289-4DC1-DFF6D89CC9A9}"/>
              </a:ext>
            </a:extLst>
          </p:cNvPr>
          <p:cNvSpPr/>
          <p:nvPr/>
        </p:nvSpPr>
        <p:spPr>
          <a:xfrm>
            <a:off x="2874364" y="2338464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BAB01-97F5-9E90-B37C-C3D5C9CBEBF5}"/>
              </a:ext>
            </a:extLst>
          </p:cNvPr>
          <p:cNvSpPr/>
          <p:nvPr/>
        </p:nvSpPr>
        <p:spPr>
          <a:xfrm>
            <a:off x="5418944" y="2338464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Convolution/</a:t>
            </a:r>
          </a:p>
          <a:p>
            <a:pPr algn="ctr"/>
            <a:r>
              <a:rPr lang="en-US" dirty="0" err="1"/>
              <a:t>LeakyReLU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C9CBD-6A82-68D7-141C-B37D8B2E6597}"/>
              </a:ext>
            </a:extLst>
          </p:cNvPr>
          <p:cNvSpPr/>
          <p:nvPr/>
        </p:nvSpPr>
        <p:spPr>
          <a:xfrm>
            <a:off x="5418943" y="3590145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Transpose/</a:t>
            </a:r>
          </a:p>
          <a:p>
            <a:pPr algn="ctr"/>
            <a:r>
              <a:rPr lang="en-US" dirty="0" err="1"/>
              <a:t>LeakyReLU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F625E-36CA-B948-A686-64B45C1A2B2B}"/>
              </a:ext>
            </a:extLst>
          </p:cNvPr>
          <p:cNvSpPr/>
          <p:nvPr/>
        </p:nvSpPr>
        <p:spPr>
          <a:xfrm>
            <a:off x="2874363" y="3590144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Convolution/</a:t>
            </a:r>
          </a:p>
          <a:p>
            <a:pPr algn="ctr"/>
            <a:r>
              <a:rPr lang="en-US" dirty="0" err="1"/>
              <a:t>LeakyReLU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BD53D-5A31-3B67-A2CB-9500C8E34B0C}"/>
              </a:ext>
            </a:extLst>
          </p:cNvPr>
          <p:cNvSpPr/>
          <p:nvPr/>
        </p:nvSpPr>
        <p:spPr>
          <a:xfrm>
            <a:off x="329784" y="3590142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Maxpool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010DD-FE5F-3B9E-B81C-C7B6D418783D}"/>
              </a:ext>
            </a:extLst>
          </p:cNvPr>
          <p:cNvSpPr/>
          <p:nvPr/>
        </p:nvSpPr>
        <p:spPr>
          <a:xfrm>
            <a:off x="342901" y="4841820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Transpose/</a:t>
            </a:r>
          </a:p>
          <a:p>
            <a:pPr algn="ctr"/>
            <a:r>
              <a:rPr lang="en-US" dirty="0" err="1"/>
              <a:t>LeakyReLU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DFDDE7-96A0-068B-90A8-76FA3813FD66}"/>
              </a:ext>
            </a:extLst>
          </p:cNvPr>
          <p:cNvSpPr/>
          <p:nvPr/>
        </p:nvSpPr>
        <p:spPr>
          <a:xfrm>
            <a:off x="2876236" y="4841820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D196D1-BB3E-7F64-55B4-DCFCAFFEEBDE}"/>
              </a:ext>
            </a:extLst>
          </p:cNvPr>
          <p:cNvSpPr/>
          <p:nvPr/>
        </p:nvSpPr>
        <p:spPr>
          <a:xfrm>
            <a:off x="5409571" y="4841819"/>
            <a:ext cx="1978701" cy="8994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Tanh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FB6F125-1FEE-AB30-5EFE-0BB431CF0589}"/>
              </a:ext>
            </a:extLst>
          </p:cNvPr>
          <p:cNvSpPr/>
          <p:nvPr/>
        </p:nvSpPr>
        <p:spPr>
          <a:xfrm>
            <a:off x="2321602" y="2690733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249B456-20FF-2188-EA3F-470A088DC986}"/>
              </a:ext>
            </a:extLst>
          </p:cNvPr>
          <p:cNvSpPr/>
          <p:nvPr/>
        </p:nvSpPr>
        <p:spPr>
          <a:xfrm>
            <a:off x="4866182" y="2701974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D9081D5-1611-B3EC-ECFE-A185F1D72FA6}"/>
              </a:ext>
            </a:extLst>
          </p:cNvPr>
          <p:cNvSpPr/>
          <p:nvPr/>
        </p:nvSpPr>
        <p:spPr>
          <a:xfrm>
            <a:off x="2321602" y="3983634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7B96BB2-EFDC-1756-A3DB-D3C09B421A06}"/>
              </a:ext>
            </a:extLst>
          </p:cNvPr>
          <p:cNvSpPr/>
          <p:nvPr/>
        </p:nvSpPr>
        <p:spPr>
          <a:xfrm>
            <a:off x="4866182" y="3983634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13E4AD0-0C62-A192-CB1E-0530AAC4DFC4}"/>
              </a:ext>
            </a:extLst>
          </p:cNvPr>
          <p:cNvSpPr/>
          <p:nvPr/>
        </p:nvSpPr>
        <p:spPr>
          <a:xfrm>
            <a:off x="2324413" y="5194085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6402106-1ACE-2340-EFDB-B7CC5C8552FE}"/>
              </a:ext>
            </a:extLst>
          </p:cNvPr>
          <p:cNvSpPr/>
          <p:nvPr/>
        </p:nvSpPr>
        <p:spPr>
          <a:xfrm>
            <a:off x="4851190" y="5197836"/>
            <a:ext cx="552761" cy="19487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C2F0872-04DA-AC5B-EE3F-7110775C18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H="1">
            <a:off x="329784" y="2788169"/>
            <a:ext cx="7067861" cy="1252800"/>
          </a:xfrm>
          <a:prstGeom prst="bentConnector5">
            <a:avLst>
              <a:gd name="adj1" fmla="val -3446"/>
              <a:gd name="adj2" fmla="val 50000"/>
              <a:gd name="adj3" fmla="val 10323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FE8E47E-63AE-C391-409C-371DEFA48EFC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H="1">
            <a:off x="342901" y="4039850"/>
            <a:ext cx="7054743" cy="1251675"/>
          </a:xfrm>
          <a:prstGeom prst="bentConnector5">
            <a:avLst>
              <a:gd name="adj1" fmla="val -3240"/>
              <a:gd name="adj2" fmla="val 50000"/>
              <a:gd name="adj3" fmla="val 10324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8276CD-A81D-27E5-D451-43E4ED8563C1}"/>
              </a:ext>
            </a:extLst>
          </p:cNvPr>
          <p:cNvSpPr txBox="1"/>
          <p:nvPr/>
        </p:nvSpPr>
        <p:spPr>
          <a:xfrm>
            <a:off x="4062333" y="143030"/>
            <a:ext cx="469192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6 Convolutional Layers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2 </a:t>
            </a:r>
            <a:r>
              <a:rPr lang="en-US" sz="2200" dirty="0" err="1">
                <a:solidFill>
                  <a:srgbClr val="807F83"/>
                </a:solidFill>
                <a:latin typeface="Arial"/>
                <a:cs typeface="Arial"/>
              </a:rPr>
              <a:t>Maxpooling</a:t>
            </a: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 layers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Tanh Activation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7F37C-EE79-4E09-D502-02C480CF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0"/>
    </mc:Choice>
    <mc:Fallback xmlns="">
      <p:transition spd="slow" advTm="26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0" y="348998"/>
            <a:ext cx="458960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Loss Function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A53E6-40D4-2B77-2A9B-A4E286D0A900}"/>
              </a:ext>
            </a:extLst>
          </p:cNvPr>
          <p:cNvSpPr txBox="1"/>
          <p:nvPr/>
        </p:nvSpPr>
        <p:spPr>
          <a:xfrm>
            <a:off x="0" y="1214203"/>
            <a:ext cx="59237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The program utilized mean squared error (MSE) as the loss function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200" dirty="0">
                <a:solidFill>
                  <a:srgbClr val="807F83"/>
                </a:solidFill>
                <a:latin typeface="Arial"/>
                <a:cs typeface="Arial"/>
              </a:rPr>
              <a:t>Punishes large errors more than small ones</a:t>
            </a:r>
          </a:p>
          <a:p>
            <a:pPr>
              <a:spcAft>
                <a:spcPts val="2400"/>
              </a:spcAft>
              <a:buSzPct val="75000"/>
            </a:pPr>
            <a:endParaRPr lang="en-US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2D5D46-FDFE-BFE6-F4B6-329579E3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028965"/>
            <a:ext cx="6438900" cy="3136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8FCEB-3D5A-512E-3C98-C111C1C1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70">
        <p:fade/>
      </p:transition>
    </mc:Choice>
    <mc:Fallback xmlns="">
      <p:transition spd="med" advTm="3087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30" y="0"/>
            <a:ext cx="5054601" cy="8371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Visualization Method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T-distributed stochastic neighbor embedding (TSNE)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Is great for visualizing non-linear, high dimensional data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Easier to discover clusters than principal component analysis (PCA)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6AA7E3-17C0-7F02-48AB-67D60DF5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31" y="844550"/>
            <a:ext cx="5054600" cy="5168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6532-69AA-43B4-51CA-8443724B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633">
        <p:fade/>
      </p:transition>
    </mc:Choice>
    <mc:Fallback xmlns="">
      <p:transition spd="med" advTm="49633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703" y="2327059"/>
            <a:ext cx="456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6A874-ABC7-D81A-79A8-698CC1E7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674">
        <p:fade/>
      </p:transition>
    </mc:Choice>
    <mc:Fallback xmlns="">
      <p:transition spd="med" advTm="8674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48" y="-93193"/>
            <a:ext cx="80057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Sample Comparison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5ED3F3-C0BE-BFC7-C98A-6EAE5DB9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45" y="1795009"/>
            <a:ext cx="4634555" cy="3395455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26EB3E-2756-0476-7599-2512FCE0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95008"/>
            <a:ext cx="4561651" cy="3395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727254-0954-BDAC-8CDF-A84AB1BEB18E}"/>
              </a:ext>
            </a:extLst>
          </p:cNvPr>
          <p:cNvSpPr txBox="1"/>
          <p:nvPr/>
        </p:nvSpPr>
        <p:spPr>
          <a:xfrm>
            <a:off x="4954009" y="1424895"/>
            <a:ext cx="3745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Reconstructed</a:t>
            </a:r>
            <a:endParaRPr lang="en-US" sz="30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2CC6D-9471-6E9F-1BFB-D7FEB620A3CB}"/>
              </a:ext>
            </a:extLst>
          </p:cNvPr>
          <p:cNvSpPr txBox="1"/>
          <p:nvPr/>
        </p:nvSpPr>
        <p:spPr>
          <a:xfrm>
            <a:off x="567840" y="1427806"/>
            <a:ext cx="3745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3B1B70"/>
                </a:solidFill>
                <a:latin typeface="Arial"/>
                <a:cs typeface="Arial Unicode MS"/>
              </a:rPr>
              <a:t>Original</a:t>
            </a:r>
            <a:endParaRPr lang="en-US" sz="30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07C1E-B78D-1C4E-AF1A-4CD8D669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800">
        <p:fade/>
      </p:transition>
    </mc:Choice>
    <mc:Fallback xmlns="">
      <p:transition spd="med" advTm="308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9148" y="0"/>
            <a:ext cx="80057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TSNE Output</a:t>
            </a:r>
          </a:p>
          <a:p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9A9C4CB-15ED-84DF-2C21-ABBFDC0EB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48" y="785828"/>
            <a:ext cx="8005704" cy="5286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B04B-DA00-C2F6-E9DA-20786B74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00">
        <p:fade/>
      </p:transition>
    </mc:Choice>
    <mc:Fallback xmlns="">
      <p:transition spd="med" advTm="191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Outcome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Autoencoder was able to successfully reconstruct seismic waveforms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TSNE output showed 3 clusters, with an interesting blue outlier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Further analysis is needed to decode the TSNE output and identify similar waveform patterns within each cluster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46E71-22F2-4354-F67A-485CF3E0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466">
        <p:fade/>
      </p:transition>
    </mc:Choice>
    <mc:Fallback xmlns="">
      <p:transition spd="med" advTm="3346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274" y="573851"/>
            <a:ext cx="800570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Implications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Algorithm could be used to better distinguish between different types of seismic waves at </a:t>
            </a:r>
            <a:r>
              <a:rPr lang="en-US" sz="2800">
                <a:solidFill>
                  <a:srgbClr val="807F83"/>
                </a:solidFill>
                <a:latin typeface="Arial"/>
                <a:cs typeface="Arial"/>
              </a:rPr>
              <a:t>fracturing sites</a:t>
            </a: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Can provide early alerts to dangerous seismic activity in order to increase safety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Faster pinpointing of waves caused by fracking can improve efficiency in extracting oil reserves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0D9905-3A69-C9C5-B613-B0F28BD9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139">
        <p:fade/>
      </p:transition>
    </mc:Choice>
    <mc:Fallback xmlns="">
      <p:transition spd="med" advTm="4713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404" y="573851"/>
            <a:ext cx="80057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Deep Autoencoder Clustering of Anthropogenic Seismicity</a:t>
            </a:r>
          </a:p>
          <a:p>
            <a:r>
              <a:rPr lang="en-US" sz="3600" dirty="0">
                <a:solidFill>
                  <a:srgbClr val="3C1B71"/>
                </a:solidFill>
                <a:latin typeface="Arial"/>
                <a:cs typeface="Arial Unicode MS"/>
              </a:rPr>
              <a:t>August 25, 2022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889" y="6300890"/>
            <a:ext cx="3189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4F2683"/>
                </a:solidFill>
                <a:latin typeface="Arial"/>
                <a:cs typeface="Arial"/>
              </a:rPr>
              <a:t>Civil and Environmental Engineering</a:t>
            </a:r>
          </a:p>
          <a:p>
            <a:pPr algn="r"/>
            <a:endParaRPr lang="en-US" sz="1600" dirty="0">
              <a:solidFill>
                <a:srgbClr val="4F2683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F1B440-39CD-D8B4-830A-2C34F436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000">
        <p:fade/>
      </p:transition>
    </mc:Choice>
    <mc:Fallback xmlns="">
      <p:transition spd="med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72"/>
            <a:ext cx="9144000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FF283-66D5-6973-BA0E-B4310FA4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36">
        <p:fade/>
      </p:transition>
    </mc:Choice>
    <mc:Fallback xmlns="">
      <p:transition spd="med" advTm="1043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361" y="573851"/>
            <a:ext cx="8005704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807F83"/>
                </a:solidFill>
                <a:latin typeface="Arial"/>
                <a:cs typeface="Arial Unicode MS"/>
              </a:rPr>
              <a:t>August 25, 2022</a:t>
            </a:r>
          </a:p>
          <a:p>
            <a:endParaRPr lang="en-US" sz="2000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C1B71"/>
                </a:solidFill>
                <a:latin typeface="Arial"/>
                <a:cs typeface="Arial Unicode MS"/>
              </a:rPr>
              <a:t>Today’s Agenda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Introduction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Methods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Results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807F83"/>
                </a:solidFill>
                <a:latin typeface="Arial"/>
                <a:cs typeface="Arial"/>
              </a:rPr>
              <a:t>Analysis/Conclusion</a:t>
            </a:r>
          </a:p>
          <a:p>
            <a:endParaRPr lang="en-US" sz="6000" b="1" dirty="0">
              <a:solidFill>
                <a:srgbClr val="000000"/>
              </a:solidFill>
              <a:latin typeface="Arial"/>
              <a:cs typeface="Arial Unicode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731E2-64F4-7DCA-4E07-DD9A660F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533">
        <p:fade/>
      </p:transition>
    </mc:Choice>
    <mc:Fallback xmlns="">
      <p:transition spd="med" advTm="2553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231" y="573851"/>
            <a:ext cx="75182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What is the problem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Hydraulic fracturing can be a blunt and dangerous process to extract oil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It is difficult to determine the area that was affected by the fracturing</a:t>
            </a:r>
          </a:p>
          <a:p>
            <a:pPr marL="685800" indent="-685800"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Sometimes dangerous anomalies are undetected, resulting in fracturing near volatile fault lines</a:t>
            </a:r>
          </a:p>
          <a:p>
            <a:pPr marL="685800" indent="-685800">
              <a:buFont typeface="Arial"/>
              <a:buChar char="•"/>
            </a:pPr>
            <a:endParaRPr lang="en-US" sz="2800" dirty="0">
              <a:solidFill>
                <a:srgbClr val="807F83"/>
              </a:solidFill>
              <a:latin typeface="Arial"/>
              <a:cs typeface="Arial"/>
            </a:endParaRP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4F670F-5B7F-7A8D-A40F-029068F7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5166">
        <p159:morph option="byObject"/>
      </p:transition>
    </mc:Choice>
    <mc:Fallback xmlns="">
      <p:transition spd="slow" advTm="3516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34CD-EAFB-D0E0-3B79-00AED04A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Tony Creek, Alberta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5BB55-FC3B-584D-144C-7FD5DD586E46}"/>
              </a:ext>
            </a:extLst>
          </p:cNvPr>
          <p:cNvSpPr txBox="1"/>
          <p:nvPr/>
        </p:nvSpPr>
        <p:spPr>
          <a:xfrm>
            <a:off x="135468" y="1191155"/>
            <a:ext cx="376766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Experiment was conducted to monitor seismic events in the region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69 stations spread over multiple km </a:t>
            </a:r>
          </a:p>
          <a:p>
            <a:pPr marL="685800" indent="-685800">
              <a:spcAft>
                <a:spcPts val="24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Over 4Tb of data (281, 658 events)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7A9D9-482E-43A1-B7FD-3AF3D410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8BC1DD0-E2FE-BBE2-7E1E-BA47EA10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162050"/>
            <a:ext cx="5422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6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35"/>
    </mc:Choice>
    <mc:Fallback xmlns="">
      <p:transition spd="slow" advTm="338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2153-62D6-A4D3-5672-83BEE5DD8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0025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This is Well Suited for Machine Learning!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CEE71-7A2A-E490-FDF7-0853EF5A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1" y="1670050"/>
            <a:ext cx="8028878" cy="451624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8C4AA-15BA-5785-9724-D89E24D1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6"/>
    </mc:Choice>
    <mc:Fallback xmlns="">
      <p:transition spd="slow" advTm="132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8558" y="2302335"/>
            <a:ext cx="62068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What is Machine Learning?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48D36-06C7-0B3B-D761-BE65FB2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133">
        <p:fade/>
      </p:transition>
    </mc:Choice>
    <mc:Fallback xmlns="">
      <p:transition spd="med" advTm="2313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C07BBB-590E-A083-C0DD-20816AF3F16F}"/>
              </a:ext>
            </a:extLst>
          </p:cNvPr>
          <p:cNvSpPr txBox="1">
            <a:spLocks/>
          </p:cNvSpPr>
          <p:nvPr/>
        </p:nvSpPr>
        <p:spPr>
          <a:xfrm>
            <a:off x="685800" y="200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Autoencoders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61D89-F68A-C6E7-7E69-1AE6F1324BC0}"/>
              </a:ext>
            </a:extLst>
          </p:cNvPr>
          <p:cNvSpPr txBox="1"/>
          <p:nvPr/>
        </p:nvSpPr>
        <p:spPr>
          <a:xfrm>
            <a:off x="0" y="1457636"/>
            <a:ext cx="4242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Takes an input, reduces its parameters, then tries to reconstruct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4F42B-B006-28B0-6C07-174A22A4BCAC}"/>
              </a:ext>
            </a:extLst>
          </p:cNvPr>
          <p:cNvSpPr txBox="1"/>
          <p:nvPr/>
        </p:nvSpPr>
        <p:spPr>
          <a:xfrm>
            <a:off x="4552768" y="1457636"/>
            <a:ext cx="4242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Forces the machine to choose which parameters are important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6C0CE-1C90-4772-567B-548DC76F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1B8785A-13B3-EB24-55DF-62BECF15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33" y="3273518"/>
            <a:ext cx="6062869" cy="29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033">
        <p:fade/>
      </p:transition>
    </mc:Choice>
    <mc:Fallback xmlns="">
      <p:transition spd="med" advTm="39033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EC09AA-2EB6-BE4A-5CED-2599A298AE11}"/>
              </a:ext>
            </a:extLst>
          </p:cNvPr>
          <p:cNvSpPr txBox="1">
            <a:spLocks/>
          </p:cNvSpPr>
          <p:nvPr/>
        </p:nvSpPr>
        <p:spPr>
          <a:xfrm>
            <a:off x="685800" y="2000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B1B70"/>
                </a:solidFill>
                <a:latin typeface="Arial"/>
                <a:cs typeface="Arial Unicode MS"/>
              </a:rPr>
              <a:t>Convolutional Neural Network (CNN)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C94FC-1F5C-6BAF-D8FD-C4E68731B55C}"/>
              </a:ext>
            </a:extLst>
          </p:cNvPr>
          <p:cNvSpPr txBox="1"/>
          <p:nvPr/>
        </p:nvSpPr>
        <p:spPr>
          <a:xfrm>
            <a:off x="-26232" y="1670050"/>
            <a:ext cx="4242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Well suited for processing data with grid patterns (images)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C540E-61BD-CEE1-B32E-E767096C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42" y="3441996"/>
            <a:ext cx="6820715" cy="28223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0C9FBB-FEBE-4691-084B-5BECEBF2C5B5}"/>
              </a:ext>
            </a:extLst>
          </p:cNvPr>
          <p:cNvSpPr txBox="1"/>
          <p:nvPr/>
        </p:nvSpPr>
        <p:spPr>
          <a:xfrm>
            <a:off x="4571999" y="1658650"/>
            <a:ext cx="4242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Each layer extracts features from the input and reduces overall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B586D-B853-01CD-7BFA-A35ACD54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6"/>
    </mc:Choice>
    <mc:Fallback xmlns="">
      <p:transition spd="slow" advTm="3116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506</Words>
  <Application>Microsoft Macintosh PowerPoint</Application>
  <PresentationFormat>On-screen Show (4:3)</PresentationFormat>
  <Paragraphs>119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Tony Creek, Alberta</vt:lpstr>
      <vt:lpstr>This is Well Suited for Machine Learning!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Liam Wright</cp:lastModifiedBy>
  <cp:revision>34</cp:revision>
  <cp:lastPrinted>2012-01-12T15:01:17Z</cp:lastPrinted>
  <dcterms:created xsi:type="dcterms:W3CDTF">2011-12-23T15:22:14Z</dcterms:created>
  <dcterms:modified xsi:type="dcterms:W3CDTF">2022-08-15T17:59:04Z</dcterms:modified>
</cp:coreProperties>
</file>