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9"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EDA4B2-D4B7-FC86-4F88-98D65EFDEF0C}" v="607" dt="2024-04-09T16:45:43.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 d="100"/>
          <a:sy n="14" d="100"/>
        </p:scale>
        <p:origin x="2213"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4/9/2024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307598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4/9/2024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firebase.google.com" TargetMode="External"/><Relationship Id="rId11" Type="http://schemas.openxmlformats.org/officeDocument/2006/relationships/image" Target="../media/image6.png"/><Relationship Id="rId5" Type="http://schemas.openxmlformats.org/officeDocument/2006/relationships/hyperlink" Target="https://github.com" TargetMode="External"/><Relationship Id="rId10" Type="http://schemas.openxmlformats.org/officeDocument/2006/relationships/image" Target="../media/image5.jpeg"/><Relationship Id="rId4" Type="http://schemas.openxmlformats.org/officeDocument/2006/relationships/hyperlink" Target="https://code.visualstudio.com" TargetMode="External"/><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11171615" cy="994118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endParaRPr lang="en-US" sz="3200">
              <a:cs typeface="Calibri" panose="020F0502020204030204"/>
            </a:endParaRPr>
          </a:p>
          <a:p>
            <a:pPr algn="just"/>
            <a:r>
              <a:rPr lang="en-US" sz="3200">
                <a:ea typeface="+mn-lt"/>
                <a:cs typeface="+mn-lt"/>
              </a:rPr>
              <a:t> College students struggle with high workloads during their academic careers. It is common to find students performing “all-nighters” and developing unhealthy habits due to poor time management and motivation, contributing to an overall lifestyle of chronic stress. </a:t>
            </a:r>
            <a:r>
              <a:rPr lang="en-US" sz="3200" err="1">
                <a:ea typeface="+mn-lt"/>
                <a:cs typeface="+mn-lt"/>
              </a:rPr>
              <a:t>ThinkItThru</a:t>
            </a:r>
            <a:r>
              <a:rPr lang="en-US" sz="3200">
                <a:ea typeface="+mn-lt"/>
                <a:cs typeface="+mn-lt"/>
              </a:rPr>
              <a:t>!’s primary goals are to help students build better study habits through visual representations of the work they must complete to stay on track, along with the gamification of their work using the “XP” they gather. Tasks will be organized by priority and the user will “clock in” to a task to record the time they spent on it, as well as mark when a Task is complete. Experience, or “XP”, may be earned through time spent on a Task, completing the Task, and completing Daily and Weekly Objectives designed to keep the user on track to complete all goals. This XP may be used to purchase rewards that increase future XP gains. One-time-use items may multiply XP gains for a short period, or permanent items may be purchased and placed in the user’s Garden to decorate the site and give their XP gain a constant multiplier.</a:t>
            </a:r>
            <a:endParaRPr lang="en-US" sz="7250">
              <a:ea typeface="Calibri"/>
              <a:cs typeface="Calibri"/>
            </a:endParaRPr>
          </a:p>
          <a:p>
            <a:pPr algn="just"/>
            <a:endParaRPr lang="en-US" sz="3200">
              <a:cs typeface="Calibri" panose="020F0502020204030204"/>
            </a:endParaRPr>
          </a:p>
        </p:txBody>
      </p:sp>
      <p:sp>
        <p:nvSpPr>
          <p:cNvPr id="42" name="TextBox 41"/>
          <p:cNvSpPr txBox="1"/>
          <p:nvPr/>
        </p:nvSpPr>
        <p:spPr>
          <a:xfrm>
            <a:off x="3185507" y="633825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Abstract and Background</a:t>
            </a:r>
          </a:p>
        </p:txBody>
      </p:sp>
      <p:sp>
        <p:nvSpPr>
          <p:cNvPr id="9" name="TextBox 8"/>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b="1" err="1">
                <a:solidFill>
                  <a:srgbClr val="BB1C3F"/>
                </a:solidFill>
              </a:rPr>
              <a:t>ThinkItThru</a:t>
            </a:r>
            <a:r>
              <a:rPr lang="en-US" sz="8800" b="1">
                <a:solidFill>
                  <a:srgbClr val="BB1C3F"/>
                </a:solidFill>
              </a:rPr>
              <a:t>!</a:t>
            </a:r>
            <a:endParaRPr lang="en-US" sz="8800" b="1">
              <a:solidFill>
                <a:srgbClr val="BB1C3F"/>
              </a:solidFill>
              <a:ea typeface="Calibri"/>
              <a:cs typeface="Calibri"/>
            </a:endParaRPr>
          </a:p>
        </p:txBody>
      </p:sp>
      <p:sp>
        <p:nvSpPr>
          <p:cNvPr id="11" name="TextBox 10"/>
          <p:cNvSpPr txBox="1"/>
          <p:nvPr/>
        </p:nvSpPr>
        <p:spPr>
          <a:xfrm>
            <a:off x="7772400" y="2727119"/>
            <a:ext cx="22860000" cy="923330"/>
          </a:xfrm>
          <a:prstGeom prst="rect">
            <a:avLst/>
          </a:prstGeom>
          <a:noFill/>
        </p:spPr>
        <p:txBody>
          <a:bodyPr wrap="square" lIns="91440" tIns="45720" rIns="91440" bIns="45720" rtlCol="0" anchor="t">
            <a:spAutoFit/>
          </a:bodyPr>
          <a:lstStyle/>
          <a:p>
            <a:pPr algn="ctr"/>
            <a:r>
              <a:rPr lang="en-US" sz="5400">
                <a:ea typeface="Calibri"/>
                <a:cs typeface="Calibri"/>
              </a:rPr>
              <a:t>Jensen Schmidt, Zachary Travis, Levi Wright</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960103"/>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1" name="TextBox 50">
            <a:extLst>
              <a:ext uri="{FF2B5EF4-FFF2-40B4-BE49-F238E27FC236}">
                <a16:creationId xmlns:a16="http://schemas.microsoft.com/office/drawing/2014/main" id="{5F260FA1-F34C-E848-8BF8-421439B9412C}"/>
              </a:ext>
            </a:extLst>
          </p:cNvPr>
          <p:cNvSpPr txBox="1"/>
          <p:nvPr/>
        </p:nvSpPr>
        <p:spPr>
          <a:xfrm>
            <a:off x="15435340" y="17534438"/>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7810270" y="17534438"/>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ea typeface="Calibri"/>
                <a:cs typeface="Calibri"/>
              </a:rPr>
              <a:t>Design</a:t>
            </a:r>
          </a:p>
        </p:txBody>
      </p:sp>
      <p:sp>
        <p:nvSpPr>
          <p:cNvPr id="63" name="TextBox 62">
            <a:extLst>
              <a:ext uri="{FF2B5EF4-FFF2-40B4-BE49-F238E27FC236}">
                <a16:creationId xmlns:a16="http://schemas.microsoft.com/office/drawing/2014/main" id="{9A32D62A-0501-F949-A5B2-821CB6B360C1}"/>
              </a:ext>
            </a:extLst>
          </p:cNvPr>
          <p:cNvSpPr txBox="1"/>
          <p:nvPr/>
        </p:nvSpPr>
        <p:spPr>
          <a:xfrm>
            <a:off x="13620909" y="6322148"/>
            <a:ext cx="754380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1: </a:t>
            </a:r>
            <a:r>
              <a:rPr lang="en-US" sz="3200">
                <a:solidFill>
                  <a:schemeClr val="tx1"/>
                </a:solidFill>
              </a:rPr>
              <a:t>Our current </a:t>
            </a:r>
            <a:r>
              <a:rPr lang="en-US" sz="3200"/>
              <a:t>dashboard displayed upon login, displaying the intended layout of the user's task information. </a:t>
            </a:r>
            <a:endParaRPr lang="en-US" sz="3200">
              <a:ea typeface="Calibri"/>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21662549" y="6376233"/>
            <a:ext cx="754380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2: </a:t>
            </a:r>
            <a:r>
              <a:rPr lang="en-US" sz="3200">
                <a:solidFill>
                  <a:schemeClr val="tx1"/>
                </a:solidFill>
              </a:rPr>
              <a:t>The task bubble when filled out with the appropriate information, based upon the user's previously input tasks.</a:t>
            </a:r>
            <a:endParaRPr lang="en-US" sz="3200">
              <a:solidFill>
                <a:schemeClr val="tx1"/>
              </a:solidFill>
              <a:ea typeface="Calibri"/>
              <a:cs typeface="Calibri"/>
            </a:endParaRPr>
          </a:p>
        </p:txBody>
      </p:sp>
      <p:sp>
        <p:nvSpPr>
          <p:cNvPr id="66" name="TextBox 65">
            <a:extLst>
              <a:ext uri="{FF2B5EF4-FFF2-40B4-BE49-F238E27FC236}">
                <a16:creationId xmlns:a16="http://schemas.microsoft.com/office/drawing/2014/main" id="{EC1F8AC7-7AEA-E74F-BE38-74113B20D5C9}"/>
              </a:ext>
            </a:extLst>
          </p:cNvPr>
          <p:cNvSpPr txBox="1"/>
          <p:nvPr/>
        </p:nvSpPr>
        <p:spPr>
          <a:xfrm>
            <a:off x="29677941" y="6326071"/>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3:</a:t>
            </a:r>
            <a:r>
              <a:rPr lang="en-US" sz="3200">
                <a:solidFill>
                  <a:schemeClr val="tx1"/>
                </a:solidFill>
              </a:rPr>
              <a:t> Our mini-game, "Mind You Garden", that is intended to gamify the experience you receive upon completing tasks and logging in consistently. Game Items modify your experience gain through consumable and permanent items</a:t>
            </a:r>
            <a:endParaRPr lang="en-US" sz="3200">
              <a:solidFill>
                <a:schemeClr val="tx1"/>
              </a:solidFill>
              <a:ea typeface="Calibri"/>
              <a:cs typeface="Calibri"/>
            </a:endParaRP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452113" y="5553973"/>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626FE2-630E-3707-4970-FE2177F2B5DB}"/>
              </a:ext>
            </a:extLst>
          </p:cNvPr>
          <p:cNvSpPr txBox="1"/>
          <p:nvPr/>
        </p:nvSpPr>
        <p:spPr>
          <a:xfrm>
            <a:off x="13631111" y="18448840"/>
            <a:ext cx="11171615" cy="994118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cs typeface="Calibri"/>
              </a:rPr>
              <a:t>Our project utilizes a few key pieces of technology to function:</a:t>
            </a:r>
          </a:p>
          <a:p>
            <a:pPr algn="just"/>
            <a:endParaRPr lang="en-US" sz="3200">
              <a:cs typeface="Calibri"/>
            </a:endParaRPr>
          </a:p>
          <a:p>
            <a:pPr algn="just"/>
            <a:r>
              <a:rPr lang="en-US" sz="3200" b="1">
                <a:cs typeface="Calibri"/>
              </a:rPr>
              <a:t>Firebase Realtime Database: </a:t>
            </a:r>
            <a:r>
              <a:rPr lang="en-US" sz="3200" err="1">
                <a:cs typeface="Calibri"/>
              </a:rPr>
              <a:t>ThinkItThru</a:t>
            </a:r>
            <a:r>
              <a:rPr lang="en-US" sz="3200">
                <a:cs typeface="Calibri"/>
              </a:rPr>
              <a:t>! uses Firebase Realtime database for storing all its user data; much of what it stores involves the Experience points of each user, the gameboard setup, the tasks of each user, and the profile settings.</a:t>
            </a:r>
            <a:endParaRPr lang="en-US" sz="3200">
              <a:ea typeface="Calibri"/>
              <a:cs typeface="Calibri"/>
            </a:endParaRPr>
          </a:p>
          <a:p>
            <a:pPr algn="just"/>
            <a:endParaRPr lang="en-US" sz="3200">
              <a:cs typeface="Calibri"/>
            </a:endParaRPr>
          </a:p>
          <a:p>
            <a:pPr algn="just"/>
            <a:r>
              <a:rPr lang="en-US" sz="3200" b="1">
                <a:cs typeface="Calibri"/>
              </a:rPr>
              <a:t>Firebase Hosting</a:t>
            </a:r>
            <a:r>
              <a:rPr lang="en-US" sz="3200">
                <a:cs typeface="Calibri"/>
              </a:rPr>
              <a:t>: </a:t>
            </a:r>
            <a:r>
              <a:rPr lang="en-US" sz="3200" err="1">
                <a:cs typeface="Calibri"/>
              </a:rPr>
              <a:t>ThinkItThru</a:t>
            </a:r>
            <a:r>
              <a:rPr lang="en-US" sz="3200">
                <a:cs typeface="Calibri"/>
              </a:rPr>
              <a:t>! is also hosted through Google's Firebase service, where changes can be deployed easily and effectively. It works well with the database and authentication functions.</a:t>
            </a:r>
            <a:endParaRPr lang="en-US" sz="3200">
              <a:ea typeface="Calibri"/>
              <a:cs typeface="Calibri"/>
            </a:endParaRPr>
          </a:p>
          <a:p>
            <a:pPr algn="just"/>
            <a:endParaRPr lang="en-US" sz="3200">
              <a:cs typeface="Calibri"/>
            </a:endParaRPr>
          </a:p>
          <a:p>
            <a:pPr algn="just"/>
            <a:r>
              <a:rPr lang="en-US" sz="3200" b="1">
                <a:cs typeface="Calibri"/>
              </a:rPr>
              <a:t>Firebase Authentication: </a:t>
            </a:r>
            <a:r>
              <a:rPr lang="en-US" sz="3200">
                <a:cs typeface="Calibri"/>
              </a:rPr>
              <a:t>Our website also uses Firebase's authentication, taking advantage of Google's professional security measures while still allowing us to identify user's and their data.</a:t>
            </a:r>
            <a:endParaRPr lang="en-US" sz="3200">
              <a:ea typeface="Calibri"/>
              <a:cs typeface="Calibri"/>
            </a:endParaRPr>
          </a:p>
          <a:p>
            <a:pPr algn="just"/>
            <a:endParaRPr lang="en-US" sz="3200">
              <a:cs typeface="Calibri"/>
            </a:endParaRPr>
          </a:p>
          <a:p>
            <a:pPr algn="just"/>
            <a:r>
              <a:rPr lang="en-US" sz="3200" b="1">
                <a:cs typeface="Calibri"/>
              </a:rPr>
              <a:t>Visual Studio Code: </a:t>
            </a:r>
            <a:r>
              <a:rPr lang="en-US" sz="3200">
                <a:cs typeface="Calibri"/>
              </a:rPr>
              <a:t>Visual Studio Code is our preferred Integrated Development Environment (IDE), allowing us to code in a plethora of programming languages and quickly update our GitHub files.</a:t>
            </a:r>
            <a:endParaRPr lang="en-US" sz="3200">
              <a:ea typeface="Calibri"/>
              <a:cs typeface="Calibri"/>
            </a:endParaRPr>
          </a:p>
          <a:p>
            <a:pPr algn="just"/>
            <a:endParaRPr lang="en-US" sz="3200">
              <a:ea typeface="Calibri"/>
              <a:cs typeface="Calibri"/>
            </a:endParaRPr>
          </a:p>
        </p:txBody>
      </p:sp>
      <p:sp>
        <p:nvSpPr>
          <p:cNvPr id="6" name="TextBox 5">
            <a:extLst>
              <a:ext uri="{FF2B5EF4-FFF2-40B4-BE49-F238E27FC236}">
                <a16:creationId xmlns:a16="http://schemas.microsoft.com/office/drawing/2014/main" id="{AB1C0F0C-C5EC-440C-9D8C-299C803C46AA}"/>
              </a:ext>
            </a:extLst>
          </p:cNvPr>
          <p:cNvSpPr txBox="1"/>
          <p:nvPr/>
        </p:nvSpPr>
        <p:spPr>
          <a:xfrm>
            <a:off x="25953172" y="18448840"/>
            <a:ext cx="11171615" cy="1880514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cs typeface="Calibri"/>
              </a:rPr>
              <a:t>Tasks are the backbone of </a:t>
            </a:r>
            <a:r>
              <a:rPr lang="en-US" sz="3200" err="1">
                <a:cs typeface="Calibri"/>
              </a:rPr>
              <a:t>ThinkItThru</a:t>
            </a:r>
            <a:r>
              <a:rPr lang="en-US" sz="3200" dirty="0">
                <a:cs typeface="Calibri"/>
              </a:rPr>
              <a:t>!. Users will create Tasks using the Task's name, estimated time required to complete, priority, difficulty, due date (or optionally recurring weekly), and an optional list of subtasks.</a:t>
            </a:r>
          </a:p>
          <a:p>
            <a:pPr algn="just"/>
            <a:r>
              <a:rPr lang="en-US" sz="3200" dirty="0">
                <a:cs typeface="Calibri"/>
              </a:rPr>
              <a:t>Users will be able to add Tasks to their </a:t>
            </a:r>
            <a:r>
              <a:rPr lang="en-US" sz="3200" err="1">
                <a:cs typeface="Calibri"/>
              </a:rPr>
              <a:t>TaskList</a:t>
            </a:r>
            <a:r>
              <a:rPr lang="en-US" sz="3200" dirty="0">
                <a:cs typeface="Calibri"/>
              </a:rPr>
              <a:t>, which organizes the dashboard screen's display by priority based on the following calculation:</a:t>
            </a:r>
            <a:endParaRPr lang="en-US" sz="3200" dirty="0">
              <a:ea typeface="Calibri"/>
              <a:cs typeface="Calibri"/>
            </a:endParaRPr>
          </a:p>
          <a:p>
            <a:pPr algn="just"/>
            <a:endParaRPr lang="en-US" sz="3200" dirty="0">
              <a:ea typeface="Calibri"/>
              <a:cs typeface="Calibri"/>
            </a:endParaRPr>
          </a:p>
          <a:p>
            <a:pPr algn="just"/>
            <a:endParaRPr lang="en-US" sz="3200">
              <a:cs typeface="Calibri"/>
            </a:endParaRPr>
          </a:p>
          <a:p>
            <a:pPr algn="just"/>
            <a:r>
              <a:rPr lang="en-US" sz="3200" dirty="0">
                <a:cs typeface="Calibri"/>
              </a:rPr>
              <a:t>Based on these Tasks, Daily and Weekly Objectives will be created, calculating how long a user needs to work in that day or week to complete all Tasks on time (Figure 4). By completing all Objectives, the user should be on track to complete all their Tasks on time and will receive a bonus XP reward!</a:t>
            </a:r>
            <a:endParaRPr lang="en-US" sz="3200">
              <a:ea typeface="Calibri"/>
              <a:cs typeface="Calibri"/>
            </a:endParaRPr>
          </a:p>
          <a:p>
            <a:pPr algn="just"/>
            <a:endParaRPr lang="en-US" sz="3200" dirty="0">
              <a:cs typeface="Calibri"/>
            </a:endParaRPr>
          </a:p>
          <a:p>
            <a:pPr algn="just"/>
            <a:r>
              <a:rPr lang="en-US" sz="3200" dirty="0">
                <a:cs typeface="Calibri"/>
              </a:rPr>
              <a:t>Time worked, completing Tasks, and completing Objectives awards XP, which will be used in the Mind Your Garden game. Players will be able to invest XP to add plants and other items to tiles in their garden, which will multiply XP gained later on!</a:t>
            </a:r>
            <a:endParaRPr lang="en-US" sz="3200" dirty="0">
              <a:ea typeface="Calibri"/>
              <a:cs typeface="Calibri"/>
            </a:endParaRPr>
          </a:p>
          <a:p>
            <a:pPr algn="just"/>
            <a:endParaRPr lang="en-US" sz="3200" dirty="0">
              <a:ea typeface="Calibri"/>
              <a:cs typeface="Calibri"/>
            </a:endParaRPr>
          </a:p>
          <a:p>
            <a:pPr algn="just"/>
            <a:r>
              <a:rPr lang="en-US" sz="3200" dirty="0">
                <a:ea typeface="Calibri"/>
                <a:cs typeface="Calibri"/>
              </a:rPr>
              <a:t>Users will be able to track the amount of time they have worked each day of the past week, as well as track the amount of time worked per week for up to a year. We hope this motivates users to clock in more hours in work on their projects and track their progress in their own personal habits in reaching their life goals!</a:t>
            </a:r>
          </a:p>
          <a:p>
            <a:pPr algn="just"/>
            <a:endParaRPr lang="en-US" sz="3200" dirty="0">
              <a:ea typeface="Calibri"/>
              <a:cs typeface="Calibri"/>
            </a:endParaRPr>
          </a:p>
          <a:p>
            <a:pPr algn="just"/>
            <a:r>
              <a:rPr lang="en-US" sz="3200" dirty="0">
                <a:ea typeface="Calibri"/>
                <a:cs typeface="Calibri"/>
              </a:rPr>
              <a:t>If the user is an Austin Peay student, the Connections page will allow users to connect to social media, such as public discord servers, according to their major to seek help and connect with fellow students.</a:t>
            </a:r>
          </a:p>
          <a:p>
            <a:pPr algn="just"/>
            <a:endParaRPr lang="en-US" sz="3200">
              <a:cs typeface="Calibri"/>
            </a:endParaRPr>
          </a:p>
          <a:p>
            <a:pPr algn="just"/>
            <a:endParaRPr lang="en-US" sz="3200" dirty="0">
              <a:ea typeface="Calibri"/>
              <a:cs typeface="Calibri"/>
            </a:endParaRPr>
          </a:p>
          <a:p>
            <a:pPr algn="just"/>
            <a:endParaRPr lang="en-US" sz="3200">
              <a:cs typeface="Calibri"/>
            </a:endParaRPr>
          </a:p>
          <a:p>
            <a:pPr algn="just"/>
            <a:endParaRPr lang="en-US" sz="3200">
              <a:ea typeface="Calibri" panose="020F0502020204030204"/>
              <a:cs typeface="Calibri"/>
            </a:endParaRPr>
          </a:p>
          <a:p>
            <a:pPr algn="just"/>
            <a:endParaRPr lang="en-US" sz="3200">
              <a:ea typeface="Calibri" panose="020F0502020204030204"/>
              <a:cs typeface="Calibri"/>
            </a:endParaRPr>
          </a:p>
          <a:p>
            <a:pPr algn="just"/>
            <a:endParaRPr lang="en-US" sz="3200">
              <a:ea typeface="Calibri" panose="020F0502020204030204"/>
              <a:cs typeface="Calibri"/>
            </a:endParaRPr>
          </a:p>
        </p:txBody>
      </p:sp>
      <p:sp>
        <p:nvSpPr>
          <p:cNvPr id="10" name="TextBox 9">
            <a:extLst>
              <a:ext uri="{FF2B5EF4-FFF2-40B4-BE49-F238E27FC236}">
                <a16:creationId xmlns:a16="http://schemas.microsoft.com/office/drawing/2014/main" id="{1BD76E1F-8617-2018-851B-AB69C5C2CF32}"/>
              </a:ext>
            </a:extLst>
          </p:cNvPr>
          <p:cNvSpPr txBox="1"/>
          <p:nvPr/>
        </p:nvSpPr>
        <p:spPr>
          <a:xfrm>
            <a:off x="13619153" y="34849205"/>
            <a:ext cx="11171615"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a:ea typeface="+mn-lt"/>
                <a:cs typeface="+mn-lt"/>
                <a:hlinkClick r:id="rId4"/>
              </a:rPr>
              <a:t>https://code.visualstudio.com</a:t>
            </a:r>
            <a:endParaRPr lang="en-US" sz="3200">
              <a:ea typeface="Calibri"/>
              <a:cs typeface="Calibri"/>
            </a:endParaRPr>
          </a:p>
          <a:p>
            <a:pPr marL="514350" indent="-514350" algn="just">
              <a:buAutoNum type="arabicPeriod"/>
            </a:pPr>
            <a:r>
              <a:rPr lang="en-US" sz="3200">
                <a:ea typeface="+mn-lt"/>
                <a:cs typeface="+mn-lt"/>
                <a:hlinkClick r:id="rId5"/>
              </a:rPr>
              <a:t>https://github.com</a:t>
            </a:r>
            <a:endParaRPr lang="en-US" sz="3200">
              <a:ea typeface="+mn-lt"/>
              <a:cs typeface="+mn-lt"/>
            </a:endParaRPr>
          </a:p>
          <a:p>
            <a:pPr marL="514350" indent="-514350" algn="just">
              <a:buAutoNum type="arabicPeriod"/>
            </a:pPr>
            <a:r>
              <a:rPr lang="en-US" sz="3200">
                <a:ea typeface="Calibri"/>
                <a:cs typeface="Calibri"/>
                <a:hlinkClick r:id="rId6"/>
              </a:rPr>
              <a:t>https://firebase.google.com</a:t>
            </a:r>
            <a:endParaRPr lang="en-US" sz="3200">
              <a:ea typeface="Calibri"/>
              <a:cs typeface="Calibri"/>
            </a:endParaRPr>
          </a:p>
          <a:p>
            <a:pPr marL="514350" indent="-514350" algn="just">
              <a:buAutoNum type="arabicPeriod"/>
            </a:pPr>
            <a:endParaRPr lang="en-US" sz="3200">
              <a:ea typeface="Calibri"/>
              <a:cs typeface="Calibri"/>
            </a:endParaRPr>
          </a:p>
        </p:txBody>
      </p:sp>
      <p:sp>
        <p:nvSpPr>
          <p:cNvPr id="13" name="TextBox 12">
            <a:extLst>
              <a:ext uri="{FF2B5EF4-FFF2-40B4-BE49-F238E27FC236}">
                <a16:creationId xmlns:a16="http://schemas.microsoft.com/office/drawing/2014/main" id="{FCE61D15-CD1D-0E2D-EC8C-68055FC3EA72}"/>
              </a:ext>
            </a:extLst>
          </p:cNvPr>
          <p:cNvSpPr txBox="1"/>
          <p:nvPr/>
        </p:nvSpPr>
        <p:spPr>
          <a:xfrm>
            <a:off x="25937674" y="34770133"/>
            <a:ext cx="11171615" cy="255454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cs typeface="Calibri"/>
              </a:rPr>
              <a:t>We would like to thank Dr. Karen Meisch for her support of students in the College of Science, Technology, Engineering &amp; Mathematics, and Dr. Leong Lee for his support of students in the Department of Computer Science and Information Technology.</a:t>
            </a:r>
            <a:endParaRPr lang="en-US" sz="3200">
              <a:ea typeface="Calibri"/>
              <a:cs typeface="Calibri"/>
            </a:endParaRPr>
          </a:p>
          <a:p>
            <a:pPr algn="just"/>
            <a:endParaRPr lang="en-US" sz="3200">
              <a:ea typeface="Calibri"/>
              <a:cs typeface="Calibri"/>
            </a:endParaRPr>
          </a:p>
        </p:txBody>
      </p:sp>
      <p:sp>
        <p:nvSpPr>
          <p:cNvPr id="14" name="TextBox 13">
            <a:extLst>
              <a:ext uri="{FF2B5EF4-FFF2-40B4-BE49-F238E27FC236}">
                <a16:creationId xmlns:a16="http://schemas.microsoft.com/office/drawing/2014/main" id="{C64BC810-55C6-50B6-8000-AC02FD82AC97}"/>
              </a:ext>
            </a:extLst>
          </p:cNvPr>
          <p:cNvSpPr txBox="1"/>
          <p:nvPr/>
        </p:nvSpPr>
        <p:spPr>
          <a:xfrm>
            <a:off x="15476250" y="3393480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References</a:t>
            </a:r>
          </a:p>
        </p:txBody>
      </p:sp>
      <p:sp>
        <p:nvSpPr>
          <p:cNvPr id="17" name="TextBox 16">
            <a:extLst>
              <a:ext uri="{FF2B5EF4-FFF2-40B4-BE49-F238E27FC236}">
                <a16:creationId xmlns:a16="http://schemas.microsoft.com/office/drawing/2014/main" id="{7BF4E116-2746-EE93-A1DE-27CEC11FCE39}"/>
              </a:ext>
            </a:extLst>
          </p:cNvPr>
          <p:cNvSpPr txBox="1"/>
          <p:nvPr/>
        </p:nvSpPr>
        <p:spPr>
          <a:xfrm>
            <a:off x="27794771" y="33936245"/>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Acknowledgements</a:t>
            </a:r>
            <a:endParaRPr lang="en-US" err="1"/>
          </a:p>
        </p:txBody>
      </p:sp>
      <p:sp>
        <p:nvSpPr>
          <p:cNvPr id="18" name="TextBox 17">
            <a:extLst>
              <a:ext uri="{FF2B5EF4-FFF2-40B4-BE49-F238E27FC236}">
                <a16:creationId xmlns:a16="http://schemas.microsoft.com/office/drawing/2014/main" id="{BC03A822-5C41-3239-8127-35ED4181EC75}"/>
              </a:ext>
            </a:extLst>
          </p:cNvPr>
          <p:cNvSpPr txBox="1"/>
          <p:nvPr/>
        </p:nvSpPr>
        <p:spPr>
          <a:xfrm>
            <a:off x="15497889" y="2841788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ea typeface="Calibri"/>
                <a:cs typeface="Calibri"/>
              </a:rPr>
              <a:t>Future Work</a:t>
            </a:r>
          </a:p>
        </p:txBody>
      </p:sp>
      <p:sp>
        <p:nvSpPr>
          <p:cNvPr id="20" name="TextBox 19">
            <a:extLst>
              <a:ext uri="{FF2B5EF4-FFF2-40B4-BE49-F238E27FC236}">
                <a16:creationId xmlns:a16="http://schemas.microsoft.com/office/drawing/2014/main" id="{F5AE7172-5C14-C990-195C-87A2C166B50B}"/>
              </a:ext>
            </a:extLst>
          </p:cNvPr>
          <p:cNvSpPr txBox="1"/>
          <p:nvPr/>
        </p:nvSpPr>
        <p:spPr>
          <a:xfrm>
            <a:off x="13631111" y="29269737"/>
            <a:ext cx="11171615"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ea typeface="Calibri" panose="020F0502020204030204"/>
                <a:cs typeface="Calibri"/>
              </a:rPr>
              <a:t>Socials: </a:t>
            </a:r>
            <a:r>
              <a:rPr lang="en-US" sz="3200">
                <a:ea typeface="Calibri" panose="020F0502020204030204"/>
                <a:cs typeface="Calibri"/>
              </a:rPr>
              <a:t>In addition to more types of social information input into a "Connections" page, we would also like to allow users to look at the gardens and progress of their friends within the gamified portion of the site.</a:t>
            </a:r>
            <a:endParaRPr lang="en-US"/>
          </a:p>
          <a:p>
            <a:pPr algn="just"/>
            <a:endParaRPr lang="en-US" sz="3200">
              <a:ea typeface="Calibri" panose="020F0502020204030204"/>
              <a:cs typeface="Calibri"/>
            </a:endParaRPr>
          </a:p>
          <a:p>
            <a:pPr algn="just"/>
            <a:r>
              <a:rPr lang="en-US" sz="3200" b="1">
                <a:ea typeface="Calibri" panose="020F0502020204030204"/>
                <a:cs typeface="Calibri"/>
              </a:rPr>
              <a:t>Helpful Advice: </a:t>
            </a:r>
            <a:r>
              <a:rPr lang="en-US" sz="3200">
                <a:ea typeface="Calibri" panose="020F0502020204030204"/>
                <a:cs typeface="Calibri"/>
              </a:rPr>
              <a:t>Our biggest goal is to help the user stay on track and build healthy habits. In the future, we would like to find ways to offer healthy advice to users and aid in developing good habits.</a:t>
            </a:r>
            <a:endParaRPr lang="en-US"/>
          </a:p>
        </p:txBody>
      </p:sp>
      <p:pic>
        <p:nvPicPr>
          <p:cNvPr id="3" name="Graphic 2">
            <a:extLst>
              <a:ext uri="{FF2B5EF4-FFF2-40B4-BE49-F238E27FC236}">
                <a16:creationId xmlns:a16="http://schemas.microsoft.com/office/drawing/2014/main" id="{929280F4-3AEA-08A1-5B44-D10286B29E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150495" y="534099"/>
            <a:ext cx="4367868" cy="4367868"/>
          </a:xfrm>
          <a:prstGeom prst="rect">
            <a:avLst/>
          </a:prstGeom>
        </p:spPr>
      </p:pic>
      <p:pic>
        <p:nvPicPr>
          <p:cNvPr id="2" name="Picture 1" descr="A screenshot of a task&#10;&#10;Description automatically generated">
            <a:extLst>
              <a:ext uri="{FF2B5EF4-FFF2-40B4-BE49-F238E27FC236}">
                <a16:creationId xmlns:a16="http://schemas.microsoft.com/office/drawing/2014/main" id="{72892CB3-CC4B-5D6B-F260-D406DA6F3645}"/>
              </a:ext>
            </a:extLst>
          </p:cNvPr>
          <p:cNvPicPr>
            <a:picLocks noChangeAspect="1"/>
          </p:cNvPicPr>
          <p:nvPr/>
        </p:nvPicPr>
        <p:blipFill rotWithShape="1">
          <a:blip r:embed="rId9"/>
          <a:srcRect t="4082" b="4082"/>
          <a:stretch/>
        </p:blipFill>
        <p:spPr>
          <a:xfrm>
            <a:off x="21651949" y="8082386"/>
            <a:ext cx="7532437" cy="8764600"/>
          </a:xfrm>
          <a:prstGeom prst="rect">
            <a:avLst/>
          </a:prstGeom>
        </p:spPr>
      </p:pic>
      <p:pic>
        <p:nvPicPr>
          <p:cNvPr id="4" name="Picture 3" descr="A screenshot of a notebook&#10;&#10;Description automatically generated">
            <a:extLst>
              <a:ext uri="{FF2B5EF4-FFF2-40B4-BE49-F238E27FC236}">
                <a16:creationId xmlns:a16="http://schemas.microsoft.com/office/drawing/2014/main" id="{B4FB20A6-410A-EB0E-AE6F-B09A101065B5}"/>
              </a:ext>
            </a:extLst>
          </p:cNvPr>
          <p:cNvPicPr>
            <a:picLocks noChangeAspect="1"/>
          </p:cNvPicPr>
          <p:nvPr/>
        </p:nvPicPr>
        <p:blipFill>
          <a:blip r:embed="rId10"/>
          <a:stretch>
            <a:fillRect/>
          </a:stretch>
        </p:blipFill>
        <p:spPr>
          <a:xfrm>
            <a:off x="14090551" y="8165870"/>
            <a:ext cx="6603938" cy="8606402"/>
          </a:xfrm>
          <a:prstGeom prst="rect">
            <a:avLst/>
          </a:prstGeom>
        </p:spPr>
      </p:pic>
      <p:sp>
        <p:nvSpPr>
          <p:cNvPr id="12" name="TextBox 11">
            <a:extLst>
              <a:ext uri="{FF2B5EF4-FFF2-40B4-BE49-F238E27FC236}">
                <a16:creationId xmlns:a16="http://schemas.microsoft.com/office/drawing/2014/main" id="{FA37CCCD-9F03-9B4C-AAC5-C934011722D7}"/>
              </a:ext>
            </a:extLst>
          </p:cNvPr>
          <p:cNvSpPr txBox="1"/>
          <p:nvPr/>
        </p:nvSpPr>
        <p:spPr>
          <a:xfrm>
            <a:off x="751575" y="24644014"/>
            <a:ext cx="12454466"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4: </a:t>
            </a:r>
            <a:r>
              <a:rPr lang="en-US" sz="3200" dirty="0">
                <a:solidFill>
                  <a:srgbClr val="000000"/>
                </a:solidFill>
              </a:rPr>
              <a:t>Our Daily Objective system organizes Tasks into Days they are due and iteratively finds the average time a user must work each day. By following the Daily Objectives each day, a user should be able to complete all Tasks on time.</a:t>
            </a:r>
            <a:endParaRPr lang="en-US" sz="3200" dirty="0">
              <a:ea typeface="Calibri"/>
              <a:cs typeface="Calibri"/>
            </a:endParaRPr>
          </a:p>
        </p:txBody>
      </p:sp>
      <p:pic>
        <p:nvPicPr>
          <p:cNvPr id="22" name="Picture 21">
            <a:extLst>
              <a:ext uri="{FF2B5EF4-FFF2-40B4-BE49-F238E27FC236}">
                <a16:creationId xmlns:a16="http://schemas.microsoft.com/office/drawing/2014/main" id="{4DF9EB18-8CA9-4274-0ACA-0E5957F45268}"/>
              </a:ext>
            </a:extLst>
          </p:cNvPr>
          <p:cNvPicPr>
            <a:picLocks noChangeAspect="1"/>
          </p:cNvPicPr>
          <p:nvPr/>
        </p:nvPicPr>
        <p:blipFill>
          <a:blip r:embed="rId11"/>
          <a:stretch>
            <a:fillRect/>
          </a:stretch>
        </p:blipFill>
        <p:spPr>
          <a:xfrm>
            <a:off x="27787287" y="21942573"/>
            <a:ext cx="8220075" cy="1133475"/>
          </a:xfrm>
          <a:prstGeom prst="rect">
            <a:avLst/>
          </a:prstGeom>
        </p:spPr>
      </p:pic>
      <p:pic>
        <p:nvPicPr>
          <p:cNvPr id="8" name="Picture 7" descr="A graph of tasks and tasks&#10;&#10;Description automatically generated">
            <a:extLst>
              <a:ext uri="{FF2B5EF4-FFF2-40B4-BE49-F238E27FC236}">
                <a16:creationId xmlns:a16="http://schemas.microsoft.com/office/drawing/2014/main" id="{5AD3074D-32FB-61C7-DB57-DD37FC1CB945}"/>
              </a:ext>
            </a:extLst>
          </p:cNvPr>
          <p:cNvPicPr>
            <a:picLocks noChangeAspect="1"/>
          </p:cNvPicPr>
          <p:nvPr/>
        </p:nvPicPr>
        <p:blipFill>
          <a:blip r:embed="rId12"/>
          <a:stretch>
            <a:fillRect/>
          </a:stretch>
        </p:blipFill>
        <p:spPr>
          <a:xfrm>
            <a:off x="353862" y="17267898"/>
            <a:ext cx="13186467" cy="7249008"/>
          </a:xfrm>
          <a:prstGeom prst="rect">
            <a:avLst/>
          </a:prstGeom>
        </p:spPr>
      </p:pic>
      <p:pic>
        <p:nvPicPr>
          <p:cNvPr id="21" name="Picture 20">
            <a:extLst>
              <a:ext uri="{FF2B5EF4-FFF2-40B4-BE49-F238E27FC236}">
                <a16:creationId xmlns:a16="http://schemas.microsoft.com/office/drawing/2014/main" id="{D7C65B46-CA26-4C4F-E539-20068DC0851E}"/>
              </a:ext>
            </a:extLst>
          </p:cNvPr>
          <p:cNvPicPr>
            <a:picLocks noChangeAspect="1"/>
          </p:cNvPicPr>
          <p:nvPr/>
        </p:nvPicPr>
        <p:blipFill>
          <a:blip r:embed="rId13"/>
          <a:stretch>
            <a:fillRect/>
          </a:stretch>
        </p:blipFill>
        <p:spPr>
          <a:xfrm>
            <a:off x="341504" y="17243430"/>
            <a:ext cx="13186468" cy="7277671"/>
          </a:xfrm>
          <a:prstGeom prst="rect">
            <a:avLst/>
          </a:prstGeom>
        </p:spPr>
      </p:pic>
    </p:spTree>
    <p:extLst>
      <p:ext uri="{BB962C8B-B14F-4D97-AF65-F5344CB8AC3E}">
        <p14:creationId xmlns:p14="http://schemas.microsoft.com/office/powerpoint/2010/main" val="42766732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950</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Wright, Levi C.</cp:lastModifiedBy>
  <cp:revision>61</cp:revision>
  <cp:lastPrinted>2016-07-13T23:56:52Z</cp:lastPrinted>
  <dcterms:created xsi:type="dcterms:W3CDTF">2016-06-13T20:02:52Z</dcterms:created>
  <dcterms:modified xsi:type="dcterms:W3CDTF">2024-04-09T16:54:14Z</dcterms:modified>
</cp:coreProperties>
</file>