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eweistudio@163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1198562" y="4312867"/>
            <a:ext cx="2048246" cy="2048246"/>
            <a:chOff x="0" y="0"/>
            <a:chExt cx="2048244" cy="2048244"/>
          </a:xfrm>
        </p:grpSpPr>
        <p:sp>
          <p:nvSpPr>
            <p:cNvPr id="20" name="形状"/>
            <p:cNvSpPr/>
            <p:nvPr/>
          </p:nvSpPr>
          <p:spPr>
            <a:xfrm>
              <a:off x="235929" y="230013"/>
              <a:ext cx="1586942" cy="15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" name="形状"/>
            <p:cNvSpPr/>
            <p:nvPr/>
          </p:nvSpPr>
          <p:spPr>
            <a:xfrm>
              <a:off x="501040" y="496279"/>
              <a:ext cx="1056720" cy="10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" name="形状"/>
            <p:cNvSpPr/>
            <p:nvPr/>
          </p:nvSpPr>
          <p:spPr>
            <a:xfrm>
              <a:off x="653153" y="650037"/>
              <a:ext cx="753736" cy="7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" name="线条"/>
            <p:cNvSpPr/>
            <p:nvPr/>
          </p:nvSpPr>
          <p:spPr>
            <a:xfrm>
              <a:off x="0" y="141883"/>
              <a:ext cx="2048245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线条"/>
            <p:cNvSpPr/>
            <p:nvPr/>
          </p:nvSpPr>
          <p:spPr>
            <a:xfrm>
              <a:off x="14279" y="1916986"/>
              <a:ext cx="2024653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线条"/>
            <p:cNvSpPr/>
            <p:nvPr/>
          </p:nvSpPr>
          <p:spPr>
            <a:xfrm flipH="1">
              <a:off x="153354" y="14376"/>
              <a:ext cx="1" cy="2019493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线条"/>
            <p:cNvSpPr/>
            <p:nvPr/>
          </p:nvSpPr>
          <p:spPr>
            <a:xfrm flipH="1">
              <a:off x="1909170" y="18751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圆角矩形"/>
            <p:cNvSpPr/>
            <p:nvPr/>
          </p:nvSpPr>
          <p:spPr>
            <a:xfrm>
              <a:off x="14279" y="14376"/>
              <a:ext cx="2033966" cy="2028869"/>
            </a:xfrm>
            <a:prstGeom prst="roundRect">
              <a:avLst>
                <a:gd name="adj" fmla="val 22565"/>
              </a:avLst>
            </a:prstGeom>
            <a:noFill/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线条"/>
            <p:cNvSpPr/>
            <p:nvPr/>
          </p:nvSpPr>
          <p:spPr>
            <a:xfrm>
              <a:off x="14280" y="-1"/>
              <a:ext cx="2015339" cy="2043246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线条"/>
            <p:cNvSpPr/>
            <p:nvPr/>
          </p:nvSpPr>
          <p:spPr>
            <a:xfrm flipV="1">
              <a:off x="14279" y="5000"/>
              <a:ext cx="2029621" cy="2043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线条"/>
            <p:cNvSpPr/>
            <p:nvPr/>
          </p:nvSpPr>
          <p:spPr>
            <a:xfrm flipH="1">
              <a:off x="653153" y="14376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线条"/>
            <p:cNvSpPr/>
            <p:nvPr/>
          </p:nvSpPr>
          <p:spPr>
            <a:xfrm>
              <a:off x="1016982" y="5000"/>
              <a:ext cx="14281" cy="2038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线条"/>
            <p:cNvSpPr/>
            <p:nvPr/>
          </p:nvSpPr>
          <p:spPr>
            <a:xfrm flipH="1">
              <a:off x="1397574" y="14376"/>
              <a:ext cx="1" cy="2033869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线条"/>
            <p:cNvSpPr/>
            <p:nvPr/>
          </p:nvSpPr>
          <p:spPr>
            <a:xfrm>
              <a:off x="14279" y="650037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线条"/>
            <p:cNvSpPr/>
            <p:nvPr/>
          </p:nvSpPr>
          <p:spPr>
            <a:xfrm>
              <a:off x="14279" y="1028809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线条"/>
            <p:cNvSpPr/>
            <p:nvPr/>
          </p:nvSpPr>
          <p:spPr>
            <a:xfrm>
              <a:off x="14279" y="1408832"/>
              <a:ext cx="2029620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" name="android全栈工程师训练营…"/>
          <p:cNvSpPr/>
          <p:nvPr/>
        </p:nvSpPr>
        <p:spPr>
          <a:xfrm>
            <a:off x="2208212" y="1487487"/>
            <a:ext cx="7775576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4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android全栈工程师训练营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Git版本控制系统和GitHub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分支管理</a:t>
            </a:r>
          </a:p>
        </p:txBody>
      </p:sp>
      <p:pic>
        <p:nvPicPr>
          <p:cNvPr id="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200" y="116205"/>
            <a:ext cx="1533526" cy="153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讲师：陈帅康"/>
          <p:cNvSpPr/>
          <p:nvPr/>
        </p:nvSpPr>
        <p:spPr>
          <a:xfrm>
            <a:off x="8948187" y="476760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讲师：陈帅康</a:t>
            </a:r>
          </a:p>
        </p:txBody>
      </p:sp>
      <p:sp>
        <p:nvSpPr>
          <p:cNvPr id="40" name="2018/1/26"/>
          <p:cNvSpPr/>
          <p:nvPr/>
        </p:nvSpPr>
        <p:spPr>
          <a:xfrm>
            <a:off x="9125497" y="5151062"/>
            <a:ext cx="1121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2018/1/26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40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1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2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3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8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7" name="合并分支"/>
          <p:cNvSpPr/>
          <p:nvPr/>
        </p:nvSpPr>
        <p:spPr>
          <a:xfrm>
            <a:off x="5129529" y="494002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合并分支</a:t>
            </a:r>
          </a:p>
        </p:txBody>
      </p:sp>
      <p:sp>
        <p:nvSpPr>
          <p:cNvPr id="258" name="在iss53分支上修复第一个漏洞"/>
          <p:cNvSpPr/>
          <p:nvPr/>
        </p:nvSpPr>
        <p:spPr>
          <a:xfrm>
            <a:off x="1941903" y="1811798"/>
            <a:ext cx="333287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在iss53分支上修复第一个漏洞</a:t>
            </a:r>
          </a:p>
        </p:txBody>
      </p:sp>
      <p:pic>
        <p:nvPicPr>
          <p:cNvPr id="259" name="修复问题之后.png" descr="修复问题之后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3850" y="1358900"/>
            <a:ext cx="6464300" cy="414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6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8" name="合并分支"/>
          <p:cNvSpPr/>
          <p:nvPr/>
        </p:nvSpPr>
        <p:spPr>
          <a:xfrm>
            <a:off x="5129529" y="494002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合并分支</a:t>
            </a:r>
          </a:p>
        </p:txBody>
      </p:sp>
      <p:sp>
        <p:nvSpPr>
          <p:cNvPr id="279" name="在iss53分支上修复第二个漏洞"/>
          <p:cNvSpPr/>
          <p:nvPr/>
        </p:nvSpPr>
        <p:spPr>
          <a:xfrm>
            <a:off x="1941903" y="1811798"/>
            <a:ext cx="333287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在iss53分支上修复第二个漏洞</a:t>
            </a:r>
          </a:p>
        </p:txBody>
      </p:sp>
      <p:pic>
        <p:nvPicPr>
          <p:cNvPr id="280" name="解决第二个漏洞.png" descr="解决第二个漏洞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4660" y="1971649"/>
            <a:ext cx="6696680" cy="374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8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9" name="合并分支"/>
          <p:cNvSpPr/>
          <p:nvPr/>
        </p:nvSpPr>
        <p:spPr>
          <a:xfrm>
            <a:off x="5129529" y="494002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合并分支</a:t>
            </a:r>
          </a:p>
        </p:txBody>
      </p:sp>
      <p:sp>
        <p:nvSpPr>
          <p:cNvPr id="300" name="在iss53分支上修复第二个漏洞"/>
          <p:cNvSpPr/>
          <p:nvPr/>
        </p:nvSpPr>
        <p:spPr>
          <a:xfrm>
            <a:off x="1941903" y="1811798"/>
            <a:ext cx="333287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在iss53分支上修复第二个漏洞</a:t>
            </a:r>
          </a:p>
        </p:txBody>
      </p:sp>
      <p:pic>
        <p:nvPicPr>
          <p:cNvPr id="301" name="解决第二个漏洞.png" descr="解决第二个漏洞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4660" y="1971649"/>
            <a:ext cx="6696680" cy="374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30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0" name="合并分支"/>
          <p:cNvSpPr/>
          <p:nvPr/>
        </p:nvSpPr>
        <p:spPr>
          <a:xfrm>
            <a:off x="5129529" y="494002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合并分支</a:t>
            </a:r>
          </a:p>
        </p:txBody>
      </p:sp>
      <p:sp>
        <p:nvSpPr>
          <p:cNvPr id="321" name="使用如下命令合并分支…"/>
          <p:cNvSpPr/>
          <p:nvPr/>
        </p:nvSpPr>
        <p:spPr>
          <a:xfrm>
            <a:off x="1941903" y="1811798"/>
            <a:ext cx="2634127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marL="561473" indent="-180473">
              <a:buSzPct val="100000"/>
              <a:buChar char="•"/>
            </a:lvl2pPr>
          </a:lstStyle>
          <a:p>
            <a:pPr/>
            <a:r>
              <a:t>使用如下命令合并分支</a:t>
            </a:r>
          </a:p>
          <a:p>
            <a:pPr lvl="1"/>
            <a:r>
              <a:t>git merge iss53</a:t>
            </a:r>
          </a:p>
        </p:txBody>
      </p:sp>
      <p:pic>
        <p:nvPicPr>
          <p:cNvPr id="322" name="未命名文件 (1).png" descr="未命名文件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1454150"/>
            <a:ext cx="8940800" cy="420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324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5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6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7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1" name="删除分支"/>
          <p:cNvSpPr/>
          <p:nvPr/>
        </p:nvSpPr>
        <p:spPr>
          <a:xfrm>
            <a:off x="5256529" y="510004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删除分支</a:t>
            </a:r>
          </a:p>
        </p:txBody>
      </p:sp>
      <p:sp>
        <p:nvSpPr>
          <p:cNvPr id="342" name="使用如下命令删除分支…"/>
          <p:cNvSpPr/>
          <p:nvPr/>
        </p:nvSpPr>
        <p:spPr>
          <a:xfrm>
            <a:off x="1941903" y="1811798"/>
            <a:ext cx="2634127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marL="561473" indent="-180473">
              <a:buSzPct val="100000"/>
              <a:buChar char="•"/>
            </a:lvl2pPr>
          </a:lstStyle>
          <a:p>
            <a:pPr/>
            <a:r>
              <a:t>使用如下命令删除分支</a:t>
            </a:r>
          </a:p>
          <a:p>
            <a:pPr lvl="1"/>
            <a:r>
              <a:t>git branch -d iss53</a:t>
            </a:r>
          </a:p>
        </p:txBody>
      </p:sp>
      <p:pic>
        <p:nvPicPr>
          <p:cNvPr id="343" name="未命名文件.png" descr="未命名文件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1841500"/>
            <a:ext cx="10121900" cy="342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345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3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2" name="谢谢观看"/>
          <p:cNvSpPr/>
          <p:nvPr/>
        </p:nvSpPr>
        <p:spPr>
          <a:xfrm>
            <a:off x="4418329" y="690965"/>
            <a:ext cx="335534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/>
            </a:lvl1pPr>
          </a:lstStyle>
          <a:p>
            <a:pPr/>
            <a:r>
              <a:t>谢谢观看</a:t>
            </a:r>
          </a:p>
        </p:txBody>
      </p:sp>
      <p:sp>
        <p:nvSpPr>
          <p:cNvPr id="363" name="工作室邮箱：leweistudio@163.com…"/>
          <p:cNvSpPr/>
          <p:nvPr/>
        </p:nvSpPr>
        <p:spPr>
          <a:xfrm>
            <a:off x="4206479" y="2646792"/>
            <a:ext cx="377904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工作室邮箱：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leweistudio@163.com</a:t>
            </a:r>
          </a:p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工作室GitHub：lwstudio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4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" name="理解分支…"/>
          <p:cNvSpPr/>
          <p:nvPr>
            <p:ph type="body" sz="half" idx="4294967295"/>
          </p:nvPr>
        </p:nvSpPr>
        <p:spPr>
          <a:xfrm>
            <a:off x="1943100" y="1758156"/>
            <a:ext cx="5412036" cy="3621088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467697" indent="-467697" defTabSz="531622">
              <a:lnSpc>
                <a:spcPct val="120000"/>
              </a:lnSpc>
              <a:spcBef>
                <a:spcPts val="0"/>
              </a:spcBef>
              <a:buSzPct val="145000"/>
              <a:buFontTx/>
              <a:defRPr sz="3367">
                <a:latin typeface="+mj-lt"/>
                <a:ea typeface="+mj-ea"/>
                <a:cs typeface="+mj-cs"/>
                <a:sym typeface="Helvetica Neue"/>
              </a:defRPr>
            </a:pPr>
            <a:r>
              <a:t>理解分支</a:t>
            </a:r>
          </a:p>
          <a:p>
            <a:pPr marL="467697" indent="-467697" defTabSz="531622">
              <a:lnSpc>
                <a:spcPct val="120000"/>
              </a:lnSpc>
              <a:spcBef>
                <a:spcPts val="0"/>
              </a:spcBef>
              <a:buSzPct val="145000"/>
              <a:buFontTx/>
              <a:defRPr sz="3367">
                <a:latin typeface="+mj-lt"/>
                <a:ea typeface="+mj-ea"/>
                <a:cs typeface="+mj-cs"/>
                <a:sym typeface="Helvetica Neue"/>
              </a:defRPr>
            </a:pPr>
            <a:r>
              <a:t>创建分支</a:t>
            </a:r>
          </a:p>
          <a:p>
            <a:pPr marL="467697" indent="-467697" defTabSz="531622">
              <a:lnSpc>
                <a:spcPct val="120000"/>
              </a:lnSpc>
              <a:spcBef>
                <a:spcPts val="0"/>
              </a:spcBef>
              <a:buSzPct val="145000"/>
              <a:buFontTx/>
              <a:defRPr sz="3367">
                <a:latin typeface="+mj-lt"/>
                <a:ea typeface="+mj-ea"/>
                <a:cs typeface="+mj-cs"/>
                <a:sym typeface="Helvetica Neue"/>
              </a:defRPr>
            </a:pPr>
            <a:r>
              <a:t>切换分支</a:t>
            </a:r>
          </a:p>
          <a:p>
            <a:pPr marL="467697" indent="-467697" defTabSz="531622">
              <a:lnSpc>
                <a:spcPct val="120000"/>
              </a:lnSpc>
              <a:spcBef>
                <a:spcPts val="0"/>
              </a:spcBef>
              <a:buSzPct val="145000"/>
              <a:buFontTx/>
              <a:defRPr sz="3367">
                <a:latin typeface="+mj-lt"/>
                <a:ea typeface="+mj-ea"/>
                <a:cs typeface="+mj-cs"/>
                <a:sym typeface="Helvetica Neue"/>
              </a:defRPr>
            </a:pPr>
            <a:r>
              <a:t>合并分支</a:t>
            </a:r>
          </a:p>
          <a:p>
            <a:pPr marL="467697" indent="-467697" defTabSz="531622">
              <a:lnSpc>
                <a:spcPct val="120000"/>
              </a:lnSpc>
              <a:spcBef>
                <a:spcPts val="0"/>
              </a:spcBef>
              <a:buSzPct val="145000"/>
              <a:buFontTx/>
              <a:defRPr sz="3367">
                <a:latin typeface="+mj-lt"/>
                <a:ea typeface="+mj-ea"/>
                <a:cs typeface="+mj-cs"/>
                <a:sym typeface="Helvetica Neue"/>
              </a:defRPr>
            </a:pPr>
            <a:r>
              <a:t>删除分支</a:t>
            </a:r>
          </a:p>
        </p:txBody>
      </p:sp>
      <p:sp>
        <p:nvSpPr>
          <p:cNvPr id="60" name="课程内容"/>
          <p:cNvSpPr/>
          <p:nvPr/>
        </p:nvSpPr>
        <p:spPr>
          <a:xfrm>
            <a:off x="5129529" y="526006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课程内容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6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" name="理解分支"/>
          <p:cNvSpPr/>
          <p:nvPr/>
        </p:nvSpPr>
        <p:spPr>
          <a:xfrm>
            <a:off x="5129529" y="526006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理解分支</a:t>
            </a:r>
          </a:p>
        </p:txBody>
      </p:sp>
      <p:sp>
        <p:nvSpPr>
          <p:cNvPr id="80" name="Master"/>
          <p:cNvSpPr/>
          <p:nvPr/>
        </p:nvSpPr>
        <p:spPr>
          <a:xfrm>
            <a:off x="1317836" y="1687352"/>
            <a:ext cx="8027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Master</a:t>
            </a:r>
          </a:p>
        </p:txBody>
      </p:sp>
      <p:sp>
        <p:nvSpPr>
          <p:cNvPr id="81" name="Testing"/>
          <p:cNvSpPr/>
          <p:nvPr/>
        </p:nvSpPr>
        <p:spPr>
          <a:xfrm>
            <a:off x="1317836" y="2374412"/>
            <a:ext cx="8284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Testing</a:t>
            </a:r>
          </a:p>
        </p:txBody>
      </p:sp>
      <p:sp>
        <p:nvSpPr>
          <p:cNvPr id="82" name="Develop"/>
          <p:cNvSpPr/>
          <p:nvPr/>
        </p:nvSpPr>
        <p:spPr>
          <a:xfrm>
            <a:off x="1260630" y="3061471"/>
            <a:ext cx="94286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Develop</a:t>
            </a:r>
          </a:p>
        </p:txBody>
      </p:sp>
      <p:sp>
        <p:nvSpPr>
          <p:cNvPr id="83" name="Feature1"/>
          <p:cNvSpPr/>
          <p:nvPr/>
        </p:nvSpPr>
        <p:spPr>
          <a:xfrm>
            <a:off x="1260630" y="3748531"/>
            <a:ext cx="10191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Feature1</a:t>
            </a:r>
          </a:p>
        </p:txBody>
      </p:sp>
      <p:sp>
        <p:nvSpPr>
          <p:cNvPr id="84" name="Feature2"/>
          <p:cNvSpPr/>
          <p:nvPr/>
        </p:nvSpPr>
        <p:spPr>
          <a:xfrm>
            <a:off x="1260630" y="4435591"/>
            <a:ext cx="10191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Feature2</a:t>
            </a:r>
          </a:p>
        </p:txBody>
      </p:sp>
      <p:sp>
        <p:nvSpPr>
          <p:cNvPr id="85" name="椭圆形"/>
          <p:cNvSpPr/>
          <p:nvPr/>
        </p:nvSpPr>
        <p:spPr>
          <a:xfrm>
            <a:off x="3091733" y="1581965"/>
            <a:ext cx="609931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V0.1"/>
          <p:cNvSpPr/>
          <p:nvPr/>
        </p:nvSpPr>
        <p:spPr>
          <a:xfrm>
            <a:off x="3109498" y="1687352"/>
            <a:ext cx="574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V0.1</a:t>
            </a:r>
          </a:p>
        </p:txBody>
      </p:sp>
      <p:sp>
        <p:nvSpPr>
          <p:cNvPr id="87" name="椭圆形"/>
          <p:cNvSpPr/>
          <p:nvPr/>
        </p:nvSpPr>
        <p:spPr>
          <a:xfrm>
            <a:off x="4562877" y="1581965"/>
            <a:ext cx="609930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V0.2"/>
          <p:cNvSpPr/>
          <p:nvPr/>
        </p:nvSpPr>
        <p:spPr>
          <a:xfrm>
            <a:off x="4580642" y="1687352"/>
            <a:ext cx="5744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V0.2</a:t>
            </a:r>
          </a:p>
        </p:txBody>
      </p:sp>
      <p:sp>
        <p:nvSpPr>
          <p:cNvPr id="89" name="椭圆形"/>
          <p:cNvSpPr/>
          <p:nvPr/>
        </p:nvSpPr>
        <p:spPr>
          <a:xfrm>
            <a:off x="8467294" y="1581965"/>
            <a:ext cx="609930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V1.0"/>
          <p:cNvSpPr/>
          <p:nvPr/>
        </p:nvSpPr>
        <p:spPr>
          <a:xfrm>
            <a:off x="8485058" y="1687352"/>
            <a:ext cx="574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V1.0</a:t>
            </a:r>
          </a:p>
        </p:txBody>
      </p:sp>
      <p:sp>
        <p:nvSpPr>
          <p:cNvPr id="91" name="椭圆形"/>
          <p:cNvSpPr/>
          <p:nvPr/>
        </p:nvSpPr>
        <p:spPr>
          <a:xfrm>
            <a:off x="3858802" y="2269025"/>
            <a:ext cx="609930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线条"/>
          <p:cNvSpPr/>
          <p:nvPr/>
        </p:nvSpPr>
        <p:spPr>
          <a:xfrm>
            <a:off x="5307245" y="1872772"/>
            <a:ext cx="299514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3" name="线条"/>
          <p:cNvSpPr/>
          <p:nvPr/>
        </p:nvSpPr>
        <p:spPr>
          <a:xfrm>
            <a:off x="3793108" y="1872772"/>
            <a:ext cx="63533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4" name="线条"/>
          <p:cNvSpPr/>
          <p:nvPr/>
        </p:nvSpPr>
        <p:spPr>
          <a:xfrm>
            <a:off x="3635791" y="1977632"/>
            <a:ext cx="361861" cy="3618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5" name="线条"/>
          <p:cNvSpPr/>
          <p:nvPr/>
        </p:nvSpPr>
        <p:spPr>
          <a:xfrm flipV="1">
            <a:off x="4344357" y="2096665"/>
            <a:ext cx="361861" cy="3618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6" name="椭圆形"/>
          <p:cNvSpPr/>
          <p:nvPr/>
        </p:nvSpPr>
        <p:spPr>
          <a:xfrm>
            <a:off x="3805808" y="3643144"/>
            <a:ext cx="609930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椭圆形"/>
          <p:cNvSpPr/>
          <p:nvPr/>
        </p:nvSpPr>
        <p:spPr>
          <a:xfrm>
            <a:off x="3805808" y="4330204"/>
            <a:ext cx="609930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线条"/>
          <p:cNvSpPr/>
          <p:nvPr/>
        </p:nvSpPr>
        <p:spPr>
          <a:xfrm>
            <a:off x="3302738" y="2124995"/>
            <a:ext cx="528193" cy="224648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9" name="椭圆形"/>
          <p:cNvSpPr/>
          <p:nvPr/>
        </p:nvSpPr>
        <p:spPr>
          <a:xfrm>
            <a:off x="5019156" y="3643144"/>
            <a:ext cx="609931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线条"/>
          <p:cNvSpPr/>
          <p:nvPr/>
        </p:nvSpPr>
        <p:spPr>
          <a:xfrm>
            <a:off x="4414161" y="3933951"/>
            <a:ext cx="57440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1" name="椭圆形"/>
          <p:cNvSpPr/>
          <p:nvPr/>
        </p:nvSpPr>
        <p:spPr>
          <a:xfrm>
            <a:off x="5010209" y="4330204"/>
            <a:ext cx="609930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椭圆形"/>
          <p:cNvSpPr/>
          <p:nvPr/>
        </p:nvSpPr>
        <p:spPr>
          <a:xfrm>
            <a:off x="5954517" y="4330204"/>
            <a:ext cx="609930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椭圆形"/>
          <p:cNvSpPr/>
          <p:nvPr/>
        </p:nvSpPr>
        <p:spPr>
          <a:xfrm>
            <a:off x="6898825" y="4330204"/>
            <a:ext cx="609930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线条"/>
          <p:cNvSpPr/>
          <p:nvPr/>
        </p:nvSpPr>
        <p:spPr>
          <a:xfrm>
            <a:off x="4538956" y="4621011"/>
            <a:ext cx="35698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5" name="线条"/>
          <p:cNvSpPr/>
          <p:nvPr/>
        </p:nvSpPr>
        <p:spPr>
          <a:xfrm>
            <a:off x="5590802" y="4621011"/>
            <a:ext cx="35698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6" name="线条"/>
          <p:cNvSpPr/>
          <p:nvPr/>
        </p:nvSpPr>
        <p:spPr>
          <a:xfrm>
            <a:off x="6626326" y="4621011"/>
            <a:ext cx="35698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7" name="椭圆形"/>
          <p:cNvSpPr/>
          <p:nvPr/>
        </p:nvSpPr>
        <p:spPr>
          <a:xfrm>
            <a:off x="6136741" y="2956084"/>
            <a:ext cx="609931" cy="5816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线条"/>
          <p:cNvSpPr/>
          <p:nvPr/>
        </p:nvSpPr>
        <p:spPr>
          <a:xfrm>
            <a:off x="5015134" y="1971355"/>
            <a:ext cx="1185935" cy="11859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09" name="线条"/>
          <p:cNvSpPr/>
          <p:nvPr/>
        </p:nvSpPr>
        <p:spPr>
          <a:xfrm flipV="1">
            <a:off x="6755005" y="2327045"/>
            <a:ext cx="1547385" cy="9053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0" name="线条"/>
          <p:cNvSpPr/>
          <p:nvPr/>
        </p:nvSpPr>
        <p:spPr>
          <a:xfrm flipV="1">
            <a:off x="7300182" y="2500187"/>
            <a:ext cx="1247811" cy="185083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1" name="线条"/>
          <p:cNvSpPr/>
          <p:nvPr/>
        </p:nvSpPr>
        <p:spPr>
          <a:xfrm>
            <a:off x="3439685" y="2163772"/>
            <a:ext cx="550275" cy="13866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1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0" name="理解分支"/>
          <p:cNvSpPr/>
          <p:nvPr/>
        </p:nvSpPr>
        <p:spPr>
          <a:xfrm>
            <a:off x="5129529" y="526006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理解分支</a:t>
            </a:r>
          </a:p>
        </p:txBody>
      </p:sp>
      <p:sp>
        <p:nvSpPr>
          <p:cNvPr id="131" name="在几乎所有的版本控制系统中，都会以某种形式支持分支"/>
          <p:cNvSpPr/>
          <p:nvPr/>
        </p:nvSpPr>
        <p:spPr>
          <a:xfrm>
            <a:off x="1493855" y="1623345"/>
            <a:ext cx="59996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在几乎所有的版本控制系统中，都会以某种形式支持分支</a:t>
            </a:r>
          </a:p>
        </p:txBody>
      </p:sp>
      <p:sp>
        <p:nvSpPr>
          <p:cNvPr id="132" name="分支是Git的必杀技特性，借助这一特性，使得Git从众多的版本控制系统中脱颖而出。"/>
          <p:cNvSpPr/>
          <p:nvPr/>
        </p:nvSpPr>
        <p:spPr>
          <a:xfrm>
            <a:off x="1493855" y="2214395"/>
            <a:ext cx="88698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分支是Git的必杀技特性，借助这一特性，使得Git从众多的版本控制系统中脱颖而出。</a:t>
            </a:r>
          </a:p>
        </p:txBody>
      </p:sp>
      <p:pic>
        <p:nvPicPr>
          <p:cNvPr id="133" name="Git.png" descr="G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1774" y="2844800"/>
            <a:ext cx="2794001" cy="1168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Git鼓励我们在工作流中频繁的使用与合并分支"/>
          <p:cNvSpPr/>
          <p:nvPr/>
        </p:nvSpPr>
        <p:spPr>
          <a:xfrm>
            <a:off x="1493855" y="4234664"/>
            <a:ext cx="492012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Git鼓励我们在工作流中频繁的使用与合并分支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36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7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8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9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3" name="理解分支"/>
          <p:cNvSpPr/>
          <p:nvPr/>
        </p:nvSpPr>
        <p:spPr>
          <a:xfrm>
            <a:off x="5129529" y="526006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理解分支</a:t>
            </a:r>
          </a:p>
        </p:txBody>
      </p:sp>
      <p:sp>
        <p:nvSpPr>
          <p:cNvPr id="154" name="Git分支的本质是指向我们提交内容的可变指针，默认的分支名是master，在每次的提交操作中，…"/>
          <p:cNvSpPr/>
          <p:nvPr/>
        </p:nvSpPr>
        <p:spPr>
          <a:xfrm>
            <a:off x="1462099" y="2013265"/>
            <a:ext cx="1002567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Git分支的本质是指向我们提交内容的可变指针，默认的分支名是master，在每次的提交操作中，</a:t>
            </a:r>
          </a:p>
          <a:p>
            <a:pPr lvl="1"/>
            <a:r>
              <a:t>指向master分支的指针都会自动的向前移动</a:t>
            </a:r>
          </a:p>
        </p:txBody>
      </p:sp>
      <p:sp>
        <p:nvSpPr>
          <p:cNvPr id="155" name="master指针并不是一个特殊的指针，只是在初始化仓库时自动创建的，并且在使用过程中，没有…"/>
          <p:cNvSpPr/>
          <p:nvPr/>
        </p:nvSpPr>
        <p:spPr>
          <a:xfrm>
            <a:off x="1493855" y="3500524"/>
            <a:ext cx="9962164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master指针并不是一个特殊的指针，只是在初始化仓库时自动创建的，并且在使用过程中，没有</a:t>
            </a:r>
          </a:p>
          <a:p>
            <a:pPr lvl="1"/>
            <a:r>
              <a:t>修改这个分支的名字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57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4" name="项目实例"/>
          <p:cNvSpPr/>
          <p:nvPr/>
        </p:nvSpPr>
        <p:spPr>
          <a:xfrm>
            <a:off x="5129529" y="526006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项目实例</a:t>
            </a:r>
          </a:p>
        </p:txBody>
      </p:sp>
      <p:sp>
        <p:nvSpPr>
          <p:cNvPr id="175" name="我们开发了一个网站，并且完成了部署…"/>
          <p:cNvSpPr/>
          <p:nvPr/>
        </p:nvSpPr>
        <p:spPr>
          <a:xfrm>
            <a:off x="1349937" y="2589529"/>
            <a:ext cx="9492127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我们开发了一个网站，并且完成了部署</a:t>
            </a:r>
          </a:p>
          <a:p>
            <a:pPr marL="180473" indent="-180473">
              <a:buSzPct val="100000"/>
              <a:buChar char="•"/>
            </a:pPr>
            <a:r>
              <a:t>突然接到了一个电话说有个很严重的问题紧急修补，一般情况下我们会按照这个流程来处理</a:t>
            </a:r>
          </a:p>
          <a:p>
            <a:pPr lvl="1" marL="561473" indent="-180473">
              <a:buSzPct val="100000"/>
              <a:buChar char="•"/>
            </a:pPr>
            <a:r>
              <a:t>切换到主分支上，为这个紧急任务创建一个新的分支</a:t>
            </a:r>
          </a:p>
          <a:p>
            <a:pPr lvl="1" marL="561473" indent="-180473">
              <a:buSzPct val="100000"/>
              <a:buChar char="•"/>
            </a:pPr>
            <a:r>
              <a:t>在测试通过之后，切换到主分支，合并为紧急任务创建的分支，重新部署</a:t>
            </a:r>
          </a:p>
          <a:p>
            <a:pPr lvl="1" marL="561473" indent="-180473">
              <a:buSzPct val="100000"/>
              <a:buChar char="•"/>
            </a:pPr>
            <a:r>
              <a:t>删除这个分支之后，切换回工作分支上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77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9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0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4" name="创建并切换分支"/>
          <p:cNvSpPr/>
          <p:nvPr/>
        </p:nvSpPr>
        <p:spPr>
          <a:xfrm>
            <a:off x="4443729" y="510004"/>
            <a:ext cx="3304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创建并切换分支</a:t>
            </a:r>
          </a:p>
        </p:txBody>
      </p:sp>
      <p:sp>
        <p:nvSpPr>
          <p:cNvPr id="195" name="创建分支之前"/>
          <p:cNvSpPr/>
          <p:nvPr/>
        </p:nvSpPr>
        <p:spPr>
          <a:xfrm>
            <a:off x="2149925" y="1303311"/>
            <a:ext cx="16562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创建分支之前</a:t>
            </a:r>
          </a:p>
        </p:txBody>
      </p:sp>
      <p:pic>
        <p:nvPicPr>
          <p:cNvPr id="196" name="未创建分支前.png" descr="未创建分支前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7750" y="1949450"/>
            <a:ext cx="5016500" cy="295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98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9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0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1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5" name="创建并切换分支"/>
          <p:cNvSpPr/>
          <p:nvPr/>
        </p:nvSpPr>
        <p:spPr>
          <a:xfrm>
            <a:off x="4443729" y="510004"/>
            <a:ext cx="3304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创建并切换分支</a:t>
            </a:r>
          </a:p>
        </p:txBody>
      </p:sp>
      <p:sp>
        <p:nvSpPr>
          <p:cNvPr id="216" name="创建分支…"/>
          <p:cNvSpPr/>
          <p:nvPr/>
        </p:nvSpPr>
        <p:spPr>
          <a:xfrm>
            <a:off x="1813889" y="1622331"/>
            <a:ext cx="226670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marL="561473" indent="-180473">
              <a:buSzPct val="100000"/>
              <a:buChar char="•"/>
            </a:lvl2pPr>
          </a:lstStyle>
          <a:p>
            <a:pPr/>
            <a:r>
              <a:t>创建分支</a:t>
            </a:r>
          </a:p>
          <a:p>
            <a:pPr lvl="1"/>
            <a:r>
              <a:t>git branch iss53</a:t>
            </a:r>
          </a:p>
        </p:txBody>
      </p:sp>
      <p:pic>
        <p:nvPicPr>
          <p:cNvPr id="217" name="创建分支但未切换前.png" descr="创建分支但未切换前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3807" y="1776856"/>
            <a:ext cx="4424386" cy="3304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219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6" name="创建并切换分支"/>
          <p:cNvSpPr/>
          <p:nvPr/>
        </p:nvSpPr>
        <p:spPr>
          <a:xfrm>
            <a:off x="4443729" y="510004"/>
            <a:ext cx="33045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创建并切换分支</a:t>
            </a:r>
          </a:p>
        </p:txBody>
      </p:sp>
      <p:sp>
        <p:nvSpPr>
          <p:cNvPr id="237" name="切换分支…"/>
          <p:cNvSpPr/>
          <p:nvPr/>
        </p:nvSpPr>
        <p:spPr>
          <a:xfrm>
            <a:off x="1941903" y="1811798"/>
            <a:ext cx="2482694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marL="561473" indent="-180473">
              <a:buSzPct val="100000"/>
              <a:buChar char="•"/>
            </a:lvl2pPr>
          </a:lstStyle>
          <a:p>
            <a:pPr/>
            <a:r>
              <a:t>切换分支</a:t>
            </a:r>
          </a:p>
          <a:p>
            <a:pPr lvl="1"/>
            <a:r>
              <a:t>git checkout iss53</a:t>
            </a:r>
          </a:p>
        </p:txBody>
      </p:sp>
      <p:pic>
        <p:nvPicPr>
          <p:cNvPr id="238" name="切换分支后.png" descr="切换分支后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9359" y="1647415"/>
            <a:ext cx="4853282" cy="3563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