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eweistudio@163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成组"/>
          <p:cNvGrpSpPr/>
          <p:nvPr/>
        </p:nvGrpSpPr>
        <p:grpSpPr>
          <a:xfrm>
            <a:off x="1198562" y="4312867"/>
            <a:ext cx="2048246" cy="2048246"/>
            <a:chOff x="0" y="0"/>
            <a:chExt cx="2048244" cy="2048244"/>
          </a:xfrm>
        </p:grpSpPr>
        <p:sp>
          <p:nvSpPr>
            <p:cNvPr id="20" name="形状"/>
            <p:cNvSpPr/>
            <p:nvPr/>
          </p:nvSpPr>
          <p:spPr>
            <a:xfrm>
              <a:off x="235929" y="230013"/>
              <a:ext cx="1586942" cy="159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" name="形状"/>
            <p:cNvSpPr/>
            <p:nvPr/>
          </p:nvSpPr>
          <p:spPr>
            <a:xfrm>
              <a:off x="501040" y="496279"/>
              <a:ext cx="1056720" cy="106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" name="形状"/>
            <p:cNvSpPr/>
            <p:nvPr/>
          </p:nvSpPr>
          <p:spPr>
            <a:xfrm>
              <a:off x="653153" y="650037"/>
              <a:ext cx="753736" cy="75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" name="线条"/>
            <p:cNvSpPr/>
            <p:nvPr/>
          </p:nvSpPr>
          <p:spPr>
            <a:xfrm>
              <a:off x="0" y="141883"/>
              <a:ext cx="2048245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线条"/>
            <p:cNvSpPr/>
            <p:nvPr/>
          </p:nvSpPr>
          <p:spPr>
            <a:xfrm>
              <a:off x="14279" y="1916986"/>
              <a:ext cx="2024653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线条"/>
            <p:cNvSpPr/>
            <p:nvPr/>
          </p:nvSpPr>
          <p:spPr>
            <a:xfrm flipH="1">
              <a:off x="153354" y="14376"/>
              <a:ext cx="1" cy="2019493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线条"/>
            <p:cNvSpPr/>
            <p:nvPr/>
          </p:nvSpPr>
          <p:spPr>
            <a:xfrm flipH="1">
              <a:off x="1909170" y="18751"/>
              <a:ext cx="1" cy="2024494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圆角矩形"/>
            <p:cNvSpPr/>
            <p:nvPr/>
          </p:nvSpPr>
          <p:spPr>
            <a:xfrm>
              <a:off x="14279" y="14376"/>
              <a:ext cx="2033966" cy="2028869"/>
            </a:xfrm>
            <a:prstGeom prst="roundRect">
              <a:avLst>
                <a:gd name="adj" fmla="val 22565"/>
              </a:avLst>
            </a:prstGeom>
            <a:noFill/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" name="线条"/>
            <p:cNvSpPr/>
            <p:nvPr/>
          </p:nvSpPr>
          <p:spPr>
            <a:xfrm>
              <a:off x="14280" y="-1"/>
              <a:ext cx="2015339" cy="2043246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线条"/>
            <p:cNvSpPr/>
            <p:nvPr/>
          </p:nvSpPr>
          <p:spPr>
            <a:xfrm flipV="1">
              <a:off x="14279" y="5000"/>
              <a:ext cx="2029621" cy="2043245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线条"/>
            <p:cNvSpPr/>
            <p:nvPr/>
          </p:nvSpPr>
          <p:spPr>
            <a:xfrm flipH="1">
              <a:off x="653153" y="14376"/>
              <a:ext cx="1" cy="2024494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线条"/>
            <p:cNvSpPr/>
            <p:nvPr/>
          </p:nvSpPr>
          <p:spPr>
            <a:xfrm>
              <a:off x="1016982" y="5000"/>
              <a:ext cx="14281" cy="2038245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线条"/>
            <p:cNvSpPr/>
            <p:nvPr/>
          </p:nvSpPr>
          <p:spPr>
            <a:xfrm flipH="1">
              <a:off x="1397574" y="14376"/>
              <a:ext cx="1" cy="2033869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线条"/>
            <p:cNvSpPr/>
            <p:nvPr/>
          </p:nvSpPr>
          <p:spPr>
            <a:xfrm>
              <a:off x="14279" y="650037"/>
              <a:ext cx="2033966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线条"/>
            <p:cNvSpPr/>
            <p:nvPr/>
          </p:nvSpPr>
          <p:spPr>
            <a:xfrm>
              <a:off x="14279" y="1028809"/>
              <a:ext cx="2033966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线条"/>
            <p:cNvSpPr/>
            <p:nvPr/>
          </p:nvSpPr>
          <p:spPr>
            <a:xfrm>
              <a:off x="14279" y="1408832"/>
              <a:ext cx="2029620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" name="android全栈工程师训练营…"/>
          <p:cNvSpPr/>
          <p:nvPr/>
        </p:nvSpPr>
        <p:spPr>
          <a:xfrm>
            <a:off x="2208212" y="1487487"/>
            <a:ext cx="7775576" cy="21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defRPr sz="4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android全栈工程师训练营</a:t>
            </a: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Git版本控制系统和GitHub</a:t>
            </a: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版本对比</a:t>
            </a:r>
          </a:p>
        </p:txBody>
      </p:sp>
      <p:pic>
        <p:nvPicPr>
          <p:cNvPr id="3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200" y="116205"/>
            <a:ext cx="1533526" cy="153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讲师：陈帅康"/>
          <p:cNvSpPr/>
          <p:nvPr/>
        </p:nvSpPr>
        <p:spPr>
          <a:xfrm>
            <a:off x="8948187" y="4767602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讲师：陈帅康</a:t>
            </a:r>
          </a:p>
        </p:txBody>
      </p:sp>
      <p:sp>
        <p:nvSpPr>
          <p:cNvPr id="40" name="2018/1/26"/>
          <p:cNvSpPr/>
          <p:nvPr/>
        </p:nvSpPr>
        <p:spPr>
          <a:xfrm>
            <a:off x="9125497" y="5151062"/>
            <a:ext cx="11211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2018/1/26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4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9" name="工作区域和暂存区域的对比…"/>
          <p:cNvSpPr/>
          <p:nvPr>
            <p:ph type="body" sz="half" idx="4294967295"/>
          </p:nvPr>
        </p:nvSpPr>
        <p:spPr>
          <a:xfrm>
            <a:off x="1943100" y="1758156"/>
            <a:ext cx="6809376" cy="3621088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513953" indent="-513953" defTabSz="584200">
              <a:lnSpc>
                <a:spcPct val="120000"/>
              </a:lnSpc>
              <a:spcBef>
                <a:spcPts val="0"/>
              </a:spcBef>
              <a:buSzPct val="145000"/>
              <a:buFontTx/>
              <a:defRPr sz="3700">
                <a:latin typeface="+mj-lt"/>
                <a:ea typeface="+mj-ea"/>
                <a:cs typeface="+mj-cs"/>
                <a:sym typeface="Helvetica Neue"/>
              </a:defRPr>
            </a:pPr>
            <a:r>
              <a:t>工作区域和暂存区域的对比</a:t>
            </a:r>
          </a:p>
          <a:p>
            <a:pPr marL="513953" indent="-513953" defTabSz="584200">
              <a:lnSpc>
                <a:spcPct val="120000"/>
              </a:lnSpc>
              <a:spcBef>
                <a:spcPts val="0"/>
              </a:spcBef>
              <a:buSzPct val="145000"/>
              <a:buFontTx/>
              <a:defRPr sz="3700">
                <a:latin typeface="+mj-lt"/>
                <a:ea typeface="+mj-ea"/>
                <a:cs typeface="+mj-cs"/>
                <a:sym typeface="Helvetica Neue"/>
              </a:defRPr>
            </a:pPr>
            <a:r>
              <a:t>仓库中两个版本的比较</a:t>
            </a:r>
          </a:p>
          <a:p>
            <a:pPr marL="513953" indent="-513953" defTabSz="584200">
              <a:lnSpc>
                <a:spcPct val="120000"/>
              </a:lnSpc>
              <a:spcBef>
                <a:spcPts val="0"/>
              </a:spcBef>
              <a:buSzPct val="145000"/>
              <a:buFontTx/>
              <a:defRPr sz="3700">
                <a:latin typeface="+mj-lt"/>
                <a:ea typeface="+mj-ea"/>
                <a:cs typeface="+mj-cs"/>
                <a:sym typeface="Helvetica Neue"/>
              </a:defRPr>
            </a:pPr>
            <a:r>
              <a:t>工作区域和仓库的对比</a:t>
            </a:r>
          </a:p>
          <a:p>
            <a:pPr marL="513953" indent="-513953" defTabSz="584200">
              <a:lnSpc>
                <a:spcPct val="120000"/>
              </a:lnSpc>
              <a:spcBef>
                <a:spcPts val="0"/>
              </a:spcBef>
              <a:buSzPct val="145000"/>
              <a:buFontTx/>
              <a:defRPr sz="3700">
                <a:latin typeface="+mj-lt"/>
                <a:ea typeface="+mj-ea"/>
                <a:cs typeface="+mj-cs"/>
                <a:sym typeface="Helvetica Neue"/>
              </a:defRPr>
            </a:pPr>
            <a:r>
              <a:t>暂存区域和仓库的对比</a:t>
            </a:r>
          </a:p>
        </p:txBody>
      </p:sp>
      <p:sp>
        <p:nvSpPr>
          <p:cNvPr id="60" name="课程内容"/>
          <p:cNvSpPr/>
          <p:nvPr/>
        </p:nvSpPr>
        <p:spPr>
          <a:xfrm>
            <a:off x="5129529" y="526006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课程内容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6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9" name="版本对比"/>
          <p:cNvSpPr/>
          <p:nvPr/>
        </p:nvSpPr>
        <p:spPr>
          <a:xfrm>
            <a:off x="5104129" y="507069"/>
            <a:ext cx="19837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584200">
              <a:lnSpc>
                <a:spcPct val="120000"/>
              </a:lnSpc>
              <a:defRPr sz="37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版本对比</a:t>
            </a:r>
          </a:p>
        </p:txBody>
      </p:sp>
      <p:sp>
        <p:nvSpPr>
          <p:cNvPr id="80" name="工作区域和暂存区域的对比…"/>
          <p:cNvSpPr/>
          <p:nvPr/>
        </p:nvSpPr>
        <p:spPr>
          <a:xfrm>
            <a:off x="2268562" y="1874448"/>
            <a:ext cx="3091327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工作区域和暂存区域的对比</a:t>
            </a:r>
          </a:p>
          <a:p>
            <a:pPr lvl="1"/>
            <a:r>
              <a:t>git diff</a:t>
            </a:r>
          </a:p>
        </p:txBody>
      </p:sp>
      <p:sp>
        <p:nvSpPr>
          <p:cNvPr id="81" name="两个版本的对比…"/>
          <p:cNvSpPr/>
          <p:nvPr/>
        </p:nvSpPr>
        <p:spPr>
          <a:xfrm>
            <a:off x="2316971" y="3573214"/>
            <a:ext cx="269151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两个版本的对比</a:t>
            </a:r>
          </a:p>
          <a:p>
            <a:pPr lvl="1"/>
            <a:r>
              <a:t>git diff 版本号1 版本号2</a:t>
            </a:r>
          </a:p>
        </p:txBody>
      </p:sp>
      <p:sp>
        <p:nvSpPr>
          <p:cNvPr id="82" name="如果想要比较当前最新的版本，可以不用使用版本号，而直接使用HEAD"/>
          <p:cNvSpPr/>
          <p:nvPr/>
        </p:nvSpPr>
        <p:spPr>
          <a:xfrm>
            <a:off x="2411667" y="4904359"/>
            <a:ext cx="736866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如果想要比较当前最新的版本，可以不用使用版本号，而直接使用HEAD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" grpId="2"/>
      <p:bldP build="whole" bldLvl="1" animBg="1" rev="0" advAuto="0" spid="82" grpId="3"/>
      <p:bldP build="whole" bldLvl="1" animBg="1" rev="0" advAuto="0" spid="8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84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6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7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2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1" name="版本对比"/>
          <p:cNvSpPr/>
          <p:nvPr/>
        </p:nvSpPr>
        <p:spPr>
          <a:xfrm>
            <a:off x="5104129" y="507069"/>
            <a:ext cx="19837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584200">
              <a:lnSpc>
                <a:spcPct val="120000"/>
              </a:lnSpc>
              <a:defRPr sz="37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版本对比</a:t>
            </a:r>
          </a:p>
        </p:txBody>
      </p:sp>
      <p:sp>
        <p:nvSpPr>
          <p:cNvPr id="102" name="当前工作区域和版本的对比…"/>
          <p:cNvSpPr/>
          <p:nvPr/>
        </p:nvSpPr>
        <p:spPr>
          <a:xfrm>
            <a:off x="2268562" y="1874448"/>
            <a:ext cx="3091327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当前工作区域和版本的对比</a:t>
            </a:r>
          </a:p>
          <a:p>
            <a:pPr lvl="1"/>
            <a:r>
              <a:t>git diff 版本号</a:t>
            </a:r>
          </a:p>
        </p:txBody>
      </p:sp>
      <p:sp>
        <p:nvSpPr>
          <p:cNvPr id="103" name="暂存区域和版本的对比…"/>
          <p:cNvSpPr/>
          <p:nvPr/>
        </p:nvSpPr>
        <p:spPr>
          <a:xfrm>
            <a:off x="2260160" y="3535340"/>
            <a:ext cx="3072927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暂存区域和版本的对比</a:t>
            </a:r>
          </a:p>
          <a:p>
            <a:pPr lvl="1"/>
            <a:r>
              <a:t>git diff ——cached 版本号2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" grpId="2"/>
      <p:bldP build="whole" bldLvl="1" animBg="1" rev="0" advAuto="0" spid="10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05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6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7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8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3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2" name="谢谢观看"/>
          <p:cNvSpPr/>
          <p:nvPr/>
        </p:nvSpPr>
        <p:spPr>
          <a:xfrm>
            <a:off x="4418329" y="690965"/>
            <a:ext cx="335534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400"/>
            </a:lvl1pPr>
          </a:lstStyle>
          <a:p>
            <a:pPr/>
            <a:r>
              <a:t>谢谢观看</a:t>
            </a:r>
          </a:p>
        </p:txBody>
      </p:sp>
      <p:sp>
        <p:nvSpPr>
          <p:cNvPr id="123" name="工作室邮箱：leweistudio@163.com…"/>
          <p:cNvSpPr/>
          <p:nvPr/>
        </p:nvSpPr>
        <p:spPr>
          <a:xfrm>
            <a:off x="4206479" y="2646792"/>
            <a:ext cx="377904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1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工作室邮箱：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leweistudio@163.com</a:t>
            </a:r>
          </a:p>
          <a:p>
            <a:pPr defTabSz="457200">
              <a:lnSpc>
                <a:spcPts val="41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工作室GitHub：lwstudio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