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Git版本控制系统和GitHub—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Git的配置和Git的常用命令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596630" y="463422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4"/>
          <p:cNvSpPr/>
          <p:nvPr/>
        </p:nvSpPr>
        <p:spPr>
          <a:xfrm>
            <a:off x="8596630" y="5132520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8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0" name="文件添加、提交"/>
          <p:cNvSpPr/>
          <p:nvPr/>
        </p:nvSpPr>
        <p:spPr>
          <a:xfrm>
            <a:off x="4443729" y="487680"/>
            <a:ext cx="3304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文件添加、提交</a:t>
            </a:r>
          </a:p>
        </p:txBody>
      </p:sp>
      <p:sp>
        <p:nvSpPr>
          <p:cNvPr id="301" name="使用如下命令将文件由工作区域添加到暂存区域…"/>
          <p:cNvSpPr/>
          <p:nvPr/>
        </p:nvSpPr>
        <p:spPr>
          <a:xfrm>
            <a:off x="2379979" y="1548129"/>
            <a:ext cx="565461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 使用如下命令将文件由工作区域添加到暂存区域</a:t>
            </a:r>
          </a:p>
          <a:p>
            <a:pPr lvl="1" indent="228600"/>
            <a:r>
              <a:t>git add 文件名：将某个文件添加到暂存区域</a:t>
            </a:r>
          </a:p>
          <a:p>
            <a:pPr lvl="1" indent="228600"/>
            <a:r>
              <a:t>git add 目录名：将该录下的所有文件添加到暂存区域</a:t>
            </a:r>
          </a:p>
        </p:txBody>
      </p:sp>
      <p:sp>
        <p:nvSpPr>
          <p:cNvPr id="302" name="使用如下命令将文件由暂存区域提交到仓库…"/>
          <p:cNvSpPr/>
          <p:nvPr/>
        </p:nvSpPr>
        <p:spPr>
          <a:xfrm>
            <a:off x="2379979" y="3122929"/>
            <a:ext cx="475504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 使用如下命令将文件由暂存区域提交到仓库</a:t>
            </a:r>
          </a:p>
          <a:p>
            <a:pPr lvl="1" indent="228600"/>
            <a:r>
              <a:t>git commit -m “提交信息”</a:t>
            </a:r>
          </a:p>
          <a:p>
            <a:pPr lvl="1" indent="228600"/>
            <a:r>
              <a:t>其中提交信息用于说明本次提交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1"/>
      <p:bldP build="whole" bldLvl="1" animBg="1" rev="0" advAuto="0" spid="30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成组"/>
          <p:cNvGrpSpPr/>
          <p:nvPr/>
        </p:nvGrpSpPr>
        <p:grpSpPr>
          <a:xfrm>
            <a:off x="2921717" y="-1"/>
            <a:ext cx="6906943" cy="6858002"/>
            <a:chOff x="0" y="-1"/>
            <a:chExt cx="6906941" cy="6858000"/>
          </a:xfrm>
        </p:grpSpPr>
        <p:sp>
          <p:nvSpPr>
            <p:cNvPr id="304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1" name="工作流程解析"/>
          <p:cNvSpPr/>
          <p:nvPr/>
        </p:nvSpPr>
        <p:spPr>
          <a:xfrm>
            <a:off x="4951517" y="418199"/>
            <a:ext cx="2847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工作流程解析</a:t>
            </a:r>
          </a:p>
        </p:txBody>
      </p:sp>
      <p:grpSp>
        <p:nvGrpSpPr>
          <p:cNvPr id="324" name="成组"/>
          <p:cNvGrpSpPr/>
          <p:nvPr/>
        </p:nvGrpSpPr>
        <p:grpSpPr>
          <a:xfrm>
            <a:off x="2056129" y="1592013"/>
            <a:ext cx="2847506" cy="1953295"/>
            <a:chOff x="0" y="0"/>
            <a:chExt cx="2847504" cy="1953293"/>
          </a:xfrm>
        </p:grpSpPr>
        <p:pic>
          <p:nvPicPr>
            <p:cNvPr id="322" name="pasted-image.tiff" descr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9070" y="0"/>
              <a:ext cx="2668435" cy="1953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初…"/>
            <p:cNvSpPr/>
            <p:nvPr/>
          </p:nvSpPr>
          <p:spPr>
            <a:xfrm>
              <a:off x="0" y="454676"/>
              <a:ext cx="396253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初</a:t>
              </a:r>
            </a:p>
            <a:p>
              <a:pPr/>
              <a:r>
                <a:t>始</a:t>
              </a:r>
            </a:p>
            <a:p>
              <a:pPr/>
              <a:r>
                <a:t>化</a:t>
              </a:r>
            </a:p>
          </p:txBody>
        </p:sp>
      </p:grpSp>
      <p:grpSp>
        <p:nvGrpSpPr>
          <p:cNvPr id="328" name="成组"/>
          <p:cNvGrpSpPr/>
          <p:nvPr/>
        </p:nvGrpSpPr>
        <p:grpSpPr>
          <a:xfrm>
            <a:off x="4787899" y="1625169"/>
            <a:ext cx="3466846" cy="1886983"/>
            <a:chOff x="0" y="0"/>
            <a:chExt cx="3466844" cy="1886981"/>
          </a:xfrm>
        </p:grpSpPr>
        <p:sp>
          <p:nvSpPr>
            <p:cNvPr id="325" name="线条"/>
            <p:cNvSpPr/>
            <p:nvPr/>
          </p:nvSpPr>
          <p:spPr>
            <a:xfrm>
              <a:off x="0" y="943490"/>
              <a:ext cx="118986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添…"/>
            <p:cNvSpPr/>
            <p:nvPr/>
          </p:nvSpPr>
          <p:spPr>
            <a:xfrm>
              <a:off x="544829" y="262770"/>
              <a:ext cx="396254" cy="1361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添</a:t>
              </a:r>
            </a:p>
            <a:p>
              <a:pPr/>
              <a:r>
                <a:t>加</a:t>
              </a:r>
            </a:p>
            <a:p>
              <a:pPr/>
              <a:r>
                <a:t>文</a:t>
              </a:r>
            </a:p>
            <a:p>
              <a:pPr/>
              <a:r>
                <a:t>件</a:t>
              </a:r>
            </a:p>
          </p:txBody>
        </p:sp>
        <p:pic>
          <p:nvPicPr>
            <p:cNvPr id="327" name="pasted-image.tiff" descr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9000" y="0"/>
              <a:ext cx="2577845" cy="1886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2" name="成组"/>
          <p:cNvGrpSpPr/>
          <p:nvPr/>
        </p:nvGrpSpPr>
        <p:grpSpPr>
          <a:xfrm>
            <a:off x="8115299" y="1625169"/>
            <a:ext cx="3485665" cy="1886983"/>
            <a:chOff x="0" y="0"/>
            <a:chExt cx="3485663" cy="1886981"/>
          </a:xfrm>
        </p:grpSpPr>
        <p:sp>
          <p:nvSpPr>
            <p:cNvPr id="329" name="线条"/>
            <p:cNvSpPr/>
            <p:nvPr/>
          </p:nvSpPr>
          <p:spPr>
            <a:xfrm>
              <a:off x="0" y="943490"/>
              <a:ext cx="106291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提…"/>
            <p:cNvSpPr/>
            <p:nvPr/>
          </p:nvSpPr>
          <p:spPr>
            <a:xfrm>
              <a:off x="396804" y="580270"/>
              <a:ext cx="39625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提</a:t>
              </a:r>
            </a:p>
            <a:p>
              <a:pPr/>
              <a:r>
                <a:t>交</a:t>
              </a:r>
            </a:p>
          </p:txBody>
        </p:sp>
        <p:pic>
          <p:nvPicPr>
            <p:cNvPr id="331" name="pasted-image.tiff" descr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07819" y="0"/>
              <a:ext cx="2577845" cy="1886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5" name="成组"/>
          <p:cNvGrpSpPr/>
          <p:nvPr/>
        </p:nvGrpSpPr>
        <p:grpSpPr>
          <a:xfrm>
            <a:off x="2015502" y="3473451"/>
            <a:ext cx="2882208" cy="2051219"/>
            <a:chOff x="0" y="-48961"/>
            <a:chExt cx="2882207" cy="2051217"/>
          </a:xfrm>
        </p:grpSpPr>
        <p:sp>
          <p:nvSpPr>
            <p:cNvPr id="333" name="编…"/>
            <p:cNvSpPr/>
            <p:nvPr/>
          </p:nvSpPr>
          <p:spPr>
            <a:xfrm>
              <a:off x="0" y="295926"/>
              <a:ext cx="396253" cy="1361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编</a:t>
              </a:r>
            </a:p>
            <a:p>
              <a:pPr/>
              <a:r>
                <a:t>辑</a:t>
              </a:r>
            </a:p>
            <a:p>
              <a:pPr/>
              <a:r>
                <a:t>文</a:t>
              </a:r>
            </a:p>
            <a:p>
              <a:pPr/>
              <a:r>
                <a:t>件</a:t>
              </a:r>
            </a:p>
          </p:txBody>
        </p:sp>
        <p:pic>
          <p:nvPicPr>
            <p:cNvPr id="334" name="pasted-image.tiff" descr="pasted-image.tif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9997" y="-48962"/>
              <a:ext cx="2802211" cy="2051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0" name="成组"/>
          <p:cNvGrpSpPr/>
          <p:nvPr/>
        </p:nvGrpSpPr>
        <p:grpSpPr>
          <a:xfrm>
            <a:off x="4747272" y="3609545"/>
            <a:ext cx="3255832" cy="1779031"/>
            <a:chOff x="0" y="0"/>
            <a:chExt cx="3255831" cy="1779030"/>
          </a:xfrm>
        </p:grpSpPr>
        <p:grpSp>
          <p:nvGrpSpPr>
            <p:cNvPr id="338" name="成组"/>
            <p:cNvGrpSpPr/>
            <p:nvPr/>
          </p:nvGrpSpPr>
          <p:grpSpPr>
            <a:xfrm>
              <a:off x="-1" y="208795"/>
              <a:ext cx="1189863" cy="1361441"/>
              <a:chOff x="0" y="262770"/>
              <a:chExt cx="1189861" cy="1361439"/>
            </a:xfrm>
          </p:grpSpPr>
          <p:sp>
            <p:nvSpPr>
              <p:cNvPr id="336" name="线条"/>
              <p:cNvSpPr/>
              <p:nvPr/>
            </p:nvSpPr>
            <p:spPr>
              <a:xfrm>
                <a:off x="0" y="943490"/>
                <a:ext cx="1189862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添…"/>
              <p:cNvSpPr/>
              <p:nvPr/>
            </p:nvSpPr>
            <p:spPr>
              <a:xfrm>
                <a:off x="544829" y="262770"/>
                <a:ext cx="396254" cy="1361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添</a:t>
                </a:r>
              </a:p>
              <a:p>
                <a:pPr/>
                <a:r>
                  <a:t>加</a:t>
                </a:r>
              </a:p>
              <a:p>
                <a:pPr/>
                <a:r>
                  <a:t>文</a:t>
                </a:r>
              </a:p>
              <a:p>
                <a:pPr/>
                <a:r>
                  <a:t>件</a:t>
                </a:r>
              </a:p>
            </p:txBody>
          </p:sp>
        </p:grpSp>
        <p:pic>
          <p:nvPicPr>
            <p:cNvPr id="339" name="pasted-image.tiff" descr="pasted-image.tif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25462" y="0"/>
              <a:ext cx="2430370" cy="1779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4" name="成组"/>
          <p:cNvGrpSpPr/>
          <p:nvPr/>
        </p:nvGrpSpPr>
        <p:grpSpPr>
          <a:xfrm>
            <a:off x="8074672" y="3473451"/>
            <a:ext cx="3708090" cy="2051219"/>
            <a:chOff x="0" y="0"/>
            <a:chExt cx="3708088" cy="2051217"/>
          </a:xfrm>
        </p:grpSpPr>
        <p:sp>
          <p:nvSpPr>
            <p:cNvPr id="341" name="线条"/>
            <p:cNvSpPr/>
            <p:nvPr/>
          </p:nvSpPr>
          <p:spPr>
            <a:xfrm>
              <a:off x="0" y="1025608"/>
              <a:ext cx="106291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提…"/>
            <p:cNvSpPr/>
            <p:nvPr/>
          </p:nvSpPr>
          <p:spPr>
            <a:xfrm>
              <a:off x="396804" y="662388"/>
              <a:ext cx="39625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提</a:t>
              </a:r>
            </a:p>
            <a:p>
              <a:pPr/>
              <a:r>
                <a:t>交</a:t>
              </a:r>
            </a:p>
          </p:txBody>
        </p:sp>
        <p:pic>
          <p:nvPicPr>
            <p:cNvPr id="343" name="pasted-image.tiff" descr="pasted-image.tif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05879" y="0"/>
              <a:ext cx="2802210" cy="2051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6"/>
      <p:bldP build="whole" bldLvl="1" animBg="1" rev="0" advAuto="0" spid="335" grpId="4"/>
      <p:bldP build="whole" bldLvl="1" animBg="1" rev="0" advAuto="0" spid="340" grpId="5"/>
      <p:bldP build="whole" bldLvl="1" animBg="1" rev="0" advAuto="0" spid="328" grpId="2"/>
      <p:bldP build="whole" bldLvl="1" animBg="1" rev="0" advAuto="0" spid="324" grpId="1"/>
      <p:bldP build="whole" bldLvl="1" animBg="1" rev="0" advAuto="0" spid="33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成组"/>
          <p:cNvGrpSpPr/>
          <p:nvPr/>
        </p:nvGrpSpPr>
        <p:grpSpPr>
          <a:xfrm>
            <a:off x="2642529" y="-1"/>
            <a:ext cx="6906943" cy="6858001"/>
            <a:chOff x="0" y="-1"/>
            <a:chExt cx="6906941" cy="6858000"/>
          </a:xfrm>
        </p:grpSpPr>
        <p:sp>
          <p:nvSpPr>
            <p:cNvPr id="346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4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3" name="文件删除"/>
          <p:cNvSpPr/>
          <p:nvPr/>
        </p:nvSpPr>
        <p:spPr>
          <a:xfrm>
            <a:off x="5129529" y="544460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文件删除</a:t>
            </a:r>
          </a:p>
        </p:txBody>
      </p:sp>
      <p:sp>
        <p:nvSpPr>
          <p:cNvPr id="364" name="使用如下命令将文件由暂存区域／仓库移出至工作区域…"/>
          <p:cNvSpPr/>
          <p:nvPr/>
        </p:nvSpPr>
        <p:spPr>
          <a:xfrm>
            <a:off x="2475081" y="1573529"/>
            <a:ext cx="665763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 使用如下命令将文件由暂存区域／仓库移出至工作区域</a:t>
            </a:r>
          </a:p>
          <a:p>
            <a:pPr lvl="1" indent="228600"/>
            <a:r>
              <a:t>git rm ——cache 文件名：将单个文件移出到工作区域</a:t>
            </a:r>
          </a:p>
          <a:p>
            <a:pPr lvl="1" indent="228600"/>
            <a:r>
              <a:t>git rm ——cache -r 目录：将该录下的所有文件移出到工作区域</a:t>
            </a:r>
          </a:p>
        </p:txBody>
      </p:sp>
      <p:sp>
        <p:nvSpPr>
          <p:cNvPr id="365" name="注意事项：如果该命令后不加——cache参数，则会将文件彻底删除"/>
          <p:cNvSpPr/>
          <p:nvPr/>
        </p:nvSpPr>
        <p:spPr>
          <a:xfrm>
            <a:off x="2475229" y="3351529"/>
            <a:ext cx="68863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注意事项：如果该命令后不加——cache参数，则会将文件彻底删除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  <p:bldP build="whole" bldLvl="1" animBg="1" rev="0" advAuto="0" spid="36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成组"/>
          <p:cNvGrpSpPr/>
          <p:nvPr/>
        </p:nvGrpSpPr>
        <p:grpSpPr>
          <a:xfrm>
            <a:off x="2921717" y="-1"/>
            <a:ext cx="6906943" cy="6858002"/>
            <a:chOff x="0" y="-1"/>
            <a:chExt cx="6906941" cy="6858000"/>
          </a:xfrm>
        </p:grpSpPr>
        <p:sp>
          <p:nvSpPr>
            <p:cNvPr id="367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5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生命周期"/>
          <p:cNvSpPr/>
          <p:nvPr/>
        </p:nvSpPr>
        <p:spPr>
          <a:xfrm>
            <a:off x="4951517" y="41819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生命周期</a:t>
            </a:r>
          </a:p>
        </p:txBody>
      </p:sp>
      <p:sp>
        <p:nvSpPr>
          <p:cNvPr id="385" name="文本"/>
          <p:cNvSpPr/>
          <p:nvPr/>
        </p:nvSpPr>
        <p:spPr>
          <a:xfrm>
            <a:off x="766740" y="502078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386" name="lifecycle.png" descr="lifecy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1333500"/>
            <a:ext cx="10160000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388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9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0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1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6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5" name="查看提交的历史记录"/>
          <p:cNvSpPr/>
          <p:nvPr/>
        </p:nvSpPr>
        <p:spPr>
          <a:xfrm>
            <a:off x="3986529" y="551180"/>
            <a:ext cx="4218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查看提交的历史记录</a:t>
            </a:r>
          </a:p>
        </p:txBody>
      </p:sp>
      <p:sp>
        <p:nvSpPr>
          <p:cNvPr id="406" name="使用如下命令查看提交的历史记录…"/>
          <p:cNvSpPr/>
          <p:nvPr/>
        </p:nvSpPr>
        <p:spPr>
          <a:xfrm>
            <a:off x="2786379" y="1979929"/>
            <a:ext cx="519194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 使用如下命令查看提交的历史记录</a:t>
            </a:r>
          </a:p>
          <a:p>
            <a:pPr lvl="1" indent="228600"/>
            <a:r>
              <a:t>git log：查看详细的历史记录</a:t>
            </a:r>
          </a:p>
          <a:p>
            <a:pPr lvl="1" indent="228600"/>
            <a:r>
              <a:t>git log ——pretty=oneline：查看简略的历史记录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成组"/>
          <p:cNvGrpSpPr/>
          <p:nvPr/>
        </p:nvGrpSpPr>
        <p:grpSpPr>
          <a:xfrm>
            <a:off x="2642529" y="-1"/>
            <a:ext cx="6906943" cy="6858001"/>
            <a:chOff x="0" y="-1"/>
            <a:chExt cx="6906941" cy="6858000"/>
          </a:xfrm>
        </p:grpSpPr>
        <p:sp>
          <p:nvSpPr>
            <p:cNvPr id="408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6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5" name="谢谢观看"/>
          <p:cNvSpPr/>
          <p:nvPr/>
        </p:nvSpPr>
        <p:spPr>
          <a:xfrm>
            <a:off x="4418329" y="709390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426" name="工作室邮箱：leweistudio@163.com…"/>
          <p:cNvSpPr/>
          <p:nvPr/>
        </p:nvSpPr>
        <p:spPr>
          <a:xfrm>
            <a:off x="4206479" y="2665729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注意事项"/>
          <p:cNvSpPr/>
          <p:nvPr/>
        </p:nvSpPr>
        <p:spPr>
          <a:xfrm>
            <a:off x="5129529" y="55789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注意事项</a:t>
            </a:r>
          </a:p>
        </p:txBody>
      </p:sp>
      <p:sp>
        <p:nvSpPr>
          <p:cNvPr id="60" name="为什么要使用命令行终端，而不是图形化的界面？…"/>
          <p:cNvSpPr/>
          <p:nvPr/>
        </p:nvSpPr>
        <p:spPr>
          <a:xfrm>
            <a:off x="2138679" y="2291079"/>
            <a:ext cx="7025654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为什么要使用命令行终端，而不是图形化的界面？</a:t>
            </a:r>
          </a:p>
          <a:p>
            <a:pPr lvl="1" indent="228600"/>
            <a:r>
              <a:t>在图形化界面只是提供了部分命令，功能上不如命令行终端全面；</a:t>
            </a:r>
          </a:p>
          <a:p>
            <a:pPr lvl="1" indent="228600"/>
            <a:r>
              <a:t>命令行终端拥有比图形化界面更高的开发效率；</a:t>
            </a:r>
          </a:p>
          <a:p>
            <a:pPr/>
          </a:p>
          <a:p>
            <a:pPr marL="180473" indent="-180473">
              <a:buSzPct val="100000"/>
              <a:buChar char="•"/>
            </a:pPr>
            <a:r>
              <a:t>怎么样进入命令行终端？</a:t>
            </a:r>
          </a:p>
          <a:p>
            <a:pPr lvl="1" indent="228600"/>
            <a:r>
              <a:t>windows：在工作目录下，右键单击——&gt;选择Git Bash Here</a:t>
            </a:r>
          </a:p>
          <a:p>
            <a:pPr lvl="1" indent="228600"/>
            <a:r>
              <a:t>Mac、Linux：进入终端即可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初次使用前的配置…"/>
          <p:cNvSpPr/>
          <p:nvPr>
            <p:ph type="body" sz="half" idx="4294967295"/>
          </p:nvPr>
        </p:nvSpPr>
        <p:spPr>
          <a:xfrm>
            <a:off x="1905738" y="1618456"/>
            <a:ext cx="5412036" cy="3621088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385464" indent="-385464" defTabSz="438150">
              <a:lnSpc>
                <a:spcPct val="120000"/>
              </a:lnSpc>
              <a:spcBef>
                <a:spcPts val="0"/>
              </a:spcBef>
              <a:buSzPct val="145000"/>
              <a:buFontTx/>
              <a:defRPr sz="2775">
                <a:latin typeface="+mj-lt"/>
                <a:ea typeface="+mj-ea"/>
                <a:cs typeface="+mj-cs"/>
                <a:sym typeface="Helvetica Neue"/>
              </a:defRPr>
            </a:pPr>
            <a:r>
              <a:t>初次使用前的配置</a:t>
            </a:r>
          </a:p>
          <a:p>
            <a:pPr marL="385464" indent="-385464" defTabSz="438150">
              <a:lnSpc>
                <a:spcPct val="120000"/>
              </a:lnSpc>
              <a:spcBef>
                <a:spcPts val="0"/>
              </a:spcBef>
              <a:buSzPct val="145000"/>
              <a:buFontTx/>
              <a:defRPr sz="2775">
                <a:latin typeface="+mj-lt"/>
                <a:ea typeface="+mj-ea"/>
                <a:cs typeface="+mj-cs"/>
                <a:sym typeface="Helvetica Neue"/>
              </a:defRPr>
            </a:pPr>
            <a:r>
              <a:t>Git的理论基础</a:t>
            </a:r>
          </a:p>
          <a:p>
            <a:pPr marL="385464" indent="-385464" defTabSz="438150">
              <a:lnSpc>
                <a:spcPct val="120000"/>
              </a:lnSpc>
              <a:spcBef>
                <a:spcPts val="0"/>
              </a:spcBef>
              <a:buSzPct val="145000"/>
              <a:buFontTx/>
              <a:defRPr sz="2775">
                <a:latin typeface="+mj-lt"/>
                <a:ea typeface="+mj-ea"/>
                <a:cs typeface="+mj-cs"/>
                <a:sym typeface="Helvetica Neue"/>
              </a:defRPr>
            </a:pPr>
            <a:r>
              <a:t>Git的简单使用</a:t>
            </a:r>
          </a:p>
          <a:p>
            <a:pPr marL="385464" indent="-385464" defTabSz="438150">
              <a:lnSpc>
                <a:spcPct val="120000"/>
              </a:lnSpc>
              <a:spcBef>
                <a:spcPts val="0"/>
              </a:spcBef>
              <a:buSzPct val="145000"/>
              <a:buFontTx/>
              <a:defRPr sz="2775">
                <a:latin typeface="+mj-lt"/>
                <a:ea typeface="+mj-ea"/>
                <a:cs typeface="+mj-cs"/>
                <a:sym typeface="Helvetica Neue"/>
              </a:defRPr>
            </a:pPr>
            <a:r>
              <a:t>Git仓库的初始化</a:t>
            </a:r>
          </a:p>
          <a:p>
            <a:pPr marL="385464" indent="-385464" defTabSz="438150">
              <a:lnSpc>
                <a:spcPct val="120000"/>
              </a:lnSpc>
              <a:spcBef>
                <a:spcPts val="0"/>
              </a:spcBef>
              <a:buSzPct val="145000"/>
              <a:buFontTx/>
              <a:defRPr sz="2775">
                <a:latin typeface="+mj-lt"/>
                <a:ea typeface="+mj-ea"/>
                <a:cs typeface="+mj-cs"/>
                <a:sym typeface="Helvetica Neue"/>
              </a:defRPr>
            </a:pPr>
            <a:r>
              <a:t>文件的添加和提交</a:t>
            </a:r>
          </a:p>
          <a:p>
            <a:pPr marL="385464" indent="-385464" defTabSz="438150">
              <a:lnSpc>
                <a:spcPct val="120000"/>
              </a:lnSpc>
              <a:spcBef>
                <a:spcPts val="0"/>
              </a:spcBef>
              <a:buSzPct val="145000"/>
              <a:buFontTx/>
              <a:defRPr sz="2775">
                <a:latin typeface="+mj-lt"/>
                <a:ea typeface="+mj-ea"/>
                <a:cs typeface="+mj-cs"/>
                <a:sym typeface="Helvetica Neue"/>
              </a:defRPr>
            </a:pPr>
            <a:r>
              <a:t>文件的删除</a:t>
            </a:r>
          </a:p>
        </p:txBody>
      </p:sp>
      <p:sp>
        <p:nvSpPr>
          <p:cNvPr id="80" name="课程内容"/>
          <p:cNvSpPr/>
          <p:nvPr/>
        </p:nvSpPr>
        <p:spPr>
          <a:xfrm>
            <a:off x="5129529" y="520537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课程内容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9" name="初次使用前的配置"/>
          <p:cNvSpPr/>
          <p:nvPr/>
        </p:nvSpPr>
        <p:spPr>
          <a:xfrm>
            <a:off x="4215129" y="513079"/>
            <a:ext cx="37617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初次使用前的配置</a:t>
            </a:r>
          </a:p>
        </p:txBody>
      </p:sp>
      <p:sp>
        <p:nvSpPr>
          <p:cNvPr id="100" name="在命令行窗口中，输入以下命令：…"/>
          <p:cNvSpPr/>
          <p:nvPr/>
        </p:nvSpPr>
        <p:spPr>
          <a:xfrm>
            <a:off x="2735579" y="1945004"/>
            <a:ext cx="4474665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 在命令行窗口中，输入以下命令：</a:t>
            </a:r>
          </a:p>
          <a:p>
            <a:pPr lvl="1" indent="228600"/>
            <a:r>
              <a:t>git config ——global user.name “用户名”</a:t>
            </a:r>
          </a:p>
          <a:p>
            <a:pPr lvl="1" indent="228600"/>
            <a:r>
              <a:t>git config ——global user.emial “邮箱”</a:t>
            </a:r>
          </a:p>
          <a:p>
            <a:pPr lvl="1" indent="228600"/>
            <a:r>
              <a:t>不要出现中文字符，使用英文名字</a:t>
            </a:r>
          </a:p>
        </p:txBody>
      </p:sp>
      <p:sp>
        <p:nvSpPr>
          <p:cNvPr id="101" name="在命令行窗口中，输入以下命令进行查看配置：…"/>
          <p:cNvSpPr/>
          <p:nvPr/>
        </p:nvSpPr>
        <p:spPr>
          <a:xfrm>
            <a:off x="2760979" y="4011929"/>
            <a:ext cx="5212240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 在命令行窗口中，输入以下命令进行查看配置：</a:t>
            </a:r>
          </a:p>
          <a:p>
            <a:pPr lvl="1"/>
            <a:r>
              <a:t>git config ——list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0" name="Git的理论基础"/>
          <p:cNvSpPr/>
          <p:nvPr/>
        </p:nvSpPr>
        <p:spPr>
          <a:xfrm>
            <a:off x="4608817" y="469737"/>
            <a:ext cx="29743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Git的理论基础</a:t>
            </a:r>
          </a:p>
        </p:txBody>
      </p:sp>
      <p:sp>
        <p:nvSpPr>
          <p:cNvPr id="121" name="Git记录的是什么？"/>
          <p:cNvSpPr/>
          <p:nvPr/>
        </p:nvSpPr>
        <p:spPr>
          <a:xfrm>
            <a:off x="2379979" y="1725929"/>
            <a:ext cx="21769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Git记录的是什么？</a:t>
            </a:r>
          </a:p>
        </p:txBody>
      </p:sp>
      <p:grpSp>
        <p:nvGrpSpPr>
          <p:cNvPr id="145" name="成组"/>
          <p:cNvGrpSpPr/>
          <p:nvPr/>
        </p:nvGrpSpPr>
        <p:grpSpPr>
          <a:xfrm>
            <a:off x="3734734" y="2570479"/>
            <a:ext cx="6106370" cy="3004593"/>
            <a:chOff x="0" y="0"/>
            <a:chExt cx="6106368" cy="3004591"/>
          </a:xfrm>
        </p:grpSpPr>
        <p:sp>
          <p:nvSpPr>
            <p:cNvPr id="122" name="矩形"/>
            <p:cNvSpPr/>
            <p:nvPr/>
          </p:nvSpPr>
          <p:spPr>
            <a:xfrm>
              <a:off x="0" y="0"/>
              <a:ext cx="6106369" cy="30045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版本1"/>
            <p:cNvSpPr/>
            <p:nvPr/>
          </p:nvSpPr>
          <p:spPr>
            <a:xfrm>
              <a:off x="157815" y="198120"/>
              <a:ext cx="881212" cy="42153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/>
            </a:lstStyle>
            <a:p>
              <a:pPr/>
              <a:r>
                <a:t>版本1</a:t>
              </a:r>
            </a:p>
          </p:txBody>
        </p:sp>
        <p:sp>
          <p:nvSpPr>
            <p:cNvPr id="124" name="版本2"/>
            <p:cNvSpPr/>
            <p:nvPr/>
          </p:nvSpPr>
          <p:spPr>
            <a:xfrm>
              <a:off x="1288115" y="198120"/>
              <a:ext cx="881212" cy="42153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/>
            </a:lstStyle>
            <a:p>
              <a:pPr/>
              <a:r>
                <a:t>版本2</a:t>
              </a:r>
            </a:p>
          </p:txBody>
        </p:sp>
        <p:sp>
          <p:nvSpPr>
            <p:cNvPr id="125" name="版本3"/>
            <p:cNvSpPr/>
            <p:nvPr/>
          </p:nvSpPr>
          <p:spPr>
            <a:xfrm>
              <a:off x="2418415" y="198120"/>
              <a:ext cx="881212" cy="42153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/>
            </a:lstStyle>
            <a:p>
              <a:pPr/>
              <a:r>
                <a:t>版本3</a:t>
              </a:r>
            </a:p>
          </p:txBody>
        </p:sp>
        <p:sp>
          <p:nvSpPr>
            <p:cNvPr id="126" name="版本4"/>
            <p:cNvSpPr/>
            <p:nvPr/>
          </p:nvSpPr>
          <p:spPr>
            <a:xfrm>
              <a:off x="3548715" y="198120"/>
              <a:ext cx="881212" cy="42153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/>
            </a:lstStyle>
            <a:p>
              <a:pPr/>
              <a:r>
                <a:t>版本4</a:t>
              </a:r>
            </a:p>
          </p:txBody>
        </p:sp>
        <p:sp>
          <p:nvSpPr>
            <p:cNvPr id="127" name="版本5"/>
            <p:cNvSpPr/>
            <p:nvPr/>
          </p:nvSpPr>
          <p:spPr>
            <a:xfrm>
              <a:off x="4679015" y="198120"/>
              <a:ext cx="881212" cy="42153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/>
            </a:lstStyle>
            <a:p>
              <a:pPr/>
              <a:r>
                <a:t>版本5</a:t>
              </a:r>
            </a:p>
          </p:txBody>
        </p:sp>
        <p:sp>
          <p:nvSpPr>
            <p:cNvPr id="128" name="File1"/>
            <p:cNvSpPr/>
            <p:nvPr/>
          </p:nvSpPr>
          <p:spPr>
            <a:xfrm>
              <a:off x="298607" y="882650"/>
              <a:ext cx="5996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File1</a:t>
              </a:r>
            </a:p>
          </p:txBody>
        </p:sp>
        <p:sp>
          <p:nvSpPr>
            <p:cNvPr id="129" name="File1"/>
            <p:cNvSpPr/>
            <p:nvPr/>
          </p:nvSpPr>
          <p:spPr>
            <a:xfrm>
              <a:off x="1428907" y="882650"/>
              <a:ext cx="5996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File1</a:t>
              </a:r>
            </a:p>
          </p:txBody>
        </p:sp>
        <p:sp>
          <p:nvSpPr>
            <p:cNvPr id="130" name="File1"/>
            <p:cNvSpPr/>
            <p:nvPr/>
          </p:nvSpPr>
          <p:spPr>
            <a:xfrm>
              <a:off x="3689508" y="882650"/>
              <a:ext cx="5996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File1</a:t>
              </a:r>
            </a:p>
          </p:txBody>
        </p:sp>
        <p:sp>
          <p:nvSpPr>
            <p:cNvPr id="131" name="File2"/>
            <p:cNvSpPr/>
            <p:nvPr/>
          </p:nvSpPr>
          <p:spPr>
            <a:xfrm>
              <a:off x="298607" y="150229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File2</a:t>
              </a:r>
            </a:p>
          </p:txBody>
        </p:sp>
        <p:sp>
          <p:nvSpPr>
            <p:cNvPr id="132" name="File3"/>
            <p:cNvSpPr/>
            <p:nvPr/>
          </p:nvSpPr>
          <p:spPr>
            <a:xfrm>
              <a:off x="298607" y="212343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File3</a:t>
              </a:r>
            </a:p>
          </p:txBody>
        </p:sp>
        <p:sp>
          <p:nvSpPr>
            <p:cNvPr id="133" name="File2"/>
            <p:cNvSpPr/>
            <p:nvPr/>
          </p:nvSpPr>
          <p:spPr>
            <a:xfrm>
              <a:off x="2559207" y="150229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File2</a:t>
              </a:r>
            </a:p>
          </p:txBody>
        </p:sp>
        <p:sp>
          <p:nvSpPr>
            <p:cNvPr id="134" name="File2"/>
            <p:cNvSpPr/>
            <p:nvPr/>
          </p:nvSpPr>
          <p:spPr>
            <a:xfrm>
              <a:off x="3689508" y="150229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File2</a:t>
              </a:r>
            </a:p>
          </p:txBody>
        </p:sp>
        <p:sp>
          <p:nvSpPr>
            <p:cNvPr id="135" name="File2"/>
            <p:cNvSpPr/>
            <p:nvPr/>
          </p:nvSpPr>
          <p:spPr>
            <a:xfrm>
              <a:off x="4819808" y="150229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File2</a:t>
              </a:r>
            </a:p>
          </p:txBody>
        </p:sp>
        <p:sp>
          <p:nvSpPr>
            <p:cNvPr id="136" name="File3"/>
            <p:cNvSpPr/>
            <p:nvPr/>
          </p:nvSpPr>
          <p:spPr>
            <a:xfrm>
              <a:off x="2559207" y="212343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File3</a:t>
              </a:r>
            </a:p>
          </p:txBody>
        </p:sp>
        <p:sp>
          <p:nvSpPr>
            <p:cNvPr id="137" name="File3"/>
            <p:cNvSpPr/>
            <p:nvPr/>
          </p:nvSpPr>
          <p:spPr>
            <a:xfrm>
              <a:off x="4819808" y="2123435"/>
              <a:ext cx="5996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File3</a:t>
              </a:r>
            </a:p>
          </p:txBody>
        </p:sp>
        <p:sp>
          <p:nvSpPr>
            <p:cNvPr id="138" name="线条"/>
            <p:cNvSpPr/>
            <p:nvPr/>
          </p:nvSpPr>
          <p:spPr>
            <a:xfrm>
              <a:off x="2100915" y="1068070"/>
              <a:ext cx="15162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线条"/>
            <p:cNvSpPr/>
            <p:nvPr/>
          </p:nvSpPr>
          <p:spPr>
            <a:xfrm>
              <a:off x="970615" y="1687715"/>
              <a:ext cx="15162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线条"/>
            <p:cNvSpPr/>
            <p:nvPr/>
          </p:nvSpPr>
          <p:spPr>
            <a:xfrm>
              <a:off x="970615" y="2307361"/>
              <a:ext cx="15162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线条"/>
            <p:cNvSpPr/>
            <p:nvPr/>
          </p:nvSpPr>
          <p:spPr>
            <a:xfrm>
              <a:off x="3231215" y="2308855"/>
              <a:ext cx="15162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线条"/>
            <p:cNvSpPr/>
            <p:nvPr/>
          </p:nvSpPr>
          <p:spPr>
            <a:xfrm>
              <a:off x="970615" y="1068593"/>
              <a:ext cx="3859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线条"/>
            <p:cNvSpPr/>
            <p:nvPr/>
          </p:nvSpPr>
          <p:spPr>
            <a:xfrm>
              <a:off x="3231215" y="1687715"/>
              <a:ext cx="3859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线条"/>
            <p:cNvSpPr/>
            <p:nvPr/>
          </p:nvSpPr>
          <p:spPr>
            <a:xfrm>
              <a:off x="4361515" y="1687192"/>
              <a:ext cx="38591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" name="Git是将每个版本单独进行保存"/>
          <p:cNvSpPr/>
          <p:nvPr/>
        </p:nvSpPr>
        <p:spPr>
          <a:xfrm>
            <a:off x="2534829" y="2099200"/>
            <a:ext cx="359665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/>
            <a:r>
              <a:t>Git是将每个版本单独进行保存</a:t>
            </a:r>
          </a:p>
        </p:txBody>
      </p:sp>
      <p:sp>
        <p:nvSpPr>
          <p:cNvPr id="147" name="看似非常消耗空间的设计，非常有利于分支的管理"/>
          <p:cNvSpPr/>
          <p:nvPr/>
        </p:nvSpPr>
        <p:spPr>
          <a:xfrm>
            <a:off x="3002279" y="5828029"/>
            <a:ext cx="5133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看似非常消耗空间的设计，非常有利于分支的管理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3"/>
      <p:bldP build="whole" bldLvl="1" animBg="1" rev="0" advAuto="0" spid="146" grpId="1"/>
      <p:bldP build="whole" bldLvl="1" animBg="1" rev="0" advAuto="0" spid="14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4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6" name="Git的理论基础"/>
          <p:cNvSpPr/>
          <p:nvPr/>
        </p:nvSpPr>
        <p:spPr>
          <a:xfrm>
            <a:off x="4608817" y="469737"/>
            <a:ext cx="29743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Git的理论基础</a:t>
            </a:r>
          </a:p>
        </p:txBody>
      </p:sp>
      <p:sp>
        <p:nvSpPr>
          <p:cNvPr id="167" name="Git是如何实现版本控制的？"/>
          <p:cNvSpPr/>
          <p:nvPr/>
        </p:nvSpPr>
        <p:spPr>
          <a:xfrm>
            <a:off x="2379979" y="1725929"/>
            <a:ext cx="30913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Git是如何实现版本控制的？</a:t>
            </a:r>
          </a:p>
        </p:txBody>
      </p:sp>
      <p:sp>
        <p:nvSpPr>
          <p:cNvPr id="168" name="通过维护工作区域、暂存区域和Git仓库实现的"/>
          <p:cNvSpPr/>
          <p:nvPr/>
        </p:nvSpPr>
        <p:spPr>
          <a:xfrm>
            <a:off x="2534829" y="2099200"/>
            <a:ext cx="519685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/>
            <a:r>
              <a:t>通过维护工作区域、暂存区域和Git仓库实现的</a:t>
            </a:r>
          </a:p>
        </p:txBody>
      </p:sp>
      <p:grpSp>
        <p:nvGrpSpPr>
          <p:cNvPr id="199" name="成组"/>
          <p:cNvGrpSpPr/>
          <p:nvPr/>
        </p:nvGrpSpPr>
        <p:grpSpPr>
          <a:xfrm>
            <a:off x="3765550" y="2498267"/>
            <a:ext cx="6044739" cy="3767695"/>
            <a:chOff x="0" y="0"/>
            <a:chExt cx="6044738" cy="3767694"/>
          </a:xfrm>
        </p:grpSpPr>
        <p:sp>
          <p:nvSpPr>
            <p:cNvPr id="169" name="Working…"/>
            <p:cNvSpPr/>
            <p:nvPr/>
          </p:nvSpPr>
          <p:spPr>
            <a:xfrm>
              <a:off x="0" y="869554"/>
              <a:ext cx="1270000" cy="7010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r>
                <a:t>Working</a:t>
              </a:r>
            </a:p>
            <a:p>
              <a:pPr algn="ctr"/>
              <a:r>
                <a:t>Directory</a:t>
              </a:r>
            </a:p>
          </p:txBody>
        </p:sp>
        <p:sp>
          <p:nvSpPr>
            <p:cNvPr id="170" name="Storage…"/>
            <p:cNvSpPr/>
            <p:nvPr/>
          </p:nvSpPr>
          <p:spPr>
            <a:xfrm>
              <a:off x="2387369" y="869554"/>
              <a:ext cx="1270001" cy="7010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r>
                <a:t>Storage</a:t>
              </a:r>
            </a:p>
            <a:p>
              <a:pPr algn="ctr"/>
              <a:r>
                <a:t>（Index）</a:t>
              </a:r>
            </a:p>
          </p:txBody>
        </p:sp>
        <p:sp>
          <p:nvSpPr>
            <p:cNvPr id="171" name="Repository…"/>
            <p:cNvSpPr/>
            <p:nvPr/>
          </p:nvSpPr>
          <p:spPr>
            <a:xfrm>
              <a:off x="4774738" y="869554"/>
              <a:ext cx="1270001" cy="7010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r>
                <a:t>Repository</a:t>
              </a:r>
            </a:p>
            <a:p>
              <a:pPr algn="ctr"/>
              <a:r>
                <a:t>（Head）</a:t>
              </a:r>
            </a:p>
          </p:txBody>
        </p:sp>
        <p:sp>
          <p:nvSpPr>
            <p:cNvPr id="172" name="线条"/>
            <p:cNvSpPr/>
            <p:nvPr/>
          </p:nvSpPr>
          <p:spPr>
            <a:xfrm flipV="1">
              <a:off x="634999" y="156297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ile1"/>
            <p:cNvSpPr/>
            <p:nvPr/>
          </p:nvSpPr>
          <p:spPr>
            <a:xfrm>
              <a:off x="335186" y="1939211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File1</a:t>
              </a:r>
            </a:p>
          </p:txBody>
        </p:sp>
        <p:sp>
          <p:nvSpPr>
            <p:cNvPr id="174" name="File2"/>
            <p:cNvSpPr/>
            <p:nvPr/>
          </p:nvSpPr>
          <p:spPr>
            <a:xfrm>
              <a:off x="335186" y="2665969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File2</a:t>
              </a:r>
            </a:p>
          </p:txBody>
        </p:sp>
        <p:sp>
          <p:nvSpPr>
            <p:cNvPr id="175" name="File3"/>
            <p:cNvSpPr/>
            <p:nvPr/>
          </p:nvSpPr>
          <p:spPr>
            <a:xfrm>
              <a:off x="335186" y="3396853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File3</a:t>
              </a:r>
            </a:p>
          </p:txBody>
        </p:sp>
        <p:sp>
          <p:nvSpPr>
            <p:cNvPr id="176" name="线条"/>
            <p:cNvSpPr/>
            <p:nvPr/>
          </p:nvSpPr>
          <p:spPr>
            <a:xfrm flipV="1">
              <a:off x="634999" y="2317353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线条"/>
            <p:cNvSpPr/>
            <p:nvPr/>
          </p:nvSpPr>
          <p:spPr>
            <a:xfrm flipV="1">
              <a:off x="634999" y="302855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线条"/>
            <p:cNvSpPr/>
            <p:nvPr/>
          </p:nvSpPr>
          <p:spPr>
            <a:xfrm flipV="1">
              <a:off x="3022369" y="155027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File1"/>
            <p:cNvSpPr/>
            <p:nvPr/>
          </p:nvSpPr>
          <p:spPr>
            <a:xfrm>
              <a:off x="2722555" y="1926511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File1</a:t>
              </a:r>
            </a:p>
          </p:txBody>
        </p:sp>
        <p:sp>
          <p:nvSpPr>
            <p:cNvPr id="180" name="File2"/>
            <p:cNvSpPr/>
            <p:nvPr/>
          </p:nvSpPr>
          <p:spPr>
            <a:xfrm>
              <a:off x="2722555" y="2653269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File2</a:t>
              </a:r>
            </a:p>
          </p:txBody>
        </p:sp>
        <p:sp>
          <p:nvSpPr>
            <p:cNvPr id="181" name="File3"/>
            <p:cNvSpPr/>
            <p:nvPr/>
          </p:nvSpPr>
          <p:spPr>
            <a:xfrm>
              <a:off x="2722555" y="3384154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File3</a:t>
              </a:r>
            </a:p>
          </p:txBody>
        </p:sp>
        <p:sp>
          <p:nvSpPr>
            <p:cNvPr id="182" name="线条"/>
            <p:cNvSpPr/>
            <p:nvPr/>
          </p:nvSpPr>
          <p:spPr>
            <a:xfrm flipV="1">
              <a:off x="3022369" y="230465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线条"/>
            <p:cNvSpPr/>
            <p:nvPr/>
          </p:nvSpPr>
          <p:spPr>
            <a:xfrm flipV="1">
              <a:off x="3022369" y="301585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线条"/>
            <p:cNvSpPr/>
            <p:nvPr/>
          </p:nvSpPr>
          <p:spPr>
            <a:xfrm flipV="1">
              <a:off x="5409738" y="156297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ile1"/>
            <p:cNvSpPr/>
            <p:nvPr/>
          </p:nvSpPr>
          <p:spPr>
            <a:xfrm>
              <a:off x="5109924" y="1939211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File1</a:t>
              </a:r>
            </a:p>
          </p:txBody>
        </p:sp>
        <p:sp>
          <p:nvSpPr>
            <p:cNvPr id="186" name="File2"/>
            <p:cNvSpPr/>
            <p:nvPr/>
          </p:nvSpPr>
          <p:spPr>
            <a:xfrm>
              <a:off x="5109924" y="2665969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File2</a:t>
              </a:r>
            </a:p>
          </p:txBody>
        </p:sp>
        <p:sp>
          <p:nvSpPr>
            <p:cNvPr id="187" name="File3"/>
            <p:cNvSpPr/>
            <p:nvPr/>
          </p:nvSpPr>
          <p:spPr>
            <a:xfrm>
              <a:off x="5109924" y="3396854"/>
              <a:ext cx="59962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File3</a:t>
              </a:r>
            </a:p>
          </p:txBody>
        </p:sp>
        <p:sp>
          <p:nvSpPr>
            <p:cNvPr id="188" name="线条"/>
            <p:cNvSpPr/>
            <p:nvPr/>
          </p:nvSpPr>
          <p:spPr>
            <a:xfrm flipV="1">
              <a:off x="5409738" y="231735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线条"/>
            <p:cNvSpPr/>
            <p:nvPr/>
          </p:nvSpPr>
          <p:spPr>
            <a:xfrm flipV="1">
              <a:off x="5409738" y="3028554"/>
              <a:ext cx="1" cy="40894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2" name="成组"/>
            <p:cNvGrpSpPr/>
            <p:nvPr/>
          </p:nvGrpSpPr>
          <p:grpSpPr>
            <a:xfrm>
              <a:off x="1338486" y="1220074"/>
              <a:ext cx="980397" cy="1"/>
              <a:chOff x="0" y="0"/>
              <a:chExt cx="980395" cy="0"/>
            </a:xfrm>
          </p:grpSpPr>
          <p:sp>
            <p:nvSpPr>
              <p:cNvPr id="190" name="线条"/>
              <p:cNvSpPr/>
              <p:nvPr/>
            </p:nvSpPr>
            <p:spPr>
              <a:xfrm>
                <a:off x="142426" y="0"/>
                <a:ext cx="837970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线条"/>
              <p:cNvSpPr/>
              <p:nvPr/>
            </p:nvSpPr>
            <p:spPr>
              <a:xfrm flipH="1" flipV="1">
                <a:off x="0" y="-1"/>
                <a:ext cx="599626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5" name="成组"/>
            <p:cNvGrpSpPr/>
            <p:nvPr/>
          </p:nvGrpSpPr>
          <p:grpSpPr>
            <a:xfrm>
              <a:off x="3725856" y="1220074"/>
              <a:ext cx="980396" cy="1"/>
              <a:chOff x="0" y="0"/>
              <a:chExt cx="980395" cy="0"/>
            </a:xfrm>
          </p:grpSpPr>
          <p:sp>
            <p:nvSpPr>
              <p:cNvPr id="193" name="线条"/>
              <p:cNvSpPr/>
              <p:nvPr/>
            </p:nvSpPr>
            <p:spPr>
              <a:xfrm>
                <a:off x="142426" y="0"/>
                <a:ext cx="837970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线条"/>
              <p:cNvSpPr/>
              <p:nvPr/>
            </p:nvSpPr>
            <p:spPr>
              <a:xfrm flipH="1" flipV="1">
                <a:off x="0" y="-1"/>
                <a:ext cx="599626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96" name="线条"/>
            <p:cNvSpPr/>
            <p:nvPr/>
          </p:nvSpPr>
          <p:spPr>
            <a:xfrm>
              <a:off x="1164927" y="-1"/>
              <a:ext cx="3801110" cy="81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0" y="19799"/>
                  </a:moveTo>
                  <a:lnTo>
                    <a:pt x="889" y="12989"/>
                  </a:lnTo>
                  <a:cubicBezTo>
                    <a:pt x="1359" y="10311"/>
                    <a:pt x="1910" y="7967"/>
                    <a:pt x="2525" y="6031"/>
                  </a:cubicBezTo>
                  <a:cubicBezTo>
                    <a:pt x="3277" y="3665"/>
                    <a:pt x="4113" y="1940"/>
                    <a:pt x="4994" y="938"/>
                  </a:cubicBezTo>
                  <a:lnTo>
                    <a:pt x="9916" y="13"/>
                  </a:lnTo>
                  <a:cubicBezTo>
                    <a:pt x="10865" y="-58"/>
                    <a:pt x="11814" y="176"/>
                    <a:pt x="12756" y="714"/>
                  </a:cubicBezTo>
                  <a:cubicBezTo>
                    <a:pt x="13690" y="1247"/>
                    <a:pt x="14615" y="2076"/>
                    <a:pt x="15525" y="3197"/>
                  </a:cubicBezTo>
                  <a:cubicBezTo>
                    <a:pt x="16251" y="3604"/>
                    <a:pt x="16962" y="4453"/>
                    <a:pt x="17641" y="5721"/>
                  </a:cubicBezTo>
                  <a:cubicBezTo>
                    <a:pt x="18347" y="7041"/>
                    <a:pt x="19012" y="8804"/>
                    <a:pt x="19616" y="10961"/>
                  </a:cubicBezTo>
                  <a:cubicBezTo>
                    <a:pt x="20106" y="12009"/>
                    <a:pt x="20541" y="13545"/>
                    <a:pt x="20889" y="15462"/>
                  </a:cubicBezTo>
                  <a:cubicBezTo>
                    <a:pt x="21212" y="17242"/>
                    <a:pt x="21454" y="19311"/>
                    <a:pt x="21600" y="21542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线条"/>
            <p:cNvSpPr/>
            <p:nvPr/>
          </p:nvSpPr>
          <p:spPr>
            <a:xfrm flipH="1">
              <a:off x="1076026" y="664032"/>
              <a:ext cx="168574" cy="1685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线条"/>
            <p:cNvSpPr/>
            <p:nvPr/>
          </p:nvSpPr>
          <p:spPr>
            <a:xfrm>
              <a:off x="4960192" y="827533"/>
              <a:ext cx="1" cy="6119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0" name="工作区域是我们平…"/>
          <p:cNvSpPr/>
          <p:nvPr/>
        </p:nvSpPr>
        <p:spPr>
          <a:xfrm>
            <a:off x="2506979" y="4240529"/>
            <a:ext cx="136568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工作区域是我们平</a:t>
            </a:r>
          </a:p>
          <a:p>
            <a:pPr>
              <a:defRPr sz="1200"/>
            </a:pPr>
            <a:r>
              <a:t>时存放项目的地方</a:t>
            </a:r>
          </a:p>
        </p:txBody>
      </p:sp>
      <p:sp>
        <p:nvSpPr>
          <p:cNvPr id="201" name="用于存放我们…"/>
          <p:cNvSpPr/>
          <p:nvPr/>
        </p:nvSpPr>
        <p:spPr>
          <a:xfrm>
            <a:off x="5326379" y="4405629"/>
            <a:ext cx="1060883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用于存放我们</a:t>
            </a:r>
          </a:p>
          <a:p>
            <a:pPr>
              <a:defRPr sz="1200"/>
            </a:pPr>
            <a:r>
              <a:t>对项目做的临</a:t>
            </a:r>
          </a:p>
          <a:p>
            <a:pPr>
              <a:defRPr sz="1200"/>
            </a:pPr>
            <a:r>
              <a:t>时改动</a:t>
            </a:r>
          </a:p>
        </p:txBody>
      </p:sp>
      <p:sp>
        <p:nvSpPr>
          <p:cNvPr id="202" name="安全存放了所有的…"/>
          <p:cNvSpPr/>
          <p:nvPr/>
        </p:nvSpPr>
        <p:spPr>
          <a:xfrm>
            <a:off x="7409179" y="4348479"/>
            <a:ext cx="151808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安全存放了所有的</a:t>
            </a:r>
          </a:p>
          <a:p>
            <a:pPr>
              <a:defRPr sz="1200"/>
            </a:pPr>
            <a:r>
              <a:t>版本的详细的信息，</a:t>
            </a:r>
          </a:p>
          <a:p>
            <a:pPr>
              <a:defRPr sz="1200"/>
            </a:pPr>
            <a:r>
              <a:t>Head指针指向了我</a:t>
            </a:r>
          </a:p>
          <a:p>
            <a:pPr>
              <a:defRPr sz="1200"/>
            </a:pPr>
            <a:r>
              <a:t>们最新提交的版本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5"/>
      <p:bldP build="whole" bldLvl="1" animBg="1" rev="0" advAuto="0" spid="168" grpId="1"/>
      <p:bldP build="whole" bldLvl="1" animBg="1" rev="0" advAuto="0" spid="201" grpId="4"/>
      <p:bldP build="whole" bldLvl="1" animBg="1" rev="0" advAuto="0" spid="199" grpId="2"/>
      <p:bldP build="whole" bldLvl="1" animBg="1" rev="0" advAuto="0" spid="20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04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5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6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7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1" name="Git的工作流程"/>
          <p:cNvSpPr/>
          <p:nvPr/>
        </p:nvSpPr>
        <p:spPr>
          <a:xfrm>
            <a:off x="4608817" y="525779"/>
            <a:ext cx="29743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Git的工作流程</a:t>
            </a:r>
          </a:p>
        </p:txBody>
      </p:sp>
      <p:sp>
        <p:nvSpPr>
          <p:cNvPr id="222" name="Git的工作流程一般是这个样子：…"/>
          <p:cNvSpPr/>
          <p:nvPr/>
        </p:nvSpPr>
        <p:spPr>
          <a:xfrm>
            <a:off x="2379979" y="1395729"/>
            <a:ext cx="4993815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Git的工作流程一般是这个样子：</a:t>
            </a:r>
          </a:p>
          <a:p>
            <a:pPr lvl="1" indent="228600"/>
            <a:r>
              <a:t>1. 在工作区域中，添加、删除、修改文件等等</a:t>
            </a:r>
          </a:p>
          <a:p>
            <a:pPr lvl="1" indent="228600"/>
            <a:r>
              <a:t>2. 将需要进行版本管理的文件放入暂存区域</a:t>
            </a:r>
          </a:p>
          <a:p>
            <a:pPr lvl="1" indent="228600"/>
            <a:r>
              <a:t>3. 将暂存区域的文件提交到Git仓库</a:t>
            </a:r>
          </a:p>
        </p:txBody>
      </p:sp>
      <p:sp>
        <p:nvSpPr>
          <p:cNvPr id="223" name="Git的管理的文件有三种状态：…"/>
          <p:cNvSpPr/>
          <p:nvPr/>
        </p:nvSpPr>
        <p:spPr>
          <a:xfrm>
            <a:off x="2379979" y="2900679"/>
            <a:ext cx="3383440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Git的管理的文件有三种状态：</a:t>
            </a:r>
          </a:p>
          <a:p>
            <a:pPr lvl="1" indent="228600"/>
            <a:r>
              <a:t>1. 已修改（Modified）</a:t>
            </a:r>
          </a:p>
          <a:p>
            <a:pPr lvl="1" indent="228600"/>
            <a:r>
              <a:t>2. 已暂存（Staged）</a:t>
            </a:r>
          </a:p>
          <a:p>
            <a:pPr lvl="1" indent="228600"/>
            <a:r>
              <a:t>3. 已提交（Committed）</a:t>
            </a:r>
          </a:p>
        </p:txBody>
      </p:sp>
      <p:grpSp>
        <p:nvGrpSpPr>
          <p:cNvPr id="227" name="成组"/>
          <p:cNvGrpSpPr/>
          <p:nvPr/>
        </p:nvGrpSpPr>
        <p:grpSpPr>
          <a:xfrm>
            <a:off x="4279900" y="4405629"/>
            <a:ext cx="1526183" cy="1106946"/>
            <a:chOff x="0" y="0"/>
            <a:chExt cx="1526182" cy="1106944"/>
          </a:xfrm>
        </p:grpSpPr>
        <p:sp>
          <p:nvSpPr>
            <p:cNvPr id="224" name="被修改、添加的文件"/>
            <p:cNvSpPr/>
            <p:nvPr/>
          </p:nvSpPr>
          <p:spPr>
            <a:xfrm>
              <a:off x="0" y="356870"/>
              <a:ext cx="1526183" cy="3932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200"/>
              </a:lvl1pPr>
            </a:lstStyle>
            <a:p>
              <a:pPr/>
              <a:r>
                <a:t>被修改、添加的文件</a:t>
              </a:r>
            </a:p>
          </p:txBody>
        </p:sp>
        <p:sp>
          <p:nvSpPr>
            <p:cNvPr id="225" name="已修改"/>
            <p:cNvSpPr/>
            <p:nvPr/>
          </p:nvSpPr>
          <p:spPr>
            <a:xfrm>
              <a:off x="482421" y="0"/>
              <a:ext cx="561341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已修改</a:t>
              </a:r>
            </a:p>
          </p:txBody>
        </p:sp>
        <p:sp>
          <p:nvSpPr>
            <p:cNvPr id="226" name="工作区域"/>
            <p:cNvSpPr/>
            <p:nvPr/>
          </p:nvSpPr>
          <p:spPr>
            <a:xfrm>
              <a:off x="406221" y="799604"/>
              <a:ext cx="7137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工作区域</a:t>
              </a:r>
            </a:p>
          </p:txBody>
        </p:sp>
      </p:grpSp>
      <p:grpSp>
        <p:nvGrpSpPr>
          <p:cNvPr id="233" name="成组"/>
          <p:cNvGrpSpPr/>
          <p:nvPr/>
        </p:nvGrpSpPr>
        <p:grpSpPr>
          <a:xfrm>
            <a:off x="5926117" y="4405629"/>
            <a:ext cx="2013566" cy="1106946"/>
            <a:chOff x="0" y="0"/>
            <a:chExt cx="2013565" cy="1106944"/>
          </a:xfrm>
        </p:grpSpPr>
        <p:sp>
          <p:nvSpPr>
            <p:cNvPr id="228" name="被修改、添加的文件"/>
            <p:cNvSpPr/>
            <p:nvPr/>
          </p:nvSpPr>
          <p:spPr>
            <a:xfrm>
              <a:off x="487382" y="356870"/>
              <a:ext cx="1526184" cy="3932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200"/>
              </a:lvl1pPr>
            </a:lstStyle>
            <a:p>
              <a:pPr/>
              <a:r>
                <a:t>被修改、添加的文件</a:t>
              </a:r>
            </a:p>
          </p:txBody>
        </p:sp>
        <p:sp>
          <p:nvSpPr>
            <p:cNvPr id="229" name="已暂存"/>
            <p:cNvSpPr/>
            <p:nvPr/>
          </p:nvSpPr>
          <p:spPr>
            <a:xfrm>
              <a:off x="969804" y="0"/>
              <a:ext cx="561341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已暂存</a:t>
              </a:r>
            </a:p>
          </p:txBody>
        </p:sp>
        <p:sp>
          <p:nvSpPr>
            <p:cNvPr id="230" name="暂存区域"/>
            <p:cNvSpPr/>
            <p:nvPr/>
          </p:nvSpPr>
          <p:spPr>
            <a:xfrm>
              <a:off x="893604" y="799604"/>
              <a:ext cx="7137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暂存区域</a:t>
              </a:r>
            </a:p>
          </p:txBody>
        </p:sp>
        <p:sp>
          <p:nvSpPr>
            <p:cNvPr id="231" name="线条"/>
            <p:cNvSpPr/>
            <p:nvPr/>
          </p:nvSpPr>
          <p:spPr>
            <a:xfrm>
              <a:off x="0" y="553472"/>
              <a:ext cx="367348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add"/>
            <p:cNvSpPr/>
            <p:nvPr/>
          </p:nvSpPr>
          <p:spPr>
            <a:xfrm>
              <a:off x="25656" y="258956"/>
              <a:ext cx="31603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add</a:t>
              </a:r>
            </a:p>
          </p:txBody>
        </p:sp>
      </p:grpSp>
      <p:grpSp>
        <p:nvGrpSpPr>
          <p:cNvPr id="239" name="成组"/>
          <p:cNvGrpSpPr/>
          <p:nvPr/>
        </p:nvGrpSpPr>
        <p:grpSpPr>
          <a:xfrm>
            <a:off x="8059717" y="4405629"/>
            <a:ext cx="2159574" cy="1106946"/>
            <a:chOff x="0" y="0"/>
            <a:chExt cx="2159572" cy="1106944"/>
          </a:xfrm>
        </p:grpSpPr>
        <p:sp>
          <p:nvSpPr>
            <p:cNvPr id="234" name="最新的版本"/>
            <p:cNvSpPr/>
            <p:nvPr/>
          </p:nvSpPr>
          <p:spPr>
            <a:xfrm>
              <a:off x="633390" y="356870"/>
              <a:ext cx="1526183" cy="3932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最新的版本</a:t>
              </a:r>
            </a:p>
          </p:txBody>
        </p:sp>
        <p:sp>
          <p:nvSpPr>
            <p:cNvPr id="235" name="已提交"/>
            <p:cNvSpPr/>
            <p:nvPr/>
          </p:nvSpPr>
          <p:spPr>
            <a:xfrm>
              <a:off x="969804" y="0"/>
              <a:ext cx="561341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已提交</a:t>
              </a:r>
            </a:p>
          </p:txBody>
        </p:sp>
        <p:sp>
          <p:nvSpPr>
            <p:cNvPr id="236" name="Git仓库"/>
            <p:cNvSpPr/>
            <p:nvPr/>
          </p:nvSpPr>
          <p:spPr>
            <a:xfrm>
              <a:off x="893604" y="799604"/>
              <a:ext cx="60368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Git仓库</a:t>
              </a:r>
            </a:p>
          </p:txBody>
        </p:sp>
        <p:sp>
          <p:nvSpPr>
            <p:cNvPr id="237" name="线条"/>
            <p:cNvSpPr/>
            <p:nvPr/>
          </p:nvSpPr>
          <p:spPr>
            <a:xfrm>
              <a:off x="0" y="553472"/>
              <a:ext cx="513356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commit"/>
            <p:cNvSpPr/>
            <p:nvPr/>
          </p:nvSpPr>
          <p:spPr>
            <a:xfrm>
              <a:off x="0" y="258956"/>
              <a:ext cx="51335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commit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2"/>
      <p:bldP build="whole" bldLvl="1" animBg="1" rev="0" advAuto="0" spid="227" grpId="3"/>
      <p:bldP build="whole" bldLvl="1" animBg="1" rev="0" advAuto="0" spid="222" grpId="1"/>
      <p:bldP build="whole" bldLvl="1" animBg="1" rev="0" advAuto="0" spid="233" grpId="4"/>
      <p:bldP build="whole" bldLvl="1" animBg="1" rev="0" advAuto="0" spid="239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成组"/>
          <p:cNvGrpSpPr/>
          <p:nvPr/>
        </p:nvGrpSpPr>
        <p:grpSpPr>
          <a:xfrm>
            <a:off x="2974071" y="-1"/>
            <a:ext cx="6906943" cy="6858001"/>
            <a:chOff x="0" y="-1"/>
            <a:chExt cx="6906941" cy="6858000"/>
          </a:xfrm>
        </p:grpSpPr>
        <p:sp>
          <p:nvSpPr>
            <p:cNvPr id="24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8" name="Git仓库的初始化"/>
          <p:cNvSpPr/>
          <p:nvPr/>
        </p:nvSpPr>
        <p:spPr>
          <a:xfrm>
            <a:off x="4711760" y="525780"/>
            <a:ext cx="34315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Git仓库的初始化</a:t>
            </a:r>
          </a:p>
        </p:txBody>
      </p:sp>
      <p:sp>
        <p:nvSpPr>
          <p:cNvPr id="259" name="在命令窗口中，使用如下命令进行初始化仓库（repository）…"/>
          <p:cNvSpPr/>
          <p:nvPr/>
        </p:nvSpPr>
        <p:spPr>
          <a:xfrm>
            <a:off x="2379979" y="1395729"/>
            <a:ext cx="644453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 在命令窗口中，使用如下命令进行初始化仓库（repository）</a:t>
            </a:r>
          </a:p>
          <a:p>
            <a:pPr lvl="1"/>
            <a:r>
              <a:t>git init</a:t>
            </a:r>
          </a:p>
        </p:txBody>
      </p:sp>
      <p:sp>
        <p:nvSpPr>
          <p:cNvPr id="260" name="仓库：可以简单的理解为被git进行管理的一个目录，这个目录中的文件的修改、…"/>
          <p:cNvSpPr/>
          <p:nvPr/>
        </p:nvSpPr>
        <p:spPr>
          <a:xfrm>
            <a:off x="2392679" y="2548254"/>
            <a:ext cx="836196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仓库：可以简单的理解为被git进行管理的一个目录，这个目录中的文件的修改、</a:t>
            </a:r>
          </a:p>
          <a:p>
            <a:pPr lvl="3" indent="685800"/>
            <a:r>
              <a:t>   删除等操作都可以被Git追踪，以便追踪历史或者是进行版本的回退</a:t>
            </a:r>
          </a:p>
        </p:txBody>
      </p:sp>
      <p:sp>
        <p:nvSpPr>
          <p:cNvPr id="261" name="在执行完这条指令时，该目录下会出现一个名为“.git”的文件夹，该目录用于追…"/>
          <p:cNvSpPr/>
          <p:nvPr/>
        </p:nvSpPr>
        <p:spPr>
          <a:xfrm>
            <a:off x="2367279" y="3738879"/>
            <a:ext cx="81205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在执行完这条指令时，该目录下会出现一个名为“.git”的文件夹，该目录用于追</a:t>
            </a:r>
          </a:p>
          <a:p>
            <a:pPr lvl="1"/>
            <a:r>
              <a:t>踪该目录下文件的变化，不可手动进行修改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6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0" name="查看Git仓库的状态"/>
          <p:cNvSpPr/>
          <p:nvPr/>
        </p:nvSpPr>
        <p:spPr>
          <a:xfrm>
            <a:off x="4151617" y="462280"/>
            <a:ext cx="38887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查看Git仓库的状态</a:t>
            </a:r>
          </a:p>
        </p:txBody>
      </p:sp>
      <p:sp>
        <p:nvSpPr>
          <p:cNvPr id="281" name="使用如下命令查看Git仓库的状态…"/>
          <p:cNvSpPr/>
          <p:nvPr/>
        </p:nvSpPr>
        <p:spPr>
          <a:xfrm>
            <a:off x="2405379" y="1903729"/>
            <a:ext cx="3612040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使用如下命令查看Git仓库的状态</a:t>
            </a:r>
          </a:p>
          <a:p>
            <a:pPr lvl="1"/>
            <a:r>
              <a:t>git status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