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ithub.com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eweistudio@163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成组"/>
          <p:cNvGrpSpPr/>
          <p:nvPr/>
        </p:nvGrpSpPr>
        <p:grpSpPr>
          <a:xfrm>
            <a:off x="1198562" y="4312867"/>
            <a:ext cx="2048246" cy="2048246"/>
            <a:chOff x="0" y="0"/>
            <a:chExt cx="2048244" cy="2048244"/>
          </a:xfrm>
        </p:grpSpPr>
        <p:sp>
          <p:nvSpPr>
            <p:cNvPr id="20" name="形状"/>
            <p:cNvSpPr/>
            <p:nvPr/>
          </p:nvSpPr>
          <p:spPr>
            <a:xfrm>
              <a:off x="235929" y="230013"/>
              <a:ext cx="1586942" cy="15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" name="形状"/>
            <p:cNvSpPr/>
            <p:nvPr/>
          </p:nvSpPr>
          <p:spPr>
            <a:xfrm>
              <a:off x="501040" y="496279"/>
              <a:ext cx="1056720" cy="106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" name="形状"/>
            <p:cNvSpPr/>
            <p:nvPr/>
          </p:nvSpPr>
          <p:spPr>
            <a:xfrm>
              <a:off x="653153" y="650037"/>
              <a:ext cx="753736" cy="75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" name="线条"/>
            <p:cNvSpPr/>
            <p:nvPr/>
          </p:nvSpPr>
          <p:spPr>
            <a:xfrm>
              <a:off x="0" y="141883"/>
              <a:ext cx="2048245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线条"/>
            <p:cNvSpPr/>
            <p:nvPr/>
          </p:nvSpPr>
          <p:spPr>
            <a:xfrm>
              <a:off x="14279" y="1916986"/>
              <a:ext cx="2024653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线条"/>
            <p:cNvSpPr/>
            <p:nvPr/>
          </p:nvSpPr>
          <p:spPr>
            <a:xfrm flipH="1">
              <a:off x="153354" y="14376"/>
              <a:ext cx="1" cy="2019493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线条"/>
            <p:cNvSpPr/>
            <p:nvPr/>
          </p:nvSpPr>
          <p:spPr>
            <a:xfrm flipH="1">
              <a:off x="1909170" y="18751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圆角矩形"/>
            <p:cNvSpPr/>
            <p:nvPr/>
          </p:nvSpPr>
          <p:spPr>
            <a:xfrm>
              <a:off x="14279" y="14376"/>
              <a:ext cx="2033966" cy="2028869"/>
            </a:xfrm>
            <a:prstGeom prst="roundRect">
              <a:avLst>
                <a:gd name="adj" fmla="val 22565"/>
              </a:avLst>
            </a:prstGeom>
            <a:noFill/>
            <a:ln w="1270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" name="线条"/>
            <p:cNvSpPr/>
            <p:nvPr/>
          </p:nvSpPr>
          <p:spPr>
            <a:xfrm>
              <a:off x="14280" y="-1"/>
              <a:ext cx="2015339" cy="2043246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线条"/>
            <p:cNvSpPr/>
            <p:nvPr/>
          </p:nvSpPr>
          <p:spPr>
            <a:xfrm flipV="1">
              <a:off x="14279" y="5000"/>
              <a:ext cx="2029621" cy="2043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线条"/>
            <p:cNvSpPr/>
            <p:nvPr/>
          </p:nvSpPr>
          <p:spPr>
            <a:xfrm flipH="1">
              <a:off x="653153" y="14376"/>
              <a:ext cx="1" cy="2024494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线条"/>
            <p:cNvSpPr/>
            <p:nvPr/>
          </p:nvSpPr>
          <p:spPr>
            <a:xfrm>
              <a:off x="1016982" y="5000"/>
              <a:ext cx="14281" cy="2038245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线条"/>
            <p:cNvSpPr/>
            <p:nvPr/>
          </p:nvSpPr>
          <p:spPr>
            <a:xfrm flipH="1">
              <a:off x="1397574" y="14376"/>
              <a:ext cx="1" cy="2033869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线条"/>
            <p:cNvSpPr/>
            <p:nvPr/>
          </p:nvSpPr>
          <p:spPr>
            <a:xfrm>
              <a:off x="14279" y="650037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线条"/>
            <p:cNvSpPr/>
            <p:nvPr/>
          </p:nvSpPr>
          <p:spPr>
            <a:xfrm>
              <a:off x="14279" y="1028809"/>
              <a:ext cx="2033966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线条"/>
            <p:cNvSpPr/>
            <p:nvPr/>
          </p:nvSpPr>
          <p:spPr>
            <a:xfrm>
              <a:off x="14279" y="1408832"/>
              <a:ext cx="2029620" cy="1"/>
            </a:xfrm>
            <a:prstGeom prst="line">
              <a:avLst/>
            </a:prstGeom>
            <a:noFill/>
            <a:ln w="6350" cap="flat">
              <a:solidFill>
                <a:srgbClr val="7F7F7F">
                  <a:alpha val="6705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" name="android全栈工程师训练营…"/>
          <p:cNvSpPr/>
          <p:nvPr/>
        </p:nvSpPr>
        <p:spPr>
          <a:xfrm>
            <a:off x="2208212" y="1487487"/>
            <a:ext cx="7775576" cy="21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defRPr sz="48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android全栈工程师训练营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Git版本控制系统和GitHub</a:t>
            </a:r>
          </a:p>
          <a:p>
            <a:pPr lvl="1" algn="ctr">
              <a:defRPr sz="2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GitHub和Git的配合使用</a:t>
            </a:r>
          </a:p>
        </p:txBody>
      </p:sp>
      <p:pic>
        <p:nvPicPr>
          <p:cNvPr id="3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7200" y="116205"/>
            <a:ext cx="1533526" cy="153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讲师：陈帅康"/>
          <p:cNvSpPr/>
          <p:nvPr/>
        </p:nvSpPr>
        <p:spPr>
          <a:xfrm>
            <a:off x="8948187" y="4767602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讲师：陈帅康</a:t>
            </a:r>
          </a:p>
        </p:txBody>
      </p:sp>
      <p:sp>
        <p:nvSpPr>
          <p:cNvPr id="40" name="2018/1/26"/>
          <p:cNvSpPr/>
          <p:nvPr/>
        </p:nvSpPr>
        <p:spPr>
          <a:xfrm>
            <a:off x="9125497" y="5151062"/>
            <a:ext cx="1121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2018/1/26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4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" name="GitHub的历史…"/>
          <p:cNvSpPr/>
          <p:nvPr>
            <p:ph type="body" sz="half" idx="4294967295"/>
          </p:nvPr>
        </p:nvSpPr>
        <p:spPr>
          <a:xfrm>
            <a:off x="1943100" y="1758156"/>
            <a:ext cx="6112925" cy="3621088"/>
          </a:xfrm>
          <a:prstGeom prst="rect">
            <a:avLst/>
          </a:prstGeom>
        </p:spPr>
        <p:txBody>
          <a:bodyPr lIns="50800" tIns="50800" rIns="50800" bIns="50800">
            <a:normAutofit fontScale="100000" lnSpcReduction="0"/>
          </a:bodyPr>
          <a:lstStyle/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GitHub的历史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学习GitHub的意义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使用GitHub部署第一个项目</a:t>
            </a:r>
          </a:p>
          <a:p>
            <a:pPr marL="493394" indent="-493394" defTabSz="560831">
              <a:lnSpc>
                <a:spcPct val="120000"/>
              </a:lnSpc>
              <a:spcBef>
                <a:spcPts val="0"/>
              </a:spcBef>
              <a:buSzPct val="145000"/>
              <a:buFontTx/>
              <a:defRPr sz="3552">
                <a:latin typeface="+mj-lt"/>
                <a:ea typeface="+mj-ea"/>
                <a:cs typeface="+mj-cs"/>
                <a:sym typeface="Helvetica Neue"/>
              </a:defRPr>
            </a:pPr>
            <a:r>
              <a:t>相关的配置</a:t>
            </a:r>
          </a:p>
        </p:txBody>
      </p:sp>
      <p:sp>
        <p:nvSpPr>
          <p:cNvPr id="60" name="课程内容"/>
          <p:cNvSpPr/>
          <p:nvPr/>
        </p:nvSpPr>
        <p:spPr>
          <a:xfrm>
            <a:off x="5129529" y="526006"/>
            <a:ext cx="19329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课程内容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62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3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4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5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" name="什么是GitHub"/>
          <p:cNvSpPr/>
          <p:nvPr/>
        </p:nvSpPr>
        <p:spPr>
          <a:xfrm>
            <a:off x="4646657" y="488132"/>
            <a:ext cx="2898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什么是GitHub</a:t>
            </a:r>
          </a:p>
        </p:txBody>
      </p:sp>
      <p:sp>
        <p:nvSpPr>
          <p:cNvPr id="80" name="GitHub是一个面向开源以及私有项目的托管平台，因为只支持Git作为唯一的版本库格式进行托管，…"/>
          <p:cNvSpPr/>
          <p:nvPr/>
        </p:nvSpPr>
        <p:spPr>
          <a:xfrm>
            <a:off x="848291" y="1571457"/>
            <a:ext cx="102671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GitHub是一个面向开源以及私有项目的托管平台，因为只支持Git作为唯一的版本库格式进行托管，</a:t>
            </a:r>
          </a:p>
          <a:p>
            <a:pPr lvl="1"/>
            <a:r>
              <a:t>故名GitHub</a:t>
            </a:r>
          </a:p>
        </p:txBody>
      </p:sp>
      <p:graphicFrame>
        <p:nvGraphicFramePr>
          <p:cNvPr id="81" name="表格"/>
          <p:cNvGraphicFramePr/>
          <p:nvPr/>
        </p:nvGraphicFramePr>
        <p:xfrm>
          <a:off x="3096074" y="2792899"/>
          <a:ext cx="7175935" cy="32117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76400"/>
                <a:gridCol w="3023449"/>
              </a:tblGrid>
              <a:tr h="63980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Git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GitHub</a:t>
                      </a:r>
                    </a:p>
                  </a:txBody>
                  <a:tcPr marL="0" marR="0" marT="0" marB="0" anchor="ctr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Git是一个软件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GitHub是一个网站，在线托管Git版本管理的工具，提供Git托管服务</a:t>
                      </a:r>
                    </a:p>
                  </a:txBody>
                  <a:tcPr marL="0" marR="0" marT="0" marB="0" anchor="t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Git是本地的版本控制工具，是一个命令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GitHub是远程代码仓库</a:t>
                      </a:r>
                    </a:p>
                  </a:txBody>
                  <a:tcPr marL="0" marR="0" marT="0" marB="0" anchor="ctr" anchorCtr="0" horzOverflow="overflow"/>
                </a:tc>
              </a:tr>
              <a:tr h="6398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相当于百度云这个软件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相当于百度云这个线上网站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83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" name="GitHub的历史"/>
          <p:cNvSpPr/>
          <p:nvPr/>
        </p:nvSpPr>
        <p:spPr>
          <a:xfrm>
            <a:off x="4646657" y="507069"/>
            <a:ext cx="28986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GitHub的历史</a:t>
            </a:r>
          </a:p>
        </p:txBody>
      </p:sp>
      <p:sp>
        <p:nvSpPr>
          <p:cNvPr id="101" name="一个开源项目的成功往往依赖以下三个方面：一个成功的用户案例（user case）、一个活跃的社区…"/>
          <p:cNvSpPr/>
          <p:nvPr/>
        </p:nvSpPr>
        <p:spPr>
          <a:xfrm>
            <a:off x="1302778" y="1476772"/>
            <a:ext cx="1025461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一个开源项目的成功往往依赖以下三个方面：一个成功的用户案例（user case）、一个活跃的社区</a:t>
            </a:r>
          </a:p>
          <a:p>
            <a:pPr lvl="1"/>
            <a:r>
              <a:t>环境，还有一个好故事</a:t>
            </a:r>
          </a:p>
        </p:txBody>
      </p:sp>
      <p:sp>
        <p:nvSpPr>
          <p:cNvPr id="102" name="用户案例：截止到2013年12月，在GitHub上托管的项目已经超过了1000万"/>
          <p:cNvSpPr/>
          <p:nvPr/>
        </p:nvSpPr>
        <p:spPr>
          <a:xfrm>
            <a:off x="1306830" y="2595879"/>
            <a:ext cx="775385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用户案例：截止到2013年12月，在GitHub上托管的项目已经超过了1000万</a:t>
            </a:r>
          </a:p>
        </p:txBody>
      </p:sp>
      <p:sp>
        <p:nvSpPr>
          <p:cNvPr id="103" name="活跃的社区：在我们学习编程的过程中，将会大量的使用到GitHub上优秀的框架"/>
          <p:cNvSpPr/>
          <p:nvPr/>
        </p:nvSpPr>
        <p:spPr>
          <a:xfrm>
            <a:off x="1306830" y="3368252"/>
            <a:ext cx="831128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活跃的社区：在我们学习编程的过程中，将会大量的使用到GitHub上优秀的框架</a:t>
            </a:r>
          </a:p>
        </p:txBody>
      </p:sp>
      <p:sp>
        <p:nvSpPr>
          <p:cNvPr id="104" name="好故事：GitHub的创始人之一Chris Wanstrath曾有一个愿望，希望能有一个Git仓库让自己…"/>
          <p:cNvSpPr/>
          <p:nvPr/>
        </p:nvSpPr>
        <p:spPr>
          <a:xfrm>
            <a:off x="1306830" y="4140625"/>
            <a:ext cx="938285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好故事：GitHub的创始人之一Chris Wanstrath曾有一个愿望，希望能有一个Git仓库让自己</a:t>
            </a:r>
          </a:p>
          <a:p>
            <a:pPr lvl="1"/>
            <a:r>
              <a:t>与朋友很好的分享代码，成为Github诞生的契机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06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" name="熟练掌握GitHub的重要意义"/>
          <p:cNvSpPr/>
          <p:nvPr/>
        </p:nvSpPr>
        <p:spPr>
          <a:xfrm>
            <a:off x="3275057" y="481669"/>
            <a:ext cx="56418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熟练掌握GitHub的重要意义</a:t>
            </a:r>
          </a:p>
        </p:txBody>
      </p:sp>
      <p:sp>
        <p:nvSpPr>
          <p:cNvPr id="124" name="大大提高了组织项目、编写代码的效率和质量…"/>
          <p:cNvSpPr/>
          <p:nvPr/>
        </p:nvSpPr>
        <p:spPr>
          <a:xfrm>
            <a:off x="841595" y="1513053"/>
            <a:ext cx="930229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大大提高了组织项目、编写代码的效率和质量</a:t>
            </a:r>
          </a:p>
          <a:p>
            <a:pPr lvl="1"/>
            <a:r>
              <a:t>GitHub上给我们提供了包括版本控制工具、代码审查工具、bug追踪工具、邮件提醒等</a:t>
            </a:r>
          </a:p>
        </p:txBody>
      </p:sp>
      <p:sp>
        <p:nvSpPr>
          <p:cNvPr id="125" name="更好的融入社区…"/>
          <p:cNvSpPr/>
          <p:nvPr/>
        </p:nvSpPr>
        <p:spPr>
          <a:xfrm>
            <a:off x="841595" y="2544438"/>
            <a:ext cx="569481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marL="561473" indent="-180473">
              <a:buSzPct val="100000"/>
              <a:buChar char="•"/>
            </a:lvl2pPr>
          </a:lstStyle>
          <a:p>
            <a:pPr/>
            <a:r>
              <a:t>更好的融入社区</a:t>
            </a:r>
          </a:p>
          <a:p>
            <a:pPr lvl="1"/>
            <a:r>
              <a:t>已经进入了社会化编程时代，我们需要和社区交流</a:t>
            </a:r>
          </a:p>
        </p:txBody>
      </p:sp>
      <p:sp>
        <p:nvSpPr>
          <p:cNvPr id="126" name="通过跟踪优秀的开源项目了解技术发展趋势和潮流"/>
          <p:cNvSpPr/>
          <p:nvPr/>
        </p:nvSpPr>
        <p:spPr>
          <a:xfrm>
            <a:off x="841595" y="3575823"/>
            <a:ext cx="53138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通过跟踪优秀的开源项目了解技术发展趋势和潮流</a:t>
            </a:r>
          </a:p>
        </p:txBody>
      </p:sp>
      <p:sp>
        <p:nvSpPr>
          <p:cNvPr id="127" name="不断学习新的编程技巧，提高自己的编程能力"/>
          <p:cNvSpPr/>
          <p:nvPr/>
        </p:nvSpPr>
        <p:spPr>
          <a:xfrm>
            <a:off x="841595" y="4393979"/>
            <a:ext cx="48566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不断学习新的编程技巧，提高自己的编程能力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2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在GitHub上部署我们的第一个项目"/>
          <p:cNvSpPr/>
          <p:nvPr/>
        </p:nvSpPr>
        <p:spPr>
          <a:xfrm>
            <a:off x="2589257" y="468969"/>
            <a:ext cx="701348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在GitHub上部署我们的第一个项目</a:t>
            </a:r>
          </a:p>
        </p:txBody>
      </p:sp>
      <p:sp>
        <p:nvSpPr>
          <p:cNvPr id="147" name="创建GitHub账户，GitHub官网：https://www.github.com"/>
          <p:cNvSpPr/>
          <p:nvPr/>
        </p:nvSpPr>
        <p:spPr>
          <a:xfrm>
            <a:off x="1662429" y="1846579"/>
            <a:ext cx="58869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创建GitHub账户，GitHub官网：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https://www.github.com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4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配置SSH以及Http认证"/>
          <p:cNvSpPr/>
          <p:nvPr/>
        </p:nvSpPr>
        <p:spPr>
          <a:xfrm>
            <a:off x="3783044" y="481669"/>
            <a:ext cx="46259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配置SSH以及Http认证</a:t>
            </a:r>
          </a:p>
        </p:txBody>
      </p:sp>
      <p:sp>
        <p:nvSpPr>
          <p:cNvPr id="167" name="参阅配置手册"/>
          <p:cNvSpPr/>
          <p:nvPr/>
        </p:nvSpPr>
        <p:spPr>
          <a:xfrm>
            <a:off x="1615690" y="1748046"/>
            <a:ext cx="165621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</a:lstStyle>
          <a:p>
            <a:pPr/>
            <a:r>
              <a:t>参阅配置手册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69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0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1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2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6" name="GitHub和Git的交互"/>
          <p:cNvSpPr/>
          <p:nvPr/>
        </p:nvSpPr>
        <p:spPr>
          <a:xfrm>
            <a:off x="4125944" y="481669"/>
            <a:ext cx="394011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/>
            </a:lvl1pPr>
          </a:lstStyle>
          <a:p>
            <a:pPr/>
            <a:r>
              <a:t>GitHub和Git的交互</a:t>
            </a:r>
          </a:p>
        </p:txBody>
      </p:sp>
      <p:sp>
        <p:nvSpPr>
          <p:cNvPr id="187" name="使用如下命令将远程仓库复制到本地…"/>
          <p:cNvSpPr/>
          <p:nvPr/>
        </p:nvSpPr>
        <p:spPr>
          <a:xfrm>
            <a:off x="2132329" y="1579880"/>
            <a:ext cx="40057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使用如下命令将远程仓库复制到本地</a:t>
            </a:r>
          </a:p>
          <a:p>
            <a:pPr lvl="1"/>
            <a:r>
              <a:t>git clone 远程仓库的URL</a:t>
            </a:r>
          </a:p>
        </p:txBody>
      </p:sp>
      <p:sp>
        <p:nvSpPr>
          <p:cNvPr id="188" name="将远程仓库上某个分支最新的代码合并到本地…"/>
          <p:cNvSpPr/>
          <p:nvPr/>
        </p:nvSpPr>
        <p:spPr>
          <a:xfrm>
            <a:off x="2132329" y="3065779"/>
            <a:ext cx="49201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将远程仓库上某个分支最新的代码合并到本地</a:t>
            </a:r>
          </a:p>
          <a:p>
            <a:pPr lvl="1"/>
            <a:r>
              <a:t>git pull origin 远程分支名</a:t>
            </a:r>
          </a:p>
        </p:txBody>
      </p:sp>
      <p:sp>
        <p:nvSpPr>
          <p:cNvPr id="189" name="将本地代码推送到远程仓库上某个分支中…"/>
          <p:cNvSpPr/>
          <p:nvPr/>
        </p:nvSpPr>
        <p:spPr>
          <a:xfrm>
            <a:off x="2132329" y="4551679"/>
            <a:ext cx="44629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100000"/>
              <a:buChar char="•"/>
            </a:lvl1pPr>
            <a:lvl2pPr indent="228600"/>
          </a:lstStyle>
          <a:p>
            <a:pPr/>
            <a:r>
              <a:t>将本地代码推送到远程仓库上某个分支中</a:t>
            </a:r>
          </a:p>
          <a:p>
            <a:pPr lvl="1"/>
            <a:r>
              <a:t>git push origin 远程分支名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成组"/>
          <p:cNvGrpSpPr/>
          <p:nvPr/>
        </p:nvGrpSpPr>
        <p:grpSpPr>
          <a:xfrm>
            <a:off x="2642529" y="-1"/>
            <a:ext cx="6906943" cy="6858002"/>
            <a:chOff x="0" y="-1"/>
            <a:chExt cx="6906941" cy="6858000"/>
          </a:xfrm>
        </p:grpSpPr>
        <p:sp>
          <p:nvSpPr>
            <p:cNvPr id="191" name="形状"/>
            <p:cNvSpPr/>
            <p:nvPr/>
          </p:nvSpPr>
          <p:spPr>
            <a:xfrm>
              <a:off x="795581" y="769076"/>
              <a:ext cx="5350916" cy="534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形状"/>
            <p:cNvSpPr/>
            <p:nvPr/>
          </p:nvSpPr>
          <p:spPr>
            <a:xfrm>
              <a:off x="1689271" y="1661230"/>
              <a:ext cx="3563569" cy="35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形状"/>
            <p:cNvSpPr/>
            <p:nvPr/>
          </p:nvSpPr>
          <p:spPr>
            <a:xfrm>
              <a:off x="2202033" y="2176675"/>
              <a:ext cx="2540958" cy="254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0" y="10800"/>
                  </a:move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线条"/>
            <p:cNvSpPr/>
            <p:nvPr/>
          </p:nvSpPr>
          <p:spPr>
            <a:xfrm>
              <a:off x="0" y="474497"/>
              <a:ext cx="6906943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线条"/>
            <p:cNvSpPr/>
            <p:nvPr/>
          </p:nvSpPr>
          <p:spPr>
            <a:xfrm>
              <a:off x="46986" y="6419585"/>
              <a:ext cx="6828632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线条"/>
            <p:cNvSpPr/>
            <p:nvPr/>
          </p:nvSpPr>
          <p:spPr>
            <a:xfrm flipH="1">
              <a:off x="516846" y="46973"/>
              <a:ext cx="1" cy="6764054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线条"/>
            <p:cNvSpPr/>
            <p:nvPr/>
          </p:nvSpPr>
          <p:spPr>
            <a:xfrm flipH="1">
              <a:off x="6437081" y="62631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圆角矩形"/>
            <p:cNvSpPr/>
            <p:nvPr/>
          </p:nvSpPr>
          <p:spPr>
            <a:xfrm>
              <a:off x="46987" y="46972"/>
              <a:ext cx="6859955" cy="6795368"/>
            </a:xfrm>
            <a:prstGeom prst="roundRect">
              <a:avLst>
                <a:gd name="adj" fmla="val 22565"/>
              </a:avLst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线条"/>
            <p:cNvSpPr/>
            <p:nvPr/>
          </p:nvSpPr>
          <p:spPr>
            <a:xfrm>
              <a:off x="46986" y="-2"/>
              <a:ext cx="6797307" cy="6842343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线条"/>
            <p:cNvSpPr/>
            <p:nvPr/>
          </p:nvSpPr>
          <p:spPr>
            <a:xfrm flipV="1">
              <a:off x="46985" y="15659"/>
              <a:ext cx="6844295" cy="684234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线条"/>
            <p:cNvSpPr/>
            <p:nvPr/>
          </p:nvSpPr>
          <p:spPr>
            <a:xfrm flipH="1">
              <a:off x="2202033" y="46972"/>
              <a:ext cx="1" cy="677971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线条"/>
            <p:cNvSpPr/>
            <p:nvPr/>
          </p:nvSpPr>
          <p:spPr>
            <a:xfrm>
              <a:off x="3429978" y="15659"/>
              <a:ext cx="46988" cy="682668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线条"/>
            <p:cNvSpPr/>
            <p:nvPr/>
          </p:nvSpPr>
          <p:spPr>
            <a:xfrm flipH="1">
              <a:off x="4711665" y="46972"/>
              <a:ext cx="1" cy="6811028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线条"/>
            <p:cNvSpPr/>
            <p:nvPr/>
          </p:nvSpPr>
          <p:spPr>
            <a:xfrm>
              <a:off x="46986" y="2176675"/>
              <a:ext cx="6859956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线条"/>
            <p:cNvSpPr/>
            <p:nvPr/>
          </p:nvSpPr>
          <p:spPr>
            <a:xfrm>
              <a:off x="46987" y="3444656"/>
              <a:ext cx="6859955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线条"/>
            <p:cNvSpPr/>
            <p:nvPr/>
          </p:nvSpPr>
          <p:spPr>
            <a:xfrm>
              <a:off x="46985" y="4716905"/>
              <a:ext cx="6844294" cy="1"/>
            </a:xfrm>
            <a:prstGeom prst="line">
              <a:avLst/>
            </a:prstGeom>
            <a:noFill/>
            <a:ln w="3175" cap="flat">
              <a:solidFill>
                <a:srgbClr val="BFBFBF">
                  <a:alpha val="56077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8" name="谢谢观看"/>
          <p:cNvSpPr/>
          <p:nvPr/>
        </p:nvSpPr>
        <p:spPr>
          <a:xfrm>
            <a:off x="4418329" y="690965"/>
            <a:ext cx="3355341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400"/>
            </a:lvl1pPr>
          </a:lstStyle>
          <a:p>
            <a:pPr/>
            <a:r>
              <a:t>谢谢观看</a:t>
            </a:r>
          </a:p>
        </p:txBody>
      </p:sp>
      <p:sp>
        <p:nvSpPr>
          <p:cNvPr id="209" name="工作室邮箱：leweistudio@163.com…"/>
          <p:cNvSpPr/>
          <p:nvPr/>
        </p:nvSpPr>
        <p:spPr>
          <a:xfrm>
            <a:off x="4206479" y="2646792"/>
            <a:ext cx="3779042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工作室邮箱：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leweistudio@163.com</a:t>
            </a:r>
          </a:p>
          <a:p>
            <a:pPr defTabSz="457200">
              <a:lnSpc>
                <a:spcPts val="4100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工作室GitHub：lwstudio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