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ithub.com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weistudio@163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android全栈工程师训练营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Git版本控制系统和GitHub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GitHub和Git的配合使用</a:t>
            </a:r>
          </a:p>
        </p:txBody>
      </p:sp>
      <p:pic>
        <p:nvPicPr>
          <p:cNvPr id="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讲师：陈帅康"/>
          <p:cNvSpPr/>
          <p:nvPr/>
        </p:nvSpPr>
        <p:spPr>
          <a:xfrm>
            <a:off x="8948187" y="476760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讲师：陈帅康</a:t>
            </a:r>
          </a:p>
        </p:txBody>
      </p:sp>
      <p:sp>
        <p:nvSpPr>
          <p:cNvPr id="40" name="2018/1/26"/>
          <p:cNvSpPr/>
          <p:nvPr/>
        </p:nvSpPr>
        <p:spPr>
          <a:xfrm>
            <a:off x="9125497" y="5151062"/>
            <a:ext cx="1121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2018/1/26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GitHub的历史…"/>
          <p:cNvSpPr/>
          <p:nvPr>
            <p:ph type="body" sz="half" idx="4294967295"/>
          </p:nvPr>
        </p:nvSpPr>
        <p:spPr>
          <a:xfrm>
            <a:off x="1943100" y="1758156"/>
            <a:ext cx="6112925" cy="3621088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GitHub的历史</a:t>
            </a:r>
          </a:p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学习GitHub的意义</a:t>
            </a:r>
          </a:p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使用GitHub部署第一个项目</a:t>
            </a:r>
          </a:p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相关的配置</a:t>
            </a:r>
          </a:p>
        </p:txBody>
      </p:sp>
      <p:sp>
        <p:nvSpPr>
          <p:cNvPr id="60" name="课程内容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课程内容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" name="什么是GitHub"/>
          <p:cNvSpPr/>
          <p:nvPr/>
        </p:nvSpPr>
        <p:spPr>
          <a:xfrm>
            <a:off x="4646657" y="488132"/>
            <a:ext cx="28986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什么是GitHub</a:t>
            </a:r>
          </a:p>
        </p:txBody>
      </p:sp>
      <p:sp>
        <p:nvSpPr>
          <p:cNvPr id="80" name="GitHub是一个面向开源以及私有项目的托管平台，因为只支持Git作为唯一的版本库格式进行托管，…"/>
          <p:cNvSpPr/>
          <p:nvPr/>
        </p:nvSpPr>
        <p:spPr>
          <a:xfrm>
            <a:off x="848291" y="1571457"/>
            <a:ext cx="1026711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GitHub是一个面向开源以及私有项目的托管平台，因为只支持Git作为唯一的版本库格式进行托管，</a:t>
            </a:r>
          </a:p>
          <a:p>
            <a:pPr lvl="1"/>
            <a:r>
              <a:t>故名GitHub</a:t>
            </a:r>
          </a:p>
        </p:txBody>
      </p:sp>
      <p:graphicFrame>
        <p:nvGraphicFramePr>
          <p:cNvPr id="81" name="表格"/>
          <p:cNvGraphicFramePr/>
          <p:nvPr/>
        </p:nvGraphicFramePr>
        <p:xfrm>
          <a:off x="3096075" y="2792899"/>
          <a:ext cx="7175934" cy="32117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76400"/>
                <a:gridCol w="3023449"/>
              </a:tblGrid>
              <a:tr h="63980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Git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GitHub</a:t>
                      </a:r>
                    </a:p>
                  </a:txBody>
                  <a:tcPr marL="0" marR="0" marT="0" marB="0" anchor="ctr" anchorCtr="0" horzOverflow="overflow"/>
                </a:tc>
              </a:tr>
              <a:tr h="6398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Git是一个软件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GitHub是一个网站，在线托管Git版本管理的工具，提供Git托管服务</a:t>
                      </a:r>
                    </a:p>
                  </a:txBody>
                  <a:tcPr marL="0" marR="0" marT="0" marB="0" anchor="t" anchorCtr="0" horzOverflow="overflow"/>
                </a:tc>
              </a:tr>
              <a:tr h="6398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Git是本地的版本控制工具，是一个命令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GitHub是远程代码仓库</a:t>
                      </a:r>
                    </a:p>
                  </a:txBody>
                  <a:tcPr marL="0" marR="0" marT="0" marB="0" anchor="ctr" anchorCtr="0" horzOverflow="overflow"/>
                </a:tc>
              </a:tr>
              <a:tr h="6398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相当于百度云这个软件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相当于百度云这个线上网站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8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" name="GitHub的历史"/>
          <p:cNvSpPr/>
          <p:nvPr/>
        </p:nvSpPr>
        <p:spPr>
          <a:xfrm>
            <a:off x="4646657" y="507069"/>
            <a:ext cx="28986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GitHub的历史</a:t>
            </a:r>
          </a:p>
        </p:txBody>
      </p:sp>
      <p:sp>
        <p:nvSpPr>
          <p:cNvPr id="101" name="一个开源项目的成功往往依赖以下三个方面：一个成功的用户案例（user case）、一个活跃的社区…"/>
          <p:cNvSpPr/>
          <p:nvPr/>
        </p:nvSpPr>
        <p:spPr>
          <a:xfrm>
            <a:off x="1302778" y="1476772"/>
            <a:ext cx="1025461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一个开源项目的成功往往依赖以下三个方面：一个成功的用户案例（user case）、一个活跃的社区</a:t>
            </a:r>
          </a:p>
          <a:p>
            <a:pPr lvl="1"/>
            <a:r>
              <a:t>环境，还有一个好故事</a:t>
            </a:r>
          </a:p>
        </p:txBody>
      </p:sp>
      <p:sp>
        <p:nvSpPr>
          <p:cNvPr id="102" name="用户案例：截止到2013年12月，在GitHub上托管的项目已经超过了1000万"/>
          <p:cNvSpPr/>
          <p:nvPr/>
        </p:nvSpPr>
        <p:spPr>
          <a:xfrm>
            <a:off x="1306830" y="2595880"/>
            <a:ext cx="775385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用户案例：截止到2013年12月，在GitHub上托管的项目已经超过了1000万</a:t>
            </a:r>
          </a:p>
        </p:txBody>
      </p:sp>
      <p:sp>
        <p:nvSpPr>
          <p:cNvPr id="103" name="活跃的社区：在我们学习编程的过程中，将会大量的使用到GitHub上优秀的框架"/>
          <p:cNvSpPr/>
          <p:nvPr/>
        </p:nvSpPr>
        <p:spPr>
          <a:xfrm>
            <a:off x="1306830" y="3368252"/>
            <a:ext cx="83112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活跃的社区：在我们学习编程的过程中，将会大量的使用到GitHub上优秀的框架</a:t>
            </a:r>
          </a:p>
        </p:txBody>
      </p:sp>
      <p:sp>
        <p:nvSpPr>
          <p:cNvPr id="104" name="好故事：GitHub的创始人之一Chris Wanstrath曾有一个愿望，希望能有一个Git仓库让自己…"/>
          <p:cNvSpPr/>
          <p:nvPr/>
        </p:nvSpPr>
        <p:spPr>
          <a:xfrm>
            <a:off x="1306830" y="4140625"/>
            <a:ext cx="938285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好故事：GitHub的创始人之一Chris Wanstrath曾有一个愿望，希望能有一个Git仓库让自己</a:t>
            </a:r>
          </a:p>
          <a:p>
            <a:pPr lvl="1"/>
            <a:r>
              <a:t>与朋友很好的分享代码，成为Github诞生的契机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06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3" name="熟练掌握GitHub的重要意义"/>
          <p:cNvSpPr/>
          <p:nvPr/>
        </p:nvSpPr>
        <p:spPr>
          <a:xfrm>
            <a:off x="3275057" y="481669"/>
            <a:ext cx="56418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熟练掌握GitHub的重要意义</a:t>
            </a:r>
          </a:p>
        </p:txBody>
      </p:sp>
      <p:sp>
        <p:nvSpPr>
          <p:cNvPr id="124" name="大大提高了组织项目、编写代码的效率和质量…"/>
          <p:cNvSpPr/>
          <p:nvPr/>
        </p:nvSpPr>
        <p:spPr>
          <a:xfrm>
            <a:off x="841595" y="1513053"/>
            <a:ext cx="930229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大大提高了组织项目、编写代码的效率和质量</a:t>
            </a:r>
          </a:p>
          <a:p>
            <a:pPr lvl="1"/>
            <a:r>
              <a:t>GitHub上给我们提供了包括版本控制工具、代码审查工具、bug追踪工具、邮件提醒等</a:t>
            </a:r>
          </a:p>
        </p:txBody>
      </p:sp>
      <p:sp>
        <p:nvSpPr>
          <p:cNvPr id="125" name="更好的融入社区…"/>
          <p:cNvSpPr/>
          <p:nvPr/>
        </p:nvSpPr>
        <p:spPr>
          <a:xfrm>
            <a:off x="841595" y="2544438"/>
            <a:ext cx="569481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更好的融入社区</a:t>
            </a:r>
          </a:p>
          <a:p>
            <a:pPr lvl="1"/>
            <a:r>
              <a:t>已经进入了社会化编程时代，我们需要和社区交流</a:t>
            </a:r>
          </a:p>
        </p:txBody>
      </p:sp>
      <p:sp>
        <p:nvSpPr>
          <p:cNvPr id="126" name="通过跟踪优秀的开源项目了解技术发展趋势和潮流"/>
          <p:cNvSpPr/>
          <p:nvPr/>
        </p:nvSpPr>
        <p:spPr>
          <a:xfrm>
            <a:off x="841595" y="3575823"/>
            <a:ext cx="5313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通过跟踪优秀的开源项目了解技术发展趋势和潮流</a:t>
            </a:r>
          </a:p>
        </p:txBody>
      </p:sp>
      <p:sp>
        <p:nvSpPr>
          <p:cNvPr id="127" name="不断学习新的编程技巧，提高自己的编程能力"/>
          <p:cNvSpPr/>
          <p:nvPr/>
        </p:nvSpPr>
        <p:spPr>
          <a:xfrm>
            <a:off x="841595" y="4393979"/>
            <a:ext cx="48566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不断学习新的编程技巧，提高自己的编程能力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2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6" name="在GitHub上部署我们的第一个项目"/>
          <p:cNvSpPr/>
          <p:nvPr/>
        </p:nvSpPr>
        <p:spPr>
          <a:xfrm>
            <a:off x="2589257" y="468969"/>
            <a:ext cx="70134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在GitHub上部署我们的第一个项目</a:t>
            </a:r>
          </a:p>
        </p:txBody>
      </p:sp>
      <p:sp>
        <p:nvSpPr>
          <p:cNvPr id="147" name="创建GitHub账户，GitHub官网：https://www.github.com"/>
          <p:cNvSpPr/>
          <p:nvPr/>
        </p:nvSpPr>
        <p:spPr>
          <a:xfrm>
            <a:off x="1662430" y="1846580"/>
            <a:ext cx="58869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创建GitHub账户，GitHub官网：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https://www.github.com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4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6" name="配置SSH以及Http认证"/>
          <p:cNvSpPr/>
          <p:nvPr/>
        </p:nvSpPr>
        <p:spPr>
          <a:xfrm>
            <a:off x="3783044" y="481669"/>
            <a:ext cx="462591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配置SSH以及Http认证</a:t>
            </a:r>
          </a:p>
        </p:txBody>
      </p:sp>
      <p:sp>
        <p:nvSpPr>
          <p:cNvPr id="167" name="参阅配置手册"/>
          <p:cNvSpPr/>
          <p:nvPr/>
        </p:nvSpPr>
        <p:spPr>
          <a:xfrm>
            <a:off x="1615690" y="1748047"/>
            <a:ext cx="16562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参阅配置手册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6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6" name="GitHub和Git的交互"/>
          <p:cNvSpPr/>
          <p:nvPr/>
        </p:nvSpPr>
        <p:spPr>
          <a:xfrm>
            <a:off x="4125944" y="481669"/>
            <a:ext cx="394011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GitHub和Git的交互</a:t>
            </a:r>
          </a:p>
        </p:txBody>
      </p:sp>
      <p:sp>
        <p:nvSpPr>
          <p:cNvPr id="187" name="使用如下命令将远程仓库复制到本地…"/>
          <p:cNvSpPr/>
          <p:nvPr/>
        </p:nvSpPr>
        <p:spPr>
          <a:xfrm>
            <a:off x="2132330" y="1579880"/>
            <a:ext cx="4005727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使用如下命令将远程仓库复制到本地</a:t>
            </a:r>
          </a:p>
          <a:p>
            <a:pPr lvl="1"/>
            <a:r>
              <a:t>git clone 远程仓库的URL</a:t>
            </a:r>
          </a:p>
        </p:txBody>
      </p:sp>
      <p:sp>
        <p:nvSpPr>
          <p:cNvPr id="188" name="将远程仓库上某个分支最新的代码合并到本地…"/>
          <p:cNvSpPr/>
          <p:nvPr/>
        </p:nvSpPr>
        <p:spPr>
          <a:xfrm>
            <a:off x="2132329" y="3065779"/>
            <a:ext cx="492012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将远程仓库上某个分支最新的代码合并到本地</a:t>
            </a:r>
          </a:p>
          <a:p>
            <a:pPr lvl="1"/>
            <a:r>
              <a:t>git pull origin 远程分支名</a:t>
            </a:r>
          </a:p>
        </p:txBody>
      </p:sp>
      <p:sp>
        <p:nvSpPr>
          <p:cNvPr id="189" name="将本地代码推送到远程仓库上某个分支中…"/>
          <p:cNvSpPr/>
          <p:nvPr/>
        </p:nvSpPr>
        <p:spPr>
          <a:xfrm>
            <a:off x="2132329" y="4551679"/>
            <a:ext cx="446292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将本地代码推送到远程仓库上某个分支中</a:t>
            </a:r>
          </a:p>
          <a:p>
            <a:pPr lvl="1"/>
            <a:r>
              <a:t>git push origin 远程分支名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9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8" name="谢谢观看"/>
          <p:cNvSpPr/>
          <p:nvPr/>
        </p:nvSpPr>
        <p:spPr>
          <a:xfrm>
            <a:off x="4418329" y="690965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pPr/>
            <a:r>
              <a:t>谢谢观看</a:t>
            </a:r>
          </a:p>
        </p:txBody>
      </p:sp>
      <p:sp>
        <p:nvSpPr>
          <p:cNvPr id="209" name="工作室邮箱：leweistudio@163.com…"/>
          <p:cNvSpPr/>
          <p:nvPr/>
        </p:nvSpPr>
        <p:spPr>
          <a:xfrm>
            <a:off x="4206479" y="2646792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