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51" r:id="rId2"/>
    <p:sldId id="464" r:id="rId3"/>
    <p:sldId id="480" r:id="rId4"/>
    <p:sldId id="465" r:id="rId5"/>
    <p:sldId id="466" r:id="rId6"/>
    <p:sldId id="482" r:id="rId7"/>
    <p:sldId id="47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54E6098-CBC8-4A09-86D9-2EA14DCDA0E5}">
          <p14:sldIdLst>
            <p14:sldId id="451"/>
            <p14:sldId id="464"/>
            <p14:sldId id="480"/>
            <p14:sldId id="465"/>
            <p14:sldId id="466"/>
            <p14:sldId id="482"/>
            <p14:sldId id="4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FF88"/>
    <a:srgbClr val="269BC1"/>
    <a:srgbClr val="003AA3"/>
    <a:srgbClr val="FFFFFF"/>
    <a:srgbClr val="2E00BB"/>
    <a:srgbClr val="FF4B4B"/>
    <a:srgbClr val="D8B9BA"/>
    <a:srgbClr val="99B3D7"/>
    <a:srgbClr val="DC9D9C"/>
    <a:srgbClr val="2800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65130" autoAdjust="0"/>
  </p:normalViewPr>
  <p:slideViewPr>
    <p:cSldViewPr snapToGrid="0">
      <p:cViewPr varScale="1">
        <p:scale>
          <a:sx n="55" d="100"/>
          <a:sy n="55" d="100"/>
        </p:scale>
        <p:origin x="1939"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0F083-6108-4243-A388-DDB13CB06986}" type="datetimeFigureOut">
              <a:rPr lang="zh-CN" altLang="en-US" smtClean="0"/>
              <a:t>2024/6/13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31F93-DC01-482F-AB5B-F81885DA799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831F93-DC01-482F-AB5B-F81885DA7991}" type="slidenum">
              <a:rPr lang="zh-CN" altLang="en-US" smtClean="0"/>
              <a:t>1</a:t>
            </a:fld>
            <a:endParaRPr lang="zh-CN" altLang="en-US"/>
          </a:p>
        </p:txBody>
      </p:sp>
    </p:spTree>
    <p:extLst>
      <p:ext uri="{BB962C8B-B14F-4D97-AF65-F5344CB8AC3E}">
        <p14:creationId xmlns:p14="http://schemas.microsoft.com/office/powerpoint/2010/main" val="141334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recent years, Deep Learning is widely used in real-world applications, this also lift the veil that surrounds us in simulation environment. Mechanical wear out, for example, could be much more apparent with sudden movement or direction change. Moreover, noise in reality may worsen the problem. Small perturbations near the decision boundary could result in highly fluctuated function output.</a:t>
            </a:r>
          </a:p>
          <a:p>
            <a:r>
              <a:rPr lang="en-US" altLang="zh-CN" dirty="0"/>
              <a:t>The pictures give two examples of DL application. For an unrobust and sensitive action function, the direction of car may swing rapidly, making the passenger uncomfortable, car wear and bring risk of accident. </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E831F93-DC01-482F-AB5B-F81885DA7991}" type="slidenum">
              <a:rPr lang="zh-CN" altLang="en-US" smtClean="0"/>
              <a:t>2</a:t>
            </a:fld>
            <a:endParaRPr lang="zh-CN" altLang="en-US"/>
          </a:p>
        </p:txBody>
      </p:sp>
    </p:spTree>
    <p:extLst>
      <p:ext uri="{BB962C8B-B14F-4D97-AF65-F5344CB8AC3E}">
        <p14:creationId xmlns:p14="http://schemas.microsoft.com/office/powerpoint/2010/main" val="252245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paper, based on MGN, which is a method that can restrict a layer of MLP to be Lipschitz continues. The author improved the method and obtained global Lipschitz continues, which may suffer less performance loss.</a:t>
            </a:r>
          </a:p>
          <a:p>
            <a:r>
              <a:rPr lang="en-US" altLang="zh-CN" dirty="0"/>
              <a:t>The pseudocode shows training phase of </a:t>
            </a:r>
            <a:r>
              <a:rPr lang="en-US" altLang="zh-CN" dirty="0" err="1"/>
              <a:t>LipsNet</a:t>
            </a:r>
            <a:r>
              <a:rPr lang="en-US" altLang="zh-CN" dirty="0"/>
              <a:t>:</a:t>
            </a:r>
          </a:p>
          <a:p>
            <a:r>
              <a:rPr lang="en-US" altLang="zh-CN" dirty="0"/>
              <a:t>First, it process the output of network </a:t>
            </a:r>
            <a:r>
              <a:rPr lang="en-US" altLang="zh-CN" i="1" dirty="0"/>
              <a:t>f(x)</a:t>
            </a:r>
            <a:r>
              <a:rPr lang="en-US" altLang="zh-CN" dirty="0"/>
              <a:t> and meets requirement of Lipschitz continues. </a:t>
            </a:r>
          </a:p>
          <a:p>
            <a:r>
              <a:rPr lang="en-US" altLang="zh-CN" dirty="0"/>
              <a:t>Then they combine the original loss with Lipschitz constant </a:t>
            </a:r>
            <a:r>
              <a:rPr lang="en-US" altLang="zh-CN" i="1" dirty="0"/>
              <a:t>K</a:t>
            </a:r>
            <a:r>
              <a:rPr lang="en-US" altLang="zh-CN" dirty="0"/>
              <a:t> and apply backward propagation to optimize both original network(MLP in the second graph) parameter θ and the new network(φ) for choosing </a:t>
            </a:r>
            <a:r>
              <a:rPr lang="en-US" altLang="zh-CN" i="1" dirty="0"/>
              <a:t>K</a:t>
            </a:r>
            <a:r>
              <a:rPr lang="en-US" altLang="zh-CN" dirty="0"/>
              <a:t>.</a:t>
            </a:r>
          </a:p>
          <a:p>
            <a:r>
              <a:rPr lang="en-US" altLang="zh-CN" dirty="0"/>
              <a:t>Note that the </a:t>
            </a:r>
            <a:r>
              <a:rPr lang="en-US" altLang="zh-CN" dirty="0" err="1"/>
              <a:t>Softplus</a:t>
            </a:r>
            <a:r>
              <a:rPr lang="en-US" altLang="zh-CN" dirty="0"/>
              <a:t> layer in the second graph promises K(x) to be a positive value, which is requirement of Lipschitz constant.</a:t>
            </a:r>
            <a:endParaRPr lang="zh-CN" altLang="en-US"/>
          </a:p>
          <a:p>
            <a:endParaRPr lang="zh-CN" altLang="en-US" dirty="0"/>
          </a:p>
        </p:txBody>
      </p:sp>
      <p:sp>
        <p:nvSpPr>
          <p:cNvPr id="4" name="灯片编号占位符 3"/>
          <p:cNvSpPr>
            <a:spLocks noGrp="1"/>
          </p:cNvSpPr>
          <p:nvPr>
            <p:ph type="sldNum" sz="quarter" idx="5"/>
          </p:nvPr>
        </p:nvSpPr>
        <p:spPr/>
        <p:txBody>
          <a:bodyPr/>
          <a:lstStyle/>
          <a:p>
            <a:fld id="{8E831F93-DC01-482F-AB5B-F81885DA7991}" type="slidenum">
              <a:rPr lang="zh-CN" altLang="en-US" smtClean="0"/>
              <a:t>3</a:t>
            </a:fld>
            <a:endParaRPr lang="zh-CN" altLang="en-US"/>
          </a:p>
        </p:txBody>
      </p:sp>
    </p:spTree>
    <p:extLst>
      <p:ext uri="{BB962C8B-B14F-4D97-AF65-F5344CB8AC3E}">
        <p14:creationId xmlns:p14="http://schemas.microsoft.com/office/powerpoint/2010/main" val="729825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文章的三个关键点</a:t>
            </a:r>
            <a:endParaRPr lang="en-US" altLang="zh-CN" b="0" dirty="0"/>
          </a:p>
          <a:p>
            <a:r>
              <a:rPr lang="zh-CN" altLang="en-US" b="1" dirty="0"/>
              <a:t>第一个关键点：</a:t>
            </a:r>
            <a:r>
              <a:rPr lang="zh-CN" altLang="en-US" dirty="0"/>
              <a:t>将问题转换为优化</a:t>
            </a:r>
            <a:r>
              <a:rPr lang="en-US" altLang="zh-CN" dirty="0"/>
              <a:t>Lipschitz</a:t>
            </a:r>
            <a:r>
              <a:rPr lang="zh-CN" altLang="en-US" dirty="0"/>
              <a:t>常数</a:t>
            </a:r>
            <a:r>
              <a:rPr lang="en-US" altLang="zh-CN" dirty="0"/>
              <a:t>K</a:t>
            </a:r>
            <a:r>
              <a:rPr lang="zh-CN" altLang="en-US" dirty="0"/>
              <a:t>。我们知道，如果函数</a:t>
            </a:r>
            <a:r>
              <a:rPr lang="en-US" altLang="zh-CN" dirty="0"/>
              <a:t>f</a:t>
            </a:r>
            <a:r>
              <a:rPr lang="zh-CN" altLang="en-US" dirty="0"/>
              <a:t>的梯度范数被</a:t>
            </a:r>
            <a:r>
              <a:rPr lang="en-US" altLang="zh-CN" dirty="0"/>
              <a:t>K</a:t>
            </a:r>
            <a:r>
              <a:rPr lang="zh-CN" altLang="en-US" dirty="0"/>
              <a:t>限制，即∥∇</a:t>
            </a:r>
            <a:r>
              <a:rPr lang="en-US" altLang="zh-CN" dirty="0" err="1"/>
              <a:t>xf</a:t>
            </a:r>
            <a:r>
              <a:rPr lang="en-US" altLang="zh-CN" dirty="0"/>
              <a:t>(x)∥≤K\| \</a:t>
            </a:r>
            <a:r>
              <a:rPr lang="en-US" altLang="zh-CN" dirty="0" err="1"/>
              <a:t>nabla_x</a:t>
            </a:r>
            <a:r>
              <a:rPr lang="en-US" altLang="zh-CN" dirty="0"/>
              <a:t> f(x) \| \</a:t>
            </a:r>
            <a:r>
              <a:rPr lang="en-US" altLang="zh-CN" dirty="0" err="1"/>
              <a:t>leq</a:t>
            </a:r>
            <a:r>
              <a:rPr lang="en-US" altLang="zh-CN" dirty="0"/>
              <a:t> K∥∇x​f(x)∥≤K</a:t>
            </a:r>
            <a:r>
              <a:rPr lang="zh-CN" altLang="en-US" dirty="0"/>
              <a:t>，我们可以通过一个积分表达式将函数变化量的控制问题转化为关于</a:t>
            </a:r>
            <a:r>
              <a:rPr lang="en-US" altLang="zh-CN" dirty="0"/>
              <a:t>Lipschitz</a:t>
            </a:r>
            <a:r>
              <a:rPr lang="zh-CN" altLang="en-US" dirty="0"/>
              <a:t>常数的优化问题。具体来说，通过对积分进行变换，我们可以得到：</a:t>
            </a:r>
          </a:p>
          <a:p>
            <a:r>
              <a:rPr lang="zh-CN" altLang="en-US" dirty="0"/>
              <a:t>∥</a:t>
            </a:r>
            <a:r>
              <a:rPr lang="en-US" altLang="zh-CN" dirty="0"/>
              <a:t>f(y)−f(x)∥=∥∫01∇f(</a:t>
            </a:r>
            <a:r>
              <a:rPr lang="en-US" altLang="zh-CN" dirty="0" err="1"/>
              <a:t>x+t</a:t>
            </a:r>
            <a:r>
              <a:rPr lang="en-US" altLang="zh-CN" dirty="0"/>
              <a:t>(y−x))dt⋅(y−x)∥≤</a:t>
            </a:r>
            <a:r>
              <a:rPr lang="en-US" altLang="zh-CN" dirty="0" err="1"/>
              <a:t>K∥y−x</a:t>
            </a:r>
            <a:r>
              <a:rPr lang="en-US" altLang="zh-CN" dirty="0"/>
              <a:t>∥\| f(y) - f(x) \| = \left\| \int_0^1 \</a:t>
            </a:r>
            <a:r>
              <a:rPr lang="en-US" altLang="zh-CN" dirty="0" err="1"/>
              <a:t>nabla</a:t>
            </a:r>
            <a:r>
              <a:rPr lang="en-US" altLang="zh-CN" dirty="0"/>
              <a:t> f(x + t(y - x)) dt \</a:t>
            </a:r>
            <a:r>
              <a:rPr lang="en-US" altLang="zh-CN" dirty="0" err="1"/>
              <a:t>cdot</a:t>
            </a:r>
            <a:r>
              <a:rPr lang="en-US" altLang="zh-CN" dirty="0"/>
              <a:t> (y - x) \right\| \</a:t>
            </a:r>
            <a:r>
              <a:rPr lang="en-US" altLang="zh-CN" dirty="0" err="1"/>
              <a:t>leq</a:t>
            </a:r>
            <a:r>
              <a:rPr lang="en-US" altLang="zh-CN" dirty="0"/>
              <a:t> K \| y - x \|∥f(y)−f(x)∥=​∫01​∇f(</a:t>
            </a:r>
            <a:r>
              <a:rPr lang="en-US" altLang="zh-CN" dirty="0" err="1"/>
              <a:t>x+t</a:t>
            </a:r>
            <a:r>
              <a:rPr lang="en-US" altLang="zh-CN" dirty="0"/>
              <a:t>(y−x))dt⋅(y−x)​≤</a:t>
            </a:r>
            <a:r>
              <a:rPr lang="en-US" altLang="zh-CN" dirty="0" err="1"/>
              <a:t>K∥y−x</a:t>
            </a:r>
            <a:r>
              <a:rPr lang="en-US" altLang="zh-CN" dirty="0"/>
              <a:t>∥</a:t>
            </a:r>
            <a:r>
              <a:rPr lang="zh-CN" altLang="en-US" dirty="0"/>
              <a:t>这表明我们可以用</a:t>
            </a:r>
            <a:r>
              <a:rPr lang="en-US" altLang="zh-CN" dirty="0"/>
              <a:t>Lipschitz</a:t>
            </a:r>
            <a:r>
              <a:rPr lang="zh-CN" altLang="en-US" dirty="0"/>
              <a:t>常数</a:t>
            </a:r>
            <a:r>
              <a:rPr lang="en-US" altLang="zh-CN" dirty="0"/>
              <a:t>K</a:t>
            </a:r>
            <a:r>
              <a:rPr lang="zh-CN" altLang="en-US" dirty="0"/>
              <a:t>来控制函数值的变化。</a:t>
            </a:r>
            <a:endParaRPr lang="en-US" altLang="zh-CN" dirty="0"/>
          </a:p>
          <a:p>
            <a:endParaRPr lang="zh-CN" altLang="en-US" dirty="0"/>
          </a:p>
          <a:p>
            <a:r>
              <a:rPr lang="zh-CN" altLang="en-US" b="1" dirty="0"/>
              <a:t>第二个关键点</a:t>
            </a:r>
            <a:r>
              <a:rPr lang="zh-CN" altLang="en-US" dirty="0"/>
              <a:t>：输出函数的变换。我们对</a:t>
            </a:r>
            <a:r>
              <a:rPr lang="en-US" altLang="zh-CN" dirty="0"/>
              <a:t>MLP</a:t>
            </a:r>
            <a:r>
              <a:rPr lang="zh-CN" altLang="en-US" dirty="0"/>
              <a:t>的输出函数进行了如下变换：</a:t>
            </a:r>
          </a:p>
          <a:p>
            <a:r>
              <a:rPr lang="en-US" altLang="zh-CN" dirty="0" err="1"/>
              <a:t>fMGN</a:t>
            </a:r>
            <a:r>
              <a:rPr lang="en-US" altLang="zh-CN" dirty="0"/>
              <a:t>(x)=</a:t>
            </a:r>
            <a:r>
              <a:rPr lang="en-US" altLang="zh-CN" dirty="0" err="1"/>
              <a:t>K⋅f</a:t>
            </a:r>
            <a:r>
              <a:rPr lang="en-US" altLang="zh-CN" dirty="0"/>
              <a:t>(x)∥∇</a:t>
            </a:r>
            <a:r>
              <a:rPr lang="en-US" altLang="zh-CN" dirty="0" err="1"/>
              <a:t>xf</a:t>
            </a:r>
            <a:r>
              <a:rPr lang="en-US" altLang="zh-CN" dirty="0"/>
              <a:t>(x)∥+ϵf_{MGN}(x) = K \</a:t>
            </a:r>
            <a:r>
              <a:rPr lang="en-US" altLang="zh-CN" dirty="0" err="1"/>
              <a:t>cdot</a:t>
            </a:r>
            <a:r>
              <a:rPr lang="en-US" altLang="zh-CN" dirty="0"/>
              <a:t> \frac{f(x)}{\|\</a:t>
            </a:r>
            <a:r>
              <a:rPr lang="en-US" altLang="zh-CN" dirty="0" err="1"/>
              <a:t>nabla_x</a:t>
            </a:r>
            <a:r>
              <a:rPr lang="en-US" altLang="zh-CN" dirty="0"/>
              <a:t> f(x) \| + \epsilon}</a:t>
            </a:r>
            <a:r>
              <a:rPr lang="en-US" altLang="zh-CN" dirty="0" err="1"/>
              <a:t>fMGN</a:t>
            </a:r>
            <a:r>
              <a:rPr lang="en-US" altLang="zh-CN" dirty="0"/>
              <a:t>​(x)=K⋅∥∇x​f(x)∥+ϵf(x)​</a:t>
            </a:r>
            <a:r>
              <a:rPr lang="zh-CN" altLang="en-US" dirty="0"/>
              <a:t>这种变换可以将输出控制在一个</a:t>
            </a:r>
            <a:r>
              <a:rPr lang="en-US" altLang="zh-CN" dirty="0"/>
              <a:t>K-Lipschitz</a:t>
            </a:r>
            <a:r>
              <a:rPr lang="zh-CN" altLang="en-US" dirty="0"/>
              <a:t>连续的范围内。通过对变换后的函数梯度进行</a:t>
            </a:r>
            <a:r>
              <a:rPr lang="en-US" altLang="zh-CN" dirty="0"/>
              <a:t>2-</a:t>
            </a:r>
            <a:r>
              <a:rPr lang="zh-CN" altLang="en-US" dirty="0"/>
              <a:t>范数计算，我们得到：</a:t>
            </a:r>
          </a:p>
          <a:p>
            <a:r>
              <a:rPr lang="zh-CN" altLang="en-US" dirty="0"/>
              <a:t>∥∇</a:t>
            </a:r>
            <a:r>
              <a:rPr lang="en-US" altLang="zh-CN" dirty="0" err="1"/>
              <a:t>xfMGN</a:t>
            </a:r>
            <a:r>
              <a:rPr lang="en-US" altLang="zh-CN" dirty="0"/>
              <a:t>(x)∥=K⋅∥∇f∥∇f∥+ϵ−f(∇(∥∇f∥+ϵ))T(∥∇f∥+ϵ)2∥≤K\| \</a:t>
            </a:r>
            <a:r>
              <a:rPr lang="en-US" altLang="zh-CN" dirty="0" err="1"/>
              <a:t>nabla_x</a:t>
            </a:r>
            <a:r>
              <a:rPr lang="en-US" altLang="zh-CN" dirty="0"/>
              <a:t> f_{MGN}(x) \| = K \</a:t>
            </a:r>
            <a:r>
              <a:rPr lang="en-US" altLang="zh-CN" dirty="0" err="1"/>
              <a:t>cdot</a:t>
            </a:r>
            <a:r>
              <a:rPr lang="en-US" altLang="zh-CN" dirty="0"/>
              <a:t> \left\| \frac{\</a:t>
            </a:r>
            <a:r>
              <a:rPr lang="en-US" altLang="zh-CN" dirty="0" err="1"/>
              <a:t>nabla</a:t>
            </a:r>
            <a:r>
              <a:rPr lang="en-US" altLang="zh-CN" dirty="0"/>
              <a:t> f}{\| \</a:t>
            </a:r>
            <a:r>
              <a:rPr lang="en-US" altLang="zh-CN" dirty="0" err="1"/>
              <a:t>nabla</a:t>
            </a:r>
            <a:r>
              <a:rPr lang="en-US" altLang="zh-CN" dirty="0"/>
              <a:t> f \| + \epsilon} - \frac{f(\</a:t>
            </a:r>
            <a:r>
              <a:rPr lang="en-US" altLang="zh-CN" dirty="0" err="1"/>
              <a:t>nabla</a:t>
            </a:r>
            <a:r>
              <a:rPr lang="en-US" altLang="zh-CN" dirty="0"/>
              <a:t>(\| \</a:t>
            </a:r>
            <a:r>
              <a:rPr lang="en-US" altLang="zh-CN" dirty="0" err="1"/>
              <a:t>nabla</a:t>
            </a:r>
            <a:r>
              <a:rPr lang="en-US" altLang="zh-CN" dirty="0"/>
              <a:t> f \| + \epsilon))^T}{(\| \</a:t>
            </a:r>
            <a:r>
              <a:rPr lang="en-US" altLang="zh-CN" dirty="0" err="1"/>
              <a:t>nabla</a:t>
            </a:r>
            <a:r>
              <a:rPr lang="en-US" altLang="zh-CN" dirty="0"/>
              <a:t> f \| + \epsilon)^2} \right\| \</a:t>
            </a:r>
            <a:r>
              <a:rPr lang="en-US" altLang="zh-CN" dirty="0" err="1"/>
              <a:t>leq</a:t>
            </a:r>
            <a:r>
              <a:rPr lang="en-US" altLang="zh-CN" dirty="0"/>
              <a:t> K∥∇x​</a:t>
            </a:r>
            <a:r>
              <a:rPr lang="en-US" altLang="zh-CN" dirty="0" err="1"/>
              <a:t>fMGN</a:t>
            </a:r>
            <a:r>
              <a:rPr lang="en-US" altLang="zh-CN" dirty="0"/>
              <a:t>​(x)∥=K⋅​∥∇f∥+ϵ∇f​−(∥∇f∥+ϵ)2f(∇(∥∇f∥+ϵ))T​​≤K</a:t>
            </a:r>
            <a:r>
              <a:rPr lang="zh-CN" altLang="en-US" dirty="0"/>
              <a:t>这一步骤确保了经过变换后的输出函数仍然满足</a:t>
            </a:r>
            <a:r>
              <a:rPr lang="en-US" altLang="zh-CN" dirty="0"/>
              <a:t>Lipschitz</a:t>
            </a:r>
            <a:r>
              <a:rPr lang="zh-CN" altLang="en-US" dirty="0"/>
              <a:t>连续性。</a:t>
            </a:r>
            <a:endParaRPr lang="en-US" altLang="zh-CN" dirty="0"/>
          </a:p>
          <a:p>
            <a:endParaRPr lang="zh-CN" altLang="en-US" dirty="0"/>
          </a:p>
          <a:p>
            <a:r>
              <a:rPr lang="zh-CN" altLang="en-US" b="1" dirty="0"/>
              <a:t>第三个关键点，使用激活函数来调整输出范围</a:t>
            </a:r>
            <a:r>
              <a:rPr lang="zh-CN" altLang="en-US" dirty="0"/>
              <a:t>。由于在强化学习测试环境中，动作输出范围通常较有限，我们选择使用</a:t>
            </a:r>
            <a:r>
              <a:rPr lang="en-US" altLang="zh-CN" dirty="0"/>
              <a:t>tanh</a:t>
            </a:r>
            <a:r>
              <a:rPr lang="zh-CN" altLang="en-US" dirty="0"/>
              <a:t>激活函数来控制输出范围。</a:t>
            </a:r>
            <a:r>
              <a:rPr lang="en-US" altLang="zh-CN" dirty="0"/>
              <a:t>tanh</a:t>
            </a:r>
            <a:r>
              <a:rPr lang="zh-CN" altLang="en-US" dirty="0"/>
              <a:t>函数的导数在元素上都在</a:t>
            </a:r>
            <a:r>
              <a:rPr lang="en-US" altLang="zh-CN" dirty="0"/>
              <a:t>0</a:t>
            </a:r>
            <a:r>
              <a:rPr lang="zh-CN" altLang="en-US" dirty="0"/>
              <a:t>和</a:t>
            </a:r>
            <a:r>
              <a:rPr lang="en-US" altLang="zh-CN" dirty="0"/>
              <a:t>1</a:t>
            </a:r>
            <a:r>
              <a:rPr lang="zh-CN" altLang="en-US" dirty="0"/>
              <a:t>之间，这意味着：</a:t>
            </a:r>
          </a:p>
          <a:p>
            <a:r>
              <a:rPr lang="en-US" altLang="zh-CN" dirty="0"/>
              <a:t>0&lt;∇tanh≤10 &lt; \</a:t>
            </a:r>
            <a:r>
              <a:rPr lang="en-US" altLang="zh-CN" dirty="0" err="1"/>
              <a:t>nabla</a:t>
            </a:r>
            <a:r>
              <a:rPr lang="en-US" altLang="zh-CN" dirty="0"/>
              <a:t> \text{tanh} \</a:t>
            </a:r>
            <a:r>
              <a:rPr lang="en-US" altLang="zh-CN" dirty="0" err="1"/>
              <a:t>leq</a:t>
            </a:r>
            <a:r>
              <a:rPr lang="en-US" altLang="zh-CN" dirty="0"/>
              <a:t> 10&lt;∇tanh≤1</a:t>
            </a:r>
            <a:r>
              <a:rPr lang="zh-CN" altLang="en-US" dirty="0"/>
              <a:t>因此，对于任意函数</a:t>
            </a:r>
            <a:r>
              <a:rPr lang="en-US" altLang="zh-CN" dirty="0"/>
              <a:t>g</a:t>
            </a:r>
            <a:r>
              <a:rPr lang="zh-CN" altLang="en-US" dirty="0"/>
              <a:t>，我们有：</a:t>
            </a:r>
          </a:p>
          <a:p>
            <a:r>
              <a:rPr lang="zh-CN" altLang="en-US" dirty="0"/>
              <a:t>∥∇</a:t>
            </a:r>
            <a:r>
              <a:rPr lang="en-US" altLang="zh-CN" dirty="0" err="1"/>
              <a:t>xg</a:t>
            </a:r>
            <a:r>
              <a:rPr lang="en-US" altLang="zh-CN" dirty="0"/>
              <a:t>(x)∥≤1⋅∥∇</a:t>
            </a:r>
            <a:r>
              <a:rPr lang="en-US" altLang="zh-CN" dirty="0" err="1"/>
              <a:t>xfMGN</a:t>
            </a:r>
            <a:r>
              <a:rPr lang="en-US" altLang="zh-CN" dirty="0"/>
              <a:t>(x)∥≤K\| \</a:t>
            </a:r>
            <a:r>
              <a:rPr lang="en-US" altLang="zh-CN" dirty="0" err="1"/>
              <a:t>nabla_x</a:t>
            </a:r>
            <a:r>
              <a:rPr lang="en-US" altLang="zh-CN" dirty="0"/>
              <a:t> g(x) \| \</a:t>
            </a:r>
            <a:r>
              <a:rPr lang="en-US" altLang="zh-CN" dirty="0" err="1"/>
              <a:t>leq</a:t>
            </a:r>
            <a:r>
              <a:rPr lang="en-US" altLang="zh-CN" dirty="0"/>
              <a:t> 1 \</a:t>
            </a:r>
            <a:r>
              <a:rPr lang="en-US" altLang="zh-CN" dirty="0" err="1"/>
              <a:t>cdot</a:t>
            </a:r>
            <a:r>
              <a:rPr lang="en-US" altLang="zh-CN" dirty="0"/>
              <a:t> \| \</a:t>
            </a:r>
            <a:r>
              <a:rPr lang="en-US" altLang="zh-CN" dirty="0" err="1"/>
              <a:t>nabla_x</a:t>
            </a:r>
            <a:r>
              <a:rPr lang="en-US" altLang="zh-CN" dirty="0"/>
              <a:t> f_{MGN}(x) \| \</a:t>
            </a:r>
            <a:r>
              <a:rPr lang="en-US" altLang="zh-CN" dirty="0" err="1"/>
              <a:t>leq</a:t>
            </a:r>
            <a:r>
              <a:rPr lang="en-US" altLang="zh-CN" dirty="0"/>
              <a:t> K∥∇x​g(x)∥≤1⋅∥∇x​</a:t>
            </a:r>
            <a:r>
              <a:rPr lang="en-US" altLang="zh-CN" dirty="0" err="1"/>
              <a:t>fMGN</a:t>
            </a:r>
            <a:r>
              <a:rPr lang="en-US" altLang="zh-CN" dirty="0"/>
              <a:t>​(x)∥≤K</a:t>
            </a:r>
            <a:r>
              <a:rPr lang="zh-CN" altLang="en-US" dirty="0"/>
              <a:t>这确保了在使用激活函数后，输出函数仍然保持</a:t>
            </a:r>
            <a:r>
              <a:rPr lang="en-US" altLang="zh-CN" dirty="0"/>
              <a:t>K-Lipschitz</a:t>
            </a:r>
            <a:r>
              <a:rPr lang="zh-CN" altLang="en-US" dirty="0"/>
              <a:t>连续性</a:t>
            </a:r>
          </a:p>
        </p:txBody>
      </p:sp>
      <p:sp>
        <p:nvSpPr>
          <p:cNvPr id="4" name="灯片编号占位符 3"/>
          <p:cNvSpPr>
            <a:spLocks noGrp="1"/>
          </p:cNvSpPr>
          <p:nvPr>
            <p:ph type="sldNum" sz="quarter" idx="5"/>
          </p:nvPr>
        </p:nvSpPr>
        <p:spPr/>
        <p:txBody>
          <a:bodyPr/>
          <a:lstStyle/>
          <a:p>
            <a:fld id="{8E831F93-DC01-482F-AB5B-F81885DA7991}" type="slidenum">
              <a:rPr lang="zh-CN" altLang="en-US" smtClean="0"/>
              <a:t>4</a:t>
            </a:fld>
            <a:endParaRPr lang="zh-CN" altLang="en-US"/>
          </a:p>
        </p:txBody>
      </p:sp>
    </p:spTree>
    <p:extLst>
      <p:ext uri="{BB962C8B-B14F-4D97-AF65-F5344CB8AC3E}">
        <p14:creationId xmlns:p14="http://schemas.microsoft.com/office/powerpoint/2010/main" val="907930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原作者只提到了公式的数学变换，但是缺少一些对于公式直观的物理解释，我们将方法拓展如下</a:t>
            </a:r>
            <a:endParaRPr lang="en-US" altLang="zh-CN" dirty="0"/>
          </a:p>
          <a:p>
            <a:r>
              <a:rPr lang="zh-CN" altLang="en-US" dirty="0"/>
              <a:t>这个公式涉及几个关键部分：模型输出相对于输入的梯度，以及这个梯度的范数。梯度告诉我们模型输出对输入变化的敏感程度，基本上就是模型反应的速度和强度。</a:t>
            </a:r>
          </a:p>
          <a:p>
            <a:r>
              <a:rPr lang="zh-CN" altLang="en-US" dirty="0"/>
              <a:t>通过规范化梯度范数，我们达到了以下三个重点：</a:t>
            </a:r>
          </a:p>
          <a:p>
            <a:pPr>
              <a:buFont typeface="+mj-lt"/>
              <a:buAutoNum type="arabicPeriod"/>
            </a:pPr>
            <a:r>
              <a:rPr lang="zh-CN" altLang="en-US" b="1" dirty="0"/>
              <a:t>动作准确性</a:t>
            </a:r>
            <a:r>
              <a:rPr lang="zh-CN" altLang="en-US" dirty="0"/>
              <a:t>： 原始输出 </a:t>
            </a:r>
            <a:r>
              <a:rPr lang="en-US" altLang="zh-CN" dirty="0"/>
              <a:t>f(x)</a:t>
            </a:r>
            <a:r>
              <a:rPr lang="zh-CN" altLang="en-US" dirty="0"/>
              <a:t>是模型对输入 </a:t>
            </a:r>
            <a:r>
              <a:rPr lang="en-US" altLang="zh-CN" dirty="0"/>
              <a:t>x</a:t>
            </a:r>
            <a:r>
              <a:rPr lang="zh-CN" altLang="en-US" dirty="0"/>
              <a:t>的直接响应。这意味着模型可以根据输入信号提供相应的动作指令。</a:t>
            </a:r>
          </a:p>
          <a:p>
            <a:pPr>
              <a:buFont typeface="+mj-lt"/>
              <a:buAutoNum type="arabicPeriod"/>
            </a:pPr>
            <a:r>
              <a:rPr lang="zh-CN" altLang="en-US" b="1" dirty="0"/>
              <a:t>加速度稳定性</a:t>
            </a:r>
            <a:r>
              <a:rPr lang="zh-CN" altLang="en-US" dirty="0"/>
              <a:t>： 梯度范数 ∥∇</a:t>
            </a:r>
            <a:r>
              <a:rPr lang="en-US" altLang="zh-CN" dirty="0" err="1"/>
              <a:t>xf</a:t>
            </a:r>
            <a:r>
              <a:rPr lang="en-US" altLang="zh-CN" dirty="0"/>
              <a:t>(x)∥</a:t>
            </a:r>
            <a:r>
              <a:rPr lang="zh-CN" altLang="en-US" dirty="0"/>
              <a:t>测量了模型输出对输入变化的整体敏感性。如果梯度范数很大，模型的输出对输入变化非常敏感，这可能导致剧烈和不稳定的动作。通过规范化梯度范数，公式确保输出的平滑和稳定，避免由于过度敏感导致的不稳定性。</a:t>
            </a:r>
          </a:p>
          <a:p>
            <a:pPr>
              <a:buFont typeface="+mj-lt"/>
              <a:buAutoNum type="arabicPeriod"/>
            </a:pPr>
            <a:r>
              <a:rPr lang="zh-CN" altLang="en-US" b="1" dirty="0"/>
              <a:t>平衡机制</a:t>
            </a:r>
            <a:r>
              <a:rPr lang="zh-CN" altLang="en-US" dirty="0"/>
              <a:t>： 公式中的 </a:t>
            </a:r>
            <a:r>
              <a:rPr lang="en-US" altLang="zh-CN" dirty="0"/>
              <a:t>K(x) </a:t>
            </a:r>
            <a:r>
              <a:rPr lang="zh-CN" altLang="en-US" dirty="0"/>
              <a:t>作为一个可调的缩放因子，让模型可以根据不同的输入情况调整输出的幅度。这进一步提供了动作准确性和加速度稳定性之间的平衡。通过调整 </a:t>
            </a:r>
            <a:r>
              <a:rPr lang="en-US" altLang="zh-CN" dirty="0"/>
              <a:t>K(x) </a:t>
            </a:r>
            <a:r>
              <a:rPr lang="zh-CN" altLang="en-US" dirty="0"/>
              <a:t>的值，我们可以在提高动作响应速度和保持平滑稳定之间找到一个适当的平衡点。</a:t>
            </a:r>
          </a:p>
          <a:p>
            <a:endParaRPr lang="zh-CN" altLang="en-US" dirty="0"/>
          </a:p>
        </p:txBody>
      </p:sp>
      <p:sp>
        <p:nvSpPr>
          <p:cNvPr id="4" name="灯片编号占位符 3"/>
          <p:cNvSpPr>
            <a:spLocks noGrp="1"/>
          </p:cNvSpPr>
          <p:nvPr>
            <p:ph type="sldNum" sz="quarter" idx="5"/>
          </p:nvPr>
        </p:nvSpPr>
        <p:spPr/>
        <p:txBody>
          <a:bodyPr/>
          <a:lstStyle/>
          <a:p>
            <a:fld id="{8E831F93-DC01-482F-AB5B-F81885DA7991}" type="slidenum">
              <a:rPr lang="zh-CN" altLang="en-US" smtClean="0"/>
              <a:t>5</a:t>
            </a:fld>
            <a:endParaRPr lang="zh-CN" altLang="en-US"/>
          </a:p>
        </p:txBody>
      </p:sp>
    </p:spTree>
    <p:extLst>
      <p:ext uri="{BB962C8B-B14F-4D97-AF65-F5344CB8AC3E}">
        <p14:creationId xmlns:p14="http://schemas.microsoft.com/office/powerpoint/2010/main" val="108023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这张图展示了车辆轨迹跟踪实验的结果。我们观察到，橙色线（</a:t>
            </a:r>
            <a:r>
              <a:rPr lang="en-US" altLang="zh-CN" dirty="0"/>
              <a:t>SPIL with MLP</a:t>
            </a:r>
            <a:r>
              <a:rPr lang="zh-CN" altLang="en-US" dirty="0"/>
              <a:t>）的反应速度比蓝色线（</a:t>
            </a:r>
            <a:r>
              <a:rPr lang="en-US" altLang="zh-CN" dirty="0"/>
              <a:t>SPIL with </a:t>
            </a:r>
            <a:r>
              <a:rPr lang="en-US" altLang="zh-CN" dirty="0" err="1"/>
              <a:t>LipsNet</a:t>
            </a:r>
            <a:r>
              <a:rPr lang="en-US" altLang="zh-CN" dirty="0"/>
              <a:t>-L</a:t>
            </a:r>
            <a:r>
              <a:rPr lang="zh-CN" altLang="en-US" dirty="0"/>
              <a:t>）和绿色线（</a:t>
            </a:r>
            <a:r>
              <a:rPr lang="en-US" altLang="zh-CN" dirty="0"/>
              <a:t>MPC</a:t>
            </a:r>
            <a:r>
              <a:rPr lang="zh-CN" altLang="en-US" dirty="0"/>
              <a:t>）都要慢。在实际应用中，例如汽车中的避障和转弯，控制噪声增加了平滑度可能会导致车辆响应灵敏度不足。因此我们想要量化灵敏度，然后与平滑度做一个权衡。通过这种方法，我们可以在保持动作平滑的同时增强系统的反应灵敏度，更好地满足实际应用的需求。</a:t>
            </a:r>
          </a:p>
          <a:p>
            <a:pPr marL="0" marR="0" algn="l">
              <a:spcBef>
                <a:spcPts val="0"/>
              </a:spcBef>
              <a:spcAft>
                <a:spcPts val="0"/>
              </a:spcAft>
            </a:pPr>
            <a:endParaRPr lang="zh-CN" altLang="en-US" sz="1800" b="0" i="0" dirty="0">
              <a:solidFill>
                <a:srgbClr val="000000"/>
              </a:solidFill>
              <a:effectLst/>
              <a:latin typeface="等线" panose="02010600030101010101" pitchFamily="2" charset="-122"/>
              <a:ea typeface="等线" panose="02010600030101010101" pitchFamily="2" charset="-122"/>
            </a:endParaRPr>
          </a:p>
          <a:p>
            <a:r>
              <a:rPr lang="zh-CN" altLang="en-US" dirty="0"/>
              <a:t>我们可以使用反应时间损失和控制增益损失作为灵敏度的度量标准。</a:t>
            </a:r>
          </a:p>
          <a:p>
            <a:endParaRPr lang="zh-CN" altLang="en-US" dirty="0"/>
          </a:p>
          <a:p>
            <a:r>
              <a:rPr lang="zh-CN" altLang="en-US" b="1" dirty="0"/>
              <a:t>反应时间损失模型：</a:t>
            </a:r>
            <a:endParaRPr lang="zh-CN" altLang="en-US" dirty="0"/>
          </a:p>
          <a:p>
            <a:r>
              <a:rPr lang="zh-CN" altLang="en-US" dirty="0"/>
              <a:t>在自动驾驶中，车辆需要在检测到紧急转向信号时迅速做出反应。为了量化这种反应时间损失，我们定义了如下公式：</a:t>
            </a:r>
            <a:r>
              <a:rPr lang="en-US" altLang="zh-CN" dirty="0"/>
              <a:t>Reaction Time Loss</a:t>
            </a:r>
          </a:p>
          <a:p>
            <a:r>
              <a:rPr lang="zh-CN" altLang="en-US" dirty="0"/>
              <a:t>在这个公式中，</a:t>
            </a:r>
            <a:r>
              <a:rPr lang="en-US" altLang="zh-CN" dirty="0"/>
              <a:t>f(x(t))f(x(t))f(x(t)) </a:t>
            </a:r>
            <a:r>
              <a:rPr lang="zh-CN" altLang="en-US" dirty="0"/>
              <a:t>表示模型的输出信号，∂</a:t>
            </a:r>
            <a:r>
              <a:rPr lang="en-US" altLang="zh-CN" dirty="0"/>
              <a:t>f(x(t))∂t\frac{\partial f(x(t))}{\partial t}∂</a:t>
            </a:r>
            <a:r>
              <a:rPr lang="en-US" altLang="zh-CN" dirty="0" err="1"/>
              <a:t>t∂f</a:t>
            </a:r>
            <a:r>
              <a:rPr lang="en-US" altLang="zh-CN" dirty="0"/>
              <a:t>(x(t))​ </a:t>
            </a:r>
            <a:r>
              <a:rPr lang="zh-CN" altLang="en-US" dirty="0"/>
              <a:t>代表输出信号随时间的变化率，∂</a:t>
            </a:r>
            <a:r>
              <a:rPr lang="en-US" altLang="zh-CN" dirty="0"/>
              <a:t>x(t)∂t\frac{\partial x(t)}{\partial t}∂</a:t>
            </a:r>
            <a:r>
              <a:rPr lang="en-US" altLang="zh-CN" dirty="0" err="1"/>
              <a:t>t∂x</a:t>
            </a:r>
            <a:r>
              <a:rPr lang="en-US" altLang="zh-CN" dirty="0"/>
              <a:t>(t)​ </a:t>
            </a:r>
            <a:r>
              <a:rPr lang="zh-CN" altLang="en-US" dirty="0"/>
              <a:t>代表输入信号随时间的变化率。参数 </a:t>
            </a:r>
            <a:r>
              <a:rPr lang="en-US" altLang="zh-CN" dirty="0" err="1"/>
              <a:t>kkk</a:t>
            </a:r>
            <a:r>
              <a:rPr lang="en-US" altLang="zh-CN" dirty="0"/>
              <a:t> </a:t>
            </a:r>
            <a:r>
              <a:rPr lang="zh-CN" altLang="en-US" dirty="0"/>
              <a:t>是用于匹配两者变化率单位和尺度的缩放因子。通过在时间区间 </a:t>
            </a:r>
            <a:r>
              <a:rPr lang="en-US" altLang="zh-CN" dirty="0"/>
              <a:t>[0, T] </a:t>
            </a:r>
            <a:r>
              <a:rPr lang="zh-CN" altLang="en-US" dirty="0"/>
              <a:t>内对差异平方进行积分，我们得到了模型在反应时间上的总损失。</a:t>
            </a:r>
          </a:p>
          <a:p>
            <a:r>
              <a:rPr lang="zh-CN" altLang="en-US" b="1" dirty="0"/>
              <a:t>控制增益损失模型：</a:t>
            </a:r>
            <a:endParaRPr lang="zh-CN" altLang="en-US" dirty="0"/>
          </a:p>
          <a:p>
            <a:r>
              <a:rPr lang="zh-CN" altLang="en-US" dirty="0"/>
              <a:t>为了评估惩罚的变形程度，我们定义了控制增益损失：</a:t>
            </a:r>
            <a:r>
              <a:rPr lang="en-US" altLang="zh-CN" dirty="0"/>
              <a:t>Control Gain Loss</a:t>
            </a:r>
          </a:p>
          <a:p>
            <a:r>
              <a:rPr lang="zh-CN" altLang="en-US" dirty="0"/>
              <a:t>在这个公式中，</a:t>
            </a:r>
            <a:r>
              <a:rPr lang="en-US" altLang="zh-CN" dirty="0"/>
              <a:t>f(x(t))f(x(t))f(x(t)) </a:t>
            </a:r>
            <a:r>
              <a:rPr lang="zh-CN" altLang="en-US" dirty="0"/>
              <a:t>代表模型的控制信号，</a:t>
            </a:r>
            <a:r>
              <a:rPr lang="en-US" altLang="zh-CN" dirty="0"/>
              <a:t>r(x(t))r(x(t))r(x(t)) </a:t>
            </a:r>
            <a:r>
              <a:rPr lang="zh-CN" altLang="en-US" dirty="0"/>
              <a:t>代表真实模型输出的控制信号。通过计算时间区间 </a:t>
            </a:r>
            <a:r>
              <a:rPr lang="en-US" altLang="zh-CN" dirty="0"/>
              <a:t>TTT </a:t>
            </a:r>
            <a:r>
              <a:rPr lang="zh-CN" altLang="en-US" dirty="0"/>
              <a:t>内信号变化的差异的积分，我们可以得到控制增益损失。</a:t>
            </a:r>
          </a:p>
          <a:p>
            <a:r>
              <a:rPr lang="zh-CN" altLang="en-US" b="1" dirty="0"/>
              <a:t>综合灵敏度损失函数：</a:t>
            </a:r>
            <a:endParaRPr lang="zh-CN" altLang="en-US" dirty="0"/>
          </a:p>
          <a:p>
            <a:r>
              <a:rPr lang="zh-CN" altLang="en-US" dirty="0"/>
              <a:t>现在，我们将反应时间损失和控制增益损失结合起来，形成一个综合的灵敏度损失函数：</a:t>
            </a:r>
            <a:r>
              <a:rPr lang="en-US" altLang="zh-CN" dirty="0"/>
              <a:t>Sensitivity Loss</a:t>
            </a:r>
          </a:p>
          <a:p>
            <a:r>
              <a:rPr lang="zh-CN" altLang="en-US" dirty="0"/>
              <a:t>其中，</a:t>
            </a:r>
            <a:r>
              <a:rPr lang="el-GR" altLang="zh-CN" dirty="0"/>
              <a:t>α\</a:t>
            </a:r>
            <a:r>
              <a:rPr lang="en-US" altLang="zh-CN" dirty="0"/>
              <a:t>alpha</a:t>
            </a:r>
            <a:r>
              <a:rPr lang="el-GR" altLang="zh-CN" dirty="0"/>
              <a:t>α </a:t>
            </a:r>
            <a:r>
              <a:rPr lang="zh-CN" altLang="en-US" dirty="0"/>
              <a:t>和 </a:t>
            </a:r>
            <a:r>
              <a:rPr lang="el-GR" altLang="zh-CN" dirty="0"/>
              <a:t>β\</a:t>
            </a:r>
            <a:r>
              <a:rPr lang="en-US" altLang="zh-CN" dirty="0"/>
              <a:t>beta</a:t>
            </a:r>
            <a:r>
              <a:rPr lang="el-GR" altLang="zh-CN" dirty="0"/>
              <a:t>β </a:t>
            </a:r>
            <a:r>
              <a:rPr lang="zh-CN" altLang="en-US" dirty="0"/>
              <a:t>是用于调整反应时间损失和控制增益损失在总损失函数中相对重要性的加权参数。</a:t>
            </a:r>
          </a:p>
          <a:p>
            <a:endParaRPr lang="zh-CN" altLang="en-US" dirty="0"/>
          </a:p>
          <a:p>
            <a:r>
              <a:rPr lang="zh-CN" altLang="en-US" dirty="0"/>
              <a:t>通过结合这两个损失函数，我们可以设计一个能够快速且准确地响应紧急信号（如刹车信号）的模型。</a:t>
            </a:r>
          </a:p>
        </p:txBody>
      </p:sp>
      <p:sp>
        <p:nvSpPr>
          <p:cNvPr id="4" name="灯片编号占位符 3"/>
          <p:cNvSpPr>
            <a:spLocks noGrp="1"/>
          </p:cNvSpPr>
          <p:nvPr>
            <p:ph type="sldNum" sz="quarter" idx="5"/>
          </p:nvPr>
        </p:nvSpPr>
        <p:spPr/>
        <p:txBody>
          <a:bodyPr/>
          <a:lstStyle/>
          <a:p>
            <a:fld id="{8E831F93-DC01-482F-AB5B-F81885DA7991}" type="slidenum">
              <a:rPr lang="zh-CN" altLang="en-US" smtClean="0"/>
              <a:t>6</a:t>
            </a:fld>
            <a:endParaRPr lang="zh-CN" altLang="en-US"/>
          </a:p>
        </p:txBody>
      </p:sp>
    </p:spTree>
    <p:extLst>
      <p:ext uri="{BB962C8B-B14F-4D97-AF65-F5344CB8AC3E}">
        <p14:creationId xmlns:p14="http://schemas.microsoft.com/office/powerpoint/2010/main" val="385240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831F93-DC01-482F-AB5B-F81885DA7991}" type="slidenum">
              <a:rPr lang="zh-CN" altLang="en-US" smtClean="0"/>
              <a:t>7</a:t>
            </a:fld>
            <a:endParaRPr lang="zh-CN" altLang="en-US"/>
          </a:p>
        </p:txBody>
      </p:sp>
    </p:spTree>
    <p:extLst>
      <p:ext uri="{BB962C8B-B14F-4D97-AF65-F5344CB8AC3E}">
        <p14:creationId xmlns:p14="http://schemas.microsoft.com/office/powerpoint/2010/main" val="1663850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BB207-5EAB-47C3-B719-5632B4BE83BE}" type="slidenum">
              <a:rPr lang="zh-CN" altLang="en-US" smtClean="0"/>
              <a:t>‹#›</a:t>
            </a:fld>
            <a:endParaRPr lang="zh-CN" altLang="en-US"/>
          </a:p>
        </p:txBody>
      </p:sp>
      <p:pic>
        <p:nvPicPr>
          <p:cNvPr id="8" name="图片 7"/>
          <p:cNvPicPr>
            <a:picLocks noChangeAspect="1"/>
          </p:cNvPicPr>
          <p:nvPr userDrawn="1"/>
        </p:nvPicPr>
        <p:blipFill rotWithShape="1">
          <a:blip r:embed="rId2"/>
          <a:srcRect t="12500" b="12500"/>
          <a:stretch>
            <a:fillRect/>
          </a:stretch>
        </p:blipFill>
        <p:spPr>
          <a:xfrm>
            <a:off x="0" y="0"/>
            <a:ext cx="12192000" cy="68580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sp>
        <p:nvSpPr>
          <p:cNvPr id="6"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等腰三角形 6"/>
          <p:cNvSpPr/>
          <p:nvPr userDrawn="1"/>
        </p:nvSpPr>
        <p:spPr>
          <a:xfrm flipV="1">
            <a:off x="-1" y="-10556"/>
            <a:ext cx="5752619" cy="1599658"/>
          </a:xfrm>
          <a:prstGeom prst="triangle">
            <a:avLst>
              <a:gd name="adj" fmla="val 0"/>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12" name="标题 11"/>
          <p:cNvSpPr>
            <a:spLocks noGrp="1"/>
          </p:cNvSpPr>
          <p:nvPr>
            <p:ph type="title"/>
          </p:nvPr>
        </p:nvSpPr>
        <p:spPr>
          <a:xfrm>
            <a:off x="1549169" y="0"/>
            <a:ext cx="10515600" cy="1325563"/>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信息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grpSp>
        <p:nvGrpSpPr>
          <p:cNvPr id="10" name="Group 4"/>
          <p:cNvGrpSpPr>
            <a:grpSpLocks noChangeAspect="1"/>
          </p:cNvGrpSpPr>
          <p:nvPr userDrawn="1"/>
        </p:nvGrpSpPr>
        <p:grpSpPr bwMode="auto">
          <a:xfrm>
            <a:off x="0" y="5072541"/>
            <a:ext cx="12192000" cy="1800828"/>
            <a:chOff x="0" y="3476"/>
            <a:chExt cx="5775" cy="853"/>
          </a:xfrm>
          <a:solidFill>
            <a:schemeClr val="accent1"/>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等腰三角形 26"/>
          <p:cNvSpPr/>
          <p:nvPr userDrawn="1"/>
        </p:nvSpPr>
        <p:spPr>
          <a:xfrm flipV="1">
            <a:off x="-1" y="-10556"/>
            <a:ext cx="5752619" cy="1599658"/>
          </a:xfrm>
          <a:prstGeom prst="triangle">
            <a:avLst>
              <a:gd name="adj" fmla="val 0"/>
            </a:avLst>
          </a:prstGeom>
          <a:solidFill>
            <a:schemeClr val="accent1"/>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0" name="图片 29"/>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6" name="标题 5"/>
          <p:cNvSpPr>
            <a:spLocks noGrp="1"/>
          </p:cNvSpPr>
          <p:nvPr>
            <p:ph type="title" hasCustomPrompt="1"/>
          </p:nvPr>
        </p:nvSpPr>
        <p:spPr>
          <a:xfrm>
            <a:off x="1478543" y="0"/>
            <a:ext cx="10515600" cy="1310889"/>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单击此处编辑母版标题样式增长一些尝试</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物质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grpSp>
        <p:nvGrpSpPr>
          <p:cNvPr id="10" name="Group 4"/>
          <p:cNvGrpSpPr>
            <a:grpSpLocks noChangeAspect="1"/>
          </p:cNvGrpSpPr>
          <p:nvPr userDrawn="1"/>
        </p:nvGrpSpPr>
        <p:grpSpPr bwMode="auto">
          <a:xfrm>
            <a:off x="0" y="5072540"/>
            <a:ext cx="12192000" cy="1800828"/>
            <a:chOff x="0" y="3476"/>
            <a:chExt cx="5775" cy="853"/>
          </a:xfrm>
          <a:solidFill>
            <a:schemeClr val="accent2"/>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9" name="等腰三角形 28"/>
          <p:cNvSpPr/>
          <p:nvPr userDrawn="1"/>
        </p:nvSpPr>
        <p:spPr>
          <a:xfrm flipV="1">
            <a:off x="-1" y="-10556"/>
            <a:ext cx="5752619" cy="1599658"/>
          </a:xfrm>
          <a:prstGeom prst="triangle">
            <a:avLst>
              <a:gd name="adj" fmla="val 0"/>
            </a:avLst>
          </a:prstGeom>
          <a:solidFill>
            <a:schemeClr val="accent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0" name="图片 29"/>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2" name="标题 1"/>
          <p:cNvSpPr>
            <a:spLocks noGrp="1"/>
          </p:cNvSpPr>
          <p:nvPr>
            <p:ph type="title"/>
          </p:nvPr>
        </p:nvSpPr>
        <p:spPr>
          <a:xfrm>
            <a:off x="1478543" y="18410"/>
            <a:ext cx="10515600" cy="1327790"/>
          </a:xfrm>
          <a:effectLst>
            <a:outerShdw blurRad="50800" dist="38100" dir="2700000" algn="tl" rotWithShape="0">
              <a:prstClr val="black">
                <a:alpha val="40000"/>
              </a:prstClr>
            </a:outerShdw>
          </a:effectLst>
        </p:spPr>
        <p:txBody>
          <a:bodyPr>
            <a:normAutofit/>
          </a:bodyPr>
          <a:lstStyle>
            <a:lvl1pPr algn="r">
              <a:defRPr lang="zh-CN" altLang="en-US" sz="3200" b="1" kern="1200" dirty="0">
                <a:solidFill>
                  <a:schemeClr val="bg1"/>
                </a:solidFill>
                <a:latin typeface="+mj-lt"/>
                <a:ea typeface="+mj-ea"/>
                <a:cs typeface="+mj-cs"/>
              </a:defRPr>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生命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grpSp>
        <p:nvGrpSpPr>
          <p:cNvPr id="10" name="Group 4"/>
          <p:cNvGrpSpPr>
            <a:grpSpLocks noChangeAspect="1"/>
          </p:cNvGrpSpPr>
          <p:nvPr userDrawn="1"/>
        </p:nvGrpSpPr>
        <p:grpSpPr bwMode="auto">
          <a:xfrm>
            <a:off x="0" y="5072540"/>
            <a:ext cx="12192000" cy="1800828"/>
            <a:chOff x="0" y="3476"/>
            <a:chExt cx="5775" cy="853"/>
          </a:xfrm>
          <a:solidFill>
            <a:schemeClr val="accent3"/>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2" name="等腰三角形 31"/>
          <p:cNvSpPr/>
          <p:nvPr userDrawn="1"/>
        </p:nvSpPr>
        <p:spPr>
          <a:xfrm flipV="1">
            <a:off x="-1" y="-10556"/>
            <a:ext cx="5752619" cy="1599658"/>
          </a:xfrm>
          <a:prstGeom prst="triangle">
            <a:avLst>
              <a:gd name="adj" fmla="val 0"/>
            </a:avLst>
          </a:prstGeom>
          <a:solidFill>
            <a:schemeClr val="accent3"/>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3" name="图片 32"/>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2" name="标题 1"/>
          <p:cNvSpPr>
            <a:spLocks noGrp="1"/>
          </p:cNvSpPr>
          <p:nvPr>
            <p:ph type="title"/>
          </p:nvPr>
        </p:nvSpPr>
        <p:spPr>
          <a:xfrm>
            <a:off x="1478543" y="18410"/>
            <a:ext cx="10515600" cy="1325563"/>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创管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grpSp>
        <p:nvGrpSpPr>
          <p:cNvPr id="10" name="Group 4"/>
          <p:cNvGrpSpPr>
            <a:grpSpLocks noChangeAspect="1"/>
          </p:cNvGrpSpPr>
          <p:nvPr userDrawn="1"/>
        </p:nvGrpSpPr>
        <p:grpSpPr bwMode="auto">
          <a:xfrm>
            <a:off x="0" y="5072540"/>
            <a:ext cx="12192000" cy="1800828"/>
            <a:chOff x="0" y="3476"/>
            <a:chExt cx="5775" cy="853"/>
          </a:xfrm>
          <a:solidFill>
            <a:schemeClr val="accent4"/>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9" name="等腰三角形 28"/>
          <p:cNvSpPr/>
          <p:nvPr userDrawn="1"/>
        </p:nvSpPr>
        <p:spPr>
          <a:xfrm flipV="1">
            <a:off x="-1" y="-10556"/>
            <a:ext cx="5752619" cy="1599658"/>
          </a:xfrm>
          <a:prstGeom prst="triangle">
            <a:avLst>
              <a:gd name="adj" fmla="val 0"/>
            </a:avLst>
          </a:prstGeom>
          <a:solidFill>
            <a:schemeClr val="accent4"/>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0" name="图片 29"/>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2" name="标题 1"/>
          <p:cNvSpPr>
            <a:spLocks noGrp="1"/>
          </p:cNvSpPr>
          <p:nvPr>
            <p:ph type="title"/>
          </p:nvPr>
        </p:nvSpPr>
        <p:spPr>
          <a:xfrm>
            <a:off x="1478543" y="8900"/>
            <a:ext cx="10515600" cy="1325563"/>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创艺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grpSp>
        <p:nvGrpSpPr>
          <p:cNvPr id="10" name="Group 4"/>
          <p:cNvGrpSpPr>
            <a:grpSpLocks noChangeAspect="1"/>
          </p:cNvGrpSpPr>
          <p:nvPr userDrawn="1"/>
        </p:nvGrpSpPr>
        <p:grpSpPr bwMode="auto">
          <a:xfrm>
            <a:off x="0" y="5072540"/>
            <a:ext cx="12192000" cy="1800828"/>
            <a:chOff x="0" y="3476"/>
            <a:chExt cx="5775" cy="853"/>
          </a:xfrm>
          <a:solidFill>
            <a:schemeClr val="accent5"/>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9" name="等腰三角形 28"/>
          <p:cNvSpPr/>
          <p:nvPr userDrawn="1"/>
        </p:nvSpPr>
        <p:spPr>
          <a:xfrm flipV="1">
            <a:off x="-1" y="-10556"/>
            <a:ext cx="5752619" cy="1599658"/>
          </a:xfrm>
          <a:prstGeom prst="triangle">
            <a:avLst>
              <a:gd name="adj" fmla="val 0"/>
            </a:avLst>
          </a:prstGeom>
          <a:solidFill>
            <a:schemeClr val="accent5"/>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0" name="图片 29"/>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2" name="标题 1"/>
          <p:cNvSpPr>
            <a:spLocks noGrp="1"/>
          </p:cNvSpPr>
          <p:nvPr>
            <p:ph type="title"/>
          </p:nvPr>
        </p:nvSpPr>
        <p:spPr>
          <a:xfrm>
            <a:off x="1478543" y="18410"/>
            <a:ext cx="10515600" cy="1325563"/>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中科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sp>
        <p:nvSpPr>
          <p:cNvPr id="9" name="标题 8"/>
          <p:cNvSpPr>
            <a:spLocks noGrp="1"/>
          </p:cNvSpPr>
          <p:nvPr>
            <p:ph type="title"/>
          </p:nvPr>
        </p:nvSpPr>
        <p:spPr>
          <a:xfrm>
            <a:off x="281832" y="182507"/>
            <a:ext cx="8216283" cy="759735"/>
          </a:xfrm>
          <a:solidFill>
            <a:srgbClr val="014099"/>
          </a:solidFill>
          <a:ln w="19050">
            <a:solidFill>
              <a:schemeClr val="accent1">
                <a:lumMod val="40000"/>
                <a:lumOff val="60000"/>
              </a:schemeClr>
            </a:solidFill>
          </a:ln>
          <a:effectLst>
            <a:outerShdw blurRad="50800" dist="38100" dir="8100000" algn="tr" rotWithShape="0">
              <a:prstClr val="black">
                <a:alpha val="40000"/>
              </a:prstClr>
            </a:outerShdw>
          </a:effectLst>
          <a:scene3d>
            <a:camera prst="orthographicFront"/>
            <a:lightRig rig="flood" dir="t"/>
          </a:scene3d>
          <a:sp3d/>
        </p:spPr>
        <p:txBody>
          <a:bodyPr vert="horz" lIns="91440" tIns="45720" rIns="91440" bIns="45720" rtlCol="0" anchor="ctr">
            <a:normAutofit/>
          </a:bodyPr>
          <a:lstStyle>
            <a:lvl1pPr>
              <a:defRPr lang="zh-CN" altLang="en-US" sz="3200" b="1" dirty="0">
                <a:solidFill>
                  <a:schemeClr val="bg1"/>
                </a:solidFill>
              </a:defRPr>
            </a:lvl1pPr>
          </a:lstStyle>
          <a:p>
            <a:pPr marL="0" lvl="0"/>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CBB207-5EAB-47C3-B719-5632B4BE83B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9931" y="306608"/>
            <a:ext cx="8216283" cy="759735"/>
          </a:xfrm>
          <a:solidFill>
            <a:srgbClr val="A40006"/>
          </a:solidFill>
          <a:ln w="19050">
            <a:solidFill>
              <a:srgbClr val="FF0000"/>
            </a:solidFill>
          </a:ln>
          <a:effectLst>
            <a:outerShdw blurRad="50800" dist="38100" dir="8100000" algn="tr" rotWithShape="0">
              <a:prstClr val="black">
                <a:alpha val="40000"/>
              </a:prstClr>
            </a:outerShdw>
          </a:effectLst>
          <a:scene3d>
            <a:camera prst="orthographicFront"/>
            <a:lightRig rig="flood" dir="t"/>
          </a:scene3d>
          <a:sp3d/>
        </p:spPr>
        <p:txBody>
          <a:bodyPr>
            <a:normAutofit/>
          </a:bodyPr>
          <a:lstStyle>
            <a:lvl1pPr>
              <a:defRPr sz="3200" b="1">
                <a:solidFill>
                  <a:schemeClr val="bg1"/>
                </a:solidFill>
              </a:defRPr>
            </a:lvl1pPr>
          </a:lstStyle>
          <a:p>
            <a:r>
              <a:rPr lang="zh-CN" altLang="en-US"/>
              <a:t>单击此处编辑母版标题样式</a:t>
            </a:r>
          </a:p>
        </p:txBody>
      </p:sp>
      <p:sp>
        <p:nvSpPr>
          <p:cNvPr id="3" name="内容占位符 2"/>
          <p:cNvSpPr>
            <a:spLocks noGrp="1"/>
          </p:cNvSpPr>
          <p:nvPr>
            <p:ph idx="1" hasCustomPrompt="1"/>
          </p:nvPr>
        </p:nvSpPr>
        <p:spPr>
          <a:xfrm>
            <a:off x="838200" y="1616868"/>
            <a:ext cx="10515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BB207-5EAB-47C3-B719-5632B4BE83BE}" type="slidenum">
              <a:rPr lang="zh-CN" altLang="en-US" smtClean="0"/>
              <a:t>‹#›</a:t>
            </a:fld>
            <a:endParaRPr lang="zh-CN" altLang="en-US"/>
          </a:p>
        </p:txBody>
      </p:sp>
      <p:pic>
        <p:nvPicPr>
          <p:cNvPr id="24" name="图片 23"/>
          <p:cNvPicPr>
            <a:picLocks noChangeAspect="1"/>
          </p:cNvPicPr>
          <p:nvPr userDrawn="1"/>
        </p:nvPicPr>
        <p:blipFill rotWithShape="1">
          <a:blip r:embed="rId2" cstate="email"/>
          <a:srcRect r="416"/>
          <a:stretch>
            <a:fillRect/>
          </a:stretch>
        </p:blipFill>
        <p:spPr>
          <a:xfrm>
            <a:off x="-1" y="5120806"/>
            <a:ext cx="12191999" cy="1759932"/>
          </a:xfrm>
          <a:prstGeom prst="rect">
            <a:avLst/>
          </a:prstGeom>
        </p:spPr>
      </p:pic>
      <p:pic>
        <p:nvPicPr>
          <p:cNvPr id="26" name="图片 25"/>
          <p:cNvPicPr>
            <a:picLocks noChangeAspect="1"/>
          </p:cNvPicPr>
          <p:nvPr userDrawn="1"/>
        </p:nvPicPr>
        <p:blipFill>
          <a:blip r:embed="rId3" cstate="email"/>
          <a:stretch>
            <a:fillRect/>
          </a:stretch>
        </p:blipFill>
        <p:spPr>
          <a:xfrm>
            <a:off x="9028590" y="328428"/>
            <a:ext cx="2772075" cy="76282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1" y="1013101"/>
            <a:ext cx="12192001" cy="5844899"/>
            <a:chOff x="-1" y="1092199"/>
            <a:chExt cx="12192001" cy="5765801"/>
          </a:xfrm>
        </p:grpSpPr>
        <p:pic>
          <p:nvPicPr>
            <p:cNvPr id="8" name="图片 7"/>
            <p:cNvPicPr>
              <a:picLocks noChangeAspect="1"/>
            </p:cNvPicPr>
            <p:nvPr userDrawn="1"/>
          </p:nvPicPr>
          <p:blipFill>
            <a:blip r:embed="rId2"/>
            <a:stretch>
              <a:fillRect/>
            </a:stretch>
          </p:blipFill>
          <p:spPr>
            <a:xfrm>
              <a:off x="-1" y="1092199"/>
              <a:ext cx="12192001" cy="5765801"/>
            </a:xfrm>
            <a:prstGeom prst="rect">
              <a:avLst/>
            </a:prstGeom>
          </p:spPr>
        </p:pic>
        <p:sp>
          <p:nvSpPr>
            <p:cNvPr id="9" name="矩形 8"/>
            <p:cNvSpPr/>
            <p:nvPr userDrawn="1"/>
          </p:nvSpPr>
          <p:spPr>
            <a:xfrm>
              <a:off x="0" y="1092199"/>
              <a:ext cx="12192000" cy="5765801"/>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nvSpPr>
        <p:spPr>
          <a:xfrm>
            <a:off x="0" y="955951"/>
            <a:ext cx="12192000" cy="156384"/>
          </a:xfrm>
          <a:prstGeom prst="rect">
            <a:avLst/>
          </a:prstGeom>
          <a:gradFill>
            <a:gsLst>
              <a:gs pos="0">
                <a:schemeClr val="bg1">
                  <a:lumMod val="95000"/>
                </a:schemeClr>
              </a:gs>
              <a:gs pos="100000">
                <a:schemeClr val="bg1">
                  <a:lumMod val="9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userDrawn="1"/>
        </p:nvSpPr>
        <p:spPr>
          <a:xfrm>
            <a:off x="0" y="72341"/>
            <a:ext cx="139700" cy="83563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71000" y="206657"/>
            <a:ext cx="2603500" cy="70132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100000">
              <a:srgbClr val="7F0020"/>
            </a:gs>
            <a:gs pos="0">
              <a:srgbClr val="D74034"/>
            </a:gs>
            <a:gs pos="30000">
              <a:srgbClr val="C00000"/>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780992"/>
            <a:ext cx="10515600" cy="1296015"/>
          </a:xfrm>
        </p:spPr>
        <p:txBody>
          <a:bodyPr anchor="b">
            <a:noAutofit/>
          </a:bodyPr>
          <a:lstStyle>
            <a:lvl1pPr>
              <a:defRPr sz="8000" b="1">
                <a:solidFill>
                  <a:schemeClr val="bg1"/>
                </a:solidFill>
              </a:defRPr>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BB207-5EAB-47C3-B719-5632B4BE83BE}" type="slidenum">
              <a:rPr lang="zh-CN" altLang="en-US" smtClean="0"/>
              <a:t>‹#›</a:t>
            </a:fld>
            <a:endParaRPr lang="zh-CN" altLang="en-US"/>
          </a:p>
        </p:txBody>
      </p:sp>
      <p:pic>
        <p:nvPicPr>
          <p:cNvPr id="7" name="图片 6"/>
          <p:cNvPicPr>
            <a:picLocks noChangeAspect="1"/>
          </p:cNvPicPr>
          <p:nvPr userDrawn="1"/>
        </p:nvPicPr>
        <p:blipFill rotWithShape="1">
          <a:blip r:embed="rId2" cstate="email"/>
          <a:srcRect r="313"/>
          <a:stretch>
            <a:fillRect/>
          </a:stretch>
        </p:blipFill>
        <p:spPr>
          <a:xfrm>
            <a:off x="0" y="5069225"/>
            <a:ext cx="12192000" cy="1798303"/>
          </a:xfrm>
          <a:prstGeom prst="rect">
            <a:avLst/>
          </a:prstGeom>
        </p:spPr>
      </p:pic>
      <p:pic>
        <p:nvPicPr>
          <p:cNvPr id="10" name="图片 9"/>
          <p:cNvPicPr>
            <a:picLocks noChangeAspect="1"/>
          </p:cNvPicPr>
          <p:nvPr userDrawn="1"/>
        </p:nvPicPr>
        <p:blipFill>
          <a:blip r:embed="rId3" cstate="email"/>
          <a:stretch>
            <a:fillRect/>
          </a:stretch>
        </p:blipFill>
        <p:spPr>
          <a:xfrm>
            <a:off x="9028590" y="328428"/>
            <a:ext cx="2772075" cy="7628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pic>
        <p:nvPicPr>
          <p:cNvPr id="7" name="图片 6"/>
          <p:cNvPicPr>
            <a:picLocks noChangeAspect="1"/>
          </p:cNvPicPr>
          <p:nvPr userDrawn="1"/>
        </p:nvPicPr>
        <p:blipFill rotWithShape="1">
          <a:blip r:embed="rId2" cstate="email"/>
          <a:srcRect r="416"/>
          <a:stretch>
            <a:fillRect/>
          </a:stretch>
        </p:blipFill>
        <p:spPr>
          <a:xfrm>
            <a:off x="-1" y="5120806"/>
            <a:ext cx="12191999" cy="1759932"/>
          </a:xfrm>
          <a:prstGeom prst="rect">
            <a:avLst/>
          </a:prstGeom>
        </p:spPr>
      </p:pic>
      <p:pic>
        <p:nvPicPr>
          <p:cNvPr id="12" name="图片 11"/>
          <p:cNvPicPr>
            <a:picLocks noChangeAspect="1"/>
          </p:cNvPicPr>
          <p:nvPr userDrawn="1"/>
        </p:nvPicPr>
        <p:blipFill>
          <a:blip r:embed="rId3" cstate="email"/>
          <a:stretch>
            <a:fillRect/>
          </a:stretch>
        </p:blipFill>
        <p:spPr>
          <a:xfrm>
            <a:off x="9028590" y="182508"/>
            <a:ext cx="2772075" cy="762828"/>
          </a:xfrm>
          <a:prstGeom prst="rect">
            <a:avLst/>
          </a:prstGeom>
        </p:spPr>
      </p:pic>
      <p:sp>
        <p:nvSpPr>
          <p:cNvPr id="10" name="标题 8"/>
          <p:cNvSpPr>
            <a:spLocks noGrp="1"/>
          </p:cNvSpPr>
          <p:nvPr>
            <p:ph type="title"/>
          </p:nvPr>
        </p:nvSpPr>
        <p:spPr>
          <a:xfrm>
            <a:off x="281833" y="182508"/>
            <a:ext cx="8216283" cy="759735"/>
          </a:xfrm>
          <a:solidFill>
            <a:srgbClr val="A40006"/>
          </a:solidFill>
          <a:ln w="19050">
            <a:solidFill>
              <a:srgbClr val="FF0000"/>
            </a:solidFill>
          </a:ln>
          <a:effectLst>
            <a:outerShdw blurRad="50800" dist="38100" dir="8100000" algn="tr" rotWithShape="0">
              <a:prstClr val="black">
                <a:alpha val="40000"/>
              </a:prstClr>
            </a:outerShdw>
          </a:effectLst>
          <a:scene3d>
            <a:camera prst="orthographicFront"/>
            <a:lightRig rig="flood" dir="t"/>
          </a:scene3d>
          <a:sp3d/>
        </p:spPr>
        <p:txBody>
          <a:bodyPr vert="horz" lIns="91440" tIns="45720" rIns="91440" bIns="45720" rtlCol="0" anchor="ctr">
            <a:normAutofit/>
          </a:bodyPr>
          <a:lstStyle>
            <a:lvl1pPr>
              <a:defRPr lang="zh-CN" altLang="en-US" sz="3200" b="1" dirty="0">
                <a:solidFill>
                  <a:schemeClr val="bg1"/>
                </a:solidFill>
              </a:defRPr>
            </a:lvl1pPr>
          </a:lstStyle>
          <a:p>
            <a:pPr marL="0" lvl="0"/>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t>‹#›</a:t>
            </a:fld>
            <a:endParaRPr lang="zh-CN" altLang="en-US"/>
          </a:p>
        </p:txBody>
      </p:sp>
      <p:sp>
        <p:nvSpPr>
          <p:cNvPr id="9" name="标题 8"/>
          <p:cNvSpPr>
            <a:spLocks noGrp="1"/>
          </p:cNvSpPr>
          <p:nvPr>
            <p:ph type="title"/>
          </p:nvPr>
        </p:nvSpPr>
        <p:spPr>
          <a:xfrm>
            <a:off x="281833" y="182508"/>
            <a:ext cx="8216283" cy="759735"/>
          </a:xfrm>
          <a:solidFill>
            <a:srgbClr val="A40006"/>
          </a:solidFill>
          <a:ln w="19050">
            <a:solidFill>
              <a:srgbClr val="FF0000"/>
            </a:solidFill>
          </a:ln>
          <a:effectLst>
            <a:outerShdw blurRad="50800" dist="38100" dir="8100000" algn="tr" rotWithShape="0">
              <a:prstClr val="black">
                <a:alpha val="40000"/>
              </a:prstClr>
            </a:outerShdw>
          </a:effectLst>
          <a:scene3d>
            <a:camera prst="orthographicFront"/>
            <a:lightRig rig="flood" dir="t"/>
          </a:scene3d>
          <a:sp3d/>
        </p:spPr>
        <p:txBody>
          <a:bodyPr vert="horz" lIns="91440" tIns="45720" rIns="91440" bIns="45720" rtlCol="0" anchor="ctr">
            <a:normAutofit/>
          </a:bodyPr>
          <a:lstStyle>
            <a:lvl1pPr>
              <a:defRPr lang="zh-CN" altLang="en-US" sz="3200" b="1" dirty="0">
                <a:solidFill>
                  <a:schemeClr val="bg1"/>
                </a:solidFill>
              </a:defRPr>
            </a:lvl1pPr>
          </a:lstStyle>
          <a:p>
            <a:pPr marL="0" lvl="0"/>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底纹">
    <p:spTree>
      <p:nvGrpSpPr>
        <p:cNvPr id="1" name=""/>
        <p:cNvGrpSpPr/>
        <p:nvPr/>
      </p:nvGrpSpPr>
      <p:grpSpPr>
        <a:xfrm>
          <a:off x="0" y="0"/>
          <a:ext cx="0" cy="0"/>
          <a:chOff x="0" y="0"/>
          <a:chExt cx="0" cy="0"/>
        </a:xfrm>
      </p:grpSpPr>
      <p:grpSp>
        <p:nvGrpSpPr>
          <p:cNvPr id="6" name="Group 4"/>
          <p:cNvGrpSpPr>
            <a:grpSpLocks noChangeAspect="1"/>
          </p:cNvGrpSpPr>
          <p:nvPr userDrawn="1"/>
        </p:nvGrpSpPr>
        <p:grpSpPr bwMode="auto">
          <a:xfrm>
            <a:off x="0" y="5072541"/>
            <a:ext cx="12192000" cy="1800828"/>
            <a:chOff x="0" y="3476"/>
            <a:chExt cx="5775" cy="853"/>
          </a:xfrm>
          <a:solidFill>
            <a:schemeClr val="tx2"/>
          </a:solidFill>
        </p:grpSpPr>
        <p:sp>
          <p:nvSpPr>
            <p:cNvPr id="7"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底纹 + 校徽">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812" y="325447"/>
            <a:ext cx="2810614" cy="752510"/>
          </a:xfrm>
          <a:prstGeom prst="rect">
            <a:avLst/>
          </a:prstGeom>
        </p:spPr>
      </p:pic>
      <p:grpSp>
        <p:nvGrpSpPr>
          <p:cNvPr id="6" name="Group 4"/>
          <p:cNvGrpSpPr>
            <a:grpSpLocks noChangeAspect="1"/>
          </p:cNvGrpSpPr>
          <p:nvPr userDrawn="1"/>
        </p:nvGrpSpPr>
        <p:grpSpPr bwMode="auto">
          <a:xfrm>
            <a:off x="0" y="5072541"/>
            <a:ext cx="12192000" cy="1800828"/>
            <a:chOff x="0" y="3476"/>
            <a:chExt cx="5775" cy="853"/>
          </a:xfrm>
          <a:solidFill>
            <a:schemeClr val="tx2"/>
          </a:solidFill>
        </p:grpSpPr>
        <p:sp>
          <p:nvSpPr>
            <p:cNvPr id="7"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10"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 name="等腰三角形 1"/>
          <p:cNvSpPr/>
          <p:nvPr userDrawn="1"/>
        </p:nvSpPr>
        <p:spPr>
          <a:xfrm flipV="1">
            <a:off x="-1" y="-10556"/>
            <a:ext cx="5752619" cy="1599658"/>
          </a:xfrm>
          <a:prstGeom prst="triangle">
            <a:avLst>
              <a:gd name="adj" fmla="val 0"/>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8" name="标题 7"/>
          <p:cNvSpPr>
            <a:spLocks noGrp="1"/>
          </p:cNvSpPr>
          <p:nvPr>
            <p:ph type="title" hasCustomPrompt="1"/>
          </p:nvPr>
        </p:nvSpPr>
        <p:spPr>
          <a:xfrm>
            <a:off x="1539503" y="2755"/>
            <a:ext cx="10515600" cy="1315720"/>
          </a:xfrm>
          <a:effectLst>
            <a:outerShdw blurRad="50800" dist="38100" dir="2700000" algn="tl" rotWithShape="0">
              <a:prstClr val="black">
                <a:alpha val="40000"/>
              </a:prstClr>
            </a:outerShdw>
          </a:effectLst>
        </p:spPr>
        <p:txBody>
          <a:bodyPr anchor="ctr" anchorCtr="0">
            <a:normAutofit/>
          </a:bodyPr>
          <a:lstStyle>
            <a:lvl1pPr algn="r">
              <a:defRPr sz="3200" b="1">
                <a:solidFill>
                  <a:schemeClr val="bg1"/>
                </a:solidFill>
                <a:latin typeface="+mj-ea"/>
                <a:ea typeface="+mj-ea"/>
              </a:defRPr>
            </a:lvl1pPr>
          </a:lstStyle>
          <a:p>
            <a:r>
              <a:rPr lang="zh-CN" altLang="en-US"/>
              <a:t>单击此处编辑母版标题样式增长一些尝试</a:t>
            </a:r>
          </a:p>
        </p:txBody>
      </p:sp>
      <p:grpSp>
        <p:nvGrpSpPr>
          <p:cNvPr id="13" name="Group 4"/>
          <p:cNvGrpSpPr>
            <a:grpSpLocks noChangeAspect="1"/>
          </p:cNvGrpSpPr>
          <p:nvPr userDrawn="1"/>
        </p:nvGrpSpPr>
        <p:grpSpPr bwMode="auto">
          <a:xfrm>
            <a:off x="0" y="5072541"/>
            <a:ext cx="12192000" cy="1800828"/>
            <a:chOff x="0" y="3476"/>
            <a:chExt cx="5775" cy="853"/>
          </a:xfrm>
          <a:solidFill>
            <a:schemeClr val="tx2"/>
          </a:solidFill>
        </p:grpSpPr>
        <p:sp>
          <p:nvSpPr>
            <p:cNvPr id="14"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含内容">
    <p:spTree>
      <p:nvGrpSpPr>
        <p:cNvPr id="1" name=""/>
        <p:cNvGrpSpPr/>
        <p:nvPr/>
      </p:nvGrpSpPr>
      <p:grpSpPr>
        <a:xfrm>
          <a:off x="0" y="0"/>
          <a:ext cx="0" cy="0"/>
          <a:chOff x="0" y="0"/>
          <a:chExt cx="0" cy="0"/>
        </a:xfrm>
      </p:grpSpPr>
      <p:sp>
        <p:nvSpPr>
          <p:cNvPr id="10"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等腰三角形 1"/>
          <p:cNvSpPr/>
          <p:nvPr userDrawn="1"/>
        </p:nvSpPr>
        <p:spPr>
          <a:xfrm flipV="1">
            <a:off x="-1" y="-10556"/>
            <a:ext cx="5752619" cy="1599658"/>
          </a:xfrm>
          <a:prstGeom prst="triangle">
            <a:avLst>
              <a:gd name="adj" fmla="val 0"/>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8" name="标题 7"/>
          <p:cNvSpPr>
            <a:spLocks noGrp="1"/>
          </p:cNvSpPr>
          <p:nvPr>
            <p:ph type="title" hasCustomPrompt="1"/>
          </p:nvPr>
        </p:nvSpPr>
        <p:spPr>
          <a:xfrm>
            <a:off x="1539503" y="2755"/>
            <a:ext cx="10515600" cy="1315720"/>
          </a:xfrm>
          <a:effectLst>
            <a:outerShdw blurRad="50800" dist="38100" dir="2700000" algn="tl" rotWithShape="0">
              <a:prstClr val="black">
                <a:alpha val="40000"/>
              </a:prstClr>
            </a:outerShdw>
          </a:effectLst>
        </p:spPr>
        <p:txBody>
          <a:bodyPr anchor="ctr" anchorCtr="0">
            <a:normAutofit/>
          </a:bodyPr>
          <a:lstStyle>
            <a:lvl1pPr algn="r">
              <a:defRPr sz="3200" b="1">
                <a:solidFill>
                  <a:schemeClr val="bg1"/>
                </a:solidFill>
                <a:latin typeface="+mj-ea"/>
                <a:ea typeface="+mj-ea"/>
              </a:defRPr>
            </a:lvl1pPr>
          </a:lstStyle>
          <a:p>
            <a:r>
              <a:rPr lang="zh-CN" altLang="en-US"/>
              <a:t>单击此处编辑母版标题样式增长一些尝试</a:t>
            </a:r>
          </a:p>
        </p:txBody>
      </p:sp>
      <p:grpSp>
        <p:nvGrpSpPr>
          <p:cNvPr id="13" name="Group 4"/>
          <p:cNvGrpSpPr>
            <a:grpSpLocks noChangeAspect="1"/>
          </p:cNvGrpSpPr>
          <p:nvPr userDrawn="1"/>
        </p:nvGrpSpPr>
        <p:grpSpPr bwMode="auto">
          <a:xfrm>
            <a:off x="0" y="5072541"/>
            <a:ext cx="12192000" cy="1800828"/>
            <a:chOff x="0" y="3476"/>
            <a:chExt cx="5775" cy="853"/>
          </a:xfrm>
          <a:solidFill>
            <a:schemeClr val="tx2"/>
          </a:solidFill>
        </p:grpSpPr>
        <p:sp>
          <p:nvSpPr>
            <p:cNvPr id="14"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文本占位符 3"/>
          <p:cNvSpPr>
            <a:spLocks noGrp="1"/>
          </p:cNvSpPr>
          <p:nvPr>
            <p:ph type="body" sz="quarter" idx="10" hasCustomPrompt="1"/>
          </p:nvPr>
        </p:nvSpPr>
        <p:spPr>
          <a:xfrm>
            <a:off x="863600" y="1579654"/>
            <a:ext cx="10309225" cy="46466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4B51F-5022-4B9A-B1DC-58E2D82F8E58}" type="datetimeFigureOut">
              <a:rPr lang="zh-CN" altLang="en-US" smtClean="0"/>
              <a:t>2024/6/13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BB207-5EAB-47C3-B719-5632B4BE83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86510" y="1343911"/>
            <a:ext cx="11545656" cy="2787804"/>
          </a:xfrm>
        </p:spPr>
        <p:txBody>
          <a:bodyPr/>
          <a:lstStyle/>
          <a:p>
            <a:r>
              <a:rPr lang="en-US" altLang="zh-CN" sz="4400" dirty="0">
                <a:latin typeface="Times New Roman" panose="02020603050405020304" pitchFamily="18" charset="0"/>
                <a:cs typeface="Times New Roman" panose="02020603050405020304" pitchFamily="18" charset="0"/>
              </a:rPr>
              <a:t>Paper Reading Report: </a:t>
            </a:r>
            <a:br>
              <a:rPr lang="en-US" altLang="zh-CN" sz="4400" dirty="0">
                <a:latin typeface="Times New Roman" panose="02020603050405020304" pitchFamily="18" charset="0"/>
                <a:cs typeface="Times New Roman" panose="02020603050405020304" pitchFamily="18" charset="0"/>
              </a:rPr>
            </a:br>
            <a:r>
              <a:rPr lang="en-US" altLang="zh-CN" sz="4400" i="1" dirty="0">
                <a:latin typeface="Times New Roman" panose="02020603050405020304" pitchFamily="18" charset="0"/>
                <a:cs typeface="Times New Roman" panose="02020603050405020304" pitchFamily="18" charset="0"/>
              </a:rPr>
              <a:t>LipsNet: A Smooth and Robust Neural Network </a:t>
            </a:r>
            <a:br>
              <a:rPr lang="en-US" altLang="zh-CN" sz="4400" i="1" dirty="0">
                <a:latin typeface="Times New Roman" panose="02020603050405020304" pitchFamily="18" charset="0"/>
                <a:cs typeface="Times New Roman" panose="02020603050405020304" pitchFamily="18" charset="0"/>
              </a:rPr>
            </a:br>
            <a:r>
              <a:rPr lang="en-US" altLang="zh-CN" sz="4400" i="1" dirty="0">
                <a:latin typeface="Times New Roman" panose="02020603050405020304" pitchFamily="18" charset="0"/>
                <a:cs typeface="Times New Roman" panose="02020603050405020304" pitchFamily="18" charset="0"/>
              </a:rPr>
              <a:t>with Adaptive Lipschitz Constant for High-Accuracy Optimal Control</a:t>
            </a:r>
            <a:endParaRPr lang="zh-CN" altLang="en-US" sz="4400" i="1" dirty="0">
              <a:latin typeface="Times New Roman" panose="02020603050405020304" pitchFamily="18" charset="0"/>
              <a:cs typeface="Times New Roman" panose="02020603050405020304" pitchFamily="18" charset="0"/>
            </a:endParaRPr>
          </a:p>
        </p:txBody>
      </p:sp>
      <p:sp>
        <p:nvSpPr>
          <p:cNvPr id="5" name="文本占位符 4"/>
          <p:cNvSpPr>
            <a:spLocks noGrp="1"/>
          </p:cNvSpPr>
          <p:nvPr>
            <p:ph type="body" idx="1"/>
          </p:nvPr>
        </p:nvSpPr>
        <p:spPr>
          <a:xfrm>
            <a:off x="5714148" y="4941002"/>
            <a:ext cx="6054725" cy="573087"/>
          </a:xfrm>
        </p:spPr>
        <p:txBody>
          <a:bodyPr>
            <a:normAutofit/>
          </a:bodyPr>
          <a:lstStyle/>
          <a:p>
            <a:r>
              <a:rPr lang="en-US" altLang="zh-CN" sz="2800" b="1" dirty="0">
                <a:solidFill>
                  <a:schemeClr val="bg1"/>
                </a:solidFill>
                <a:latin typeface="Times New Roman" panose="02020603050405020304" pitchFamily="18" charset="0"/>
                <a:cs typeface="Times New Roman" panose="02020603050405020304" pitchFamily="18" charset="0"/>
              </a:rPr>
              <a:t>participants</a:t>
            </a:r>
            <a:r>
              <a:rPr lang="zh-CN" altLang="en-US" sz="2800" dirty="0">
                <a:solidFill>
                  <a:schemeClr val="bg1"/>
                </a:solidFill>
              </a:rPr>
              <a:t>： 齐修远 陈欣禾 刘文婷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3">
            <a:extLst>
              <a:ext uri="{FF2B5EF4-FFF2-40B4-BE49-F238E27FC236}">
                <a16:creationId xmlns:a16="http://schemas.microsoft.com/office/drawing/2014/main" id="{76B7BF69-1C51-4623-8BEE-5E38A2B541DB}"/>
              </a:ext>
            </a:extLst>
          </p:cNvPr>
          <p:cNvSpPr txBox="1">
            <a:spLocks/>
          </p:cNvSpPr>
          <p:nvPr/>
        </p:nvSpPr>
        <p:spPr>
          <a:xfrm>
            <a:off x="239068" y="169053"/>
            <a:ext cx="5509090" cy="8555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Times New Roman" panose="02020603050405020304" pitchFamily="18" charset="0"/>
                <a:cs typeface="Times New Roman" panose="02020603050405020304" pitchFamily="18" charset="0"/>
              </a:rPr>
              <a:t>Problem Statement</a:t>
            </a:r>
            <a:endParaRPr lang="zh-CN" altLang="en-US"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50591213-B836-4DBE-9E88-5084918F144C}"/>
              </a:ext>
            </a:extLst>
          </p:cNvPr>
          <p:cNvPicPr>
            <a:picLocks noChangeAspect="1"/>
          </p:cNvPicPr>
          <p:nvPr/>
        </p:nvPicPr>
        <p:blipFill rotWithShape="1">
          <a:blip r:embed="rId3"/>
          <a:srcRect l="7315"/>
          <a:stretch/>
        </p:blipFill>
        <p:spPr>
          <a:xfrm>
            <a:off x="9272964" y="3218848"/>
            <a:ext cx="2040653" cy="1538476"/>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99B03DFF-140F-42DE-8281-21A0BE9E9019}"/>
              </a:ext>
            </a:extLst>
          </p:cNvPr>
          <p:cNvPicPr>
            <a:picLocks noChangeAspect="1"/>
          </p:cNvPicPr>
          <p:nvPr/>
        </p:nvPicPr>
        <p:blipFill rotWithShape="1">
          <a:blip r:embed="rId4"/>
          <a:srcRect l="6311" r="3742" b="17624"/>
          <a:stretch/>
        </p:blipFill>
        <p:spPr>
          <a:xfrm>
            <a:off x="8727159" y="1438955"/>
            <a:ext cx="2933699" cy="1359571"/>
          </a:xfrm>
          <a:prstGeom prst="rect">
            <a:avLst/>
          </a:prstGeom>
          <a:ln>
            <a:noFill/>
          </a:ln>
          <a:effectLst>
            <a:outerShdw blurRad="292100" dist="139700" dir="2700000" algn="tl" rotWithShape="0">
              <a:srgbClr val="333333">
                <a:alpha val="65000"/>
              </a:srgbClr>
            </a:outerShdw>
          </a:effectLst>
        </p:spPr>
      </p:pic>
      <p:sp>
        <p:nvSpPr>
          <p:cNvPr id="6" name="文本框 5">
            <a:extLst>
              <a:ext uri="{FF2B5EF4-FFF2-40B4-BE49-F238E27FC236}">
                <a16:creationId xmlns:a16="http://schemas.microsoft.com/office/drawing/2014/main" id="{AA114F35-FB5F-6DC7-DF82-318C52CCAE3E}"/>
              </a:ext>
            </a:extLst>
          </p:cNvPr>
          <p:cNvSpPr txBox="1"/>
          <p:nvPr/>
        </p:nvSpPr>
        <p:spPr>
          <a:xfrm>
            <a:off x="239068" y="1166842"/>
            <a:ext cx="7856575" cy="4893647"/>
          </a:xfrm>
          <a:prstGeom prst="rect">
            <a:avLst/>
          </a:prstGeom>
          <a:noFill/>
        </p:spPr>
        <p:txBody>
          <a:bodyPr wrap="square" rtlCol="0">
            <a:spAutoFit/>
          </a:bodyPr>
          <a:lstStyle/>
          <a:p>
            <a:endParaRPr lang="en-US" altLang="zh-CN" sz="20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Background</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MLP has great performance in many Deep Learning simulation environments, however, we must take more issues into consideration.</a:t>
            </a:r>
          </a:p>
          <a:p>
            <a:r>
              <a:rPr lang="en-US" altLang="zh-CN" sz="2000" dirty="0">
                <a:latin typeface="Times New Roman" panose="02020603050405020304" pitchFamily="18" charset="0"/>
                <a:cs typeface="Times New Roman" panose="02020603050405020304" pitchFamily="18" charset="0"/>
              </a:rPr>
              <a:t>For example:</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mechanical wear out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Noise</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Inertia related mechanical fault</a:t>
            </a:r>
          </a:p>
          <a:p>
            <a:endParaRPr lang="en-US" altLang="zh-CN" sz="2000" dirty="0">
              <a:effectLst/>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Transformation of problem</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These problems are partially caused by </a:t>
            </a:r>
            <a:r>
              <a:rPr lang="en-US" altLang="zh-CN" sz="2000" b="1" dirty="0">
                <a:latin typeface="Times New Roman" panose="02020603050405020304" pitchFamily="18" charset="0"/>
                <a:cs typeface="Times New Roman" panose="02020603050405020304" pitchFamily="18" charset="0"/>
              </a:rPr>
              <a:t>action fluctuations</a:t>
            </a:r>
            <a:r>
              <a:rPr lang="en-US" altLang="zh-CN" sz="20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LipsNet aims to solve the problem by </a:t>
            </a:r>
            <a:r>
              <a:rPr lang="en-US" altLang="zh-CN" sz="2000" b="1" dirty="0">
                <a:latin typeface="Times New Roman" panose="02020603050405020304" pitchFamily="18" charset="0"/>
                <a:cs typeface="Times New Roman" panose="02020603050405020304" pitchFamily="18" charset="0"/>
              </a:rPr>
              <a:t>restricting Lipschitz constant</a:t>
            </a:r>
            <a:r>
              <a:rPr lang="en-US" altLang="zh-CN" sz="2000" dirty="0">
                <a:latin typeface="Times New Roman" panose="02020603050405020304" pitchFamily="18" charset="0"/>
                <a:cs typeface="Times New Roman" panose="02020603050405020304" pitchFamily="18" charset="0"/>
              </a:rPr>
              <a:t>, thus providing a smooth action function.</a:t>
            </a:r>
          </a:p>
        </p:txBody>
      </p:sp>
      <p:sp>
        <p:nvSpPr>
          <p:cNvPr id="7" name="文本框 6">
            <a:extLst>
              <a:ext uri="{FF2B5EF4-FFF2-40B4-BE49-F238E27FC236}">
                <a16:creationId xmlns:a16="http://schemas.microsoft.com/office/drawing/2014/main" id="{97D1400E-CAC5-E7FB-F6A0-14FA8E1135D4}"/>
              </a:ext>
            </a:extLst>
          </p:cNvPr>
          <p:cNvSpPr txBox="1"/>
          <p:nvPr/>
        </p:nvSpPr>
        <p:spPr>
          <a:xfrm>
            <a:off x="8463516" y="5152547"/>
            <a:ext cx="3656802" cy="83099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Figure: two examples of DL application. In real-word scenarios, both robustness and fast reaction are necessary.</a:t>
            </a:r>
            <a:endParaRPr lang="zh-CN" altLang="en-US" sz="1600" dirty="0">
              <a:latin typeface="Times New Roman" panose="02020603050405020304" pitchFamily="18" charset="0"/>
              <a:cs typeface="Times New Roman" panose="02020603050405020304" pitchFamily="18" charset="0"/>
            </a:endParaRPr>
          </a:p>
        </p:txBody>
      </p:sp>
      <p:sp>
        <p:nvSpPr>
          <p:cNvPr id="11" name="椭圆 10">
            <a:extLst>
              <a:ext uri="{FF2B5EF4-FFF2-40B4-BE49-F238E27FC236}">
                <a16:creationId xmlns:a16="http://schemas.microsoft.com/office/drawing/2014/main" id="{D4F5AED1-B907-4DD6-B70A-3895DA7422DB}"/>
              </a:ext>
            </a:extLst>
          </p:cNvPr>
          <p:cNvSpPr/>
          <p:nvPr/>
        </p:nvSpPr>
        <p:spPr>
          <a:xfrm>
            <a:off x="215226" y="1591362"/>
            <a:ext cx="260341" cy="263821"/>
          </a:xfrm>
          <a:prstGeom prst="ellipse">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椭圆 12">
            <a:extLst>
              <a:ext uri="{FF2B5EF4-FFF2-40B4-BE49-F238E27FC236}">
                <a16:creationId xmlns:a16="http://schemas.microsoft.com/office/drawing/2014/main" id="{28743326-30D5-40F4-9559-BED27C33903C}"/>
              </a:ext>
            </a:extLst>
          </p:cNvPr>
          <p:cNvSpPr/>
          <p:nvPr/>
        </p:nvSpPr>
        <p:spPr>
          <a:xfrm>
            <a:off x="215225" y="4381831"/>
            <a:ext cx="260341" cy="263821"/>
          </a:xfrm>
          <a:prstGeom prst="ellipse">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a16="http://schemas.microsoft.com/office/drawing/2014/main" id="{E38224F2-5218-450F-AC5B-12B1FC3ECE99}"/>
              </a:ext>
            </a:extLst>
          </p:cNvPr>
          <p:cNvGrpSpPr/>
          <p:nvPr/>
        </p:nvGrpSpPr>
        <p:grpSpPr>
          <a:xfrm>
            <a:off x="0" y="6411432"/>
            <a:ext cx="12191999" cy="446567"/>
            <a:chOff x="1" y="6134099"/>
            <a:chExt cx="11039472" cy="723901"/>
          </a:xfrm>
          <a:solidFill>
            <a:schemeClr val="bg1">
              <a:lumMod val="50000"/>
            </a:schemeClr>
          </a:solidFill>
        </p:grpSpPr>
        <p:sp>
          <p:nvSpPr>
            <p:cNvPr id="15" name="矩形 14">
              <a:extLst>
                <a:ext uri="{FF2B5EF4-FFF2-40B4-BE49-F238E27FC236}">
                  <a16:creationId xmlns:a16="http://schemas.microsoft.com/office/drawing/2014/main" id="{E4581FCA-38BD-4F59-9F4C-CCD3E27A95BD}"/>
                </a:ext>
              </a:extLst>
            </p:cNvPr>
            <p:cNvSpPr/>
            <p:nvPr/>
          </p:nvSpPr>
          <p:spPr>
            <a:xfrm>
              <a:off x="1" y="6134100"/>
              <a:ext cx="3254344" cy="723900"/>
            </a:xfrm>
            <a:prstGeom prst="rect">
              <a:avLst/>
            </a:prstGeom>
            <a:solidFill>
              <a:srgbClr val="C00000"/>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Review of Article</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4FB357B2-0B28-444C-AB8C-C363DA8E4901}"/>
                </a:ext>
              </a:extLst>
            </p:cNvPr>
            <p:cNvSpPr/>
            <p:nvPr/>
          </p:nvSpPr>
          <p:spPr>
            <a:xfrm>
              <a:off x="3254345" y="6134100"/>
              <a:ext cx="4231798" cy="723900"/>
            </a:xfrm>
            <a:prstGeom prst="rect">
              <a:avLst/>
            </a:prstGeom>
            <a:grp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Discussion of Key Points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F8A052D3-F928-40BE-9378-073AF5BB5BC3}"/>
                </a:ext>
              </a:extLst>
            </p:cNvPr>
            <p:cNvSpPr/>
            <p:nvPr/>
          </p:nvSpPr>
          <p:spPr>
            <a:xfrm>
              <a:off x="7486143" y="6134099"/>
              <a:ext cx="3553330" cy="723900"/>
            </a:xfrm>
            <a:prstGeom prst="rect">
              <a:avLst/>
            </a:prstGeom>
            <a:grp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Extension Analysis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5707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3">
            <a:extLst>
              <a:ext uri="{FF2B5EF4-FFF2-40B4-BE49-F238E27FC236}">
                <a16:creationId xmlns:a16="http://schemas.microsoft.com/office/drawing/2014/main" id="{76B7BF69-1C51-4623-8BEE-5E38A2B541DB}"/>
              </a:ext>
            </a:extLst>
          </p:cNvPr>
          <p:cNvSpPr txBox="1">
            <a:spLocks/>
          </p:cNvSpPr>
          <p:nvPr/>
        </p:nvSpPr>
        <p:spPr>
          <a:xfrm>
            <a:off x="239068" y="169053"/>
            <a:ext cx="7698432" cy="8555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Times New Roman" panose="02020603050405020304" pitchFamily="18" charset="0"/>
                <a:cs typeface="Times New Roman" panose="02020603050405020304" pitchFamily="18" charset="0"/>
              </a:rPr>
              <a:t>Methodology &amp; Contribution </a:t>
            </a:r>
            <a:endParaRPr lang="zh-CN" altLang="en-US" b="1" dirty="0">
              <a:latin typeface="Times New Roman" panose="02020603050405020304" pitchFamily="18" charset="0"/>
              <a:cs typeface="Times New Roman" panose="02020603050405020304" pitchFamily="18" charset="0"/>
            </a:endParaRPr>
          </a:p>
        </p:txBody>
      </p:sp>
      <p:grpSp>
        <p:nvGrpSpPr>
          <p:cNvPr id="11" name="组合 10">
            <a:extLst>
              <a:ext uri="{FF2B5EF4-FFF2-40B4-BE49-F238E27FC236}">
                <a16:creationId xmlns:a16="http://schemas.microsoft.com/office/drawing/2014/main" id="{926E2D4D-7321-4EF2-8F27-9A107975D7A9}"/>
              </a:ext>
            </a:extLst>
          </p:cNvPr>
          <p:cNvGrpSpPr/>
          <p:nvPr/>
        </p:nvGrpSpPr>
        <p:grpSpPr>
          <a:xfrm>
            <a:off x="0" y="6411432"/>
            <a:ext cx="12191999" cy="446567"/>
            <a:chOff x="1" y="6134099"/>
            <a:chExt cx="11039472" cy="723901"/>
          </a:xfrm>
          <a:solidFill>
            <a:schemeClr val="bg1">
              <a:lumMod val="50000"/>
            </a:schemeClr>
          </a:solidFill>
        </p:grpSpPr>
        <p:sp>
          <p:nvSpPr>
            <p:cNvPr id="13" name="矩形 12">
              <a:extLst>
                <a:ext uri="{FF2B5EF4-FFF2-40B4-BE49-F238E27FC236}">
                  <a16:creationId xmlns:a16="http://schemas.microsoft.com/office/drawing/2014/main" id="{78462ABB-1235-4D8F-B141-B418594475A6}"/>
                </a:ext>
              </a:extLst>
            </p:cNvPr>
            <p:cNvSpPr/>
            <p:nvPr/>
          </p:nvSpPr>
          <p:spPr>
            <a:xfrm>
              <a:off x="1" y="6134100"/>
              <a:ext cx="3254344" cy="723900"/>
            </a:xfrm>
            <a:prstGeom prst="rect">
              <a:avLst/>
            </a:prstGeom>
            <a:solidFill>
              <a:srgbClr val="C00000"/>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Review of Article</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C7EAE74D-68C4-4CC0-9D19-726704663B0A}"/>
                </a:ext>
              </a:extLst>
            </p:cNvPr>
            <p:cNvSpPr/>
            <p:nvPr/>
          </p:nvSpPr>
          <p:spPr>
            <a:xfrm>
              <a:off x="3254345" y="6134100"/>
              <a:ext cx="4231798" cy="723900"/>
            </a:xfrm>
            <a:prstGeom prst="rect">
              <a:avLst/>
            </a:prstGeom>
            <a:grp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Discussion of Key Points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019D867-592F-4CBD-9451-D3740047E8C8}"/>
                </a:ext>
              </a:extLst>
            </p:cNvPr>
            <p:cNvSpPr/>
            <p:nvPr/>
          </p:nvSpPr>
          <p:spPr>
            <a:xfrm>
              <a:off x="7486143" y="6134099"/>
              <a:ext cx="3553330" cy="723900"/>
            </a:xfrm>
            <a:prstGeom prst="rect">
              <a:avLst/>
            </a:prstGeom>
            <a:grp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Extension Analysis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grpSp>
      <p:pic>
        <p:nvPicPr>
          <p:cNvPr id="2" name="图片 1">
            <a:extLst>
              <a:ext uri="{FF2B5EF4-FFF2-40B4-BE49-F238E27FC236}">
                <a16:creationId xmlns:a16="http://schemas.microsoft.com/office/drawing/2014/main" id="{FB22D374-132F-4614-813B-D00A4862AECA}"/>
              </a:ext>
            </a:extLst>
          </p:cNvPr>
          <p:cNvPicPr>
            <a:picLocks noChangeAspect="1"/>
          </p:cNvPicPr>
          <p:nvPr/>
        </p:nvPicPr>
        <p:blipFill>
          <a:blip r:embed="rId3"/>
          <a:stretch>
            <a:fillRect/>
          </a:stretch>
        </p:blipFill>
        <p:spPr>
          <a:xfrm>
            <a:off x="239068" y="1471461"/>
            <a:ext cx="3924300" cy="1887999"/>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19474CCF-DCF4-4884-A9EA-B3BF05C14316}"/>
              </a:ext>
            </a:extLst>
          </p:cNvPr>
          <p:cNvPicPr>
            <a:picLocks noChangeAspect="1"/>
          </p:cNvPicPr>
          <p:nvPr/>
        </p:nvPicPr>
        <p:blipFill rotWithShape="1">
          <a:blip r:embed="rId4"/>
          <a:srcRect l="-929" t="9874" r="2751" b="7063"/>
          <a:stretch/>
        </p:blipFill>
        <p:spPr>
          <a:xfrm>
            <a:off x="7746204" y="3473591"/>
            <a:ext cx="3277396" cy="2747927"/>
          </a:xfrm>
          <a:prstGeom prst="rect">
            <a:avLst/>
          </a:prstGeom>
          <a:ln>
            <a:noFill/>
          </a:ln>
          <a:effectLst>
            <a:outerShdw blurRad="292100" dist="139700" dir="2700000" algn="tl" rotWithShape="0">
              <a:srgbClr val="333333">
                <a:alpha val="65000"/>
              </a:srgbClr>
            </a:outerShdw>
          </a:effectLst>
        </p:spPr>
      </p:pic>
      <p:sp>
        <p:nvSpPr>
          <p:cNvPr id="4" name="文本框 3">
            <a:extLst>
              <a:ext uri="{FF2B5EF4-FFF2-40B4-BE49-F238E27FC236}">
                <a16:creationId xmlns:a16="http://schemas.microsoft.com/office/drawing/2014/main" id="{A500FA17-143E-58B2-CC90-F76AA5081DFC}"/>
              </a:ext>
            </a:extLst>
          </p:cNvPr>
          <p:cNvSpPr txBox="1"/>
          <p:nvPr/>
        </p:nvSpPr>
        <p:spPr>
          <a:xfrm>
            <a:off x="4333885" y="1508164"/>
            <a:ext cx="7389497" cy="1631216"/>
          </a:xfrm>
          <a:prstGeom prst="rect">
            <a:avLst/>
          </a:prstGeom>
          <a:noFill/>
        </p:spPr>
        <p:txBody>
          <a:bodyPr wrap="square" rtlCol="0">
            <a:spAutoFit/>
          </a:bodyPr>
          <a:lstStyle/>
          <a:p>
            <a:pPr marL="342900" indent="-342900">
              <a:spcBef>
                <a:spcPts val="600"/>
              </a:spcBef>
              <a:spcAft>
                <a:spcPts val="600"/>
              </a:spcAft>
              <a:buFont typeface="+mj-lt"/>
              <a:buAutoNum type="arabicPeriod"/>
            </a:pPr>
            <a:r>
              <a:rPr lang="en-US" altLang="zh-CN" sz="2000" dirty="0">
                <a:latin typeface="Times New Roman" panose="02020603050405020304" pitchFamily="18" charset="0"/>
                <a:cs typeface="Times New Roman" panose="02020603050405020304" pitchFamily="18" charset="0"/>
              </a:rPr>
              <a:t>Based on MGN method, LipsNet adds an extra layer after MLP output.</a:t>
            </a:r>
          </a:p>
          <a:p>
            <a:pPr marL="342900" indent="-342900">
              <a:spcBef>
                <a:spcPts val="600"/>
              </a:spcBef>
              <a:spcAft>
                <a:spcPts val="600"/>
              </a:spcAft>
              <a:buFont typeface="+mj-lt"/>
              <a:buAutoNum type="arabicPeriod"/>
            </a:pPr>
            <a:r>
              <a:rPr lang="en-US" altLang="zh-CN" sz="2000" dirty="0">
                <a:latin typeface="Times New Roman" panose="02020603050405020304" pitchFamily="18" charset="0"/>
                <a:cs typeface="Times New Roman" panose="02020603050405020304" pitchFamily="18" charset="0"/>
              </a:rPr>
              <a:t>Lipschitz constant </a:t>
            </a:r>
            <a:r>
              <a:rPr lang="en-US" altLang="zh-CN" sz="2000" b="1"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 as regularization term in </a:t>
            </a:r>
            <a:r>
              <a:rPr lang="en-US" altLang="zh-CN" sz="2000" i="1" dirty="0">
                <a:latin typeface="Times New Roman" panose="02020603050405020304" pitchFamily="18" charset="0"/>
                <a:cs typeface="Times New Roman" panose="02020603050405020304" pitchFamily="18" charset="0"/>
              </a:rPr>
              <a:t>loss function</a:t>
            </a:r>
          </a:p>
          <a:p>
            <a:pPr marL="342900" indent="-342900">
              <a:spcBef>
                <a:spcPts val="600"/>
              </a:spcBef>
              <a:spcAft>
                <a:spcPts val="600"/>
              </a:spcAft>
              <a:buFont typeface="+mj-lt"/>
              <a:buAutoNum type="arabicPeriod"/>
            </a:pPr>
            <a:r>
              <a:rPr lang="en-US" altLang="zh-CN" sz="2000" dirty="0">
                <a:latin typeface="Times New Roman" panose="02020603050405020304" pitchFamily="18" charset="0"/>
                <a:cs typeface="Times New Roman" panose="02020603050405020304" pitchFamily="18" charset="0"/>
              </a:rPr>
              <a:t>Instead of direct optimize, obtain </a:t>
            </a:r>
            <a:r>
              <a:rPr lang="en-US" altLang="zh-CN" sz="2000" b="1" dirty="0">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 with another MLP</a:t>
            </a:r>
            <a:endParaRPr lang="zh-CN" altLang="en-US" sz="20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98706D08-76AB-4CDA-5926-88FDF1808B75}"/>
              </a:ext>
            </a:extLst>
          </p:cNvPr>
          <p:cNvSpPr txBox="1"/>
          <p:nvPr/>
        </p:nvSpPr>
        <p:spPr>
          <a:xfrm>
            <a:off x="239068" y="3920409"/>
            <a:ext cx="6874114" cy="1107996"/>
          </a:xfrm>
          <a:prstGeom prst="rect">
            <a:avLst/>
          </a:prstGeom>
          <a:noFill/>
        </p:spPr>
        <p:txBody>
          <a:bodyPr wrap="square" rtlCol="0">
            <a:spAutoFit/>
          </a:bodyPr>
          <a:lstStyle/>
          <a:p>
            <a:r>
              <a:rPr lang="en-US" altLang="zh-CN" sz="2200" b="1" dirty="0">
                <a:latin typeface="Times New Roman" panose="02020603050405020304" pitchFamily="18" charset="0"/>
                <a:cs typeface="Times New Roman" panose="02020603050405020304" pitchFamily="18" charset="0"/>
              </a:rPr>
              <a:t>The structure of </a:t>
            </a:r>
            <a:r>
              <a:rPr lang="en-US" altLang="zh-CN" sz="2200" b="1" dirty="0" err="1">
                <a:latin typeface="Times New Roman" panose="02020603050405020304" pitchFamily="18" charset="0"/>
                <a:cs typeface="Times New Roman" panose="02020603050405020304" pitchFamily="18" charset="0"/>
              </a:rPr>
              <a:t>LipsNet</a:t>
            </a:r>
            <a:r>
              <a:rPr lang="en-US" altLang="zh-CN" sz="2200" b="1" dirty="0">
                <a:latin typeface="Times New Roman" panose="02020603050405020304" pitchFamily="18" charset="0"/>
                <a:cs typeface="Times New Roman" panose="02020603050405020304" pitchFamily="18" charset="0"/>
              </a:rPr>
              <a:t> :</a:t>
            </a:r>
          </a:p>
          <a:p>
            <a:r>
              <a:rPr lang="en-US" altLang="zh-CN" sz="2200" dirty="0">
                <a:latin typeface="Times New Roman" panose="02020603050405020304" pitchFamily="18" charset="0"/>
                <a:cs typeface="Times New Roman" panose="02020603050405020304" pitchFamily="18" charset="0"/>
              </a:rPr>
              <a:t>It allows a flexible K and local Lipschitz continuous and offer a balance between </a:t>
            </a:r>
            <a:r>
              <a:rPr lang="en-US" altLang="zh-CN" sz="2200" b="1" dirty="0">
                <a:latin typeface="Times New Roman" panose="02020603050405020304" pitchFamily="18" charset="0"/>
                <a:cs typeface="Times New Roman" panose="02020603050405020304" pitchFamily="18" charset="0"/>
              </a:rPr>
              <a:t>Smoothness</a:t>
            </a: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and</a:t>
            </a:r>
            <a:r>
              <a:rPr lang="zh-CN" altLang="en-US" sz="2200"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Performance</a:t>
            </a:r>
          </a:p>
        </p:txBody>
      </p:sp>
    </p:spTree>
    <p:extLst>
      <p:ext uri="{BB962C8B-B14F-4D97-AF65-F5344CB8AC3E}">
        <p14:creationId xmlns:p14="http://schemas.microsoft.com/office/powerpoint/2010/main" val="44028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a:extLst>
              <a:ext uri="{FF2B5EF4-FFF2-40B4-BE49-F238E27FC236}">
                <a16:creationId xmlns:a16="http://schemas.microsoft.com/office/drawing/2014/main" id="{CE3C7C9C-B3B0-4B30-8751-61FC517C9260}"/>
              </a:ext>
            </a:extLst>
          </p:cNvPr>
          <p:cNvSpPr txBox="1">
            <a:spLocks/>
          </p:cNvSpPr>
          <p:nvPr/>
        </p:nvSpPr>
        <p:spPr>
          <a:xfrm>
            <a:off x="239068" y="169053"/>
            <a:ext cx="9940518" cy="8555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Times New Roman" panose="02020603050405020304" pitchFamily="18" charset="0"/>
                <a:cs typeface="Times New Roman" panose="02020603050405020304" pitchFamily="18" charset="0"/>
              </a:rPr>
              <a:t>Discussion of Key Points </a:t>
            </a:r>
          </a:p>
        </p:txBody>
      </p:sp>
      <p:cxnSp>
        <p:nvCxnSpPr>
          <p:cNvPr id="15" name="直接连接符 14">
            <a:extLst>
              <a:ext uri="{FF2B5EF4-FFF2-40B4-BE49-F238E27FC236}">
                <a16:creationId xmlns:a16="http://schemas.microsoft.com/office/drawing/2014/main" id="{21C5D582-16DA-45E5-9511-6DC0FFFBB4B7}"/>
              </a:ext>
            </a:extLst>
          </p:cNvPr>
          <p:cNvCxnSpPr/>
          <p:nvPr/>
        </p:nvCxnSpPr>
        <p:spPr>
          <a:xfrm>
            <a:off x="482600" y="1409700"/>
            <a:ext cx="0" cy="4368800"/>
          </a:xfrm>
          <a:prstGeom prst="line">
            <a:avLst/>
          </a:prstGeom>
          <a:ln w="38100">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A451CFF2-A363-4ED2-B5DF-2CD61571910C}"/>
              </a:ext>
            </a:extLst>
          </p:cNvPr>
          <p:cNvSpPr/>
          <p:nvPr/>
        </p:nvSpPr>
        <p:spPr>
          <a:xfrm>
            <a:off x="352429" y="1372108"/>
            <a:ext cx="260341" cy="263821"/>
          </a:xfrm>
          <a:prstGeom prst="ellipse">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B31E9083-8C31-450F-961B-0BAD34D5D9CF}"/>
              </a:ext>
            </a:extLst>
          </p:cNvPr>
          <p:cNvSpPr/>
          <p:nvPr/>
        </p:nvSpPr>
        <p:spPr>
          <a:xfrm>
            <a:off x="352429" y="2561633"/>
            <a:ext cx="260341" cy="263821"/>
          </a:xfrm>
          <a:prstGeom prst="ellipse">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a:extLst>
              <a:ext uri="{FF2B5EF4-FFF2-40B4-BE49-F238E27FC236}">
                <a16:creationId xmlns:a16="http://schemas.microsoft.com/office/drawing/2014/main" id="{E35B9105-D554-4AB0-B8CC-51DC40CF867A}"/>
              </a:ext>
            </a:extLst>
          </p:cNvPr>
          <p:cNvSpPr/>
          <p:nvPr/>
        </p:nvSpPr>
        <p:spPr>
          <a:xfrm>
            <a:off x="352429" y="4738040"/>
            <a:ext cx="260341" cy="263821"/>
          </a:xfrm>
          <a:prstGeom prst="ellipse">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a:extLst>
              <a:ext uri="{FF2B5EF4-FFF2-40B4-BE49-F238E27FC236}">
                <a16:creationId xmlns:a16="http://schemas.microsoft.com/office/drawing/2014/main" id="{C341F404-476F-4C86-A643-2BF90048397B}"/>
              </a:ext>
            </a:extLst>
          </p:cNvPr>
          <p:cNvSpPr/>
          <p:nvPr/>
        </p:nvSpPr>
        <p:spPr>
          <a:xfrm>
            <a:off x="917441" y="1319352"/>
            <a:ext cx="5705408"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Convert the question to optimizing Lipschitz constant K</a:t>
            </a:r>
            <a:endParaRPr lang="zh-CN" altLang="en-US" b="1"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0F30BE23-2EA0-4501-9645-11033BEFE130}"/>
              </a:ext>
            </a:extLst>
          </p:cNvPr>
          <p:cNvSpPr/>
          <p:nvPr/>
        </p:nvSpPr>
        <p:spPr>
          <a:xfrm>
            <a:off x="917441" y="2500974"/>
            <a:ext cx="4078874"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Transformation of the Output Function</a:t>
            </a:r>
            <a:endParaRPr lang="zh-CN" altLang="en-US" b="1"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86066B7E-A060-4750-BB4D-7E50DF273304}"/>
              </a:ext>
            </a:extLst>
          </p:cNvPr>
          <p:cNvGrpSpPr/>
          <p:nvPr/>
        </p:nvGrpSpPr>
        <p:grpSpPr>
          <a:xfrm>
            <a:off x="1039001" y="1803548"/>
            <a:ext cx="6882250" cy="475407"/>
            <a:chOff x="1070900" y="1771650"/>
            <a:chExt cx="6548029" cy="436524"/>
          </a:xfrm>
        </p:grpSpPr>
        <p:pic>
          <p:nvPicPr>
            <p:cNvPr id="21" name="图片 20">
              <a:extLst>
                <a:ext uri="{FF2B5EF4-FFF2-40B4-BE49-F238E27FC236}">
                  <a16:creationId xmlns:a16="http://schemas.microsoft.com/office/drawing/2014/main" id="{C0805E14-C954-41B2-A06E-3521C2E10C4D}"/>
                </a:ext>
              </a:extLst>
            </p:cNvPr>
            <p:cNvPicPr>
              <a:picLocks noChangeAspect="1"/>
            </p:cNvPicPr>
            <p:nvPr/>
          </p:nvPicPr>
          <p:blipFill rotWithShape="1">
            <a:blip r:embed="rId3"/>
            <a:srcRect t="3007"/>
            <a:stretch/>
          </p:blipFill>
          <p:spPr>
            <a:xfrm>
              <a:off x="1070900" y="1771650"/>
              <a:ext cx="5406098" cy="436524"/>
            </a:xfrm>
            <a:prstGeom prst="rect">
              <a:avLst/>
            </a:prstGeom>
          </p:spPr>
        </p:pic>
        <p:pic>
          <p:nvPicPr>
            <p:cNvPr id="22" name="图片 21">
              <a:extLst>
                <a:ext uri="{FF2B5EF4-FFF2-40B4-BE49-F238E27FC236}">
                  <a16:creationId xmlns:a16="http://schemas.microsoft.com/office/drawing/2014/main" id="{5AEA98D3-370F-4594-99BA-008E8352C2FF}"/>
                </a:ext>
              </a:extLst>
            </p:cNvPr>
            <p:cNvPicPr>
              <a:picLocks noChangeAspect="1"/>
            </p:cNvPicPr>
            <p:nvPr/>
          </p:nvPicPr>
          <p:blipFill>
            <a:blip r:embed="rId4"/>
            <a:stretch>
              <a:fillRect/>
            </a:stretch>
          </p:blipFill>
          <p:spPr>
            <a:xfrm>
              <a:off x="6476998" y="1844902"/>
              <a:ext cx="1141931" cy="301424"/>
            </a:xfrm>
            <a:prstGeom prst="rect">
              <a:avLst/>
            </a:prstGeom>
          </p:spPr>
        </p:pic>
      </p:grpSp>
      <p:pic>
        <p:nvPicPr>
          <p:cNvPr id="23" name="图片 22">
            <a:extLst>
              <a:ext uri="{FF2B5EF4-FFF2-40B4-BE49-F238E27FC236}">
                <a16:creationId xmlns:a16="http://schemas.microsoft.com/office/drawing/2014/main" id="{1994C178-4F57-436C-AEAF-0EED1F0FE1CF}"/>
              </a:ext>
            </a:extLst>
          </p:cNvPr>
          <p:cNvPicPr>
            <a:picLocks noChangeAspect="1"/>
          </p:cNvPicPr>
          <p:nvPr/>
        </p:nvPicPr>
        <p:blipFill>
          <a:blip r:embed="rId5"/>
          <a:stretch>
            <a:fillRect/>
          </a:stretch>
        </p:blipFill>
        <p:spPr>
          <a:xfrm>
            <a:off x="1050429" y="2922217"/>
            <a:ext cx="2930939" cy="759052"/>
          </a:xfrm>
          <a:prstGeom prst="rect">
            <a:avLst/>
          </a:prstGeom>
        </p:spPr>
      </p:pic>
      <p:pic>
        <p:nvPicPr>
          <p:cNvPr id="24" name="图片 23">
            <a:extLst>
              <a:ext uri="{FF2B5EF4-FFF2-40B4-BE49-F238E27FC236}">
                <a16:creationId xmlns:a16="http://schemas.microsoft.com/office/drawing/2014/main" id="{8FEC7501-9E64-4478-A224-4C3D2B8F4F26}"/>
              </a:ext>
            </a:extLst>
          </p:cNvPr>
          <p:cNvPicPr>
            <a:picLocks noChangeAspect="1"/>
          </p:cNvPicPr>
          <p:nvPr/>
        </p:nvPicPr>
        <p:blipFill>
          <a:blip r:embed="rId6"/>
          <a:stretch>
            <a:fillRect/>
          </a:stretch>
        </p:blipFill>
        <p:spPr>
          <a:xfrm>
            <a:off x="1013431" y="3728005"/>
            <a:ext cx="8012236" cy="814015"/>
          </a:xfrm>
          <a:prstGeom prst="rect">
            <a:avLst/>
          </a:prstGeom>
        </p:spPr>
      </p:pic>
      <p:pic>
        <p:nvPicPr>
          <p:cNvPr id="25" name="图片 24">
            <a:extLst>
              <a:ext uri="{FF2B5EF4-FFF2-40B4-BE49-F238E27FC236}">
                <a16:creationId xmlns:a16="http://schemas.microsoft.com/office/drawing/2014/main" id="{BE561E8A-0971-44A8-B311-0C9D92518C14}"/>
              </a:ext>
            </a:extLst>
          </p:cNvPr>
          <p:cNvPicPr>
            <a:picLocks noChangeAspect="1"/>
          </p:cNvPicPr>
          <p:nvPr/>
        </p:nvPicPr>
        <p:blipFill rotWithShape="1">
          <a:blip r:embed="rId7"/>
          <a:srcRect l="87686"/>
          <a:stretch/>
        </p:blipFill>
        <p:spPr>
          <a:xfrm>
            <a:off x="9074471" y="3774845"/>
            <a:ext cx="482026" cy="720333"/>
          </a:xfrm>
          <a:prstGeom prst="rect">
            <a:avLst/>
          </a:prstGeom>
        </p:spPr>
      </p:pic>
      <p:sp>
        <p:nvSpPr>
          <p:cNvPr id="26" name="矩形 25">
            <a:extLst>
              <a:ext uri="{FF2B5EF4-FFF2-40B4-BE49-F238E27FC236}">
                <a16:creationId xmlns:a16="http://schemas.microsoft.com/office/drawing/2014/main" id="{D9460C38-7761-41CC-B6F4-2F5529A01C8E}"/>
              </a:ext>
            </a:extLst>
          </p:cNvPr>
          <p:cNvSpPr/>
          <p:nvPr/>
        </p:nvSpPr>
        <p:spPr>
          <a:xfrm>
            <a:off x="940675" y="4704536"/>
            <a:ext cx="5436232"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Use Activation Functions to Adjust the Output Range</a:t>
            </a:r>
            <a:endParaRPr lang="zh-CN" altLang="en-US" b="1" dirty="0">
              <a:latin typeface="Times New Roman" panose="02020603050405020304" pitchFamily="18" charset="0"/>
              <a:cs typeface="Times New Roman" panose="02020603050405020304" pitchFamily="18" charset="0"/>
            </a:endParaRPr>
          </a:p>
        </p:txBody>
      </p:sp>
      <p:pic>
        <p:nvPicPr>
          <p:cNvPr id="27" name="图片 26">
            <a:extLst>
              <a:ext uri="{FF2B5EF4-FFF2-40B4-BE49-F238E27FC236}">
                <a16:creationId xmlns:a16="http://schemas.microsoft.com/office/drawing/2014/main" id="{621AD9B5-41E7-496C-98AF-4823A3AD228F}"/>
              </a:ext>
            </a:extLst>
          </p:cNvPr>
          <p:cNvPicPr>
            <a:picLocks noChangeAspect="1"/>
          </p:cNvPicPr>
          <p:nvPr/>
        </p:nvPicPr>
        <p:blipFill>
          <a:blip r:embed="rId8"/>
          <a:stretch>
            <a:fillRect/>
          </a:stretch>
        </p:blipFill>
        <p:spPr>
          <a:xfrm>
            <a:off x="1070900" y="5094928"/>
            <a:ext cx="1751279" cy="336039"/>
          </a:xfrm>
          <a:prstGeom prst="rect">
            <a:avLst/>
          </a:prstGeom>
        </p:spPr>
      </p:pic>
      <p:pic>
        <p:nvPicPr>
          <p:cNvPr id="28" name="图片 27">
            <a:extLst>
              <a:ext uri="{FF2B5EF4-FFF2-40B4-BE49-F238E27FC236}">
                <a16:creationId xmlns:a16="http://schemas.microsoft.com/office/drawing/2014/main" id="{43340FEB-A4E0-4797-8D3E-D2702BC4AE03}"/>
              </a:ext>
            </a:extLst>
          </p:cNvPr>
          <p:cNvPicPr>
            <a:picLocks noChangeAspect="1"/>
          </p:cNvPicPr>
          <p:nvPr/>
        </p:nvPicPr>
        <p:blipFill>
          <a:blip r:embed="rId9"/>
          <a:stretch>
            <a:fillRect/>
          </a:stretch>
        </p:blipFill>
        <p:spPr>
          <a:xfrm>
            <a:off x="1013431" y="5478733"/>
            <a:ext cx="4078873" cy="374327"/>
          </a:xfrm>
          <a:prstGeom prst="rect">
            <a:avLst/>
          </a:prstGeom>
        </p:spPr>
      </p:pic>
      <p:grpSp>
        <p:nvGrpSpPr>
          <p:cNvPr id="29" name="组合 28">
            <a:extLst>
              <a:ext uri="{FF2B5EF4-FFF2-40B4-BE49-F238E27FC236}">
                <a16:creationId xmlns:a16="http://schemas.microsoft.com/office/drawing/2014/main" id="{26A0529F-1DA4-4647-BBD3-EE7C5F8B73AE}"/>
              </a:ext>
            </a:extLst>
          </p:cNvPr>
          <p:cNvGrpSpPr/>
          <p:nvPr/>
        </p:nvGrpSpPr>
        <p:grpSpPr>
          <a:xfrm>
            <a:off x="0" y="6411432"/>
            <a:ext cx="12191999" cy="446567"/>
            <a:chOff x="1" y="6134099"/>
            <a:chExt cx="11039472" cy="723901"/>
          </a:xfrm>
          <a:solidFill>
            <a:schemeClr val="bg1">
              <a:lumMod val="50000"/>
            </a:schemeClr>
          </a:solidFill>
        </p:grpSpPr>
        <p:sp>
          <p:nvSpPr>
            <p:cNvPr id="30" name="矩形 29">
              <a:extLst>
                <a:ext uri="{FF2B5EF4-FFF2-40B4-BE49-F238E27FC236}">
                  <a16:creationId xmlns:a16="http://schemas.microsoft.com/office/drawing/2014/main" id="{8024AC04-AEC0-4989-AFD4-F24749F5031A}"/>
                </a:ext>
              </a:extLst>
            </p:cNvPr>
            <p:cNvSpPr/>
            <p:nvPr/>
          </p:nvSpPr>
          <p:spPr>
            <a:xfrm>
              <a:off x="1" y="6134100"/>
              <a:ext cx="3254344" cy="723900"/>
            </a:xfrm>
            <a:prstGeom prst="rect">
              <a:avLst/>
            </a:prstGeom>
            <a:solidFill>
              <a:schemeClr val="bg1">
                <a:lumMod val="50000"/>
              </a:schemeClr>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Review of Article</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3EF08A5E-9411-4369-8898-496C626A2E64}"/>
                </a:ext>
              </a:extLst>
            </p:cNvPr>
            <p:cNvSpPr/>
            <p:nvPr/>
          </p:nvSpPr>
          <p:spPr>
            <a:xfrm>
              <a:off x="3254345" y="6134100"/>
              <a:ext cx="4231798" cy="723900"/>
            </a:xfrm>
            <a:prstGeom prst="rect">
              <a:avLst/>
            </a:prstGeom>
            <a:solidFill>
              <a:schemeClr val="tx2"/>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Discussion of Key Points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7888EC7F-993D-4AEF-8EAD-B9F39D9F6E87}"/>
                </a:ext>
              </a:extLst>
            </p:cNvPr>
            <p:cNvSpPr/>
            <p:nvPr/>
          </p:nvSpPr>
          <p:spPr>
            <a:xfrm>
              <a:off x="7486143" y="6134099"/>
              <a:ext cx="3553330" cy="723900"/>
            </a:xfrm>
            <a:prstGeom prst="rect">
              <a:avLst/>
            </a:prstGeom>
            <a:grp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Extension Analysis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grpSp>
      <p:pic>
        <p:nvPicPr>
          <p:cNvPr id="3" name="图片 2">
            <a:extLst>
              <a:ext uri="{FF2B5EF4-FFF2-40B4-BE49-F238E27FC236}">
                <a16:creationId xmlns:a16="http://schemas.microsoft.com/office/drawing/2014/main" id="{FFE42B23-D8C3-42EF-A42E-404A574A45BB}"/>
              </a:ext>
            </a:extLst>
          </p:cNvPr>
          <p:cNvPicPr>
            <a:picLocks noChangeAspect="1"/>
          </p:cNvPicPr>
          <p:nvPr/>
        </p:nvPicPr>
        <p:blipFill>
          <a:blip r:embed="rId10"/>
          <a:stretch>
            <a:fillRect/>
          </a:stretch>
        </p:blipFill>
        <p:spPr>
          <a:xfrm>
            <a:off x="4064542" y="3087139"/>
            <a:ext cx="3732713" cy="338777"/>
          </a:xfrm>
          <a:prstGeom prst="rect">
            <a:avLst/>
          </a:prstGeom>
        </p:spPr>
      </p:pic>
    </p:spTree>
    <p:extLst>
      <p:ext uri="{BB962C8B-B14F-4D97-AF65-F5344CB8AC3E}">
        <p14:creationId xmlns:p14="http://schemas.microsoft.com/office/powerpoint/2010/main" val="306813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a:extLst>
              <a:ext uri="{FF2B5EF4-FFF2-40B4-BE49-F238E27FC236}">
                <a16:creationId xmlns:a16="http://schemas.microsoft.com/office/drawing/2014/main" id="{B95744CF-D5F6-46E9-B5CF-32B52645D3BC}"/>
              </a:ext>
            </a:extLst>
          </p:cNvPr>
          <p:cNvSpPr txBox="1">
            <a:spLocks/>
          </p:cNvSpPr>
          <p:nvPr/>
        </p:nvSpPr>
        <p:spPr>
          <a:xfrm>
            <a:off x="239068" y="169053"/>
            <a:ext cx="9940518" cy="8555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latin typeface="Times New Roman" panose="02020603050405020304" pitchFamily="18" charset="0"/>
                <a:cs typeface="Times New Roman" panose="02020603050405020304" pitchFamily="18" charset="0"/>
              </a:rPr>
              <a:t>Personal Opinion: Physical Meaning</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429F66-6C08-B023-E89B-CE4FF0CE2575}"/>
                  </a:ext>
                </a:extLst>
              </p:cNvPr>
              <p:cNvSpPr txBox="1"/>
              <p:nvPr/>
            </p:nvSpPr>
            <p:spPr>
              <a:xfrm>
                <a:off x="4674782" y="1498761"/>
                <a:ext cx="7846828" cy="4177234"/>
              </a:xfrm>
              <a:prstGeom prst="rect">
                <a:avLst/>
              </a:prstGeom>
              <a:noFill/>
            </p:spPr>
            <p:txBody>
              <a:bodyPr wrap="square" rtlCol="0">
                <a:spAutoFit/>
              </a:bodyPr>
              <a:lstStyle/>
              <a:p>
                <a:r>
                  <a:rPr lang="en-US" altLang="zh-CN" sz="2200" b="1" dirty="0">
                    <a:latin typeface="Times New Roman" panose="02020603050405020304" pitchFamily="18" charset="0"/>
                    <a:cs typeface="Times New Roman" panose="02020603050405020304" pitchFamily="18" charset="0"/>
                  </a:rPr>
                  <a:t>1. Accuracy of Action:</a:t>
                </a:r>
              </a:p>
              <a:p>
                <a:r>
                  <a:rPr lang="en-US" altLang="zh-CN" sz="2200"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f(x) </a:t>
                </a:r>
                <a:r>
                  <a:rPr lang="en-US" altLang="zh-CN" sz="2200" dirty="0">
                    <a:latin typeface="Times New Roman" panose="02020603050405020304" pitchFamily="18" charset="0"/>
                    <a:cs typeface="Times New Roman" panose="02020603050405020304" pitchFamily="18" charset="0"/>
                  </a:rPr>
                  <a:t>: Represents the model's direct response to input  x. It provides actionable insights based on input signals.</a:t>
                </a:r>
              </a:p>
              <a:p>
                <a:endParaRPr lang="en-US" altLang="zh-CN" sz="2200" dirty="0">
                  <a:latin typeface="Times New Roman" panose="02020603050405020304" pitchFamily="18" charset="0"/>
                  <a:cs typeface="Times New Roman" panose="02020603050405020304" pitchFamily="18" charset="0"/>
                </a:endParaRPr>
              </a:p>
              <a:p>
                <a:r>
                  <a:rPr lang="en-US" altLang="zh-CN" sz="2200" b="1" dirty="0">
                    <a:latin typeface="Times New Roman" panose="02020603050405020304" pitchFamily="18" charset="0"/>
                    <a:cs typeface="Times New Roman" panose="02020603050405020304" pitchFamily="18" charset="0"/>
                  </a:rPr>
                  <a:t>2. Stability of Acceleration:</a:t>
                </a:r>
              </a:p>
              <a:p>
                <a:r>
                  <a:rPr lang="en-US" altLang="zh-CN" sz="22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smtClean="0">
                            <a:latin typeface="Cambria Math" panose="02040503050406030204" pitchFamily="18" charset="0"/>
                          </a:rPr>
                        </m:ctrlPr>
                      </m:sSubPr>
                      <m:e>
                        <m:r>
                          <m:rPr>
                            <m:nor/>
                          </m:rPr>
                          <a:rPr lang="zh-CN" altLang="en-US" sz="2400" b="1" dirty="0">
                            <a:latin typeface="Times New Roman" panose="02020603050405020304" pitchFamily="18" charset="0"/>
                            <a:cs typeface="Times New Roman" panose="02020603050405020304" pitchFamily="18" charset="0"/>
                          </a:rPr>
                          <m:t>∇</m:t>
                        </m:r>
                      </m:e>
                      <m:sub>
                        <m:r>
                          <m:rPr>
                            <m:nor/>
                          </m:rPr>
                          <a:rPr lang="en-US" altLang="zh-CN" sz="2400" b="1" dirty="0">
                            <a:latin typeface="Times New Roman" panose="02020603050405020304" pitchFamily="18" charset="0"/>
                            <a:cs typeface="Times New Roman" panose="02020603050405020304" pitchFamily="18" charset="0"/>
                          </a:rPr>
                          <m:t>x</m:t>
                        </m:r>
                      </m:sub>
                    </m:sSub>
                  </m:oMath>
                </a14:m>
                <a:r>
                  <a:rPr lang="en-US" altLang="zh-CN" sz="2200" b="1" dirty="0" err="1">
                    <a:latin typeface="Times New Roman" panose="02020603050405020304" pitchFamily="18" charset="0"/>
                    <a:cs typeface="Times New Roman" panose="02020603050405020304" pitchFamily="18" charset="0"/>
                  </a:rPr>
                  <a:t>f</a:t>
                </a:r>
                <a:r>
                  <a:rPr lang="en-US" altLang="zh-CN" sz="2200" b="1" dirty="0">
                    <a:latin typeface="Times New Roman" panose="02020603050405020304" pitchFamily="18" charset="0"/>
                    <a:cs typeface="Times New Roman" panose="02020603050405020304" pitchFamily="18" charset="0"/>
                  </a:rPr>
                  <a:t>(x) || </a:t>
                </a:r>
                <a:r>
                  <a:rPr lang="en-US" altLang="zh-CN" sz="2200" dirty="0">
                    <a:latin typeface="Times New Roman" panose="02020603050405020304" pitchFamily="18" charset="0"/>
                    <a:cs typeface="Times New Roman" panose="02020603050405020304" pitchFamily="18" charset="0"/>
                  </a:rPr>
                  <a:t>: Measures the overall sensitivity of the model output to input variations. Large gradient norms may lead to unstable actions.</a:t>
                </a:r>
              </a:p>
              <a:p>
                <a:endParaRPr lang="en-US" altLang="zh-CN" sz="2200" dirty="0">
                  <a:latin typeface="Times New Roman" panose="02020603050405020304" pitchFamily="18" charset="0"/>
                  <a:cs typeface="Times New Roman" panose="02020603050405020304" pitchFamily="18" charset="0"/>
                </a:endParaRPr>
              </a:p>
              <a:p>
                <a:r>
                  <a:rPr lang="en-US" altLang="zh-CN" sz="2200" b="1" dirty="0">
                    <a:latin typeface="Times New Roman" panose="02020603050405020304" pitchFamily="18" charset="0"/>
                    <a:cs typeface="Times New Roman" panose="02020603050405020304" pitchFamily="18" charset="0"/>
                  </a:rPr>
                  <a:t>3. Balancing Mechanism:</a:t>
                </a:r>
              </a:p>
              <a:p>
                <a:r>
                  <a:rPr lang="en-US" altLang="zh-CN" sz="2200"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 K(x) </a:t>
                </a:r>
                <a:r>
                  <a:rPr lang="en-US" altLang="zh-CN" sz="2200" dirty="0">
                    <a:latin typeface="Times New Roman" panose="02020603050405020304" pitchFamily="18" charset="0"/>
                    <a:cs typeface="Times New Roman" panose="02020603050405020304" pitchFamily="18" charset="0"/>
                  </a:rPr>
                  <a:t>: Adjustable scaling factor to balance action accuracy and acceleration stability. By adjusting  K(x) we find the optimal balance between responsiveness and smooth stability.</a:t>
                </a:r>
              </a:p>
            </p:txBody>
          </p:sp>
        </mc:Choice>
        <mc:Fallback xmlns="">
          <p:sp>
            <p:nvSpPr>
              <p:cNvPr id="2" name="文本框 1">
                <a:extLst>
                  <a:ext uri="{FF2B5EF4-FFF2-40B4-BE49-F238E27FC236}">
                    <a16:creationId xmlns:a16="http://schemas.microsoft.com/office/drawing/2014/main" id="{EE429F66-6C08-B023-E89B-CE4FF0CE2575}"/>
                  </a:ext>
                </a:extLst>
              </p:cNvPr>
              <p:cNvSpPr txBox="1">
                <a:spLocks noRot="1" noChangeAspect="1" noMove="1" noResize="1" noEditPoints="1" noAdjustHandles="1" noChangeArrowheads="1" noChangeShapeType="1" noTextEdit="1"/>
              </p:cNvSpPr>
              <p:nvPr/>
            </p:nvSpPr>
            <p:spPr>
              <a:xfrm>
                <a:off x="4674782" y="1498761"/>
                <a:ext cx="7846828" cy="4177234"/>
              </a:xfrm>
              <a:prstGeom prst="rect">
                <a:avLst/>
              </a:prstGeom>
              <a:blipFill>
                <a:blip r:embed="rId3"/>
                <a:stretch>
                  <a:fillRect l="-1010" t="-1022" b="-204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292B484-2586-0C0D-CD44-82073CAF1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336" y="2805482"/>
            <a:ext cx="4014418" cy="1054292"/>
          </a:xfrm>
          <a:prstGeom prst="rect">
            <a:avLst/>
          </a:prstGeom>
          <a:ln>
            <a:noFill/>
          </a:ln>
          <a:effectLst>
            <a:outerShdw blurRad="292100" dist="139700" dir="2700000" algn="tl" rotWithShape="0">
              <a:srgbClr val="333333">
                <a:alpha val="65000"/>
              </a:srgbClr>
            </a:outerShdw>
          </a:effectLst>
        </p:spPr>
      </p:pic>
      <p:grpSp>
        <p:nvGrpSpPr>
          <p:cNvPr id="9" name="组合 8">
            <a:extLst>
              <a:ext uri="{FF2B5EF4-FFF2-40B4-BE49-F238E27FC236}">
                <a16:creationId xmlns:a16="http://schemas.microsoft.com/office/drawing/2014/main" id="{4E6806CF-9CC3-4089-8C43-1428D8FC154C}"/>
              </a:ext>
            </a:extLst>
          </p:cNvPr>
          <p:cNvGrpSpPr/>
          <p:nvPr/>
        </p:nvGrpSpPr>
        <p:grpSpPr>
          <a:xfrm>
            <a:off x="0" y="6411432"/>
            <a:ext cx="12191999" cy="446567"/>
            <a:chOff x="1" y="6134099"/>
            <a:chExt cx="11039472" cy="723901"/>
          </a:xfrm>
          <a:solidFill>
            <a:schemeClr val="bg1">
              <a:lumMod val="50000"/>
            </a:schemeClr>
          </a:solidFill>
        </p:grpSpPr>
        <p:sp>
          <p:nvSpPr>
            <p:cNvPr id="10" name="矩形 9">
              <a:extLst>
                <a:ext uri="{FF2B5EF4-FFF2-40B4-BE49-F238E27FC236}">
                  <a16:creationId xmlns:a16="http://schemas.microsoft.com/office/drawing/2014/main" id="{FFBACF92-6748-41D0-ABDF-73EDDFBBCCC4}"/>
                </a:ext>
              </a:extLst>
            </p:cNvPr>
            <p:cNvSpPr/>
            <p:nvPr/>
          </p:nvSpPr>
          <p:spPr>
            <a:xfrm>
              <a:off x="1" y="6134100"/>
              <a:ext cx="3254344" cy="723900"/>
            </a:xfrm>
            <a:prstGeom prst="rect">
              <a:avLst/>
            </a:prstGeom>
            <a:solidFill>
              <a:schemeClr val="bg1">
                <a:lumMod val="50000"/>
              </a:schemeClr>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Review of Article</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29EE581E-5E84-4EFC-A49A-C46FC6ADC80E}"/>
                </a:ext>
              </a:extLst>
            </p:cNvPr>
            <p:cNvSpPr/>
            <p:nvPr/>
          </p:nvSpPr>
          <p:spPr>
            <a:xfrm>
              <a:off x="3254345" y="6134100"/>
              <a:ext cx="4231798" cy="723900"/>
            </a:xfrm>
            <a:prstGeom prst="rect">
              <a:avLst/>
            </a:prstGeom>
            <a:grp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Discussion of Key Points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01364C48-B0BC-4EEA-87FE-A3C0F085D78A}"/>
                </a:ext>
              </a:extLst>
            </p:cNvPr>
            <p:cNvSpPr/>
            <p:nvPr/>
          </p:nvSpPr>
          <p:spPr>
            <a:xfrm>
              <a:off x="7486143" y="6134099"/>
              <a:ext cx="3553330" cy="723900"/>
            </a:xfrm>
            <a:prstGeom prst="rect">
              <a:avLst/>
            </a:prstGeom>
            <a:solidFill>
              <a:schemeClr val="tx2"/>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Extension Analysis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grpSp>
      <p:sp>
        <p:nvSpPr>
          <p:cNvPr id="4" name="椭圆 3">
            <a:extLst>
              <a:ext uri="{FF2B5EF4-FFF2-40B4-BE49-F238E27FC236}">
                <a16:creationId xmlns:a16="http://schemas.microsoft.com/office/drawing/2014/main" id="{982FB19D-5C8C-4490-966D-AFDD7C2D41E8}"/>
              </a:ext>
            </a:extLst>
          </p:cNvPr>
          <p:cNvSpPr/>
          <p:nvPr/>
        </p:nvSpPr>
        <p:spPr>
          <a:xfrm>
            <a:off x="2902688" y="2810119"/>
            <a:ext cx="840266" cy="522509"/>
          </a:xfrm>
          <a:prstGeom prst="ellips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DB92C68A-233E-4737-A492-8E3B20F6646C}"/>
              </a:ext>
            </a:extLst>
          </p:cNvPr>
          <p:cNvCxnSpPr>
            <a:cxnSpLocks/>
            <a:endCxn id="4" idx="7"/>
          </p:cNvCxnSpPr>
          <p:nvPr/>
        </p:nvCxnSpPr>
        <p:spPr>
          <a:xfrm flipH="1">
            <a:off x="3619900" y="2030819"/>
            <a:ext cx="1334872" cy="855820"/>
          </a:xfrm>
          <a:prstGeom prst="line">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7" name="椭圆 16">
            <a:extLst>
              <a:ext uri="{FF2B5EF4-FFF2-40B4-BE49-F238E27FC236}">
                <a16:creationId xmlns:a16="http://schemas.microsoft.com/office/drawing/2014/main" id="{953F5310-0A4F-48E5-9FAF-6DFFF68B5EDE}"/>
              </a:ext>
            </a:extLst>
          </p:cNvPr>
          <p:cNvSpPr/>
          <p:nvPr/>
        </p:nvSpPr>
        <p:spPr>
          <a:xfrm>
            <a:off x="2448442" y="3279138"/>
            <a:ext cx="1309756" cy="522509"/>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13BB8109-4A34-4558-9D40-2A244787B5AA}"/>
              </a:ext>
            </a:extLst>
          </p:cNvPr>
          <p:cNvCxnSpPr>
            <a:cxnSpLocks/>
          </p:cNvCxnSpPr>
          <p:nvPr/>
        </p:nvCxnSpPr>
        <p:spPr>
          <a:xfrm flipH="1" flipV="1">
            <a:off x="3553003" y="3777472"/>
            <a:ext cx="410390" cy="502689"/>
          </a:xfrm>
          <a:prstGeom prst="lin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
        <p:nvSpPr>
          <p:cNvPr id="21" name="椭圆 20">
            <a:extLst>
              <a:ext uri="{FF2B5EF4-FFF2-40B4-BE49-F238E27FC236}">
                <a16:creationId xmlns:a16="http://schemas.microsoft.com/office/drawing/2014/main" id="{6767D882-92AE-44A1-854E-67C7586659AC}"/>
              </a:ext>
            </a:extLst>
          </p:cNvPr>
          <p:cNvSpPr/>
          <p:nvPr/>
        </p:nvSpPr>
        <p:spPr>
          <a:xfrm>
            <a:off x="1697662" y="3017030"/>
            <a:ext cx="840266" cy="522509"/>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C177A077-6783-4F15-BAC0-1004540B6657}"/>
              </a:ext>
            </a:extLst>
          </p:cNvPr>
          <p:cNvCxnSpPr>
            <a:cxnSpLocks/>
          </p:cNvCxnSpPr>
          <p:nvPr/>
        </p:nvCxnSpPr>
        <p:spPr>
          <a:xfrm flipV="1">
            <a:off x="2117795" y="3526740"/>
            <a:ext cx="0" cy="708600"/>
          </a:xfrm>
          <a:prstGeom prst="lin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直接连接符 28">
            <a:extLst>
              <a:ext uri="{FF2B5EF4-FFF2-40B4-BE49-F238E27FC236}">
                <a16:creationId xmlns:a16="http://schemas.microsoft.com/office/drawing/2014/main" id="{8F7A55A6-AAD2-4F64-9697-A8AB5C21E28C}"/>
              </a:ext>
            </a:extLst>
          </p:cNvPr>
          <p:cNvCxnSpPr>
            <a:cxnSpLocks/>
          </p:cNvCxnSpPr>
          <p:nvPr/>
        </p:nvCxnSpPr>
        <p:spPr>
          <a:xfrm flipH="1" flipV="1">
            <a:off x="2117796" y="4226375"/>
            <a:ext cx="2688120" cy="509710"/>
          </a:xfrm>
          <a:prstGeom prst="lin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直接连接符 32">
            <a:extLst>
              <a:ext uri="{FF2B5EF4-FFF2-40B4-BE49-F238E27FC236}">
                <a16:creationId xmlns:a16="http://schemas.microsoft.com/office/drawing/2014/main" id="{69304A6C-B75F-4F07-BB33-3A64E2424BA9}"/>
              </a:ext>
            </a:extLst>
          </p:cNvPr>
          <p:cNvCxnSpPr>
            <a:cxnSpLocks/>
          </p:cNvCxnSpPr>
          <p:nvPr/>
        </p:nvCxnSpPr>
        <p:spPr>
          <a:xfrm flipV="1">
            <a:off x="3954428" y="3459522"/>
            <a:ext cx="842523" cy="811674"/>
          </a:xfrm>
          <a:prstGeom prst="lin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4056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圆角 41">
            <a:extLst>
              <a:ext uri="{FF2B5EF4-FFF2-40B4-BE49-F238E27FC236}">
                <a16:creationId xmlns:a16="http://schemas.microsoft.com/office/drawing/2014/main" id="{009A1EAE-AF5C-4ED9-B242-5CC7311269F8}"/>
              </a:ext>
            </a:extLst>
          </p:cNvPr>
          <p:cNvSpPr/>
          <p:nvPr/>
        </p:nvSpPr>
        <p:spPr>
          <a:xfrm>
            <a:off x="6024282" y="1296941"/>
            <a:ext cx="6001825" cy="4736306"/>
          </a:xfrm>
          <a:prstGeom prst="roundRect">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标题 3">
            <a:extLst>
              <a:ext uri="{FF2B5EF4-FFF2-40B4-BE49-F238E27FC236}">
                <a16:creationId xmlns:a16="http://schemas.microsoft.com/office/drawing/2014/main" id="{B95744CF-D5F6-46E9-B5CF-32B52645D3BC}"/>
              </a:ext>
            </a:extLst>
          </p:cNvPr>
          <p:cNvSpPr txBox="1">
            <a:spLocks/>
          </p:cNvSpPr>
          <p:nvPr/>
        </p:nvSpPr>
        <p:spPr>
          <a:xfrm>
            <a:off x="239068" y="80153"/>
            <a:ext cx="12156132" cy="8555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cs typeface="Times New Roman" panose="02020603050405020304" pitchFamily="18" charset="0"/>
              </a:rPr>
              <a:t>Further Improvement: </a:t>
            </a:r>
          </a:p>
          <a:p>
            <a:r>
              <a:rPr lang="en-US" altLang="zh-CN" sz="2800" b="1" dirty="0">
                <a:latin typeface="Times New Roman" panose="02020603050405020304" pitchFamily="18" charset="0"/>
                <a:cs typeface="Times New Roman" panose="02020603050405020304" pitchFamily="18" charset="0"/>
              </a:rPr>
              <a:t>Quantifying Sensitivity and Balancing with Smoothness</a:t>
            </a:r>
          </a:p>
        </p:txBody>
      </p:sp>
      <p:grpSp>
        <p:nvGrpSpPr>
          <p:cNvPr id="19" name="组合 18">
            <a:extLst>
              <a:ext uri="{FF2B5EF4-FFF2-40B4-BE49-F238E27FC236}">
                <a16:creationId xmlns:a16="http://schemas.microsoft.com/office/drawing/2014/main" id="{E8DD1FAD-9E51-4A0E-96A2-E7F02C259772}"/>
              </a:ext>
            </a:extLst>
          </p:cNvPr>
          <p:cNvGrpSpPr/>
          <p:nvPr/>
        </p:nvGrpSpPr>
        <p:grpSpPr>
          <a:xfrm>
            <a:off x="0" y="6411432"/>
            <a:ext cx="12191999" cy="446567"/>
            <a:chOff x="1" y="6134099"/>
            <a:chExt cx="11039472" cy="723901"/>
          </a:xfrm>
          <a:solidFill>
            <a:schemeClr val="bg1">
              <a:lumMod val="50000"/>
            </a:schemeClr>
          </a:solidFill>
        </p:grpSpPr>
        <p:sp>
          <p:nvSpPr>
            <p:cNvPr id="23" name="矩形 22">
              <a:extLst>
                <a:ext uri="{FF2B5EF4-FFF2-40B4-BE49-F238E27FC236}">
                  <a16:creationId xmlns:a16="http://schemas.microsoft.com/office/drawing/2014/main" id="{D45291BF-503C-4AE9-85F0-EE83C39CEC9F}"/>
                </a:ext>
              </a:extLst>
            </p:cNvPr>
            <p:cNvSpPr/>
            <p:nvPr/>
          </p:nvSpPr>
          <p:spPr>
            <a:xfrm>
              <a:off x="1" y="6134100"/>
              <a:ext cx="3254344" cy="723900"/>
            </a:xfrm>
            <a:prstGeom prst="rect">
              <a:avLst/>
            </a:prstGeom>
            <a:solidFill>
              <a:schemeClr val="bg1">
                <a:lumMod val="50000"/>
              </a:schemeClr>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Review of Article</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38CA173B-E822-49D5-8CA0-105C2855DE1E}"/>
                </a:ext>
              </a:extLst>
            </p:cNvPr>
            <p:cNvSpPr/>
            <p:nvPr/>
          </p:nvSpPr>
          <p:spPr>
            <a:xfrm>
              <a:off x="3254345" y="6134100"/>
              <a:ext cx="4231798" cy="723900"/>
            </a:xfrm>
            <a:prstGeom prst="rect">
              <a:avLst/>
            </a:prstGeom>
            <a:grp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Discussion of Key Points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3C4698C6-9CC9-4BFE-8702-AD369F4B8785}"/>
                </a:ext>
              </a:extLst>
            </p:cNvPr>
            <p:cNvSpPr/>
            <p:nvPr/>
          </p:nvSpPr>
          <p:spPr>
            <a:xfrm>
              <a:off x="7486143" y="6134099"/>
              <a:ext cx="3553330" cy="723900"/>
            </a:xfrm>
            <a:prstGeom prst="rect">
              <a:avLst/>
            </a:prstGeom>
            <a:solidFill>
              <a:schemeClr val="tx2"/>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Extension Analysis   </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id="{F1D2CA1D-0C8F-4984-AE6D-EDF599F3E239}"/>
              </a:ext>
            </a:extLst>
          </p:cNvPr>
          <p:cNvGrpSpPr/>
          <p:nvPr/>
        </p:nvGrpSpPr>
        <p:grpSpPr>
          <a:xfrm>
            <a:off x="165893" y="3483549"/>
            <a:ext cx="5561453" cy="3393535"/>
            <a:chOff x="4881327" y="1631276"/>
            <a:chExt cx="5561453" cy="3512761"/>
          </a:xfrm>
        </p:grpSpPr>
        <p:sp>
          <p:nvSpPr>
            <p:cNvPr id="3" name="矩形: 圆角 2">
              <a:extLst>
                <a:ext uri="{FF2B5EF4-FFF2-40B4-BE49-F238E27FC236}">
                  <a16:creationId xmlns:a16="http://schemas.microsoft.com/office/drawing/2014/main" id="{B87B56FB-6F15-42BE-BB88-6240AD18F148}"/>
                </a:ext>
              </a:extLst>
            </p:cNvPr>
            <p:cNvSpPr/>
            <p:nvPr/>
          </p:nvSpPr>
          <p:spPr>
            <a:xfrm>
              <a:off x="4881327" y="1631276"/>
              <a:ext cx="5561453" cy="2893344"/>
            </a:xfrm>
            <a:prstGeom prst="roundRect">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id="{2D732F4E-1ED7-4865-ADC8-B7DB7303B99E}"/>
                </a:ext>
              </a:extLst>
            </p:cNvPr>
            <p:cNvSpPr txBox="1"/>
            <p:nvPr/>
          </p:nvSpPr>
          <p:spPr>
            <a:xfrm>
              <a:off x="5078728" y="2117435"/>
              <a:ext cx="5166650" cy="3026602"/>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Vehicle Trajectory Tracking Experiment Results</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buFontTx/>
                <a:buChar char="-"/>
              </a:pPr>
              <a:r>
                <a:rPr lang="en-US" altLang="zh-CN" sz="2000" b="1" dirty="0">
                  <a:latin typeface="Times New Roman" panose="02020603050405020304" pitchFamily="18" charset="0"/>
                  <a:cs typeface="Times New Roman" panose="02020603050405020304" pitchFamily="18" charset="0"/>
                </a:rPr>
                <a:t>Orange line </a:t>
              </a:r>
              <a:r>
                <a:rPr lang="en-US" altLang="zh-CN" sz="2000" dirty="0">
                  <a:latin typeface="Times New Roman" panose="02020603050405020304" pitchFamily="18" charset="0"/>
                  <a:cs typeface="Times New Roman" panose="02020603050405020304" pitchFamily="18" charset="0"/>
                </a:rPr>
                <a:t>(SPIL with MLP) reacts slower than the </a:t>
              </a:r>
              <a:r>
                <a:rPr lang="en-US" altLang="zh-CN" sz="2000" b="1" dirty="0">
                  <a:latin typeface="Times New Roman" panose="02020603050405020304" pitchFamily="18" charset="0"/>
                  <a:cs typeface="Times New Roman" panose="02020603050405020304" pitchFamily="18" charset="0"/>
                </a:rPr>
                <a:t>blue line </a:t>
              </a:r>
              <a:r>
                <a:rPr lang="en-US" altLang="zh-CN" sz="2000" dirty="0">
                  <a:latin typeface="Times New Roman" panose="02020603050405020304" pitchFamily="18" charset="0"/>
                  <a:cs typeface="Times New Roman" panose="02020603050405020304" pitchFamily="18" charset="0"/>
                </a:rPr>
                <a:t>(SPIL with </a:t>
              </a:r>
              <a:r>
                <a:rPr lang="en-US" altLang="zh-CN" sz="2000" dirty="0" err="1">
                  <a:latin typeface="Times New Roman" panose="02020603050405020304" pitchFamily="18" charset="0"/>
                  <a:cs typeface="Times New Roman" panose="02020603050405020304" pitchFamily="18" charset="0"/>
                </a:rPr>
                <a:t>LipsNet</a:t>
              </a:r>
              <a:r>
                <a:rPr lang="en-US" altLang="zh-CN" sz="2000" dirty="0">
                  <a:latin typeface="Times New Roman" panose="02020603050405020304" pitchFamily="18" charset="0"/>
                  <a:cs typeface="Times New Roman" panose="02020603050405020304" pitchFamily="18" charset="0"/>
                </a:rPr>
                <a:t>-L) and green line (MPC).</a:t>
              </a:r>
            </a:p>
            <a:p>
              <a:pPr marL="342900" indent="-342900">
                <a:buFontTx/>
                <a:buChar char="-"/>
              </a:pPr>
              <a:r>
                <a:rPr lang="en-US" altLang="zh-CN" sz="2000" dirty="0">
                  <a:latin typeface="Times New Roman" panose="02020603050405020304" pitchFamily="18" charset="0"/>
                  <a:cs typeface="Times New Roman" panose="02020603050405020304" pitchFamily="18" charset="0"/>
                </a:rPr>
                <a:t>In practical applications, controlling noise for increased smoothness may lead to insufficient vehicle response sensitivity.</a:t>
              </a:r>
            </a:p>
            <a:p>
              <a:pPr marL="342900" indent="-342900">
                <a:buFontTx/>
                <a:buChar char="-"/>
              </a:pPr>
              <a:endParaRPr lang="en-US" altLang="zh-CN" sz="2200" dirty="0">
                <a:latin typeface="Times New Roman" panose="02020603050405020304" pitchFamily="18" charset="0"/>
                <a:cs typeface="Times New Roman" panose="02020603050405020304" pitchFamily="18" charset="0"/>
              </a:endParaRPr>
            </a:p>
            <a:p>
              <a:pPr marL="342900" indent="-342900">
                <a:buFontTx/>
                <a:buChar char="-"/>
              </a:pPr>
              <a:endParaRPr lang="en-US" altLang="zh-CN" sz="2200" dirty="0">
                <a:latin typeface="Times New Roman" panose="02020603050405020304" pitchFamily="18" charset="0"/>
                <a:cs typeface="Times New Roman" panose="02020603050405020304" pitchFamily="18" charset="0"/>
              </a:endParaRPr>
            </a:p>
          </p:txBody>
        </p:sp>
      </p:grpSp>
      <p:sp>
        <p:nvSpPr>
          <p:cNvPr id="32" name="标题 3">
            <a:extLst>
              <a:ext uri="{FF2B5EF4-FFF2-40B4-BE49-F238E27FC236}">
                <a16:creationId xmlns:a16="http://schemas.microsoft.com/office/drawing/2014/main" id="{794FD2DE-AAB6-4506-A188-39C5FED76DD2}"/>
              </a:ext>
            </a:extLst>
          </p:cNvPr>
          <p:cNvSpPr txBox="1">
            <a:spLocks/>
          </p:cNvSpPr>
          <p:nvPr/>
        </p:nvSpPr>
        <p:spPr>
          <a:xfrm>
            <a:off x="332814" y="3587987"/>
            <a:ext cx="3787544" cy="8555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rPr>
              <a:t>The problem of article</a:t>
            </a:r>
          </a:p>
        </p:txBody>
      </p:sp>
      <p:pic>
        <p:nvPicPr>
          <p:cNvPr id="27" name="图片 26">
            <a:extLst>
              <a:ext uri="{FF2B5EF4-FFF2-40B4-BE49-F238E27FC236}">
                <a16:creationId xmlns:a16="http://schemas.microsoft.com/office/drawing/2014/main" id="{7F9F7B33-D093-417E-8930-F7E64D401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20" y="1181252"/>
            <a:ext cx="2944038" cy="2192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3" name="文本框 32">
            <a:extLst>
              <a:ext uri="{FF2B5EF4-FFF2-40B4-BE49-F238E27FC236}">
                <a16:creationId xmlns:a16="http://schemas.microsoft.com/office/drawing/2014/main" id="{1ECB0BD7-2699-439F-A341-2783B81AFAEF}"/>
              </a:ext>
            </a:extLst>
          </p:cNvPr>
          <p:cNvSpPr txBox="1"/>
          <p:nvPr/>
        </p:nvSpPr>
        <p:spPr>
          <a:xfrm>
            <a:off x="6322046" y="1898497"/>
            <a:ext cx="5829571" cy="347787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Response time:</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Intensity:</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Comprehensive Loss Function</a:t>
            </a:r>
          </a:p>
          <a:p>
            <a:pPr marL="342900" indent="-342900">
              <a:buFontTx/>
              <a:buChar char="-"/>
            </a:pPr>
            <a:endParaRPr lang="en-US" altLang="zh-CN" sz="2000" dirty="0">
              <a:latin typeface="Times New Roman" panose="02020603050405020304" pitchFamily="18" charset="0"/>
              <a:cs typeface="Times New Roman" panose="02020603050405020304" pitchFamily="18" charset="0"/>
            </a:endParaRPr>
          </a:p>
          <a:p>
            <a:pPr marL="342900" indent="-342900">
              <a:buFontTx/>
              <a:buChar char="-"/>
            </a:pPr>
            <a:endParaRPr lang="en-US" altLang="zh-CN" sz="2000" dirty="0">
              <a:latin typeface="Times New Roman" panose="02020603050405020304" pitchFamily="18" charset="0"/>
              <a:cs typeface="Times New Roman" panose="02020603050405020304" pitchFamily="18" charset="0"/>
            </a:endParaRPr>
          </a:p>
        </p:txBody>
      </p:sp>
      <p:pic>
        <p:nvPicPr>
          <p:cNvPr id="34" name="图片 33">
            <a:extLst>
              <a:ext uri="{FF2B5EF4-FFF2-40B4-BE49-F238E27FC236}">
                <a16:creationId xmlns:a16="http://schemas.microsoft.com/office/drawing/2014/main" id="{EB4BFD35-F552-4D0D-8B28-7D91BEC6A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2014" y="3536465"/>
            <a:ext cx="3880129" cy="782687"/>
          </a:xfrm>
          <a:prstGeom prst="rect">
            <a:avLst/>
          </a:prstGeom>
        </p:spPr>
      </p:pic>
      <p:pic>
        <p:nvPicPr>
          <p:cNvPr id="35" name="图片 34">
            <a:extLst>
              <a:ext uri="{FF2B5EF4-FFF2-40B4-BE49-F238E27FC236}">
                <a16:creationId xmlns:a16="http://schemas.microsoft.com/office/drawing/2014/main" id="{A5EB6CE7-A93C-49AD-91D6-8B5515E6D9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2014" y="2387644"/>
            <a:ext cx="4373027" cy="632039"/>
          </a:xfrm>
          <a:prstGeom prst="rect">
            <a:avLst/>
          </a:prstGeom>
        </p:spPr>
      </p:pic>
      <p:sp>
        <p:nvSpPr>
          <p:cNvPr id="40" name="标题 3">
            <a:extLst>
              <a:ext uri="{FF2B5EF4-FFF2-40B4-BE49-F238E27FC236}">
                <a16:creationId xmlns:a16="http://schemas.microsoft.com/office/drawing/2014/main" id="{6A902FA1-B4CA-41C9-9C0E-D87E2FC0158B}"/>
              </a:ext>
            </a:extLst>
          </p:cNvPr>
          <p:cNvSpPr txBox="1">
            <a:spLocks/>
          </p:cNvSpPr>
          <p:nvPr/>
        </p:nvSpPr>
        <p:spPr>
          <a:xfrm>
            <a:off x="6241361" y="1480672"/>
            <a:ext cx="3787544" cy="8555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latin typeface="Times New Roman" panose="02020603050405020304" pitchFamily="18" charset="0"/>
                <a:cs typeface="Times New Roman" panose="02020603050405020304" pitchFamily="18" charset="0"/>
              </a:rPr>
              <a:t>Our design</a:t>
            </a:r>
          </a:p>
        </p:txBody>
      </p:sp>
      <p:sp>
        <p:nvSpPr>
          <p:cNvPr id="46" name="椭圆 45">
            <a:extLst>
              <a:ext uri="{FF2B5EF4-FFF2-40B4-BE49-F238E27FC236}">
                <a16:creationId xmlns:a16="http://schemas.microsoft.com/office/drawing/2014/main" id="{7B15CC99-D939-4562-BF85-392767F20C32}"/>
              </a:ext>
            </a:extLst>
          </p:cNvPr>
          <p:cNvSpPr/>
          <p:nvPr/>
        </p:nvSpPr>
        <p:spPr>
          <a:xfrm>
            <a:off x="6134229" y="2029431"/>
            <a:ext cx="167521" cy="162590"/>
          </a:xfrm>
          <a:prstGeom prst="ellipse">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a:extLst>
              <a:ext uri="{FF2B5EF4-FFF2-40B4-BE49-F238E27FC236}">
                <a16:creationId xmlns:a16="http://schemas.microsoft.com/office/drawing/2014/main" id="{E318F3EA-0B57-47EC-A221-093A1757F2D6}"/>
              </a:ext>
            </a:extLst>
          </p:cNvPr>
          <p:cNvSpPr/>
          <p:nvPr/>
        </p:nvSpPr>
        <p:spPr>
          <a:xfrm>
            <a:off x="6134229" y="3240606"/>
            <a:ext cx="167521" cy="162590"/>
          </a:xfrm>
          <a:prstGeom prst="ellipse">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a:extLst>
              <a:ext uri="{FF2B5EF4-FFF2-40B4-BE49-F238E27FC236}">
                <a16:creationId xmlns:a16="http://schemas.microsoft.com/office/drawing/2014/main" id="{011123D1-04D5-45E8-9F29-9FBDFE74AD94}"/>
              </a:ext>
            </a:extLst>
          </p:cNvPr>
          <p:cNvSpPr/>
          <p:nvPr/>
        </p:nvSpPr>
        <p:spPr>
          <a:xfrm>
            <a:off x="6134229" y="4450684"/>
            <a:ext cx="167521" cy="162590"/>
          </a:xfrm>
          <a:prstGeom prst="ellipse">
            <a:avLst/>
          </a:prstGeom>
          <a:solidFill>
            <a:schemeClr val="accent6"/>
          </a:solidFill>
          <a:ln>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3B81F37F-27F7-47FA-8A29-DBFCD6D0E155}"/>
              </a:ext>
            </a:extLst>
          </p:cNvPr>
          <p:cNvPicPr>
            <a:picLocks noChangeAspect="1"/>
          </p:cNvPicPr>
          <p:nvPr/>
        </p:nvPicPr>
        <p:blipFill>
          <a:blip r:embed="rId6"/>
          <a:stretch>
            <a:fillRect/>
          </a:stretch>
        </p:blipFill>
        <p:spPr>
          <a:xfrm>
            <a:off x="6632014" y="4915480"/>
            <a:ext cx="5015623" cy="611335"/>
          </a:xfrm>
          <a:prstGeom prst="rect">
            <a:avLst/>
          </a:prstGeom>
        </p:spPr>
      </p:pic>
    </p:spTree>
    <p:extLst>
      <p:ext uri="{BB962C8B-B14F-4D97-AF65-F5344CB8AC3E}">
        <p14:creationId xmlns:p14="http://schemas.microsoft.com/office/powerpoint/2010/main" val="194741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B50C7F1E-834D-441B-9EE3-B8E0B8D98237}"/>
              </a:ext>
            </a:extLst>
          </p:cNvPr>
          <p:cNvSpPr txBox="1"/>
          <p:nvPr/>
        </p:nvSpPr>
        <p:spPr>
          <a:xfrm>
            <a:off x="2114046" y="2851685"/>
            <a:ext cx="11898923"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Thank you for your attention!</a:t>
            </a:r>
            <a:endParaRPr lang="zh-CN" altLang="en-US" sz="4800" b="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D24085C4-784C-42F9-96E5-D56D8F558254}"/>
              </a:ext>
            </a:extLst>
          </p:cNvPr>
          <p:cNvGrpSpPr/>
          <p:nvPr/>
        </p:nvGrpSpPr>
        <p:grpSpPr>
          <a:xfrm>
            <a:off x="1" y="6257924"/>
            <a:ext cx="12191999" cy="600076"/>
            <a:chOff x="1" y="6134099"/>
            <a:chExt cx="11039472" cy="723901"/>
          </a:xfrm>
          <a:solidFill>
            <a:schemeClr val="bg1">
              <a:lumMod val="50000"/>
            </a:schemeClr>
          </a:solidFill>
        </p:grpSpPr>
        <p:sp>
          <p:nvSpPr>
            <p:cNvPr id="17" name="矩形 16">
              <a:extLst>
                <a:ext uri="{FF2B5EF4-FFF2-40B4-BE49-F238E27FC236}">
                  <a16:creationId xmlns:a16="http://schemas.microsoft.com/office/drawing/2014/main" id="{AC53DD49-39FD-4455-BE12-337979E5F0D1}"/>
                </a:ext>
              </a:extLst>
            </p:cNvPr>
            <p:cNvSpPr/>
            <p:nvPr/>
          </p:nvSpPr>
          <p:spPr>
            <a:xfrm>
              <a:off x="1" y="6134100"/>
              <a:ext cx="3254344" cy="723900"/>
            </a:xfrm>
            <a:prstGeom prst="rect">
              <a:avLst/>
            </a:prstGeom>
            <a:solidFill>
              <a:schemeClr val="bg1">
                <a:lumMod val="50000"/>
              </a:schemeClr>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Review of Article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0C8FB1BB-5034-400C-A003-CE847421329B}"/>
                </a:ext>
              </a:extLst>
            </p:cNvPr>
            <p:cNvSpPr/>
            <p:nvPr/>
          </p:nvSpPr>
          <p:spPr>
            <a:xfrm>
              <a:off x="3254345" y="6134100"/>
              <a:ext cx="4231798" cy="723900"/>
            </a:xfrm>
            <a:prstGeom prst="rect">
              <a:avLst/>
            </a:prstGeom>
            <a:solidFill>
              <a:schemeClr val="bg1">
                <a:lumMod val="50000"/>
              </a:schemeClr>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Discussion of Key Points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C052D286-107A-46D4-9DA5-FC210CD5D2F6}"/>
                </a:ext>
              </a:extLst>
            </p:cNvPr>
            <p:cNvSpPr/>
            <p:nvPr/>
          </p:nvSpPr>
          <p:spPr>
            <a:xfrm>
              <a:off x="7486143" y="6134099"/>
              <a:ext cx="3553330" cy="723900"/>
            </a:xfrm>
            <a:prstGeom prst="rect">
              <a:avLst/>
            </a:prstGeom>
            <a:solidFill>
              <a:schemeClr val="bg1">
                <a:lumMod val="50000"/>
              </a:schemeClr>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Extension Analysis   </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64523044"/>
      </p:ext>
    </p:extLst>
  </p:cSld>
  <p:clrMapOvr>
    <a:masterClrMapping/>
  </p:clrMapOvr>
</p:sld>
</file>

<file path=ppt/theme/theme1.xml><?xml version="1.0" encoding="utf-8"?>
<a:theme xmlns:a="http://schemas.openxmlformats.org/drawingml/2006/main" name="Office 主题​​">
  <a:themeElements>
    <a:clrScheme name="ShanghaiTech">
      <a:dk1>
        <a:sysClr val="windowText" lastClr="000000"/>
      </a:dk1>
      <a:lt1>
        <a:sysClr val="window" lastClr="FFFFFF"/>
      </a:lt1>
      <a:dk2>
        <a:srgbClr val="A40006"/>
      </a:dk2>
      <a:lt2>
        <a:srgbClr val="E7E6E6"/>
      </a:lt2>
      <a:accent1>
        <a:srgbClr val="004098"/>
      </a:accent1>
      <a:accent2>
        <a:srgbClr val="009944"/>
      </a:accent2>
      <a:accent3>
        <a:srgbClr val="F39800"/>
      </a:accent3>
      <a:accent4>
        <a:srgbClr val="7E3C93"/>
      </a:accent4>
      <a:accent5>
        <a:srgbClr val="269BC1"/>
      </a:accent5>
      <a:accent6>
        <a:srgbClr val="A40006"/>
      </a:accent6>
      <a:hlink>
        <a:srgbClr val="A40006"/>
      </a:hlink>
      <a:folHlink>
        <a:srgbClr val="A40006"/>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2107</Words>
  <Application>Microsoft Office PowerPoint</Application>
  <PresentationFormat>宽屏</PresentationFormat>
  <Paragraphs>117</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微软雅黑</vt:lpstr>
      <vt:lpstr>Arial</vt:lpstr>
      <vt:lpstr>Cambria Math</vt:lpstr>
      <vt:lpstr>Times New Roman</vt:lpstr>
      <vt:lpstr>Office 主题​​</vt:lpstr>
      <vt:lpstr>Paper Reading Report:  LipsNet: A Smooth and Robust Neural Network  with Adaptive Lipschitz Constant for High-Accuracy Optimal Control</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George Yao;Jiahe Shi</dc:creator>
  <cp:lastModifiedBy>刘文婷</cp:lastModifiedBy>
  <cp:revision>134</cp:revision>
  <dcterms:created xsi:type="dcterms:W3CDTF">2019-02-23T16:09:00Z</dcterms:created>
  <dcterms:modified xsi:type="dcterms:W3CDTF">2024-06-13T13:00:43Z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80B76266CAF048D0B180BD7250798C20</vt:lpwstr>
  </property>
</Properties>
</file>