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3468AA-1CCB-4C95-918F-B79B835C1B6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endall_rank_correlation_coeffici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04751" y="1053445"/>
            <a:ext cx="8915399" cy="2262781"/>
          </a:xfrm>
        </p:spPr>
        <p:txBody>
          <a:bodyPr/>
          <a:lstStyle/>
          <a:p>
            <a:r>
              <a:rPr lang="zh-CN" altLang="en-US" b="1" dirty="0"/>
              <a:t>第四章     回归分析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09468" y="3391638"/>
            <a:ext cx="2002393" cy="1126283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李伟</a:t>
            </a:r>
            <a:endParaRPr 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 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cor.test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(state.x77[,"Income"],state.x77[,"Life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"],alternative="greater", method="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cor.test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(state.x77[,"Illiteracy"],state.x77[,"Murder"],method="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作相应的相关系数检验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4.1.4 </a:t>
            </a:r>
            <a:r>
              <a:rPr lang="zh-CN" altLang="en-US" dirty="0"/>
              <a:t>小练习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计算</a:t>
            </a:r>
            <a:r>
              <a:rPr lang="en-US" altLang="zh-CN" sz="2800" b="1" dirty="0"/>
              <a:t>1978</a:t>
            </a:r>
            <a:r>
              <a:rPr lang="zh-CN" altLang="en-US" sz="2800" b="1" dirty="0"/>
              <a:t>年</a:t>
            </a:r>
            <a:r>
              <a:rPr lang="en-US" altLang="zh-CN" sz="2800" b="1" dirty="0"/>
              <a:t>~2008</a:t>
            </a:r>
            <a:r>
              <a:rPr lang="zh-CN" altLang="en-US" sz="2800" b="1" dirty="0"/>
              <a:t>年间的中国财政收入与税收数据的</a:t>
            </a:r>
            <a:r>
              <a:rPr lang="en-US" altLang="zh-CN" sz="2800" b="1" dirty="0"/>
              <a:t>Pearson</a:t>
            </a:r>
            <a:r>
              <a:rPr lang="zh-CN" altLang="en-US" sz="2800" b="1" dirty="0"/>
              <a:t>相关系数，</a:t>
            </a:r>
            <a:endParaRPr lang="en-US" altLang="zh-CN" sz="2800" b="1" dirty="0"/>
          </a:p>
          <a:p>
            <a:r>
              <a:rPr lang="zh-CN" altLang="en-US" sz="2800" b="1" dirty="0"/>
              <a:t>并且进行相应的假设检验。</a:t>
            </a:r>
            <a:endParaRPr 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</a:t>
            </a:r>
            <a:r>
              <a:rPr lang="zh-CN" altLang="en-US" dirty="0"/>
              <a:t>线性回归模型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ea"/>
              </a:rPr>
              <a:t>4.2.1 </a:t>
            </a:r>
            <a:r>
              <a:rPr lang="zh-CN" altLang="en-US" sz="2800" b="1" dirty="0">
                <a:latin typeface="+mn-ea"/>
              </a:rPr>
              <a:t>模型假设</a:t>
            </a:r>
            <a:endParaRPr lang="en-US" altLang="zh-CN" sz="2800" b="1" dirty="0">
              <a:latin typeface="+mn-ea"/>
            </a:endParaRPr>
          </a:p>
          <a:p>
            <a:r>
              <a:rPr lang="en-US" sz="2800" b="1" dirty="0">
                <a:latin typeface="+mn-ea"/>
              </a:rPr>
              <a:t>4.2.2 </a:t>
            </a:r>
            <a:r>
              <a:rPr lang="zh-CN" altLang="en-US" sz="2800" b="1" dirty="0">
                <a:latin typeface="+mn-ea"/>
              </a:rPr>
              <a:t>模型参数估计</a:t>
            </a:r>
            <a:endParaRPr lang="en-US" altLang="zh-CN" sz="2800" b="1" dirty="0">
              <a:latin typeface="+mn-ea"/>
            </a:endParaRPr>
          </a:p>
          <a:p>
            <a:r>
              <a:rPr lang="en-US" sz="2800" b="1" dirty="0">
                <a:latin typeface="+mn-ea"/>
              </a:rPr>
              <a:t>4.2.3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假设检验</a:t>
            </a:r>
            <a:endParaRPr lang="en-US" altLang="zh-CN" sz="2800" b="1" dirty="0">
              <a:latin typeface="+mn-ea"/>
            </a:endParaRPr>
          </a:p>
          <a:p>
            <a:r>
              <a:rPr lang="en-US" sz="2800" b="1" dirty="0">
                <a:latin typeface="+mn-ea"/>
              </a:rPr>
              <a:t>4.2.4 </a:t>
            </a:r>
            <a:r>
              <a:rPr lang="zh-CN" altLang="en-US" sz="2800" b="1" dirty="0">
                <a:latin typeface="+mn-ea"/>
              </a:rPr>
              <a:t>案例</a:t>
            </a:r>
            <a:endParaRPr lang="en-US" altLang="zh-CN" sz="2800" b="1" dirty="0">
              <a:latin typeface="+mn-ea"/>
            </a:endParaRPr>
          </a:p>
          <a:p>
            <a:r>
              <a:rPr lang="en-US" sz="2800" b="1" dirty="0">
                <a:latin typeface="+mn-ea"/>
              </a:rPr>
              <a:t>4.2.5 </a:t>
            </a:r>
            <a:r>
              <a:rPr lang="zh-CN" altLang="en-US" sz="2800" b="1" dirty="0">
                <a:latin typeface="+mn-ea"/>
              </a:rPr>
              <a:t>小作业</a:t>
            </a:r>
            <a:endParaRPr lang="en-US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</a:t>
            </a:r>
            <a:r>
              <a:rPr lang="zh-CN" altLang="en-US" dirty="0"/>
              <a:t>模型假设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678" y="1905000"/>
            <a:ext cx="6603787" cy="24683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</a:t>
            </a:r>
            <a:r>
              <a:rPr lang="zh-CN" altLang="en-US" dirty="0"/>
              <a:t>模型假设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矩阵形式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79352"/>
            <a:ext cx="7572126" cy="26883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</a:t>
            </a:r>
            <a:r>
              <a:rPr lang="zh-CN" altLang="en-US" dirty="0"/>
              <a:t>模型假设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r>
                  <a:rPr lang="zh-CN" altLang="en-US" sz="2400" b="1" dirty="0"/>
                  <a:t>：</a:t>
                </a:r>
                <a:endParaRPr lang="en-US" altLang="zh-CN" sz="2400" b="1" dirty="0"/>
              </a:p>
              <a:p>
                <a:r>
                  <a:rPr lang="en-US" sz="2400" b="1" dirty="0"/>
                  <a:t>1. </a:t>
                </a:r>
                <a:r>
                  <a:rPr lang="zh-CN" altLang="en-US" sz="2400" b="1" dirty="0"/>
                  <a:t>相互独立；</a:t>
                </a:r>
                <a:endParaRPr lang="en-US" altLang="zh-CN" sz="2400" b="1" dirty="0"/>
              </a:p>
              <a:p>
                <a:r>
                  <a:rPr lang="en-US" sz="2400" b="1" dirty="0"/>
                  <a:t>2. </a:t>
                </a:r>
                <a:r>
                  <a:rPr lang="zh-CN" altLang="en-US" sz="2400" b="1" dirty="0"/>
                  <a:t>服从正态分布；</a:t>
                </a:r>
                <a:endParaRPr lang="en-US" altLang="zh-CN" sz="2400" b="1" dirty="0"/>
              </a:p>
              <a:p>
                <a:r>
                  <a:rPr lang="en-US" sz="2400" b="1" dirty="0"/>
                  <a:t>3. </a:t>
                </a:r>
                <a:r>
                  <a:rPr lang="zh-CN" altLang="en-US" sz="2400" b="1" dirty="0"/>
                  <a:t>具有相同的方差；</a:t>
                </a:r>
                <a:endParaRPr lang="en-US" altLang="zh-CN" sz="2400" b="1" dirty="0"/>
              </a:p>
              <a:p>
                <a:r>
                  <a:rPr lang="en-US" sz="2400" b="1" dirty="0"/>
                  <a:t>4. </a:t>
                </a:r>
                <a:r>
                  <a:rPr lang="zh-CN" altLang="en-US" sz="2400" b="1" dirty="0"/>
                  <a:t>与自变量之间存在线性关系。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4.2.2 </a:t>
            </a:r>
            <a:r>
              <a:rPr lang="zh-CN" altLang="en-US" dirty="0"/>
              <a:t>参数估计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估计方法主要是最小二乘法与极大似然估计法。</a:t>
            </a:r>
            <a:endParaRPr lang="en-US" altLang="zh-CN" sz="3200" b="1" dirty="0"/>
          </a:p>
          <a:p>
            <a:r>
              <a:rPr lang="zh-CN" altLang="en-US" sz="3200" b="1" dirty="0"/>
              <a:t>在正态的假定下，二者是相等的。</a:t>
            </a:r>
            <a:endParaRPr lang="en-US" altLang="zh-CN" sz="3200" b="1" dirty="0"/>
          </a:p>
          <a:p>
            <a:r>
              <a:rPr lang="zh-CN" altLang="en-US" sz="3200" b="1" dirty="0"/>
              <a:t>根据</a:t>
            </a:r>
            <a:r>
              <a:rPr lang="en-US" altLang="zh-CN" sz="3200" b="1" dirty="0"/>
              <a:t>Gauss-Markov</a:t>
            </a:r>
            <a:r>
              <a:rPr lang="zh-CN" altLang="en-US" sz="3200" b="1" dirty="0"/>
              <a:t>定理，此时的最小二乘估计是最佳线性无偏估计。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4.2.3 </a:t>
            </a:r>
            <a:r>
              <a:rPr lang="zh-CN" altLang="en-US" dirty="0"/>
              <a:t>假设检验</a:t>
            </a:r>
            <a:r>
              <a:rPr 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包括对方程的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检验与对系数的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检验。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4.2.4: </a:t>
            </a:r>
            <a:r>
              <a:rPr lang="zh-CN" altLang="en-US" dirty="0"/>
              <a:t>案例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5818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fit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&lt;-lm(Murder~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,data=</a:t>
            </a:r>
            <a:r>
              <a:rPr lang="en-US" altLang="zh-CN" sz="2400" b="1" dirty="0" err="1"/>
              <a:t>as.data.frame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state</a:t>
            </a:r>
            <a:r>
              <a:rPr lang="en-US" altLang="zh-CN" sz="2400" b="1" dirty="0"/>
              <a:t>.x77)</a:t>
            </a:r>
            <a:r>
              <a:rPr lang="zh-CN" altLang="en-US" sz="2400" b="1" dirty="0"/>
              <a:t>)</a:t>
            </a:r>
          </a:p>
          <a:p>
            <a:pPr marL="0" indent="0">
              <a:buNone/>
            </a:pPr>
            <a:r>
              <a:rPr lang="zh-CN" altLang="en-US" sz="2400" b="1" dirty="0"/>
              <a:t>summary(fit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)</a:t>
            </a:r>
          </a:p>
          <a:p>
            <a:pPr marL="0" indent="0">
              <a:buNone/>
            </a:pPr>
            <a:r>
              <a:rPr lang="zh-CN" altLang="en-US" sz="2400" b="1" dirty="0"/>
              <a:t>从结果可以看出来，这个线性方程整体是通过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检验的。</a:t>
            </a:r>
          </a:p>
          <a:p>
            <a:pPr marL="0" indent="0">
              <a:buNone/>
            </a:pPr>
            <a:r>
              <a:rPr lang="zh-CN" altLang="en-US" sz="2400" b="1" dirty="0"/>
              <a:t>但是</a:t>
            </a:r>
            <a:r>
              <a:rPr lang="en-US" altLang="en-US" sz="2400" b="1" dirty="0"/>
              <a:t>income/Illiteracy/HS Grad/Area</a:t>
            </a:r>
            <a:r>
              <a:rPr lang="zh-CN" altLang="en-US" sz="2400" b="1" dirty="0"/>
              <a:t>和</a:t>
            </a:r>
            <a:r>
              <a:rPr lang="en-US" altLang="en-US" sz="2400" b="1" dirty="0"/>
              <a:t>Murder</a:t>
            </a:r>
            <a:r>
              <a:rPr lang="zh-CN" altLang="en-US" sz="2400" b="1" dirty="0"/>
              <a:t>之间没有明显的线性关系。</a:t>
            </a:r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4.2.4 </a:t>
            </a:r>
            <a:r>
              <a:rPr lang="zh-CN" altLang="en-US" dirty="0"/>
              <a:t>案例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例</a:t>
            </a:r>
            <a:r>
              <a:rPr lang="en-US" altLang="zh-CN" sz="2000" b="1" dirty="0"/>
              <a:t>4-4</a:t>
            </a:r>
            <a:r>
              <a:rPr lang="zh-CN" altLang="en-US" sz="2000" b="1" dirty="0"/>
              <a:t>：财政收入多元分析</a:t>
            </a:r>
          </a:p>
          <a:p>
            <a:pPr marL="0" indent="0">
              <a:buNone/>
            </a:pPr>
            <a:r>
              <a:rPr lang="en-US" altLang="zh-CN" sz="2000" b="1" dirty="0"/>
              <a:t>t: </a:t>
            </a:r>
            <a:r>
              <a:rPr lang="zh-CN" altLang="zh-CN" sz="2000" b="1" dirty="0"/>
              <a:t>年份；</a:t>
            </a:r>
          </a:p>
          <a:p>
            <a:pPr marL="0" indent="0">
              <a:buNone/>
            </a:pPr>
            <a:r>
              <a:rPr lang="en-US" altLang="zh-CN" sz="2000" b="1" dirty="0"/>
              <a:t>y: </a:t>
            </a:r>
            <a:r>
              <a:rPr lang="zh-CN" altLang="zh-CN" sz="2000" b="1" dirty="0"/>
              <a:t>财政收入（百亿元）；</a:t>
            </a:r>
          </a:p>
          <a:p>
            <a:pPr marL="0" indent="0">
              <a:buNone/>
            </a:pPr>
            <a:r>
              <a:rPr lang="en-US" altLang="zh-CN" sz="2000" b="1" dirty="0"/>
              <a:t>x1: </a:t>
            </a:r>
            <a:r>
              <a:rPr lang="zh-CN" altLang="zh-CN" sz="2000" b="1" dirty="0"/>
              <a:t>国内生产总值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百亿元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；</a:t>
            </a:r>
          </a:p>
          <a:p>
            <a:pPr marL="0" indent="0">
              <a:buNone/>
            </a:pPr>
            <a:r>
              <a:rPr lang="en-US" altLang="en-US" sz="2000" b="1" dirty="0"/>
              <a:t>x2: </a:t>
            </a:r>
            <a:r>
              <a:rPr lang="zh-CN" altLang="en-US" sz="2000" b="1" dirty="0"/>
              <a:t>税收</a:t>
            </a:r>
            <a:r>
              <a:rPr lang="en-US" altLang="en-US" sz="2000" b="1" dirty="0"/>
              <a:t>(</a:t>
            </a:r>
            <a:r>
              <a:rPr lang="zh-CN" altLang="en-US" sz="2000" b="1" dirty="0"/>
              <a:t>百亿元</a:t>
            </a:r>
            <a:r>
              <a:rPr lang="en-US" altLang="en-US" sz="2000" b="1" dirty="0"/>
              <a:t>)</a:t>
            </a:r>
            <a:r>
              <a:rPr lang="zh-CN" altLang="en-US" sz="2000" b="1" dirty="0"/>
              <a:t>；</a:t>
            </a:r>
          </a:p>
          <a:p>
            <a:pPr marL="0" indent="0">
              <a:buNone/>
            </a:pPr>
            <a:r>
              <a:rPr lang="en-US" altLang="en-US" sz="2000" b="1" dirty="0"/>
              <a:t>x3: </a:t>
            </a:r>
            <a:r>
              <a:rPr lang="zh-CN" altLang="en-US" sz="2000" b="1" dirty="0"/>
              <a:t>进出口贸易总额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百亿元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；</a:t>
            </a:r>
          </a:p>
          <a:p>
            <a:pPr marL="0" indent="0">
              <a:buNone/>
            </a:pPr>
            <a:r>
              <a:rPr lang="en-US" altLang="en-US" sz="2000" b="1" dirty="0"/>
              <a:t>x4:</a:t>
            </a:r>
            <a:r>
              <a:rPr lang="zh-CN" altLang="en-US" sz="2000" b="1" dirty="0"/>
              <a:t>经济活动人口</a:t>
            </a:r>
            <a:r>
              <a:rPr lang="en-US" altLang="en-US" sz="2000" b="1" dirty="0"/>
              <a:t>(</a:t>
            </a:r>
            <a:r>
              <a:rPr lang="zh-CN" altLang="en-US" sz="2000" b="1" dirty="0"/>
              <a:t>百万人</a:t>
            </a:r>
            <a:r>
              <a:rPr lang="en-US" altLang="en-US" sz="2000" b="1" dirty="0"/>
              <a:t>)</a:t>
            </a:r>
            <a:r>
              <a:rPr lang="zh-CN" altLang="en-US" sz="2000" b="1" dirty="0"/>
              <a:t>。</a:t>
            </a:r>
          </a:p>
          <a:p>
            <a:pPr marL="0" indent="0">
              <a:buNone/>
            </a:pPr>
            <a:r>
              <a:rPr lang="zh-CN" altLang="en-US" sz="2000" b="1" dirty="0"/>
              <a:t>详见</a:t>
            </a:r>
            <a:r>
              <a:rPr lang="en-US" altLang="en-US" sz="2000" b="1" dirty="0"/>
              <a:t>chapter4-0314.R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相关系数及其检验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4.1.1  </a:t>
            </a:r>
            <a:r>
              <a:rPr lang="zh-CN" altLang="en-US" sz="3200" b="1" dirty="0"/>
              <a:t>三种相关系数</a:t>
            </a:r>
            <a:endParaRPr lang="en-US" altLang="zh-CN" sz="3200" b="1" dirty="0"/>
          </a:p>
          <a:p>
            <a:r>
              <a:rPr lang="en-US" altLang="zh-CN" sz="3200" b="1" dirty="0"/>
              <a:t>4.1.2  </a:t>
            </a:r>
            <a:r>
              <a:rPr lang="zh-CN" altLang="en-US" sz="3200" b="1" dirty="0"/>
              <a:t>相关系数检验</a:t>
            </a:r>
            <a:endParaRPr lang="en-US" altLang="zh-CN" sz="3200" b="1" dirty="0"/>
          </a:p>
          <a:p>
            <a:r>
              <a:rPr lang="en-US" sz="3200" b="1" dirty="0"/>
              <a:t>4.1.3  </a:t>
            </a:r>
            <a:r>
              <a:rPr lang="zh-CN" altLang="en-US" sz="3200" b="1" dirty="0"/>
              <a:t>例子</a:t>
            </a:r>
            <a:endParaRPr lang="en-US" altLang="zh-CN" sz="3200" b="1" dirty="0"/>
          </a:p>
          <a:p>
            <a:r>
              <a:rPr lang="en-US" sz="3200" b="1" dirty="0"/>
              <a:t>4.1.4  </a:t>
            </a:r>
            <a:r>
              <a:rPr lang="zh-CN" altLang="en-US" sz="3200" b="1" dirty="0"/>
              <a:t>课堂小作业</a:t>
            </a:r>
            <a:endParaRPr lang="en-US" sz="3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4.2.5 </a:t>
            </a:r>
            <a:r>
              <a:rPr lang="zh-CN" altLang="en-US" dirty="0"/>
              <a:t>小作业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课后题第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题。</a:t>
            </a:r>
            <a:endParaRPr lang="en-US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4.3  </a:t>
            </a:r>
            <a:r>
              <a:rPr lang="zh-CN" altLang="en-US" dirty="0"/>
              <a:t>回归方程中的变量选择</a:t>
            </a:r>
            <a:r>
              <a:rPr 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4.3.1 </a:t>
            </a:r>
            <a:r>
              <a:rPr lang="zh-CN" altLang="en-US" sz="3200" dirty="0"/>
              <a:t> 变量选择的标准</a:t>
            </a:r>
            <a:endParaRPr lang="en-US" altLang="zh-CN" sz="3200" dirty="0"/>
          </a:p>
          <a:p>
            <a:r>
              <a:rPr lang="en-US" sz="3200" dirty="0"/>
              <a:t>4.3.2  </a:t>
            </a:r>
            <a:r>
              <a:rPr lang="zh-CN" altLang="en-US" sz="3200" dirty="0"/>
              <a:t>变量选择的方法</a:t>
            </a:r>
            <a:endParaRPr lang="en-US" altLang="zh-CN" sz="3200" dirty="0"/>
          </a:p>
          <a:p>
            <a:r>
              <a:rPr lang="en-US" sz="3200" dirty="0"/>
              <a:t>4.3.3  </a:t>
            </a:r>
            <a:r>
              <a:rPr lang="zh-CN" altLang="en-US" sz="3200" dirty="0"/>
              <a:t>案例</a:t>
            </a:r>
            <a:endParaRPr lang="en-US" altLang="zh-CN" sz="3200" dirty="0"/>
          </a:p>
          <a:p>
            <a:r>
              <a:rPr lang="en-US" sz="3200" dirty="0"/>
              <a:t>4.3.4  </a:t>
            </a:r>
            <a:r>
              <a:rPr lang="zh-CN" altLang="en-US" sz="3200" dirty="0"/>
              <a:t>课堂小作业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2220" y="275318"/>
            <a:ext cx="8911687" cy="128089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4.3.1 </a:t>
            </a:r>
            <a:r>
              <a:rPr lang="zh-CN" altLang="en-US" dirty="0"/>
              <a:t>变量选择的标准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10482" y="1690540"/>
                <a:ext cx="8915400" cy="377762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SSR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称为回归平方和；</a:t>
                </a:r>
                <a:endParaRPr lang="en-US" altLang="zh-CN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/>
                  <a:t>称为总平方和；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/>
                  <a:t>称为残差平方和。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越</m:t>
                    </m:r>
                  </m:oMath>
                </a14:m>
                <a:r>
                  <a:rPr lang="zh-CN" altLang="en-US" sz="2000" dirty="0"/>
                  <a:t>大，拟合程度越好；反之亦然。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482" y="1690540"/>
                <a:ext cx="8915400" cy="3777622"/>
              </a:xfrm>
              <a:blipFill>
                <a:blip r:embed="rId2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3349" y="292231"/>
            <a:ext cx="8915400" cy="124512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4.3.1 </a:t>
            </a:r>
            <a:r>
              <a:rPr lang="zh-CN" altLang="en-US" dirty="0"/>
              <a:t>变量选择的标准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63349" y="1681113"/>
                <a:ext cx="8915400" cy="3777622"/>
              </a:xfrm>
            </p:spPr>
            <p:txBody>
              <a:bodyPr/>
              <a:lstStyle/>
              <a:p>
                <a:r>
                  <a:rPr lang="en-US" dirty="0"/>
                  <a:t>RMP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MSE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𝑅𝑀𝑃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RMP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显然是越小越好的。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3349" y="1681113"/>
                <a:ext cx="8915400" cy="3777622"/>
              </a:xfrm>
              <a:blipFill>
                <a:blip r:embed="rId2"/>
                <a:stretch>
                  <a:fillRect l="-616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4.3.1 </a:t>
            </a:r>
            <a:r>
              <a:rPr lang="zh-CN" altLang="en-US" dirty="0"/>
              <a:t>变量选择的标准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𝐴𝑗𝑢𝑠𝑡𝑒𝑑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dirty="0"/>
                  <a:t>越大越好。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8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4.3.1 </a:t>
            </a:r>
            <a:r>
              <a:rPr lang="zh-CN" altLang="en-US" dirty="0"/>
              <a:t>变量选择的标准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679798"/>
            <a:ext cx="6324925" cy="10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37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4.3.1 </a:t>
            </a:r>
            <a:r>
              <a:rPr lang="zh-CN" altLang="en-US" dirty="0"/>
              <a:t>变量选择的标准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选择变量时，以</a:t>
                </a:r>
                <a:r>
                  <a:rPr lang="en-US" altLang="zh-CN" dirty="0"/>
                  <a:t>AIC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BIC</a:t>
                </a:r>
                <a:r>
                  <a:rPr lang="zh-CN" altLang="en-US" dirty="0"/>
                  <a:t>愈小愈好。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84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4.3.2 </a:t>
            </a:r>
            <a:r>
              <a:rPr lang="zh-CN" altLang="en-US" dirty="0"/>
              <a:t>变量选择的方法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全局择优法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考虑所有的变量组合，根据所选的标准进行变量的最后确定。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利用</a:t>
            </a:r>
            <a:r>
              <a:rPr lang="en-US" altLang="zh-CN" dirty="0"/>
              <a:t>leaps</a:t>
            </a:r>
            <a:r>
              <a:rPr lang="zh-CN" altLang="en-US" dirty="0"/>
              <a:t>包中的</a:t>
            </a:r>
            <a:r>
              <a:rPr lang="en-US" altLang="zh-CN" dirty="0" err="1"/>
              <a:t>regsubsets</a:t>
            </a:r>
            <a:r>
              <a:rPr lang="en-US" altLang="zh-CN" dirty="0"/>
              <a:t>()</a:t>
            </a:r>
            <a:r>
              <a:rPr lang="zh-CN" altLang="en-US" dirty="0"/>
              <a:t>函数做相应的处理。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详见 </a:t>
            </a:r>
            <a:r>
              <a:rPr lang="en-US" altLang="en-US" b="1" dirty="0"/>
              <a:t>chapter4-0314.R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4.3.2 </a:t>
            </a:r>
            <a:r>
              <a:rPr lang="zh-CN" altLang="en-US" dirty="0"/>
              <a:t>变量选择的方法：向前引入法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65923"/>
            <a:ext cx="7410831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12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altLang="zh-CN" dirty="0"/>
              <a:t>4.3.2 </a:t>
            </a:r>
            <a:r>
              <a:rPr lang="zh-CN" altLang="en-US" dirty="0"/>
              <a:t>变量选择的方法：向前引入法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8" y="2231963"/>
            <a:ext cx="7061563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4.1.1 </a:t>
            </a:r>
            <a:r>
              <a:rPr lang="zh-CN" altLang="en-US" dirty="0"/>
              <a:t>相关系数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/>
                  <a:t>相关系数</a:t>
                </a:r>
                <a:endParaRPr lang="en-US" altLang="zh-CN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895" y="2133600"/>
                <a:ext cx="9338945" cy="3957320"/>
              </a:xfrm>
              <a:blipFill rotWithShape="1">
                <a:blip r:embed="rId2"/>
                <a:stretch>
                  <a:fillRect l="-1984" t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4.3.2 </a:t>
            </a:r>
            <a:r>
              <a:rPr lang="zh-CN" altLang="en-US" dirty="0"/>
              <a:t>变量选择的方法：向前引入法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89" y="2149409"/>
            <a:ext cx="7233022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07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4.3.2 </a:t>
            </a:r>
            <a:r>
              <a:rPr lang="zh-CN" altLang="en-US" dirty="0"/>
              <a:t>变量选择的方法：向前引入法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向前引入法的缺点在于：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zh-CN" altLang="en-US" dirty="0"/>
              <a:t>变量只进不出。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1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5885" y="298990"/>
            <a:ext cx="8911687" cy="128089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altLang="zh-CN" dirty="0"/>
              <a:t>4.3.2 </a:t>
            </a:r>
            <a:r>
              <a:rPr lang="zh-CN" altLang="en-US" dirty="0"/>
              <a:t>变量选择的方法：向后剔除法</a:t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85" y="1661160"/>
            <a:ext cx="7652143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0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altLang="zh-CN" dirty="0"/>
              <a:t>4.3.2 </a:t>
            </a:r>
            <a:r>
              <a:rPr lang="zh-CN" altLang="en-US" dirty="0"/>
              <a:t>变量选择的方法：向后剔除法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其适用于变量个数不是太多，且不显著变量个数也不多的情况。</a:t>
            </a:r>
          </a:p>
          <a:p>
            <a:pPr lvl="0"/>
            <a:r>
              <a:rPr lang="zh-CN" altLang="en-US" dirty="0"/>
              <a:t>缺点：主要是当变量个数较多时，计算量会很大。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7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4.3.2 </a:t>
            </a:r>
            <a:r>
              <a:rPr lang="zh-CN" altLang="en-US" dirty="0"/>
              <a:t>变量选择的方法：逐步筛选法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400" dirty="0"/>
              <a:t>1.每次选入一个对y影响显著的变量，直到无法选入时转到2.</a:t>
            </a:r>
          </a:p>
          <a:p>
            <a:pPr lvl="0"/>
            <a:r>
              <a:rPr lang="zh-CN" altLang="en-US" sz="2400" dirty="0"/>
              <a:t>2.每次剔除一人对y影响不显著的变量，直到无法剔除时转到1.</a:t>
            </a:r>
          </a:p>
          <a:p>
            <a:pPr lvl="0">
              <a:buNone/>
            </a:pPr>
            <a:r>
              <a:rPr lang="zh-CN" altLang="en-US" sz="2400" dirty="0"/>
              <a:t>当无法选入，也无法剔除时停止筛选。</a:t>
            </a:r>
          </a:p>
        </p:txBody>
      </p:sp>
    </p:spTree>
    <p:extLst>
      <p:ext uri="{BB962C8B-B14F-4D97-AF65-F5344CB8AC3E}">
        <p14:creationId xmlns:p14="http://schemas.microsoft.com/office/powerpoint/2010/main" val="113253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4.3.2 </a:t>
            </a:r>
            <a:r>
              <a:rPr lang="zh-CN" altLang="en-US" dirty="0"/>
              <a:t>变量选择的方法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利用</a:t>
            </a:r>
            <a:r>
              <a:rPr lang="en-US" altLang="zh-CN" sz="2800" dirty="0"/>
              <a:t>step()</a:t>
            </a:r>
            <a:r>
              <a:rPr lang="zh-CN" altLang="en-US" sz="2800" dirty="0"/>
              <a:t>函数处理。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534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4.3.3 </a:t>
            </a:r>
            <a:r>
              <a:rPr lang="zh-CN" altLang="en-US" dirty="0"/>
              <a:t>案例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</a:t>
            </a:r>
            <a:r>
              <a:rPr lang="en-US" altLang="zh-CN" dirty="0"/>
              <a:t>chapter4-0314.R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4.3.4 </a:t>
            </a:r>
            <a:r>
              <a:rPr lang="zh-CN" altLang="en-US" dirty="0"/>
              <a:t>小作业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以</a:t>
            </a:r>
            <a:r>
              <a:rPr lang="en-US" altLang="zh-CN" dirty="0"/>
              <a:t>state.x77</a:t>
            </a:r>
            <a:r>
              <a:rPr lang="zh-CN" altLang="en-US" dirty="0"/>
              <a:t>为例，进行</a:t>
            </a:r>
            <a:r>
              <a:rPr lang="en-US" altLang="zh-CN" dirty="0"/>
              <a:t>Murder</a:t>
            </a:r>
            <a:r>
              <a:rPr lang="zh-CN" altLang="en-US" dirty="0"/>
              <a:t>与其它变量的回归。</a:t>
            </a:r>
            <a:endParaRPr lang="en-US" altLang="zh-CN"/>
          </a:p>
          <a:p>
            <a:r>
              <a:rPr lang="zh-CN" altLang="en-US"/>
              <a:t>并进行相应</a:t>
            </a:r>
            <a:r>
              <a:rPr lang="zh-CN" altLang="en-US" dirty="0"/>
              <a:t>的变量选择。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4.1.1 </a:t>
            </a:r>
            <a:r>
              <a:rPr lang="zh-CN" altLang="en-US" dirty="0"/>
              <a:t>相关系数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Pearson</a:t>
                </a:r>
                <a:r>
                  <a:rPr lang="zh-CN" altLang="en-US" sz="3600" dirty="0"/>
                  <a:t>相关系数</a:t>
                </a:r>
                <a:endParaRPr lang="en-US" altLang="zh-CN" sz="3600" dirty="0"/>
              </a:p>
              <a:p>
                <a:pPr marL="0" indent="0">
                  <a:buNone/>
                </a:pPr>
                <a:endParaRPr lang="en-US" altLang="zh-CN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3600" dirty="0"/>
              </a:p>
              <a:p>
                <a:pPr marL="0" indent="0">
                  <a:buNone/>
                </a:pPr>
                <a:endParaRPr lang="en-US" altLang="zh-CN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84" t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4.1.1 </a:t>
            </a:r>
            <a:r>
              <a:rPr lang="zh-CN" altLang="en-US" dirty="0"/>
              <a:t>相关系数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还有</a:t>
            </a:r>
            <a:r>
              <a:rPr lang="en-US" altLang="zh-CN" sz="2000" b="1" dirty="0"/>
              <a:t>Kendall</a:t>
            </a:r>
            <a:r>
              <a:rPr lang="zh-CN" altLang="en-US" sz="2000" b="1" dirty="0"/>
              <a:t>相关系数与</a:t>
            </a:r>
            <a:r>
              <a:rPr lang="en-US" altLang="zh-CN" sz="2000" b="1" dirty="0"/>
              <a:t>Spearman</a:t>
            </a:r>
            <a:r>
              <a:rPr lang="zh-CN" altLang="en-US" sz="2000" b="1" dirty="0"/>
              <a:t>相关系数。</a:t>
            </a:r>
            <a:endParaRPr lang="en-US" altLang="zh-CN" sz="2000" b="1" dirty="0"/>
          </a:p>
          <a:p>
            <a:r>
              <a:rPr lang="zh-CN" altLang="en-US" sz="2000" b="1" dirty="0"/>
              <a:t>详细请参考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hlinkClick r:id="rId2"/>
              </a:rPr>
              <a:t>https://en.wikipedia.org/wiki/Kendall_rank_correlation_coefficient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与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https://en.wikipedia.org/wiki/Spearman%27s_rank_correlation_coefficient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 </a:t>
            </a:r>
            <a:r>
              <a:rPr lang="zh-CN" altLang="en-US" dirty="0"/>
              <a:t>相关系数检验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cor.test(x,y,</a:t>
            </a:r>
          </a:p>
          <a:p>
            <a:pPr lvl="0"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alternative=c("two.sided","less","greater"),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method=c("pearson","kendall","spearman"))</a:t>
            </a:r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 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我们以基础包中的</a:t>
            </a:r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state.x77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数据集为例。</a:t>
            </a:r>
            <a:endParaRPr lang="en-US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state.x77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是一个和美国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个州相关的数据集。包括：</a:t>
            </a:r>
          </a:p>
          <a:p>
            <a:pPr marL="0" indent="0">
              <a:buNone/>
            </a:pPr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列的数据集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人口，人均收入，文盲，寿命，谋杀，高中毕业生比例，温度低于零度的天数均值，土地面积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Population:population estimate as of July 1, 1975</a:t>
            </a: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Income:per capita income (1974)</a:t>
            </a: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Illiteracy:illiteracy (1970, percent of population)</a:t>
            </a: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Life Exp:life expectancy in years (1969–71)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 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Murder: murder and non-negligent manslaughter rate per 100,000 population (1976)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HS Grad: percent high-school graduates (1970)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Frost: mean number of days with minimum temperature below freezing (1931–1960) in capital or large city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Area: land area in square miles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 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cov</a:t>
            </a:r>
            <a:r>
              <a:rPr lang="en-US" b="1" dirty="0"/>
              <a:t>(state.x77)  #</a:t>
            </a:r>
            <a:r>
              <a:rPr lang="zh-CN" altLang="en-US" b="1" dirty="0"/>
              <a:t>计算样本协方差阵</a:t>
            </a:r>
          </a:p>
          <a:p>
            <a:endParaRPr lang="zh-CN" altLang="en-US" b="1" dirty="0"/>
          </a:p>
          <a:p>
            <a:r>
              <a:rPr lang="en-US" b="1" dirty="0" err="1"/>
              <a:t>cor</a:t>
            </a:r>
            <a:r>
              <a:rPr lang="en-US" b="1" dirty="0"/>
              <a:t>(state.x77)  #</a:t>
            </a:r>
            <a:r>
              <a:rPr lang="zh-CN" altLang="en-US" b="1" dirty="0"/>
              <a:t>计算</a:t>
            </a:r>
            <a:r>
              <a:rPr lang="en-US" b="1" dirty="0"/>
              <a:t>Pearson</a:t>
            </a:r>
            <a:r>
              <a:rPr lang="zh-CN" altLang="en-US" b="1" dirty="0"/>
              <a:t>相关系数</a:t>
            </a:r>
          </a:p>
          <a:p>
            <a:endParaRPr lang="zh-CN" altLang="en-US" b="1" dirty="0"/>
          </a:p>
          <a:p>
            <a:r>
              <a:rPr lang="en-US" b="1" dirty="0" err="1"/>
              <a:t>cor</a:t>
            </a:r>
            <a:r>
              <a:rPr lang="en-US" b="1" dirty="0"/>
              <a:t>(state.x77,method="spearman")  #</a:t>
            </a:r>
            <a:r>
              <a:rPr lang="zh-CN" altLang="en-US" b="1" dirty="0"/>
              <a:t>计算</a:t>
            </a:r>
            <a:r>
              <a:rPr lang="en-US" b="1" dirty="0"/>
              <a:t>spearman</a:t>
            </a:r>
            <a:r>
              <a:rPr lang="zh-CN" altLang="en-US" b="1" dirty="0"/>
              <a:t>相关系数</a:t>
            </a:r>
          </a:p>
          <a:p>
            <a:endParaRPr lang="zh-CN" altLang="en-US" b="1" dirty="0"/>
          </a:p>
          <a:p>
            <a:r>
              <a:rPr lang="en-US" b="1" dirty="0" err="1"/>
              <a:t>cor</a:t>
            </a:r>
            <a:r>
              <a:rPr lang="en-US" b="1" dirty="0"/>
              <a:t>(state.x77,method="</a:t>
            </a:r>
            <a:r>
              <a:rPr lang="en-US" b="1" dirty="0" err="1"/>
              <a:t>kendall</a:t>
            </a:r>
            <a:r>
              <a:rPr lang="en-US" b="1" dirty="0"/>
              <a:t>")   #</a:t>
            </a:r>
            <a:r>
              <a:rPr lang="zh-CN" altLang="en-US" b="1" dirty="0"/>
              <a:t>计算</a:t>
            </a:r>
            <a:r>
              <a:rPr lang="en-US" b="1" dirty="0" err="1"/>
              <a:t>kendall</a:t>
            </a:r>
            <a:r>
              <a:rPr lang="zh-CN" altLang="en-US" b="1" dirty="0"/>
              <a:t>相关系数</a:t>
            </a:r>
          </a:p>
          <a:p>
            <a:endParaRPr lang="zh-CN" altLang="en-US" dirty="0"/>
          </a:p>
          <a:p>
            <a:endParaRPr lang="zh-CN" altLang="en-US" dirty="0" err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</TotalTime>
  <Words>1006</Words>
  <Application>Microsoft Office PowerPoint</Application>
  <PresentationFormat>宽屏</PresentationFormat>
  <Paragraphs>153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幼圆</vt:lpstr>
      <vt:lpstr>Arial</vt:lpstr>
      <vt:lpstr>Cambria Math</vt:lpstr>
      <vt:lpstr>Century Gothic</vt:lpstr>
      <vt:lpstr>Times New Roman</vt:lpstr>
      <vt:lpstr>Wingdings 3</vt:lpstr>
      <vt:lpstr>丝状</vt:lpstr>
      <vt:lpstr>第四章     回归分析</vt:lpstr>
      <vt:lpstr>4.1 相关系数及其检验</vt:lpstr>
      <vt:lpstr>4.1.1 相关系数</vt:lpstr>
      <vt:lpstr>4.1.1 相关系数</vt:lpstr>
      <vt:lpstr>4.1.1 相关系数</vt:lpstr>
      <vt:lpstr>4.1.2 相关系数检验</vt:lpstr>
      <vt:lpstr>4.1.3 例子</vt:lpstr>
      <vt:lpstr>4.1.3 例子</vt:lpstr>
      <vt:lpstr>4.1.3 例子</vt:lpstr>
      <vt:lpstr>4.1.3 例子</vt:lpstr>
      <vt:lpstr>4.1.4 小练习</vt:lpstr>
      <vt:lpstr>4.2 线性回归模型</vt:lpstr>
      <vt:lpstr>4.2.1 模型假设</vt:lpstr>
      <vt:lpstr>4.2.1 模型假设</vt:lpstr>
      <vt:lpstr>4.2.1 模型假设</vt:lpstr>
      <vt:lpstr>4.2.2 参数估计</vt:lpstr>
      <vt:lpstr>4.2.3 假设检验 </vt:lpstr>
      <vt:lpstr>4.2.4: 案例1</vt:lpstr>
      <vt:lpstr>4.2.4 案例2</vt:lpstr>
      <vt:lpstr>4.2.5 小作业</vt:lpstr>
      <vt:lpstr> 4.3  回归方程中的变量选择 </vt:lpstr>
      <vt:lpstr> 4.3.1 变量选择的标准</vt:lpstr>
      <vt:lpstr> 4.3.1 变量选择的标准 </vt:lpstr>
      <vt:lpstr> 4.3.1 变量选择的标准 </vt:lpstr>
      <vt:lpstr> 4.3.1 变量选择的标准</vt:lpstr>
      <vt:lpstr> 4.3.1 变量选择的标准</vt:lpstr>
      <vt:lpstr> 4.3.2 变量选择的方法</vt:lpstr>
      <vt:lpstr> 4.3.2 变量选择的方法：向前引入法</vt:lpstr>
      <vt:lpstr> 4.3.2 变量选择的方法：向前引入法</vt:lpstr>
      <vt:lpstr> 4.3.2 变量选择的方法：向前引入法</vt:lpstr>
      <vt:lpstr> 4.3.2 变量选择的方法：向前引入法</vt:lpstr>
      <vt:lpstr> 4.3.2 变量选择的方法：向后剔除法 </vt:lpstr>
      <vt:lpstr> 4.3.2 变量选择的方法：向后剔除法</vt:lpstr>
      <vt:lpstr> 4.3.2 变量选择的方法：逐步筛选法 </vt:lpstr>
      <vt:lpstr> 4.3.2 变量选择的方法</vt:lpstr>
      <vt:lpstr>4.3.3 案例</vt:lpstr>
      <vt:lpstr>4.3.4 小作业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回归分析与方差分析</dc:title>
  <dc:creator>administrator</dc:creator>
  <cp:lastModifiedBy>administrator</cp:lastModifiedBy>
  <cp:revision>120</cp:revision>
  <dcterms:created xsi:type="dcterms:W3CDTF">2017-03-06T03:18:00Z</dcterms:created>
  <dcterms:modified xsi:type="dcterms:W3CDTF">2017-03-09T15:08:59Z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