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7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ff843a">
            <a:alpha val="24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978369"/>
            <a:ext cx="10363198" cy="1767776"/>
          </a:xfrm>
          <a:ln>
            <a:noFill/>
          </a:ln>
        </p:spPr>
        <p:txBody>
          <a:bodyPr/>
          <a:lstStyle/>
          <a:p>
            <a:pPr>
              <a:defRPr/>
            </a:pPr>
            <a:r>
              <a:rPr lang="ko-KR" altLang="en-US" sz="4700" b="1">
                <a:solidFill>
                  <a:srgbClr val="9c3b00"/>
                </a:solidFill>
                <a:latin typeface="한컴 백제 M"/>
                <a:ea typeface="한컴 백제 M"/>
              </a:rPr>
              <a:t>탕 탕 탕 프로젝트</a:t>
            </a:r>
            <a:br>
              <a:rPr lang="ko-KR" altLang="en-US" sz="1800" b="1">
                <a:solidFill>
                  <a:srgbClr val="9c3b00"/>
                </a:solidFill>
                <a:latin typeface="한컴 백제 M"/>
                <a:ea typeface="한컴 백제 M"/>
              </a:rPr>
            </a:br>
            <a:br>
              <a:rPr lang="ko-KR" altLang="en-US" sz="4700" b="1">
                <a:solidFill>
                  <a:srgbClr val="9c3b00"/>
                </a:solidFill>
                <a:latin typeface="한컴 백제 M"/>
                <a:ea typeface="한컴 백제 M"/>
              </a:rPr>
            </a:br>
            <a:r>
              <a:rPr lang="ko-KR" altLang="en-US" sz="2100" b="1">
                <a:solidFill>
                  <a:srgbClr val="404040"/>
                </a:solidFill>
                <a:latin typeface="한컴 백제 M"/>
                <a:ea typeface="한컴 백제 M"/>
              </a:rPr>
              <a:t>경매사이트 만들기</a:t>
            </a:r>
            <a:endParaRPr lang="ko-KR" altLang="en-US" sz="2100" b="1">
              <a:solidFill>
                <a:srgbClr val="404040"/>
              </a:solidFill>
              <a:latin typeface="한컴 백제 M"/>
              <a:ea typeface="한컴 백제 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401" y="2746146"/>
            <a:ext cx="10363197" cy="37653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900">
                <a:solidFill>
                  <a:schemeClr val="tx1"/>
                </a:solidFill>
                <a:latin typeface="한컴 백제 M"/>
                <a:ea typeface="한컴 백제 M"/>
              </a:rPr>
              <a:t>            </a:t>
            </a:r>
            <a:endParaRPr lang="ko-KR" altLang="en-US" sz="1900">
              <a:solidFill>
                <a:schemeClr val="tx1"/>
              </a:solidFill>
              <a:latin typeface="한컴 백제 M"/>
              <a:ea typeface="한컴 백제 M"/>
            </a:endParaRPr>
          </a:p>
          <a:p>
            <a:pPr>
              <a:defRPr/>
            </a:pPr>
            <a:endParaRPr lang="en-US" altLang="ko-KR" sz="1900">
              <a:solidFill>
                <a:schemeClr val="tx1"/>
              </a:solidFill>
              <a:latin typeface="한컴 백제 M"/>
              <a:ea typeface="한컴 백제 M"/>
            </a:endParaRPr>
          </a:p>
          <a:p>
            <a:pPr>
              <a:defRPr/>
            </a:pPr>
            <a:r>
              <a:rPr lang="en-US" altLang="ko-KR" sz="1900">
                <a:solidFill>
                  <a:schemeClr val="tx1"/>
                </a:solidFill>
                <a:latin typeface="한컴 백제 M"/>
                <a:ea typeface="한컴 백제 M"/>
              </a:rPr>
              <a:t>2</a:t>
            </a:r>
            <a:r>
              <a:rPr lang="ko-KR" altLang="en-US" sz="1900">
                <a:solidFill>
                  <a:schemeClr val="tx1"/>
                </a:solidFill>
                <a:latin typeface="한컴 백제 M"/>
                <a:ea typeface="한컴 백제 M"/>
              </a:rPr>
              <a:t> 조 </a:t>
            </a:r>
            <a:endParaRPr lang="ko-KR" altLang="en-US" sz="1900">
              <a:solidFill>
                <a:schemeClr val="tx1"/>
              </a:solidFill>
              <a:latin typeface="한컴 백제 M"/>
              <a:ea typeface="한컴 백제 M"/>
            </a:endParaRPr>
          </a:p>
          <a:p>
            <a:pPr>
              <a:defRPr/>
            </a:pPr>
            <a:r>
              <a:rPr lang="en-US" altLang="ko-KR" sz="2100" b="1">
                <a:solidFill>
                  <a:schemeClr val="tx1"/>
                </a:solidFill>
                <a:latin typeface="한컴 백제 M"/>
                <a:ea typeface="한컴 백제 M"/>
              </a:rPr>
              <a:t>Master</a:t>
            </a:r>
            <a:r>
              <a:rPr lang="en-US" altLang="ko-KR" sz="2100">
                <a:solidFill>
                  <a:schemeClr val="tx1"/>
                </a:solidFill>
                <a:latin typeface="한컴 백제 M"/>
                <a:ea typeface="한컴 백제 M"/>
              </a:rPr>
              <a:t> </a:t>
            </a:r>
            <a:r>
              <a:rPr lang="en-US" altLang="ko-KR" sz="1900">
                <a:solidFill>
                  <a:schemeClr val="tx1"/>
                </a:solidFill>
                <a:latin typeface="한컴 백제 M"/>
                <a:ea typeface="한컴 백제 M"/>
              </a:rPr>
              <a:t> </a:t>
            </a:r>
            <a:endParaRPr lang="ko-KR" altLang="en-US" sz="1900">
              <a:solidFill>
                <a:schemeClr val="tx1"/>
              </a:solidFill>
              <a:latin typeface="한컴 백제 M"/>
              <a:ea typeface="한컴 백제 M"/>
            </a:endParaRPr>
          </a:p>
          <a:p>
            <a:pPr>
              <a:defRPr/>
            </a:pPr>
            <a:r>
              <a:rPr lang="ko-KR" altLang="en-US" sz="1800">
                <a:solidFill>
                  <a:schemeClr val="tx1"/>
                </a:solidFill>
                <a:latin typeface="한컴 백제 M"/>
                <a:ea typeface="한컴 백제 M"/>
              </a:rPr>
              <a:t>이 원 우</a:t>
            </a:r>
            <a:endParaRPr lang="ko-KR" altLang="en-US" sz="1800">
              <a:solidFill>
                <a:schemeClr val="tx1"/>
              </a:solidFill>
              <a:latin typeface="한컴 백제 M"/>
              <a:ea typeface="한컴 백제 M"/>
            </a:endParaRPr>
          </a:p>
          <a:p>
            <a:pPr>
              <a:defRPr/>
            </a:pPr>
            <a:endParaRPr lang="ko-KR" altLang="en-US" sz="1800">
              <a:solidFill>
                <a:schemeClr val="tx1"/>
              </a:solidFill>
              <a:latin typeface="한컴 백제 M"/>
              <a:ea typeface="한컴 백제 M"/>
            </a:endParaRPr>
          </a:p>
          <a:p>
            <a:pPr>
              <a:defRPr/>
            </a:pPr>
            <a:r>
              <a:rPr lang="en-US" altLang="ko-KR" sz="1900" b="1">
                <a:solidFill>
                  <a:schemeClr val="tx1"/>
                </a:solidFill>
                <a:latin typeface="한컴 백제 M"/>
                <a:ea typeface="한컴 백제 M"/>
              </a:rPr>
              <a:t>member</a:t>
            </a:r>
            <a:endParaRPr lang="en-US" altLang="ko-KR" sz="1900">
              <a:solidFill>
                <a:schemeClr val="tx1"/>
              </a:solidFill>
              <a:latin typeface="한컴 백제 M"/>
              <a:ea typeface="한컴 백제 M"/>
            </a:endParaRPr>
          </a:p>
          <a:p>
            <a:pPr>
              <a:defRPr/>
            </a:pPr>
            <a:r>
              <a:rPr lang="ko-KR" altLang="en-US" sz="1900">
                <a:solidFill>
                  <a:schemeClr val="tx1"/>
                </a:solidFill>
                <a:latin typeface="한컴 백제 M"/>
                <a:ea typeface="한컴 백제 M"/>
              </a:rPr>
              <a:t>박진하 </a:t>
            </a:r>
            <a:r>
              <a:rPr lang="en-US" altLang="ko-KR" sz="1900">
                <a:solidFill>
                  <a:schemeClr val="tx1"/>
                </a:solidFill>
                <a:latin typeface="한컴 백제 M"/>
                <a:ea typeface="한컴 백제 M"/>
              </a:rPr>
              <a:t>,</a:t>
            </a:r>
            <a:r>
              <a:rPr lang="ko-KR" altLang="en-US" sz="1900">
                <a:solidFill>
                  <a:schemeClr val="tx1"/>
                </a:solidFill>
                <a:latin typeface="한컴 백제 M"/>
                <a:ea typeface="한컴 백제 M"/>
              </a:rPr>
              <a:t> 성민수 </a:t>
            </a:r>
            <a:r>
              <a:rPr lang="en-US" altLang="ko-KR" sz="1900">
                <a:solidFill>
                  <a:schemeClr val="tx1"/>
                </a:solidFill>
                <a:latin typeface="한컴 백제 M"/>
                <a:ea typeface="한컴 백제 M"/>
              </a:rPr>
              <a:t>,</a:t>
            </a:r>
            <a:r>
              <a:rPr lang="ko-KR" altLang="en-US" sz="1900">
                <a:solidFill>
                  <a:schemeClr val="tx1"/>
                </a:solidFill>
                <a:latin typeface="한컴 백제 M"/>
                <a:ea typeface="한컴 백제 M"/>
              </a:rPr>
              <a:t> 김상재</a:t>
            </a:r>
            <a:r>
              <a:rPr lang="ko-KR" altLang="en-US" sz="1900">
                <a:solidFill>
                  <a:schemeClr val="tx1"/>
                </a:solidFill>
                <a:latin typeface="한컴 말랑말랑 Bold"/>
                <a:ea typeface="한컴 말랑말랑 Bold"/>
              </a:rPr>
              <a:t> </a:t>
            </a:r>
            <a:endParaRPr lang="ko-KR" altLang="en-US" sz="2500" b="1">
              <a:latin typeface="한컴 말랑말랑 Bold"/>
              <a:ea typeface="한컴 말랑말랑 Bold"/>
            </a:endParaRPr>
          </a:p>
          <a:p>
            <a:pPr>
              <a:defRPr/>
            </a:pPr>
            <a:r>
              <a:rPr lang="ko-KR" altLang="en-US" sz="2500" b="1">
                <a:latin typeface="한컴 말랑말랑 Bold"/>
                <a:ea typeface="한컴 말랑말랑 Bold"/>
              </a:rPr>
              <a:t>                                                                                           </a:t>
            </a:r>
            <a:endParaRPr lang="ko-KR" altLang="en-US" sz="1800" b="1">
              <a:solidFill>
                <a:srgbClr val="595959"/>
              </a:solidFill>
              <a:latin typeface="한컴 말랑말랑 Bold"/>
              <a:ea typeface="한컴 말랑말랑 Bold"/>
            </a:endParaRPr>
          </a:p>
          <a:p>
            <a:pPr>
              <a:defRPr/>
            </a:pPr>
            <a:r>
              <a:rPr lang="ko-KR" altLang="en-US" sz="1800" b="1">
                <a:solidFill>
                  <a:srgbClr val="595959"/>
                </a:solidFill>
                <a:latin typeface="한컴 말랑말랑 Bold"/>
                <a:ea typeface="한컴 말랑말랑 Bold"/>
              </a:rPr>
              <a:t>                                                                                                                              </a:t>
            </a:r>
            <a:endParaRPr lang="ko-KR" altLang="en-US" sz="1800" b="1">
              <a:solidFill>
                <a:srgbClr val="595959"/>
              </a:solidFill>
              <a:latin typeface="한컴 말랑말랑 Bold"/>
              <a:ea typeface="한컴 말랑말랑 Bold"/>
            </a:endParaRPr>
          </a:p>
          <a:p>
            <a:pPr>
              <a:defRPr/>
            </a:pPr>
            <a:endParaRPr lang="ko-KR" altLang="en-US" sz="2500" b="1"/>
          </a:p>
          <a:p>
            <a:pPr>
              <a:defRPr/>
            </a:pPr>
            <a:endParaRPr lang="ko-KR" altLang="en-US" sz="2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492250" y="2726160"/>
            <a:ext cx="9207500" cy="9009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300" b="1"/>
              <a:t>회원가입 </a:t>
            </a:r>
            <a:r>
              <a:rPr lang="en-US" altLang="ko-KR" sz="5300" b="1"/>
              <a:t>/</a:t>
            </a:r>
            <a:r>
              <a:rPr lang="ko-KR" altLang="en-US" sz="5300" b="1"/>
              <a:t> 로그인</a:t>
            </a:r>
            <a:endParaRPr lang="ko-KR" altLang="en-US" sz="53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61291" y="248707"/>
            <a:ext cx="5037667" cy="940012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1600" b="1"/>
              <a:t>회원가입 </a:t>
            </a:r>
            <a:endParaRPr lang="ko-KR" altLang="en-US" sz="16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[</a:t>
                      </a:r>
                      <a:r>
                        <a:rPr lang="ko-KR" altLang="en-US" sz="1200"/>
                        <a:t>회원가입</a:t>
                      </a:r>
                      <a:r>
                        <a:rPr lang="en-US" altLang="ko-KR" sz="1200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회원가입에는 필수 기재사항이 존재하며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기재하지 않을 경우 아래에 정보가 담긴 에러 문구가 나타나도록 구현하였습니다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아이디 중복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형식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비밀번호 형식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확인란 일치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필수항목 기재 등의 오류가 있습니다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9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4916" y="1607165"/>
            <a:ext cx="2892778" cy="4511503"/>
          </a:xfrm>
          <a:prstGeom prst="rect">
            <a:avLst/>
          </a:prstGeom>
        </p:spPr>
      </p:pic>
      <p:pic>
        <p:nvPicPr>
          <p:cNvPr id="20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67281" y="1517854"/>
            <a:ext cx="2902085" cy="4600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61291" y="248707"/>
            <a:ext cx="5037667" cy="940012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1600" b="1"/>
              <a:t>로그인 </a:t>
            </a:r>
            <a:endParaRPr lang="ko-KR" altLang="en-US" sz="16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[</a:t>
                      </a:r>
                      <a:r>
                        <a:rPr lang="ko-KR" altLang="en-US" sz="1200"/>
                        <a:t>로그인</a:t>
                      </a:r>
                      <a:r>
                        <a:rPr lang="en-US" altLang="ko-KR" sz="1200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로그인도 마찬가지로 필수 기재항목이 존재하며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오류메세지가 출력됩니다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DB</a:t>
                      </a:r>
                      <a:r>
                        <a:rPr lang="ko-KR" altLang="en-US" sz="1200"/>
                        <a:t>에 저장된 계정 정보와 일치하지 않을 경우</a:t>
                      </a:r>
                      <a:r>
                        <a:rPr lang="en-US" altLang="ko-KR" sz="1200"/>
                        <a:t>,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불일치 오류메세지도 나타납니다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비밀번호는 </a:t>
                      </a:r>
                      <a:r>
                        <a:rPr lang="en-US" altLang="ko-KR" sz="1200"/>
                        <a:t>DB</a:t>
                      </a:r>
                      <a:r>
                        <a:rPr lang="ko-KR" altLang="en-US" sz="1200"/>
                        <a:t>에 저장될 때</a:t>
                      </a:r>
                      <a:r>
                        <a:rPr lang="en-US" altLang="ko-KR" sz="1200"/>
                        <a:t>,</a:t>
                      </a:r>
                      <a:r>
                        <a:rPr lang="en-US" altLang="ko-KR" sz="1400" b="1"/>
                        <a:t> BCrypt</a:t>
                      </a:r>
                      <a:r>
                        <a:rPr lang="ko-KR" altLang="en-US" sz="1400" b="1"/>
                        <a:t>를 통해 암호화</a:t>
                      </a:r>
                      <a:r>
                        <a:rPr lang="ko-KR" altLang="en-US" sz="1200"/>
                        <a:t>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또한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400" b="1"/>
                        <a:t>아이디 저장 쿠키</a:t>
                      </a:r>
                      <a:r>
                        <a:rPr lang="ko-KR" altLang="en-US" sz="1200"/>
                        <a:t>도 구현되어있습니다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21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602" y="1762374"/>
            <a:ext cx="3724795" cy="4010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492250" y="2726160"/>
            <a:ext cx="9207500" cy="9009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300" b="1"/>
              <a:t>마이 페이지</a:t>
            </a:r>
            <a:endParaRPr lang="ko-KR" altLang="en-US" sz="53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77166" y="0"/>
            <a:ext cx="5037668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300" b="1"/>
          </a:p>
          <a:p>
            <a:pPr algn="ctr" latinLnBrk="1">
              <a:defRPr/>
            </a:pPr>
            <a:r>
              <a:rPr lang="ko-KR" altLang="en-US" sz="1900" b="1"/>
              <a:t>마이 페이지 </a:t>
            </a:r>
            <a:r>
              <a:rPr lang="en-US" altLang="ko-KR" sz="1900" b="1"/>
              <a:t>1</a:t>
            </a:r>
            <a:r>
              <a:rPr lang="ko-KR" altLang="en-US" sz="1900" b="1"/>
              <a:t> </a:t>
            </a:r>
            <a:r>
              <a:rPr lang="en-US" altLang="ko-KR" sz="1900" b="1"/>
              <a:t>:</a:t>
            </a:r>
            <a:r>
              <a:rPr lang="ko-KR" altLang="en-US" sz="1900" b="1"/>
              <a:t> 회원정보</a:t>
            </a:r>
            <a:endParaRPr lang="ko-KR" altLang="en-US" sz="1900" b="1"/>
          </a:p>
          <a:p>
            <a:pPr algn="ctr" latinLnBrk="1">
              <a:defRPr/>
            </a:pPr>
            <a:endParaRPr lang="ko-KR" altLang="en-US" sz="19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98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[</a:t>
                      </a:r>
                      <a:r>
                        <a:rPr lang="ko-KR" altLang="en-US" sz="1200"/>
                        <a:t>마이페이지 </a:t>
                      </a:r>
                      <a:r>
                        <a:rPr lang="en-US" altLang="ko-KR" sz="1200"/>
                        <a:t>– </a:t>
                      </a:r>
                      <a:r>
                        <a:rPr lang="ko-KR" altLang="en-US" sz="1200"/>
                        <a:t>회원 정보</a:t>
                      </a:r>
                      <a:r>
                        <a:rPr lang="en-US" altLang="ko-KR" sz="1200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500" b="1"/>
                        <a:t>마이페이지에는 좌측에 사이드바</a:t>
                      </a:r>
                      <a:r>
                        <a:rPr lang="ko-KR" altLang="en-US" sz="1200"/>
                        <a:t>를 두어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회원정보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판매내역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구매내역 을 확인할 수 있도록 구현하였습니다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회원정보 페이지에서는 현재 로그인한 회원의 정보가 나타나며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잔고를 충전할 수 있도록 충전신청 버튼이 존재합니다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ko-KR" altLang="en-US" sz="1500" b="1"/>
                        <a:t>충전요청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충전 요청 페이지에 신청 금액을 기재하고 신청을 누르게 되면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관리자 페이지에서 해당 유저의 아이디와 함께 요청 금액이 나타나고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이를 바탕으로 관리자가 승인을 거쳐 잔고가 충전되는 방식입니다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22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8954" y="1366665"/>
            <a:ext cx="5389026" cy="3496558"/>
          </a:xfrm>
          <a:prstGeom prst="rect">
            <a:avLst/>
          </a:prstGeom>
        </p:spPr>
      </p:pic>
      <p:pic>
        <p:nvPicPr>
          <p:cNvPr id="2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7313" y="3644896"/>
            <a:ext cx="2296413" cy="2436653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4365624" y="3644896"/>
            <a:ext cx="1058333" cy="540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26" name=""/>
          <p:cNvCxnSpPr>
            <a:stCxn id="24" idx="3"/>
          </p:cNvCxnSpPr>
          <p:nvPr/>
        </p:nvCxnSpPr>
        <p:spPr>
          <a:xfrm>
            <a:off x="5423958" y="3915303"/>
            <a:ext cx="539750" cy="2704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77166" y="0"/>
            <a:ext cx="5037668" cy="1255395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r>
              <a:rPr lang="ko-KR" altLang="en-US" sz="2000" b="1"/>
              <a:t> </a:t>
            </a:r>
            <a:endParaRPr lang="ko-KR" altLang="en-US" sz="2000" b="1"/>
          </a:p>
          <a:p>
            <a:pPr algn="ctr" latinLnBrk="1">
              <a:defRPr/>
            </a:pPr>
            <a:r>
              <a:rPr lang="ko-KR" altLang="en-US" sz="1900" b="1"/>
              <a:t>마이 페이지 </a:t>
            </a:r>
            <a:r>
              <a:rPr lang="en-US" altLang="ko-KR" sz="1900" b="1"/>
              <a:t>2:</a:t>
            </a:r>
            <a:r>
              <a:rPr lang="ko-KR" altLang="en-US" sz="1900" b="1"/>
              <a:t>  판매 </a:t>
            </a:r>
            <a:r>
              <a:rPr lang="en-US" altLang="ko-KR" sz="1900" b="1"/>
              <a:t>/</a:t>
            </a:r>
            <a:r>
              <a:rPr lang="ko-KR" altLang="en-US" sz="1900" b="1"/>
              <a:t> 구매 내역</a:t>
            </a:r>
            <a:endParaRPr lang="ko-KR" altLang="en-US" b="1"/>
          </a:p>
          <a:p>
            <a:pPr algn="ctr" latinLnBrk="1">
              <a:defRPr/>
            </a:pPr>
            <a:endParaRPr lang="ko-KR" altLang="en-US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[</a:t>
                      </a:r>
                      <a:r>
                        <a:rPr lang="ko-KR" altLang="en-US" sz="1200"/>
                        <a:t>마이페이지 </a:t>
                      </a:r>
                      <a:r>
                        <a:rPr lang="en-US" altLang="ko-KR" sz="1200"/>
                        <a:t>– </a:t>
                      </a:r>
                      <a:r>
                        <a:rPr lang="ko-KR" altLang="en-US" sz="1200"/>
                        <a:t>판매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구매 내역</a:t>
                      </a:r>
                      <a:r>
                        <a:rPr lang="en-US" altLang="ko-KR" sz="1200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판매내역과 구매내역에는 물품에 대한 판매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구매 내역이 나타납니다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현재 물품의 상태가 입찰중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판매완료 로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나타나고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최고 입찰자가 함께 표시되기에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구매자는 현재 최고 입찰자를 확인할 수 있습니다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현재 입찰가가 표시되고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만약 물품 상태가 판매완료 상태라면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해당 가격이 최종 입찰가가 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27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000" y="1426845"/>
            <a:ext cx="7925435" cy="2516386"/>
          </a:xfrm>
          <a:prstGeom prst="rect">
            <a:avLst/>
          </a:prstGeom>
        </p:spPr>
      </p:pic>
      <p:pic>
        <p:nvPicPr>
          <p:cNvPr id="28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7000" y="4185708"/>
            <a:ext cx="7925434" cy="1680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492250" y="2726160"/>
            <a:ext cx="9207500" cy="8976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300" b="1"/>
              <a:t>관리자 페이지</a:t>
            </a:r>
            <a:endParaRPr lang="ko-KR" altLang="en-US" sz="53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77166" y="0"/>
            <a:ext cx="5037667" cy="997163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2000" b="1"/>
              <a:t>관리자 페이지</a:t>
            </a:r>
            <a:endParaRPr lang="ko-KR" altLang="en-US" sz="20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[</a:t>
                      </a:r>
                      <a:r>
                        <a:rPr lang="ko-KR" altLang="en-US" sz="1200"/>
                        <a:t>관리자 페이지</a:t>
                      </a:r>
                      <a:r>
                        <a:rPr lang="en-US" altLang="ko-KR" sz="1200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관리자가 접속할 수 있는 페이지에는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좌측에 </a:t>
                      </a:r>
                      <a:r>
                        <a:rPr lang="en-US" altLang="ko-KR" sz="1200"/>
                        <a:t>4</a:t>
                      </a:r>
                      <a:r>
                        <a:rPr lang="ko-KR" altLang="en-US" sz="1200"/>
                        <a:t>개의 사이드 메뉴가 있습니다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300" b="1"/>
                        <a:t>회원정보 관리</a:t>
                      </a:r>
                      <a:endParaRPr lang="ko-KR" altLang="en-US" sz="1300" b="1"/>
                    </a:p>
                    <a:p>
                      <a:pPr latinLnBrk="1">
                        <a:defRPr/>
                      </a:pPr>
                      <a:endParaRPr lang="ko-KR" altLang="en-US" sz="1300" b="1"/>
                    </a:p>
                    <a:p>
                      <a:pPr latinLnBrk="1">
                        <a:defRPr/>
                      </a:pPr>
                      <a:r>
                        <a:rPr lang="ko-KR" altLang="en-US" sz="1300" b="1"/>
                        <a:t>판매물품 관리</a:t>
                      </a:r>
                      <a:endParaRPr lang="ko-KR" altLang="en-US" sz="1300" b="1"/>
                    </a:p>
                    <a:p>
                      <a:pPr latinLnBrk="1">
                        <a:defRPr/>
                      </a:pPr>
                      <a:endParaRPr lang="ko-KR" altLang="en-US" sz="1300" b="1"/>
                    </a:p>
                    <a:p>
                      <a:pPr latinLnBrk="1">
                        <a:defRPr/>
                      </a:pPr>
                      <a:r>
                        <a:rPr lang="ko-KR" altLang="en-US" sz="1300" b="1"/>
                        <a:t>카테고리 관리</a:t>
                      </a:r>
                      <a:endParaRPr lang="ko-KR" altLang="en-US" sz="1300" b="1"/>
                    </a:p>
                    <a:p>
                      <a:pPr latinLnBrk="1">
                        <a:defRPr/>
                      </a:pPr>
                      <a:endParaRPr lang="ko-KR" altLang="en-US" sz="1300" b="1"/>
                    </a:p>
                    <a:p>
                      <a:pPr latinLnBrk="1">
                        <a:defRPr/>
                      </a:pPr>
                      <a:r>
                        <a:rPr lang="ko-KR" altLang="en-US" sz="1300" b="1"/>
                        <a:t>금액신청 관리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30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074" y="1799247"/>
            <a:ext cx="7943850" cy="3936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77166" y="0"/>
            <a:ext cx="5037668" cy="998220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2000" b="1"/>
              <a:t>관리자 페이지 </a:t>
            </a:r>
            <a:r>
              <a:rPr lang="en-US" altLang="ko-KR" sz="2000" b="1"/>
              <a:t>1</a:t>
            </a:r>
            <a:r>
              <a:rPr lang="ko-KR" altLang="en-US" sz="2000" b="1"/>
              <a:t> </a:t>
            </a:r>
            <a:r>
              <a:rPr lang="en-US" altLang="ko-KR" sz="2000" b="1"/>
              <a:t>:</a:t>
            </a:r>
            <a:r>
              <a:rPr lang="ko-KR" altLang="en-US" sz="2000" b="1"/>
              <a:t> 회원정보 관리</a:t>
            </a:r>
            <a:endParaRPr lang="ko-KR" altLang="en-US" sz="20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 b="1"/>
                        <a:t>[</a:t>
                      </a:r>
                      <a:r>
                        <a:rPr lang="ko-KR" altLang="en-US" sz="1200" b="1"/>
                        <a:t>관리자 페이지 </a:t>
                      </a:r>
                      <a:r>
                        <a:rPr lang="en-US" altLang="ko-KR" sz="1200" b="1"/>
                        <a:t>– </a:t>
                      </a:r>
                      <a:r>
                        <a:rPr lang="ko-KR" altLang="en-US" sz="1200" b="1"/>
                        <a:t>회원정보 관리</a:t>
                      </a:r>
                      <a:r>
                        <a:rPr lang="en-US" altLang="ko-KR" sz="1200" b="1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회원정보 관리 페이지에서는 회원에 대한 정보가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목록으로 나타남과 동시에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MONEY </a:t>
                      </a:r>
                      <a:r>
                        <a:rPr lang="ko-KR" altLang="en-US" sz="1200"/>
                        <a:t>부분에 값을 입력하고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변경 버튼을 누르면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바로 잔고가 반영되도록 자바스크립트와 </a:t>
                      </a:r>
                      <a:r>
                        <a:rPr lang="en-US" altLang="ko-KR" sz="1200"/>
                        <a:t>AJAX</a:t>
                      </a:r>
                      <a:r>
                        <a:rPr lang="ko-KR" altLang="en-US" sz="1200"/>
                        <a:t>를 통해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구현하였습니다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31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94136"/>
            <a:ext cx="8092440" cy="3147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77166" y="0"/>
            <a:ext cx="5037668" cy="998220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2000" b="1"/>
              <a:t>관리자 페이지 </a:t>
            </a:r>
            <a:r>
              <a:rPr lang="en-US" altLang="ko-KR" sz="2000" b="1"/>
              <a:t>2</a:t>
            </a:r>
            <a:r>
              <a:rPr lang="ko-KR" altLang="en-US" sz="2000" b="1"/>
              <a:t> </a:t>
            </a:r>
            <a:r>
              <a:rPr lang="en-US" altLang="ko-KR" sz="2000" b="1"/>
              <a:t>:</a:t>
            </a:r>
            <a:r>
              <a:rPr lang="ko-KR" altLang="en-US" sz="2000" b="1"/>
              <a:t> 판매물품 관리</a:t>
            </a:r>
            <a:endParaRPr lang="ko-KR" altLang="en-US" sz="20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300" b="1"/>
                        <a:t>[</a:t>
                      </a:r>
                      <a:r>
                        <a:rPr lang="ko-KR" altLang="en-US" sz="1300" b="1"/>
                        <a:t>관리자 페이지 </a:t>
                      </a:r>
                      <a:r>
                        <a:rPr lang="en-US" altLang="ko-KR" sz="1300" b="1"/>
                        <a:t>– </a:t>
                      </a:r>
                      <a:r>
                        <a:rPr lang="ko-KR" altLang="en-US" sz="1300" b="1"/>
                        <a:t>판매물품 관리</a:t>
                      </a:r>
                      <a:r>
                        <a:rPr lang="en-US" altLang="ko-KR" sz="1300" b="1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현재 올라온 판매 물품들을 전부 조회할 수 있는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페이지입니다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카테고리와 작성자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가격 등과 함께 판매 상태를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관리할 수 있는 토글 스위치를 두어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부적합한 판매글인 경우 상태를 </a:t>
                      </a:r>
                      <a:r>
                        <a:rPr lang="en-US" altLang="ko-KR" sz="1200"/>
                        <a:t>off</a:t>
                      </a:r>
                      <a:r>
                        <a:rPr lang="ko-KR" altLang="en-US" sz="1200"/>
                        <a:t>로 두어 강제로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종료상태로 변경할 수 있습니다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판매 물품의 상태가 </a:t>
                      </a:r>
                      <a:r>
                        <a:rPr lang="en-US" altLang="ko-KR" sz="1200"/>
                        <a:t>off</a:t>
                      </a:r>
                      <a:r>
                        <a:rPr lang="ko-KR" altLang="en-US" sz="1200"/>
                        <a:t>인 경우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입찰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구매 버튼이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드러나지 않으며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목록에서 노출되지 않도록 구현하였습니다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3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208783"/>
            <a:ext cx="8092440" cy="3117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ko-KR" altLang="en-US" b="0" i="0">
                <a:effectLst/>
                <a:latin typeface="한컴 백제 M"/>
                <a:ea typeface="한컴 백제 M"/>
              </a:rPr>
              <a:t>설계서</a:t>
            </a:r>
            <a:endParaRPr lang="ko-KR" altLang="en-US">
              <a:latin typeface="한컴 백제 M"/>
              <a:ea typeface="한컴 백제 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8051" y="1918449"/>
            <a:ext cx="6055893" cy="1568116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ko-KR" altLang="en-US" sz="2000"/>
              <a:t>버전 </a:t>
            </a:r>
            <a:r>
              <a:rPr lang="en-US" altLang="ko-KR" sz="2000"/>
              <a:t>: Ver 1.0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사이트명</a:t>
            </a:r>
            <a:r>
              <a:rPr lang="en-US" altLang="ko-KR" sz="2000"/>
              <a:t> : </a:t>
            </a:r>
            <a:r>
              <a:rPr lang="ko-KR" altLang="en-US" sz="2000"/>
              <a:t>탕탕탕</a:t>
            </a:r>
            <a:r>
              <a:rPr lang="en-US" altLang="ko-KR" sz="2000"/>
              <a:t>(</a:t>
            </a:r>
            <a:r>
              <a:rPr lang="ko-KR" altLang="en-US" sz="2000"/>
              <a:t>경매쇼핑몰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참여자 </a:t>
            </a:r>
            <a:r>
              <a:rPr lang="en-US" altLang="ko-KR" sz="2000"/>
              <a:t>: </a:t>
            </a:r>
            <a:r>
              <a:rPr lang="ko-KR" altLang="en-US" sz="2000"/>
              <a:t>김상재</a:t>
            </a:r>
            <a:r>
              <a:rPr lang="en-US" altLang="ko-KR" sz="2000"/>
              <a:t>, </a:t>
            </a:r>
            <a:r>
              <a:rPr lang="ko-KR" altLang="en-US" sz="2000"/>
              <a:t>박진하</a:t>
            </a:r>
            <a:r>
              <a:rPr lang="en-US" altLang="ko-KR" sz="2000"/>
              <a:t>, </a:t>
            </a:r>
            <a:r>
              <a:rPr lang="ko-KR" altLang="en-US" sz="2000"/>
              <a:t>이원우</a:t>
            </a:r>
            <a:r>
              <a:rPr lang="en-US" altLang="ko-KR" sz="2000"/>
              <a:t>, </a:t>
            </a:r>
            <a:r>
              <a:rPr lang="ko-KR" altLang="en-US" sz="2000"/>
              <a:t>성민수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https://github.com/lww9562/Spring-Project-Auction</a:t>
            </a:r>
            <a:endParaRPr lang="ko-KR" altLang="en-US" sz="2000"/>
          </a:p>
        </p:txBody>
      </p:sp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2927667" y="3714326"/>
          <a:ext cx="6336663" cy="259270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520565"/>
                <a:gridCol w="1816098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>
                        <a:alpha val="34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Date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>
                        <a:alpha val="34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/>
                        <a:t>주제 선정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b="1"/>
                        <a:t>2023. 04. 17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/>
                        <a:t>마인드맵을 통한 구체화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b="1"/>
                        <a:t>2023. 04. 19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b="1"/>
                        <a:t>페이지 구상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b="1"/>
                        <a:t>2023. 04. 21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b="1"/>
                        <a:t>기능 선정 및 역할 분담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b="1"/>
                        <a:t>2023. 04. 27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b="1"/>
                        <a:t>관계 매핑 </a:t>
                      </a:r>
                      <a:r>
                        <a:rPr lang="en-US" altLang="ko-KR" b="1"/>
                        <a:t>/ </a:t>
                      </a:r>
                      <a:r>
                        <a:rPr lang="ko-KR" altLang="en-US" b="1"/>
                        <a:t>필요한 요소 정리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b="1"/>
                        <a:t>2023. 04. 28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</a:tr>
              <a:tr h="32850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b="1"/>
                        <a:t>구현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b="1"/>
                        <a:t>2023. 05. 01 ~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77166" y="0"/>
            <a:ext cx="5037668" cy="998220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2000" b="1"/>
              <a:t>관리자 페이지 </a:t>
            </a:r>
            <a:r>
              <a:rPr lang="en-US" altLang="ko-KR" sz="2000" b="1"/>
              <a:t>3</a:t>
            </a:r>
            <a:r>
              <a:rPr lang="ko-KR" altLang="en-US" sz="2000" b="1"/>
              <a:t> </a:t>
            </a:r>
            <a:r>
              <a:rPr lang="en-US" altLang="ko-KR" sz="2000" b="1"/>
              <a:t>:</a:t>
            </a:r>
            <a:r>
              <a:rPr lang="ko-KR" altLang="en-US" sz="2000" b="1"/>
              <a:t> 카테고리 관리</a:t>
            </a:r>
            <a:endParaRPr lang="ko-KR" altLang="en-US" sz="20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300" b="1"/>
                        <a:t>[</a:t>
                      </a:r>
                      <a:r>
                        <a:rPr lang="ko-KR" altLang="en-US" sz="1300" b="1"/>
                        <a:t>관리자 페이지 </a:t>
                      </a:r>
                      <a:r>
                        <a:rPr lang="en-US" altLang="ko-KR" sz="1300" b="1"/>
                        <a:t>– </a:t>
                      </a:r>
                      <a:r>
                        <a:rPr lang="ko-KR" altLang="en-US" sz="1300" b="1"/>
                        <a:t>카테고리 관리</a:t>
                      </a:r>
                      <a:r>
                        <a:rPr lang="en-US" altLang="ko-KR" sz="1300" b="1"/>
                        <a:t>]</a:t>
                      </a:r>
                      <a:endParaRPr lang="en-US" altLang="ko-KR" sz="1300" b="1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카테고리 관리 페이지에서는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물품에 대한 카테고리 종류를 리스트로 볼 수 있으며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마찬가지로 </a:t>
                      </a:r>
                      <a:r>
                        <a:rPr lang="en-US" altLang="ko-KR" sz="1200"/>
                        <a:t>use</a:t>
                      </a:r>
                      <a:r>
                        <a:rPr lang="ko-KR" altLang="en-US" sz="1200"/>
                        <a:t>를 토글 스위치로 두어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상태를 변경할 수 있도록 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상태가 </a:t>
                      </a:r>
                      <a:r>
                        <a:rPr lang="en-US" altLang="ko-KR" sz="1200"/>
                        <a:t>off</a:t>
                      </a:r>
                      <a:r>
                        <a:rPr lang="ko-KR" altLang="en-US" sz="1200"/>
                        <a:t>인 경우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작성 페이지나 판매 목록에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드러나지 않습니다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또한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우측에는 작은 폼을 두어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새로운 카테고리를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추가할 수 있도록 하여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유동적인 활용이 가능하도록 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33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04895"/>
            <a:ext cx="8092439" cy="3102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77166" y="0"/>
            <a:ext cx="5037668" cy="998220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2000" b="1"/>
              <a:t>관리자 페이지 </a:t>
            </a:r>
            <a:r>
              <a:rPr lang="en-US" altLang="ko-KR" sz="2000" b="1"/>
              <a:t>4</a:t>
            </a:r>
            <a:r>
              <a:rPr lang="ko-KR" altLang="en-US" sz="2000" b="1"/>
              <a:t> </a:t>
            </a:r>
            <a:r>
              <a:rPr lang="en-US" altLang="ko-KR" sz="2000" b="1"/>
              <a:t>:</a:t>
            </a:r>
            <a:r>
              <a:rPr lang="ko-KR" altLang="en-US" sz="2000" b="1"/>
              <a:t> 금액신청 관리</a:t>
            </a:r>
            <a:endParaRPr lang="ko-KR" altLang="en-US" sz="20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300" b="1"/>
                        <a:t>[</a:t>
                      </a:r>
                      <a:r>
                        <a:rPr lang="ko-KR" altLang="en-US" sz="1300" b="1"/>
                        <a:t>관리자 페이지 </a:t>
                      </a:r>
                      <a:r>
                        <a:rPr lang="en-US" altLang="ko-KR" sz="1300" b="1"/>
                        <a:t>– </a:t>
                      </a:r>
                      <a:r>
                        <a:rPr lang="ko-KR" altLang="en-US" sz="1300" b="1"/>
                        <a:t>금액신청 관리</a:t>
                      </a:r>
                      <a:r>
                        <a:rPr lang="en-US" altLang="ko-KR" sz="1300" b="1"/>
                        <a:t>]</a:t>
                      </a:r>
                      <a:endParaRPr lang="en-US" altLang="ko-KR" sz="1300" b="1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마이페이지에서 사용자는 잔고 충전을 신청할 수 있으며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해당 정보는 관리자의 금액신청 관리 페이지에서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나타납니다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관리자는 해당 내용을 확인하고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올바른 접근인 경우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입금내역 확인 등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변경 버튼을 눌러 금액을 추가해 줄 수 있도록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구현하였습니다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34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216424"/>
            <a:ext cx="8077156" cy="3102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492250" y="2726160"/>
            <a:ext cx="9207500" cy="9009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300" b="1"/>
              <a:t>판매물품등록</a:t>
            </a:r>
            <a:endParaRPr lang="ko-KR" altLang="en-US" sz="53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77166" y="0"/>
            <a:ext cx="5037668" cy="998220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2000" b="1"/>
              <a:t>판매 물품등록페이지</a:t>
            </a:r>
            <a:endParaRPr lang="ko-KR" altLang="en-US" sz="20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500" b="1"/>
                        <a:t>[</a:t>
                      </a:r>
                      <a:r>
                        <a:rPr lang="ko-KR" altLang="en-US" sz="1500" b="1"/>
                        <a:t>판매물품 등록</a:t>
                      </a:r>
                      <a:r>
                        <a:rPr lang="en-US" altLang="ko-KR" sz="1500" b="1"/>
                        <a:t>]</a:t>
                      </a:r>
                      <a:endParaRPr lang="en-US" altLang="ko-KR" sz="1500" b="1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판매물품 등록 페이지에서는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use </a:t>
                      </a:r>
                      <a:r>
                        <a:rPr lang="ko-KR" altLang="en-US" sz="1200"/>
                        <a:t>상태가 </a:t>
                      </a:r>
                      <a:r>
                        <a:rPr lang="en-US" altLang="ko-KR" sz="1200"/>
                        <a:t>true</a:t>
                      </a:r>
                      <a:r>
                        <a:rPr lang="ko-KR" altLang="en-US" sz="1200"/>
                        <a:t>인 카테고리를 선택하고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물품명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시작가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입찰증가단위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즉시구매가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본문을 기재합니다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추가로 목록에서 드러날 썸네일 이미지를 삽입할 수 있으며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이미지가 없을 경우 대체이미지가 들어가게 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35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66672" y="1298576"/>
            <a:ext cx="4794655" cy="4938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77166" y="0"/>
            <a:ext cx="5037668" cy="998220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2000" b="1"/>
              <a:t>판매 물품등록페이지 </a:t>
            </a: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1</a:t>
            </a:r>
            <a:endParaRPr lang="en-US" altLang="ko-KR" sz="20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500" b="1"/>
                        <a:t>[</a:t>
                      </a:r>
                      <a:r>
                        <a:rPr lang="ko-KR" altLang="en-US" sz="1500" b="1"/>
                        <a:t>판매물품 등록</a:t>
                      </a:r>
                      <a:r>
                        <a:rPr lang="en-US" altLang="ko-KR" sz="1500" b="1"/>
                        <a:t>]</a:t>
                      </a:r>
                      <a:endParaRPr lang="en-US" altLang="ko-KR" sz="1500" b="1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[</a:t>
                      </a:r>
                      <a:r>
                        <a:rPr lang="ko-KR" altLang="en-US" sz="1200"/>
                        <a:t>판매물품 등록 </a:t>
                      </a:r>
                      <a:r>
                        <a:rPr lang="en-US" altLang="ko-KR" sz="1200"/>
                        <a:t>– </a:t>
                      </a:r>
                      <a:r>
                        <a:rPr lang="ko-KR" altLang="en-US" sz="1200"/>
                        <a:t>카테고리 선택</a:t>
                      </a:r>
                      <a:r>
                        <a:rPr lang="en-US" altLang="ko-KR" sz="1200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카테고리 선택화면으로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현재 </a:t>
                      </a:r>
                      <a:r>
                        <a:rPr lang="en-US" altLang="ko-KR" sz="1200"/>
                        <a:t>use </a:t>
                      </a:r>
                      <a:r>
                        <a:rPr lang="ko-KR" altLang="en-US" sz="1200"/>
                        <a:t>상태가 </a:t>
                      </a:r>
                      <a:r>
                        <a:rPr lang="en-US" altLang="ko-KR" sz="1200"/>
                        <a:t>true</a:t>
                      </a:r>
                      <a:r>
                        <a:rPr lang="ko-KR" altLang="en-US" sz="1200"/>
                        <a:t>인 카테고리에 대해서만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나타난다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[</a:t>
                      </a:r>
                      <a:r>
                        <a:rPr lang="ko-KR" altLang="en-US" sz="1200"/>
                        <a:t>판매물품 등록 </a:t>
                      </a:r>
                      <a:r>
                        <a:rPr lang="en-US" altLang="ko-KR" sz="1200"/>
                        <a:t>- </a:t>
                      </a:r>
                      <a:r>
                        <a:rPr lang="ko-KR" altLang="en-US" sz="1200"/>
                        <a:t>이미지</a:t>
                      </a:r>
                      <a:r>
                        <a:rPr lang="en-US" altLang="ko-KR" sz="1200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썸네일 이미지는 삽입할 경우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우측 상단에 삭제 버튼이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존재하며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삭제 버튼을 눌러 삭제하게 되면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다시 좌측의 이미지 추가 아이콘이 출력됩니다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36" name="그림 2" descr="텍스트, 화이트보드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7450"/>
            <a:ext cx="2480637" cy="2878128"/>
          </a:xfrm>
          <a:prstGeom prst="rect">
            <a:avLst/>
          </a:prstGeom>
        </p:spPr>
      </p:pic>
      <p:pic>
        <p:nvPicPr>
          <p:cNvPr id="37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74458" y="2728054"/>
            <a:ext cx="2575266" cy="3564050"/>
          </a:xfrm>
          <a:prstGeom prst="rect">
            <a:avLst/>
          </a:prstGeom>
        </p:spPr>
      </p:pic>
      <p:pic>
        <p:nvPicPr>
          <p:cNvPr id="38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76724" y="2728053"/>
            <a:ext cx="2681942" cy="3564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77166" y="0"/>
            <a:ext cx="5037668" cy="998220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2000" b="1"/>
              <a:t>판매 물품등록페이지 </a:t>
            </a: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2</a:t>
            </a:r>
            <a:endParaRPr lang="en-US" altLang="ko-KR" sz="20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500" b="1"/>
                        <a:t>[</a:t>
                      </a:r>
                      <a:r>
                        <a:rPr lang="ko-KR" altLang="en-US" sz="1500" b="1"/>
                        <a:t>판매물품 등록</a:t>
                      </a:r>
                      <a:r>
                        <a:rPr lang="en-US" altLang="ko-KR" sz="1500" b="1"/>
                        <a:t>]</a:t>
                      </a:r>
                      <a:endParaRPr lang="en-US" altLang="ko-KR" sz="1500" b="1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[</a:t>
                      </a:r>
                      <a:r>
                        <a:rPr lang="ko-KR" altLang="en-US" sz="1200"/>
                        <a:t>판매물품 등록 </a:t>
                      </a:r>
                      <a:r>
                        <a:rPr lang="en-US" altLang="ko-KR" sz="1200"/>
                        <a:t>– </a:t>
                      </a:r>
                      <a:r>
                        <a:rPr lang="ko-KR" altLang="en-US" sz="1200"/>
                        <a:t>이미지</a:t>
                      </a:r>
                      <a:r>
                        <a:rPr lang="en-US" altLang="ko-KR" sz="1200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본문의 이미지는 파일을 등록하면 좌측 하단에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파일명이 나타나게 되고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본문에 업로드하거나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업로드 된 파일을 삭제할 수 있도록 구현하였습니다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39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0290" y="1223804"/>
            <a:ext cx="4887420" cy="5087724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1116541" y="4587875"/>
            <a:ext cx="2624666" cy="1723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1492250" y="2726160"/>
            <a:ext cx="9207500" cy="90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300" b="1"/>
              <a:t>물품 상세 페이지</a:t>
            </a:r>
            <a:endParaRPr lang="ko-KR" altLang="en-US" sz="53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77166" y="0"/>
            <a:ext cx="5037668" cy="998220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2000" b="1"/>
              <a:t>물품 상세 페이지 </a:t>
            </a:r>
            <a:endParaRPr lang="en-US" altLang="ko-KR" sz="20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500" b="1"/>
                        <a:t>[</a:t>
                      </a:r>
                      <a:r>
                        <a:rPr lang="ko-KR" altLang="en-US" sz="1500" b="1"/>
                        <a:t>물품 상세 페이지</a:t>
                      </a:r>
                      <a:r>
                        <a:rPr lang="en-US" altLang="ko-KR" sz="1500" b="1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상세 페이지에서는 판매 물품에 대해 </a:t>
                      </a:r>
                      <a:r>
                        <a:rPr lang="ko-KR" altLang="en-US" sz="1400" b="1"/>
                        <a:t>남은 경매시간</a:t>
                      </a:r>
                      <a:r>
                        <a:rPr lang="ko-KR" altLang="en-US" sz="1200"/>
                        <a:t>이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출력됩니다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500" b="1"/>
                        <a:t>서버와 브라우저가 웹소켓을 통해 연결</a:t>
                      </a:r>
                      <a:r>
                        <a:rPr lang="ko-KR" altLang="en-US" sz="1200"/>
                        <a:t>되어 있으며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매 초 서버의 시간을 전송해줍니다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자바스크립트 단에서 처리를 해주어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브라우저의 시간대가 바뀌어도 정상적으로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카운팅되도록 구현하였습니다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시간 아래에는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300" b="1"/>
                        <a:t>판매자의 정보가 간략</a:t>
                      </a:r>
                      <a:r>
                        <a:rPr lang="ko-KR" altLang="en-US" sz="1200"/>
                        <a:t>하게 나타나고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현재 경매 가격과 인상되는 가격의 단위가 나타납니다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또한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현재 최고 입찰자의 아이디를 표시하도록 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입찰버튼을 누르면 확인 팝업과 함께 입찰을 진행할 수 있으며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validator</a:t>
                      </a:r>
                      <a:r>
                        <a:rPr lang="ko-KR" altLang="en-US" sz="1200"/>
                        <a:t>를 추가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자신의 물품에 대해서는 입찰을 진행할 수 없고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자신이 최고 입찰자인 경우 연속적인 입찰이 불가능하도록 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39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008" y="1531926"/>
            <a:ext cx="7961983" cy="447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77166" y="0"/>
            <a:ext cx="5037668" cy="998220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2000" b="1"/>
              <a:t>물품 상세 페이지 </a:t>
            </a:r>
            <a:endParaRPr lang="en-US" altLang="ko-KR" sz="20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500" b="1"/>
                        <a:t>[</a:t>
                      </a:r>
                      <a:r>
                        <a:rPr lang="ko-KR" altLang="en-US" sz="1500" b="1"/>
                        <a:t>물품 상세 페이지</a:t>
                      </a:r>
                      <a:r>
                        <a:rPr lang="en-US" altLang="ko-KR" sz="1500" b="1"/>
                        <a:t>]</a:t>
                      </a:r>
                      <a:endParaRPr lang="en-US" altLang="ko-KR" sz="1500" b="1"/>
                    </a:p>
                    <a:p>
                      <a:pPr latinLnBrk="1">
                        <a:defRPr/>
                      </a:pPr>
                      <a:endParaRPr lang="en-US" altLang="ko-KR" sz="1500" b="1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[</a:t>
                      </a:r>
                      <a:r>
                        <a:rPr lang="ko-KR" altLang="en-US" sz="1200"/>
                        <a:t>상세 페이지 </a:t>
                      </a:r>
                      <a:r>
                        <a:rPr lang="en-US" altLang="ko-KR" sz="1200"/>
                        <a:t>– </a:t>
                      </a:r>
                      <a:r>
                        <a:rPr lang="ko-KR" altLang="en-US" sz="1200"/>
                        <a:t>대체 이미지</a:t>
                      </a:r>
                      <a:r>
                        <a:rPr lang="en-US" altLang="ko-KR" sz="1200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이미지가 등록되지 않은 게시글에 대해서는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대체 이미지가 추가됩니다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40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3931" y="1542631"/>
            <a:ext cx="6715125" cy="44500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1492249" y="2292243"/>
            <a:ext cx="9207500" cy="2325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300" b="1"/>
              <a:t>감사합니다</a:t>
            </a:r>
            <a:r>
              <a:rPr lang="en-US" altLang="ko-KR" sz="5300" b="1"/>
              <a:t>!!!</a:t>
            </a:r>
            <a:endParaRPr lang="en-US" altLang="ko-KR" sz="5300" b="1"/>
          </a:p>
          <a:p>
            <a:pPr algn="ctr">
              <a:defRPr/>
            </a:pPr>
            <a:endParaRPr lang="en-US" altLang="ko-KR" sz="4200" b="1"/>
          </a:p>
          <a:p>
            <a:pPr algn="ctr">
              <a:defRPr/>
            </a:pPr>
            <a:r>
              <a:rPr lang="ko-KR" altLang="en-US" sz="2600" b="1"/>
              <a:t>지속적으로 </a:t>
            </a:r>
            <a:endParaRPr lang="ko-KR" altLang="en-US" sz="2600" b="1"/>
          </a:p>
          <a:p>
            <a:pPr algn="ctr">
              <a:defRPr/>
            </a:pPr>
            <a:r>
              <a:rPr lang="ko-KR" altLang="en-US" sz="2600" b="1"/>
              <a:t>업데이트 중</a:t>
            </a:r>
            <a:r>
              <a:rPr lang="en-US" altLang="ko-KR" sz="2600" b="1"/>
              <a:t>...</a:t>
            </a:r>
            <a:endParaRPr lang="en-US" altLang="ko-KR" sz="2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13616"/>
            <a:ext cx="7979832" cy="538094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3" name=""/>
          <p:cNvSpPr txBox="1"/>
          <p:nvPr/>
        </p:nvSpPr>
        <p:spPr>
          <a:xfrm>
            <a:off x="3397249" y="0"/>
            <a:ext cx="5397501" cy="6934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[</a:t>
            </a:r>
            <a:r>
              <a:rPr lang="ko-KR" altLang="en-US" sz="2000" b="1"/>
              <a:t> </a:t>
            </a:r>
            <a:r>
              <a:rPr lang="en-US" altLang="ko-KR" sz="2000" b="1"/>
              <a:t>Mind Map</a:t>
            </a:r>
            <a:r>
              <a:rPr lang="ko-KR" altLang="en-US" sz="2000" b="1"/>
              <a:t> </a:t>
            </a:r>
            <a:r>
              <a:rPr lang="en-US" altLang="ko-KR" sz="2000" b="1"/>
              <a:t>]</a:t>
            </a:r>
            <a:endParaRPr lang="en-US" altLang="ko-KR" sz="2000" b="1"/>
          </a:p>
          <a:p>
            <a:pPr algn="ctr">
              <a:defRPr/>
            </a:pPr>
            <a:r>
              <a:rPr lang="ko-KR" altLang="en-US" sz="2000" b="1"/>
              <a:t>전체 구상</a:t>
            </a:r>
            <a:endParaRPr lang="ko-KR" altLang="en-US" sz="2000" b="1"/>
          </a:p>
        </p:txBody>
      </p:sp>
      <p:graphicFrame>
        <p:nvGraphicFramePr>
          <p:cNvPr id="4" name=""/>
          <p:cNvGraphicFramePr/>
          <p:nvPr/>
        </p:nvGraphicFramePr>
        <p:xfrm>
          <a:off x="7979832" y="813616"/>
          <a:ext cx="4212167" cy="53809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05"/>
                <a:gridCol w="3117662"/>
              </a:tblGrid>
              <a:tr h="369265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11676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300"/>
                        <a:t>경매에 대한 기본적인 기능을 우선으로 하여</a:t>
                      </a:r>
                      <a:r>
                        <a:rPr lang="en-US" altLang="ko-KR" sz="1300"/>
                        <a:t>, </a:t>
                      </a:r>
                      <a:endParaRPr lang="en-US" altLang="ko-KR" sz="1300"/>
                    </a:p>
                    <a:p>
                      <a:pPr latinLnBrk="1">
                        <a:defRPr/>
                      </a:pPr>
                      <a:r>
                        <a:rPr lang="ko-KR" altLang="en-US" sz="1300"/>
                        <a:t>구현하였습니다</a:t>
                      </a:r>
                      <a:r>
                        <a:rPr lang="en-US" altLang="ko-KR" sz="1300"/>
                        <a:t>.</a:t>
                      </a:r>
                      <a:endParaRPr lang="en-US" altLang="ko-KR" sz="1300"/>
                    </a:p>
                    <a:p>
                      <a:pPr latinLnBrk="1">
                        <a:defRPr/>
                      </a:pPr>
                      <a:endParaRPr lang="en-US" altLang="ko-KR" sz="1300"/>
                    </a:p>
                    <a:p>
                      <a:pPr latinLnBrk="1">
                        <a:defRPr/>
                      </a:pPr>
                      <a:endParaRPr lang="en-US" altLang="ko-KR" sz="1300"/>
                    </a:p>
                    <a:p>
                      <a:pPr latinLnBrk="1">
                        <a:defRPr/>
                      </a:pPr>
                      <a:r>
                        <a:rPr lang="ko-KR" altLang="en-US" sz="1300"/>
                        <a:t>기본적으로 </a:t>
                      </a:r>
                      <a:r>
                        <a:rPr lang="ko-KR" altLang="en-US" sz="1500" b="1"/>
                        <a:t>판매자</a:t>
                      </a:r>
                      <a:r>
                        <a:rPr lang="ko-KR" altLang="en-US" sz="1300"/>
                        <a:t>와 </a:t>
                      </a:r>
                      <a:r>
                        <a:rPr lang="ko-KR" altLang="en-US" sz="1500" b="1"/>
                        <a:t>구매자</a:t>
                      </a:r>
                      <a:r>
                        <a:rPr lang="ko-KR" altLang="en-US" sz="1300"/>
                        <a:t>가 존재</a:t>
                      </a:r>
                      <a:endParaRPr lang="en-US" altLang="ko-KR" sz="1300"/>
                    </a:p>
                    <a:p>
                      <a:pPr latinLnBrk="1">
                        <a:defRPr/>
                      </a:pPr>
                      <a:endParaRPr lang="en-US" altLang="ko-KR" sz="1300"/>
                    </a:p>
                    <a:p>
                      <a:pPr latinLnBrk="1">
                        <a:defRPr/>
                      </a:pPr>
                      <a:r>
                        <a:rPr lang="ko-KR" altLang="en-US" sz="1500" b="1">
                          <a:solidFill>
                            <a:srgbClr val="9c3b00"/>
                          </a:solidFill>
                        </a:rPr>
                        <a:t>판매자</a:t>
                      </a:r>
                      <a:r>
                        <a:rPr lang="ko-KR" altLang="en-US" sz="1300"/>
                        <a:t>가 초기가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인상 입찰가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즉시 구매가를 </a:t>
                      </a:r>
                      <a:endParaRPr lang="ko-KR" altLang="en-US" sz="1300"/>
                    </a:p>
                    <a:p>
                      <a:pPr latinLnBrk="1">
                        <a:defRPr/>
                      </a:pPr>
                      <a:r>
                        <a:rPr lang="ko-KR" altLang="en-US" sz="1300"/>
                        <a:t>기재하여 판매 물품을 등록하면</a:t>
                      </a:r>
                      <a:r>
                        <a:rPr lang="en-US" altLang="ko-KR" sz="1300"/>
                        <a:t>,</a:t>
                      </a:r>
                      <a:endParaRPr lang="en-US" altLang="ko-KR" sz="1300"/>
                    </a:p>
                    <a:p>
                      <a:pPr latinLnBrk="1">
                        <a:defRPr/>
                      </a:pPr>
                      <a:endParaRPr lang="en-US" altLang="ko-KR" sz="1300"/>
                    </a:p>
                    <a:p>
                      <a:pPr latinLnBrk="1">
                        <a:defRPr/>
                      </a:pPr>
                      <a:r>
                        <a:rPr lang="ko-KR" altLang="en-US" sz="1500" b="1">
                          <a:solidFill>
                            <a:srgbClr val="9c3b00"/>
                          </a:solidFill>
                        </a:rPr>
                        <a:t>구매자들</a:t>
                      </a:r>
                      <a:r>
                        <a:rPr lang="ko-KR" altLang="en-US" sz="1300"/>
                        <a:t>이 해당 상품에 대해 입찰을 진행하고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이에 따라 가격이 증가하는 방식입니다</a:t>
                      </a:r>
                      <a:endParaRPr lang="ko-KR" altLang="en-US" sz="1300"/>
                    </a:p>
                    <a:p>
                      <a:pPr latinLnBrk="1">
                        <a:defRPr/>
                      </a:pPr>
                      <a:endParaRPr lang="ko-KR" altLang="en-US" sz="1300"/>
                    </a:p>
                    <a:p>
                      <a:pPr latinLnBrk="1">
                        <a:defRPr/>
                      </a:pPr>
                      <a:r>
                        <a:rPr lang="ko-KR" altLang="en-US" sz="1300"/>
                        <a:t>구매자가 즉시구매를 하거나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경매 시간이 </a:t>
                      </a:r>
                      <a:endParaRPr lang="ko-KR" altLang="en-US" sz="1300"/>
                    </a:p>
                    <a:p>
                      <a:pPr latinLnBrk="1">
                        <a:defRPr/>
                      </a:pPr>
                      <a:r>
                        <a:rPr lang="ko-KR" altLang="en-US" sz="1300"/>
                        <a:t>초과하면 구매가 진행됩니다</a:t>
                      </a:r>
                      <a:r>
                        <a:rPr lang="en-US" altLang="ko-KR" sz="1300"/>
                        <a:t>.</a:t>
                      </a:r>
                      <a:endParaRPr lang="en-US" altLang="ko-KR" sz="1300"/>
                    </a:p>
                    <a:p>
                      <a:pPr latinLnBrk="1">
                        <a:defRPr/>
                      </a:pPr>
                      <a:endParaRPr lang="en-US" altLang="ko-KR" sz="1300"/>
                    </a:p>
                    <a:p>
                      <a:pPr latinLnBrk="1">
                        <a:defRPr/>
                      </a:pPr>
                      <a:endParaRPr lang="en-US" altLang="ko-KR" sz="1300"/>
                    </a:p>
                    <a:p>
                      <a:pPr latinLnBrk="1">
                        <a:defRPr/>
                      </a:pPr>
                      <a:r>
                        <a:rPr lang="ko-KR" altLang="en-US" sz="1300"/>
                        <a:t>구매자가 지불 능력이 없을 것을 </a:t>
                      </a:r>
                      <a:endParaRPr lang="ko-KR" altLang="en-US" sz="1300"/>
                    </a:p>
                    <a:p>
                      <a:pPr latinLnBrk="1">
                        <a:defRPr/>
                      </a:pPr>
                      <a:r>
                        <a:rPr lang="ko-KR" altLang="en-US" sz="1300"/>
                        <a:t>대비함과 동시에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간편한 결제 과정을 위해 </a:t>
                      </a:r>
                      <a:endParaRPr lang="ko-KR" altLang="en-US" sz="1300"/>
                    </a:p>
                    <a:p>
                      <a:pPr latinLnBrk="1">
                        <a:defRPr/>
                      </a:pPr>
                      <a:r>
                        <a:rPr lang="ko-KR" altLang="en-US" sz="1300"/>
                        <a:t>사전에 예치금을 충전해두고</a:t>
                      </a:r>
                      <a:r>
                        <a:rPr lang="en-US" altLang="ko-KR" sz="1300"/>
                        <a:t>, </a:t>
                      </a:r>
                      <a:endParaRPr lang="en-US" altLang="ko-KR" sz="1300"/>
                    </a:p>
                    <a:p>
                      <a:pPr latinLnBrk="1">
                        <a:defRPr/>
                      </a:pPr>
                      <a:r>
                        <a:rPr lang="ko-KR" altLang="en-US" sz="1300"/>
                        <a:t>해당 잔고를 통해 경매가 진행됩니다</a:t>
                      </a:r>
                      <a:r>
                        <a:rPr lang="en-US" altLang="ko-KR" sz="1300"/>
                        <a:t>.</a:t>
                      </a:r>
                      <a:endParaRPr lang="en-US" altLang="ko-KR" sz="13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29799"/>
            <a:ext cx="8117417" cy="5494734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3397249" y="0"/>
            <a:ext cx="5397501" cy="724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 b="1"/>
              <a:t>[</a:t>
            </a:r>
            <a:r>
              <a:rPr lang="ko-KR" altLang="en-US" sz="2100" b="1"/>
              <a:t> </a:t>
            </a:r>
            <a:r>
              <a:rPr lang="en-US" altLang="ko-KR" sz="2100" b="1"/>
              <a:t>Site Map</a:t>
            </a:r>
            <a:r>
              <a:rPr lang="ko-KR" altLang="en-US" sz="2100" b="1"/>
              <a:t> </a:t>
            </a:r>
            <a:r>
              <a:rPr lang="en-US" altLang="ko-KR" sz="2100" b="1"/>
              <a:t>]</a:t>
            </a:r>
            <a:endParaRPr lang="en-US" altLang="ko-KR" sz="2100" b="1"/>
          </a:p>
          <a:p>
            <a:pPr algn="ctr">
              <a:defRPr/>
            </a:pPr>
            <a:r>
              <a:rPr lang="en-US" altLang="ko-KR" sz="2100" b="1"/>
              <a:t>1</a:t>
            </a:r>
            <a:endParaRPr lang="en-US" altLang="ko-KR" sz="2100" b="1"/>
          </a:p>
        </p:txBody>
      </p:sp>
      <p:graphicFrame>
        <p:nvGraphicFramePr>
          <p:cNvPr id="4" name=""/>
          <p:cNvGraphicFramePr/>
          <p:nvPr/>
        </p:nvGraphicFramePr>
        <p:xfrm>
          <a:off x="8117416" y="829799"/>
          <a:ext cx="4074582" cy="5494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755"/>
                <a:gridCol w="3015827"/>
              </a:tblGrid>
              <a:tr h="37707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11766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전체적인 사이트맵은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판매중인 물품을 조회할 수 있는</a:t>
                      </a:r>
                      <a:r>
                        <a:rPr lang="ko-KR" altLang="en-US" sz="1500" b="1">
                          <a:solidFill>
                            <a:srgbClr val="ff843a"/>
                          </a:solidFill>
                        </a:rPr>
                        <a:t> 목록페이지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판매 물품을 등록하는 </a:t>
                      </a:r>
                      <a:r>
                        <a:rPr lang="ko-KR" altLang="en-US" sz="1500" b="1">
                          <a:solidFill>
                            <a:srgbClr val="ff843a"/>
                          </a:solidFill>
                        </a:rPr>
                        <a:t>물품등록페이지</a:t>
                      </a:r>
                      <a:r>
                        <a:rPr lang="ko-KR" altLang="en-US" sz="1200"/>
                        <a:t> 가 메인 입니다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목록 페이지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카테고리별 판매물품 조회 뿐 아니라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제목과 내용에 따른 검색과 등록일자에 따른 정렬</a:t>
                      </a:r>
                      <a:r>
                        <a:rPr lang="en-US" altLang="ko-KR" sz="1200"/>
                        <a:t>, 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가격순 정렬이 포함되어 있습니다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판매물품 등록 페이지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기본적으로 카테고리를 선택하여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판매 물품을 자유롭게 등록하는 방식으로 되어있으며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썸네일 이미지와 상품 설명 부분에 있어서 이미지파일을 첨부할 수 있도록 구현하였습니다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본문에 대해서는 자유도를 높일 수 있도록 </a:t>
                      </a:r>
                      <a:r>
                        <a:rPr lang="en-US" altLang="ko-KR" sz="1200"/>
                        <a:t>CKEditor</a:t>
                      </a:r>
                      <a:r>
                        <a:rPr lang="ko-KR" altLang="en-US" sz="1200"/>
                        <a:t>를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사용합니다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81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29799"/>
            <a:ext cx="8117417" cy="5494734"/>
          </a:xfrm>
          <a:prstGeom prst="rect">
            <a:avLst/>
          </a:prstGeom>
          <a:ln>
            <a:solidFill>
              <a:schemeClr val="accent3">
                <a:alpha val="96000"/>
              </a:schemeClr>
            </a:solidFill>
          </a:ln>
        </p:spPr>
      </p:pic>
      <p:sp>
        <p:nvSpPr>
          <p:cNvPr id="3" name=""/>
          <p:cNvSpPr txBox="1"/>
          <p:nvPr/>
        </p:nvSpPr>
        <p:spPr>
          <a:xfrm>
            <a:off x="3397249" y="0"/>
            <a:ext cx="5397501" cy="724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 b="1"/>
              <a:t>[</a:t>
            </a:r>
            <a:r>
              <a:rPr lang="ko-KR" altLang="en-US" sz="2100" b="1"/>
              <a:t> </a:t>
            </a:r>
            <a:r>
              <a:rPr lang="en-US" altLang="ko-KR" sz="2100" b="1"/>
              <a:t>Site Map</a:t>
            </a:r>
            <a:r>
              <a:rPr lang="ko-KR" altLang="en-US" sz="2100" b="1"/>
              <a:t> </a:t>
            </a:r>
            <a:r>
              <a:rPr lang="en-US" altLang="ko-KR" sz="2100" b="1"/>
              <a:t>]</a:t>
            </a:r>
            <a:endParaRPr lang="en-US" altLang="ko-KR" sz="2100" b="1"/>
          </a:p>
          <a:p>
            <a:pPr algn="ctr">
              <a:defRPr/>
            </a:pPr>
            <a:r>
              <a:rPr lang="en-US" altLang="ko-KR" sz="2100" b="1"/>
              <a:t>2</a:t>
            </a:r>
            <a:endParaRPr lang="en-US" altLang="ko-KR" sz="2100" b="1"/>
          </a:p>
        </p:txBody>
      </p:sp>
      <p:graphicFrame>
        <p:nvGraphicFramePr>
          <p:cNvPr id="4" name=""/>
          <p:cNvGraphicFramePr/>
          <p:nvPr/>
        </p:nvGraphicFramePr>
        <p:xfrm>
          <a:off x="8117416" y="829799"/>
          <a:ext cx="4078604" cy="5494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2776"/>
                <a:gridCol w="3015827"/>
              </a:tblGrid>
              <a:tr h="37707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11766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ff843a"/>
                          </a:solidFill>
                        </a:rPr>
                        <a:t>마이페이지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사이드바에 크게 </a:t>
                      </a:r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가지 메뉴가 있습니다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회원정보 및 예치금을 추가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판매중인 물품에 대한 조회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구매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입찰</a:t>
                      </a:r>
                      <a:r>
                        <a:rPr lang="en-US" altLang="ko-KR" sz="1400" b="1"/>
                        <a:t>)</a:t>
                      </a:r>
                      <a:r>
                        <a:rPr lang="ko-KR" altLang="en-US" sz="1400" b="1"/>
                        <a:t>중인 물품에 대한 조회</a:t>
                      </a:r>
                      <a:r>
                        <a:rPr lang="ko-KR" altLang="en-US" sz="1200"/>
                        <a:t>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페이지가 존재하며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물품에 대한 상태가 함께 기재됩니다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600" b="1">
                          <a:solidFill>
                            <a:srgbClr val="ff843a"/>
                          </a:solidFill>
                        </a:rPr>
                        <a:t>회</a:t>
                      </a:r>
                      <a:r>
                        <a:rPr lang="ko-KR" altLang="en-US" sz="1700" b="1">
                          <a:solidFill>
                            <a:srgbClr val="ff843a"/>
                          </a:solidFill>
                        </a:rPr>
                        <a:t>원가입과 로그인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en-US" altLang="ko-KR" sz="1500" b="1"/>
                        <a:t>Spring Security</a:t>
                      </a:r>
                      <a:r>
                        <a:rPr lang="ko-KR" altLang="en-US" sz="1200"/>
                        <a:t>를 사용하였습니다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또한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비밀번호는 </a:t>
                      </a:r>
                      <a:r>
                        <a:rPr lang="en-US" altLang="ko-KR" sz="1400" b="1"/>
                        <a:t>BCrypt</a:t>
                      </a:r>
                      <a:r>
                        <a:rPr lang="ko-KR" altLang="en-US" sz="1400" b="1"/>
                        <a:t>를 사용하여 암호화</a:t>
                      </a:r>
                      <a:r>
                        <a:rPr lang="ko-KR" altLang="en-US" sz="1200"/>
                        <a:t>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로그인 한 사용자의 권한에 따라 접근 가능한 페이지에 차이가 있습니다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만약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관리자 계정이라면 관리자 페이지에 접속할 수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있으며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관리자 페이지에서는 회원정보 관리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물품 관리</a:t>
                      </a:r>
                      <a:r>
                        <a:rPr lang="en-US" altLang="ko-KR" sz="1200"/>
                        <a:t>, 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카테고리 관리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금액신청 관리 등의 기능을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구현하였습니다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81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492250" y="2726160"/>
            <a:ext cx="9207500" cy="9009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300" b="1"/>
              <a:t>메인 페이지</a:t>
            </a:r>
            <a:endParaRPr lang="ko-KR" altLang="en-US" sz="53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61291" y="248707"/>
            <a:ext cx="5037667" cy="940012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1600" b="1"/>
              <a:t>메인화면 </a:t>
            </a:r>
            <a:r>
              <a:rPr lang="en-US" altLang="ko-KR" sz="1600" b="1"/>
              <a:t>-</a:t>
            </a:r>
            <a:r>
              <a:rPr lang="ko-KR" altLang="en-US" sz="1600" b="1"/>
              <a:t> </a:t>
            </a:r>
            <a:r>
              <a:rPr lang="en-US" altLang="ko-KR" sz="1600" b="1"/>
              <a:t>1</a:t>
            </a:r>
            <a:endParaRPr lang="en-US" altLang="ko-KR" sz="1600" b="1"/>
          </a:p>
        </p:txBody>
      </p:sp>
      <p:pic>
        <p:nvPicPr>
          <p:cNvPr id="3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7450"/>
            <a:ext cx="8097695" cy="5160432"/>
          </a:xfrm>
          <a:prstGeom prst="rect">
            <a:avLst/>
          </a:prstGeom>
        </p:spPr>
      </p:pic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[</a:t>
                      </a:r>
                      <a:r>
                        <a:rPr lang="ko-KR" altLang="en-US" sz="1200"/>
                        <a:t>메인 화면</a:t>
                      </a:r>
                      <a:r>
                        <a:rPr lang="en-US" altLang="ko-KR" sz="1200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메인 화면에서는 가운데에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①메인 배너와 함께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②현재 등록된 판매 물품이 간략하게 나타납니다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③</a:t>
                      </a:r>
                      <a:r>
                        <a:rPr lang="ko-KR" altLang="en-US" sz="1200"/>
                        <a:t>상단에는 로고와 함께 이동할 수 있는 페이지로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사이트 소개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물품 목록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마이페이지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회원가입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로그인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판매물품 등록 등이 위치합니다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5" name="Picture 2" descr="1 icon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9954" y="2365374"/>
            <a:ext cx="357716" cy="357716"/>
          </a:xfrm>
          <a:prstGeom prst="rect">
            <a:avLst/>
          </a:prstGeom>
          <a:noFill/>
        </p:spPr>
      </p:pic>
      <p:pic>
        <p:nvPicPr>
          <p:cNvPr id="6" name="그림 8" descr="텍스트, 시계, 표지판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5821" y="3429000"/>
            <a:ext cx="359833" cy="359833"/>
          </a:xfrm>
          <a:prstGeom prst="rect">
            <a:avLst/>
          </a:prstGeom>
        </p:spPr>
      </p:pic>
      <p:pic>
        <p:nvPicPr>
          <p:cNvPr id="7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5738" y="1318007"/>
            <a:ext cx="359833" cy="359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61291" y="248707"/>
            <a:ext cx="5037667" cy="940012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1600" b="1"/>
              <a:t>메인화면 </a:t>
            </a:r>
            <a:r>
              <a:rPr lang="en-US" altLang="ko-KR" sz="1600" b="1"/>
              <a:t>-</a:t>
            </a:r>
            <a:r>
              <a:rPr lang="ko-KR" altLang="en-US" sz="1600" b="1"/>
              <a:t> </a:t>
            </a:r>
            <a:r>
              <a:rPr lang="en-US" altLang="ko-KR" sz="1600" b="1"/>
              <a:t>2</a:t>
            </a:r>
            <a:endParaRPr lang="en-US" altLang="ko-KR" sz="16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[</a:t>
                      </a:r>
                      <a:r>
                        <a:rPr lang="ko-KR" altLang="en-US" sz="1200"/>
                        <a:t>메인 화면</a:t>
                      </a:r>
                      <a:r>
                        <a:rPr lang="en-US" altLang="ko-KR" sz="1200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메인 우측 상단에는 로그인 상태에 따라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다른 구성이 나타납니다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1.</a:t>
                      </a:r>
                      <a:r>
                        <a:rPr lang="ko-KR" altLang="en-US" sz="1200"/>
                        <a:t> 로그인 세션이 없을 경우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회원가입과 로그인을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2.</a:t>
                      </a:r>
                      <a:r>
                        <a:rPr lang="ko-KR" altLang="en-US" sz="1200"/>
                        <a:t> 일반 회원이 로그인하였을 경우에는 로그아웃을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3.</a:t>
                      </a:r>
                      <a:r>
                        <a:rPr lang="ko-KR" altLang="en-US" sz="1200"/>
                        <a:t> 관리자 계정이 로그인하였을 경우에는 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    관리자페이지 이동과 로그아웃이 배치됩니다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8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1366" y="2007984"/>
            <a:ext cx="2534004" cy="819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81366" y="3287377"/>
            <a:ext cx="2629267" cy="743054"/>
          </a:xfrm>
          <a:prstGeom prst="rect">
            <a:avLst/>
          </a:prstGeom>
        </p:spPr>
      </p:pic>
      <p:pic>
        <p:nvPicPr>
          <p:cNvPr id="10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81366" y="4656666"/>
            <a:ext cx="2629267" cy="895475"/>
          </a:xfrm>
          <a:prstGeom prst="rect">
            <a:avLst/>
          </a:prstGeom>
        </p:spPr>
      </p:pic>
      <p:pic>
        <p:nvPicPr>
          <p:cNvPr id="11" name="그림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2007984"/>
            <a:ext cx="4549735" cy="3704008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3201458" y="2007984"/>
            <a:ext cx="1005416" cy="40963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6" name=""/>
          <p:cNvCxnSpPr>
            <a:stCxn id="15" idx="3"/>
          </p:cNvCxnSpPr>
          <p:nvPr/>
        </p:nvCxnSpPr>
        <p:spPr>
          <a:xfrm>
            <a:off x="4206875" y="2212800"/>
            <a:ext cx="465666" cy="2048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1187450"/>
            <a:ext cx="8128000" cy="51604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 txBox="1"/>
          <p:nvPr/>
        </p:nvSpPr>
        <p:spPr>
          <a:xfrm>
            <a:off x="3561291" y="248707"/>
            <a:ext cx="5037667" cy="940012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/>
            </a:pPr>
            <a:r>
              <a:rPr lang="en-US" altLang="ko-KR" sz="1900" b="1"/>
              <a:t>[</a:t>
            </a:r>
            <a:r>
              <a:rPr lang="ko-KR" altLang="en-US" sz="1900" b="1"/>
              <a:t> 화면 구현 </a:t>
            </a:r>
            <a:r>
              <a:rPr lang="en-US" altLang="ko-KR" sz="1900" b="1"/>
              <a:t>– UI</a:t>
            </a:r>
            <a:r>
              <a:rPr lang="en-US" altLang="ko-KR" sz="2000" b="1"/>
              <a:t> ]</a:t>
            </a:r>
            <a:endParaRPr lang="en-US" altLang="ko-KR" sz="2000" b="1"/>
          </a:p>
          <a:p>
            <a:pPr algn="ctr" latinLnBrk="1">
              <a:defRPr/>
            </a:pPr>
            <a:endParaRPr lang="en-US" altLang="ko-KR" sz="2000" b="1"/>
          </a:p>
          <a:p>
            <a:pPr algn="ctr" latinLnBrk="1">
              <a:defRPr/>
            </a:pPr>
            <a:r>
              <a:rPr lang="ko-KR" altLang="en-US" sz="1600" b="1"/>
              <a:t>메인화면 </a:t>
            </a:r>
            <a:r>
              <a:rPr lang="en-US" altLang="ko-KR" sz="1600" b="1"/>
              <a:t>-</a:t>
            </a:r>
            <a:r>
              <a:rPr lang="ko-KR" altLang="en-US" sz="1600" b="1"/>
              <a:t> </a:t>
            </a:r>
            <a:r>
              <a:rPr lang="en-US" altLang="ko-KR" sz="1600" b="1"/>
              <a:t>3</a:t>
            </a:r>
            <a:endParaRPr lang="en-US" altLang="ko-KR" sz="1600" b="1"/>
          </a:p>
        </p:txBody>
      </p:sp>
      <p:graphicFrame>
        <p:nvGraphicFramePr>
          <p:cNvPr id="4" name=""/>
          <p:cNvGraphicFramePr/>
          <p:nvPr/>
        </p:nvGraphicFramePr>
        <p:xfrm>
          <a:off x="8128000" y="1187450"/>
          <a:ext cx="4069079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84"/>
                <a:gridCol w="3007995"/>
              </a:tblGrid>
              <a:tr h="35413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Description &amp; Function</a:t>
                      </a: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06300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[</a:t>
                      </a:r>
                      <a:r>
                        <a:rPr lang="ko-KR" altLang="en-US" sz="1200"/>
                        <a:t>메인 화면</a:t>
                      </a:r>
                      <a:r>
                        <a:rPr lang="en-US" altLang="ko-KR" sz="1200"/>
                        <a:t>]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메인 배너는 스와이프를 통해 이동이 가능하도록 구현</a:t>
                      </a:r>
                      <a:endParaRPr lang="ko-KR" altLang="en-US" sz="1200"/>
                    </a:p>
                    <a:p>
                      <a:pPr latinLnBrk="1">
                        <a:defRPr/>
                      </a:pPr>
                      <a:endParaRPr lang="ko-KR" altLang="en-US" sz="1200"/>
                    </a:p>
                    <a:p>
                      <a:pPr latinLnBrk="1">
                        <a:defRPr/>
                      </a:pPr>
                      <a:r>
                        <a:rPr lang="ko-KR" altLang="en-US" sz="1200"/>
                        <a:t>하단에 최근 등록된 상품을 간략하게 표시합니다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r>
                        <a:rPr lang="en-US" altLang="ko-KR" sz="1200"/>
                        <a:t>"</a:t>
                      </a:r>
                      <a:r>
                        <a:rPr lang="ko-KR" altLang="en-US" sz="1200"/>
                        <a:t>최근 등록</a:t>
                      </a:r>
                      <a:r>
                        <a:rPr lang="en-US" altLang="ko-KR" sz="1200"/>
                        <a:t>" </a:t>
                      </a:r>
                      <a:r>
                        <a:rPr lang="ko-KR" altLang="en-US" sz="1200"/>
                        <a:t>버튼을 누를 경우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판매 물품 목록 페이지로 이동합니다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en-US" altLang="ko-KR" sz="1200"/>
                    </a:p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1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07984"/>
            <a:ext cx="4549735" cy="3704008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3561291" y="3326592"/>
            <a:ext cx="627063" cy="10240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7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88234" y="1960063"/>
            <a:ext cx="3439765" cy="1899925"/>
          </a:xfrm>
          <a:prstGeom prst="rect">
            <a:avLst/>
          </a:prstGeom>
        </p:spPr>
      </p:pic>
      <p:cxnSp>
        <p:nvCxnSpPr>
          <p:cNvPr id="16" name=""/>
          <p:cNvCxnSpPr/>
          <p:nvPr/>
        </p:nvCxnSpPr>
        <p:spPr>
          <a:xfrm>
            <a:off x="4188354" y="3326592"/>
            <a:ext cx="3390245" cy="2558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31421" y="4069935"/>
            <a:ext cx="3153392" cy="1642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1012</ep:Words>
  <ep:PresentationFormat>화면 슬라이드 쇼(4:3)</ep:PresentationFormat>
  <ep:Paragraphs>65</ep:Paragraphs>
  <ep:Slides>29</ep:Slides>
  <ep:Notes>17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한컴오피스</vt:lpstr>
      <vt:lpstr>탕 탕 탕 프로젝트  경매사이트 만들기</vt:lpstr>
      <vt:lpstr>설계서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2023-05-11T14:58:43.912</dcterms:created>
  <dc:creator>rlatk</dc:creator>
  <cp:lastModifiedBy>rlatk</cp:lastModifiedBy>
  <dcterms:modified xsi:type="dcterms:W3CDTF">2023-05-11T17:10:07.822</dcterms:modified>
  <cp:revision>17</cp:revision>
  <dc:title>탕 탕 탕 프로젝트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