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  <p:sldId id="257" r:id="rId4"/>
    <p:sldId id="266" r:id="rId5"/>
    <p:sldId id="268" r:id="rId6"/>
    <p:sldId id="267" r:id="rId7"/>
    <p:sldId id="281" r:id="rId8"/>
    <p:sldId id="259" r:id="rId9"/>
    <p:sldId id="260" r:id="rId10"/>
    <p:sldId id="262" r:id="rId11"/>
    <p:sldId id="264" r:id="rId12"/>
    <p:sldId id="272" r:id="rId13"/>
    <p:sldId id="271" r:id="rId14"/>
    <p:sldId id="263" r:id="rId15"/>
    <p:sldId id="275" r:id="rId16"/>
    <p:sldId id="282" r:id="rId17"/>
    <p:sldId id="283" r:id="rId18"/>
    <p:sldId id="284" r:id="rId19"/>
    <p:sldId id="276" r:id="rId20"/>
    <p:sldId id="285" r:id="rId21"/>
    <p:sldId id="277" r:id="rId22"/>
    <p:sldId id="278" r:id="rId23"/>
    <p:sldId id="279" r:id="rId24"/>
    <p:sldId id="28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39E5-8AB7-FD8C-AA4E-A40946F8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95FEA-AFC5-12B4-4604-AC35B0763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F1733-D7B1-3B05-5E29-DB8CF3C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B9BA1-AC54-405E-42ED-5F6B79E5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B9482-3F95-F0F9-7EAB-FA237B91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650EB-825C-D48A-ABC5-8C067B09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36C3E-935B-D8BC-D00F-D699DD507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26A2C-8C37-BAB0-CC7D-1BA481D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EE479-64F5-2654-515F-265442BD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1C439-E6EA-AD0D-F79B-1AFE88F6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EC253-91AD-209C-D0E0-DD50E5E50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444D8-A908-6B51-E6CB-68F74CA9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5FD4E-5B5C-CA7F-8F6E-1E2C289D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3BD58-1ED1-5284-AC05-82D6B9A7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AA98E-BAFB-1CF4-7FED-2AD14E12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D323-9464-011F-EC2D-C7C3C4A4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96186-566B-0DC0-A7F7-7BA8DF7BB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DCBA3-2474-C44A-395C-2A239EDE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A41D5-E604-D59A-647D-4CBA741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A2A02-179F-D69C-2192-9F97A7B6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2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DAEB1-E88F-EABA-B6D6-5FD44CE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F5F14-E6CA-E749-7A64-096A926C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1DC4B-DA5F-C6B2-5FE9-B034B33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D9438-0731-5608-BAA7-1A8703EA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AB596-2A6C-4D74-8B4F-9640C219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4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16D38-24FB-2711-02A0-DC3616C3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291F1-D7AB-2B42-8608-45782CD6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D557E-A52E-B6DA-CCE6-C0DD6DE8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08C6B-0E88-6781-8E1D-89B08BA9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856B0-C801-D66B-8BDE-2854683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B0643-3093-A35C-29D1-850192E3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7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8C12C-7591-8234-40F9-9661A5F8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B1751-DB18-14CA-4B4B-7D7EACA2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A3476E-C1DE-CD76-F4D1-D94199F8D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8ABF9D-613D-0ECB-59DC-3561A908D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EB4614-0D7E-1EDF-1E78-6D83B4CDF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9DD22-06E8-61FB-0C1C-0B7A8000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296744-1387-644A-8025-00803B4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3B284-DBC0-DE6D-D8C7-EDF10F90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9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D8F96-4D9B-DE65-2963-6AA3ABAC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60D1B2-36BE-EA17-57BA-D3DABDE7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8E866-FB49-C696-239B-1E544AC7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537C0-1484-8C3E-B956-DA086BAC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C7E052-64B7-1420-BAE9-7DD3D1EB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A28AD7-1615-CB15-2A7D-913C275B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79CD8-D511-2625-197C-629F9F98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6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7507F-AB45-834C-E785-0BA6024A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B84C-959C-348E-3D82-D22F8CFE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852A88-D28A-C700-2A05-AC55F1F4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ECF51-EFCE-6767-BD34-F5E12EF5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4EDA2-7CDA-849E-BFE7-142F9C58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14E60-5F3F-4C65-468E-81279D86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6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E2E1F-7416-CDA4-BFE2-968846F8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3B7E48-B2FC-82CF-E2CF-B4A9B9A7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15104-B1F8-9BDF-8B70-68C58D392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2B9B0-2BFD-7C99-8E86-5D07B5BC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CEAE3-C506-473E-F14F-5F8DF1E2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DBC4B-76BE-53AE-07FC-890F9CF4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62D5EA-FBD0-CB83-50B5-0F58888B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7318-6C8A-BB4F-E3CB-BC9101FF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09125-B98F-903F-5D21-870A6BC38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E76B-C9BC-4BA3-AC60-59D471A36FCB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279F3-59AD-8ED1-4872-A8A7F67C6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6F7B0-53EC-35F8-AC85-DA3148CCE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7A43-F3C2-4089-A488-732A2B365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0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FE636-5C33-4305-1D7F-CEF7AD55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b="0" i="0" dirty="0">
                <a:effectLst/>
                <a:latin typeface="Arial" panose="020B0604020202020204" pitchFamily="34" charset="0"/>
              </a:rPr>
              <a:t>화면구현 설계서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2B426-925A-43C6-A4B6-1351B28F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051" y="1918449"/>
            <a:ext cx="6055893" cy="1568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2000" dirty="0"/>
              <a:t>버전 </a:t>
            </a:r>
            <a:r>
              <a:rPr lang="en-US" altLang="ko-KR" sz="2000" dirty="0"/>
              <a:t>: Ver 1.0</a:t>
            </a:r>
          </a:p>
          <a:p>
            <a:pPr marL="0" indent="0">
              <a:buNone/>
            </a:pPr>
            <a:r>
              <a:rPr lang="ko-KR" altLang="en-US" sz="2000" dirty="0"/>
              <a:t>사이트명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탕탕탕</a:t>
            </a:r>
            <a:r>
              <a:rPr lang="en-US" altLang="ko-KR" sz="2000" dirty="0"/>
              <a:t>(</a:t>
            </a:r>
            <a:r>
              <a:rPr lang="ko-KR" altLang="en-US" sz="2000" dirty="0"/>
              <a:t>경매쇼핑몰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참여자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김상재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박진하</a:t>
            </a:r>
            <a:r>
              <a:rPr lang="en-US" altLang="ko-KR" sz="2000" dirty="0"/>
              <a:t>, </a:t>
            </a:r>
            <a:r>
              <a:rPr lang="ko-KR" altLang="en-US" sz="2000" dirty="0"/>
              <a:t>이원우</a:t>
            </a:r>
            <a:r>
              <a:rPr lang="en-US" altLang="ko-KR" sz="2000" dirty="0"/>
              <a:t>, </a:t>
            </a:r>
            <a:r>
              <a:rPr lang="ko-KR" altLang="en-US" sz="2000" dirty="0"/>
              <a:t>성민수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https://github.com/lww9562/Spring-Project-Auction</a:t>
            </a:r>
            <a:endParaRPr lang="ko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090965-5778-F530-FB45-D9D6E808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67457"/>
              </p:ext>
            </p:extLst>
          </p:nvPr>
        </p:nvGraphicFramePr>
        <p:xfrm>
          <a:off x="2927667" y="3714326"/>
          <a:ext cx="6336663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520565">
                  <a:extLst>
                    <a:ext uri="{9D8B030D-6E8A-4147-A177-3AD203B41FA5}">
                      <a16:colId xmlns:a16="http://schemas.microsoft.com/office/drawing/2014/main" val="2224411767"/>
                    </a:ext>
                  </a:extLst>
                </a:gridCol>
                <a:gridCol w="1816098">
                  <a:extLst>
                    <a:ext uri="{9D8B030D-6E8A-4147-A177-3AD203B41FA5}">
                      <a16:colId xmlns:a16="http://schemas.microsoft.com/office/drawing/2014/main" val="1426853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주제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2023. 04. 17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7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마인드맵을 통한 구체화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2023. 04. 19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5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2023. 04. 21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55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 선정 및 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2023. 04. 27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관계 매핑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필요한 요소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2023. 04. 28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08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2023. 05. 01 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63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76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6701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user/login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로그인 화면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로그인도 마찬가지로 필수 기재항목이 존재하며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오류메세지가</a:t>
                      </a:r>
                      <a:r>
                        <a:rPr lang="ko-KR" altLang="en-US" sz="1200" dirty="0"/>
                        <a:t> 출력됩니다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더불어</a:t>
                      </a:r>
                      <a:r>
                        <a:rPr lang="en-US" altLang="ko-KR" sz="1200" dirty="0"/>
                        <a:t>, DB</a:t>
                      </a:r>
                      <a:r>
                        <a:rPr lang="ko-KR" altLang="en-US" sz="1200" dirty="0"/>
                        <a:t>에 저장된 계정 정보와 일치하지 않을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불일치 </a:t>
                      </a:r>
                      <a:r>
                        <a:rPr lang="ko-KR" altLang="en-US" sz="1200" dirty="0" err="1"/>
                        <a:t>오류메세지도</a:t>
                      </a:r>
                      <a:r>
                        <a:rPr lang="ko-KR" altLang="en-US" sz="1200" dirty="0"/>
                        <a:t> 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/>
                        <a:t>DB</a:t>
                      </a:r>
                      <a:r>
                        <a:rPr lang="ko-KR" altLang="en-US" sz="1200" dirty="0"/>
                        <a:t>에 저장될 때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BCrypt</a:t>
                      </a:r>
                      <a:r>
                        <a:rPr lang="ko-KR" altLang="en-US" sz="1200" dirty="0"/>
                        <a:t>를 통해 암호화됩니다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또한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아이디 저장 쿠키도 </a:t>
                      </a:r>
                      <a:r>
                        <a:rPr lang="ko-KR" altLang="en-US" sz="1200" dirty="0" err="1"/>
                        <a:t>구현되어있습니다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1026" name="Picture 2" descr="1 icon">
            <a:extLst>
              <a:ext uri="{FF2B5EF4-FFF2-40B4-BE49-F238E27FC236}">
                <a16:creationId xmlns:a16="http://schemas.microsoft.com/office/drawing/2014/main" id="{967C671D-D32E-74BC-9E75-DB6BE8E6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65" y="2988944"/>
            <a:ext cx="184785" cy="1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 icon">
            <a:extLst>
              <a:ext uri="{FF2B5EF4-FFF2-40B4-BE49-F238E27FC236}">
                <a16:creationId xmlns:a16="http://schemas.microsoft.com/office/drawing/2014/main" id="{DA69F4AC-5646-8888-F82D-950F0DD6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65" y="3303269"/>
            <a:ext cx="184785" cy="18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6C84B-886E-1026-1F2B-DEF955F0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57" y="3390899"/>
            <a:ext cx="184785" cy="184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212F95-BB01-478A-BA4D-27DAB9F9B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30" y="3672758"/>
            <a:ext cx="198120" cy="198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610FC6-92A1-1A1D-7F9E-64366233E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0472" y="1766525"/>
            <a:ext cx="37247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0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4973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</a:t>
                      </a:r>
                      <a:r>
                        <a:rPr lang="en-US" altLang="ko-KR" sz="1600" dirty="0" err="1"/>
                        <a:t>mypage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마이페이지 화면 </a:t>
                      </a:r>
                      <a:r>
                        <a:rPr lang="en-US" altLang="ko-KR" sz="1600" dirty="0"/>
                        <a:t>- 1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마이페이지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 정보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마이페이지에는 좌측에 사이드바를 두어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회원정보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판매내역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구매내역 을 확인할 수 있도록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회원정보 페이지에서는 현재 로그인한 회원의 정보가 나타나며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잔고를 충전할 수 있도록 충전신청 버튼이 존재합니다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55595C34-BFAE-6734-3A98-1410799A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7" y="1713507"/>
            <a:ext cx="7521584" cy="48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407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mypage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requestMoney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마이페이지 화면 </a:t>
                      </a:r>
                      <a:r>
                        <a:rPr lang="en-US" altLang="ko-KR" sz="1600" dirty="0"/>
                        <a:t>– 1 – 1 (</a:t>
                      </a:r>
                      <a:r>
                        <a:rPr lang="ko-KR" altLang="en-US" sz="1600" dirty="0"/>
                        <a:t>충전 요청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마이페이지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 정보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충전 요청 페이지에 신청 금액을 기재하고 신청을 누르게 되면</a:t>
                      </a:r>
                    </a:p>
                    <a:p>
                      <a:pPr latinLnBrk="1"/>
                      <a:r>
                        <a:rPr lang="ko-KR" altLang="en-US" sz="1200" dirty="0"/>
                        <a:t>관리자 페이지에서 해당 유저의 아이디와 함께 요청 금액이 나타나고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이를 바탕으로 관리자가 승인을 거쳐 잔고가 충전되는 방식입니다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5FC1504-3A1B-A6DA-9032-79807348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46" y="2522035"/>
            <a:ext cx="249589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22997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mypage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sellerList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bidderList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마에피에지</a:t>
                      </a:r>
                      <a:r>
                        <a:rPr lang="ko-KR" altLang="en-US" sz="1600" dirty="0"/>
                        <a:t> 화면 </a:t>
                      </a:r>
                      <a:r>
                        <a:rPr lang="en-US" altLang="ko-KR" sz="1600" dirty="0"/>
                        <a:t>– 2, 3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마이페이지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판매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구매 내역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판매내역과 구매내역에는 물품에 대한 판매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구매 내역이 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현재 물품의 상태가 </a:t>
                      </a:r>
                      <a:r>
                        <a:rPr lang="ko-KR" altLang="en-US" sz="1200" dirty="0" err="1"/>
                        <a:t>입찰중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판매완료 로 </a:t>
                      </a:r>
                    </a:p>
                    <a:p>
                      <a:pPr latinLnBrk="1"/>
                      <a:r>
                        <a:rPr lang="ko-KR" altLang="en-US" sz="1200" dirty="0"/>
                        <a:t>나타나고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최고 입찰자가 함께 표시되기에</a:t>
                      </a:r>
                    </a:p>
                    <a:p>
                      <a:pPr latinLnBrk="1"/>
                      <a:r>
                        <a:rPr lang="ko-KR" altLang="en-US" sz="1200" dirty="0"/>
                        <a:t>구매자는 현재 최고 입찰자를 확인할 수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dirty="0" err="1"/>
                        <a:t>입찰가가</a:t>
                      </a:r>
                      <a:r>
                        <a:rPr lang="ko-KR" altLang="en-US" sz="1200" dirty="0"/>
                        <a:t> 표시되고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만약 물품 상태가 판매완료 상태라면</a:t>
                      </a:r>
                    </a:p>
                    <a:p>
                      <a:pPr latinLnBrk="1"/>
                      <a:r>
                        <a:rPr lang="ko-KR" altLang="en-US" sz="1200" dirty="0"/>
                        <a:t>해당 가격이 최종 </a:t>
                      </a:r>
                      <a:r>
                        <a:rPr lang="ko-KR" altLang="en-US" sz="1200" dirty="0" err="1"/>
                        <a:t>입찰가가</a:t>
                      </a:r>
                      <a:r>
                        <a:rPr lang="ko-KR" altLang="en-US" sz="1200" dirty="0"/>
                        <a:t> 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92C2866-F057-D836-DF84-55C980A7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811774"/>
            <a:ext cx="8052435" cy="25163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EC082C-0C9A-F85D-10D9-B3FBFE7A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4728024"/>
            <a:ext cx="8052435" cy="16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7253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/admin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관리자 페이지 </a:t>
                      </a:r>
                      <a:r>
                        <a:rPr lang="en-US" altLang="ko-KR" sz="1600" dirty="0"/>
                        <a:t>- 1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관리자 페이지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관리자가 접속할 수 있는 페이지에는</a:t>
                      </a:r>
                    </a:p>
                    <a:p>
                      <a:pPr latinLnBrk="1"/>
                      <a:r>
                        <a:rPr lang="ko-KR" altLang="en-US" sz="1200" dirty="0"/>
                        <a:t>좌측에 </a:t>
                      </a: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개의 사이드 메뉴가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회원정보 관리</a:t>
                      </a:r>
                    </a:p>
                    <a:p>
                      <a:pPr latinLnBrk="1"/>
                      <a:r>
                        <a:rPr lang="ko-KR" altLang="en-US" sz="1200" dirty="0"/>
                        <a:t>판매물품 관리</a:t>
                      </a:r>
                    </a:p>
                    <a:p>
                      <a:pPr latinLnBrk="1"/>
                      <a:r>
                        <a:rPr lang="ko-KR" altLang="en-US" sz="1200" dirty="0"/>
                        <a:t>카테고리 관리</a:t>
                      </a:r>
                    </a:p>
                    <a:p>
                      <a:pPr latinLnBrk="1"/>
                      <a:r>
                        <a:rPr lang="ko-KR" altLang="en-US" sz="1200" dirty="0"/>
                        <a:t>금액신청 관리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7FECA-B0BC-B18C-7F3F-8224FD255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2290027"/>
            <a:ext cx="7943850" cy="39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9270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/admin/user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관리자 페이지 </a:t>
                      </a:r>
                      <a:r>
                        <a:rPr lang="en-US" altLang="ko-KR" sz="1600" dirty="0"/>
                        <a:t>- 2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회원정보 관리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회원정보 관리 페이지에서는 회원에 대한 정보가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목록으로 나타남과 동시에</a:t>
                      </a:r>
                    </a:p>
                    <a:p>
                      <a:pPr latinLnBrk="1"/>
                      <a:r>
                        <a:rPr lang="en-US" altLang="ko-KR" sz="1200" dirty="0"/>
                        <a:t>MONEY </a:t>
                      </a:r>
                      <a:r>
                        <a:rPr lang="ko-KR" altLang="en-US" sz="1200" dirty="0"/>
                        <a:t>부분에 값을 입력하고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변경 버튼을 누르면 </a:t>
                      </a:r>
                    </a:p>
                    <a:p>
                      <a:pPr latinLnBrk="1"/>
                      <a:r>
                        <a:rPr lang="ko-KR" altLang="en-US" sz="1200" dirty="0"/>
                        <a:t>바로 잔고가 반영되도록 자바스크립트와 </a:t>
                      </a:r>
                      <a:r>
                        <a:rPr lang="en-US" altLang="ko-KR" sz="1200" dirty="0"/>
                        <a:t>AJAX</a:t>
                      </a:r>
                      <a:r>
                        <a:rPr lang="ko-KR" altLang="en-US" sz="1200" dirty="0"/>
                        <a:t>를 통해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C1F609-6CB1-C2B4-7B28-7AD0E4F5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57737"/>
            <a:ext cx="809244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1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4893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/admin/product/list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관리자 페이지 </a:t>
                      </a:r>
                      <a:r>
                        <a:rPr lang="en-US" altLang="ko-KR" sz="1600" dirty="0"/>
                        <a:t>- 3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판매물품 관리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현재 올라온 판매 물품들을 전부 조회할 수 있는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페이지입니다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카테고리와 작성자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가격 등과 함께 판매 상태를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관리할 수 있는 </a:t>
                      </a:r>
                      <a:r>
                        <a:rPr lang="ko-KR" altLang="en-US" sz="1200" dirty="0" err="1"/>
                        <a:t>토글</a:t>
                      </a:r>
                      <a:r>
                        <a:rPr lang="ko-KR" altLang="en-US" sz="1200" dirty="0"/>
                        <a:t> 스위치를 두어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부적합한 </a:t>
                      </a:r>
                      <a:r>
                        <a:rPr lang="ko-KR" altLang="en-US" sz="1200" dirty="0" err="1"/>
                        <a:t>판매글인</a:t>
                      </a:r>
                      <a:r>
                        <a:rPr lang="ko-KR" altLang="en-US" sz="1200" dirty="0"/>
                        <a:t> 경우 상태를 </a:t>
                      </a:r>
                      <a:r>
                        <a:rPr lang="en-US" altLang="ko-KR" sz="1200" dirty="0"/>
                        <a:t>off</a:t>
                      </a:r>
                      <a:r>
                        <a:rPr lang="ko-KR" altLang="en-US" sz="1200" dirty="0"/>
                        <a:t>로 두어 강제로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종료상태로 변경할 수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 물품의 상태가 </a:t>
                      </a:r>
                      <a:r>
                        <a:rPr lang="en-US" altLang="ko-KR" sz="1200" dirty="0"/>
                        <a:t>off</a:t>
                      </a:r>
                      <a:r>
                        <a:rPr lang="ko-KR" altLang="en-US" sz="1200" dirty="0"/>
                        <a:t>인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입찰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구매 버튼이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드러나지 않으며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목록에서 노출되지 않도록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C1F609-6CB1-C2B4-7B28-7AD0E4F5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57737"/>
            <a:ext cx="8092440" cy="31470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B95FDF-6FF1-EE7D-FBAB-3DBAEFB9A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587029"/>
            <a:ext cx="8092440" cy="31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2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7186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/admin/category/register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관리자 페이지 </a:t>
                      </a:r>
                      <a:r>
                        <a:rPr lang="en-US" altLang="ko-KR" sz="1600" dirty="0"/>
                        <a:t>- 4 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카테고리 관리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카테고리 관리 페이지에서는 </a:t>
                      </a:r>
                    </a:p>
                    <a:p>
                      <a:pPr latinLnBrk="1"/>
                      <a:r>
                        <a:rPr lang="ko-KR" altLang="en-US" sz="1200" dirty="0"/>
                        <a:t>물품에 대한 카테고리 종류를 리스트로 볼 수 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마찬가지로 </a:t>
                      </a:r>
                      <a:r>
                        <a:rPr lang="en-US" altLang="ko-KR" sz="1200" dirty="0"/>
                        <a:t>use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토글</a:t>
                      </a:r>
                      <a:r>
                        <a:rPr lang="ko-KR" altLang="en-US" sz="1200" dirty="0"/>
                        <a:t> 스위치로 두어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상태를 변경할 수 있도록 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상태가 </a:t>
                      </a:r>
                      <a:r>
                        <a:rPr lang="en-US" altLang="ko-KR" sz="1200" dirty="0"/>
                        <a:t>off</a:t>
                      </a:r>
                      <a:r>
                        <a:rPr lang="ko-KR" altLang="en-US" sz="1200" dirty="0"/>
                        <a:t>인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작성 페이지나 판매 목록에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드러나지 않습니다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또한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우측에는 작은 폼을 두어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새로운 카테고리를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추가할 수 있도록 하여</a:t>
                      </a:r>
                    </a:p>
                    <a:p>
                      <a:pPr latinLnBrk="1"/>
                      <a:r>
                        <a:rPr lang="ko-KR" altLang="en-US" sz="1200" dirty="0"/>
                        <a:t>유동적인 활용이 가능하도록 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C1F609-6CB1-C2B4-7B28-7AD0E4F5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57737"/>
            <a:ext cx="8092440" cy="31470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B95FDF-6FF1-EE7D-FBAB-3DBAEFB9A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587029"/>
            <a:ext cx="8092440" cy="3117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B64FF-18FD-AE74-1D9A-DC6756265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2602312"/>
            <a:ext cx="8092439" cy="31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4694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/admin/money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관리자 페이지 </a:t>
                      </a:r>
                      <a:r>
                        <a:rPr lang="en-US" altLang="ko-KR" sz="1600" dirty="0"/>
                        <a:t>- 5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관리자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금액신청 관리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마이페이지에서 사용자는 잔고 충전을 신청할 수 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해당 정보는 관리자의 금액신청 관리 페이지에서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관리자는 해당 내용을 확인하고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올바른 접근인 경우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입금내역 확인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변경 버튼을 눌러 금액을 추가해 줄 수 있도록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C1F609-6CB1-C2B4-7B28-7AD0E4F5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57737"/>
            <a:ext cx="8092440" cy="31470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9B95FDF-6FF1-EE7D-FBAB-3DBAEFB9A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587029"/>
            <a:ext cx="8092440" cy="3117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B64FF-18FD-AE74-1D9A-DC6756265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2602312"/>
            <a:ext cx="8092439" cy="3102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1C7E84-3A2C-5A2D-E337-40CEFE8C6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02312"/>
            <a:ext cx="8077156" cy="31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9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188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/product/write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판매물품 등록 페이지 </a:t>
                      </a:r>
                      <a:r>
                        <a:rPr lang="en-US" altLang="ko-KR" sz="1600" dirty="0"/>
                        <a:t>- 1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판매물품 등록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판매물품 등록 페이지에서는 </a:t>
                      </a:r>
                    </a:p>
                    <a:p>
                      <a:pPr latinLnBrk="1"/>
                      <a:r>
                        <a:rPr lang="en-US" altLang="ko-KR" sz="1200" dirty="0"/>
                        <a:t>use </a:t>
                      </a:r>
                      <a:r>
                        <a:rPr lang="ko-KR" altLang="en-US" sz="1200" dirty="0"/>
                        <a:t>상태가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ko-KR" altLang="en-US" sz="1200" dirty="0"/>
                        <a:t>인 카테고리를 선택하고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물품명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시작가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입찰증가단위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즉시구매가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본문을 기재합니다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추가로 목록에서 드러날 썸네일 이미지를 삽입할 수 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이미지가 없을 경우 </a:t>
                      </a:r>
                      <a:r>
                        <a:rPr lang="ko-KR" altLang="en-US" sz="1200" dirty="0" err="1"/>
                        <a:t>대체이미지가</a:t>
                      </a:r>
                      <a:r>
                        <a:rPr lang="ko-KR" altLang="en-US" sz="1200" dirty="0"/>
                        <a:t> 들어가게 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C5392-34FC-D88A-6863-B7A1AEE10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56" y="1520189"/>
            <a:ext cx="4794655" cy="5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1824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경매 기능 구상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메인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[ Mind Map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경매에 대한 기본적인 기능을 우선으로 하여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/>
                        <a:t>구현하였습니다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기본적으로 판매자와 구매자가 존재하며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판매자가 초기가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인상 </a:t>
                      </a:r>
                      <a:r>
                        <a:rPr lang="ko-KR" altLang="en-US" sz="1400" dirty="0" err="1"/>
                        <a:t>입찰가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즉시 구매가를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기재하여 판매 물품을 등록하면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여러 구매자들이 해당 상품에 대해 입찰을 진행하고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이에 따라 가격이 증가하는 방식입니다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구매자가 즉시구매를 하거나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경매 시간이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초과하면 구매가 진행됩니다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여기에서 구매자가 지불 능력이 없을 것을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대비함과 동시에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간편한 결제 과정을 위해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사전에 예치금을 충전해두고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/>
                        <a:t>해당 잔고를 통해 경매가 진행됩니다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D98EB9F-E1C2-7C34-DFBA-DE410398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5" y="1503044"/>
            <a:ext cx="7757326" cy="53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3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2242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/product/write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판매물품 등록 페이지 </a:t>
                      </a:r>
                      <a:r>
                        <a:rPr lang="en-US" altLang="ko-KR" sz="1600" dirty="0"/>
                        <a:t>- 2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판매물품 등록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카테고리 선택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카테고리 선택화면으로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use </a:t>
                      </a:r>
                      <a:r>
                        <a:rPr lang="ko-KR" altLang="en-US" sz="1200" dirty="0"/>
                        <a:t>상태가 </a:t>
                      </a:r>
                      <a:r>
                        <a:rPr lang="en-US" altLang="ko-KR" sz="1200" dirty="0"/>
                        <a:t>true</a:t>
                      </a:r>
                      <a:r>
                        <a:rPr lang="ko-KR" altLang="en-US" sz="1200" dirty="0"/>
                        <a:t>인 카테고리에 대해서만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나타난다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3" name="그림 2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686C3FCA-822E-4998-3ED8-E431490D9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48" y="2252402"/>
            <a:ext cx="321037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8965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/product/write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판매물품 등록 페이지 </a:t>
                      </a:r>
                      <a:r>
                        <a:rPr lang="en-US" altLang="ko-KR" sz="1600" dirty="0"/>
                        <a:t>- 3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판매물품 등록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이미지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썸네일 이미지는 삽입할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우측 상단에 삭제 버튼이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존재하며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버튼을 눌러 삭제하게 되면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다시 좌측의 이미지 추가 아이콘이 출력됩니다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863511-EA01-054B-A3B0-3611CDE0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35" y="1842763"/>
            <a:ext cx="3844978" cy="4601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65B31-E8D5-C781-CF9C-25B6A5B15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38" y="1842764"/>
            <a:ext cx="332468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6002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/product/write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판매물품 등록 페이지 </a:t>
                      </a:r>
                      <a:r>
                        <a:rPr lang="en-US" altLang="ko-KR" sz="1600" dirty="0"/>
                        <a:t>- 4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판매물품 등록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이미지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본문의 이미지는 파일을 등록하면 좌측 하단에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파일명이 나타나게 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본문에 업로드하거나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업로드 된 파일을 삭제할 수 있도록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BF403D-1496-81CE-D197-77F52C8E3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65" y="1663065"/>
            <a:ext cx="4887420" cy="50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1403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/product/view/{id}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페이지 </a:t>
                      </a:r>
                      <a:r>
                        <a:rPr lang="en-US" altLang="ko-KR" sz="1600" dirty="0"/>
                        <a:t>- 1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상세 페이지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상세 페이지에서는 판매 물품에 대해 남은 시간이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출력됩니다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서버와 브라우저가 </a:t>
                      </a:r>
                      <a:r>
                        <a:rPr lang="ko-KR" altLang="en-US" sz="1200" dirty="0" err="1"/>
                        <a:t>웹소켓을</a:t>
                      </a:r>
                      <a:r>
                        <a:rPr lang="ko-KR" altLang="en-US" sz="1200" dirty="0"/>
                        <a:t> 통해 연결되어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매 초 서버의 시간을 전송해줍니다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자바스크립트 단에서 처리를 해주어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브라우저의 시간대가 바뀌어도 정상적으로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카운팅되도록</a:t>
                      </a:r>
                      <a:r>
                        <a:rPr lang="ko-KR" altLang="en-US" sz="1200" dirty="0"/>
                        <a:t>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시간 아래에는 판매자의 정보가 간략하게 나타나고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현재 경매 가격과 인상되는 가격의 단위가 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또한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현재 최고 입찰자의 아이디를 표시하도록 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입찰버튼을 누르면 확인 팝업과 함께 입찰을 진행할 수 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en-US" altLang="ko-KR" sz="1200" dirty="0"/>
                        <a:t>validator</a:t>
                      </a:r>
                      <a:r>
                        <a:rPr lang="ko-KR" altLang="en-US" sz="1200" dirty="0"/>
                        <a:t>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자신의 물품에 대해서는 입찰을 진행할 수 없고</a:t>
                      </a:r>
                    </a:p>
                    <a:p>
                      <a:pPr latinLnBrk="1"/>
                      <a:r>
                        <a:rPr lang="ko-KR" altLang="en-US" sz="1200" dirty="0"/>
                        <a:t>자신이 최고 입찰자인 경우 연속적인 입찰이 불가능하도록 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63E24A9-A2CF-63AA-1460-47CBE697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975"/>
            <a:ext cx="8108231" cy="4214203"/>
          </a:xfrm>
          <a:prstGeom prst="rect">
            <a:avLst/>
          </a:prstGeom>
        </p:spPr>
      </p:pic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530635-0B95-1BCB-4B02-EABB8525E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57336"/>
            <a:ext cx="8078400" cy="44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3085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/product/view/{id}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상세 페이지 </a:t>
                      </a:r>
                      <a:r>
                        <a:rPr lang="en-US" altLang="ko-KR" sz="1600" dirty="0"/>
                        <a:t>- 2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상세 페이지 </a:t>
                      </a:r>
                      <a:r>
                        <a:rPr lang="en-US" altLang="ko-KR" sz="1200" dirty="0"/>
                        <a:t>– </a:t>
                      </a:r>
                      <a:r>
                        <a:rPr lang="ko-KR" altLang="en-US" sz="1200" dirty="0"/>
                        <a:t>대체 이미지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이미지가 등록되지 않은 </a:t>
                      </a:r>
                      <a:r>
                        <a:rPr lang="ko-KR" altLang="en-US" sz="1200" dirty="0" err="1"/>
                        <a:t>게시글에</a:t>
                      </a:r>
                      <a:r>
                        <a:rPr lang="ko-KR" altLang="en-US" sz="1200" dirty="0"/>
                        <a:t> 대해서는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대체 이미지가 추가됩니다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074" name="Picture 2" descr="1 icon">
            <a:extLst>
              <a:ext uri="{FF2B5EF4-FFF2-40B4-BE49-F238E27FC236}">
                <a16:creationId xmlns:a16="http://schemas.microsoft.com/office/drawing/2014/main" id="{4DEF44EC-EF39-A43E-821C-490916B1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15" y="296418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F97786ED-EB39-0221-EACB-FE662676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4764404"/>
            <a:ext cx="180975" cy="180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2FC1DD-713D-B155-F64E-A35515997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07" y="5351316"/>
            <a:ext cx="180975" cy="180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FA9F1E-8F02-D9D1-1FFC-FB1CB7272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15" y="1953003"/>
            <a:ext cx="6715125" cy="44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32909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경매 기능 구상 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서브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[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Mind Map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서브기능은 아직까지 구현된 부분은 거의 없으며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마이페이지에 구매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판매 중인 물품에 대한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정보를 나타내는 부분만 구현되었습니다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하지만 그 밖에 관리자 측면에서 유용한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회원정보의 관리나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latinLnBrk="1"/>
                      <a:r>
                        <a:rPr lang="ko-KR" altLang="en-US" sz="1400" dirty="0"/>
                        <a:t>상품 카테고리 관리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판매중인 물품에 대한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관리가 가능하도록 추가되었습니다</a:t>
                      </a:r>
                      <a:r>
                        <a:rPr lang="en-US" altLang="ko-KR" sz="1400" dirty="0"/>
                        <a:t>.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DA6CA6C-BC6A-A837-B932-B75085D0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" y="2096198"/>
            <a:ext cx="797353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3446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탕탕탕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사이트맵</a:t>
                      </a:r>
                      <a:r>
                        <a:rPr lang="ko-KR" altLang="en-US" sz="1600" dirty="0"/>
                        <a:t> 구상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[ Site Map 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 </a:t>
                      </a:r>
                      <a:r>
                        <a:rPr lang="ko-KR" altLang="en-US" sz="1600" dirty="0" err="1"/>
                        <a:t>사이트맵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200" dirty="0"/>
                        <a:t>전체적인 </a:t>
                      </a:r>
                      <a:r>
                        <a:rPr lang="ko-KR" altLang="en-US" sz="1200" dirty="0" err="1"/>
                        <a:t>사이트맵은</a:t>
                      </a:r>
                      <a:r>
                        <a:rPr lang="ko-KR" altLang="en-US" sz="1200" dirty="0"/>
                        <a:t> </a:t>
                      </a:r>
                    </a:p>
                    <a:p>
                      <a:pPr latinLnBrk="1"/>
                      <a:r>
                        <a:rPr lang="ko-KR" altLang="en-US" sz="1200" dirty="0"/>
                        <a:t>판매중인 물품을 조회할 수 있는 목록페이지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판매 물품을 등록하는 페이지가 메인 입니다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목록 페이지에는 카테고리별 판매물품 조회 뿐 아니라</a:t>
                      </a:r>
                    </a:p>
                    <a:p>
                      <a:pPr latinLnBrk="1"/>
                      <a:r>
                        <a:rPr lang="ko-KR" altLang="en-US" sz="1200" dirty="0"/>
                        <a:t>제목과 내용에 따른 검색과 등록일자에 따른 정렬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가격순</a:t>
                      </a:r>
                      <a:r>
                        <a:rPr lang="ko-KR" altLang="en-US" sz="1200" dirty="0"/>
                        <a:t> 정렬이 포함되어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판매물품을 등록하는 페이지에서는 기본적으로 카테고리를 선택하여</a:t>
                      </a:r>
                    </a:p>
                    <a:p>
                      <a:pPr latinLnBrk="1"/>
                      <a:r>
                        <a:rPr lang="ko-KR" altLang="en-US" sz="1200" dirty="0"/>
                        <a:t>판매 물품을 자유롭게 등록하는 방식으로 되어있으며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썸네일 이미지와 상품 설명 부분에 있어서 이미지파일을 첨부할 수 있도록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본문에 대해서는 자유도를 높일 수 있도록 </a:t>
                      </a:r>
                      <a:r>
                        <a:rPr lang="en-US" altLang="ko-KR" sz="1200" dirty="0" err="1"/>
                        <a:t>CKEditor</a:t>
                      </a:r>
                      <a:r>
                        <a:rPr lang="ko-KR" altLang="en-US" sz="1200" dirty="0"/>
                        <a:t>를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사용합니다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74EF9320-899B-8C2D-B783-0FAD7778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5" y="1568163"/>
            <a:ext cx="6734645" cy="51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03268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탕탕탕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사이트맵</a:t>
                      </a:r>
                      <a:r>
                        <a:rPr lang="ko-KR" altLang="en-US" sz="1600" dirty="0"/>
                        <a:t> 구상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[ Site Map ]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 </a:t>
                      </a:r>
                      <a:r>
                        <a:rPr lang="ko-KR" altLang="en-US" sz="1600" dirty="0" err="1"/>
                        <a:t>사이트맵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]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200" dirty="0"/>
                        <a:t>마이페이지에서는 사이드바에 크게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가지 메뉴가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회원정보 및 예치금을 추가할 수 있는 페이지와</a:t>
                      </a:r>
                    </a:p>
                    <a:p>
                      <a:pPr latinLnBrk="1"/>
                      <a:r>
                        <a:rPr lang="ko-KR" altLang="en-US" sz="1200" dirty="0"/>
                        <a:t>판매중인 물품에 대한 조회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구매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입찰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중인 물품에 대한 조회 페이지가 존재하며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물품에 대한 상태가 함께 기재됩니다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회원가입과 로그인은 </a:t>
                      </a:r>
                      <a:r>
                        <a:rPr lang="en-US" altLang="ko-KR" sz="1200" dirty="0"/>
                        <a:t>Spring Security</a:t>
                      </a:r>
                      <a:r>
                        <a:rPr lang="ko-KR" altLang="en-US" sz="1200" dirty="0"/>
                        <a:t>를 사용하였습니다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또한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비밀번호는 </a:t>
                      </a:r>
                      <a:r>
                        <a:rPr lang="en-US" altLang="ko-KR" sz="1200" dirty="0" err="1"/>
                        <a:t>BCrypt</a:t>
                      </a:r>
                      <a:r>
                        <a:rPr lang="ko-KR" altLang="en-US" sz="1200" dirty="0"/>
                        <a:t>를 사용하여 암호화됩니다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로그인 한 사용자의 권한에 따라 접근 가능한 페이지에 차이가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만약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관리자 계정이라면 관리자 페이지에 접속할 수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있으며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관리자 페이지에서는 회원정보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물품 관리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카테고리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금액신청 관리 등의 기능을</a:t>
                      </a:r>
                    </a:p>
                    <a:p>
                      <a:pPr latinLnBrk="1"/>
                      <a:r>
                        <a:rPr lang="ko-KR" altLang="en-US" sz="1200" dirty="0"/>
                        <a:t>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1039D66-3118-39BA-5C2A-93C1578A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5" y="1571625"/>
            <a:ext cx="7852959" cy="50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0928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- /main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메인화면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- 1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메인 화면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메인 화면에서는 가운데에 ①메인 배너와 함께</a:t>
                      </a:r>
                    </a:p>
                    <a:p>
                      <a:pPr latinLnBrk="1"/>
                      <a:r>
                        <a:rPr lang="ko-KR" altLang="en-US" sz="1200" dirty="0"/>
                        <a:t>아래에 ②현재 등록된 판매 물품이 간략하게 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③</a:t>
                      </a:r>
                      <a:r>
                        <a:rPr lang="ko-KR" altLang="en-US" sz="1200" dirty="0"/>
                        <a:t>상단에는 로고와 함께 이동할 수 있는 페이지로</a:t>
                      </a:r>
                    </a:p>
                    <a:p>
                      <a:pPr latinLnBrk="1"/>
                      <a:r>
                        <a:rPr lang="ko-KR" altLang="en-US" sz="1200" dirty="0"/>
                        <a:t>사이트 소개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물품 목록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마이페이지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로그인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판매물품 등록 등이 위치합니다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F1F214C-9BA3-11B8-F727-E86E2F94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645"/>
            <a:ext cx="8097695" cy="4800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A10AF2-5E52-6A77-A7D7-C2FD8CC17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507"/>
            <a:ext cx="8097695" cy="4800599"/>
          </a:xfrm>
          <a:prstGeom prst="rect">
            <a:avLst/>
          </a:prstGeom>
        </p:spPr>
      </p:pic>
      <p:pic>
        <p:nvPicPr>
          <p:cNvPr id="8" name="Picture 2" descr="1 icon">
            <a:extLst>
              <a:ext uri="{FF2B5EF4-FFF2-40B4-BE49-F238E27FC236}">
                <a16:creationId xmlns:a16="http://schemas.microsoft.com/office/drawing/2014/main" id="{16D63E8C-50C3-7173-FED2-899BF564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" y="2524125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22D78420-AC81-0DE4-C859-E91D5DD6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" y="3832859"/>
            <a:ext cx="180975" cy="180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3CB2FD-FB36-FD6A-EF4A-4DF1D0F28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967" y="1836591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059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- /main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메인화면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- 2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메인 화면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메인 우측 상단에는 로그인 상태에 따라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다른 구성이 나타납니다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로그인 세션이 없을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회원가입과 로그인을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일반 회원이 로그인하였을 경우에는 로그아웃을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 계정이 로그인하였을 경우에는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관리자페이지 이동과 로그아웃이 배치됩니다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76C3AF1-D054-B483-DC8B-63D384D4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214" y="4796733"/>
            <a:ext cx="2915057" cy="895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256A16-5199-EC67-7D9E-DA3BC351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742" y="1836363"/>
            <a:ext cx="2534004" cy="819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D7595C-A8F5-4F7C-1086-8EE9AAC44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110" y="3354653"/>
            <a:ext cx="2629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7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9008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- /main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메인화면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- 3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메인 화면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메인 배너는 </a:t>
                      </a:r>
                      <a:r>
                        <a:rPr lang="ko-KR" altLang="en-US" sz="1200" dirty="0" err="1"/>
                        <a:t>스와이프를</a:t>
                      </a:r>
                      <a:r>
                        <a:rPr lang="ko-KR" altLang="en-US" sz="1200" dirty="0"/>
                        <a:t> 통해 이동이 가능하도록 구현하였으며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하단에 최근 등록된 상품을 간략하게 표시합니다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최근 등록</a:t>
                      </a:r>
                      <a:r>
                        <a:rPr lang="en-US" altLang="ko-KR" sz="1200" dirty="0"/>
                        <a:t>" </a:t>
                      </a:r>
                      <a:r>
                        <a:rPr lang="ko-KR" altLang="en-US" sz="1200" dirty="0"/>
                        <a:t>버튼을 누를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판매 물품 목록 페이지로 이동합니다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0EE7B6C-5B76-271A-21E6-11CCE363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66" y="1548795"/>
            <a:ext cx="4220058" cy="2330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01D49E-FF69-A2F8-20BF-FEC0B0124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16" y="3953722"/>
            <a:ext cx="6017559" cy="28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8974E-184E-BCA2-FBA7-3B4B42E06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81637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565">
                  <a:extLst>
                    <a:ext uri="{9D8B030D-6E8A-4147-A177-3AD203B41FA5}">
                      <a16:colId xmlns:a16="http://schemas.microsoft.com/office/drawing/2014/main" val="636432363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3418493328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272755682"/>
                    </a:ext>
                  </a:extLst>
                </a:gridCol>
                <a:gridCol w="3035935">
                  <a:extLst>
                    <a:ext uri="{9D8B030D-6E8A-4147-A177-3AD203B41FA5}">
                      <a16:colId xmlns:a16="http://schemas.microsoft.com/office/drawing/2014/main" val="4017454176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3382439060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3752268385"/>
                    </a:ext>
                  </a:extLst>
                </a:gridCol>
              </a:tblGrid>
              <a:tr h="369265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구현 </a:t>
                      </a:r>
                      <a:r>
                        <a:rPr lang="en-US" altLang="ko-KR" sz="1600" dirty="0"/>
                        <a:t>– UI </a:t>
                      </a:r>
                      <a:r>
                        <a:rPr lang="ko-KR" altLang="en-US" sz="1600" dirty="0"/>
                        <a:t>설계서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 1.0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604768"/>
                  </a:ext>
                </a:extLst>
              </a:tr>
              <a:tr h="369265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이원우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72789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화면 </a:t>
                      </a:r>
                      <a:r>
                        <a:rPr lang="en-US" altLang="ko-KR" sz="1600" dirty="0"/>
                        <a:t>Spec – user/join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Site </a:t>
                      </a:r>
                      <a:r>
                        <a:rPr lang="ko-KR" altLang="en-US" sz="1600" dirty="0"/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7497"/>
                  </a:ext>
                </a:extLst>
              </a:tr>
              <a:tr h="369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ID / </a:t>
                      </a:r>
                      <a:r>
                        <a:rPr lang="ko-KR" altLang="en-US" sz="1600" dirty="0"/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2023. 05. 10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48401"/>
                  </a:ext>
                </a:extLst>
              </a:tr>
              <a:tr h="369265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 &amp; Function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94648"/>
                  </a:ext>
                </a:extLst>
              </a:tr>
              <a:tr h="501167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[</a:t>
                      </a:r>
                      <a:r>
                        <a:rPr lang="ko-KR" altLang="en-US" sz="1200" dirty="0"/>
                        <a:t>회원가입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회원가입에는 필수 기재사항이 존재하며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기재하지 않을 경우 아래에 정보가 담긴 에러 문구가 나타나도록 구현하였습니다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아이디 중복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형식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비밀번호 형식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확인란 일치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필수항목 기재 등의 오류가 있습니다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57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71F50D2-8916-C261-8F84-41C8DAD3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3" y="1543049"/>
            <a:ext cx="3485445" cy="51848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373DC6-1858-E4CD-1CE9-894204DD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84" y="1543049"/>
            <a:ext cx="3004232" cy="51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1972</Words>
  <Application>Microsoft Office PowerPoint</Application>
  <PresentationFormat>와이드스크린</PresentationFormat>
  <Paragraphs>826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화면구현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 설계서</dc:title>
  <dc:creator>이원우</dc:creator>
  <cp:lastModifiedBy>이원우</cp:lastModifiedBy>
  <cp:revision>3</cp:revision>
  <dcterms:created xsi:type="dcterms:W3CDTF">2023-05-10T14:32:34Z</dcterms:created>
  <dcterms:modified xsi:type="dcterms:W3CDTF">2023-05-10T16:21:35Z</dcterms:modified>
</cp:coreProperties>
</file>