
<file path=[Content_Types].xml><?xml version="1.0" encoding="utf-8"?>
<Types xmlns="http://schemas.openxmlformats.org/package/2006/content-types">
  <Default Extension="xml" ContentType="application/xml"/>
  <Default Extension="tif" ContentType="image/t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6"/>
  </p:normalViewPr>
  <p:slideViewPr>
    <p:cSldViewPr snapToGrid="0" snapToObjects="1">
      <p:cViewPr varScale="1">
        <p:scale>
          <a:sx n="74" d="100"/>
          <a:sy n="74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5" name="Shape 1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928812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3" name="Shape 14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1. 远古时代的系统都是通过牺牲可用性和可用性保证强一致性的。比如后面要讲到的两阶段提交和三阶段提交协议。由于现在大部分系统对可用性的需求越来越高，所以现在大部分场景是牺牲强一致性来保证可用性和性能的。</a:t>
            </a:r>
          </a:p>
        </p:txBody>
      </p:sp>
    </p:spTree>
    <p:extLst>
      <p:ext uri="{BB962C8B-B14F-4D97-AF65-F5344CB8AC3E}">
        <p14:creationId xmlns:p14="http://schemas.microsoft.com/office/powerpoint/2010/main" val="204448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相同点</a:t>
            </a:r>
          </a:p>
          <a:p>
            <a:r>
              <a:t>	协调者都是单点。</a:t>
            </a:r>
          </a:p>
          <a:p>
            <a:r>
              <a:t>	都不能绝对保证一致性。</a:t>
            </a:r>
          </a:p>
          <a:p>
            <a:r>
              <a:t>不同点</a:t>
            </a:r>
          </a:p>
          <a:p>
            <a:r>
              <a:t>	 3PC的事务询问阶段成本比2PC的提交事务请求低，有问题可以快速失败所以较低了参与者的阻塞范围。</a:t>
            </a:r>
          </a:p>
          <a:p>
            <a:r>
              <a:t>	3PC中第三阶段如果参与者没有接受到协调者的回滚需求也会提交，所以比2PC更乐观。</a:t>
            </a:r>
          </a:p>
        </p:txBody>
      </p:sp>
    </p:spTree>
    <p:extLst>
      <p:ext uri="{BB962C8B-B14F-4D97-AF65-F5344CB8AC3E}">
        <p14:creationId xmlns:p14="http://schemas.microsoft.com/office/powerpoint/2010/main" val="19430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在此键入引文。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16400"/>
            <a:ext cx="10464800" cy="711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“在此键入引文。”</a:t>
            </a:r>
          </a:p>
        </p:txBody>
      </p:sp>
      <p:sp>
        <p:nvSpPr>
          <p:cNvPr id="9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图像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标题文本"/>
          <p:cNvSpPr txBox="1">
            <a:spLocks noGrp="1"/>
          </p:cNvSpPr>
          <p:nvPr>
            <p:ph type="title"/>
          </p:nvPr>
        </p:nvSpPr>
        <p:spPr>
          <a:xfrm>
            <a:off x="254000" y="101600"/>
            <a:ext cx="12496800" cy="911126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标题文本</a:t>
            </a:r>
          </a:p>
        </p:txBody>
      </p:sp>
      <p:sp>
        <p:nvSpPr>
          <p:cNvPr id="11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图像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标题文本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文本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标题文本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7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像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图像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图像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图像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分布式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分布式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分布式面临的基本议题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r>
              <a:t>分布式面临的基本议题</a:t>
            </a:r>
          </a:p>
        </p:txBody>
      </p:sp>
      <p:sp>
        <p:nvSpPr>
          <p:cNvPr id="130" name="一致性算法"/>
          <p:cNvSpPr/>
          <p:nvPr/>
        </p:nvSpPr>
        <p:spPr>
          <a:xfrm>
            <a:off x="1130300" y="54102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一致性算法</a:t>
            </a:r>
          </a:p>
        </p:txBody>
      </p:sp>
      <p:sp>
        <p:nvSpPr>
          <p:cNvPr id="131" name="理论"/>
          <p:cNvSpPr/>
          <p:nvPr/>
        </p:nvSpPr>
        <p:spPr>
          <a:xfrm>
            <a:off x="1066800" y="38608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理论</a:t>
            </a:r>
          </a:p>
        </p:txBody>
      </p:sp>
      <p:sp>
        <p:nvSpPr>
          <p:cNvPr id="132" name="分布式锁"/>
          <p:cNvSpPr/>
          <p:nvPr/>
        </p:nvSpPr>
        <p:spPr>
          <a:xfrm>
            <a:off x="4495800" y="38608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dirty="0"/>
              <a:t>分布式锁</a:t>
            </a:r>
          </a:p>
        </p:txBody>
      </p:sp>
      <p:sp>
        <p:nvSpPr>
          <p:cNvPr id="133" name="幂等"/>
          <p:cNvSpPr/>
          <p:nvPr/>
        </p:nvSpPr>
        <p:spPr>
          <a:xfrm>
            <a:off x="8026400" y="38608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幂等</a:t>
            </a:r>
          </a:p>
        </p:txBody>
      </p:sp>
      <p:sp>
        <p:nvSpPr>
          <p:cNvPr id="134" name="柔性事务"/>
          <p:cNvSpPr/>
          <p:nvPr/>
        </p:nvSpPr>
        <p:spPr>
          <a:xfrm>
            <a:off x="4495800" y="54102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柔性事务</a:t>
            </a:r>
          </a:p>
        </p:txBody>
      </p:sp>
      <p:sp>
        <p:nvSpPr>
          <p:cNvPr id="135" name="解决方案"/>
          <p:cNvSpPr/>
          <p:nvPr/>
        </p:nvSpPr>
        <p:spPr>
          <a:xfrm>
            <a:off x="8026400" y="5410200"/>
            <a:ext cx="2827338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解决方案</a:t>
            </a:r>
          </a:p>
        </p:txBody>
      </p:sp>
      <p:sp>
        <p:nvSpPr>
          <p:cNvPr id="136" name="因为要面对的问题越来复杂，对算力，可用性等的要求越来越高单体应用难以满足这些需求。分布式就是解决这个问题的方案。但是引进新方案的时候不可避免的要面对新的问题。…"/>
          <p:cNvSpPr txBox="1"/>
          <p:nvPr/>
        </p:nvSpPr>
        <p:spPr>
          <a:xfrm>
            <a:off x="1012601" y="1357555"/>
            <a:ext cx="10979598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/>
            <a:r>
              <a:t>因为要面对的问题越来复杂，对算力，可用性等的要求越来越高单体应用难以满足这些需求。分布式就是解决这个问题的方案。但是引进新方案的时候不可避免的要面对新的问题。</a:t>
            </a:r>
          </a:p>
          <a:p>
            <a:pPr algn="l"/>
            <a:r>
              <a:t>分布式的基本议题。    </a:t>
            </a:r>
          </a:p>
        </p:txBody>
      </p:sp>
      <p:sp>
        <p:nvSpPr>
          <p:cNvPr id="137" name="ZK"/>
          <p:cNvSpPr/>
          <p:nvPr/>
        </p:nvSpPr>
        <p:spPr>
          <a:xfrm>
            <a:off x="1130299" y="6959600"/>
            <a:ext cx="2827339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ZK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理论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r>
              <a:t>理论</a:t>
            </a:r>
          </a:p>
        </p:txBody>
      </p:sp>
      <p:sp>
        <p:nvSpPr>
          <p:cNvPr id="140" name="CAP: 在网络分区(P)的情况下不能同时保证一致性(C)和可用性(A)。"/>
          <p:cNvSpPr/>
          <p:nvPr/>
        </p:nvSpPr>
        <p:spPr>
          <a:xfrm>
            <a:off x="1524000" y="1206500"/>
            <a:ext cx="9354493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CAP: 在网络分区(P)的情况下不能同时保证一致性(C)和可用性(A)。</a:t>
            </a:r>
          </a:p>
        </p:txBody>
      </p:sp>
      <p:sp>
        <p:nvSpPr>
          <p:cNvPr id="141" name="BASE:基本可用，最终一致性。是对CAP中的C和A权衡的结果。"/>
          <p:cNvSpPr/>
          <p:nvPr/>
        </p:nvSpPr>
        <p:spPr>
          <a:xfrm>
            <a:off x="1524000" y="2311400"/>
            <a:ext cx="9354493" cy="91112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algn="l"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BASE:基本可用，最终一致性。是对CAP中的C和A权衡的结果。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一致算法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32993">
              <a:defRPr sz="4560"/>
            </a:lvl1pPr>
          </a:lstStyle>
          <a:p>
            <a:r>
              <a:t>一致算法</a:t>
            </a:r>
          </a:p>
        </p:txBody>
      </p:sp>
      <p:sp>
        <p:nvSpPr>
          <p:cNvPr id="146" name="2PC"/>
          <p:cNvSpPr/>
          <p:nvPr/>
        </p:nvSpPr>
        <p:spPr>
          <a:xfrm>
            <a:off x="2796998" y="2061543"/>
            <a:ext cx="6978055" cy="9111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2PC</a:t>
            </a:r>
          </a:p>
        </p:txBody>
      </p:sp>
      <p:sp>
        <p:nvSpPr>
          <p:cNvPr id="147" name="3PC"/>
          <p:cNvSpPr/>
          <p:nvPr/>
        </p:nvSpPr>
        <p:spPr>
          <a:xfrm>
            <a:off x="2796998" y="3128343"/>
            <a:ext cx="6978055" cy="911127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3PC</a:t>
            </a:r>
          </a:p>
        </p:txBody>
      </p:sp>
      <p:sp>
        <p:nvSpPr>
          <p:cNvPr id="148" name="PAXOS"/>
          <p:cNvSpPr/>
          <p:nvPr/>
        </p:nvSpPr>
        <p:spPr>
          <a:xfrm>
            <a:off x="2784298" y="4195143"/>
            <a:ext cx="7015461" cy="222274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PAXOS</a:t>
            </a:r>
          </a:p>
        </p:txBody>
      </p:sp>
      <p:sp>
        <p:nvSpPr>
          <p:cNvPr id="149" name="RAFT"/>
          <p:cNvSpPr/>
          <p:nvPr/>
        </p:nvSpPr>
        <p:spPr>
          <a:xfrm>
            <a:off x="3812998" y="4831408"/>
            <a:ext cx="1270001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RAFT</a:t>
            </a:r>
          </a:p>
        </p:txBody>
      </p:sp>
      <p:sp>
        <p:nvSpPr>
          <p:cNvPr id="150" name="ZAB"/>
          <p:cNvSpPr/>
          <p:nvPr/>
        </p:nvSpPr>
        <p:spPr>
          <a:xfrm>
            <a:off x="5527498" y="4831408"/>
            <a:ext cx="1270001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ZAB</a:t>
            </a:r>
          </a:p>
        </p:txBody>
      </p:sp>
      <p:sp>
        <p:nvSpPr>
          <p:cNvPr id="151" name="···"/>
          <p:cNvSpPr/>
          <p:nvPr/>
        </p:nvSpPr>
        <p:spPr>
          <a:xfrm>
            <a:off x="7241998" y="4831408"/>
            <a:ext cx="1270001" cy="1270001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···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2PC&amp;3P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r>
              <a:t>2PC&amp;3PC</a:t>
            </a:r>
          </a:p>
        </p:txBody>
      </p:sp>
      <p:sp>
        <p:nvSpPr>
          <p:cNvPr id="154" name="2PC: 包括协调者和事务的参与方两个角色…"/>
          <p:cNvSpPr txBox="1"/>
          <p:nvPr/>
        </p:nvSpPr>
        <p:spPr>
          <a:xfrm>
            <a:off x="3319843" y="3058051"/>
            <a:ext cx="5843931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rPr dirty="0"/>
              <a:t>2PC: 包括协调者和事务的参与方两个角色</a:t>
            </a:r>
          </a:p>
          <a:p>
            <a:pPr marL="1746250" lvl="2" indent="-476250" algn="l">
              <a:buSzPct val="100000"/>
              <a:buAutoNum type="arabicPeriod"/>
            </a:pPr>
            <a:r>
              <a:rPr dirty="0"/>
              <a:t>PrePare</a:t>
            </a:r>
          </a:p>
          <a:p>
            <a:pPr marL="1746250" lvl="2" indent="-476250" algn="l">
              <a:buSzPct val="100000"/>
              <a:buAutoNum type="arabicPeriod"/>
            </a:pPr>
            <a:r>
              <a:rPr dirty="0"/>
              <a:t>Commit/Rollback</a:t>
            </a:r>
          </a:p>
        </p:txBody>
      </p:sp>
      <p:sp>
        <p:nvSpPr>
          <p:cNvPr id="155" name="3PC: 包括协调者和事务的参与方两个角色…"/>
          <p:cNvSpPr txBox="1"/>
          <p:nvPr/>
        </p:nvSpPr>
        <p:spPr>
          <a:xfrm>
            <a:off x="3319843" y="4626562"/>
            <a:ext cx="5843931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3PC: 包括协调者和事务的参与方两个角色</a:t>
            </a:r>
          </a:p>
          <a:p>
            <a:pPr marL="1746250" lvl="2" indent="-476250" algn="l">
              <a:buSzPct val="100000"/>
              <a:buAutoNum type="arabicPeriod"/>
            </a:pPr>
            <a:r>
              <a:t>CanCommit</a:t>
            </a:r>
          </a:p>
          <a:p>
            <a:pPr marL="1746250" lvl="2" indent="-476250" algn="l">
              <a:buSzPct val="100000"/>
              <a:buAutoNum type="arabicPeriod"/>
            </a:pPr>
            <a:r>
              <a:t>PreCommit</a:t>
            </a:r>
          </a:p>
          <a:p>
            <a:pPr marL="1746250" lvl="2" indent="-476250" algn="l">
              <a:buSzPct val="100000"/>
              <a:buAutoNum type="arabicPeriod"/>
            </a:pPr>
            <a:r>
              <a:t>Commit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C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r>
              <a:t>TCC</a:t>
            </a:r>
          </a:p>
        </p:txBody>
      </p:sp>
      <p:sp>
        <p:nvSpPr>
          <p:cNvPr id="160" name="把2PC和3PC干的事情交给业务代码去做，也就是业务代码充当协调者的角色"/>
          <p:cNvSpPr txBox="1"/>
          <p:nvPr/>
        </p:nvSpPr>
        <p:spPr>
          <a:xfrm>
            <a:off x="1274622" y="1209242"/>
            <a:ext cx="10455555" cy="52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把2PC和3PC干的事情交给业务代码去做，也就是业务代码充当协调者的角色</a:t>
            </a:r>
          </a:p>
        </p:txBody>
      </p:sp>
      <p:pic>
        <p:nvPicPr>
          <p:cNvPr id="161" name="图像" descr="图像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92250" y="2059801"/>
            <a:ext cx="10020300" cy="6083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axo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85572">
              <a:defRPr sz="5280"/>
            </a:lvl1pPr>
          </a:lstStyle>
          <a:p>
            <a:r>
              <a:t>Paxos</a:t>
            </a:r>
          </a:p>
        </p:txBody>
      </p:sp>
      <p:sp>
        <p:nvSpPr>
          <p:cNvPr id="5" name="2PC"/>
          <p:cNvSpPr/>
          <p:nvPr/>
        </p:nvSpPr>
        <p:spPr>
          <a:xfrm>
            <a:off x="916439" y="1012726"/>
            <a:ext cx="11315818" cy="2472346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0" rIns="50800" bIns="50800" anchor="t" anchorCtr="0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Paxos</a:t>
            </a:r>
            <a:endParaRPr lang="zh-CN" altLang="en-US" dirty="0" smtClean="0"/>
          </a:p>
          <a:p>
            <a:pPr algn="l"/>
            <a:endParaRPr lang="zh-CN" altLang="en-US" dirty="0"/>
          </a:p>
        </p:txBody>
      </p:sp>
      <p:sp>
        <p:nvSpPr>
          <p:cNvPr id="6" name="2PC"/>
          <p:cNvSpPr/>
          <p:nvPr/>
        </p:nvSpPr>
        <p:spPr>
          <a:xfrm>
            <a:off x="914400" y="4396198"/>
            <a:ext cx="11317857" cy="26257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t" anchorCtr="0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rPr lang="en-US" altLang="zh-CN" dirty="0" err="1" smtClean="0"/>
              <a:t>Mutli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Paxos</a:t>
            </a:r>
            <a:endParaRPr dirty="0"/>
          </a:p>
        </p:txBody>
      </p:sp>
      <p:sp>
        <p:nvSpPr>
          <p:cNvPr id="4" name="矩形 3"/>
          <p:cNvSpPr/>
          <p:nvPr/>
        </p:nvSpPr>
        <p:spPr>
          <a:xfrm>
            <a:off x="3781177" y="1795870"/>
            <a:ext cx="1471166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Proposer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55993" y="1793742"/>
            <a:ext cx="1535503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Acceptor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021126" y="1793742"/>
            <a:ext cx="1535503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</a:rPr>
              <a:t>Learner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3034" y="1762964"/>
            <a:ext cx="9715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角色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" name="直线连接符 11"/>
          <p:cNvCxnSpPr/>
          <p:nvPr/>
        </p:nvCxnSpPr>
        <p:spPr>
          <a:xfrm flipV="1">
            <a:off x="914400" y="1565203"/>
            <a:ext cx="11317857" cy="56566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线连接符 13"/>
          <p:cNvCxnSpPr/>
          <p:nvPr/>
        </p:nvCxnSpPr>
        <p:spPr>
          <a:xfrm flipV="1">
            <a:off x="914400" y="2532895"/>
            <a:ext cx="11317857" cy="2404"/>
          </a:xfrm>
          <a:prstGeom prst="line">
            <a:avLst/>
          </a:prstGeom>
          <a:noFill/>
          <a:ln w="25400" cap="flat">
            <a:solidFill>
              <a:srgbClr val="FFC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文本框 19"/>
          <p:cNvSpPr txBox="1"/>
          <p:nvPr/>
        </p:nvSpPr>
        <p:spPr>
          <a:xfrm>
            <a:off x="1863034" y="2674090"/>
            <a:ext cx="971548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1" i="0" u="none" strike="noStrike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rPr>
              <a:t>阶段</a:t>
            </a:r>
            <a:endParaRPr kumimoji="0" lang="zh-CN" altLang="en-US" sz="24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81177" y="2765470"/>
            <a:ext cx="1471166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b="0" dirty="0"/>
              <a:t>Prepare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020330" y="2777349"/>
            <a:ext cx="1471166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b="0" dirty="0"/>
              <a:t>Accept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089418" y="2805001"/>
            <a:ext cx="1471166" cy="41036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altLang="zh-CN" sz="2000" b="0" dirty="0"/>
              <a:t>Learn</a:t>
            </a:r>
            <a:endParaRPr kumimoji="0" lang="zh-CN" altLang="en-US" sz="22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101</Words>
  <Application>Microsoft Macintosh PowerPoint</Application>
  <PresentationFormat>自定义</PresentationFormat>
  <Paragraphs>49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分布式</vt:lpstr>
      <vt:lpstr>分布式面临的基本议题</vt:lpstr>
      <vt:lpstr>理论</vt:lpstr>
      <vt:lpstr>一致算法</vt:lpstr>
      <vt:lpstr>2PC&amp;3PC</vt:lpstr>
      <vt:lpstr>TCC</vt:lpstr>
      <vt:lpstr>Paxos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分布式</dc:title>
  <cp:lastModifiedBy>李伟伟</cp:lastModifiedBy>
  <cp:revision>6</cp:revision>
  <dcterms:modified xsi:type="dcterms:W3CDTF">2020-02-01T17:14:03Z</dcterms:modified>
</cp:coreProperties>
</file>