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2939" autoAdjust="0"/>
  </p:normalViewPr>
  <p:slideViewPr>
    <p:cSldViewPr snapToGrid="0">
      <p:cViewPr>
        <p:scale>
          <a:sx n="25" d="100"/>
          <a:sy n="25" d="100"/>
        </p:scale>
        <p:origin x="2091" y="10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86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0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08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8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1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2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6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2EF9-183B-415B-8AAE-4639E5D85FE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EBFB-2790-4D38-9E41-AD0B1EB35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2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53" y="2332206"/>
            <a:ext cx="1816687" cy="241278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64409" y="2561967"/>
            <a:ext cx="247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圆者击</a:t>
            </a:r>
            <a:r>
              <a:rPr lang="zh-TW" altLang="en-US" sz="2400" dirty="0" smtClean="0"/>
              <a:t>鼙</a:t>
            </a:r>
            <a:r>
              <a:rPr lang="zh-CN" altLang="en-US" sz="2400" dirty="0" smtClean="0"/>
              <a:t>（</a:t>
            </a:r>
            <a:r>
              <a:rPr lang="en-US" altLang="zh-TW" sz="2400" dirty="0" err="1"/>
              <a:t>pí</a:t>
            </a:r>
            <a:r>
              <a:rPr lang="zh-CN" altLang="en-US" sz="2400" dirty="0" smtClean="0"/>
              <a:t>）</a:t>
            </a:r>
            <a:endParaRPr lang="zh-TW" altLang="en-US" sz="24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6553440" y="3023632"/>
            <a:ext cx="498149" cy="21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45096" y="1524828"/>
            <a:ext cx="247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方者击鼓</a:t>
            </a:r>
            <a:endParaRPr lang="zh-TW" altLang="en-US" sz="2400" dirty="0"/>
          </a:p>
        </p:txBody>
      </p:sp>
      <p:pic>
        <p:nvPicPr>
          <p:cNvPr id="1026" name="Picture 2" descr="https://gimg2.baidu.com/image_search/src=http%3A%2F%2Fwww.chinayq.com%2Fupload%2Fcontentimg%2F20120814%2F20120814093339482875.gif&amp;refer=http%3A%2F%2Fwww.chinayq.com&amp;app=2002&amp;size=f9999,10000&amp;q=a80&amp;n=0&amp;g=0n&amp;fmt=auto?sec=1666596849&amp;t=82f7ab11d1d95f6039b1662ca676c9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700216"/>
            <a:ext cx="2430648" cy="146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443288" y="1290638"/>
            <a:ext cx="3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第一笔开始于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1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2315029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188029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00565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65450" y="1993900"/>
            <a:ext cx="400050" cy="127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747283" y="2006600"/>
            <a:ext cx="171450" cy="952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24050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32942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590800" y="1522061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收入增加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315029" y="2654300"/>
            <a:ext cx="8481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58950" y="2475011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7</a:t>
            </a:r>
            <a:r>
              <a:rPr lang="zh-CN" altLang="en-US" sz="1400" dirty="0" smtClean="0"/>
              <a:t>元</a:t>
            </a:r>
            <a:endParaRPr lang="zh-TW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924050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7</a:t>
            </a:r>
            <a:r>
              <a:rPr lang="zh-CN" altLang="en-US" sz="1400" dirty="0" smtClean="0">
                <a:solidFill>
                  <a:srgbClr val="00B050"/>
                </a:solidFill>
              </a:rPr>
              <a:t>元以上是正常品 以下是低档品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379934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52934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765470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506935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988955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197847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916960" y="1947960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 超额供给</a:t>
            </a:r>
            <a:endParaRPr lang="en-US" altLang="zh-CN" sz="700" dirty="0" smtClean="0">
              <a:solidFill>
                <a:srgbClr val="00B050"/>
              </a:solidFill>
            </a:endParaRPr>
          </a:p>
          <a:p>
            <a:r>
              <a:rPr lang="en-US" altLang="zh-TW" sz="700" dirty="0" smtClean="0">
                <a:solidFill>
                  <a:srgbClr val="00B050"/>
                </a:solidFill>
              </a:rPr>
              <a:t>Excess supply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388099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93946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988955" y="3897737"/>
            <a:ext cx="284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超额供给使价格有下降的趋势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超额需求反之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6385149" y="232283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958350" y="2322839"/>
            <a:ext cx="552113" cy="0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/>
          <p:cNvSpPr/>
          <p:nvPr/>
        </p:nvSpPr>
        <p:spPr>
          <a:xfrm rot="16200000">
            <a:off x="7206396" y="2005021"/>
            <a:ext cx="81310" cy="526825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28417" y="216138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若</a:t>
            </a:r>
            <a:r>
              <a:rPr lang="en-US" altLang="zh-CN" sz="1400" dirty="0" smtClean="0">
                <a:solidFill>
                  <a:srgbClr val="00B050"/>
                </a:solidFill>
              </a:rPr>
              <a:t>P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4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2315029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188029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313963" y="2351314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24050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32942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0747" y="2975811"/>
            <a:ext cx="282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</a:rPr>
              <a:t>生产</a:t>
            </a:r>
            <a:r>
              <a:rPr lang="zh-CN" altLang="en-US" sz="1400" dirty="0" smtClean="0">
                <a:solidFill>
                  <a:srgbClr val="00B050"/>
                </a:solidFill>
              </a:rPr>
              <a:t>者剩余：∫赚了多少钱</a:t>
            </a:r>
            <a:r>
              <a:rPr lang="en-US" altLang="zh-CN" sz="1400" dirty="0">
                <a:solidFill>
                  <a:srgbClr val="00B050"/>
                </a:solidFill>
              </a:rPr>
              <a:t>d</a:t>
            </a:r>
            <a:r>
              <a:rPr lang="zh-CN" altLang="en-US" sz="1400" dirty="0" smtClean="0">
                <a:solidFill>
                  <a:srgbClr val="00B050"/>
                </a:solidFill>
              </a:rPr>
              <a:t>人数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322446" y="2714487"/>
            <a:ext cx="147592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24050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7</a:t>
            </a:r>
            <a:r>
              <a:rPr lang="zh-CN" altLang="en-US" sz="1400" dirty="0" smtClean="0">
                <a:solidFill>
                  <a:srgbClr val="00B050"/>
                </a:solidFill>
              </a:rPr>
              <a:t>元以上是正常品 以下是低档品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17" name="等腰三角形 16"/>
          <p:cNvSpPr/>
          <p:nvPr/>
        </p:nvSpPr>
        <p:spPr>
          <a:xfrm flipV="1">
            <a:off x="2328796" y="2720837"/>
            <a:ext cx="616017" cy="815022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39546" y="3033966"/>
            <a:ext cx="531201" cy="943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11600" y="2495550"/>
            <a:ext cx="36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假设是线性定价（市场特点，非市场也可以是曲线）</a:t>
            </a:r>
            <a:endParaRPr lang="zh-TW" altLang="en-US" sz="1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39" y="3659275"/>
            <a:ext cx="5230821" cy="2371550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7595983" y="346378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468983" y="2131635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68935" y="4305427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05004" y="250221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068428" y="590369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13651" y="441872"/>
            <a:ext cx="282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消费者剩余：∫省了多少钱</a:t>
            </a:r>
            <a:r>
              <a:rPr lang="en-US" altLang="zh-CN" sz="1400" dirty="0">
                <a:solidFill>
                  <a:srgbClr val="00B050"/>
                </a:solidFill>
              </a:rPr>
              <a:t>d</a:t>
            </a:r>
            <a:r>
              <a:rPr lang="zh-CN" altLang="en-US" sz="1400" dirty="0" smtClean="0">
                <a:solidFill>
                  <a:srgbClr val="00B050"/>
                </a:solidFill>
              </a:rPr>
              <a:t>人数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1273664" y="4323762"/>
            <a:ext cx="616017" cy="815022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接箭头连接符 31"/>
          <p:cNvCxnSpPr>
            <a:endCxn id="30" idx="1"/>
          </p:cNvCxnSpPr>
          <p:nvPr/>
        </p:nvCxnSpPr>
        <p:spPr>
          <a:xfrm flipV="1">
            <a:off x="7889217" y="595761"/>
            <a:ext cx="824434" cy="4746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192554" y="1056671"/>
            <a:ext cx="36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假设是线性定价（市场特点，非市场也可以是曲线）</a:t>
            </a:r>
            <a:endParaRPr lang="zh-TW" altLang="en-US" sz="1400" dirty="0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7595983" y="1284972"/>
            <a:ext cx="147592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1270001" y="416521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43001" y="595047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268935" y="4731274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79022" y="406906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41" name="等腰三角形 40"/>
          <p:cNvSpPr/>
          <p:nvPr/>
        </p:nvSpPr>
        <p:spPr>
          <a:xfrm flipV="1">
            <a:off x="1273664" y="5117116"/>
            <a:ext cx="616017" cy="815022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1494518" y="5413926"/>
            <a:ext cx="531201" cy="943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1" idx="4"/>
          </p:cNvCxnSpPr>
          <p:nvPr/>
        </p:nvCxnSpPr>
        <p:spPr>
          <a:xfrm>
            <a:off x="1889681" y="5138784"/>
            <a:ext cx="0" cy="820532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94265" y="5906244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Q</a:t>
            </a:r>
            <a:r>
              <a:rPr lang="zh-CN" altLang="en-US" sz="1400" dirty="0" smtClean="0">
                <a:solidFill>
                  <a:srgbClr val="00B050"/>
                </a:solidFill>
              </a:rPr>
              <a:t>*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382804" y="865773"/>
            <a:ext cx="316208" cy="85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389157" y="3222863"/>
            <a:ext cx="833787" cy="32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90369" y="2661827"/>
            <a:ext cx="2845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不考虑过量需求的人（认为他们就只是没买到东西）：至少的市场无效率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48435" y="2559177"/>
            <a:ext cx="1011509" cy="13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47928" y="415744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49501" y="241896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22501" y="420422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348435" y="2985024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58522" y="232281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69181" y="3392534"/>
            <a:ext cx="0" cy="82053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73765" y="4159994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Q</a:t>
            </a:r>
            <a:r>
              <a:rPr lang="zh-CN" altLang="en-US" sz="1400" dirty="0" smtClean="0"/>
              <a:t>*</a:t>
            </a:r>
            <a:endParaRPr lang="zh-TW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645331" y="2985024"/>
            <a:ext cx="0" cy="120086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17154" y="4171589"/>
            <a:ext cx="586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Q</a:t>
            </a:r>
            <a:r>
              <a:rPr lang="zh-CN" altLang="en-US" sz="1400" dirty="0" smtClean="0">
                <a:solidFill>
                  <a:srgbClr val="00B050"/>
                </a:solidFill>
              </a:rPr>
              <a:t>**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726534" y="3128988"/>
            <a:ext cx="597691" cy="750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348435" y="3799010"/>
            <a:ext cx="1187721" cy="639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 rot="5400000">
            <a:off x="2881626" y="3582936"/>
            <a:ext cx="157162" cy="627025"/>
          </a:xfrm>
          <a:prstGeom prst="rightBrace">
            <a:avLst>
              <a:gd name="adj1" fmla="val 8333"/>
              <a:gd name="adj2" fmla="val 169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934334" y="3945794"/>
            <a:ext cx="2845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/>
              <a:t>过量需求的人</a:t>
            </a:r>
            <a:endParaRPr lang="zh-TW" altLang="en-US" sz="700" dirty="0"/>
          </a:p>
        </p:txBody>
      </p:sp>
      <p:sp>
        <p:nvSpPr>
          <p:cNvPr id="28" name="等腰三角形 27"/>
          <p:cNvSpPr/>
          <p:nvPr/>
        </p:nvSpPr>
        <p:spPr>
          <a:xfrm rot="5400000">
            <a:off x="2423526" y="1121948"/>
            <a:ext cx="833787" cy="32144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24225" y="712059"/>
            <a:ext cx="284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市场无效率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</a:rPr>
              <a:t>（无谓损失 </a:t>
            </a:r>
            <a:r>
              <a:rPr lang="en-US" altLang="zh-CN" sz="1400" dirty="0" smtClean="0">
                <a:solidFill>
                  <a:srgbClr val="00B050"/>
                </a:solidFill>
              </a:rPr>
              <a:t>DWL</a:t>
            </a:r>
            <a:r>
              <a:rPr lang="zh-CN" altLang="en-US" sz="1400" dirty="0" smtClean="0">
                <a:solidFill>
                  <a:srgbClr val="00B050"/>
                </a:solidFill>
              </a:rPr>
              <a:t>）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382804" y="458262"/>
            <a:ext cx="1011509" cy="13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82297" y="2056529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383870" y="318052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256870" y="2103309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382804" y="884109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92891" y="221895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808134" y="2059079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Q</a:t>
            </a:r>
            <a:r>
              <a:rPr lang="zh-CN" altLang="en-US" sz="1400" dirty="0" smtClean="0"/>
              <a:t>*</a:t>
            </a:r>
            <a:endParaRPr lang="zh-TW" altLang="en-US" sz="14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2679700" y="884109"/>
            <a:ext cx="0" cy="8328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760903" y="1028073"/>
            <a:ext cx="597691" cy="750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22501" y="1195125"/>
            <a:ext cx="28457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税收</a:t>
            </a:r>
            <a:endParaRPr lang="zh-TW" altLang="en-US" sz="700" dirty="0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2044247" y="1406775"/>
            <a:ext cx="461598" cy="1522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52230" y="1478650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政府收入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2575083" y="884109"/>
            <a:ext cx="70247" cy="815453"/>
          </a:xfrm>
          <a:prstGeom prst="leftBrace">
            <a:avLst>
              <a:gd name="adj1" fmla="val 591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下箭头 50"/>
          <p:cNvSpPr/>
          <p:nvPr/>
        </p:nvSpPr>
        <p:spPr>
          <a:xfrm rot="5400000">
            <a:off x="2803350" y="457220"/>
            <a:ext cx="130230" cy="33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063314" y="530217"/>
            <a:ext cx="12028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税收分析：插楔子方法</a:t>
            </a:r>
            <a:endParaRPr lang="zh-TW" altLang="en-US" sz="700" dirty="0"/>
          </a:p>
        </p:txBody>
      </p:sp>
      <p:sp>
        <p:nvSpPr>
          <p:cNvPr id="69" name="矩形 68"/>
          <p:cNvSpPr/>
          <p:nvPr/>
        </p:nvSpPr>
        <p:spPr>
          <a:xfrm>
            <a:off x="5930238" y="818625"/>
            <a:ext cx="941420" cy="85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 rot="16200000" flipH="1">
            <a:off x="6287033" y="1074801"/>
            <a:ext cx="833787" cy="32144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5930238" y="411114"/>
            <a:ext cx="1011509" cy="13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729731" y="2009381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931304" y="270904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804304" y="2056161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5930238" y="805598"/>
            <a:ext cx="949087" cy="125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540325" y="174747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355568" y="2011931"/>
            <a:ext cx="448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Q</a:t>
            </a:r>
            <a:r>
              <a:rPr lang="zh-CN" altLang="en-US" sz="1400" dirty="0" smtClean="0"/>
              <a:t>*</a:t>
            </a:r>
            <a:endParaRPr lang="zh-TW" altLang="en-US" sz="1400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6871659" y="836961"/>
            <a:ext cx="0" cy="8328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967022" y="1147977"/>
            <a:ext cx="7233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补贴</a:t>
            </a:r>
            <a:endParaRPr lang="zh-TW" altLang="en-US" sz="700" dirty="0"/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5591681" y="1359627"/>
            <a:ext cx="461598" cy="1522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99664" y="1431502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－政府收入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85" name="左大括号 84"/>
          <p:cNvSpPr/>
          <p:nvPr/>
        </p:nvSpPr>
        <p:spPr>
          <a:xfrm flipH="1">
            <a:off x="6910050" y="836961"/>
            <a:ext cx="70247" cy="815453"/>
          </a:xfrm>
          <a:prstGeom prst="leftBrace">
            <a:avLst>
              <a:gd name="adj1" fmla="val 591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0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6225267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098267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610803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6352268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4288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43180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233432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839279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729513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Non-Binding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230482" y="232283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34288" y="216138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121025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994025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506561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248026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30046" y="168910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938938" y="3570514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</a:t>
            </a:r>
            <a:endParaRPr lang="zh-TW" altLang="en-US" dirty="0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129190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35037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P*</a:t>
            </a:r>
            <a:endParaRPr lang="zh-TW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625271" y="3897737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3126240" y="2843749"/>
            <a:ext cx="59848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30046" y="268229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Pc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19487" y="2947477"/>
            <a:ext cx="1606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 产生过度需求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3729153" y="2841854"/>
            <a:ext cx="389219" cy="0"/>
          </a:xfrm>
          <a:prstGeom prst="line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 rot="5400000" flipV="1">
            <a:off x="3880898" y="2701355"/>
            <a:ext cx="81310" cy="393644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730046" y="4647457"/>
            <a:ext cx="160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  产生过度供给</a:t>
            </a:r>
            <a:endParaRPr lang="zh-TW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049874" y="4478181"/>
            <a:ext cx="286722" cy="28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049874" y="4813621"/>
            <a:ext cx="286722" cy="286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367736" y="4333022"/>
            <a:ext cx="276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trike="sngStrike" dirty="0" smtClean="0"/>
              <a:t>厂商竞争消费者（降低价格）</a:t>
            </a:r>
            <a:endParaRPr lang="zh-TW" altLang="en-US" sz="1400" strike="sngStrike" dirty="0"/>
          </a:p>
        </p:txBody>
      </p:sp>
      <p:sp>
        <p:nvSpPr>
          <p:cNvPr id="49" name="文本框 48"/>
          <p:cNvSpPr txBox="1"/>
          <p:nvPr/>
        </p:nvSpPr>
        <p:spPr>
          <a:xfrm>
            <a:off x="4367736" y="4938550"/>
            <a:ext cx="2764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产生配给机制</a:t>
            </a:r>
            <a:endParaRPr lang="zh-TW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883899" y="4478181"/>
            <a:ext cx="480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444579" y="4333021"/>
            <a:ext cx="2764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黄牛使价格不按价格上限执行</a:t>
            </a:r>
            <a:endParaRPr lang="en-US" altLang="zh-CN" sz="1400" dirty="0" smtClean="0"/>
          </a:p>
          <a:p>
            <a:r>
              <a:rPr lang="zh-CN" altLang="en-US" sz="1400" dirty="0" smtClean="0"/>
              <a:t>（恢复价格机制）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70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3121025" y="1785257"/>
            <a:ext cx="0" cy="1923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994025" y="3570514"/>
            <a:ext cx="20093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506561" y="2044700"/>
            <a:ext cx="925285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248026" y="2101850"/>
            <a:ext cx="1230538" cy="120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57211" y="1689100"/>
            <a:ext cx="71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</a:t>
            </a:r>
            <a:r>
              <a:rPr lang="en-US" altLang="zh-CN" dirty="0" smtClean="0"/>
              <a:t>age</a:t>
            </a:r>
            <a:endParaRPr lang="zh-TW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38938" y="3570514"/>
            <a:ext cx="125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 (Quantity)</a:t>
            </a:r>
            <a:endParaRPr lang="zh-TW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129190" y="2614613"/>
            <a:ext cx="822326" cy="9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5037" y="2460724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w*</a:t>
            </a:r>
            <a:endParaRPr lang="zh-TW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126241" y="2347006"/>
            <a:ext cx="1095239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30046" y="2172579"/>
            <a:ext cx="509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w</a:t>
            </a:r>
            <a:r>
              <a:rPr lang="en-US" altLang="zh-TW" sz="1400" dirty="0">
                <a:solidFill>
                  <a:srgbClr val="00B050"/>
                </a:solidFill>
              </a:rPr>
              <a:t>ᵐ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724729" y="2347006"/>
            <a:ext cx="0" cy="1223508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21480" y="2347006"/>
            <a:ext cx="0" cy="1223508"/>
          </a:xfrm>
          <a:prstGeom prst="line">
            <a:avLst/>
          </a:prstGeom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73860" y="3886128"/>
            <a:ext cx="1606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rgbClr val="00B050"/>
                </a:solidFill>
              </a:rPr>
              <a:t>  失业人数</a:t>
            </a:r>
            <a:endParaRPr lang="zh-TW" altLang="en-US" sz="700" dirty="0">
              <a:solidFill>
                <a:srgbClr val="00B050"/>
              </a:solidFill>
            </a:endParaRPr>
          </a:p>
        </p:txBody>
      </p:sp>
      <p:sp>
        <p:nvSpPr>
          <p:cNvPr id="24" name="右大括号 23"/>
          <p:cNvSpPr/>
          <p:nvPr/>
        </p:nvSpPr>
        <p:spPr>
          <a:xfrm rot="5400000" flipV="1">
            <a:off x="3932451" y="3567295"/>
            <a:ext cx="81310" cy="496751"/>
          </a:xfrm>
          <a:prstGeom prst="rightBrace">
            <a:avLst>
              <a:gd name="adj1" fmla="val 3957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81443" y="3517442"/>
            <a:ext cx="33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</a:rPr>
              <a:t>Lᵈ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71847" y="3523463"/>
            <a:ext cx="33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00B050"/>
                </a:solidFill>
              </a:rPr>
              <a:t>Lˢ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5271" y="4086183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Binding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91" y="1163755"/>
            <a:ext cx="4819685" cy="40862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097302" y="2899106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I/P</a:t>
            </a:r>
            <a:r>
              <a:rPr lang="en-US" altLang="zh-CN" sz="1050" dirty="0" smtClean="0"/>
              <a:t>A</a:t>
            </a:r>
            <a:r>
              <a:rPr lang="zh-CN" altLang="en-US" sz="1400" dirty="0" smtClean="0"/>
              <a:t>：以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衡量的收入</a:t>
            </a:r>
            <a:endParaRPr lang="zh-TW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914026" y="5525765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I/P</a:t>
            </a:r>
            <a:r>
              <a:rPr lang="en-US" altLang="zh-CN" sz="1050" dirty="0" smtClean="0"/>
              <a:t>B</a:t>
            </a:r>
            <a:r>
              <a:rPr lang="zh-CN" altLang="en-US" sz="1400" dirty="0" smtClean="0"/>
              <a:t>：以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衡量的收入</a:t>
            </a:r>
            <a:endParaRPr lang="zh-TW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050000" y="3661781"/>
            <a:ext cx="284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斜率：</a:t>
            </a:r>
            <a:r>
              <a:rPr lang="en-US" altLang="zh-CN" sz="1400" dirty="0" smtClean="0"/>
              <a:t>P</a:t>
            </a:r>
            <a:r>
              <a:rPr lang="en-US" altLang="zh-CN" sz="1050" dirty="0" smtClean="0"/>
              <a:t>A</a:t>
            </a:r>
            <a:r>
              <a:rPr lang="en-US" altLang="zh-CN" sz="1400" dirty="0" smtClean="0"/>
              <a:t>/P</a:t>
            </a:r>
            <a:r>
              <a:rPr lang="en-US" altLang="zh-CN" sz="1050" dirty="0" smtClean="0"/>
              <a:t>B</a:t>
            </a:r>
            <a:endParaRPr lang="zh-TW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182582" y="3262736"/>
            <a:ext cx="2845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货币中性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B050"/>
                </a:solidFill>
              </a:rPr>
              <a:t>以商品衡量购买力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rgbClr val="00B050"/>
                </a:solidFill>
              </a:rPr>
              <a:t>R</a:t>
            </a:r>
            <a:r>
              <a:rPr lang="en-US" altLang="zh-CN" sz="1400" dirty="0" smtClean="0">
                <a:solidFill>
                  <a:srgbClr val="00B050"/>
                </a:solidFill>
              </a:rPr>
              <a:t>eal income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6653" y="1958272"/>
            <a:ext cx="4286281" cy="408625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-1346366" y="1736923"/>
            <a:ext cx="284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一般</a:t>
            </a:r>
            <a:r>
              <a:rPr lang="zh-CN" altLang="en-US" sz="2000" dirty="0" smtClean="0"/>
              <a:t>的劳动力生产函数</a:t>
            </a:r>
            <a:endParaRPr lang="zh-TW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-1151719" y="5125655"/>
            <a:ext cx="362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凸：⽣产团队的有效分⼯ 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26175" y="324433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82404"/>
                </a:solidFill>
                <a:latin typeface="EGCKJR+Apple-Chancery"/>
              </a:rPr>
              <a:t>law of diminishing marginal product </a:t>
            </a:r>
            <a:endParaRPr lang="zh-TW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-289999" y="3572359"/>
            <a:ext cx="3626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70C0"/>
                </a:solidFill>
              </a:rPr>
              <a:t>凹：超过一个值后效率变低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TW" sz="2000" dirty="0">
                <a:solidFill>
                  <a:srgbClr val="0070C0"/>
                </a:solidFill>
              </a:rPr>
              <a:t>law of diminishing marginal product </a:t>
            </a:r>
          </a:p>
          <a:p>
            <a:pPr algn="ctr"/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853" y="-3332437"/>
            <a:ext cx="4191031" cy="42196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159" y="-3428762"/>
            <a:ext cx="4362482" cy="40957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505584" y="-3303862"/>
            <a:ext cx="8312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MC</a:t>
            </a:r>
            <a:endParaRPr lang="zh-TW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900" y="9075894"/>
            <a:ext cx="4305331" cy="390527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33926" y="8915614"/>
            <a:ext cx="4362482" cy="411483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1068" y="9038127"/>
            <a:ext cx="4229131" cy="4000529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-1875539" y="8400225"/>
            <a:ext cx="284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平均固定成本</a:t>
            </a:r>
            <a:endParaRPr lang="zh-TW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822779" y="8515504"/>
            <a:ext cx="284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平均可变成本</a:t>
            </a:r>
            <a:endParaRPr lang="zh-TW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695543" y="8400225"/>
            <a:ext cx="415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边际成本与平均可变、总成本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最低点相交</a:t>
            </a:r>
            <a:endParaRPr lang="zh-TW" altLang="en-US" sz="2000" dirty="0"/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smtClean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law of diminishingmarginal product</a:t>
            </a:r>
            <a:r>
              <a:rPr kumimoji="0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4316" y="4371121"/>
            <a:ext cx="8172510" cy="4029104"/>
          </a:xfrm>
          <a:prstGeom prst="rect">
            <a:avLst/>
          </a:prstGeom>
        </p:spPr>
      </p:pic>
      <p:cxnSp>
        <p:nvCxnSpPr>
          <p:cNvPr id="41" name="直接连接符 40"/>
          <p:cNvCxnSpPr/>
          <p:nvPr/>
        </p:nvCxnSpPr>
        <p:spPr>
          <a:xfrm flipH="1">
            <a:off x="13785850" y="6908618"/>
            <a:ext cx="356" cy="128923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7903825" y="6908618"/>
            <a:ext cx="356" cy="1289232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416442" y="7693909"/>
            <a:ext cx="749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规模经济                                   规模收益不变                             规模不经济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8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52" y="3244850"/>
            <a:ext cx="6267496" cy="8286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00202" y="3244850"/>
            <a:ext cx="105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盘庚迁都</a:t>
            </a:r>
            <a:endParaRPr lang="zh-TW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13075" y="2938358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武丁在位</a:t>
            </a:r>
            <a:r>
              <a:rPr lang="en-US" altLang="zh-CN" sz="1200" dirty="0" smtClean="0"/>
              <a:t>59</a:t>
            </a:r>
            <a:r>
              <a:rPr lang="zh-CN" altLang="en-US" sz="1200" dirty="0" smtClean="0"/>
              <a:t>年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B.C.1250-B.C.1192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07000" y="3014017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武乙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B.C.1147-B.C.1113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632450" y="3918358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文丁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B.C.1112-B.C.1102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70600" y="2761901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帝乙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B.C.1101-B.C.1076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0097" y="4054542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帝辛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B.C.1101-B.C.1076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20" name="右大括号 19"/>
          <p:cNvSpPr/>
          <p:nvPr/>
        </p:nvSpPr>
        <p:spPr>
          <a:xfrm rot="16200000">
            <a:off x="6090120" y="3174527"/>
            <a:ext cx="154633" cy="714375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右大括号 20"/>
          <p:cNvSpPr/>
          <p:nvPr/>
        </p:nvSpPr>
        <p:spPr>
          <a:xfrm rot="16200000">
            <a:off x="6909319" y="3111922"/>
            <a:ext cx="367262" cy="590550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号 21"/>
          <p:cNvSpPr/>
          <p:nvPr/>
        </p:nvSpPr>
        <p:spPr>
          <a:xfrm rot="16200000" flipH="1">
            <a:off x="7584574" y="3530166"/>
            <a:ext cx="378828" cy="669924"/>
          </a:xfrm>
          <a:prstGeom prst="rightBrace">
            <a:avLst>
              <a:gd name="adj1" fmla="val 24759"/>
              <a:gd name="adj2" fmla="val 580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右大括号 22"/>
          <p:cNvSpPr/>
          <p:nvPr/>
        </p:nvSpPr>
        <p:spPr>
          <a:xfrm rot="16200000" flipH="1" flipV="1">
            <a:off x="6583803" y="3685408"/>
            <a:ext cx="135643" cy="214303"/>
          </a:xfrm>
          <a:prstGeom prst="rightBrace">
            <a:avLst>
              <a:gd name="adj1" fmla="val 24759"/>
              <a:gd name="adj2" fmla="val 588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号 24"/>
          <p:cNvSpPr/>
          <p:nvPr/>
        </p:nvSpPr>
        <p:spPr>
          <a:xfrm rot="16200000">
            <a:off x="4003283" y="2857878"/>
            <a:ext cx="118249" cy="1311286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04" y="5049473"/>
            <a:ext cx="6057944" cy="962032"/>
          </a:xfrm>
          <a:prstGeom prst="rect">
            <a:avLst/>
          </a:prstGeom>
        </p:spPr>
      </p:pic>
      <p:sp>
        <p:nvSpPr>
          <p:cNvPr id="27" name="右大括号 26"/>
          <p:cNvSpPr/>
          <p:nvPr/>
        </p:nvSpPr>
        <p:spPr>
          <a:xfrm rot="16200000">
            <a:off x="3389307" y="4684704"/>
            <a:ext cx="101601" cy="1438289"/>
          </a:xfrm>
          <a:prstGeom prst="rightBrace">
            <a:avLst>
              <a:gd name="adj1" fmla="val 2475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20932" y="4891382"/>
            <a:ext cx="203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甲骨文盗掘时期和甲骨学草创期（</a:t>
            </a:r>
            <a:r>
              <a:rPr lang="en-US" altLang="zh-CN" sz="1200" dirty="0" smtClean="0"/>
              <a:t>1899-1928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389136" y="5758223"/>
            <a:ext cx="1057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王懿容</a:t>
            </a:r>
            <a:endParaRPr lang="zh-TW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716286" y="5758223"/>
            <a:ext cx="105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中研院成立历史语言研究所（</a:t>
            </a:r>
            <a:r>
              <a:rPr lang="en-US" altLang="zh-CN" sz="1200" dirty="0" smtClean="0"/>
              <a:t>1928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6083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374</Words>
  <Application>Microsoft Office PowerPoint</Application>
  <PresentationFormat>宽屏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EGCKJR+Apple-Chancery</vt:lpstr>
      <vt:lpstr>Helvetica Neue</vt:lpstr>
      <vt:lpstr>PMingLiU</vt:lpstr>
      <vt:lpstr>等线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</cp:revision>
  <dcterms:created xsi:type="dcterms:W3CDTF">2022-09-24T07:24:41Z</dcterms:created>
  <dcterms:modified xsi:type="dcterms:W3CDTF">2022-11-14T09:57:46Z</dcterms:modified>
</cp:coreProperties>
</file>