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3" autoAdjust="0"/>
    <p:restoredTop sz="92939" autoAdjust="0"/>
  </p:normalViewPr>
  <p:slideViewPr>
    <p:cSldViewPr snapToGrid="0">
      <p:cViewPr>
        <p:scale>
          <a:sx n="100" d="100"/>
          <a:sy n="100" d="100"/>
        </p:scale>
        <p:origin x="-789" y="-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EF9-183B-415B-8AAE-4639E5D85FE4}" type="datetimeFigureOut">
              <a:rPr lang="zh-TW" altLang="en-US" smtClean="0"/>
              <a:t>2022/10/8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89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EF9-183B-415B-8AAE-4639E5D85FE4}" type="datetimeFigureOut">
              <a:rPr lang="zh-TW" altLang="en-US" smtClean="0"/>
              <a:t>2022/10/8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86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EF9-183B-415B-8AAE-4639E5D85FE4}" type="datetimeFigureOut">
              <a:rPr lang="zh-TW" altLang="en-US" smtClean="0"/>
              <a:t>2022/10/8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02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EF9-183B-415B-8AAE-4639E5D85FE4}" type="datetimeFigureOut">
              <a:rPr lang="zh-TW" altLang="en-US" smtClean="0"/>
              <a:t>2022/10/8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9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EF9-183B-415B-8AAE-4639E5D85FE4}" type="datetimeFigureOut">
              <a:rPr lang="zh-TW" altLang="en-US" smtClean="0"/>
              <a:t>2022/10/8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08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EF9-183B-415B-8AAE-4639E5D85FE4}" type="datetimeFigureOut">
              <a:rPr lang="zh-TW" altLang="en-US" smtClean="0"/>
              <a:t>2022/10/8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8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EF9-183B-415B-8AAE-4639E5D85FE4}" type="datetimeFigureOut">
              <a:rPr lang="zh-TW" altLang="en-US" smtClean="0"/>
              <a:t>2022/10/8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16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EF9-183B-415B-8AAE-4639E5D85FE4}" type="datetimeFigureOut">
              <a:rPr lang="zh-TW" altLang="en-US" smtClean="0"/>
              <a:t>2022/10/8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30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EF9-183B-415B-8AAE-4639E5D85FE4}" type="datetimeFigureOut">
              <a:rPr lang="zh-TW" altLang="en-US" smtClean="0"/>
              <a:t>2022/10/8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45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EF9-183B-415B-8AAE-4639E5D85FE4}" type="datetimeFigureOut">
              <a:rPr lang="zh-TW" altLang="en-US" smtClean="0"/>
              <a:t>2022/10/8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32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EF9-183B-415B-8AAE-4639E5D85FE4}" type="datetimeFigureOut">
              <a:rPr lang="zh-TW" altLang="en-US" smtClean="0"/>
              <a:t>2022/10/8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46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42EF9-183B-415B-8AAE-4639E5D85FE4}" type="datetimeFigureOut">
              <a:rPr lang="zh-TW" altLang="en-US" smtClean="0"/>
              <a:t>2022/10/8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23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753" y="2332206"/>
            <a:ext cx="1816687" cy="2412789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664409" y="2561967"/>
            <a:ext cx="2479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圆者击</a:t>
            </a:r>
            <a:r>
              <a:rPr lang="zh-TW" altLang="en-US" sz="2400" dirty="0" smtClean="0"/>
              <a:t>鼙</a:t>
            </a:r>
            <a:r>
              <a:rPr lang="zh-CN" altLang="en-US" sz="2400" dirty="0" smtClean="0"/>
              <a:t>（</a:t>
            </a:r>
            <a:r>
              <a:rPr lang="en-US" altLang="zh-TW" sz="2400" dirty="0" err="1"/>
              <a:t>pí</a:t>
            </a:r>
            <a:r>
              <a:rPr lang="zh-CN" altLang="en-US" sz="2400" dirty="0" smtClean="0"/>
              <a:t>）</a:t>
            </a:r>
            <a:endParaRPr lang="zh-TW" altLang="en-US" sz="2400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6553440" y="3023632"/>
            <a:ext cx="498149" cy="213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645096" y="1524828"/>
            <a:ext cx="2479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方者击鼓</a:t>
            </a:r>
            <a:endParaRPr lang="zh-TW" altLang="en-US" sz="2400" dirty="0"/>
          </a:p>
        </p:txBody>
      </p:sp>
      <p:pic>
        <p:nvPicPr>
          <p:cNvPr id="1026" name="Picture 2" descr="https://gimg2.baidu.com/image_search/src=http%3A%2F%2Fwww.chinayq.com%2Fupload%2Fcontentimg%2F20120814%2F20120814093339482875.gif&amp;refer=http%3A%2F%2Fwww.chinayq.com&amp;app=2002&amp;size=f9999,10000&amp;q=a80&amp;n=0&amp;g=0n&amp;fmt=auto?sec=1666596849&amp;t=82f7ab11d1d95f6039b1662ca676c9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55" y="700216"/>
            <a:ext cx="2430648" cy="146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/>
          <p:cNvSpPr txBox="1"/>
          <p:nvPr/>
        </p:nvSpPr>
        <p:spPr>
          <a:xfrm>
            <a:off x="3443288" y="1290638"/>
            <a:ext cx="346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第一笔开始于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81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2315029" y="1785257"/>
            <a:ext cx="0" cy="192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188029" y="3570514"/>
            <a:ext cx="20093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700565" y="2044700"/>
            <a:ext cx="925285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965450" y="1993900"/>
            <a:ext cx="400050" cy="127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747283" y="2006600"/>
            <a:ext cx="171450" cy="952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924050" y="1689100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132942" y="3570514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590800" y="1522061"/>
            <a:ext cx="160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收入增加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2315029" y="2654300"/>
            <a:ext cx="84817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58950" y="2475011"/>
            <a:ext cx="160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7</a:t>
            </a:r>
            <a:r>
              <a:rPr lang="zh-CN" altLang="en-US" sz="1400" dirty="0" smtClean="0"/>
              <a:t>元</a:t>
            </a:r>
            <a:endParaRPr lang="zh-TW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924050" y="3897737"/>
            <a:ext cx="2845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7</a:t>
            </a:r>
            <a:r>
              <a:rPr lang="zh-CN" altLang="en-US" sz="1400" dirty="0" smtClean="0">
                <a:solidFill>
                  <a:srgbClr val="00B050"/>
                </a:solidFill>
              </a:rPr>
              <a:t>元以上是正常品 以下是低档品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6379934" y="1785257"/>
            <a:ext cx="0" cy="192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252934" y="3570514"/>
            <a:ext cx="20093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765470" y="2044700"/>
            <a:ext cx="925285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6506935" y="2101850"/>
            <a:ext cx="1230538" cy="120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988955" y="1689100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8197847" y="3570514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916960" y="1947960"/>
            <a:ext cx="160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rgbClr val="00B050"/>
                </a:solidFill>
              </a:rPr>
              <a:t>   超额供给</a:t>
            </a:r>
            <a:endParaRPr lang="en-US" altLang="zh-CN" sz="700" dirty="0" smtClean="0">
              <a:solidFill>
                <a:srgbClr val="00B050"/>
              </a:solidFill>
            </a:endParaRPr>
          </a:p>
          <a:p>
            <a:r>
              <a:rPr lang="en-US" altLang="zh-TW" sz="700" dirty="0" smtClean="0">
                <a:solidFill>
                  <a:srgbClr val="00B050"/>
                </a:solidFill>
              </a:rPr>
              <a:t>Excess supply</a:t>
            </a:r>
            <a:endParaRPr lang="zh-TW" altLang="en-US" sz="700" dirty="0">
              <a:solidFill>
                <a:srgbClr val="00B050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6388099" y="2614613"/>
            <a:ext cx="822326" cy="90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993946" y="2460724"/>
            <a:ext cx="50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P*</a:t>
            </a:r>
            <a:endParaRPr lang="zh-TW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5988955" y="3897737"/>
            <a:ext cx="284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超额供给使价格有下降的趋势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超额需求反之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6385149" y="2322839"/>
            <a:ext cx="598489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6958350" y="2322839"/>
            <a:ext cx="552113" cy="0"/>
          </a:xfrm>
          <a:prstGeom prst="line">
            <a:avLst/>
          </a:prstGeom>
          <a:ln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大括号 47"/>
          <p:cNvSpPr/>
          <p:nvPr/>
        </p:nvSpPr>
        <p:spPr>
          <a:xfrm rot="16200000">
            <a:off x="7206396" y="2005021"/>
            <a:ext cx="81310" cy="526825"/>
          </a:xfrm>
          <a:prstGeom prst="rightBrace">
            <a:avLst>
              <a:gd name="adj1" fmla="val 39572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828417" y="2161384"/>
            <a:ext cx="50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若</a:t>
            </a:r>
            <a:r>
              <a:rPr lang="en-US" altLang="zh-CN" sz="1400" dirty="0" smtClean="0">
                <a:solidFill>
                  <a:srgbClr val="00B050"/>
                </a:solidFill>
              </a:rPr>
              <a:t>P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44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 flipV="1">
            <a:off x="6225267" y="1785257"/>
            <a:ext cx="0" cy="192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6098267" y="3570514"/>
            <a:ext cx="20093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610803" y="2044700"/>
            <a:ext cx="925285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6352268" y="2101850"/>
            <a:ext cx="1230538" cy="120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834288" y="1689100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043180" y="3570514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</a:t>
            </a:r>
            <a:endParaRPr lang="zh-TW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6233432" y="2614613"/>
            <a:ext cx="822326" cy="90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839279" y="2460724"/>
            <a:ext cx="50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P*</a:t>
            </a:r>
            <a:endParaRPr lang="zh-TW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729513" y="3897737"/>
            <a:ext cx="2845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Non-Binding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6230482" y="2322839"/>
            <a:ext cx="598489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834288" y="2161384"/>
            <a:ext cx="50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Pc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3121025" y="1785257"/>
            <a:ext cx="0" cy="192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994025" y="3570514"/>
            <a:ext cx="20093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506561" y="2044700"/>
            <a:ext cx="925285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3248026" y="2101850"/>
            <a:ext cx="1230538" cy="120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730046" y="1689100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938938" y="3570514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</a:t>
            </a:r>
            <a:endParaRPr lang="zh-TW" altLang="en-US" dirty="0"/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3129190" y="2614613"/>
            <a:ext cx="822326" cy="90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735037" y="2460724"/>
            <a:ext cx="50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P*</a:t>
            </a:r>
            <a:endParaRPr lang="zh-TW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2625271" y="3897737"/>
            <a:ext cx="2845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Binding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3126240" y="2843749"/>
            <a:ext cx="598489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730046" y="2682294"/>
            <a:ext cx="50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Pc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519487" y="2947477"/>
            <a:ext cx="1606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rgbClr val="00B050"/>
                </a:solidFill>
              </a:rPr>
              <a:t>   </a:t>
            </a:r>
            <a:r>
              <a:rPr lang="zh-CN" altLang="en-US" sz="700" dirty="0" smtClean="0">
                <a:solidFill>
                  <a:srgbClr val="00B050"/>
                </a:solidFill>
              </a:rPr>
              <a:t>产生过度需求</a:t>
            </a:r>
            <a:endParaRPr lang="zh-TW" altLang="en-US" sz="700" dirty="0">
              <a:solidFill>
                <a:srgbClr val="00B05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3729153" y="2841854"/>
            <a:ext cx="389219" cy="0"/>
          </a:xfrm>
          <a:prstGeom prst="line">
            <a:avLst/>
          </a:prstGeom>
          <a:ln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大括号 30"/>
          <p:cNvSpPr/>
          <p:nvPr/>
        </p:nvSpPr>
        <p:spPr>
          <a:xfrm rot="5400000" flipV="1">
            <a:off x="3880898" y="2701355"/>
            <a:ext cx="81310" cy="393644"/>
          </a:xfrm>
          <a:prstGeom prst="rightBrace">
            <a:avLst>
              <a:gd name="adj1" fmla="val 39572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2730046" y="4647457"/>
            <a:ext cx="160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   </a:t>
            </a:r>
            <a:r>
              <a:rPr lang="zh-CN" altLang="en-US" sz="1400" dirty="0" smtClean="0"/>
              <a:t>产生过度供给</a:t>
            </a:r>
            <a:endParaRPr lang="zh-TW" altLang="en-US" sz="1400" dirty="0"/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4049874" y="4478181"/>
            <a:ext cx="286722" cy="286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049874" y="4813621"/>
            <a:ext cx="286722" cy="286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367736" y="4333022"/>
            <a:ext cx="2764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trike="sngStrike" dirty="0" smtClean="0"/>
              <a:t>厂商竞争消费者（降低价格）</a:t>
            </a:r>
            <a:endParaRPr lang="zh-TW" altLang="en-US" sz="1400" strike="sngStrike" dirty="0"/>
          </a:p>
        </p:txBody>
      </p:sp>
      <p:sp>
        <p:nvSpPr>
          <p:cNvPr id="49" name="文本框 48"/>
          <p:cNvSpPr txBox="1"/>
          <p:nvPr/>
        </p:nvSpPr>
        <p:spPr>
          <a:xfrm>
            <a:off x="4367736" y="4938550"/>
            <a:ext cx="2764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产生配给机制</a:t>
            </a:r>
            <a:endParaRPr lang="zh-TW" altLang="en-US" sz="1400" dirty="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883899" y="4478181"/>
            <a:ext cx="4800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444579" y="4333021"/>
            <a:ext cx="2764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黄牛使价格不按价格上限执行</a:t>
            </a:r>
            <a:endParaRPr lang="en-US" altLang="zh-CN" sz="1400" dirty="0" smtClean="0"/>
          </a:p>
          <a:p>
            <a:r>
              <a:rPr lang="zh-CN" altLang="en-US" sz="1400" dirty="0" smtClean="0"/>
              <a:t>（恢复价格机制）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70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 flipV="1">
            <a:off x="3121025" y="1785257"/>
            <a:ext cx="0" cy="192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2994025" y="3570514"/>
            <a:ext cx="20093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506561" y="2044700"/>
            <a:ext cx="925285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248026" y="2101850"/>
            <a:ext cx="1230538" cy="120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57211" y="1689100"/>
            <a:ext cx="71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</a:t>
            </a:r>
            <a:r>
              <a:rPr lang="en-US" altLang="zh-CN" dirty="0" smtClean="0"/>
              <a:t>age</a:t>
            </a:r>
            <a:endParaRPr lang="zh-TW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38938" y="3570514"/>
            <a:ext cx="125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 </a:t>
            </a:r>
            <a:r>
              <a:rPr lang="en-US" altLang="zh-TW" dirty="0" smtClean="0"/>
              <a:t>(Quantity)</a:t>
            </a:r>
            <a:endParaRPr lang="zh-TW" altLang="en-US" dirty="0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3129190" y="2614613"/>
            <a:ext cx="822326" cy="90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735037" y="2460724"/>
            <a:ext cx="50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w*</a:t>
            </a:r>
            <a:endParaRPr lang="zh-TW" altLang="en-US" sz="1400" dirty="0"/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3126241" y="2347006"/>
            <a:ext cx="1095239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730046" y="2172579"/>
            <a:ext cx="50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w</a:t>
            </a:r>
            <a:r>
              <a:rPr lang="en-US" altLang="zh-TW" sz="1400" dirty="0">
                <a:solidFill>
                  <a:srgbClr val="00B050"/>
                </a:solidFill>
              </a:rPr>
              <a:t>ᵐ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724729" y="2347006"/>
            <a:ext cx="0" cy="1223508"/>
          </a:xfrm>
          <a:prstGeom prst="line">
            <a:avLst/>
          </a:prstGeom>
          <a:ln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221480" y="2347006"/>
            <a:ext cx="0" cy="1223508"/>
          </a:xfrm>
          <a:prstGeom prst="line">
            <a:avLst/>
          </a:prstGeom>
          <a:ln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673860" y="3886128"/>
            <a:ext cx="1606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rgbClr val="00B050"/>
                </a:solidFill>
              </a:rPr>
              <a:t>  </a:t>
            </a:r>
            <a:r>
              <a:rPr lang="zh-CN" altLang="en-US" sz="700" dirty="0" smtClean="0">
                <a:solidFill>
                  <a:srgbClr val="00B050"/>
                </a:solidFill>
              </a:rPr>
              <a:t>失业人数</a:t>
            </a:r>
            <a:endParaRPr lang="zh-TW" altLang="en-US" sz="700" dirty="0">
              <a:solidFill>
                <a:srgbClr val="00B050"/>
              </a:solidFill>
            </a:endParaRPr>
          </a:p>
        </p:txBody>
      </p:sp>
      <p:sp>
        <p:nvSpPr>
          <p:cNvPr id="24" name="右大括号 23"/>
          <p:cNvSpPr/>
          <p:nvPr/>
        </p:nvSpPr>
        <p:spPr>
          <a:xfrm rot="5400000" flipV="1">
            <a:off x="3932451" y="3567295"/>
            <a:ext cx="81310" cy="496751"/>
          </a:xfrm>
          <a:prstGeom prst="rightBrace">
            <a:avLst>
              <a:gd name="adj1" fmla="val 39572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581443" y="3517442"/>
            <a:ext cx="331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B050"/>
                </a:solidFill>
              </a:rPr>
              <a:t>Lᵈ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71847" y="3523463"/>
            <a:ext cx="331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rgbClr val="00B050"/>
                </a:solidFill>
              </a:rPr>
              <a:t>Lˢ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625271" y="4086183"/>
            <a:ext cx="2845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Binding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8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52" y="3244850"/>
            <a:ext cx="6267496" cy="82868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0202" y="3244850"/>
            <a:ext cx="1057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盘庚迁都</a:t>
            </a:r>
            <a:endParaRPr lang="zh-TW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013075" y="2938358"/>
            <a:ext cx="203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武丁在位</a:t>
            </a:r>
            <a:r>
              <a:rPr lang="en-US" altLang="zh-CN" sz="1200" dirty="0" smtClean="0"/>
              <a:t>59</a:t>
            </a:r>
            <a:r>
              <a:rPr lang="zh-CN" altLang="en-US" sz="1200" dirty="0" smtClean="0"/>
              <a:t>年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B.C.1250-B.C.1192</a:t>
            </a:r>
            <a:r>
              <a:rPr lang="zh-CN" altLang="en-US" sz="1200" dirty="0" smtClean="0"/>
              <a:t>）</a:t>
            </a:r>
            <a:endParaRPr lang="zh-TW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207000" y="3014017"/>
            <a:ext cx="203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武乙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B.C.1147-B.C.1113</a:t>
            </a:r>
            <a:r>
              <a:rPr lang="zh-CN" altLang="en-US" sz="1200" dirty="0" smtClean="0"/>
              <a:t>）</a:t>
            </a:r>
            <a:endParaRPr lang="zh-TW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632450" y="3918358"/>
            <a:ext cx="203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文丁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B.C.1112-B.C.1102</a:t>
            </a:r>
            <a:r>
              <a:rPr lang="zh-CN" altLang="en-US" sz="1200" dirty="0" smtClean="0"/>
              <a:t>）</a:t>
            </a:r>
            <a:endParaRPr lang="zh-TW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070600" y="2761901"/>
            <a:ext cx="203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帝乙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B.C.1101-B.C.1076</a:t>
            </a:r>
            <a:r>
              <a:rPr lang="zh-CN" altLang="en-US" sz="1200" dirty="0" smtClean="0"/>
              <a:t>）</a:t>
            </a:r>
            <a:endParaRPr lang="zh-TW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850097" y="4054542"/>
            <a:ext cx="203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帝辛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B.C.1101-B.C.1076</a:t>
            </a:r>
            <a:r>
              <a:rPr lang="zh-CN" altLang="en-US" sz="1200" dirty="0" smtClean="0"/>
              <a:t>）</a:t>
            </a:r>
            <a:endParaRPr lang="zh-TW" altLang="en-US" sz="1200" dirty="0"/>
          </a:p>
        </p:txBody>
      </p:sp>
      <p:sp>
        <p:nvSpPr>
          <p:cNvPr id="20" name="右大括号 19"/>
          <p:cNvSpPr/>
          <p:nvPr/>
        </p:nvSpPr>
        <p:spPr>
          <a:xfrm rot="16200000">
            <a:off x="6090120" y="3174527"/>
            <a:ext cx="154633" cy="714375"/>
          </a:xfrm>
          <a:prstGeom prst="rightBrace">
            <a:avLst>
              <a:gd name="adj1" fmla="val 247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右大括号 20"/>
          <p:cNvSpPr/>
          <p:nvPr/>
        </p:nvSpPr>
        <p:spPr>
          <a:xfrm rot="16200000">
            <a:off x="6909319" y="3111922"/>
            <a:ext cx="367262" cy="590550"/>
          </a:xfrm>
          <a:prstGeom prst="rightBrace">
            <a:avLst>
              <a:gd name="adj1" fmla="val 247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右大括号 21"/>
          <p:cNvSpPr/>
          <p:nvPr/>
        </p:nvSpPr>
        <p:spPr>
          <a:xfrm rot="16200000" flipH="1">
            <a:off x="7584574" y="3530166"/>
            <a:ext cx="378828" cy="669924"/>
          </a:xfrm>
          <a:prstGeom prst="rightBrace">
            <a:avLst>
              <a:gd name="adj1" fmla="val 24759"/>
              <a:gd name="adj2" fmla="val 580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右大括号 22"/>
          <p:cNvSpPr/>
          <p:nvPr/>
        </p:nvSpPr>
        <p:spPr>
          <a:xfrm rot="16200000" flipH="1" flipV="1">
            <a:off x="6583803" y="3685408"/>
            <a:ext cx="135643" cy="214303"/>
          </a:xfrm>
          <a:prstGeom prst="rightBrace">
            <a:avLst>
              <a:gd name="adj1" fmla="val 24759"/>
              <a:gd name="adj2" fmla="val 588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右大括号 24"/>
          <p:cNvSpPr/>
          <p:nvPr/>
        </p:nvSpPr>
        <p:spPr>
          <a:xfrm rot="16200000">
            <a:off x="4003283" y="2857878"/>
            <a:ext cx="118249" cy="1311286"/>
          </a:xfrm>
          <a:prstGeom prst="rightBrace">
            <a:avLst>
              <a:gd name="adj1" fmla="val 247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804" y="5049473"/>
            <a:ext cx="6057944" cy="962032"/>
          </a:xfrm>
          <a:prstGeom prst="rect">
            <a:avLst/>
          </a:prstGeom>
        </p:spPr>
      </p:pic>
      <p:sp>
        <p:nvSpPr>
          <p:cNvPr id="27" name="右大括号 26"/>
          <p:cNvSpPr/>
          <p:nvPr/>
        </p:nvSpPr>
        <p:spPr>
          <a:xfrm rot="16200000">
            <a:off x="3389307" y="4684704"/>
            <a:ext cx="101601" cy="1438289"/>
          </a:xfrm>
          <a:prstGeom prst="rightBrace">
            <a:avLst>
              <a:gd name="adj1" fmla="val 247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420932" y="4891382"/>
            <a:ext cx="203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甲骨文盗掘时期和甲骨学草创期（</a:t>
            </a:r>
            <a:r>
              <a:rPr lang="en-US" altLang="zh-CN" sz="1200" dirty="0" smtClean="0"/>
              <a:t>1899-1928</a:t>
            </a:r>
            <a:r>
              <a:rPr lang="zh-CN" altLang="en-US" sz="1200" dirty="0" smtClean="0"/>
              <a:t>）</a:t>
            </a:r>
            <a:endParaRPr lang="zh-TW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2389136" y="5758223"/>
            <a:ext cx="1057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王懿容</a:t>
            </a:r>
            <a:endParaRPr lang="zh-TW" altLang="en-US" sz="1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3716286" y="5758223"/>
            <a:ext cx="105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中研院成立历史语言研究所（</a:t>
            </a:r>
            <a:r>
              <a:rPr lang="en-US" altLang="zh-CN" sz="1200" dirty="0" smtClean="0"/>
              <a:t>1928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6083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162</Words>
  <Application>Microsoft Office PowerPoint</Application>
  <PresentationFormat>宽屏</PresentationFormat>
  <Paragraphs>54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新細明體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1</cp:lastModifiedBy>
  <cp:revision>11</cp:revision>
  <dcterms:created xsi:type="dcterms:W3CDTF">2022-09-24T07:24:41Z</dcterms:created>
  <dcterms:modified xsi:type="dcterms:W3CDTF">2022-10-08T16:54:48Z</dcterms:modified>
</cp:coreProperties>
</file>