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2939" autoAdjust="0"/>
  </p:normalViewPr>
  <p:slideViewPr>
    <p:cSldViewPr snapToGrid="0">
      <p:cViewPr varScale="1">
        <p:scale>
          <a:sx n="60" d="100"/>
          <a:sy n="60" d="100"/>
        </p:scale>
        <p:origin x="6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6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8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2EF9-183B-415B-8AAE-4639E5D85FE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3" y="2332206"/>
            <a:ext cx="1816687" cy="24127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64409" y="2561967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圆者击</a:t>
            </a:r>
            <a:r>
              <a:rPr lang="zh-TW" altLang="en-US" sz="2400" dirty="0" smtClean="0"/>
              <a:t>鼙</a:t>
            </a:r>
            <a:r>
              <a:rPr lang="zh-CN" altLang="en-US" sz="2400" dirty="0" smtClean="0"/>
              <a:t>（</a:t>
            </a:r>
            <a:r>
              <a:rPr lang="en-US" altLang="zh-TW" sz="2400" dirty="0" err="1"/>
              <a:t>pí</a:t>
            </a:r>
            <a:r>
              <a:rPr lang="zh-CN" altLang="en-US" sz="2400" dirty="0" smtClean="0"/>
              <a:t>）</a:t>
            </a:r>
            <a:endParaRPr lang="zh-TW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553440" y="3023632"/>
            <a:ext cx="498149" cy="21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45096" y="1524828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方者击鼓</a:t>
            </a:r>
            <a:endParaRPr lang="zh-TW" altLang="en-US" sz="2400" dirty="0"/>
          </a:p>
        </p:txBody>
      </p:sp>
      <p:pic>
        <p:nvPicPr>
          <p:cNvPr id="1026" name="Picture 2" descr="https://gimg2.baidu.com/image_search/src=http%3A%2F%2Fwww.chinayq.com%2Fupload%2Fcontentimg%2F20120814%2F20120814093339482875.gif&amp;refer=http%3A%2F%2Fwww.chinayq.com&amp;app=2002&amp;size=f9999,10000&amp;q=a80&amp;n=0&amp;g=0n&amp;fmt=auto?sec=1666596849&amp;t=82f7ab11d1d95f6039b1662ca676c9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700216"/>
            <a:ext cx="2430648" cy="146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443288" y="1290638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第一笔开始于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315029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88029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0565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65450" y="1993900"/>
            <a:ext cx="400050" cy="1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747283" y="2006600"/>
            <a:ext cx="171450" cy="95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24050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32942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90800" y="152206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收入增加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315029" y="2654300"/>
            <a:ext cx="848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950" y="247501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7</a:t>
            </a:r>
            <a:r>
              <a:rPr lang="zh-CN" altLang="en-US" sz="1400" dirty="0" smtClean="0"/>
              <a:t>元</a:t>
            </a:r>
            <a:endParaRPr lang="zh-TW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924050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7</a:t>
            </a:r>
            <a:r>
              <a:rPr lang="zh-CN" altLang="en-US" sz="1400" dirty="0" smtClean="0">
                <a:solidFill>
                  <a:srgbClr val="00B050"/>
                </a:solidFill>
              </a:rPr>
              <a:t>元以上是正常品 以下是低档品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379934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2934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65470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506935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88955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97847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16960" y="1947960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超额供给</a:t>
            </a:r>
            <a:endParaRPr lang="en-US" altLang="zh-CN" sz="700" dirty="0" smtClean="0">
              <a:solidFill>
                <a:srgbClr val="00B050"/>
              </a:solidFill>
            </a:endParaRPr>
          </a:p>
          <a:p>
            <a:r>
              <a:rPr lang="en-US" altLang="zh-TW" sz="700" dirty="0" smtClean="0">
                <a:solidFill>
                  <a:srgbClr val="00B050"/>
                </a:solidFill>
              </a:rPr>
              <a:t>Excess supply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388099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93946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988955" y="3897737"/>
            <a:ext cx="284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超额供给使价格有下降的趋势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超额需求反之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385149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958350" y="2322839"/>
            <a:ext cx="552113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7206396" y="2005021"/>
            <a:ext cx="81310" cy="526825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28417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若</a:t>
            </a:r>
            <a:r>
              <a:rPr lang="en-US" altLang="zh-CN" sz="1400" dirty="0" smtClean="0">
                <a:solidFill>
                  <a:srgbClr val="00B050"/>
                </a:solidFill>
              </a:rPr>
              <a:t>P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2315029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188029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13963" y="235131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24050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32942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0747" y="2975811"/>
            <a:ext cx="282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生产</a:t>
            </a:r>
            <a:r>
              <a:rPr lang="zh-CN" altLang="en-US" sz="1400" dirty="0" smtClean="0">
                <a:solidFill>
                  <a:srgbClr val="00B050"/>
                </a:solidFill>
              </a:rPr>
              <a:t>者剩余：∫赚了多少钱</a:t>
            </a:r>
            <a:r>
              <a:rPr lang="en-US" altLang="zh-CN" sz="1400" dirty="0">
                <a:solidFill>
                  <a:srgbClr val="00B050"/>
                </a:solidFill>
              </a:rPr>
              <a:t>d</a:t>
            </a:r>
            <a:r>
              <a:rPr lang="zh-CN" altLang="en-US" sz="1400" dirty="0" smtClean="0">
                <a:solidFill>
                  <a:srgbClr val="00B050"/>
                </a:solidFill>
              </a:rPr>
              <a:t>人数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322446" y="2714487"/>
            <a:ext cx="147592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24050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7</a:t>
            </a:r>
            <a:r>
              <a:rPr lang="zh-CN" altLang="en-US" sz="1400" dirty="0" smtClean="0">
                <a:solidFill>
                  <a:srgbClr val="00B050"/>
                </a:solidFill>
              </a:rPr>
              <a:t>元以上是正常品 以下是低档品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2328796" y="2720837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39546" y="3033966"/>
            <a:ext cx="531201" cy="94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11600" y="2495550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假设是线性定价（市场特点，非市场也可以是曲线）</a:t>
            </a:r>
            <a:endParaRPr lang="zh-TW" altLang="en-US" sz="1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39" y="3659275"/>
            <a:ext cx="5230821" cy="23715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7595983" y="346378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468983" y="2131635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68935" y="4305427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05004" y="25022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068428" y="590369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13651" y="441872"/>
            <a:ext cx="282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消费者</a:t>
            </a:r>
            <a:r>
              <a:rPr lang="zh-CN" altLang="en-US" sz="1400" dirty="0" smtClean="0">
                <a:solidFill>
                  <a:srgbClr val="00B050"/>
                </a:solidFill>
              </a:rPr>
              <a:t>剩余：∫省了多少钱</a:t>
            </a:r>
            <a:r>
              <a:rPr lang="en-US" altLang="zh-CN" sz="1400" dirty="0">
                <a:solidFill>
                  <a:srgbClr val="00B050"/>
                </a:solidFill>
              </a:rPr>
              <a:t>d</a:t>
            </a:r>
            <a:r>
              <a:rPr lang="zh-CN" altLang="en-US" sz="1400" dirty="0" smtClean="0">
                <a:solidFill>
                  <a:srgbClr val="00B050"/>
                </a:solidFill>
              </a:rPr>
              <a:t>人数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273664" y="4323762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接箭头连接符 31"/>
          <p:cNvCxnSpPr>
            <a:endCxn id="30" idx="1"/>
          </p:cNvCxnSpPr>
          <p:nvPr/>
        </p:nvCxnSpPr>
        <p:spPr>
          <a:xfrm flipV="1">
            <a:off x="7889217" y="595761"/>
            <a:ext cx="824434" cy="4746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192554" y="1056671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假设是线性定价（市场特点，非市场也可以是曲线）</a:t>
            </a:r>
            <a:endParaRPr lang="zh-TW" altLang="en-US" sz="14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595983" y="1284972"/>
            <a:ext cx="147592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270001" y="416521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3001" y="595047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68935" y="473127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79022" y="406906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41" name="等腰三角形 40"/>
          <p:cNvSpPr/>
          <p:nvPr/>
        </p:nvSpPr>
        <p:spPr>
          <a:xfrm flipV="1">
            <a:off x="1273664" y="5117116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494518" y="5413926"/>
            <a:ext cx="531201" cy="94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1" idx="4"/>
          </p:cNvCxnSpPr>
          <p:nvPr/>
        </p:nvCxnSpPr>
        <p:spPr>
          <a:xfrm>
            <a:off x="1889681" y="5138784"/>
            <a:ext cx="0" cy="820532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94265" y="5906244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Q</a:t>
            </a:r>
            <a:r>
              <a:rPr lang="zh-CN" altLang="en-US" sz="1400" dirty="0" smtClean="0">
                <a:solidFill>
                  <a:srgbClr val="00B050"/>
                </a:solidFill>
              </a:rPr>
              <a:t>*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382804" y="865773"/>
            <a:ext cx="316208" cy="85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389157" y="3222863"/>
            <a:ext cx="833787" cy="32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90369" y="2661827"/>
            <a:ext cx="2845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不考虑过量需求的人（认为他们就只是没买到东西）：至少的市场无效率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48435" y="2559177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47928" y="415744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49501" y="241896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22501" y="420422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348435" y="298502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58522" y="232281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69181" y="3392534"/>
            <a:ext cx="0" cy="82053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3765" y="4159994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45331" y="2985024"/>
            <a:ext cx="0" cy="120086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17154" y="4171589"/>
            <a:ext cx="58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Q</a:t>
            </a:r>
            <a:r>
              <a:rPr lang="zh-CN" altLang="en-US" sz="1400" dirty="0" smtClean="0">
                <a:solidFill>
                  <a:srgbClr val="00B050"/>
                </a:solidFill>
              </a:rPr>
              <a:t>**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26534" y="3128988"/>
            <a:ext cx="597691" cy="75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348435" y="3799010"/>
            <a:ext cx="1187721" cy="639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5400000">
            <a:off x="2881626" y="3582936"/>
            <a:ext cx="157162" cy="627025"/>
          </a:xfrm>
          <a:prstGeom prst="rightBrace">
            <a:avLst>
              <a:gd name="adj1" fmla="val 8333"/>
              <a:gd name="adj2" fmla="val 169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34334" y="3945794"/>
            <a:ext cx="2845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/>
              <a:t>过量需求的人</a:t>
            </a:r>
            <a:endParaRPr lang="zh-TW" altLang="en-US" sz="700" dirty="0"/>
          </a:p>
        </p:txBody>
      </p:sp>
      <p:sp>
        <p:nvSpPr>
          <p:cNvPr id="28" name="等腰三角形 27"/>
          <p:cNvSpPr/>
          <p:nvPr/>
        </p:nvSpPr>
        <p:spPr>
          <a:xfrm rot="5400000">
            <a:off x="2423526" y="1121948"/>
            <a:ext cx="833787" cy="3214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24225" y="712059"/>
            <a:ext cx="284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市场无效率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（无谓损失 </a:t>
            </a:r>
            <a:r>
              <a:rPr lang="en-US" altLang="zh-CN" sz="1400" dirty="0" smtClean="0">
                <a:solidFill>
                  <a:srgbClr val="00B050"/>
                </a:solidFill>
              </a:rPr>
              <a:t>DWL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82804" y="458262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82297" y="2056529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383870" y="318052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256870" y="2103309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382804" y="884109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2891" y="221895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808134" y="2059079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679700" y="884109"/>
            <a:ext cx="0" cy="8328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760903" y="1028073"/>
            <a:ext cx="597691" cy="75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22501" y="1195125"/>
            <a:ext cx="2845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税收</a:t>
            </a:r>
            <a:endParaRPr lang="zh-TW" altLang="en-US" sz="700" dirty="0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2044247" y="1406775"/>
            <a:ext cx="461598" cy="152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52230" y="1478650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政府收入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2575083" y="884109"/>
            <a:ext cx="70247" cy="815453"/>
          </a:xfrm>
          <a:prstGeom prst="leftBrace">
            <a:avLst>
              <a:gd name="adj1" fmla="val 591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下箭头 50"/>
          <p:cNvSpPr/>
          <p:nvPr/>
        </p:nvSpPr>
        <p:spPr>
          <a:xfrm rot="5400000">
            <a:off x="2803350" y="457220"/>
            <a:ext cx="130230" cy="33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063314" y="530217"/>
            <a:ext cx="1202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税收分析：插楔子方法</a:t>
            </a:r>
            <a:endParaRPr lang="zh-TW" altLang="en-US" sz="700" dirty="0"/>
          </a:p>
        </p:txBody>
      </p:sp>
      <p:sp>
        <p:nvSpPr>
          <p:cNvPr id="69" name="矩形 68"/>
          <p:cNvSpPr/>
          <p:nvPr/>
        </p:nvSpPr>
        <p:spPr>
          <a:xfrm>
            <a:off x="5930238" y="818625"/>
            <a:ext cx="941420" cy="85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 rot="16200000" flipH="1">
            <a:off x="6287033" y="1074801"/>
            <a:ext cx="833787" cy="3214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5930238" y="411114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729731" y="200938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931304" y="270904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804304" y="2056161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5930238" y="805598"/>
            <a:ext cx="949087" cy="125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540325" y="174747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355568" y="2011931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6871659" y="836961"/>
            <a:ext cx="0" cy="8328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967022" y="1147977"/>
            <a:ext cx="723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补贴</a:t>
            </a:r>
            <a:endParaRPr lang="zh-TW" altLang="en-US" sz="700" dirty="0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5591681" y="1359627"/>
            <a:ext cx="461598" cy="152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99664" y="1431502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－</a:t>
            </a:r>
            <a:r>
              <a:rPr lang="zh-CN" altLang="en-US" sz="1400" dirty="0" smtClean="0">
                <a:solidFill>
                  <a:srgbClr val="00B050"/>
                </a:solidFill>
              </a:rPr>
              <a:t>政府收入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85" name="左大括号 84"/>
          <p:cNvSpPr/>
          <p:nvPr/>
        </p:nvSpPr>
        <p:spPr>
          <a:xfrm flipH="1">
            <a:off x="6910050" y="836961"/>
            <a:ext cx="70247" cy="815453"/>
          </a:xfrm>
          <a:prstGeom prst="leftBrace">
            <a:avLst>
              <a:gd name="adj1" fmla="val 591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6225267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098267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610803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352268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4288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43180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233432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39279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729513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Non-Binding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230482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4288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30046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38938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625271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26240" y="284374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30046" y="268229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9487" y="2947477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产生过度需求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729153" y="2841854"/>
            <a:ext cx="389219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5400000" flipV="1">
            <a:off x="3880898" y="2701355"/>
            <a:ext cx="81310" cy="393644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730046" y="4647457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产生过度供给</a:t>
            </a:r>
            <a:endParaRPr lang="zh-TW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049874" y="447818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49874" y="481362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67736" y="4333022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sngStrike" dirty="0" smtClean="0"/>
              <a:t>厂商竞争消费者（降低价格）</a:t>
            </a:r>
            <a:endParaRPr lang="zh-TW" altLang="en-US" sz="1400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4367736" y="4938550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产生配给机制</a:t>
            </a:r>
            <a:endParaRPr lang="zh-TW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3899" y="4478181"/>
            <a:ext cx="480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444579" y="4333021"/>
            <a:ext cx="276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黄牛使价格不按价格上限执行</a:t>
            </a:r>
            <a:endParaRPr lang="en-US" altLang="zh-CN" sz="1400" dirty="0" smtClean="0"/>
          </a:p>
          <a:p>
            <a:r>
              <a:rPr lang="zh-CN" altLang="en-US" sz="1400" dirty="0" smtClean="0"/>
              <a:t>（恢复价格机制）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0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57211" y="1689100"/>
            <a:ext cx="7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  <a:r>
              <a:rPr lang="en-US" altLang="zh-CN" dirty="0" smtClean="0"/>
              <a:t>age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8938" y="3570514"/>
            <a:ext cx="125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 (Quantity)</a:t>
            </a:r>
            <a:endParaRPr lang="zh-TW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w*</a:t>
            </a:r>
            <a:endParaRPr lang="zh-TW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126241" y="2347006"/>
            <a:ext cx="109523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30046" y="2172579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w</a:t>
            </a:r>
            <a:r>
              <a:rPr lang="en-US" altLang="zh-TW" sz="1400" dirty="0">
                <a:solidFill>
                  <a:srgbClr val="00B050"/>
                </a:solidFill>
              </a:rPr>
              <a:t>ᵐ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24729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21480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3860" y="3886128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失业人数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sp>
        <p:nvSpPr>
          <p:cNvPr id="24" name="右大括号 23"/>
          <p:cNvSpPr/>
          <p:nvPr/>
        </p:nvSpPr>
        <p:spPr>
          <a:xfrm rot="5400000" flipV="1">
            <a:off x="3932451" y="3567295"/>
            <a:ext cx="81310" cy="496751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81443" y="3517442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</a:rPr>
              <a:t>Lᵈ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71847" y="3523463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00B050"/>
                </a:solidFill>
              </a:rPr>
              <a:t>Lˢ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5271" y="4086183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52" y="3244850"/>
            <a:ext cx="6267496" cy="8286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0202" y="3244850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盘庚迁都</a:t>
            </a:r>
            <a:endParaRPr lang="zh-TW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075" y="293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武丁在位</a:t>
            </a:r>
            <a:r>
              <a:rPr lang="en-US" altLang="zh-CN" sz="1200" dirty="0" smtClean="0"/>
              <a:t>59</a:t>
            </a:r>
            <a:r>
              <a:rPr lang="zh-CN" altLang="en-US" sz="1200" dirty="0" smtClean="0"/>
              <a:t>年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B.C.1250-B.C.1192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07000" y="3014017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B.C.1147-B.C.1113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2450" y="391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文丁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B.C.1112-B.C.1102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0600" y="2761901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帝乙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0097" y="405454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帝辛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0" name="右大括号 19"/>
          <p:cNvSpPr/>
          <p:nvPr/>
        </p:nvSpPr>
        <p:spPr>
          <a:xfrm rot="16200000">
            <a:off x="6090120" y="3174527"/>
            <a:ext cx="154633" cy="714375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号 20"/>
          <p:cNvSpPr/>
          <p:nvPr/>
        </p:nvSpPr>
        <p:spPr>
          <a:xfrm rot="16200000">
            <a:off x="6909319" y="3111922"/>
            <a:ext cx="367262" cy="590550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号 21"/>
          <p:cNvSpPr/>
          <p:nvPr/>
        </p:nvSpPr>
        <p:spPr>
          <a:xfrm rot="16200000" flipH="1">
            <a:off x="7584574" y="3530166"/>
            <a:ext cx="378828" cy="669924"/>
          </a:xfrm>
          <a:prstGeom prst="rightBrace">
            <a:avLst>
              <a:gd name="adj1" fmla="val 24759"/>
              <a:gd name="adj2" fmla="val 580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号 22"/>
          <p:cNvSpPr/>
          <p:nvPr/>
        </p:nvSpPr>
        <p:spPr>
          <a:xfrm rot="16200000" flipH="1" flipV="1">
            <a:off x="6583803" y="3685408"/>
            <a:ext cx="135643" cy="214303"/>
          </a:xfrm>
          <a:prstGeom prst="rightBrace">
            <a:avLst>
              <a:gd name="adj1" fmla="val 24759"/>
              <a:gd name="adj2" fmla="val 588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4003283" y="2857878"/>
            <a:ext cx="118249" cy="1311286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04" y="5049473"/>
            <a:ext cx="6057944" cy="962032"/>
          </a:xfrm>
          <a:prstGeom prst="rect">
            <a:avLst/>
          </a:prstGeom>
        </p:spPr>
      </p:pic>
      <p:sp>
        <p:nvSpPr>
          <p:cNvPr id="27" name="右大括号 26"/>
          <p:cNvSpPr/>
          <p:nvPr/>
        </p:nvSpPr>
        <p:spPr>
          <a:xfrm rot="16200000">
            <a:off x="3389307" y="4684704"/>
            <a:ext cx="101601" cy="1438289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20932" y="489138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甲骨文盗掘时期和甲骨学草创期（</a:t>
            </a:r>
            <a:r>
              <a:rPr lang="en-US" altLang="zh-CN" sz="1200" dirty="0" smtClean="0"/>
              <a:t>1899-1928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389136" y="5758223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王懿容</a:t>
            </a:r>
            <a:endParaRPr lang="zh-TW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16286" y="5758223"/>
            <a:ext cx="10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中研院成立历史语言研究所（</a:t>
            </a:r>
            <a:r>
              <a:rPr lang="en-US" altLang="zh-CN" sz="1200" dirty="0" smtClean="0"/>
              <a:t>1928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6083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290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1</cp:lastModifiedBy>
  <cp:revision>17</cp:revision>
  <dcterms:created xsi:type="dcterms:W3CDTF">2022-09-24T07:24:41Z</dcterms:created>
  <dcterms:modified xsi:type="dcterms:W3CDTF">2022-10-18T16:47:23Z</dcterms:modified>
</cp:coreProperties>
</file>