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57" r:id="rId2"/>
    <p:sldId id="261" r:id="rId3"/>
    <p:sldId id="256" r:id="rId4"/>
    <p:sldId id="258" r:id="rId5"/>
    <p:sldId id="259" r:id="rId6"/>
    <p:sldId id="260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80" r:id="rId21"/>
    <p:sldId id="276" r:id="rId22"/>
    <p:sldId id="277" r:id="rId23"/>
    <p:sldId id="278" r:id="rId24"/>
    <p:sldId id="279" r:id="rId25"/>
    <p:sldId id="281" r:id="rId26"/>
    <p:sldId id="283" r:id="rId27"/>
    <p:sldId id="285" r:id="rId28"/>
    <p:sldId id="282" r:id="rId29"/>
    <p:sldId id="286" r:id="rId30"/>
    <p:sldId id="288" r:id="rId31"/>
    <p:sldId id="289" r:id="rId32"/>
    <p:sldId id="290" r:id="rId33"/>
    <p:sldId id="291" r:id="rId34"/>
    <p:sldId id="287" r:id="rId35"/>
    <p:sldId id="292" r:id="rId36"/>
    <p:sldId id="293" r:id="rId37"/>
    <p:sldId id="295" r:id="rId38"/>
    <p:sldId id="296" r:id="rId39"/>
    <p:sldId id="294" r:id="rId40"/>
    <p:sldId id="297" r:id="rId4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李 道选" initials="李" lastIdx="1" clrIdx="0">
    <p:extLst>
      <p:ext uri="{19B8F6BF-5375-455C-9EA6-DF929625EA0E}">
        <p15:presenceInfo xmlns:p15="http://schemas.microsoft.com/office/powerpoint/2012/main" userId="0896299c99f002d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AC3"/>
    <a:srgbClr val="006AC4"/>
    <a:srgbClr val="00A94F"/>
    <a:srgbClr val="40B7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73" autoAdjust="0"/>
    <p:restoredTop sz="94660"/>
  </p:normalViewPr>
  <p:slideViewPr>
    <p:cSldViewPr snapToGrid="0">
      <p:cViewPr varScale="1">
        <p:scale>
          <a:sx n="81" d="100"/>
          <a:sy n="81" d="100"/>
        </p:scale>
        <p:origin x="88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FD3221-7003-414F-ABCF-8DFCFE4BC65C}" type="datetimeFigureOut">
              <a:rPr lang="zh-CN" altLang="en-US" smtClean="0"/>
              <a:t>2021/7/22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40C339-CB4A-49B9-BE3C-94E88F528C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31035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40C339-CB4A-49B9-BE3C-94E88F528CFF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93979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40C339-CB4A-49B9-BE3C-94E88F528CFF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27301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618799-BC60-4C2A-8527-DF4AC261C5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AB90F1F-E75E-4FF1-AFEF-8E25480728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C0C41C-E80D-4A38-A28D-1BC4BFAB4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FBB43-D86B-465C-90C7-7D8E87B4B852}" type="datetimeFigureOut">
              <a:rPr lang="zh-CN" altLang="en-US" smtClean="0"/>
              <a:t>2021/7/22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809074-4813-427B-9D11-2023CB316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79353D-0909-436A-BB69-EF607B620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C391F-7E0F-4EBA-834A-7EF31301A3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4977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A60C22-667A-46F7-A07E-5D9900E3B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F5CFFD4-82B1-4A45-8678-2BCCF28284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B6894A-2A49-4FA7-86DF-329F11C70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FBB43-D86B-465C-90C7-7D8E87B4B852}" type="datetimeFigureOut">
              <a:rPr lang="zh-CN" altLang="en-US" smtClean="0"/>
              <a:t>2021/7/22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971A08-0DD8-4A36-B91F-7CBEDE110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D5CD91-B0AA-4FFC-BCC9-1A38C5389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C391F-7E0F-4EBA-834A-7EF31301A3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1831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1CCB7CD-569D-46B3-A4F4-562084F802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6EAEE9E-CF6B-4F4F-B68D-CB8E6032FD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64FE51-2F6A-4FE8-8962-84D0C4F11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FBB43-D86B-465C-90C7-7D8E87B4B852}" type="datetimeFigureOut">
              <a:rPr lang="zh-CN" altLang="en-US" smtClean="0"/>
              <a:t>2021/7/22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A0CE4A-74F3-4BA6-8DE7-0369C66E1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7DFE7F-94BE-43A7-9030-00B44B44D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C391F-7E0F-4EBA-834A-7EF31301A3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0724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7B0C13-8C52-4810-8641-65DE19093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36F332-8B01-4DD2-AD0D-9B0954268F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56A255-5A5B-4C70-A135-70DAA4054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FBB43-D86B-465C-90C7-7D8E87B4B852}" type="datetimeFigureOut">
              <a:rPr lang="zh-CN" altLang="en-US" smtClean="0"/>
              <a:t>2021/7/22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E6D77A-4E1D-49E3-B7C1-3A59C0F60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4EDD75-1DCA-4D41-8806-705B10786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C391F-7E0F-4EBA-834A-7EF31301A3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5043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D0A286-9587-4353-803B-4C237006F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DFD7722-E18C-4813-8B05-BC8A696508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28F5F1-64AA-42A8-9505-286E05A6D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FBB43-D86B-465C-90C7-7D8E87B4B852}" type="datetimeFigureOut">
              <a:rPr lang="zh-CN" altLang="en-US" smtClean="0"/>
              <a:t>2021/7/22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FD4656-4CA8-4A72-BC93-11090740B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17EC27-B0CB-4328-B8A8-D4DE7A900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C391F-7E0F-4EBA-834A-7EF31301A3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41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986D42-046F-43F7-B4EE-89223228A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C0A065-D235-4445-AA9A-B150333DF2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EB5358D-A713-49C3-BC64-6E710DE11D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FAEA222-7597-4794-8992-F9F1375E1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FBB43-D86B-465C-90C7-7D8E87B4B852}" type="datetimeFigureOut">
              <a:rPr lang="zh-CN" altLang="en-US" smtClean="0"/>
              <a:t>2021/7/22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25D51D7-BAE4-40D5-9862-D8577FA9E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0FF80F1-E965-495A-9678-52FABA538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C391F-7E0F-4EBA-834A-7EF31301A3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4564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3C5455-0A03-4A81-B1B1-058199374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B4FA93B-6340-485D-BB99-2240B8A3AC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DC80412-FA19-4D1A-AFAE-3BBC8A679F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7A37FE3-1FF7-45DA-8650-4B24FEEDBF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2B74E3C-2B70-4A35-8DD6-890E6F1682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84A9FB2-4BE1-417C-A8B3-B1E690F9A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FBB43-D86B-465C-90C7-7D8E87B4B852}" type="datetimeFigureOut">
              <a:rPr lang="zh-CN" altLang="en-US" smtClean="0"/>
              <a:t>2021/7/22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9F22BD4-20C5-4229-8268-4B332B10F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83904C0-5DA3-4EBF-A136-FC1E2A376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C391F-7E0F-4EBA-834A-7EF31301A3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2434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3D3C3C-5FFC-42C4-8736-A875790D4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ADB6BE3-D959-42BF-9125-B56CA27E9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FBB43-D86B-465C-90C7-7D8E87B4B852}" type="datetimeFigureOut">
              <a:rPr lang="zh-CN" altLang="en-US" smtClean="0"/>
              <a:t>2021/7/22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312895E-BF6F-4D31-AB1A-AEFF9C701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9AD6630-FAD2-479A-8C53-25785CBAA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C391F-7E0F-4EBA-834A-7EF31301A3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9728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A200EA9-B48B-4F60-A825-1D3AD755D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FBB43-D86B-465C-90C7-7D8E87B4B852}" type="datetimeFigureOut">
              <a:rPr lang="zh-CN" altLang="en-US" smtClean="0"/>
              <a:t>2021/7/22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C7A986F-0A5F-48BA-B527-344CD8533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7BDE825-C033-41D8-A0D1-555EDEB27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C391F-7E0F-4EBA-834A-7EF31301A3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2215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EA93F7-9774-45AB-9DDD-CFC6D1E5A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C64199-75B7-482F-9614-CCF8BC5EA8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2D170AB-EF6F-4A6E-AC1E-6A3169C388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FC44372-2E13-4253-A5C9-EEA3E55BE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FBB43-D86B-465C-90C7-7D8E87B4B852}" type="datetimeFigureOut">
              <a:rPr lang="zh-CN" altLang="en-US" smtClean="0"/>
              <a:t>2021/7/22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45AAE92-20E1-4961-BF1B-0CDF51ECC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14067E6-17F6-4BCC-ABDD-E1EDFCE08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C391F-7E0F-4EBA-834A-7EF31301A3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7694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7FD1CF-86A8-4836-A8BD-5C67E681F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5293D7D-982B-4184-B91B-4D30E66B41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CE3ADF6-487A-4F86-8946-16D43D0ED5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A924BB7-4FA4-477D-8019-791494804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FBB43-D86B-465C-90C7-7D8E87B4B852}" type="datetimeFigureOut">
              <a:rPr lang="zh-CN" altLang="en-US" smtClean="0"/>
              <a:t>2021/7/22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9076AAF-E873-4F57-91B0-E89C0ED23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D6ACF66-219F-41F9-879C-182D98391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C391F-7E0F-4EBA-834A-7EF31301A3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9928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33000" r="-3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A430EE7-F302-4C79-9BDB-85179E581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DDD46D3-5752-46DE-A77E-0685DE7BF3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ABC088-C372-4AA3-8879-00E0B56409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FBB43-D86B-465C-90C7-7D8E87B4B852}" type="datetimeFigureOut">
              <a:rPr lang="zh-CN" altLang="en-US" smtClean="0"/>
              <a:t>2021/7/22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EB3663-5576-4B7C-ABEE-21DEF69E1E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770098-8A0D-4C68-A70F-1F89927E84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FC391F-7E0F-4EBA-834A-7EF31301A3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8726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A8B81543-0063-49DB-9968-47D8B1733CEF}"/>
              </a:ext>
            </a:extLst>
          </p:cNvPr>
          <p:cNvSpPr txBox="1"/>
          <p:nvPr/>
        </p:nvSpPr>
        <p:spPr>
          <a:xfrm>
            <a:off x="4048669" y="1842066"/>
            <a:ext cx="564494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6000" b="1" i="0" dirty="0" err="1">
                <a:solidFill>
                  <a:srgbClr val="006AC4"/>
                </a:solidFill>
                <a:effectLst/>
                <a:latin typeface="Segoe UI" panose="020B0502040204020203" pitchFamily="34" charset="0"/>
              </a:rPr>
              <a:t>Xamarin.Forms</a:t>
            </a:r>
            <a:endParaRPr lang="en-US" altLang="zh-CN" sz="6000" b="1" i="0" dirty="0">
              <a:solidFill>
                <a:srgbClr val="006AC4"/>
              </a:solidFill>
              <a:effectLst/>
              <a:latin typeface="Segoe UI" panose="020B0502040204020203" pitchFamily="34" charset="0"/>
            </a:endParaRPr>
          </a:p>
        </p:txBody>
      </p:sp>
      <p:pic>
        <p:nvPicPr>
          <p:cNvPr id="4" name="图形 3">
            <a:extLst>
              <a:ext uri="{FF2B5EF4-FFF2-40B4-BE49-F238E27FC236}">
                <a16:creationId xmlns:a16="http://schemas.microsoft.com/office/drawing/2014/main" id="{9A8129BB-B79D-4B71-908E-A799F479B7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58033" y="2599530"/>
            <a:ext cx="1294623" cy="1294623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6DCE0FD2-C185-4C94-9184-B59EBE3D9DA7}"/>
              </a:ext>
            </a:extLst>
          </p:cNvPr>
          <p:cNvSpPr txBox="1"/>
          <p:nvPr/>
        </p:nvSpPr>
        <p:spPr>
          <a:xfrm>
            <a:off x="4048669" y="2898881"/>
            <a:ext cx="54823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3600" b="1" i="0" dirty="0">
                <a:solidFill>
                  <a:srgbClr val="006AC4"/>
                </a:solidFill>
                <a:effectLst/>
                <a:latin typeface="Segoe UI" panose="020B0502040204020203" pitchFamily="34" charset="0"/>
              </a:rPr>
              <a:t>跨平台</a:t>
            </a:r>
            <a:r>
              <a:rPr lang="en-US" altLang="zh-CN" sz="3600" b="1" i="0" dirty="0">
                <a:solidFill>
                  <a:srgbClr val="006AC4"/>
                </a:solidFill>
                <a:effectLst/>
                <a:latin typeface="Segoe UI" panose="020B0502040204020203" pitchFamily="34" charset="0"/>
              </a:rPr>
              <a:t>(</a:t>
            </a:r>
            <a:r>
              <a:rPr lang="en-US" altLang="zh-CN" sz="3600" b="1" i="0" dirty="0" err="1">
                <a:solidFill>
                  <a:srgbClr val="006AC4"/>
                </a:solidFill>
                <a:effectLst/>
                <a:latin typeface="Segoe UI" panose="020B0502040204020203" pitchFamily="34" charset="0"/>
              </a:rPr>
              <a:t>IOS,Android</a:t>
            </a:r>
            <a:r>
              <a:rPr lang="en-US" altLang="zh-CN" sz="3600" b="1" i="0" dirty="0">
                <a:solidFill>
                  <a:srgbClr val="006AC4"/>
                </a:solidFill>
                <a:effectLst/>
                <a:latin typeface="Segoe UI" panose="020B0502040204020203" pitchFamily="34" charset="0"/>
              </a:rPr>
              <a:t>)</a:t>
            </a:r>
            <a:r>
              <a:rPr lang="zh-CN" altLang="en-US" sz="3600" b="1" i="0" dirty="0">
                <a:solidFill>
                  <a:srgbClr val="006AC4"/>
                </a:solidFill>
                <a:effectLst/>
                <a:latin typeface="Segoe UI" panose="020B0502040204020203" pitchFamily="34" charset="0"/>
              </a:rPr>
              <a:t>开发</a:t>
            </a:r>
            <a:endParaRPr lang="en-US" altLang="zh-CN" sz="3600" b="1" i="0" dirty="0">
              <a:solidFill>
                <a:srgbClr val="006AC4"/>
              </a:solidFill>
              <a:effectLst/>
              <a:latin typeface="Segoe UI" panose="020B0502040204020203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6B10D79-FF39-448C-817B-1D70DCB0119E}"/>
              </a:ext>
            </a:extLst>
          </p:cNvPr>
          <p:cNvSpPr txBox="1"/>
          <p:nvPr/>
        </p:nvSpPr>
        <p:spPr>
          <a:xfrm>
            <a:off x="4053116" y="3819766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b="1" i="0">
                <a:solidFill>
                  <a:srgbClr val="006AC4"/>
                </a:solidFill>
                <a:effectLst/>
                <a:latin typeface="Segoe UI" panose="020B0502040204020203" pitchFamily="34" charset="0"/>
              </a:rPr>
              <a:t>作者：数字人生</a:t>
            </a:r>
            <a:endParaRPr lang="en-US" altLang="zh-CN" sz="2800" b="1" i="0">
              <a:solidFill>
                <a:srgbClr val="006AC4"/>
              </a:solidFill>
              <a:effectLst/>
              <a:latin typeface="Segoe UI" panose="020B0502040204020203" pitchFamily="3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DAD2037-F559-49D5-B67D-D26BA90C66DF}"/>
              </a:ext>
            </a:extLst>
          </p:cNvPr>
          <p:cNvSpPr txBox="1"/>
          <p:nvPr/>
        </p:nvSpPr>
        <p:spPr>
          <a:xfrm>
            <a:off x="4048669" y="4529991"/>
            <a:ext cx="609437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2800" b="1">
                <a:solidFill>
                  <a:srgbClr val="006AC4"/>
                </a:solidFill>
                <a:latin typeface="Segoe UI" panose="020B0502040204020203" pitchFamily="34" charset="0"/>
              </a:rPr>
              <a:t>博客：</a:t>
            </a:r>
            <a:r>
              <a:rPr lang="en-US" altLang="zh-CN" sz="2800" b="1">
                <a:solidFill>
                  <a:srgbClr val="006AC4"/>
                </a:solidFill>
                <a:latin typeface="Segoe UI" panose="020B0502040204020203" pitchFamily="34" charset="0"/>
              </a:rPr>
              <a:t>http://www.lidaoxuan.top</a:t>
            </a:r>
            <a:endParaRPr lang="en-US" altLang="zh-CN" sz="2800" b="1" i="0">
              <a:solidFill>
                <a:srgbClr val="006AC4"/>
              </a:solidFill>
              <a:effectLst/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01982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EB07C5F-F298-4F7A-BC3E-29A79E6AD438}"/>
              </a:ext>
            </a:extLst>
          </p:cNvPr>
          <p:cNvSpPr/>
          <p:nvPr/>
        </p:nvSpPr>
        <p:spPr>
          <a:xfrm>
            <a:off x="0" y="0"/>
            <a:ext cx="12192000" cy="1186774"/>
          </a:xfrm>
          <a:prstGeom prst="rect">
            <a:avLst/>
          </a:prstGeom>
          <a:solidFill>
            <a:srgbClr val="006A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4095E2D-593C-4A5D-ADA8-78519E26A6F9}"/>
              </a:ext>
            </a:extLst>
          </p:cNvPr>
          <p:cNvSpPr txBox="1"/>
          <p:nvPr/>
        </p:nvSpPr>
        <p:spPr>
          <a:xfrm>
            <a:off x="4617618" y="160295"/>
            <a:ext cx="3322733" cy="646331"/>
          </a:xfrm>
          <a:prstGeom prst="rect">
            <a:avLst/>
          </a:prstGeom>
          <a:solidFill>
            <a:srgbClr val="006AC4"/>
          </a:solidFill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chemeClr val="bg1"/>
                </a:solidFill>
              </a:rPr>
              <a:t>常用控件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628429F-86EB-419F-886D-81E22BA8BAB4}"/>
              </a:ext>
            </a:extLst>
          </p:cNvPr>
          <p:cNvSpPr txBox="1"/>
          <p:nvPr/>
        </p:nvSpPr>
        <p:spPr>
          <a:xfrm>
            <a:off x="369861" y="1359938"/>
            <a:ext cx="915308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zh-CN" altLang="en-US" sz="2800" b="1" dirty="0">
                <a:solidFill>
                  <a:srgbClr val="006AC4"/>
                </a:solidFill>
              </a:rPr>
              <a:t>与</a:t>
            </a:r>
            <a:r>
              <a:rPr lang="en-US" altLang="zh-CN" sz="2800" b="1" dirty="0">
                <a:solidFill>
                  <a:srgbClr val="006AC4"/>
                </a:solidFill>
              </a:rPr>
              <a:t>Text</a:t>
            </a:r>
            <a:r>
              <a:rPr lang="zh-CN" altLang="en-US" sz="2800" b="1" dirty="0">
                <a:solidFill>
                  <a:srgbClr val="006AC4"/>
                </a:solidFill>
              </a:rPr>
              <a:t>属性有关的属性：</a:t>
            </a:r>
            <a:r>
              <a:rPr lang="en-US" altLang="zh-CN" sz="2800" b="1" dirty="0">
                <a:solidFill>
                  <a:srgbClr val="006AC4"/>
                </a:solidFill>
              </a:rPr>
              <a:t>Label</a:t>
            </a:r>
            <a:r>
              <a:rPr lang="zh-CN" altLang="en-US" sz="2800" b="1" dirty="0">
                <a:solidFill>
                  <a:srgbClr val="006AC4"/>
                </a:solidFill>
              </a:rPr>
              <a:t>，</a:t>
            </a:r>
            <a:r>
              <a:rPr lang="en-US" altLang="zh-CN" sz="2800" b="1" dirty="0">
                <a:solidFill>
                  <a:srgbClr val="006AC4"/>
                </a:solidFill>
              </a:rPr>
              <a:t>Button</a:t>
            </a:r>
            <a:r>
              <a:rPr lang="zh-CN" altLang="en-US" sz="2800" b="1" dirty="0">
                <a:solidFill>
                  <a:srgbClr val="006AC4"/>
                </a:solidFill>
              </a:rPr>
              <a:t>，</a:t>
            </a:r>
            <a:r>
              <a:rPr lang="en-US" altLang="zh-CN" sz="2800" b="1" dirty="0">
                <a:solidFill>
                  <a:srgbClr val="006AC4"/>
                </a:solidFill>
              </a:rPr>
              <a:t>Entry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A696EF4-2B05-4BDA-84E6-419027B27BD0}"/>
              </a:ext>
            </a:extLst>
          </p:cNvPr>
          <p:cNvSpPr txBox="1"/>
          <p:nvPr/>
        </p:nvSpPr>
        <p:spPr>
          <a:xfrm>
            <a:off x="773514" y="1809356"/>
            <a:ext cx="10874789" cy="4681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zh-CN" sz="2000" b="1" dirty="0">
                <a:solidFill>
                  <a:srgbClr val="006AC4"/>
                </a:solidFill>
              </a:rPr>
              <a:t>Text</a:t>
            </a:r>
            <a:r>
              <a:rPr lang="zh-CN" altLang="en-US" sz="2000" b="1" dirty="0">
                <a:solidFill>
                  <a:srgbClr val="006AC4"/>
                </a:solidFill>
              </a:rPr>
              <a:t>：显示的文本</a:t>
            </a:r>
            <a:endParaRPr lang="en-US" altLang="zh-CN" sz="2000" b="1" dirty="0">
              <a:solidFill>
                <a:srgbClr val="006AC4"/>
              </a:solidFill>
            </a:endParaRPr>
          </a:p>
          <a:p>
            <a:pPr>
              <a:lnSpc>
                <a:spcPts val="3000"/>
              </a:lnSpc>
            </a:pPr>
            <a:r>
              <a:rPr lang="en-US" altLang="zh-CN" sz="2000" b="1" dirty="0" err="1">
                <a:solidFill>
                  <a:srgbClr val="006AC4"/>
                </a:solidFill>
              </a:rPr>
              <a:t>TextTransform</a:t>
            </a:r>
            <a:r>
              <a:rPr lang="en-US" altLang="zh-CN" sz="2000" b="1" dirty="0">
                <a:solidFill>
                  <a:srgbClr val="006AC4"/>
                </a:solidFill>
              </a:rPr>
              <a:t> :</a:t>
            </a:r>
            <a:r>
              <a:rPr lang="zh-CN" altLang="en-US" sz="2000" b="1" dirty="0">
                <a:solidFill>
                  <a:srgbClr val="006AC4"/>
                </a:solidFill>
              </a:rPr>
              <a:t>转换文本</a:t>
            </a:r>
            <a:endParaRPr lang="en-US" altLang="zh-CN" sz="2000" b="1" dirty="0">
              <a:solidFill>
                <a:srgbClr val="006AC4"/>
              </a:solidFill>
            </a:endParaRPr>
          </a:p>
          <a:p>
            <a:pPr>
              <a:lnSpc>
                <a:spcPts val="3000"/>
              </a:lnSpc>
            </a:pPr>
            <a:r>
              <a:rPr lang="en-US" altLang="zh-CN" sz="1600" b="1" dirty="0">
                <a:solidFill>
                  <a:srgbClr val="006AC4"/>
                </a:solidFill>
              </a:rPr>
              <a:t>	None </a:t>
            </a:r>
            <a:r>
              <a:rPr lang="zh-CN" altLang="en-US" sz="1600" b="1" dirty="0">
                <a:solidFill>
                  <a:srgbClr val="006AC4"/>
                </a:solidFill>
              </a:rPr>
              <a:t>指示不转换文本。</a:t>
            </a:r>
          </a:p>
          <a:p>
            <a:pPr>
              <a:lnSpc>
                <a:spcPts val="3000"/>
              </a:lnSpc>
            </a:pPr>
            <a:r>
              <a:rPr lang="en-US" altLang="zh-CN" sz="1600" b="1" dirty="0">
                <a:solidFill>
                  <a:srgbClr val="006AC4"/>
                </a:solidFill>
              </a:rPr>
              <a:t>	Default </a:t>
            </a:r>
            <a:r>
              <a:rPr lang="zh-CN" altLang="en-US" sz="1600" b="1" dirty="0">
                <a:solidFill>
                  <a:srgbClr val="006AC4"/>
                </a:solidFill>
              </a:rPr>
              <a:t>指示将使用平台的默认行为。 这是 </a:t>
            </a:r>
            <a:r>
              <a:rPr lang="en-US" altLang="zh-CN" sz="1600" b="1" dirty="0" err="1">
                <a:solidFill>
                  <a:srgbClr val="006AC4"/>
                </a:solidFill>
              </a:rPr>
              <a:t>TextTransform</a:t>
            </a:r>
            <a:r>
              <a:rPr lang="en-US" altLang="zh-CN" sz="1600" b="1" dirty="0">
                <a:solidFill>
                  <a:srgbClr val="006AC4"/>
                </a:solidFill>
              </a:rPr>
              <a:t> </a:t>
            </a:r>
            <a:r>
              <a:rPr lang="zh-CN" altLang="en-US" sz="1600" b="1" dirty="0">
                <a:solidFill>
                  <a:srgbClr val="006AC4"/>
                </a:solidFill>
              </a:rPr>
              <a:t>属性的默认值。</a:t>
            </a:r>
          </a:p>
          <a:p>
            <a:pPr>
              <a:lnSpc>
                <a:spcPts val="3000"/>
              </a:lnSpc>
            </a:pPr>
            <a:r>
              <a:rPr lang="en-US" altLang="zh-CN" sz="1600" b="1" dirty="0">
                <a:solidFill>
                  <a:srgbClr val="006AC4"/>
                </a:solidFill>
              </a:rPr>
              <a:t>	Lowercase </a:t>
            </a:r>
            <a:r>
              <a:rPr lang="zh-CN" altLang="en-US" sz="1600" b="1" dirty="0">
                <a:solidFill>
                  <a:srgbClr val="006AC4"/>
                </a:solidFill>
              </a:rPr>
              <a:t>指示文本将转换为小写。</a:t>
            </a:r>
          </a:p>
          <a:p>
            <a:pPr>
              <a:lnSpc>
                <a:spcPts val="3000"/>
              </a:lnSpc>
            </a:pPr>
            <a:r>
              <a:rPr lang="en-US" altLang="zh-CN" sz="1600" b="1" dirty="0">
                <a:solidFill>
                  <a:srgbClr val="006AC4"/>
                </a:solidFill>
              </a:rPr>
              <a:t>	Uppercase </a:t>
            </a:r>
            <a:r>
              <a:rPr lang="zh-CN" altLang="en-US" sz="1600" b="1" dirty="0">
                <a:solidFill>
                  <a:srgbClr val="006AC4"/>
                </a:solidFill>
              </a:rPr>
              <a:t>指示文本将转换为大写。</a:t>
            </a:r>
            <a:endParaRPr lang="en-US" altLang="zh-CN" sz="1600" b="1" dirty="0">
              <a:solidFill>
                <a:srgbClr val="006AC4"/>
              </a:solidFill>
            </a:endParaRPr>
          </a:p>
          <a:p>
            <a:pPr>
              <a:lnSpc>
                <a:spcPts val="3000"/>
              </a:lnSpc>
            </a:pPr>
            <a:r>
              <a:rPr lang="en-US" altLang="zh-CN" sz="2000" b="1" dirty="0" err="1">
                <a:solidFill>
                  <a:srgbClr val="006AC4"/>
                </a:solidFill>
              </a:rPr>
              <a:t>CharacterSpacing</a:t>
            </a:r>
            <a:r>
              <a:rPr lang="en-US" altLang="zh-CN" sz="2000" b="1" dirty="0">
                <a:solidFill>
                  <a:srgbClr val="006AC4"/>
                </a:solidFill>
              </a:rPr>
              <a:t> :</a:t>
            </a:r>
            <a:r>
              <a:rPr lang="zh-CN" altLang="en-US" sz="2000" b="1" dirty="0">
                <a:solidFill>
                  <a:srgbClr val="006AC4"/>
                </a:solidFill>
              </a:rPr>
              <a:t>字符间距离</a:t>
            </a:r>
            <a:endParaRPr lang="en-US" altLang="zh-CN" sz="2000" b="1" dirty="0">
              <a:solidFill>
                <a:srgbClr val="006AC4"/>
              </a:solidFill>
            </a:endParaRPr>
          </a:p>
          <a:p>
            <a:pPr>
              <a:lnSpc>
                <a:spcPts val="3000"/>
              </a:lnSpc>
            </a:pPr>
            <a:r>
              <a:rPr lang="en-US" altLang="zh-CN" sz="2000" b="1" dirty="0" err="1">
                <a:solidFill>
                  <a:srgbClr val="006AC4"/>
                </a:solidFill>
              </a:rPr>
              <a:t>TextColor</a:t>
            </a:r>
            <a:r>
              <a:rPr lang="zh-CN" altLang="en-US" sz="2000" b="1" dirty="0">
                <a:solidFill>
                  <a:srgbClr val="006AC4"/>
                </a:solidFill>
              </a:rPr>
              <a:t>：自定义文本颜色</a:t>
            </a:r>
            <a:endParaRPr lang="en-US" altLang="zh-CN" sz="2000" b="1" dirty="0">
              <a:solidFill>
                <a:srgbClr val="006AC4"/>
              </a:solidFill>
            </a:endParaRPr>
          </a:p>
          <a:p>
            <a:pPr>
              <a:lnSpc>
                <a:spcPts val="3000"/>
              </a:lnSpc>
            </a:pPr>
            <a:r>
              <a:rPr lang="en-US" altLang="zh-CN" sz="2000" b="1" dirty="0" err="1">
                <a:solidFill>
                  <a:srgbClr val="006AC4"/>
                </a:solidFill>
              </a:rPr>
              <a:t>FontSize</a:t>
            </a:r>
            <a:r>
              <a:rPr lang="zh-CN" altLang="en-US" sz="2000" b="1" dirty="0">
                <a:solidFill>
                  <a:srgbClr val="006AC4"/>
                </a:solidFill>
              </a:rPr>
              <a:t>：字体大小</a:t>
            </a:r>
            <a:endParaRPr lang="en-US" altLang="zh-CN" sz="2000" b="1" dirty="0">
              <a:solidFill>
                <a:srgbClr val="006AC4"/>
              </a:solidFill>
            </a:endParaRPr>
          </a:p>
          <a:p>
            <a:pPr>
              <a:lnSpc>
                <a:spcPts val="3000"/>
              </a:lnSpc>
            </a:pPr>
            <a:r>
              <a:rPr lang="en-US" altLang="zh-CN" sz="2000" b="1" dirty="0" err="1">
                <a:solidFill>
                  <a:srgbClr val="006AC4"/>
                </a:solidFill>
              </a:rPr>
              <a:t>FontAttributes</a:t>
            </a:r>
            <a:r>
              <a:rPr lang="zh-CN" altLang="en-US" sz="2000" b="1" dirty="0">
                <a:solidFill>
                  <a:srgbClr val="006AC4"/>
                </a:solidFill>
              </a:rPr>
              <a:t>：字体是粗体、斜体还是两者皆否</a:t>
            </a:r>
            <a:endParaRPr lang="en-US" altLang="zh-CN" sz="2000" b="1" dirty="0">
              <a:solidFill>
                <a:srgbClr val="006AC4"/>
              </a:solidFill>
            </a:endParaRPr>
          </a:p>
          <a:p>
            <a:pPr>
              <a:lnSpc>
                <a:spcPts val="3000"/>
              </a:lnSpc>
            </a:pPr>
            <a:r>
              <a:rPr lang="en-US" altLang="zh-CN" sz="2000" b="1" dirty="0">
                <a:solidFill>
                  <a:srgbClr val="006AC4"/>
                </a:solidFill>
              </a:rPr>
              <a:t>	</a:t>
            </a:r>
            <a:r>
              <a:rPr lang="en-US" altLang="zh-CN" sz="1600" b="1" dirty="0">
                <a:solidFill>
                  <a:srgbClr val="006AC4"/>
                </a:solidFill>
              </a:rPr>
              <a:t>Bold</a:t>
            </a:r>
            <a:r>
              <a:rPr lang="zh-CN" altLang="en-US" sz="1600" b="1" dirty="0">
                <a:solidFill>
                  <a:srgbClr val="006AC4"/>
                </a:solidFill>
              </a:rPr>
              <a:t>字体为粗体。</a:t>
            </a:r>
            <a:r>
              <a:rPr lang="en-US" altLang="zh-CN" sz="1600" b="1" dirty="0">
                <a:solidFill>
                  <a:srgbClr val="006AC4"/>
                </a:solidFill>
              </a:rPr>
              <a:t>Italic</a:t>
            </a:r>
            <a:r>
              <a:rPr lang="zh-CN" altLang="en-US" sz="1600" b="1" dirty="0">
                <a:solidFill>
                  <a:srgbClr val="006AC4"/>
                </a:solidFill>
              </a:rPr>
              <a:t>字体为斜体。</a:t>
            </a:r>
            <a:r>
              <a:rPr lang="en-US" altLang="zh-CN" sz="1600" b="1" dirty="0">
                <a:solidFill>
                  <a:srgbClr val="006AC4"/>
                </a:solidFill>
              </a:rPr>
              <a:t>None</a:t>
            </a:r>
            <a:r>
              <a:rPr lang="zh-CN" altLang="en-US" sz="1600" b="1" dirty="0">
                <a:solidFill>
                  <a:srgbClr val="006AC4"/>
                </a:solidFill>
              </a:rPr>
              <a:t>字体无格式。</a:t>
            </a:r>
            <a:endParaRPr lang="en-US" altLang="zh-CN" sz="1600" b="1" dirty="0">
              <a:solidFill>
                <a:srgbClr val="006AC4"/>
              </a:solidFill>
            </a:endParaRPr>
          </a:p>
          <a:p>
            <a:pPr>
              <a:lnSpc>
                <a:spcPts val="3000"/>
              </a:lnSpc>
            </a:pPr>
            <a:r>
              <a:rPr lang="en-US" altLang="zh-CN" sz="2000" b="1" dirty="0" err="1">
                <a:solidFill>
                  <a:srgbClr val="006AC4"/>
                </a:solidFill>
              </a:rPr>
              <a:t>FontFamily</a:t>
            </a:r>
            <a:r>
              <a:rPr lang="zh-CN" altLang="en-US" sz="2000" b="1" dirty="0">
                <a:solidFill>
                  <a:srgbClr val="006AC4"/>
                </a:solidFill>
              </a:rPr>
              <a:t>：设置字体</a:t>
            </a:r>
            <a:endParaRPr lang="en-US" altLang="zh-CN" sz="2000" b="1" dirty="0">
              <a:solidFill>
                <a:srgbClr val="006AC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31574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EB07C5F-F298-4F7A-BC3E-29A79E6AD438}"/>
              </a:ext>
            </a:extLst>
          </p:cNvPr>
          <p:cNvSpPr/>
          <p:nvPr/>
        </p:nvSpPr>
        <p:spPr>
          <a:xfrm>
            <a:off x="0" y="0"/>
            <a:ext cx="12192000" cy="1186774"/>
          </a:xfrm>
          <a:prstGeom prst="rect">
            <a:avLst/>
          </a:prstGeom>
          <a:solidFill>
            <a:srgbClr val="006A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4095E2D-593C-4A5D-ADA8-78519E26A6F9}"/>
              </a:ext>
            </a:extLst>
          </p:cNvPr>
          <p:cNvSpPr txBox="1"/>
          <p:nvPr/>
        </p:nvSpPr>
        <p:spPr>
          <a:xfrm>
            <a:off x="4617618" y="160295"/>
            <a:ext cx="3322733" cy="646331"/>
          </a:xfrm>
          <a:prstGeom prst="rect">
            <a:avLst/>
          </a:prstGeom>
          <a:solidFill>
            <a:srgbClr val="006AC4"/>
          </a:solidFill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chemeClr val="bg1"/>
                </a:solidFill>
              </a:rPr>
              <a:t>常用控件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628429F-86EB-419F-886D-81E22BA8BAB4}"/>
              </a:ext>
            </a:extLst>
          </p:cNvPr>
          <p:cNvSpPr txBox="1"/>
          <p:nvPr/>
        </p:nvSpPr>
        <p:spPr>
          <a:xfrm>
            <a:off x="991346" y="2408328"/>
            <a:ext cx="11566767" cy="35271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zh-CN" sz="2000" b="1" dirty="0" err="1">
                <a:solidFill>
                  <a:srgbClr val="006AC4"/>
                </a:solidFill>
              </a:rPr>
              <a:t>TextDecorations</a:t>
            </a:r>
            <a:r>
              <a:rPr lang="en-US" altLang="zh-CN" sz="2000" b="1" dirty="0">
                <a:solidFill>
                  <a:srgbClr val="006AC4"/>
                </a:solidFill>
              </a:rPr>
              <a:t> </a:t>
            </a:r>
            <a:r>
              <a:rPr lang="zh-CN" altLang="en-US" sz="2000" b="1" dirty="0">
                <a:solidFill>
                  <a:srgbClr val="006AC4"/>
                </a:solidFill>
              </a:rPr>
              <a:t>：将下划线和删除线文本修饰</a:t>
            </a:r>
            <a:endParaRPr lang="en-US" altLang="zh-CN" sz="2000" b="1" dirty="0">
              <a:solidFill>
                <a:srgbClr val="006AC4"/>
              </a:solidFill>
            </a:endParaRPr>
          </a:p>
          <a:p>
            <a:pPr>
              <a:lnSpc>
                <a:spcPts val="3000"/>
              </a:lnSpc>
            </a:pPr>
            <a:r>
              <a:rPr lang="en-US" altLang="zh-CN" sz="2000" b="1" dirty="0">
                <a:solidFill>
                  <a:srgbClr val="006AC4"/>
                </a:solidFill>
              </a:rPr>
              <a:t>                 None	     Underline     Strikethrough</a:t>
            </a:r>
          </a:p>
          <a:p>
            <a:pPr>
              <a:lnSpc>
                <a:spcPts val="3000"/>
              </a:lnSpc>
            </a:pPr>
            <a:endParaRPr lang="en-US" altLang="zh-CN" sz="2000" b="1" dirty="0">
              <a:solidFill>
                <a:srgbClr val="006AC4"/>
              </a:solidFill>
            </a:endParaRPr>
          </a:p>
          <a:p>
            <a:pPr>
              <a:lnSpc>
                <a:spcPts val="3000"/>
              </a:lnSpc>
            </a:pPr>
            <a:r>
              <a:rPr lang="en-US" altLang="zh-CN" sz="2000" b="1" dirty="0" err="1">
                <a:solidFill>
                  <a:srgbClr val="006AC4"/>
                </a:solidFill>
              </a:rPr>
              <a:t>LineBreakMode</a:t>
            </a:r>
            <a:r>
              <a:rPr lang="en-US" altLang="zh-CN" sz="2000" b="1" dirty="0">
                <a:solidFill>
                  <a:srgbClr val="006AC4"/>
                </a:solidFill>
              </a:rPr>
              <a:t> </a:t>
            </a:r>
            <a:r>
              <a:rPr lang="zh-CN" altLang="en-US" sz="2000" b="1" dirty="0">
                <a:solidFill>
                  <a:srgbClr val="006AC4"/>
                </a:solidFill>
              </a:rPr>
              <a:t>：</a:t>
            </a:r>
            <a:r>
              <a:rPr lang="en-US" altLang="zh-CN" sz="2000" b="1" dirty="0">
                <a:solidFill>
                  <a:srgbClr val="006AC4"/>
                </a:solidFill>
              </a:rPr>
              <a:t>	</a:t>
            </a:r>
            <a:r>
              <a:rPr lang="en-US" altLang="zh-CN" sz="2000" b="1" dirty="0" err="1">
                <a:solidFill>
                  <a:srgbClr val="006AC4"/>
                </a:solidFill>
              </a:rPr>
              <a:t>HeadTruncation</a:t>
            </a:r>
            <a:r>
              <a:rPr lang="en-US" altLang="zh-CN" sz="2000" b="1" dirty="0">
                <a:solidFill>
                  <a:srgbClr val="006AC4"/>
                </a:solidFill>
              </a:rPr>
              <a:t> – </a:t>
            </a:r>
            <a:r>
              <a:rPr lang="zh-CN" altLang="en-US" sz="2000" b="1" dirty="0">
                <a:solidFill>
                  <a:srgbClr val="006AC4"/>
                </a:solidFill>
              </a:rPr>
              <a:t>截断文本的开头，并显示结束。</a:t>
            </a:r>
          </a:p>
          <a:p>
            <a:pPr>
              <a:lnSpc>
                <a:spcPts val="3000"/>
              </a:lnSpc>
            </a:pPr>
            <a:r>
              <a:rPr lang="en-US" altLang="zh-CN" sz="2000" b="1" dirty="0">
                <a:solidFill>
                  <a:srgbClr val="006AC4"/>
                </a:solidFill>
              </a:rPr>
              <a:t>			</a:t>
            </a:r>
            <a:r>
              <a:rPr lang="en-US" altLang="zh-CN" sz="2000" b="1" dirty="0" err="1">
                <a:solidFill>
                  <a:srgbClr val="006AC4"/>
                </a:solidFill>
              </a:rPr>
              <a:t>CharacterWrap</a:t>
            </a:r>
            <a:r>
              <a:rPr lang="en-US" altLang="zh-CN" sz="2000" b="1" dirty="0">
                <a:solidFill>
                  <a:srgbClr val="006AC4"/>
                </a:solidFill>
              </a:rPr>
              <a:t> – </a:t>
            </a:r>
            <a:r>
              <a:rPr lang="zh-CN" altLang="en-US" sz="2000" b="1" dirty="0">
                <a:solidFill>
                  <a:srgbClr val="006AC4"/>
                </a:solidFill>
              </a:rPr>
              <a:t>将文本换行到字符边界处的新行。</a:t>
            </a:r>
          </a:p>
          <a:p>
            <a:pPr>
              <a:lnSpc>
                <a:spcPts val="3000"/>
              </a:lnSpc>
            </a:pPr>
            <a:r>
              <a:rPr lang="en-US" altLang="zh-CN" sz="2000" b="1" dirty="0">
                <a:solidFill>
                  <a:srgbClr val="006AC4"/>
                </a:solidFill>
              </a:rPr>
              <a:t>			</a:t>
            </a:r>
            <a:r>
              <a:rPr lang="en-US" altLang="zh-CN" sz="2000" b="1" dirty="0" err="1">
                <a:solidFill>
                  <a:srgbClr val="006AC4"/>
                </a:solidFill>
              </a:rPr>
              <a:t>MiddleTruncation</a:t>
            </a:r>
            <a:r>
              <a:rPr lang="en-US" altLang="zh-CN" sz="2000" b="1" dirty="0">
                <a:solidFill>
                  <a:srgbClr val="006AC4"/>
                </a:solidFill>
              </a:rPr>
              <a:t> – </a:t>
            </a:r>
            <a:r>
              <a:rPr lang="zh-CN" altLang="en-US" sz="2000" b="1" dirty="0">
                <a:solidFill>
                  <a:srgbClr val="006AC4"/>
                </a:solidFill>
              </a:rPr>
              <a:t>显示文本的开头和结尾，中间用省略号替换。</a:t>
            </a:r>
          </a:p>
          <a:p>
            <a:pPr>
              <a:lnSpc>
                <a:spcPts val="3000"/>
              </a:lnSpc>
            </a:pPr>
            <a:r>
              <a:rPr lang="en-US" altLang="zh-CN" sz="2000" b="1" dirty="0">
                <a:solidFill>
                  <a:srgbClr val="006AC4"/>
                </a:solidFill>
              </a:rPr>
              <a:t>			</a:t>
            </a:r>
            <a:r>
              <a:rPr lang="en-US" altLang="zh-CN" sz="2000" b="1" dirty="0" err="1">
                <a:solidFill>
                  <a:srgbClr val="006AC4"/>
                </a:solidFill>
              </a:rPr>
              <a:t>NoWrap</a:t>
            </a:r>
            <a:r>
              <a:rPr lang="en-US" altLang="zh-CN" sz="2000" b="1" dirty="0">
                <a:solidFill>
                  <a:srgbClr val="006AC4"/>
                </a:solidFill>
              </a:rPr>
              <a:t> – </a:t>
            </a:r>
            <a:r>
              <a:rPr lang="zh-CN" altLang="en-US" sz="2000" b="1" dirty="0">
                <a:solidFill>
                  <a:srgbClr val="006AC4"/>
                </a:solidFill>
              </a:rPr>
              <a:t>不会自动换行，只显示一行中可容纳的最多文本。</a:t>
            </a:r>
          </a:p>
          <a:p>
            <a:pPr>
              <a:lnSpc>
                <a:spcPts val="3000"/>
              </a:lnSpc>
            </a:pPr>
            <a:r>
              <a:rPr lang="en-US" altLang="zh-CN" sz="2000" b="1" dirty="0">
                <a:solidFill>
                  <a:srgbClr val="006AC4"/>
                </a:solidFill>
              </a:rPr>
              <a:t>			</a:t>
            </a:r>
            <a:r>
              <a:rPr lang="en-US" altLang="zh-CN" sz="2000" b="1" dirty="0" err="1">
                <a:solidFill>
                  <a:srgbClr val="006AC4"/>
                </a:solidFill>
              </a:rPr>
              <a:t>TailTruncation</a:t>
            </a:r>
            <a:r>
              <a:rPr lang="en-US" altLang="zh-CN" sz="2000" b="1" dirty="0">
                <a:solidFill>
                  <a:srgbClr val="006AC4"/>
                </a:solidFill>
              </a:rPr>
              <a:t> – </a:t>
            </a:r>
            <a:r>
              <a:rPr lang="zh-CN" altLang="en-US" sz="2000" b="1" dirty="0">
                <a:solidFill>
                  <a:srgbClr val="006AC4"/>
                </a:solidFill>
              </a:rPr>
              <a:t>显示文本的开头，截断结束。</a:t>
            </a:r>
            <a:endParaRPr lang="en-US" altLang="zh-CN" sz="2000" b="1" dirty="0">
              <a:solidFill>
                <a:srgbClr val="006AC4"/>
              </a:solidFill>
            </a:endParaRPr>
          </a:p>
          <a:p>
            <a:pPr>
              <a:lnSpc>
                <a:spcPts val="3000"/>
              </a:lnSpc>
            </a:pPr>
            <a:r>
              <a:rPr lang="en-US" altLang="zh-CN" sz="2000" b="1" dirty="0">
                <a:solidFill>
                  <a:srgbClr val="006AC4"/>
                </a:solidFill>
              </a:rPr>
              <a:t> </a:t>
            </a:r>
            <a:endParaRPr lang="zh-CN" altLang="en-US" sz="2000" b="1" dirty="0">
              <a:solidFill>
                <a:srgbClr val="006AC4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B23DBD2-2484-4D47-B8B9-9D444A00C2DE}"/>
              </a:ext>
            </a:extLst>
          </p:cNvPr>
          <p:cNvSpPr txBox="1"/>
          <p:nvPr/>
        </p:nvSpPr>
        <p:spPr>
          <a:xfrm>
            <a:off x="312616" y="1359938"/>
            <a:ext cx="203397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zh-CN" sz="2800" b="1" dirty="0">
                <a:solidFill>
                  <a:srgbClr val="006AC4"/>
                </a:solidFill>
              </a:rPr>
              <a:t>Label</a:t>
            </a:r>
            <a:r>
              <a:rPr lang="zh-CN" altLang="en-US" sz="2800" b="1" dirty="0">
                <a:solidFill>
                  <a:srgbClr val="006AC4"/>
                </a:solidFill>
              </a:rPr>
              <a:t>控件</a:t>
            </a:r>
            <a:endParaRPr lang="en-US" altLang="zh-CN" sz="2800" b="1" dirty="0">
              <a:solidFill>
                <a:srgbClr val="006AC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10836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EB07C5F-F298-4F7A-BC3E-29A79E6AD438}"/>
              </a:ext>
            </a:extLst>
          </p:cNvPr>
          <p:cNvSpPr/>
          <p:nvPr/>
        </p:nvSpPr>
        <p:spPr>
          <a:xfrm>
            <a:off x="0" y="0"/>
            <a:ext cx="12192000" cy="1186774"/>
          </a:xfrm>
          <a:prstGeom prst="rect">
            <a:avLst/>
          </a:prstGeom>
          <a:solidFill>
            <a:srgbClr val="006A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4095E2D-593C-4A5D-ADA8-78519E26A6F9}"/>
              </a:ext>
            </a:extLst>
          </p:cNvPr>
          <p:cNvSpPr txBox="1"/>
          <p:nvPr/>
        </p:nvSpPr>
        <p:spPr>
          <a:xfrm>
            <a:off x="4617618" y="160295"/>
            <a:ext cx="3322733" cy="646331"/>
          </a:xfrm>
          <a:prstGeom prst="rect">
            <a:avLst/>
          </a:prstGeom>
          <a:solidFill>
            <a:srgbClr val="006AC4"/>
          </a:solidFill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chemeClr val="bg1"/>
                </a:solidFill>
              </a:rPr>
              <a:t>常用控件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628429F-86EB-419F-886D-81E22BA8BAB4}"/>
              </a:ext>
            </a:extLst>
          </p:cNvPr>
          <p:cNvSpPr txBox="1"/>
          <p:nvPr/>
        </p:nvSpPr>
        <p:spPr>
          <a:xfrm>
            <a:off x="727395" y="1836992"/>
            <a:ext cx="11566767" cy="4681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zh-CN" sz="2000" b="1" dirty="0" err="1">
                <a:solidFill>
                  <a:srgbClr val="006AC4"/>
                </a:solidFill>
              </a:rPr>
              <a:t>FormattedText</a:t>
            </a:r>
            <a:r>
              <a:rPr lang="zh-CN" altLang="en-US" sz="2000" b="1" dirty="0">
                <a:solidFill>
                  <a:srgbClr val="006AC4"/>
                </a:solidFill>
              </a:rPr>
              <a:t>：显示具有多种字体和颜色的文本，</a:t>
            </a:r>
            <a:r>
              <a:rPr lang="en-US" altLang="zh-CN" sz="2000" b="1" dirty="0" err="1">
                <a:solidFill>
                  <a:srgbClr val="006AC4"/>
                </a:solidFill>
              </a:rPr>
              <a:t>FormattedText</a:t>
            </a:r>
            <a:r>
              <a:rPr lang="zh-CN" altLang="en-US" sz="2000" b="1" dirty="0">
                <a:solidFill>
                  <a:srgbClr val="006AC4"/>
                </a:solidFill>
              </a:rPr>
              <a:t>属性的类型为 </a:t>
            </a:r>
            <a:r>
              <a:rPr lang="en-US" altLang="zh-CN" sz="2000" b="1" dirty="0" err="1">
                <a:solidFill>
                  <a:srgbClr val="006AC4"/>
                </a:solidFill>
              </a:rPr>
              <a:t>FormattedString</a:t>
            </a:r>
            <a:r>
              <a:rPr lang="en-US" altLang="zh-CN" sz="2000" b="1" dirty="0">
                <a:solidFill>
                  <a:srgbClr val="006AC4"/>
                </a:solidFill>
              </a:rPr>
              <a:t> </a:t>
            </a:r>
            <a:r>
              <a:rPr lang="zh-CN" altLang="en-US" sz="2000" b="1" dirty="0">
                <a:solidFill>
                  <a:srgbClr val="006AC4"/>
                </a:solidFill>
              </a:rPr>
              <a:t>，它包含一个或多个 </a:t>
            </a:r>
            <a:r>
              <a:rPr lang="en-US" altLang="zh-CN" sz="2000" b="1" dirty="0">
                <a:solidFill>
                  <a:srgbClr val="006AC4"/>
                </a:solidFill>
              </a:rPr>
              <a:t>Span </a:t>
            </a:r>
            <a:r>
              <a:rPr lang="zh-CN" altLang="en-US" sz="2000" b="1" dirty="0">
                <a:solidFill>
                  <a:srgbClr val="006AC4"/>
                </a:solidFill>
              </a:rPr>
              <a:t>实例。</a:t>
            </a:r>
            <a:endParaRPr lang="en-US" altLang="zh-CN" sz="2000" b="1" dirty="0">
              <a:solidFill>
                <a:srgbClr val="006AC4"/>
              </a:solidFill>
            </a:endParaRPr>
          </a:p>
          <a:p>
            <a:pPr>
              <a:lnSpc>
                <a:spcPts val="3000"/>
              </a:lnSpc>
            </a:pPr>
            <a:r>
              <a:rPr lang="en-US" altLang="zh-CN" sz="2000" b="1" dirty="0">
                <a:solidFill>
                  <a:srgbClr val="006AC4"/>
                </a:solidFill>
              </a:rPr>
              <a:t>Span </a:t>
            </a:r>
            <a:r>
              <a:rPr lang="zh-CN" altLang="en-US" sz="2000" b="1" dirty="0">
                <a:solidFill>
                  <a:srgbClr val="006AC4"/>
                </a:solidFill>
              </a:rPr>
              <a:t>的属性：</a:t>
            </a:r>
            <a:endParaRPr lang="en-US" altLang="zh-CN" sz="2000" b="1" dirty="0">
              <a:solidFill>
                <a:srgbClr val="006AC4"/>
              </a:solidFill>
            </a:endParaRPr>
          </a:p>
          <a:p>
            <a:pPr>
              <a:lnSpc>
                <a:spcPts val="3000"/>
              </a:lnSpc>
            </a:pPr>
            <a:r>
              <a:rPr lang="en-US" altLang="zh-CN" sz="2000" b="1" dirty="0" err="1">
                <a:solidFill>
                  <a:srgbClr val="006AC4"/>
                </a:solidFill>
              </a:rPr>
              <a:t>BackgroundColor</a:t>
            </a:r>
            <a:r>
              <a:rPr lang="en-US" altLang="zh-CN" sz="2000" b="1" dirty="0">
                <a:solidFill>
                  <a:srgbClr val="006AC4"/>
                </a:solidFill>
              </a:rPr>
              <a:t> –</a:t>
            </a:r>
            <a:r>
              <a:rPr lang="zh-CN" altLang="en-US" sz="2000" b="1" dirty="0">
                <a:solidFill>
                  <a:srgbClr val="006AC4"/>
                </a:solidFill>
              </a:rPr>
              <a:t>跨距背景的颜色。</a:t>
            </a:r>
          </a:p>
          <a:p>
            <a:pPr>
              <a:lnSpc>
                <a:spcPts val="3000"/>
              </a:lnSpc>
            </a:pPr>
            <a:r>
              <a:rPr lang="en-US" altLang="zh-CN" sz="2000" b="1" dirty="0" err="1">
                <a:solidFill>
                  <a:srgbClr val="006AC4"/>
                </a:solidFill>
              </a:rPr>
              <a:t>CharacterSpacing</a:t>
            </a:r>
            <a:r>
              <a:rPr lang="zh-CN" altLang="en-US" sz="2000" b="1" dirty="0">
                <a:solidFill>
                  <a:srgbClr val="006AC4"/>
                </a:solidFill>
              </a:rPr>
              <a:t>，属于 </a:t>
            </a:r>
            <a:r>
              <a:rPr lang="en-US" altLang="zh-CN" sz="2000" b="1" dirty="0">
                <a:solidFill>
                  <a:srgbClr val="006AC4"/>
                </a:solidFill>
              </a:rPr>
              <a:t>double </a:t>
            </a:r>
            <a:r>
              <a:rPr lang="zh-CN" altLang="en-US" sz="2000" b="1" dirty="0">
                <a:solidFill>
                  <a:srgbClr val="006AC4"/>
                </a:solidFill>
              </a:rPr>
              <a:t>类型，是 </a:t>
            </a:r>
            <a:r>
              <a:rPr lang="en-US" altLang="zh-CN" sz="2000" b="1" dirty="0">
                <a:solidFill>
                  <a:srgbClr val="006AC4"/>
                </a:solidFill>
              </a:rPr>
              <a:t>Span </a:t>
            </a:r>
            <a:r>
              <a:rPr lang="zh-CN" altLang="en-US" sz="2000" b="1" dirty="0">
                <a:solidFill>
                  <a:srgbClr val="006AC4"/>
                </a:solidFill>
              </a:rPr>
              <a:t>文本字符之间的间距。</a:t>
            </a:r>
          </a:p>
          <a:p>
            <a:pPr>
              <a:lnSpc>
                <a:spcPts val="3000"/>
              </a:lnSpc>
            </a:pPr>
            <a:r>
              <a:rPr lang="en-US" altLang="zh-CN" sz="2000" b="1" dirty="0" err="1">
                <a:solidFill>
                  <a:srgbClr val="006AC4"/>
                </a:solidFill>
              </a:rPr>
              <a:t>FontAttributes</a:t>
            </a:r>
            <a:r>
              <a:rPr lang="en-US" altLang="zh-CN" sz="2000" b="1" dirty="0">
                <a:solidFill>
                  <a:srgbClr val="006AC4"/>
                </a:solidFill>
              </a:rPr>
              <a:t> –</a:t>
            </a:r>
            <a:r>
              <a:rPr lang="zh-CN" altLang="en-US" sz="2000" b="1" dirty="0">
                <a:solidFill>
                  <a:srgbClr val="006AC4"/>
                </a:solidFill>
              </a:rPr>
              <a:t>范围中文本的字体特性。</a:t>
            </a:r>
          </a:p>
          <a:p>
            <a:pPr>
              <a:lnSpc>
                <a:spcPts val="3000"/>
              </a:lnSpc>
            </a:pPr>
            <a:r>
              <a:rPr lang="en-US" altLang="zh-CN" sz="2000" b="1" dirty="0" err="1">
                <a:solidFill>
                  <a:srgbClr val="006AC4"/>
                </a:solidFill>
              </a:rPr>
              <a:t>FontFamily</a:t>
            </a:r>
            <a:r>
              <a:rPr lang="en-US" altLang="zh-CN" sz="2000" b="1" dirty="0">
                <a:solidFill>
                  <a:srgbClr val="006AC4"/>
                </a:solidFill>
              </a:rPr>
              <a:t> –</a:t>
            </a:r>
            <a:r>
              <a:rPr lang="zh-CN" altLang="en-US" sz="2000" b="1" dirty="0">
                <a:solidFill>
                  <a:srgbClr val="006AC4"/>
                </a:solidFill>
              </a:rPr>
              <a:t>范围内的文本的字体所属的字体系列。</a:t>
            </a:r>
          </a:p>
          <a:p>
            <a:pPr>
              <a:lnSpc>
                <a:spcPts val="3000"/>
              </a:lnSpc>
            </a:pPr>
            <a:r>
              <a:rPr lang="en-US" altLang="zh-CN" sz="2000" b="1" dirty="0" err="1">
                <a:solidFill>
                  <a:srgbClr val="006AC4"/>
                </a:solidFill>
              </a:rPr>
              <a:t>FontSize</a:t>
            </a:r>
            <a:r>
              <a:rPr lang="en-US" altLang="zh-CN" sz="2000" b="1" dirty="0">
                <a:solidFill>
                  <a:srgbClr val="006AC4"/>
                </a:solidFill>
              </a:rPr>
              <a:t> –</a:t>
            </a:r>
            <a:r>
              <a:rPr lang="zh-CN" altLang="en-US" sz="2000" b="1" dirty="0">
                <a:solidFill>
                  <a:srgbClr val="006AC4"/>
                </a:solidFill>
              </a:rPr>
              <a:t>范围中文本的字体大小。</a:t>
            </a:r>
          </a:p>
          <a:p>
            <a:pPr>
              <a:lnSpc>
                <a:spcPts val="3000"/>
              </a:lnSpc>
            </a:pPr>
            <a:r>
              <a:rPr lang="en-US" altLang="zh-CN" sz="2000" b="1" dirty="0" err="1">
                <a:solidFill>
                  <a:srgbClr val="006AC4"/>
                </a:solidFill>
              </a:rPr>
              <a:t>LineHeight</a:t>
            </a:r>
            <a:r>
              <a:rPr lang="en-US" altLang="zh-CN" sz="2000" b="1" dirty="0">
                <a:solidFill>
                  <a:srgbClr val="006AC4"/>
                </a:solidFill>
              </a:rPr>
              <a:t> -</a:t>
            </a:r>
            <a:r>
              <a:rPr lang="zh-CN" altLang="en-US" sz="2000" b="1" dirty="0">
                <a:solidFill>
                  <a:srgbClr val="006AC4"/>
                </a:solidFill>
              </a:rPr>
              <a:t>要应用于范围默认行高的乘数。 </a:t>
            </a:r>
          </a:p>
          <a:p>
            <a:pPr>
              <a:lnSpc>
                <a:spcPts val="3000"/>
              </a:lnSpc>
            </a:pPr>
            <a:r>
              <a:rPr lang="en-US" altLang="zh-CN" sz="2000" b="1" dirty="0">
                <a:solidFill>
                  <a:srgbClr val="006AC4"/>
                </a:solidFill>
              </a:rPr>
              <a:t>Text –</a:t>
            </a:r>
            <a:r>
              <a:rPr lang="zh-CN" altLang="en-US" sz="2000" b="1" dirty="0">
                <a:solidFill>
                  <a:srgbClr val="006AC4"/>
                </a:solidFill>
              </a:rPr>
              <a:t>范围的文本。</a:t>
            </a:r>
          </a:p>
          <a:p>
            <a:pPr>
              <a:lnSpc>
                <a:spcPts val="3000"/>
              </a:lnSpc>
            </a:pPr>
            <a:r>
              <a:rPr lang="en-US" altLang="zh-CN" sz="2000" b="1" dirty="0" err="1">
                <a:solidFill>
                  <a:srgbClr val="006AC4"/>
                </a:solidFill>
              </a:rPr>
              <a:t>TextColor</a:t>
            </a:r>
            <a:r>
              <a:rPr lang="en-US" altLang="zh-CN" sz="2000" b="1" dirty="0">
                <a:solidFill>
                  <a:srgbClr val="006AC4"/>
                </a:solidFill>
              </a:rPr>
              <a:t> –</a:t>
            </a:r>
            <a:r>
              <a:rPr lang="zh-CN" altLang="en-US" sz="2000" b="1" dirty="0">
                <a:solidFill>
                  <a:srgbClr val="006AC4"/>
                </a:solidFill>
              </a:rPr>
              <a:t>范围中文本的颜色。</a:t>
            </a:r>
          </a:p>
          <a:p>
            <a:pPr>
              <a:lnSpc>
                <a:spcPts val="3000"/>
              </a:lnSpc>
            </a:pPr>
            <a:r>
              <a:rPr lang="en-US" altLang="zh-CN" sz="2000" b="1" dirty="0" err="1">
                <a:solidFill>
                  <a:srgbClr val="006AC4"/>
                </a:solidFill>
              </a:rPr>
              <a:t>TextDecorations</a:t>
            </a:r>
            <a:r>
              <a:rPr lang="en-US" altLang="zh-CN" sz="2000" b="1" dirty="0">
                <a:solidFill>
                  <a:srgbClr val="006AC4"/>
                </a:solidFill>
              </a:rPr>
              <a:t> -</a:t>
            </a:r>
            <a:r>
              <a:rPr lang="zh-CN" altLang="en-US" sz="2000" b="1" dirty="0">
                <a:solidFill>
                  <a:srgbClr val="006AC4"/>
                </a:solidFill>
              </a:rPr>
              <a:t>要应用于范围中的文本的修饰。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B23DBD2-2484-4D47-B8B9-9D444A00C2DE}"/>
              </a:ext>
            </a:extLst>
          </p:cNvPr>
          <p:cNvSpPr txBox="1"/>
          <p:nvPr/>
        </p:nvSpPr>
        <p:spPr>
          <a:xfrm>
            <a:off x="312616" y="1359938"/>
            <a:ext cx="203397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zh-CN" sz="2800" b="1" dirty="0">
                <a:solidFill>
                  <a:srgbClr val="006AC4"/>
                </a:solidFill>
              </a:rPr>
              <a:t>Label</a:t>
            </a:r>
            <a:r>
              <a:rPr lang="zh-CN" altLang="en-US" sz="2800" b="1" dirty="0">
                <a:solidFill>
                  <a:srgbClr val="006AC4"/>
                </a:solidFill>
              </a:rPr>
              <a:t>控件</a:t>
            </a:r>
            <a:endParaRPr lang="en-US" altLang="zh-CN" sz="2800" b="1" dirty="0">
              <a:solidFill>
                <a:srgbClr val="006AC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5414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EB07C5F-F298-4F7A-BC3E-29A79E6AD438}"/>
              </a:ext>
            </a:extLst>
          </p:cNvPr>
          <p:cNvSpPr/>
          <p:nvPr/>
        </p:nvSpPr>
        <p:spPr>
          <a:xfrm>
            <a:off x="0" y="0"/>
            <a:ext cx="12192000" cy="1186774"/>
          </a:xfrm>
          <a:prstGeom prst="rect">
            <a:avLst/>
          </a:prstGeom>
          <a:solidFill>
            <a:srgbClr val="006A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4095E2D-593C-4A5D-ADA8-78519E26A6F9}"/>
              </a:ext>
            </a:extLst>
          </p:cNvPr>
          <p:cNvSpPr txBox="1"/>
          <p:nvPr/>
        </p:nvSpPr>
        <p:spPr>
          <a:xfrm>
            <a:off x="4617618" y="160295"/>
            <a:ext cx="3322733" cy="646331"/>
          </a:xfrm>
          <a:prstGeom prst="rect">
            <a:avLst/>
          </a:prstGeom>
          <a:solidFill>
            <a:srgbClr val="006AC4"/>
          </a:solidFill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chemeClr val="bg1"/>
                </a:solidFill>
              </a:rPr>
              <a:t>常用控件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628429F-86EB-419F-886D-81E22BA8BAB4}"/>
              </a:ext>
            </a:extLst>
          </p:cNvPr>
          <p:cNvSpPr txBox="1"/>
          <p:nvPr/>
        </p:nvSpPr>
        <p:spPr>
          <a:xfrm>
            <a:off x="681066" y="1912406"/>
            <a:ext cx="10829867" cy="2373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zh-CN" sz="2000" b="1" dirty="0">
                <a:solidFill>
                  <a:srgbClr val="006AC4"/>
                </a:solidFill>
              </a:rPr>
              <a:t>Clicked</a:t>
            </a:r>
            <a:r>
              <a:rPr lang="zh-CN" altLang="en-US" sz="2000" b="1" dirty="0">
                <a:solidFill>
                  <a:srgbClr val="006AC4"/>
                </a:solidFill>
              </a:rPr>
              <a:t>事件：当手指点击时触发事件</a:t>
            </a:r>
            <a:endParaRPr lang="en-US" altLang="zh-CN" sz="2000" b="1" dirty="0">
              <a:solidFill>
                <a:srgbClr val="006AC4"/>
              </a:solidFill>
            </a:endParaRPr>
          </a:p>
          <a:p>
            <a:pPr>
              <a:lnSpc>
                <a:spcPts val="3000"/>
              </a:lnSpc>
            </a:pPr>
            <a:r>
              <a:rPr lang="en-US" altLang="zh-CN" sz="2000" b="1" dirty="0">
                <a:solidFill>
                  <a:srgbClr val="006AC4"/>
                </a:solidFill>
              </a:rPr>
              <a:t>Pressed</a:t>
            </a:r>
            <a:r>
              <a:rPr lang="zh-CN" altLang="en-US" sz="2000" b="1" dirty="0">
                <a:solidFill>
                  <a:srgbClr val="006AC4"/>
                </a:solidFill>
              </a:rPr>
              <a:t>事件：当手指按下时触发事件</a:t>
            </a:r>
            <a:endParaRPr lang="en-US" altLang="zh-CN" sz="2000" b="1" dirty="0">
              <a:solidFill>
                <a:srgbClr val="006AC4"/>
              </a:solidFill>
            </a:endParaRPr>
          </a:p>
          <a:p>
            <a:pPr>
              <a:lnSpc>
                <a:spcPts val="3000"/>
              </a:lnSpc>
            </a:pPr>
            <a:r>
              <a:rPr lang="en-US" altLang="zh-CN" sz="2000" b="1" dirty="0">
                <a:solidFill>
                  <a:srgbClr val="006AC4"/>
                </a:solidFill>
              </a:rPr>
              <a:t>Released</a:t>
            </a:r>
            <a:r>
              <a:rPr lang="zh-CN" altLang="en-US" sz="2000" b="1" dirty="0">
                <a:solidFill>
                  <a:srgbClr val="006AC4"/>
                </a:solidFill>
              </a:rPr>
              <a:t>事件：当手指释放时触发事件</a:t>
            </a:r>
            <a:endParaRPr lang="en-US" altLang="zh-CN" sz="2000" b="1" dirty="0">
              <a:solidFill>
                <a:srgbClr val="006AC4"/>
              </a:solidFill>
            </a:endParaRPr>
          </a:p>
          <a:p>
            <a:pPr>
              <a:lnSpc>
                <a:spcPts val="3000"/>
              </a:lnSpc>
            </a:pPr>
            <a:r>
              <a:rPr lang="en-US" altLang="zh-CN" sz="2000" b="1" dirty="0" err="1">
                <a:solidFill>
                  <a:srgbClr val="006AC4"/>
                </a:solidFill>
              </a:rPr>
              <a:t>BorderColor</a:t>
            </a:r>
            <a:r>
              <a:rPr lang="zh-CN" altLang="en-US" sz="2000" b="1" dirty="0">
                <a:solidFill>
                  <a:srgbClr val="006AC4"/>
                </a:solidFill>
              </a:rPr>
              <a:t>：边框颜色</a:t>
            </a:r>
            <a:endParaRPr lang="en-US" altLang="zh-CN" sz="2000" b="1" dirty="0">
              <a:solidFill>
                <a:srgbClr val="006AC4"/>
              </a:solidFill>
            </a:endParaRPr>
          </a:p>
          <a:p>
            <a:pPr>
              <a:lnSpc>
                <a:spcPts val="3000"/>
              </a:lnSpc>
            </a:pPr>
            <a:r>
              <a:rPr lang="en-US" altLang="zh-CN" sz="2000" b="1" dirty="0" err="1">
                <a:solidFill>
                  <a:srgbClr val="006AC4"/>
                </a:solidFill>
              </a:rPr>
              <a:t>BorderWidth</a:t>
            </a:r>
            <a:r>
              <a:rPr lang="zh-CN" altLang="en-US" sz="2000" b="1" dirty="0">
                <a:solidFill>
                  <a:srgbClr val="006AC4"/>
                </a:solidFill>
              </a:rPr>
              <a:t>：边框的宽度</a:t>
            </a:r>
            <a:endParaRPr lang="en-US" altLang="zh-CN" sz="2000" b="1" dirty="0">
              <a:solidFill>
                <a:srgbClr val="006AC4"/>
              </a:solidFill>
            </a:endParaRPr>
          </a:p>
          <a:p>
            <a:pPr>
              <a:lnSpc>
                <a:spcPts val="3000"/>
              </a:lnSpc>
            </a:pPr>
            <a:r>
              <a:rPr lang="en-US" altLang="zh-CN" sz="2000" b="1" dirty="0" err="1">
                <a:solidFill>
                  <a:srgbClr val="006AC4"/>
                </a:solidFill>
              </a:rPr>
              <a:t>CornerRadius</a:t>
            </a:r>
            <a:r>
              <a:rPr lang="en-US" altLang="zh-CN" sz="2000" b="1" dirty="0">
                <a:solidFill>
                  <a:srgbClr val="006AC4"/>
                </a:solidFill>
              </a:rPr>
              <a:t> </a:t>
            </a:r>
            <a:r>
              <a:rPr lang="zh-CN" altLang="en-US" sz="2000" b="1" dirty="0">
                <a:solidFill>
                  <a:srgbClr val="006AC4"/>
                </a:solidFill>
              </a:rPr>
              <a:t>：圆角半径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B23DBD2-2484-4D47-B8B9-9D444A00C2DE}"/>
              </a:ext>
            </a:extLst>
          </p:cNvPr>
          <p:cNvSpPr txBox="1"/>
          <p:nvPr/>
        </p:nvSpPr>
        <p:spPr>
          <a:xfrm>
            <a:off x="312616" y="1359938"/>
            <a:ext cx="203397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zh-CN" sz="2800" b="1" dirty="0">
                <a:solidFill>
                  <a:srgbClr val="006AC4"/>
                </a:solidFill>
              </a:rPr>
              <a:t>Button</a:t>
            </a:r>
            <a:r>
              <a:rPr lang="zh-CN" altLang="en-US" sz="2800" b="1" dirty="0">
                <a:solidFill>
                  <a:srgbClr val="006AC4"/>
                </a:solidFill>
              </a:rPr>
              <a:t>控件</a:t>
            </a:r>
            <a:endParaRPr lang="en-US" altLang="zh-CN" sz="2800" b="1" dirty="0">
              <a:solidFill>
                <a:srgbClr val="006AC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91521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EB07C5F-F298-4F7A-BC3E-29A79E6AD438}"/>
              </a:ext>
            </a:extLst>
          </p:cNvPr>
          <p:cNvSpPr/>
          <p:nvPr/>
        </p:nvSpPr>
        <p:spPr>
          <a:xfrm>
            <a:off x="0" y="0"/>
            <a:ext cx="12192000" cy="1186774"/>
          </a:xfrm>
          <a:prstGeom prst="rect">
            <a:avLst/>
          </a:prstGeom>
          <a:solidFill>
            <a:srgbClr val="006A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4095E2D-593C-4A5D-ADA8-78519E26A6F9}"/>
              </a:ext>
            </a:extLst>
          </p:cNvPr>
          <p:cNvSpPr txBox="1"/>
          <p:nvPr/>
        </p:nvSpPr>
        <p:spPr>
          <a:xfrm>
            <a:off x="4617618" y="160295"/>
            <a:ext cx="3322733" cy="646331"/>
          </a:xfrm>
          <a:prstGeom prst="rect">
            <a:avLst/>
          </a:prstGeom>
          <a:solidFill>
            <a:srgbClr val="006AC4"/>
          </a:solidFill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chemeClr val="bg1"/>
                </a:solidFill>
              </a:rPr>
              <a:t>常用控件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628429F-86EB-419F-886D-81E22BA8BAB4}"/>
              </a:ext>
            </a:extLst>
          </p:cNvPr>
          <p:cNvSpPr txBox="1"/>
          <p:nvPr/>
        </p:nvSpPr>
        <p:spPr>
          <a:xfrm>
            <a:off x="681066" y="1912406"/>
            <a:ext cx="10829867" cy="4674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zh-CN" sz="2000" b="1" dirty="0" err="1">
                <a:solidFill>
                  <a:srgbClr val="006AC4"/>
                </a:solidFill>
              </a:rPr>
              <a:t>TextChanged</a:t>
            </a:r>
            <a:r>
              <a:rPr lang="zh-CN" altLang="en-US" sz="2000" b="1" dirty="0">
                <a:solidFill>
                  <a:srgbClr val="006AC4"/>
                </a:solidFill>
              </a:rPr>
              <a:t>：当项中的文本更改时触发事件</a:t>
            </a:r>
            <a:endParaRPr lang="en-US" altLang="zh-CN" sz="2000" b="1" dirty="0">
              <a:solidFill>
                <a:srgbClr val="006AC4"/>
              </a:solidFill>
            </a:endParaRPr>
          </a:p>
          <a:p>
            <a:pPr>
              <a:lnSpc>
                <a:spcPts val="3000"/>
              </a:lnSpc>
            </a:pPr>
            <a:r>
              <a:rPr lang="en-US" altLang="zh-CN" sz="2000" b="1" dirty="0">
                <a:solidFill>
                  <a:srgbClr val="006AC4"/>
                </a:solidFill>
              </a:rPr>
              <a:t>Placeholder</a:t>
            </a:r>
            <a:r>
              <a:rPr lang="zh-CN" altLang="en-US" sz="2000" b="1" dirty="0">
                <a:solidFill>
                  <a:srgbClr val="006AC4"/>
                </a:solidFill>
              </a:rPr>
              <a:t>：当输入框没有输入内容时，显示的占位符文本</a:t>
            </a:r>
            <a:endParaRPr lang="en-US" altLang="zh-CN" sz="2000" b="1" dirty="0">
              <a:solidFill>
                <a:srgbClr val="006AC4"/>
              </a:solidFill>
            </a:endParaRPr>
          </a:p>
          <a:p>
            <a:pPr>
              <a:lnSpc>
                <a:spcPts val="3000"/>
              </a:lnSpc>
            </a:pPr>
            <a:r>
              <a:rPr lang="en-US" altLang="zh-CN" sz="2000" b="1" dirty="0" err="1">
                <a:solidFill>
                  <a:srgbClr val="006AC4"/>
                </a:solidFill>
              </a:rPr>
              <a:t>PlaceholderColor</a:t>
            </a:r>
            <a:r>
              <a:rPr lang="zh-CN" altLang="en-US" sz="2000" b="1" dirty="0">
                <a:solidFill>
                  <a:srgbClr val="006AC4"/>
                </a:solidFill>
              </a:rPr>
              <a:t>：控制占位符文本颜色</a:t>
            </a:r>
            <a:endParaRPr lang="en-US" altLang="zh-CN" sz="2000" b="1" dirty="0">
              <a:solidFill>
                <a:srgbClr val="006AC4"/>
              </a:solidFill>
            </a:endParaRPr>
          </a:p>
          <a:p>
            <a:pPr>
              <a:lnSpc>
                <a:spcPts val="3000"/>
              </a:lnSpc>
            </a:pPr>
            <a:r>
              <a:rPr lang="en-US" altLang="zh-CN" sz="2000" b="1" dirty="0" err="1">
                <a:solidFill>
                  <a:srgbClr val="006AC4"/>
                </a:solidFill>
              </a:rPr>
              <a:t>IsReadOnly</a:t>
            </a:r>
            <a:r>
              <a:rPr lang="en-US" altLang="zh-CN" sz="2000" b="1" dirty="0">
                <a:solidFill>
                  <a:srgbClr val="006AC4"/>
                </a:solidFill>
              </a:rPr>
              <a:t> </a:t>
            </a:r>
            <a:r>
              <a:rPr lang="zh-CN" altLang="en-US" sz="2000" b="1" dirty="0">
                <a:solidFill>
                  <a:srgbClr val="006AC4"/>
                </a:solidFill>
              </a:rPr>
              <a:t>：禁止文本输入</a:t>
            </a:r>
            <a:endParaRPr lang="en-US" altLang="zh-CN" sz="2000" b="1" dirty="0">
              <a:solidFill>
                <a:srgbClr val="006AC4"/>
              </a:solidFill>
            </a:endParaRPr>
          </a:p>
          <a:p>
            <a:pPr>
              <a:lnSpc>
                <a:spcPts val="3000"/>
              </a:lnSpc>
            </a:pPr>
            <a:r>
              <a:rPr lang="en-US" altLang="zh-CN" sz="2000" b="1" dirty="0" err="1">
                <a:solidFill>
                  <a:srgbClr val="006AC4"/>
                </a:solidFill>
              </a:rPr>
              <a:t>IsPassword</a:t>
            </a:r>
            <a:r>
              <a:rPr lang="en-US" altLang="zh-CN" sz="2000" b="1" dirty="0">
                <a:solidFill>
                  <a:srgbClr val="006AC4"/>
                </a:solidFill>
              </a:rPr>
              <a:t> </a:t>
            </a:r>
            <a:r>
              <a:rPr lang="zh-CN" altLang="en-US" sz="2000" b="1" dirty="0">
                <a:solidFill>
                  <a:srgbClr val="006AC4"/>
                </a:solidFill>
              </a:rPr>
              <a:t>：内容将显示为黑色圆圈</a:t>
            </a:r>
            <a:endParaRPr lang="en-US" altLang="zh-CN" sz="2000" b="1" dirty="0">
              <a:solidFill>
                <a:srgbClr val="006AC4"/>
              </a:solidFill>
            </a:endParaRPr>
          </a:p>
          <a:p>
            <a:pPr>
              <a:lnSpc>
                <a:spcPts val="3000"/>
              </a:lnSpc>
            </a:pPr>
            <a:r>
              <a:rPr lang="en-US" altLang="zh-CN" sz="2000" b="1" dirty="0" err="1">
                <a:solidFill>
                  <a:srgbClr val="006AC4"/>
                </a:solidFill>
              </a:rPr>
              <a:t>CursorPosition</a:t>
            </a:r>
            <a:r>
              <a:rPr lang="zh-CN" altLang="en-US" sz="2000" b="1" dirty="0">
                <a:solidFill>
                  <a:srgbClr val="006AC4"/>
                </a:solidFill>
              </a:rPr>
              <a:t>：下一个字符插入属性中存储的字符串的位置</a:t>
            </a:r>
            <a:endParaRPr lang="en-US" altLang="zh-CN" sz="2000" b="1" dirty="0">
              <a:solidFill>
                <a:srgbClr val="006AC4"/>
              </a:solidFill>
            </a:endParaRPr>
          </a:p>
          <a:p>
            <a:pPr>
              <a:lnSpc>
                <a:spcPts val="3000"/>
              </a:lnSpc>
            </a:pPr>
            <a:r>
              <a:rPr lang="en-US" altLang="zh-CN" sz="2000" b="1" dirty="0" err="1">
                <a:solidFill>
                  <a:srgbClr val="006AC4"/>
                </a:solidFill>
              </a:rPr>
              <a:t>SelectionLength</a:t>
            </a:r>
            <a:r>
              <a:rPr lang="en-US" altLang="zh-CN" sz="2000" b="1" dirty="0">
                <a:solidFill>
                  <a:srgbClr val="006AC4"/>
                </a:solidFill>
              </a:rPr>
              <a:t> </a:t>
            </a:r>
            <a:r>
              <a:rPr lang="zh-CN" altLang="en-US" sz="2000" b="1" dirty="0">
                <a:solidFill>
                  <a:srgbClr val="006AC4"/>
                </a:solidFill>
              </a:rPr>
              <a:t>：选定文本的长度</a:t>
            </a:r>
            <a:endParaRPr lang="en-US" altLang="zh-CN" sz="2000" b="1" dirty="0">
              <a:solidFill>
                <a:srgbClr val="006AC4"/>
              </a:solidFill>
            </a:endParaRPr>
          </a:p>
          <a:p>
            <a:pPr>
              <a:lnSpc>
                <a:spcPts val="3000"/>
              </a:lnSpc>
            </a:pPr>
            <a:r>
              <a:rPr lang="en-US" altLang="zh-CN" sz="2000" b="1" dirty="0">
                <a:solidFill>
                  <a:srgbClr val="006AC4"/>
                </a:solidFill>
              </a:rPr>
              <a:t>Keyboard </a:t>
            </a:r>
            <a:r>
              <a:rPr lang="zh-CN" altLang="en-US" sz="2000" b="1" dirty="0">
                <a:solidFill>
                  <a:srgbClr val="006AC4"/>
                </a:solidFill>
              </a:rPr>
              <a:t>：与用户交互时显示的键盘</a:t>
            </a:r>
            <a:endParaRPr lang="en-US" altLang="zh-CN" sz="2000" b="1" dirty="0">
              <a:solidFill>
                <a:srgbClr val="006AC4"/>
              </a:solidFill>
            </a:endParaRPr>
          </a:p>
          <a:p>
            <a:pPr>
              <a:lnSpc>
                <a:spcPts val="3000"/>
              </a:lnSpc>
            </a:pPr>
            <a:r>
              <a:rPr lang="en-US" altLang="zh-CN" b="1" dirty="0">
                <a:solidFill>
                  <a:srgbClr val="006AC4"/>
                </a:solidFill>
              </a:rPr>
              <a:t>	Chat – </a:t>
            </a:r>
            <a:r>
              <a:rPr lang="zh-CN" altLang="en-US" b="1" dirty="0">
                <a:solidFill>
                  <a:srgbClr val="006AC4"/>
                </a:solidFill>
              </a:rPr>
              <a:t>用于短信和表情符号有用的地方。</a:t>
            </a:r>
            <a:r>
              <a:rPr lang="en-US" altLang="zh-CN" b="1" dirty="0">
                <a:solidFill>
                  <a:srgbClr val="006AC4"/>
                </a:solidFill>
              </a:rPr>
              <a:t>		Default – </a:t>
            </a:r>
            <a:r>
              <a:rPr lang="zh-CN" altLang="en-US" b="1" dirty="0">
                <a:solidFill>
                  <a:srgbClr val="006AC4"/>
                </a:solidFill>
              </a:rPr>
              <a:t>默认键盘。</a:t>
            </a:r>
          </a:p>
          <a:p>
            <a:pPr>
              <a:lnSpc>
                <a:spcPts val="3000"/>
              </a:lnSpc>
            </a:pPr>
            <a:r>
              <a:rPr lang="en-US" altLang="zh-CN" b="1" dirty="0">
                <a:solidFill>
                  <a:srgbClr val="006AC4"/>
                </a:solidFill>
              </a:rPr>
              <a:t>	Email – </a:t>
            </a:r>
            <a:r>
              <a:rPr lang="zh-CN" altLang="en-US" b="1" dirty="0">
                <a:solidFill>
                  <a:srgbClr val="006AC4"/>
                </a:solidFill>
              </a:rPr>
              <a:t>输入电子邮件地址时使用。</a:t>
            </a:r>
            <a:r>
              <a:rPr lang="en-US" altLang="zh-CN" b="1" dirty="0">
                <a:solidFill>
                  <a:srgbClr val="006AC4"/>
                </a:solidFill>
              </a:rPr>
              <a:t>			Numeric – </a:t>
            </a:r>
            <a:r>
              <a:rPr lang="zh-CN" altLang="en-US" b="1" dirty="0">
                <a:solidFill>
                  <a:srgbClr val="006AC4"/>
                </a:solidFill>
              </a:rPr>
              <a:t>输入数字时使用。</a:t>
            </a:r>
          </a:p>
          <a:p>
            <a:pPr>
              <a:lnSpc>
                <a:spcPts val="3000"/>
              </a:lnSpc>
            </a:pPr>
            <a:r>
              <a:rPr lang="en-US" altLang="zh-CN" b="1" dirty="0">
                <a:solidFill>
                  <a:srgbClr val="006AC4"/>
                </a:solidFill>
              </a:rPr>
              <a:t>	Plain – </a:t>
            </a:r>
            <a:r>
              <a:rPr lang="zh-CN" altLang="en-US" b="1" dirty="0">
                <a:solidFill>
                  <a:srgbClr val="006AC4"/>
                </a:solidFill>
              </a:rPr>
              <a:t>输入文本时使用</a:t>
            </a:r>
            <a:r>
              <a:rPr lang="en-US" altLang="zh-CN" b="1" dirty="0">
                <a:solidFill>
                  <a:srgbClr val="006AC4"/>
                </a:solidFill>
              </a:rPr>
              <a:t>				Telephone – </a:t>
            </a:r>
            <a:r>
              <a:rPr lang="zh-CN" altLang="en-US" b="1" dirty="0">
                <a:solidFill>
                  <a:srgbClr val="006AC4"/>
                </a:solidFill>
              </a:rPr>
              <a:t>输入电话号码时使用。</a:t>
            </a:r>
          </a:p>
          <a:p>
            <a:pPr>
              <a:lnSpc>
                <a:spcPts val="3000"/>
              </a:lnSpc>
            </a:pPr>
            <a:r>
              <a:rPr lang="en-US" altLang="zh-CN" b="1" dirty="0">
                <a:solidFill>
                  <a:srgbClr val="006AC4"/>
                </a:solidFill>
              </a:rPr>
              <a:t>	Text – </a:t>
            </a:r>
            <a:r>
              <a:rPr lang="zh-CN" altLang="en-US" b="1" dirty="0">
                <a:solidFill>
                  <a:srgbClr val="006AC4"/>
                </a:solidFill>
              </a:rPr>
              <a:t>输入文本时使用。</a:t>
            </a:r>
            <a:r>
              <a:rPr lang="en-US" altLang="zh-CN" b="1" dirty="0">
                <a:solidFill>
                  <a:srgbClr val="006AC4"/>
                </a:solidFill>
              </a:rPr>
              <a:t>				</a:t>
            </a:r>
            <a:r>
              <a:rPr lang="en-US" altLang="zh-CN" b="1" dirty="0" err="1">
                <a:solidFill>
                  <a:srgbClr val="006AC4"/>
                </a:solidFill>
              </a:rPr>
              <a:t>Url</a:t>
            </a:r>
            <a:r>
              <a:rPr lang="en-US" altLang="zh-CN" b="1" dirty="0">
                <a:solidFill>
                  <a:srgbClr val="006AC4"/>
                </a:solidFill>
              </a:rPr>
              <a:t> – </a:t>
            </a:r>
            <a:r>
              <a:rPr lang="zh-CN" altLang="en-US" b="1" dirty="0">
                <a:solidFill>
                  <a:srgbClr val="006AC4"/>
                </a:solidFill>
              </a:rPr>
              <a:t>用于输入文件路径和 </a:t>
            </a:r>
            <a:r>
              <a:rPr lang="en-US" altLang="zh-CN" b="1" dirty="0">
                <a:solidFill>
                  <a:srgbClr val="006AC4"/>
                </a:solidFill>
              </a:rPr>
              <a:t>Web </a:t>
            </a:r>
            <a:r>
              <a:rPr lang="zh-CN" altLang="en-US" b="1" dirty="0">
                <a:solidFill>
                  <a:srgbClr val="006AC4"/>
                </a:solidFill>
              </a:rPr>
              <a:t>地址。</a:t>
            </a:r>
            <a:endParaRPr lang="en-US" altLang="zh-CN" b="1" dirty="0">
              <a:solidFill>
                <a:srgbClr val="006AC4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B23DBD2-2484-4D47-B8B9-9D444A00C2DE}"/>
              </a:ext>
            </a:extLst>
          </p:cNvPr>
          <p:cNvSpPr txBox="1"/>
          <p:nvPr/>
        </p:nvSpPr>
        <p:spPr>
          <a:xfrm>
            <a:off x="312616" y="1359938"/>
            <a:ext cx="203397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zh-CN" sz="2800" b="1" dirty="0">
                <a:solidFill>
                  <a:srgbClr val="006AC4"/>
                </a:solidFill>
              </a:rPr>
              <a:t>Entry</a:t>
            </a:r>
            <a:r>
              <a:rPr lang="zh-CN" altLang="en-US" sz="2800" b="1" dirty="0">
                <a:solidFill>
                  <a:srgbClr val="006AC4"/>
                </a:solidFill>
              </a:rPr>
              <a:t>控件</a:t>
            </a:r>
            <a:endParaRPr lang="en-US" altLang="zh-CN" sz="2800" b="1" dirty="0">
              <a:solidFill>
                <a:srgbClr val="006AC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7562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EB07C5F-F298-4F7A-BC3E-29A79E6AD438}"/>
              </a:ext>
            </a:extLst>
          </p:cNvPr>
          <p:cNvSpPr/>
          <p:nvPr/>
        </p:nvSpPr>
        <p:spPr>
          <a:xfrm>
            <a:off x="0" y="0"/>
            <a:ext cx="12192000" cy="1186774"/>
          </a:xfrm>
          <a:prstGeom prst="rect">
            <a:avLst/>
          </a:prstGeom>
          <a:solidFill>
            <a:srgbClr val="006A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4095E2D-593C-4A5D-ADA8-78519E26A6F9}"/>
              </a:ext>
            </a:extLst>
          </p:cNvPr>
          <p:cNvSpPr txBox="1"/>
          <p:nvPr/>
        </p:nvSpPr>
        <p:spPr>
          <a:xfrm>
            <a:off x="4617618" y="160295"/>
            <a:ext cx="3322733" cy="646331"/>
          </a:xfrm>
          <a:prstGeom prst="rect">
            <a:avLst/>
          </a:prstGeom>
          <a:solidFill>
            <a:srgbClr val="006AC4"/>
          </a:solidFill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chemeClr val="bg1"/>
                </a:solidFill>
              </a:rPr>
              <a:t>常用控件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628429F-86EB-419F-886D-81E22BA8BAB4}"/>
              </a:ext>
            </a:extLst>
          </p:cNvPr>
          <p:cNvSpPr txBox="1"/>
          <p:nvPr/>
        </p:nvSpPr>
        <p:spPr>
          <a:xfrm>
            <a:off x="681066" y="1786882"/>
            <a:ext cx="10829867" cy="5059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zh-CN" sz="2800" b="1" dirty="0">
                <a:solidFill>
                  <a:srgbClr val="FF0000"/>
                </a:solidFill>
              </a:rPr>
              <a:t>Source</a:t>
            </a:r>
            <a:r>
              <a:rPr lang="zh-CN" altLang="en-US" sz="2000" b="1" dirty="0">
                <a:solidFill>
                  <a:srgbClr val="006AC4"/>
                </a:solidFill>
              </a:rPr>
              <a:t>：用于设置要显示的图像，是一个</a:t>
            </a:r>
            <a:r>
              <a:rPr lang="en-US" altLang="zh-CN" sz="2000" b="1" dirty="0" err="1">
                <a:solidFill>
                  <a:srgbClr val="006AC4"/>
                </a:solidFill>
              </a:rPr>
              <a:t>ImageSource</a:t>
            </a:r>
            <a:r>
              <a:rPr lang="zh-CN" altLang="en-US" sz="2000" b="1" dirty="0">
                <a:solidFill>
                  <a:srgbClr val="006AC4"/>
                </a:solidFill>
              </a:rPr>
              <a:t>对象</a:t>
            </a:r>
            <a:endParaRPr lang="en-US" altLang="zh-CN" sz="2000" b="1" dirty="0">
              <a:solidFill>
                <a:srgbClr val="006AC4"/>
              </a:solidFill>
            </a:endParaRPr>
          </a:p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rgbClr val="006AC4"/>
                </a:solidFill>
              </a:rPr>
              <a:t>可以从 </a:t>
            </a:r>
            <a:r>
              <a:rPr lang="zh-CN" altLang="en-US" sz="2000" b="1" dirty="0">
                <a:solidFill>
                  <a:srgbClr val="FF0000"/>
                </a:solidFill>
              </a:rPr>
              <a:t>本地文件</a:t>
            </a:r>
            <a:r>
              <a:rPr lang="zh-CN" altLang="en-US" sz="2000" b="1" dirty="0">
                <a:solidFill>
                  <a:srgbClr val="006AC4"/>
                </a:solidFill>
              </a:rPr>
              <a:t>、 </a:t>
            </a:r>
            <a:r>
              <a:rPr lang="zh-CN" altLang="en-US" sz="2000" b="1" dirty="0">
                <a:solidFill>
                  <a:srgbClr val="FF0000"/>
                </a:solidFill>
              </a:rPr>
              <a:t>嵌入资源</a:t>
            </a:r>
            <a:r>
              <a:rPr lang="zh-CN" altLang="en-US" sz="2000" b="1" dirty="0">
                <a:solidFill>
                  <a:srgbClr val="006AC4"/>
                </a:solidFill>
              </a:rPr>
              <a:t>、 </a:t>
            </a:r>
            <a:r>
              <a:rPr lang="zh-CN" altLang="en-US" sz="2000" b="1" dirty="0">
                <a:solidFill>
                  <a:srgbClr val="FF0000"/>
                </a:solidFill>
              </a:rPr>
              <a:t>下载或从流中加载图像</a:t>
            </a:r>
            <a:endParaRPr lang="en-US" altLang="zh-CN" sz="2000" b="1" dirty="0">
              <a:solidFill>
                <a:srgbClr val="FF0000"/>
              </a:solidFill>
            </a:endParaRPr>
          </a:p>
          <a:p>
            <a:pPr>
              <a:lnSpc>
                <a:spcPts val="3000"/>
              </a:lnSpc>
            </a:pPr>
            <a:r>
              <a:rPr lang="en-US" altLang="zh-CN" sz="2000" b="1" dirty="0" err="1">
                <a:solidFill>
                  <a:srgbClr val="006AC4"/>
                </a:solidFill>
              </a:rPr>
              <a:t>ImageSource</a:t>
            </a:r>
            <a:r>
              <a:rPr lang="en-US" altLang="zh-CN" sz="2000" b="1" dirty="0">
                <a:solidFill>
                  <a:srgbClr val="006AC4"/>
                </a:solidFill>
              </a:rPr>
              <a:t> </a:t>
            </a:r>
            <a:r>
              <a:rPr lang="zh-CN" altLang="en-US" sz="2000" b="1" dirty="0">
                <a:solidFill>
                  <a:srgbClr val="006AC4"/>
                </a:solidFill>
              </a:rPr>
              <a:t>类使用</a:t>
            </a:r>
            <a:r>
              <a:rPr lang="zh-CN" altLang="en-US" sz="2000" b="1" dirty="0">
                <a:solidFill>
                  <a:srgbClr val="FF0000"/>
                </a:solidFill>
              </a:rPr>
              <a:t>静态方法</a:t>
            </a:r>
            <a:r>
              <a:rPr lang="zh-CN" altLang="en-US" sz="2000" b="1" dirty="0">
                <a:solidFill>
                  <a:srgbClr val="006AC4"/>
                </a:solidFill>
              </a:rPr>
              <a:t>获取实例：</a:t>
            </a:r>
          </a:p>
          <a:p>
            <a:pPr>
              <a:lnSpc>
                <a:spcPts val="3000"/>
              </a:lnSpc>
            </a:pPr>
            <a:r>
              <a:rPr lang="en-US" altLang="zh-CN" sz="2000" b="1" dirty="0" err="1">
                <a:solidFill>
                  <a:schemeClr val="tx2">
                    <a:lumMod val="50000"/>
                  </a:schemeClr>
                </a:solidFill>
              </a:rPr>
              <a:t>FromFile</a:t>
            </a:r>
            <a:r>
              <a:rPr lang="en-US" altLang="zh-CN" sz="2000" b="1" dirty="0">
                <a:solidFill>
                  <a:srgbClr val="006AC4"/>
                </a:solidFill>
              </a:rPr>
              <a:t> -</a:t>
            </a:r>
            <a:r>
              <a:rPr lang="zh-CN" altLang="en-US" sz="2000" b="1" dirty="0">
                <a:solidFill>
                  <a:srgbClr val="006AC4"/>
                </a:solidFill>
              </a:rPr>
              <a:t>需要可在每个平台上解析的文件名或文件路径。</a:t>
            </a:r>
          </a:p>
          <a:p>
            <a:pPr>
              <a:lnSpc>
                <a:spcPts val="3000"/>
              </a:lnSpc>
            </a:pPr>
            <a:r>
              <a:rPr lang="en-US" altLang="zh-CN" sz="2000" b="1" dirty="0" err="1">
                <a:solidFill>
                  <a:schemeClr val="tx2">
                    <a:lumMod val="50000"/>
                  </a:schemeClr>
                </a:solidFill>
              </a:rPr>
              <a:t>FromUri</a:t>
            </a:r>
            <a:r>
              <a:rPr lang="en-US" altLang="zh-CN" sz="2000" b="1" dirty="0">
                <a:solidFill>
                  <a:srgbClr val="006AC4"/>
                </a:solidFill>
              </a:rPr>
              <a:t> -</a:t>
            </a:r>
            <a:r>
              <a:rPr lang="zh-CN" altLang="en-US" sz="2000" b="1" dirty="0">
                <a:solidFill>
                  <a:srgbClr val="006AC4"/>
                </a:solidFill>
              </a:rPr>
              <a:t>需要 </a:t>
            </a:r>
            <a:r>
              <a:rPr lang="en-US" altLang="zh-CN" sz="2000" b="1" dirty="0">
                <a:solidFill>
                  <a:srgbClr val="006AC4"/>
                </a:solidFill>
              </a:rPr>
              <a:t>Uri </a:t>
            </a:r>
            <a:r>
              <a:rPr lang="zh-CN" altLang="en-US" sz="2000" b="1" dirty="0">
                <a:solidFill>
                  <a:srgbClr val="006AC4"/>
                </a:solidFill>
              </a:rPr>
              <a:t>对象，例如。 </a:t>
            </a:r>
            <a:r>
              <a:rPr lang="en-US" altLang="zh-CN" sz="2000" b="1" dirty="0">
                <a:solidFill>
                  <a:srgbClr val="006AC4"/>
                </a:solidFill>
              </a:rPr>
              <a:t>new Uri("http://server.com/image.jpg") .</a:t>
            </a:r>
          </a:p>
          <a:p>
            <a:pPr>
              <a:lnSpc>
                <a:spcPts val="3000"/>
              </a:lnSpc>
            </a:pPr>
            <a:r>
              <a:rPr lang="en-US" altLang="zh-CN" sz="2000" b="1" dirty="0" err="1">
                <a:solidFill>
                  <a:schemeClr val="tx2">
                    <a:lumMod val="50000"/>
                  </a:schemeClr>
                </a:solidFill>
              </a:rPr>
              <a:t>FromResource</a:t>
            </a:r>
            <a:r>
              <a:rPr lang="en-US" altLang="zh-CN" sz="2000" b="1" dirty="0">
                <a:solidFill>
                  <a:srgbClr val="006AC4"/>
                </a:solidFill>
              </a:rPr>
              <a:t> -</a:t>
            </a:r>
            <a:r>
              <a:rPr lang="zh-CN" altLang="en-US" sz="2000" b="1" dirty="0">
                <a:solidFill>
                  <a:srgbClr val="006AC4"/>
                </a:solidFill>
              </a:rPr>
              <a:t>需要资源标识符到应用程序或 </a:t>
            </a:r>
            <a:r>
              <a:rPr lang="en-US" altLang="zh-CN" sz="2000" b="1" dirty="0">
                <a:solidFill>
                  <a:srgbClr val="006AC4"/>
                </a:solidFill>
              </a:rPr>
              <a:t>.NET Standard </a:t>
            </a:r>
            <a:r>
              <a:rPr lang="zh-CN" altLang="en-US" sz="2000" b="1" dirty="0">
                <a:solidFill>
                  <a:srgbClr val="006AC4"/>
                </a:solidFill>
              </a:rPr>
              <a:t>库项目中嵌入的图像文件，其中包含生成操作： </a:t>
            </a:r>
            <a:r>
              <a:rPr lang="en-US" altLang="zh-CN" sz="2000" b="1" dirty="0" err="1">
                <a:solidFill>
                  <a:srgbClr val="006AC4"/>
                </a:solidFill>
              </a:rPr>
              <a:t>EmbeddedResource</a:t>
            </a:r>
            <a:r>
              <a:rPr lang="zh-CN" altLang="en-US" sz="2000" b="1" dirty="0">
                <a:solidFill>
                  <a:srgbClr val="006AC4"/>
                </a:solidFill>
              </a:rPr>
              <a:t>。</a:t>
            </a:r>
          </a:p>
          <a:p>
            <a:pPr>
              <a:lnSpc>
                <a:spcPts val="3000"/>
              </a:lnSpc>
            </a:pPr>
            <a:r>
              <a:rPr lang="en-US" altLang="zh-CN" sz="2000" b="1" dirty="0" err="1">
                <a:solidFill>
                  <a:schemeClr val="tx2">
                    <a:lumMod val="50000"/>
                  </a:schemeClr>
                </a:solidFill>
              </a:rPr>
              <a:t>FromStream</a:t>
            </a:r>
            <a:r>
              <a:rPr lang="en-US" altLang="zh-CN" sz="2000" b="1" dirty="0">
                <a:solidFill>
                  <a:srgbClr val="006AC4"/>
                </a:solidFill>
              </a:rPr>
              <a:t> -</a:t>
            </a:r>
            <a:r>
              <a:rPr lang="zh-CN" altLang="en-US" sz="2000" b="1" dirty="0">
                <a:solidFill>
                  <a:srgbClr val="006AC4"/>
                </a:solidFill>
              </a:rPr>
              <a:t>需要提供图像数据的流。</a:t>
            </a:r>
            <a:endParaRPr lang="en-US" altLang="zh-CN" sz="2000" b="1" dirty="0">
              <a:solidFill>
                <a:srgbClr val="006AC4"/>
              </a:solidFill>
            </a:endParaRPr>
          </a:p>
          <a:p>
            <a:pPr>
              <a:lnSpc>
                <a:spcPts val="3000"/>
              </a:lnSpc>
            </a:pPr>
            <a:endParaRPr lang="en-US" altLang="zh-CN" sz="2000" b="1" dirty="0">
              <a:solidFill>
                <a:srgbClr val="006AC4"/>
              </a:solidFill>
            </a:endParaRPr>
          </a:p>
          <a:p>
            <a:pPr>
              <a:lnSpc>
                <a:spcPts val="3000"/>
              </a:lnSpc>
            </a:pPr>
            <a:r>
              <a:rPr lang="en-US" altLang="zh-CN" sz="2800" b="1" dirty="0">
                <a:solidFill>
                  <a:srgbClr val="FF0000"/>
                </a:solidFill>
              </a:rPr>
              <a:t>Aspect</a:t>
            </a:r>
            <a:r>
              <a:rPr lang="zh-CN" altLang="en-US" b="1" dirty="0">
                <a:solidFill>
                  <a:srgbClr val="006AC4"/>
                </a:solidFill>
              </a:rPr>
              <a:t>：图像是否拉伸、裁剪</a:t>
            </a:r>
            <a:endParaRPr lang="en-US" altLang="zh-CN" b="1" dirty="0">
              <a:solidFill>
                <a:srgbClr val="006AC4"/>
              </a:solidFill>
            </a:endParaRPr>
          </a:p>
          <a:p>
            <a:pPr>
              <a:lnSpc>
                <a:spcPts val="3000"/>
              </a:lnSpc>
            </a:pPr>
            <a:r>
              <a:rPr lang="en-US" altLang="zh-CN" b="1" dirty="0">
                <a:solidFill>
                  <a:schemeClr val="tx2">
                    <a:lumMod val="50000"/>
                  </a:schemeClr>
                </a:solidFill>
              </a:rPr>
              <a:t>Fill </a:t>
            </a:r>
            <a:r>
              <a:rPr lang="en-US" altLang="zh-CN" b="1" dirty="0">
                <a:solidFill>
                  <a:srgbClr val="006AC4"/>
                </a:solidFill>
              </a:rPr>
              <a:t>-</a:t>
            </a:r>
            <a:r>
              <a:rPr lang="zh-CN" altLang="en-US" b="1" dirty="0">
                <a:solidFill>
                  <a:srgbClr val="FF0000"/>
                </a:solidFill>
              </a:rPr>
              <a:t>拉伸</a:t>
            </a:r>
            <a:r>
              <a:rPr lang="zh-CN" altLang="en-US" b="1" dirty="0">
                <a:solidFill>
                  <a:srgbClr val="006AC4"/>
                </a:solidFill>
              </a:rPr>
              <a:t> ，</a:t>
            </a:r>
            <a:r>
              <a:rPr lang="zh-CN" altLang="en-US" b="1" dirty="0">
                <a:solidFill>
                  <a:srgbClr val="FF0000"/>
                </a:solidFill>
              </a:rPr>
              <a:t>填满</a:t>
            </a:r>
            <a:r>
              <a:rPr lang="zh-CN" altLang="en-US" b="1" dirty="0">
                <a:solidFill>
                  <a:srgbClr val="006AC4"/>
                </a:solidFill>
              </a:rPr>
              <a:t>整个区域，可能会导致图像</a:t>
            </a:r>
            <a:r>
              <a:rPr lang="zh-CN" altLang="en-US" b="1" dirty="0">
                <a:solidFill>
                  <a:srgbClr val="FF0000"/>
                </a:solidFill>
              </a:rPr>
              <a:t>扭曲</a:t>
            </a:r>
            <a:r>
              <a:rPr lang="zh-CN" altLang="en-US" b="1" dirty="0">
                <a:solidFill>
                  <a:srgbClr val="006AC4"/>
                </a:solidFill>
              </a:rPr>
              <a:t>，显示完整图像</a:t>
            </a:r>
          </a:p>
          <a:p>
            <a:pPr>
              <a:lnSpc>
                <a:spcPts val="3000"/>
              </a:lnSpc>
            </a:pPr>
            <a:r>
              <a:rPr lang="en-US" altLang="zh-CN" b="1" dirty="0" err="1">
                <a:solidFill>
                  <a:schemeClr val="tx2">
                    <a:lumMod val="50000"/>
                  </a:schemeClr>
                </a:solidFill>
              </a:rPr>
              <a:t>AspectFill</a:t>
            </a:r>
            <a:r>
              <a:rPr lang="en-US" altLang="zh-CN" b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altLang="zh-CN" b="1" dirty="0">
                <a:solidFill>
                  <a:srgbClr val="006AC4"/>
                </a:solidFill>
              </a:rPr>
              <a:t>-</a:t>
            </a:r>
            <a:r>
              <a:rPr lang="zh-CN" altLang="en-US" b="1" dirty="0">
                <a:solidFill>
                  <a:srgbClr val="FF0000"/>
                </a:solidFill>
              </a:rPr>
              <a:t>剪辑（不拉伸）</a:t>
            </a:r>
            <a:r>
              <a:rPr lang="zh-CN" altLang="en-US" b="1" dirty="0">
                <a:solidFill>
                  <a:srgbClr val="006AC4"/>
                </a:solidFill>
              </a:rPr>
              <a:t>图像，使其填充显示区域，同时保持比例，</a:t>
            </a:r>
            <a:r>
              <a:rPr lang="zh-CN" altLang="en-US" b="1" dirty="0">
                <a:solidFill>
                  <a:srgbClr val="FF0000"/>
                </a:solidFill>
              </a:rPr>
              <a:t>无扭曲</a:t>
            </a:r>
            <a:r>
              <a:rPr lang="zh-CN" altLang="en-US" b="1" dirty="0">
                <a:solidFill>
                  <a:srgbClr val="006AC4"/>
                </a:solidFill>
              </a:rPr>
              <a:t>，图像可能显示不完整</a:t>
            </a:r>
          </a:p>
          <a:p>
            <a:pPr>
              <a:lnSpc>
                <a:spcPts val="3000"/>
              </a:lnSpc>
            </a:pPr>
            <a:r>
              <a:rPr lang="en-US" altLang="zh-CN" b="1" dirty="0" err="1">
                <a:solidFill>
                  <a:schemeClr val="tx2">
                    <a:lumMod val="50000"/>
                  </a:schemeClr>
                </a:solidFill>
              </a:rPr>
              <a:t>AspectFit</a:t>
            </a:r>
            <a:r>
              <a:rPr lang="en-US" altLang="zh-CN" b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altLang="zh-CN" b="1" dirty="0">
                <a:solidFill>
                  <a:srgbClr val="006AC4"/>
                </a:solidFill>
              </a:rPr>
              <a:t>-</a:t>
            </a:r>
            <a:r>
              <a:rPr lang="zh-CN" altLang="en-US" b="1" dirty="0">
                <a:solidFill>
                  <a:srgbClr val="FF0000"/>
                </a:solidFill>
              </a:rPr>
              <a:t>拉伸，</a:t>
            </a:r>
            <a:r>
              <a:rPr lang="zh-CN" altLang="en-US" b="1" dirty="0">
                <a:solidFill>
                  <a:srgbClr val="006AC4"/>
                </a:solidFill>
              </a:rPr>
              <a:t>将整个图像适应显示区域，同时保持比例，</a:t>
            </a:r>
            <a:r>
              <a:rPr lang="zh-CN" altLang="en-US" b="1" dirty="0">
                <a:solidFill>
                  <a:srgbClr val="FF0000"/>
                </a:solidFill>
              </a:rPr>
              <a:t>无扭曲，</a:t>
            </a:r>
            <a:r>
              <a:rPr lang="zh-CN" altLang="en-US" b="1" dirty="0">
                <a:solidFill>
                  <a:srgbClr val="006AC4"/>
                </a:solidFill>
              </a:rPr>
              <a:t>显示完整图像</a:t>
            </a:r>
            <a:endParaRPr lang="en-US" altLang="zh-CN" b="1" dirty="0">
              <a:solidFill>
                <a:srgbClr val="006AC4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B23DBD2-2484-4D47-B8B9-9D444A00C2DE}"/>
              </a:ext>
            </a:extLst>
          </p:cNvPr>
          <p:cNvSpPr txBox="1"/>
          <p:nvPr/>
        </p:nvSpPr>
        <p:spPr>
          <a:xfrm>
            <a:off x="256055" y="1311063"/>
            <a:ext cx="203397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zh-CN" sz="2800" b="1" dirty="0">
                <a:solidFill>
                  <a:srgbClr val="006AC4"/>
                </a:solidFill>
              </a:rPr>
              <a:t>Image</a:t>
            </a:r>
            <a:r>
              <a:rPr lang="zh-CN" altLang="en-US" sz="2800" b="1" dirty="0">
                <a:solidFill>
                  <a:srgbClr val="006AC4"/>
                </a:solidFill>
              </a:rPr>
              <a:t>控件</a:t>
            </a:r>
            <a:endParaRPr lang="en-US" altLang="zh-CN" sz="2800" b="1" dirty="0">
              <a:solidFill>
                <a:srgbClr val="006AC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30104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EB07C5F-F298-4F7A-BC3E-29A79E6AD438}"/>
              </a:ext>
            </a:extLst>
          </p:cNvPr>
          <p:cNvSpPr/>
          <p:nvPr/>
        </p:nvSpPr>
        <p:spPr>
          <a:xfrm>
            <a:off x="0" y="0"/>
            <a:ext cx="12192000" cy="1186774"/>
          </a:xfrm>
          <a:prstGeom prst="rect">
            <a:avLst/>
          </a:prstGeom>
          <a:solidFill>
            <a:srgbClr val="006A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4095E2D-593C-4A5D-ADA8-78519E26A6F9}"/>
              </a:ext>
            </a:extLst>
          </p:cNvPr>
          <p:cNvSpPr txBox="1"/>
          <p:nvPr/>
        </p:nvSpPr>
        <p:spPr>
          <a:xfrm>
            <a:off x="4617618" y="160295"/>
            <a:ext cx="3322733" cy="646331"/>
          </a:xfrm>
          <a:prstGeom prst="rect">
            <a:avLst/>
          </a:prstGeom>
          <a:solidFill>
            <a:srgbClr val="006AC4"/>
          </a:solidFill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chemeClr val="bg1"/>
                </a:solidFill>
              </a:rPr>
              <a:t>常用控件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628429F-86EB-419F-886D-81E22BA8BAB4}"/>
              </a:ext>
            </a:extLst>
          </p:cNvPr>
          <p:cNvSpPr txBox="1"/>
          <p:nvPr/>
        </p:nvSpPr>
        <p:spPr>
          <a:xfrm>
            <a:off x="417115" y="1918857"/>
            <a:ext cx="10829867" cy="4681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rgbClr val="006AC3"/>
                </a:solidFill>
              </a:rPr>
              <a:t>某些控件具有显示图像的属性，例如：</a:t>
            </a:r>
            <a:endParaRPr lang="en-US" altLang="zh-CN" sz="2000" b="1" dirty="0">
              <a:solidFill>
                <a:srgbClr val="006AC3"/>
              </a:solidFill>
            </a:endParaRPr>
          </a:p>
          <a:p>
            <a:pPr>
              <a:lnSpc>
                <a:spcPts val="3000"/>
              </a:lnSpc>
            </a:pPr>
            <a:endParaRPr lang="zh-CN" altLang="en-US" sz="2000" b="1" dirty="0">
              <a:solidFill>
                <a:srgbClr val="006AC3"/>
              </a:solidFill>
            </a:endParaRPr>
          </a:p>
          <a:p>
            <a:pPr>
              <a:lnSpc>
                <a:spcPts val="3000"/>
              </a:lnSpc>
            </a:pPr>
            <a:r>
              <a:rPr lang="en-US" altLang="zh-CN" sz="2800" b="1" dirty="0">
                <a:solidFill>
                  <a:srgbClr val="FF0000"/>
                </a:solidFill>
              </a:rPr>
              <a:t>Button </a:t>
            </a:r>
            <a:r>
              <a:rPr lang="zh-CN" altLang="en-US" sz="2000" b="1" dirty="0">
                <a:solidFill>
                  <a:srgbClr val="006AC3"/>
                </a:solidFill>
              </a:rPr>
              <a:t>具有一个 </a:t>
            </a:r>
            <a:r>
              <a:rPr lang="en-US" altLang="zh-CN" sz="2000" b="1" dirty="0" err="1">
                <a:solidFill>
                  <a:srgbClr val="006AC3"/>
                </a:solidFill>
              </a:rPr>
              <a:t>ImageSource</a:t>
            </a:r>
            <a:r>
              <a:rPr lang="en-US" altLang="zh-CN" sz="2000" b="1" dirty="0">
                <a:solidFill>
                  <a:srgbClr val="006AC3"/>
                </a:solidFill>
              </a:rPr>
              <a:t> </a:t>
            </a:r>
            <a:r>
              <a:rPr lang="zh-CN" altLang="en-US" sz="2000" b="1" dirty="0">
                <a:solidFill>
                  <a:srgbClr val="006AC3"/>
                </a:solidFill>
              </a:rPr>
              <a:t>属性，该属性可设置为要在上显示的位图图像 </a:t>
            </a:r>
            <a:r>
              <a:rPr lang="en-US" altLang="zh-CN" sz="2000" b="1" dirty="0">
                <a:solidFill>
                  <a:srgbClr val="006AC3"/>
                </a:solidFill>
              </a:rPr>
              <a:t>Button</a:t>
            </a:r>
            <a:endParaRPr lang="zh-CN" altLang="en-US" sz="2000" b="1" dirty="0">
              <a:solidFill>
                <a:srgbClr val="006AC3"/>
              </a:solidFill>
            </a:endParaRPr>
          </a:p>
          <a:p>
            <a:pPr>
              <a:lnSpc>
                <a:spcPts val="3000"/>
              </a:lnSpc>
            </a:pPr>
            <a:r>
              <a:rPr lang="en-US" altLang="zh-CN" sz="2800" b="1" dirty="0" err="1">
                <a:solidFill>
                  <a:srgbClr val="FF0000"/>
                </a:solidFill>
              </a:rPr>
              <a:t>ImageButton</a:t>
            </a:r>
            <a:r>
              <a:rPr lang="en-US" altLang="zh-CN" sz="2000" b="1" dirty="0">
                <a:solidFill>
                  <a:srgbClr val="006AC3"/>
                </a:solidFill>
              </a:rPr>
              <a:t> </a:t>
            </a:r>
            <a:r>
              <a:rPr lang="zh-CN" altLang="en-US" sz="2000" b="1" dirty="0">
                <a:solidFill>
                  <a:srgbClr val="006AC3"/>
                </a:solidFill>
              </a:rPr>
              <a:t>具有 </a:t>
            </a:r>
            <a:r>
              <a:rPr lang="en-US" altLang="zh-CN" sz="2000" b="1" dirty="0">
                <a:solidFill>
                  <a:srgbClr val="006AC3"/>
                </a:solidFill>
              </a:rPr>
              <a:t>Source </a:t>
            </a:r>
            <a:r>
              <a:rPr lang="zh-CN" altLang="en-US" sz="2000" b="1" dirty="0">
                <a:solidFill>
                  <a:srgbClr val="006AC3"/>
                </a:solidFill>
              </a:rPr>
              <a:t>可设置为要在中显示的图像的属性 </a:t>
            </a:r>
            <a:r>
              <a:rPr lang="en-US" altLang="zh-CN" sz="2000" b="1" dirty="0" err="1">
                <a:solidFill>
                  <a:srgbClr val="006AC3"/>
                </a:solidFill>
              </a:rPr>
              <a:t>ImageButton</a:t>
            </a:r>
            <a:r>
              <a:rPr lang="en-US" altLang="zh-CN" sz="2000" b="1" dirty="0">
                <a:solidFill>
                  <a:srgbClr val="006AC3"/>
                </a:solidFill>
              </a:rPr>
              <a:t> </a:t>
            </a:r>
            <a:r>
              <a:rPr lang="zh-CN" altLang="en-US" sz="2000" b="1" dirty="0">
                <a:solidFill>
                  <a:srgbClr val="006AC3"/>
                </a:solidFill>
              </a:rPr>
              <a:t>。</a:t>
            </a:r>
          </a:p>
          <a:p>
            <a:pPr>
              <a:lnSpc>
                <a:spcPts val="3000"/>
              </a:lnSpc>
            </a:pPr>
            <a:r>
              <a:rPr lang="en-US" altLang="zh-CN" sz="2800" b="1" dirty="0" err="1">
                <a:solidFill>
                  <a:srgbClr val="FF0000"/>
                </a:solidFill>
              </a:rPr>
              <a:t>ToolbarItem</a:t>
            </a:r>
            <a:r>
              <a:rPr lang="en-US" altLang="zh-CN" sz="2000" b="1" dirty="0">
                <a:solidFill>
                  <a:srgbClr val="006AC3"/>
                </a:solidFill>
              </a:rPr>
              <a:t> </a:t>
            </a:r>
            <a:r>
              <a:rPr lang="zh-CN" altLang="en-US" sz="2000" b="1" dirty="0">
                <a:solidFill>
                  <a:srgbClr val="006AC3"/>
                </a:solidFill>
              </a:rPr>
              <a:t>具有一个 </a:t>
            </a:r>
            <a:r>
              <a:rPr lang="en-US" altLang="zh-CN" sz="2000" b="1" dirty="0" err="1">
                <a:solidFill>
                  <a:srgbClr val="006AC3"/>
                </a:solidFill>
              </a:rPr>
              <a:t>IconImageSource</a:t>
            </a:r>
            <a:r>
              <a:rPr lang="en-US" altLang="zh-CN" sz="2000" b="1" dirty="0">
                <a:solidFill>
                  <a:srgbClr val="006AC3"/>
                </a:solidFill>
              </a:rPr>
              <a:t> </a:t>
            </a:r>
            <a:r>
              <a:rPr lang="zh-CN" altLang="en-US" sz="2000" b="1" dirty="0">
                <a:solidFill>
                  <a:srgbClr val="006AC3"/>
                </a:solidFill>
              </a:rPr>
              <a:t>属性，该属性可设置为从文件、嵌入资源、</a:t>
            </a:r>
            <a:r>
              <a:rPr lang="en-US" altLang="zh-CN" sz="2000" b="1" dirty="0">
                <a:solidFill>
                  <a:srgbClr val="006AC3"/>
                </a:solidFill>
              </a:rPr>
              <a:t>URI </a:t>
            </a:r>
            <a:r>
              <a:rPr lang="zh-CN" altLang="en-US" sz="2000" b="1" dirty="0">
                <a:solidFill>
                  <a:srgbClr val="006AC3"/>
                </a:solidFill>
              </a:rPr>
              <a:t>或流加载的图像。</a:t>
            </a:r>
          </a:p>
          <a:p>
            <a:pPr>
              <a:lnSpc>
                <a:spcPts val="3000"/>
              </a:lnSpc>
            </a:pPr>
            <a:r>
              <a:rPr lang="en-US" altLang="zh-CN" sz="2800" b="1" dirty="0" err="1">
                <a:solidFill>
                  <a:srgbClr val="FF0000"/>
                </a:solidFill>
              </a:rPr>
              <a:t>ImageCell</a:t>
            </a:r>
            <a:r>
              <a:rPr lang="en-US" altLang="zh-CN" sz="2800" b="1" dirty="0">
                <a:solidFill>
                  <a:srgbClr val="FF0000"/>
                </a:solidFill>
              </a:rPr>
              <a:t> </a:t>
            </a:r>
            <a:r>
              <a:rPr lang="zh-CN" altLang="en-US" sz="2000" b="1" dirty="0">
                <a:solidFill>
                  <a:srgbClr val="006AC3"/>
                </a:solidFill>
              </a:rPr>
              <a:t>具有一个 </a:t>
            </a:r>
            <a:r>
              <a:rPr lang="en-US" altLang="zh-CN" sz="2000" b="1" dirty="0" err="1">
                <a:solidFill>
                  <a:srgbClr val="006AC3"/>
                </a:solidFill>
              </a:rPr>
              <a:t>ImageSource</a:t>
            </a:r>
            <a:r>
              <a:rPr lang="en-US" altLang="zh-CN" sz="2000" b="1" dirty="0">
                <a:solidFill>
                  <a:srgbClr val="006AC3"/>
                </a:solidFill>
              </a:rPr>
              <a:t> </a:t>
            </a:r>
            <a:r>
              <a:rPr lang="zh-CN" altLang="en-US" sz="2000" b="1" dirty="0">
                <a:solidFill>
                  <a:srgbClr val="006AC3"/>
                </a:solidFill>
              </a:rPr>
              <a:t>属性，该属性可设置为从文件、嵌入资源、</a:t>
            </a:r>
            <a:r>
              <a:rPr lang="en-US" altLang="zh-CN" sz="2000" b="1" dirty="0">
                <a:solidFill>
                  <a:srgbClr val="006AC3"/>
                </a:solidFill>
              </a:rPr>
              <a:t>URI </a:t>
            </a:r>
            <a:r>
              <a:rPr lang="zh-CN" altLang="en-US" sz="2000" b="1" dirty="0">
                <a:solidFill>
                  <a:srgbClr val="006AC3"/>
                </a:solidFill>
              </a:rPr>
              <a:t>或流中检索的图像。</a:t>
            </a:r>
            <a:endParaRPr lang="en-US" altLang="zh-CN" sz="2000" b="1" dirty="0">
              <a:solidFill>
                <a:srgbClr val="006AC3"/>
              </a:solidFill>
            </a:endParaRPr>
          </a:p>
          <a:p>
            <a:pPr>
              <a:lnSpc>
                <a:spcPts val="3000"/>
              </a:lnSpc>
            </a:pPr>
            <a:r>
              <a:rPr lang="en-US" altLang="zh-CN" sz="2800" b="1" dirty="0" err="1">
                <a:solidFill>
                  <a:srgbClr val="FF0000"/>
                </a:solidFill>
              </a:rPr>
              <a:t>MenuItem</a:t>
            </a:r>
            <a:r>
              <a:rPr lang="en-US" altLang="zh-CN" sz="2000" b="1" dirty="0">
                <a:solidFill>
                  <a:srgbClr val="006AC3"/>
                </a:solidFill>
              </a:rPr>
              <a:t> </a:t>
            </a:r>
            <a:r>
              <a:rPr lang="zh-CN" altLang="en-US" sz="2000" b="1" dirty="0">
                <a:solidFill>
                  <a:srgbClr val="006AC3"/>
                </a:solidFill>
              </a:rPr>
              <a:t>具有一个 </a:t>
            </a:r>
            <a:r>
              <a:rPr lang="en-US" altLang="zh-CN" sz="2000" b="1" dirty="0" err="1">
                <a:solidFill>
                  <a:srgbClr val="006AC3"/>
                </a:solidFill>
              </a:rPr>
              <a:t>IconImageSource</a:t>
            </a:r>
            <a:r>
              <a:rPr lang="en-US" altLang="zh-CN" sz="2000" b="1" dirty="0">
                <a:solidFill>
                  <a:srgbClr val="006AC3"/>
                </a:solidFill>
              </a:rPr>
              <a:t> </a:t>
            </a:r>
            <a:r>
              <a:rPr lang="zh-CN" altLang="en-US" sz="2000" b="1" dirty="0">
                <a:solidFill>
                  <a:srgbClr val="006AC3"/>
                </a:solidFill>
              </a:rPr>
              <a:t>属性，可设置为要在中显示的图像</a:t>
            </a:r>
            <a:endParaRPr lang="en-US" altLang="zh-CN" sz="2000" b="1" dirty="0">
              <a:solidFill>
                <a:srgbClr val="006AC3"/>
              </a:solidFill>
            </a:endParaRPr>
          </a:p>
          <a:p>
            <a:pPr>
              <a:lnSpc>
                <a:spcPts val="3000"/>
              </a:lnSpc>
            </a:pPr>
            <a:r>
              <a:rPr lang="en-US" altLang="zh-CN" sz="2800" b="1" dirty="0" err="1">
                <a:solidFill>
                  <a:srgbClr val="FF0000"/>
                </a:solidFill>
              </a:rPr>
              <a:t>FlyoutItem</a:t>
            </a:r>
            <a:r>
              <a:rPr lang="en-US" altLang="zh-CN" sz="2800" b="1" dirty="0">
                <a:solidFill>
                  <a:srgbClr val="FF0000"/>
                </a:solidFill>
              </a:rPr>
              <a:t> </a:t>
            </a:r>
            <a:r>
              <a:rPr lang="zh-CN" altLang="en-US" sz="2000" b="1" dirty="0">
                <a:solidFill>
                  <a:srgbClr val="006AC3"/>
                </a:solidFill>
              </a:rPr>
              <a:t>具有一个 </a:t>
            </a:r>
            <a:r>
              <a:rPr lang="en-US" altLang="zh-CN" sz="2000" b="1" dirty="0">
                <a:solidFill>
                  <a:srgbClr val="006AC3"/>
                </a:solidFill>
              </a:rPr>
              <a:t>Icon </a:t>
            </a:r>
            <a:r>
              <a:rPr lang="zh-CN" altLang="en-US" sz="2000" b="1" dirty="0">
                <a:solidFill>
                  <a:srgbClr val="006AC3"/>
                </a:solidFill>
              </a:rPr>
              <a:t>属性，可设置为要在中显示的图像</a:t>
            </a:r>
            <a:endParaRPr lang="en-US" altLang="zh-CN" sz="2000" b="1" dirty="0">
              <a:solidFill>
                <a:srgbClr val="006AC3"/>
              </a:solidFill>
            </a:endParaRPr>
          </a:p>
          <a:p>
            <a:pPr>
              <a:lnSpc>
                <a:spcPts val="3000"/>
              </a:lnSpc>
            </a:pPr>
            <a:r>
              <a:rPr lang="en-US" altLang="zh-CN" sz="2800" b="1" dirty="0">
                <a:solidFill>
                  <a:srgbClr val="FF0000"/>
                </a:solidFill>
              </a:rPr>
              <a:t>Tab </a:t>
            </a:r>
            <a:r>
              <a:rPr lang="en-US" altLang="zh-CN" sz="2000" b="1" dirty="0">
                <a:solidFill>
                  <a:srgbClr val="006AC3"/>
                </a:solidFill>
              </a:rPr>
              <a:t> </a:t>
            </a:r>
            <a:r>
              <a:rPr lang="zh-CN" altLang="en-US" sz="2000" b="1" dirty="0">
                <a:solidFill>
                  <a:srgbClr val="006AC3"/>
                </a:solidFill>
              </a:rPr>
              <a:t>具有一个 </a:t>
            </a:r>
            <a:r>
              <a:rPr lang="en-US" altLang="zh-CN" sz="2000" b="1" dirty="0">
                <a:solidFill>
                  <a:srgbClr val="006AC3"/>
                </a:solidFill>
              </a:rPr>
              <a:t>Icon </a:t>
            </a:r>
            <a:r>
              <a:rPr lang="zh-CN" altLang="en-US" sz="2000" b="1" dirty="0">
                <a:solidFill>
                  <a:srgbClr val="006AC3"/>
                </a:solidFill>
              </a:rPr>
              <a:t>属性，可设置为要在中显示的图像</a:t>
            </a:r>
            <a:endParaRPr lang="en-US" altLang="zh-CN" sz="2000" b="1" dirty="0">
              <a:solidFill>
                <a:srgbClr val="006AC3"/>
              </a:solidFill>
            </a:endParaRPr>
          </a:p>
          <a:p>
            <a:pPr>
              <a:lnSpc>
                <a:spcPts val="3000"/>
              </a:lnSpc>
            </a:pPr>
            <a:r>
              <a:rPr lang="en-US" altLang="zh-CN" sz="2000" b="1" dirty="0">
                <a:solidFill>
                  <a:srgbClr val="006AC3"/>
                </a:solidFill>
              </a:rPr>
              <a:t>…………………………………………………………</a:t>
            </a:r>
            <a:endParaRPr lang="zh-CN" altLang="en-US" sz="2000" b="1" dirty="0">
              <a:solidFill>
                <a:srgbClr val="006AC3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B23DBD2-2484-4D47-B8B9-9D444A00C2DE}"/>
              </a:ext>
            </a:extLst>
          </p:cNvPr>
          <p:cNvSpPr txBox="1"/>
          <p:nvPr/>
        </p:nvSpPr>
        <p:spPr>
          <a:xfrm>
            <a:off x="256055" y="1311063"/>
            <a:ext cx="381632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zh-CN" altLang="en-US" sz="2800" b="1" dirty="0">
                <a:solidFill>
                  <a:srgbClr val="006AC4"/>
                </a:solidFill>
              </a:rPr>
              <a:t>显示图像的其他控件</a:t>
            </a:r>
            <a:endParaRPr lang="en-US" altLang="zh-CN" sz="2800" b="1" dirty="0">
              <a:solidFill>
                <a:srgbClr val="006AC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03003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A28B817-4CE7-48FE-B6B0-660E1326A380}"/>
              </a:ext>
            </a:extLst>
          </p:cNvPr>
          <p:cNvSpPr/>
          <p:nvPr/>
        </p:nvSpPr>
        <p:spPr>
          <a:xfrm>
            <a:off x="0" y="0"/>
            <a:ext cx="12192000" cy="1186774"/>
          </a:xfrm>
          <a:prstGeom prst="rect">
            <a:avLst/>
          </a:prstGeom>
          <a:solidFill>
            <a:srgbClr val="006A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B1616E7-5F4A-4B90-8A82-3D8CCC75386D}"/>
              </a:ext>
            </a:extLst>
          </p:cNvPr>
          <p:cNvSpPr txBox="1"/>
          <p:nvPr/>
        </p:nvSpPr>
        <p:spPr>
          <a:xfrm>
            <a:off x="4617618" y="160295"/>
            <a:ext cx="3322733" cy="646331"/>
          </a:xfrm>
          <a:prstGeom prst="rect">
            <a:avLst/>
          </a:prstGeom>
          <a:solidFill>
            <a:srgbClr val="006AC4"/>
          </a:solidFill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chemeClr val="bg1"/>
                </a:solidFill>
              </a:rPr>
              <a:t>常用控件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2ACF9C8-DC7A-4DB3-BBCA-1477DCB2ABDF}"/>
              </a:ext>
            </a:extLst>
          </p:cNvPr>
          <p:cNvSpPr txBox="1"/>
          <p:nvPr/>
        </p:nvSpPr>
        <p:spPr>
          <a:xfrm>
            <a:off x="256054" y="1311063"/>
            <a:ext cx="267568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zh-CN" sz="2800" b="1" dirty="0" err="1">
                <a:solidFill>
                  <a:srgbClr val="006AC4"/>
                </a:solidFill>
              </a:rPr>
              <a:t>ListView</a:t>
            </a:r>
            <a:r>
              <a:rPr lang="zh-CN" altLang="en-US" sz="2800" b="1" dirty="0">
                <a:solidFill>
                  <a:srgbClr val="006AC4"/>
                </a:solidFill>
              </a:rPr>
              <a:t>控件</a:t>
            </a:r>
            <a:endParaRPr lang="en-US" altLang="zh-CN" sz="2800" b="1" dirty="0">
              <a:solidFill>
                <a:srgbClr val="006AC4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DF4FE8B-65B3-481F-808E-CD44755E427A}"/>
              </a:ext>
            </a:extLst>
          </p:cNvPr>
          <p:cNvSpPr txBox="1"/>
          <p:nvPr/>
        </p:nvSpPr>
        <p:spPr>
          <a:xfrm>
            <a:off x="417115" y="1918857"/>
            <a:ext cx="10829867" cy="4681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zh-CN" sz="2800" b="1" dirty="0" err="1">
                <a:solidFill>
                  <a:srgbClr val="FF0000"/>
                </a:solidFill>
              </a:rPr>
              <a:t>ItemsSource</a:t>
            </a:r>
            <a:r>
              <a:rPr lang="en-US" altLang="zh-CN" sz="2000" b="1" dirty="0">
                <a:solidFill>
                  <a:srgbClr val="006AC3"/>
                </a:solidFill>
              </a:rPr>
              <a:t> :</a:t>
            </a:r>
          </a:p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rgbClr val="006AC3"/>
                </a:solidFill>
              </a:rPr>
              <a:t>此属性可接受任何实现 </a:t>
            </a:r>
            <a:r>
              <a:rPr lang="en-US" altLang="zh-CN" sz="2000" b="1" dirty="0" err="1">
                <a:solidFill>
                  <a:srgbClr val="006AC3"/>
                </a:solidFill>
              </a:rPr>
              <a:t>IEnumerable</a:t>
            </a:r>
            <a:r>
              <a:rPr lang="en-US" altLang="zh-CN" sz="2000" b="1" dirty="0">
                <a:solidFill>
                  <a:srgbClr val="006AC3"/>
                </a:solidFill>
              </a:rPr>
              <a:t> </a:t>
            </a:r>
            <a:r>
              <a:rPr lang="zh-CN" altLang="en-US" sz="2000" b="1" dirty="0">
                <a:solidFill>
                  <a:srgbClr val="006AC3"/>
                </a:solidFill>
              </a:rPr>
              <a:t>的集合</a:t>
            </a:r>
            <a:r>
              <a:rPr lang="en-US" altLang="zh-CN" sz="2000" b="1" dirty="0">
                <a:solidFill>
                  <a:srgbClr val="006AC3"/>
                </a:solidFill>
              </a:rPr>
              <a:t>,</a:t>
            </a:r>
            <a:r>
              <a:rPr lang="zh-CN" altLang="en-US" sz="2000" b="1" dirty="0">
                <a:solidFill>
                  <a:srgbClr val="006AC3"/>
                </a:solidFill>
              </a:rPr>
              <a:t>用来指定列表中显示的数据</a:t>
            </a:r>
            <a:endParaRPr lang="en-US" altLang="zh-CN" sz="2000" b="1" dirty="0">
              <a:solidFill>
                <a:srgbClr val="006AC3"/>
              </a:solidFill>
            </a:endParaRPr>
          </a:p>
          <a:p>
            <a:pPr>
              <a:lnSpc>
                <a:spcPts val="3000"/>
              </a:lnSpc>
            </a:pPr>
            <a:r>
              <a:rPr lang="en-US" altLang="zh-CN" sz="2800" b="1" dirty="0" err="1">
                <a:solidFill>
                  <a:srgbClr val="FF0000"/>
                </a:solidFill>
              </a:rPr>
              <a:t>ItemTemplate</a:t>
            </a:r>
            <a:r>
              <a:rPr lang="en-US" altLang="zh-CN" sz="2000" b="1" dirty="0">
                <a:solidFill>
                  <a:srgbClr val="006AC3"/>
                </a:solidFill>
              </a:rPr>
              <a:t> </a:t>
            </a:r>
            <a:r>
              <a:rPr lang="zh-CN" altLang="en-US" sz="2000" b="1" dirty="0">
                <a:solidFill>
                  <a:srgbClr val="006AC3"/>
                </a:solidFill>
              </a:rPr>
              <a:t>：</a:t>
            </a:r>
            <a:endParaRPr lang="en-US" altLang="zh-CN" sz="2000" b="1" dirty="0">
              <a:solidFill>
                <a:srgbClr val="006AC3"/>
              </a:solidFill>
            </a:endParaRPr>
          </a:p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rgbClr val="006AC3"/>
                </a:solidFill>
              </a:rPr>
              <a:t>定义 </a:t>
            </a:r>
            <a:r>
              <a:rPr lang="en-US" altLang="zh-CN" sz="2000" b="1" dirty="0" err="1">
                <a:solidFill>
                  <a:srgbClr val="006AC3"/>
                </a:solidFill>
              </a:rPr>
              <a:t>ItemsSource</a:t>
            </a:r>
            <a:r>
              <a:rPr lang="en-US" altLang="zh-CN" sz="2000" b="1" dirty="0">
                <a:solidFill>
                  <a:srgbClr val="006AC3"/>
                </a:solidFill>
              </a:rPr>
              <a:t> </a:t>
            </a:r>
            <a:r>
              <a:rPr lang="zh-CN" altLang="en-US" sz="2000" b="1" dirty="0">
                <a:solidFill>
                  <a:srgbClr val="006AC3"/>
                </a:solidFill>
              </a:rPr>
              <a:t>中每</a:t>
            </a:r>
            <a:endParaRPr lang="en-US" altLang="zh-CN" sz="2000" b="1" dirty="0">
              <a:solidFill>
                <a:srgbClr val="006AC3"/>
              </a:solidFill>
            </a:endParaRPr>
          </a:p>
          <a:p>
            <a:pPr>
              <a:lnSpc>
                <a:spcPts val="3000"/>
              </a:lnSpc>
            </a:pPr>
            <a:r>
              <a:rPr lang="zh-CN" altLang="en-US" sz="2800" b="1" dirty="0">
                <a:solidFill>
                  <a:srgbClr val="FF0000"/>
                </a:solidFill>
              </a:rPr>
              <a:t>内置单元格</a:t>
            </a:r>
            <a:r>
              <a:rPr lang="zh-CN" altLang="en-US" sz="2800" b="1" dirty="0">
                <a:solidFill>
                  <a:srgbClr val="006AC3"/>
                </a:solidFill>
              </a:rPr>
              <a:t>一行的数据模板</a:t>
            </a:r>
            <a:endParaRPr lang="en-US" altLang="zh-CN" sz="2800" b="1" dirty="0">
              <a:solidFill>
                <a:srgbClr val="FF0000"/>
              </a:solidFill>
            </a:endParaRPr>
          </a:p>
          <a:p>
            <a:pPr>
              <a:lnSpc>
                <a:spcPts val="3000"/>
              </a:lnSpc>
            </a:pPr>
            <a:r>
              <a:rPr lang="en-US" altLang="zh-CN" sz="2000" b="1" dirty="0" err="1">
                <a:solidFill>
                  <a:srgbClr val="006AC3"/>
                </a:solidFill>
              </a:rPr>
              <a:t>TextCell</a:t>
            </a:r>
            <a:r>
              <a:rPr lang="en-US" altLang="zh-CN" sz="2000" b="1" dirty="0">
                <a:solidFill>
                  <a:srgbClr val="006AC3"/>
                </a:solidFill>
              </a:rPr>
              <a:t> </a:t>
            </a:r>
            <a:r>
              <a:rPr lang="zh-CN" altLang="en-US" sz="2000" b="1" dirty="0">
                <a:solidFill>
                  <a:srgbClr val="006AC3"/>
                </a:solidFill>
              </a:rPr>
              <a:t>控件用于显示文本，其中包含可选的第二行详细信息文本。</a:t>
            </a:r>
          </a:p>
          <a:p>
            <a:pPr>
              <a:lnSpc>
                <a:spcPts val="3000"/>
              </a:lnSpc>
            </a:pPr>
            <a:r>
              <a:rPr lang="en-US" altLang="zh-CN" sz="2000" b="1" dirty="0" err="1">
                <a:solidFill>
                  <a:srgbClr val="006AC3"/>
                </a:solidFill>
              </a:rPr>
              <a:t>ImageCell</a:t>
            </a:r>
            <a:r>
              <a:rPr lang="en-US" altLang="zh-CN" sz="2000" b="1" dirty="0">
                <a:solidFill>
                  <a:srgbClr val="006AC3"/>
                </a:solidFill>
              </a:rPr>
              <a:t> </a:t>
            </a:r>
            <a:r>
              <a:rPr lang="zh-CN" altLang="en-US" sz="2000" b="1" dirty="0">
                <a:solidFill>
                  <a:srgbClr val="006AC3"/>
                </a:solidFill>
              </a:rPr>
              <a:t>控件类似于， </a:t>
            </a:r>
            <a:r>
              <a:rPr lang="en-US" altLang="zh-CN" sz="2000" b="1" dirty="0" err="1">
                <a:solidFill>
                  <a:srgbClr val="006AC3"/>
                </a:solidFill>
              </a:rPr>
              <a:t>TextCell</a:t>
            </a:r>
            <a:r>
              <a:rPr lang="en-US" altLang="zh-CN" sz="2000" b="1" dirty="0">
                <a:solidFill>
                  <a:srgbClr val="006AC3"/>
                </a:solidFill>
              </a:rPr>
              <a:t> </a:t>
            </a:r>
            <a:r>
              <a:rPr lang="zh-CN" altLang="en-US" sz="2000" b="1" dirty="0">
                <a:solidFill>
                  <a:srgbClr val="006AC3"/>
                </a:solidFill>
              </a:rPr>
              <a:t>但在文本左侧包含一个图像。</a:t>
            </a:r>
          </a:p>
          <a:p>
            <a:pPr>
              <a:lnSpc>
                <a:spcPts val="3000"/>
              </a:lnSpc>
            </a:pPr>
            <a:r>
              <a:rPr lang="en-US" altLang="zh-CN" sz="2000" b="1" dirty="0" err="1">
                <a:solidFill>
                  <a:srgbClr val="006AC3"/>
                </a:solidFill>
              </a:rPr>
              <a:t>SwitchCell</a:t>
            </a:r>
            <a:r>
              <a:rPr lang="en-US" altLang="zh-CN" sz="2000" b="1" dirty="0">
                <a:solidFill>
                  <a:srgbClr val="006AC3"/>
                </a:solidFill>
              </a:rPr>
              <a:t> </a:t>
            </a:r>
            <a:r>
              <a:rPr lang="zh-CN" altLang="en-US" sz="2000" b="1" dirty="0">
                <a:solidFill>
                  <a:srgbClr val="006AC3"/>
                </a:solidFill>
              </a:rPr>
              <a:t>控件用于显示和捕获开启</a:t>
            </a:r>
            <a:r>
              <a:rPr lang="en-US" altLang="zh-CN" sz="2000" b="1" dirty="0">
                <a:solidFill>
                  <a:srgbClr val="006AC3"/>
                </a:solidFill>
              </a:rPr>
              <a:t>/</a:t>
            </a:r>
            <a:r>
              <a:rPr lang="zh-CN" altLang="en-US" sz="2000" b="1" dirty="0">
                <a:solidFill>
                  <a:srgbClr val="006AC3"/>
                </a:solidFill>
              </a:rPr>
              <a:t>关闭或真</a:t>
            </a:r>
            <a:r>
              <a:rPr lang="en-US" altLang="zh-CN" sz="2000" b="1" dirty="0">
                <a:solidFill>
                  <a:srgbClr val="006AC3"/>
                </a:solidFill>
              </a:rPr>
              <a:t>/</a:t>
            </a:r>
            <a:r>
              <a:rPr lang="zh-CN" altLang="en-US" sz="2000" b="1" dirty="0">
                <a:solidFill>
                  <a:srgbClr val="006AC3"/>
                </a:solidFill>
              </a:rPr>
              <a:t>假状态。</a:t>
            </a:r>
          </a:p>
          <a:p>
            <a:pPr>
              <a:lnSpc>
                <a:spcPts val="3000"/>
              </a:lnSpc>
            </a:pPr>
            <a:r>
              <a:rPr lang="en-US" altLang="zh-CN" sz="2000" b="1" dirty="0" err="1">
                <a:solidFill>
                  <a:srgbClr val="006AC3"/>
                </a:solidFill>
              </a:rPr>
              <a:t>EntryCell</a:t>
            </a:r>
            <a:r>
              <a:rPr lang="en-US" altLang="zh-CN" sz="2000" b="1" dirty="0">
                <a:solidFill>
                  <a:srgbClr val="006AC3"/>
                </a:solidFill>
              </a:rPr>
              <a:t> </a:t>
            </a:r>
            <a:r>
              <a:rPr lang="zh-CN" altLang="en-US" sz="2000" b="1" dirty="0">
                <a:solidFill>
                  <a:srgbClr val="006AC3"/>
                </a:solidFill>
              </a:rPr>
              <a:t>控件用于显示用户可编辑的文本数据。</a:t>
            </a:r>
            <a:endParaRPr lang="en-US" altLang="zh-CN" sz="2000" b="1" dirty="0">
              <a:solidFill>
                <a:srgbClr val="006AC3"/>
              </a:solidFill>
            </a:endParaRPr>
          </a:p>
          <a:p>
            <a:pPr>
              <a:lnSpc>
                <a:spcPts val="3000"/>
              </a:lnSpc>
            </a:pPr>
            <a:r>
              <a:rPr lang="zh-CN" altLang="en-US" sz="2800" b="1" dirty="0">
                <a:solidFill>
                  <a:srgbClr val="FF0000"/>
                </a:solidFill>
              </a:rPr>
              <a:t>事件</a:t>
            </a:r>
            <a:endParaRPr lang="en-US" altLang="zh-CN" sz="2800" b="1" dirty="0">
              <a:solidFill>
                <a:srgbClr val="FF0000"/>
              </a:solidFill>
            </a:endParaRPr>
          </a:p>
          <a:p>
            <a:pPr>
              <a:lnSpc>
                <a:spcPts val="3000"/>
              </a:lnSpc>
            </a:pPr>
            <a:r>
              <a:rPr lang="en-US" altLang="zh-CN" sz="2000" b="1" dirty="0" err="1">
                <a:solidFill>
                  <a:srgbClr val="006AC3"/>
                </a:solidFill>
              </a:rPr>
              <a:t>ItemSelected</a:t>
            </a:r>
            <a:r>
              <a:rPr lang="en-US" altLang="zh-CN" sz="2000" b="1" dirty="0">
                <a:solidFill>
                  <a:srgbClr val="006AC3"/>
                </a:solidFill>
              </a:rPr>
              <a:t> </a:t>
            </a:r>
            <a:r>
              <a:rPr lang="zh-CN" altLang="en-US" sz="2000" b="1" dirty="0">
                <a:solidFill>
                  <a:srgbClr val="006AC3"/>
                </a:solidFill>
              </a:rPr>
              <a:t>选择新项时激发。</a:t>
            </a:r>
          </a:p>
          <a:p>
            <a:pPr>
              <a:lnSpc>
                <a:spcPts val="3000"/>
              </a:lnSpc>
            </a:pPr>
            <a:r>
              <a:rPr lang="en-US" altLang="zh-CN" sz="2000" b="1" dirty="0" err="1">
                <a:solidFill>
                  <a:srgbClr val="006AC3"/>
                </a:solidFill>
              </a:rPr>
              <a:t>ItemTapped</a:t>
            </a:r>
            <a:r>
              <a:rPr lang="en-US" altLang="zh-CN" sz="2000" b="1" dirty="0">
                <a:solidFill>
                  <a:srgbClr val="006AC3"/>
                </a:solidFill>
              </a:rPr>
              <a:t> </a:t>
            </a:r>
            <a:r>
              <a:rPr lang="zh-CN" altLang="en-US" sz="2000" b="1" dirty="0">
                <a:solidFill>
                  <a:srgbClr val="006AC3"/>
                </a:solidFill>
              </a:rPr>
              <a:t>点击项时激发。</a:t>
            </a:r>
          </a:p>
        </p:txBody>
      </p:sp>
    </p:spTree>
    <p:extLst>
      <p:ext uri="{BB962C8B-B14F-4D97-AF65-F5344CB8AC3E}">
        <p14:creationId xmlns:p14="http://schemas.microsoft.com/office/powerpoint/2010/main" val="22428379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B7415E9E-1C98-4FD0-B704-EED87111C7F4}"/>
              </a:ext>
            </a:extLst>
          </p:cNvPr>
          <p:cNvSpPr/>
          <p:nvPr/>
        </p:nvSpPr>
        <p:spPr>
          <a:xfrm>
            <a:off x="0" y="0"/>
            <a:ext cx="12192000" cy="1186774"/>
          </a:xfrm>
          <a:prstGeom prst="rect">
            <a:avLst/>
          </a:prstGeom>
          <a:solidFill>
            <a:srgbClr val="006A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02B4F1A-0AB5-4F5C-B29F-C9447742FB7D}"/>
              </a:ext>
            </a:extLst>
          </p:cNvPr>
          <p:cNvSpPr txBox="1"/>
          <p:nvPr/>
        </p:nvSpPr>
        <p:spPr>
          <a:xfrm>
            <a:off x="4862715" y="198002"/>
            <a:ext cx="1604073" cy="646331"/>
          </a:xfrm>
          <a:prstGeom prst="rect">
            <a:avLst/>
          </a:prstGeom>
          <a:solidFill>
            <a:srgbClr val="006AC4"/>
          </a:solidFill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chemeClr val="bg1"/>
                </a:solidFill>
              </a:rPr>
              <a:t>布局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A01B2A1-F800-4727-ABA9-31B97513D14A}"/>
              </a:ext>
            </a:extLst>
          </p:cNvPr>
          <p:cNvSpPr txBox="1"/>
          <p:nvPr/>
        </p:nvSpPr>
        <p:spPr>
          <a:xfrm>
            <a:off x="445398" y="1639710"/>
            <a:ext cx="11517216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zh-CN" altLang="en-US" sz="2800" b="1" dirty="0">
                <a:solidFill>
                  <a:srgbClr val="006AC3"/>
                </a:solidFill>
              </a:rPr>
              <a:t>具有单一内容的布局</a:t>
            </a:r>
            <a:r>
              <a:rPr lang="zh-CN" altLang="en-US" sz="2000" b="1" dirty="0">
                <a:solidFill>
                  <a:srgbClr val="006AC3"/>
                </a:solidFill>
              </a:rPr>
              <a:t>：</a:t>
            </a:r>
            <a:r>
              <a:rPr lang="en-US" altLang="zh-CN" sz="2000" b="1" dirty="0" err="1">
                <a:solidFill>
                  <a:srgbClr val="006AC3"/>
                </a:solidFill>
              </a:rPr>
              <a:t>ContentView</a:t>
            </a:r>
            <a:r>
              <a:rPr lang="en-US" altLang="zh-CN" sz="2000" b="1" dirty="0">
                <a:solidFill>
                  <a:srgbClr val="006AC3"/>
                </a:solidFill>
              </a:rPr>
              <a:t>   Frame   </a:t>
            </a:r>
            <a:r>
              <a:rPr lang="en-US" altLang="zh-CN" sz="2000" b="1" dirty="0" err="1">
                <a:solidFill>
                  <a:srgbClr val="006AC3"/>
                </a:solidFill>
              </a:rPr>
              <a:t>ScrollView</a:t>
            </a:r>
            <a:r>
              <a:rPr lang="en-US" altLang="zh-CN" sz="2000" b="1" dirty="0">
                <a:solidFill>
                  <a:srgbClr val="006AC3"/>
                </a:solidFill>
              </a:rPr>
              <a:t>  </a:t>
            </a:r>
            <a:r>
              <a:rPr lang="en-US" altLang="zh-CN" sz="2000" b="1" dirty="0" err="1">
                <a:solidFill>
                  <a:srgbClr val="006AC3"/>
                </a:solidFill>
              </a:rPr>
              <a:t>ContentPresenter</a:t>
            </a:r>
            <a:endParaRPr lang="en-US" altLang="zh-CN" sz="2000" b="1" dirty="0">
              <a:solidFill>
                <a:srgbClr val="006AC3"/>
              </a:solidFill>
            </a:endParaRPr>
          </a:p>
          <a:p>
            <a:pPr>
              <a:lnSpc>
                <a:spcPts val="3000"/>
              </a:lnSpc>
            </a:pPr>
            <a:endParaRPr lang="en-US" altLang="zh-CN" sz="2800" b="1" dirty="0">
              <a:solidFill>
                <a:srgbClr val="006AC3"/>
              </a:solidFill>
            </a:endParaRPr>
          </a:p>
          <a:p>
            <a:pPr>
              <a:lnSpc>
                <a:spcPts val="3000"/>
              </a:lnSpc>
            </a:pPr>
            <a:r>
              <a:rPr lang="zh-CN" altLang="en-US" sz="2800" b="1" dirty="0">
                <a:solidFill>
                  <a:srgbClr val="006AC3"/>
                </a:solidFill>
              </a:rPr>
              <a:t>具有多个子元素的布局</a:t>
            </a:r>
            <a:r>
              <a:rPr lang="zh-CN" altLang="en-US" sz="2000" b="1" dirty="0">
                <a:solidFill>
                  <a:srgbClr val="006AC3"/>
                </a:solidFill>
              </a:rPr>
              <a:t>：</a:t>
            </a:r>
            <a:r>
              <a:rPr lang="en-US" altLang="zh-CN" sz="2000" b="1" dirty="0" err="1">
                <a:solidFill>
                  <a:srgbClr val="FF0000"/>
                </a:solidFill>
              </a:rPr>
              <a:t>StackLayout</a:t>
            </a:r>
            <a:r>
              <a:rPr lang="en-US" altLang="zh-CN" sz="2000" b="1" dirty="0">
                <a:solidFill>
                  <a:srgbClr val="006AC3"/>
                </a:solidFill>
              </a:rPr>
              <a:t>  </a:t>
            </a:r>
            <a:r>
              <a:rPr lang="en-US" altLang="zh-CN" sz="2000" b="1" dirty="0">
                <a:solidFill>
                  <a:srgbClr val="FF0000"/>
                </a:solidFill>
              </a:rPr>
              <a:t>Grid</a:t>
            </a:r>
            <a:r>
              <a:rPr lang="en-US" altLang="zh-CN" sz="2000" b="1" dirty="0">
                <a:solidFill>
                  <a:srgbClr val="006AC3"/>
                </a:solidFill>
              </a:rPr>
              <a:t>  </a:t>
            </a:r>
            <a:r>
              <a:rPr lang="en-US" altLang="zh-CN" sz="2000" b="1" dirty="0" err="1">
                <a:solidFill>
                  <a:srgbClr val="006AC3"/>
                </a:solidFill>
              </a:rPr>
              <a:t>AbsoluteLayout</a:t>
            </a:r>
            <a:r>
              <a:rPr lang="en-US" altLang="zh-CN" sz="2000" b="1" dirty="0">
                <a:solidFill>
                  <a:srgbClr val="006AC3"/>
                </a:solidFill>
              </a:rPr>
              <a:t>  </a:t>
            </a:r>
            <a:r>
              <a:rPr lang="en-US" altLang="zh-CN" sz="2000" b="1" dirty="0" err="1">
                <a:solidFill>
                  <a:srgbClr val="006AC3"/>
                </a:solidFill>
              </a:rPr>
              <a:t>RelativeLayout</a:t>
            </a:r>
            <a:r>
              <a:rPr lang="en-US" altLang="zh-CN" sz="2000" b="1" dirty="0">
                <a:solidFill>
                  <a:srgbClr val="006AC3"/>
                </a:solidFill>
              </a:rPr>
              <a:t>   </a:t>
            </a:r>
            <a:r>
              <a:rPr lang="en-US" altLang="zh-CN" sz="2000" b="1" dirty="0" err="1">
                <a:solidFill>
                  <a:srgbClr val="006AC3"/>
                </a:solidFill>
              </a:rPr>
              <a:t>FlexLayout</a:t>
            </a:r>
            <a:endParaRPr lang="zh-CN" altLang="en-US" sz="2000" b="1" dirty="0">
              <a:solidFill>
                <a:srgbClr val="006AC3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288F36B-4B97-4504-B097-DFDAB312FFD0}"/>
              </a:ext>
            </a:extLst>
          </p:cNvPr>
          <p:cNvSpPr txBox="1"/>
          <p:nvPr/>
        </p:nvSpPr>
        <p:spPr>
          <a:xfrm>
            <a:off x="3193931" y="3346173"/>
            <a:ext cx="2218877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err="1">
                <a:solidFill>
                  <a:srgbClr val="006AC4"/>
                </a:solidFill>
              </a:rPr>
              <a:t>ContentPresenter</a:t>
            </a:r>
            <a:endParaRPr lang="en-US" altLang="zh-CN" sz="2000" b="1" dirty="0">
              <a:solidFill>
                <a:srgbClr val="006AC4"/>
              </a:solidFill>
            </a:endParaRPr>
          </a:p>
          <a:p>
            <a:endParaRPr lang="en-US" altLang="zh-CN" sz="2000" b="1" dirty="0">
              <a:solidFill>
                <a:srgbClr val="006AC4"/>
              </a:solidFill>
            </a:endParaRPr>
          </a:p>
          <a:p>
            <a:r>
              <a:rPr lang="en-US" altLang="zh-CN" sz="2000" b="1" dirty="0">
                <a:solidFill>
                  <a:srgbClr val="006AC4"/>
                </a:solidFill>
              </a:rPr>
              <a:t>Layout&lt;T&gt;</a:t>
            </a:r>
          </a:p>
          <a:p>
            <a:endParaRPr lang="en-US" altLang="zh-CN" sz="2000" b="1" dirty="0">
              <a:solidFill>
                <a:srgbClr val="006AC4"/>
              </a:solidFill>
            </a:endParaRPr>
          </a:p>
          <a:p>
            <a:r>
              <a:rPr lang="en-US" altLang="zh-CN" sz="2000" b="1" dirty="0" err="1">
                <a:solidFill>
                  <a:srgbClr val="006AC4"/>
                </a:solidFill>
              </a:rPr>
              <a:t>ScrollView</a:t>
            </a:r>
            <a:endParaRPr lang="en-US" altLang="zh-CN" sz="2000" b="1" dirty="0">
              <a:solidFill>
                <a:srgbClr val="006AC4"/>
              </a:solidFill>
            </a:endParaRPr>
          </a:p>
          <a:p>
            <a:endParaRPr lang="en-US" altLang="zh-CN" sz="2000" b="1" dirty="0">
              <a:solidFill>
                <a:srgbClr val="006AC4"/>
              </a:solidFill>
            </a:endParaRPr>
          </a:p>
          <a:p>
            <a:r>
              <a:rPr lang="en-US" altLang="zh-CN" sz="2000" b="1" dirty="0" err="1">
                <a:solidFill>
                  <a:srgbClr val="006AC4"/>
                </a:solidFill>
              </a:rPr>
              <a:t>TemplatedView</a:t>
            </a:r>
            <a:endParaRPr lang="en-US" altLang="zh-CN" sz="2000" b="1" dirty="0">
              <a:solidFill>
                <a:srgbClr val="006AC4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D932A81-C9FC-4E0C-B4C5-DEE6231041AA}"/>
              </a:ext>
            </a:extLst>
          </p:cNvPr>
          <p:cNvSpPr txBox="1"/>
          <p:nvPr/>
        </p:nvSpPr>
        <p:spPr>
          <a:xfrm>
            <a:off x="165361" y="4218129"/>
            <a:ext cx="7473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rgbClr val="006AC4"/>
                </a:solidFill>
              </a:rPr>
              <a:t>View</a:t>
            </a:r>
          </a:p>
        </p:txBody>
      </p:sp>
      <p:sp>
        <p:nvSpPr>
          <p:cNvPr id="10" name="左大括号 9">
            <a:extLst>
              <a:ext uri="{FF2B5EF4-FFF2-40B4-BE49-F238E27FC236}">
                <a16:creationId xmlns:a16="http://schemas.microsoft.com/office/drawing/2014/main" id="{E29B39A4-7235-4BCB-9206-F449CB0C838A}"/>
              </a:ext>
            </a:extLst>
          </p:cNvPr>
          <p:cNvSpPr/>
          <p:nvPr/>
        </p:nvSpPr>
        <p:spPr>
          <a:xfrm>
            <a:off x="4862715" y="3409142"/>
            <a:ext cx="1296553" cy="1483374"/>
          </a:xfrm>
          <a:prstGeom prst="leftBrace">
            <a:avLst>
              <a:gd name="adj1" fmla="val 8333"/>
              <a:gd name="adj2" fmla="val 50432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1B8C32B5-85C7-4344-B6BA-E897DC92BEDE}"/>
              </a:ext>
            </a:extLst>
          </p:cNvPr>
          <p:cNvCxnSpPr/>
          <p:nvPr/>
        </p:nvCxnSpPr>
        <p:spPr>
          <a:xfrm>
            <a:off x="912681" y="4469558"/>
            <a:ext cx="81399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6419A388-2F1C-4DC6-B346-9643B1CDF2F3}"/>
              </a:ext>
            </a:extLst>
          </p:cNvPr>
          <p:cNvSpPr txBox="1"/>
          <p:nvPr/>
        </p:nvSpPr>
        <p:spPr>
          <a:xfrm>
            <a:off x="1724165" y="4269502"/>
            <a:ext cx="9701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rgbClr val="006AC4"/>
                </a:solidFill>
              </a:rPr>
              <a:t>Layout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510F6C6-EFA8-433A-8EB2-E796FF3853F0}"/>
              </a:ext>
            </a:extLst>
          </p:cNvPr>
          <p:cNvSpPr txBox="1"/>
          <p:nvPr/>
        </p:nvSpPr>
        <p:spPr>
          <a:xfrm>
            <a:off x="5860332" y="5202259"/>
            <a:ext cx="16802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err="1">
                <a:solidFill>
                  <a:srgbClr val="006AC4"/>
                </a:solidFill>
              </a:rPr>
              <a:t>ContentView</a:t>
            </a:r>
            <a:endParaRPr lang="en-US" altLang="zh-CN" sz="2000" b="1" dirty="0">
              <a:solidFill>
                <a:srgbClr val="006AC4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BB6148C-C683-4718-8DA3-97B54C8102F1}"/>
              </a:ext>
            </a:extLst>
          </p:cNvPr>
          <p:cNvSpPr txBox="1"/>
          <p:nvPr/>
        </p:nvSpPr>
        <p:spPr>
          <a:xfrm>
            <a:off x="6159268" y="3311506"/>
            <a:ext cx="2005677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err="1">
                <a:solidFill>
                  <a:srgbClr val="006AC4"/>
                </a:solidFill>
              </a:rPr>
              <a:t>AbsoluteLayout</a:t>
            </a:r>
            <a:endParaRPr lang="en-US" altLang="zh-CN" sz="2000" b="1" dirty="0">
              <a:solidFill>
                <a:srgbClr val="006AC4"/>
              </a:solidFill>
            </a:endParaRPr>
          </a:p>
          <a:p>
            <a:r>
              <a:rPr lang="en-US" altLang="zh-CN" sz="2000" b="1" dirty="0" err="1">
                <a:solidFill>
                  <a:srgbClr val="006AC4"/>
                </a:solidFill>
              </a:rPr>
              <a:t>FlexLayout</a:t>
            </a:r>
            <a:endParaRPr lang="en-US" altLang="zh-CN" sz="2000" b="1" dirty="0">
              <a:solidFill>
                <a:srgbClr val="006AC4"/>
              </a:solidFill>
            </a:endParaRPr>
          </a:p>
          <a:p>
            <a:r>
              <a:rPr lang="en-US" altLang="zh-CN" sz="2000" b="1" dirty="0">
                <a:solidFill>
                  <a:srgbClr val="006AC4"/>
                </a:solidFill>
              </a:rPr>
              <a:t>Grid</a:t>
            </a:r>
          </a:p>
          <a:p>
            <a:r>
              <a:rPr lang="en-US" altLang="zh-CN" sz="2000" b="1" dirty="0" err="1">
                <a:solidFill>
                  <a:srgbClr val="006AC4"/>
                </a:solidFill>
              </a:rPr>
              <a:t>RelativeLayout</a:t>
            </a:r>
            <a:endParaRPr lang="en-US" altLang="zh-CN" sz="2000" b="1" dirty="0">
              <a:solidFill>
                <a:srgbClr val="006AC4"/>
              </a:solidFill>
            </a:endParaRPr>
          </a:p>
          <a:p>
            <a:r>
              <a:rPr lang="en-US" altLang="zh-CN" sz="2000" b="1" dirty="0" err="1">
                <a:solidFill>
                  <a:srgbClr val="006AC4"/>
                </a:solidFill>
              </a:rPr>
              <a:t>StackLayout</a:t>
            </a:r>
            <a:endParaRPr lang="en-US" altLang="zh-CN" sz="2000" b="1" dirty="0">
              <a:solidFill>
                <a:srgbClr val="006AC4"/>
              </a:solidFill>
            </a:endParaRPr>
          </a:p>
        </p:txBody>
      </p:sp>
      <p:sp>
        <p:nvSpPr>
          <p:cNvPr id="15" name="左大括号 14">
            <a:extLst>
              <a:ext uri="{FF2B5EF4-FFF2-40B4-BE49-F238E27FC236}">
                <a16:creationId xmlns:a16="http://schemas.microsoft.com/office/drawing/2014/main" id="{65847A60-59BF-4C38-BC2C-FB2E91DC3CBB}"/>
              </a:ext>
            </a:extLst>
          </p:cNvPr>
          <p:cNvSpPr/>
          <p:nvPr/>
        </p:nvSpPr>
        <p:spPr>
          <a:xfrm>
            <a:off x="2746407" y="3498550"/>
            <a:ext cx="451977" cy="1942013"/>
          </a:xfrm>
          <a:prstGeom prst="leftBrace">
            <a:avLst>
              <a:gd name="adj1" fmla="val 8333"/>
              <a:gd name="adj2" fmla="val 50432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25AEC3B9-E601-4A11-9DF5-DB0FB1D9407A}"/>
              </a:ext>
            </a:extLst>
          </p:cNvPr>
          <p:cNvCxnSpPr/>
          <p:nvPr/>
        </p:nvCxnSpPr>
        <p:spPr>
          <a:xfrm>
            <a:off x="5103996" y="5440563"/>
            <a:ext cx="81399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BFA1ABAE-F290-47AF-B468-41D515628FBB}"/>
              </a:ext>
            </a:extLst>
          </p:cNvPr>
          <p:cNvSpPr txBox="1"/>
          <p:nvPr/>
        </p:nvSpPr>
        <p:spPr>
          <a:xfrm>
            <a:off x="8256310" y="5194400"/>
            <a:ext cx="9060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rgbClr val="006AC4"/>
                </a:solidFill>
              </a:rPr>
              <a:t>Frame</a:t>
            </a: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BFC92942-FE89-4CD2-A55D-59DFF912D671}"/>
              </a:ext>
            </a:extLst>
          </p:cNvPr>
          <p:cNvCxnSpPr/>
          <p:nvPr/>
        </p:nvCxnSpPr>
        <p:spPr>
          <a:xfrm>
            <a:off x="7499974" y="5432704"/>
            <a:ext cx="81399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73219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B7415E9E-1C98-4FD0-B704-EED87111C7F4}"/>
              </a:ext>
            </a:extLst>
          </p:cNvPr>
          <p:cNvSpPr/>
          <p:nvPr/>
        </p:nvSpPr>
        <p:spPr>
          <a:xfrm>
            <a:off x="0" y="0"/>
            <a:ext cx="12192000" cy="1186774"/>
          </a:xfrm>
          <a:prstGeom prst="rect">
            <a:avLst/>
          </a:prstGeom>
          <a:solidFill>
            <a:srgbClr val="006A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02B4F1A-0AB5-4F5C-B29F-C9447742FB7D}"/>
              </a:ext>
            </a:extLst>
          </p:cNvPr>
          <p:cNvSpPr txBox="1"/>
          <p:nvPr/>
        </p:nvSpPr>
        <p:spPr>
          <a:xfrm>
            <a:off x="4397870" y="242381"/>
            <a:ext cx="2870196" cy="646331"/>
          </a:xfrm>
          <a:prstGeom prst="rect">
            <a:avLst/>
          </a:prstGeom>
          <a:solidFill>
            <a:srgbClr val="006AC4"/>
          </a:solidFill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chemeClr val="bg1"/>
                </a:solidFill>
              </a:rPr>
              <a:t>页面与导航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A01B2A1-F800-4727-ABA9-31B97513D14A}"/>
              </a:ext>
            </a:extLst>
          </p:cNvPr>
          <p:cNvSpPr txBox="1"/>
          <p:nvPr/>
        </p:nvSpPr>
        <p:spPr>
          <a:xfrm>
            <a:off x="872565" y="1574400"/>
            <a:ext cx="10741258" cy="49859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500"/>
              </a:lnSpc>
            </a:pPr>
            <a:r>
              <a:rPr lang="zh-CN" altLang="en-US" sz="2800" b="1" dirty="0">
                <a:solidFill>
                  <a:srgbClr val="006AC3"/>
                </a:solidFill>
              </a:rPr>
              <a:t>页面（</a:t>
            </a:r>
            <a:r>
              <a:rPr lang="en-US" altLang="zh-CN" sz="2800" b="1" dirty="0">
                <a:solidFill>
                  <a:srgbClr val="006AC3"/>
                </a:solidFill>
              </a:rPr>
              <a:t>Page</a:t>
            </a:r>
            <a:r>
              <a:rPr lang="zh-CN" altLang="en-US" sz="2800" b="1" dirty="0">
                <a:solidFill>
                  <a:srgbClr val="006AC3"/>
                </a:solidFill>
              </a:rPr>
              <a:t>）</a:t>
            </a:r>
            <a:r>
              <a:rPr lang="en-US" altLang="zh-CN" sz="2800" b="1" dirty="0">
                <a:solidFill>
                  <a:srgbClr val="006AC3"/>
                </a:solidFill>
              </a:rPr>
              <a:t>:</a:t>
            </a:r>
            <a:r>
              <a:rPr lang="zh-CN" altLang="en-US" sz="2000" b="1" dirty="0">
                <a:solidFill>
                  <a:srgbClr val="006AC3"/>
                </a:solidFill>
              </a:rPr>
              <a:t>下面这些类都是继承至</a:t>
            </a:r>
            <a:r>
              <a:rPr lang="en-US" altLang="zh-CN" sz="2000" b="1" dirty="0">
                <a:solidFill>
                  <a:srgbClr val="006AC3"/>
                </a:solidFill>
              </a:rPr>
              <a:t>Page</a:t>
            </a:r>
            <a:r>
              <a:rPr lang="zh-CN" altLang="en-US" sz="2000" b="1" dirty="0">
                <a:solidFill>
                  <a:srgbClr val="006AC3"/>
                </a:solidFill>
              </a:rPr>
              <a:t>类</a:t>
            </a:r>
            <a:endParaRPr lang="en-US" altLang="zh-CN" sz="2800" b="1" dirty="0">
              <a:solidFill>
                <a:srgbClr val="006AC3"/>
              </a:solidFill>
            </a:endParaRPr>
          </a:p>
          <a:p>
            <a:pPr>
              <a:lnSpc>
                <a:spcPts val="3500"/>
              </a:lnSpc>
            </a:pPr>
            <a:r>
              <a:rPr lang="en-US" altLang="zh-CN" sz="2800" b="1" dirty="0" err="1">
                <a:solidFill>
                  <a:srgbClr val="FF0000"/>
                </a:solidFill>
              </a:rPr>
              <a:t>ContentPage</a:t>
            </a:r>
            <a:r>
              <a:rPr lang="zh-CN" altLang="en-US" sz="2000" b="1" dirty="0">
                <a:solidFill>
                  <a:srgbClr val="006AC3"/>
                </a:solidFill>
              </a:rPr>
              <a:t>：是最简单且最常见的页面类型。 将 </a:t>
            </a:r>
            <a:r>
              <a:rPr lang="en-US" altLang="zh-CN" sz="2000" b="1" dirty="0">
                <a:solidFill>
                  <a:srgbClr val="006AC3"/>
                </a:solidFill>
              </a:rPr>
              <a:t>Content </a:t>
            </a:r>
            <a:r>
              <a:rPr lang="zh-CN" altLang="en-US" sz="2000" b="1" dirty="0">
                <a:solidFill>
                  <a:srgbClr val="006AC3"/>
                </a:solidFill>
              </a:rPr>
              <a:t>属性设置为一个 </a:t>
            </a:r>
            <a:r>
              <a:rPr lang="en-US" altLang="zh-CN" sz="2000" b="1" dirty="0">
                <a:solidFill>
                  <a:srgbClr val="006AC3"/>
                </a:solidFill>
              </a:rPr>
              <a:t>View </a:t>
            </a:r>
            <a:r>
              <a:rPr lang="zh-CN" altLang="en-US" sz="2000" b="1" dirty="0">
                <a:solidFill>
                  <a:srgbClr val="006AC3"/>
                </a:solidFill>
              </a:rPr>
              <a:t>对象。</a:t>
            </a:r>
            <a:endParaRPr lang="en-US" altLang="zh-CN" sz="2000" b="1" dirty="0">
              <a:solidFill>
                <a:srgbClr val="006AC3"/>
              </a:solidFill>
            </a:endParaRPr>
          </a:p>
          <a:p>
            <a:pPr>
              <a:lnSpc>
                <a:spcPts val="3500"/>
              </a:lnSpc>
            </a:pPr>
            <a:r>
              <a:rPr lang="en-US" altLang="zh-CN" sz="2800" b="1" dirty="0" err="1">
                <a:solidFill>
                  <a:srgbClr val="FF0000"/>
                </a:solidFill>
              </a:rPr>
              <a:t>NavigationPage</a:t>
            </a:r>
            <a:r>
              <a:rPr lang="zh-CN" altLang="en-US" sz="2000" b="1" dirty="0">
                <a:solidFill>
                  <a:srgbClr val="006AC3"/>
                </a:solidFill>
              </a:rPr>
              <a:t>：使用基于堆栈的体系结构管理其他页面中的导航。 在应用程序中使用页面导航时，主页的实例应传递给</a:t>
            </a:r>
            <a:r>
              <a:rPr lang="en-US" altLang="zh-CN" sz="2000" b="1" dirty="0" err="1">
                <a:solidFill>
                  <a:srgbClr val="006AC3"/>
                </a:solidFill>
              </a:rPr>
              <a:t>NavigationPage</a:t>
            </a:r>
            <a:r>
              <a:rPr lang="zh-CN" altLang="en-US" sz="2000" b="1" dirty="0">
                <a:solidFill>
                  <a:srgbClr val="006AC3"/>
                </a:solidFill>
              </a:rPr>
              <a:t>对象的构造函数。</a:t>
            </a:r>
            <a:endParaRPr lang="en-US" altLang="zh-CN" sz="2000" b="1" dirty="0">
              <a:solidFill>
                <a:srgbClr val="006AC3"/>
              </a:solidFill>
            </a:endParaRPr>
          </a:p>
          <a:p>
            <a:pPr>
              <a:lnSpc>
                <a:spcPts val="3500"/>
              </a:lnSpc>
            </a:pPr>
            <a:r>
              <a:rPr lang="en-US" altLang="zh-CN" sz="2800" b="1" dirty="0" err="1">
                <a:solidFill>
                  <a:srgbClr val="FF0000"/>
                </a:solidFill>
              </a:rPr>
              <a:t>FlyoutPage</a:t>
            </a:r>
            <a:r>
              <a:rPr lang="en-US" altLang="zh-CN" sz="2800" b="1" dirty="0">
                <a:solidFill>
                  <a:srgbClr val="FF0000"/>
                </a:solidFill>
              </a:rPr>
              <a:t> </a:t>
            </a:r>
            <a:r>
              <a:rPr lang="zh-CN" altLang="en-US" sz="2000" b="1" dirty="0">
                <a:solidFill>
                  <a:srgbClr val="006AC3"/>
                </a:solidFill>
              </a:rPr>
              <a:t>：管理两个页面。 将 </a:t>
            </a:r>
            <a:r>
              <a:rPr lang="en-US" altLang="zh-CN" sz="2000" b="1" dirty="0">
                <a:solidFill>
                  <a:srgbClr val="006AC3"/>
                </a:solidFill>
              </a:rPr>
              <a:t>Flyout </a:t>
            </a:r>
            <a:r>
              <a:rPr lang="zh-CN" altLang="en-US" sz="2000" b="1" dirty="0">
                <a:solidFill>
                  <a:srgbClr val="006AC3"/>
                </a:solidFill>
              </a:rPr>
              <a:t>属性设置为通常显示列表或菜单的页面。 将 </a:t>
            </a:r>
            <a:r>
              <a:rPr lang="en-US" altLang="zh-CN" sz="2000" b="1" dirty="0">
                <a:solidFill>
                  <a:srgbClr val="006AC3"/>
                </a:solidFill>
              </a:rPr>
              <a:t>Detail </a:t>
            </a:r>
            <a:r>
              <a:rPr lang="zh-CN" altLang="en-US" sz="2000" b="1" dirty="0">
                <a:solidFill>
                  <a:srgbClr val="006AC3"/>
                </a:solidFill>
              </a:rPr>
              <a:t>属性设置为一个页面。</a:t>
            </a:r>
            <a:endParaRPr lang="en-US" altLang="zh-CN" sz="2000" b="1" dirty="0">
              <a:solidFill>
                <a:srgbClr val="006AC3"/>
              </a:solidFill>
            </a:endParaRPr>
          </a:p>
          <a:p>
            <a:pPr>
              <a:lnSpc>
                <a:spcPts val="3500"/>
              </a:lnSpc>
            </a:pPr>
            <a:r>
              <a:rPr lang="en-US" altLang="zh-CN" sz="2800" b="1" dirty="0" err="1">
                <a:solidFill>
                  <a:srgbClr val="FF0000"/>
                </a:solidFill>
              </a:rPr>
              <a:t>TabbedPage</a:t>
            </a:r>
            <a:r>
              <a:rPr lang="zh-CN" altLang="en-US" sz="2000" b="1" dirty="0">
                <a:solidFill>
                  <a:srgbClr val="006AC3"/>
                </a:solidFill>
              </a:rPr>
              <a:t>：允许使用选项卡在子页间导航。 将 </a:t>
            </a:r>
            <a:r>
              <a:rPr lang="en-US" altLang="zh-CN" sz="2000" b="1" dirty="0">
                <a:solidFill>
                  <a:srgbClr val="006AC3"/>
                </a:solidFill>
              </a:rPr>
              <a:t>Children </a:t>
            </a:r>
            <a:r>
              <a:rPr lang="zh-CN" altLang="en-US" sz="2000" b="1" dirty="0">
                <a:solidFill>
                  <a:srgbClr val="006AC3"/>
                </a:solidFill>
              </a:rPr>
              <a:t>属性设置为页的集合</a:t>
            </a:r>
            <a:endParaRPr lang="en-US" altLang="zh-CN" sz="2000" b="1" dirty="0">
              <a:solidFill>
                <a:srgbClr val="006AC3"/>
              </a:solidFill>
            </a:endParaRPr>
          </a:p>
          <a:p>
            <a:pPr>
              <a:lnSpc>
                <a:spcPts val="3500"/>
              </a:lnSpc>
            </a:pPr>
            <a:r>
              <a:rPr lang="en-US" altLang="zh-CN" sz="2800" b="1" dirty="0" err="1">
                <a:solidFill>
                  <a:srgbClr val="FF0000"/>
                </a:solidFill>
              </a:rPr>
              <a:t>CarouselPage</a:t>
            </a:r>
            <a:r>
              <a:rPr lang="zh-CN" altLang="en-US" sz="2000" b="1" dirty="0">
                <a:solidFill>
                  <a:srgbClr val="006AC3"/>
                </a:solidFill>
              </a:rPr>
              <a:t>：允许通过手指轻扫在子页面之间导航。 将 </a:t>
            </a:r>
            <a:r>
              <a:rPr lang="en-US" altLang="zh-CN" sz="2000" b="1" dirty="0">
                <a:solidFill>
                  <a:srgbClr val="006AC3"/>
                </a:solidFill>
              </a:rPr>
              <a:t>Children </a:t>
            </a:r>
            <a:r>
              <a:rPr lang="zh-CN" altLang="en-US" sz="2000" b="1" dirty="0">
                <a:solidFill>
                  <a:srgbClr val="006AC3"/>
                </a:solidFill>
              </a:rPr>
              <a:t>属性设置为页的集合。</a:t>
            </a:r>
            <a:endParaRPr lang="en-US" altLang="zh-CN" sz="2000" b="1" dirty="0">
              <a:solidFill>
                <a:srgbClr val="006AC3"/>
              </a:solidFill>
            </a:endParaRPr>
          </a:p>
          <a:p>
            <a:pPr>
              <a:lnSpc>
                <a:spcPts val="3500"/>
              </a:lnSpc>
            </a:pPr>
            <a:r>
              <a:rPr lang="en-US" altLang="zh-CN" sz="2800" b="1" dirty="0" err="1">
                <a:solidFill>
                  <a:srgbClr val="FF0000"/>
                </a:solidFill>
              </a:rPr>
              <a:t>TemplatedPage</a:t>
            </a:r>
            <a:r>
              <a:rPr lang="zh-CN" altLang="en-US" sz="2000" b="1" dirty="0">
                <a:solidFill>
                  <a:srgbClr val="006AC3"/>
                </a:solidFill>
              </a:rPr>
              <a:t>：使用控件模板显示全屏内容，是的基类 </a:t>
            </a:r>
            <a:r>
              <a:rPr lang="en-US" altLang="zh-CN" sz="2000" b="1" dirty="0" err="1">
                <a:solidFill>
                  <a:srgbClr val="006AC3"/>
                </a:solidFill>
              </a:rPr>
              <a:t>ContentPage</a:t>
            </a:r>
            <a:r>
              <a:rPr lang="en-US" altLang="zh-CN" sz="2000" b="1" dirty="0">
                <a:solidFill>
                  <a:srgbClr val="006AC3"/>
                </a:solidFill>
              </a:rPr>
              <a:t> </a:t>
            </a:r>
            <a:r>
              <a:rPr lang="zh-CN" altLang="en-US" sz="2000" b="1" dirty="0">
                <a:solidFill>
                  <a:srgbClr val="006AC3"/>
                </a:solidFill>
              </a:rPr>
              <a:t>。</a:t>
            </a:r>
            <a:endParaRPr lang="en-US" altLang="zh-CN" sz="2000" b="1" dirty="0">
              <a:solidFill>
                <a:srgbClr val="006AC3"/>
              </a:solidFill>
            </a:endParaRPr>
          </a:p>
          <a:p>
            <a:pPr>
              <a:lnSpc>
                <a:spcPts val="3500"/>
              </a:lnSpc>
            </a:pPr>
            <a:r>
              <a:rPr lang="en-US" altLang="zh-CN" sz="2800" b="1" dirty="0">
                <a:solidFill>
                  <a:srgbClr val="FF0000"/>
                </a:solidFill>
              </a:rPr>
              <a:t>Shell</a:t>
            </a:r>
            <a:r>
              <a:rPr lang="zh-CN" altLang="en-US" sz="2000" b="1" dirty="0">
                <a:solidFill>
                  <a:srgbClr val="006AC3"/>
                </a:solidFill>
              </a:rPr>
              <a:t>：提供大多数应用程序需要的基本 </a:t>
            </a:r>
            <a:r>
              <a:rPr lang="en-US" altLang="zh-CN" sz="2000" b="1" dirty="0">
                <a:solidFill>
                  <a:srgbClr val="006AC3"/>
                </a:solidFill>
              </a:rPr>
              <a:t>UI </a:t>
            </a:r>
            <a:r>
              <a:rPr lang="zh-CN" altLang="en-US" sz="2000" b="1" dirty="0">
                <a:solidFill>
                  <a:srgbClr val="006AC3"/>
                </a:solidFill>
              </a:rPr>
              <a:t>功能，让你能够专注于处理应用程序的核心工作负载</a:t>
            </a:r>
            <a:endParaRPr lang="en-US" altLang="zh-CN" sz="2000" b="1" dirty="0">
              <a:solidFill>
                <a:srgbClr val="006AC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5715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82AA206D-549A-45DB-BC62-DE1E590ECB69}"/>
              </a:ext>
            </a:extLst>
          </p:cNvPr>
          <p:cNvSpPr/>
          <p:nvPr/>
        </p:nvSpPr>
        <p:spPr>
          <a:xfrm>
            <a:off x="0" y="0"/>
            <a:ext cx="12192000" cy="1004904"/>
          </a:xfrm>
          <a:prstGeom prst="rect">
            <a:avLst/>
          </a:prstGeom>
          <a:solidFill>
            <a:srgbClr val="006A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E7AA791-4B96-45FE-B36C-EA19D8510D0D}"/>
              </a:ext>
            </a:extLst>
          </p:cNvPr>
          <p:cNvSpPr txBox="1"/>
          <p:nvPr/>
        </p:nvSpPr>
        <p:spPr>
          <a:xfrm>
            <a:off x="3750674" y="219513"/>
            <a:ext cx="4273618" cy="646331"/>
          </a:xfrm>
          <a:prstGeom prst="rect">
            <a:avLst/>
          </a:prstGeom>
          <a:solidFill>
            <a:srgbClr val="006AC4"/>
          </a:solidFill>
        </p:spPr>
        <p:txBody>
          <a:bodyPr wrap="square" rtlCol="0">
            <a:spAutoFit/>
          </a:bodyPr>
          <a:lstStyle/>
          <a:p>
            <a:r>
              <a:rPr lang="en-US" altLang="zh-CN" sz="3600" b="1">
                <a:solidFill>
                  <a:schemeClr val="bg1"/>
                </a:solidFill>
              </a:rPr>
              <a:t>Xamarin</a:t>
            </a:r>
            <a:r>
              <a:rPr lang="zh-CN" altLang="en-US" sz="3600" b="1">
                <a:solidFill>
                  <a:schemeClr val="bg1"/>
                </a:solidFill>
              </a:rPr>
              <a:t>可以做什么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B39FC8D-F9FD-43FF-AA41-687DE13B6994}"/>
              </a:ext>
            </a:extLst>
          </p:cNvPr>
          <p:cNvSpPr txBox="1"/>
          <p:nvPr/>
        </p:nvSpPr>
        <p:spPr>
          <a:xfrm>
            <a:off x="680937" y="2111688"/>
            <a:ext cx="29033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>
                <a:solidFill>
                  <a:srgbClr val="006AC4"/>
                </a:solidFill>
              </a:rPr>
              <a:t>二、</a:t>
            </a:r>
            <a:r>
              <a:rPr lang="en-US" altLang="zh-CN" sz="2800" b="1">
                <a:solidFill>
                  <a:srgbClr val="006AC4"/>
                </a:solidFill>
              </a:rPr>
              <a:t>Xamarin.iOS</a:t>
            </a:r>
            <a:endParaRPr lang="zh-CN" altLang="en-US" sz="2800" b="1">
              <a:solidFill>
                <a:srgbClr val="006AC4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E1243E8-285F-4060-B8EF-2ED7E7C23AD0}"/>
              </a:ext>
            </a:extLst>
          </p:cNvPr>
          <p:cNvSpPr txBox="1"/>
          <p:nvPr/>
        </p:nvSpPr>
        <p:spPr>
          <a:xfrm>
            <a:off x="1352145" y="2638003"/>
            <a:ext cx="47035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>
                <a:solidFill>
                  <a:srgbClr val="006AC4"/>
                </a:solidFill>
              </a:rPr>
              <a:t>向 </a:t>
            </a:r>
            <a:r>
              <a:rPr lang="en-US" altLang="zh-CN" sz="2000" b="1">
                <a:solidFill>
                  <a:srgbClr val="006AC4"/>
                </a:solidFill>
              </a:rPr>
              <a:t>.NET </a:t>
            </a:r>
            <a:r>
              <a:rPr lang="zh-CN" altLang="en-US" sz="2000" b="1">
                <a:solidFill>
                  <a:srgbClr val="006AC4"/>
                </a:solidFill>
              </a:rPr>
              <a:t>开发人员公开了完整的 </a:t>
            </a:r>
            <a:r>
              <a:rPr lang="en-US" altLang="zh-CN" sz="2000" b="1">
                <a:solidFill>
                  <a:srgbClr val="006AC4"/>
                </a:solidFill>
              </a:rPr>
              <a:t>iOS SDK</a:t>
            </a:r>
            <a:endParaRPr lang="zh-CN" altLang="en-US" sz="2000" b="1">
              <a:solidFill>
                <a:srgbClr val="006AC4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23A5C3D9-A9B5-49CC-BE47-9AB085B65B3F}"/>
              </a:ext>
            </a:extLst>
          </p:cNvPr>
          <p:cNvSpPr txBox="1"/>
          <p:nvPr/>
        </p:nvSpPr>
        <p:spPr>
          <a:xfrm>
            <a:off x="680937" y="2979401"/>
            <a:ext cx="30299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>
                <a:solidFill>
                  <a:srgbClr val="006AC4"/>
                </a:solidFill>
              </a:rPr>
              <a:t>三、</a:t>
            </a:r>
            <a:r>
              <a:rPr lang="en-US" altLang="zh-CN" sz="2800" b="1" err="1">
                <a:solidFill>
                  <a:srgbClr val="006AC4"/>
                </a:solidFill>
              </a:rPr>
              <a:t>Xamarin.Mac</a:t>
            </a:r>
            <a:endParaRPr lang="zh-CN" altLang="en-US" sz="2800" b="1">
              <a:solidFill>
                <a:srgbClr val="006AC4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6D484DE-09DE-4CC1-8342-EB3F97154988}"/>
              </a:ext>
            </a:extLst>
          </p:cNvPr>
          <p:cNvSpPr txBox="1"/>
          <p:nvPr/>
        </p:nvSpPr>
        <p:spPr>
          <a:xfrm>
            <a:off x="680937" y="1263268"/>
            <a:ext cx="46652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006AC4"/>
                </a:solidFill>
              </a:rPr>
              <a:t>一、</a:t>
            </a:r>
            <a:r>
              <a:rPr lang="en-US" altLang="zh-CN" sz="2800" b="1" dirty="0" err="1">
                <a:solidFill>
                  <a:srgbClr val="006AC4"/>
                </a:solidFill>
              </a:rPr>
              <a:t>Xamarin.Android</a:t>
            </a:r>
            <a:endParaRPr lang="zh-CN" altLang="en-US" sz="2800" b="1" dirty="0">
              <a:solidFill>
                <a:srgbClr val="006AC4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227682A-DE94-4F5A-9B97-F898F7D64F5A}"/>
              </a:ext>
            </a:extLst>
          </p:cNvPr>
          <p:cNvSpPr txBox="1"/>
          <p:nvPr/>
        </p:nvSpPr>
        <p:spPr>
          <a:xfrm>
            <a:off x="1413510" y="1725328"/>
            <a:ext cx="52469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006AC4"/>
                </a:solidFill>
              </a:rPr>
              <a:t>向 </a:t>
            </a:r>
            <a:r>
              <a:rPr lang="en-US" altLang="zh-CN" sz="2000" b="1" dirty="0">
                <a:solidFill>
                  <a:srgbClr val="006AC4"/>
                </a:solidFill>
              </a:rPr>
              <a:t>.NET </a:t>
            </a:r>
            <a:r>
              <a:rPr lang="zh-CN" altLang="en-US" sz="2000" b="1" dirty="0">
                <a:solidFill>
                  <a:srgbClr val="006AC4"/>
                </a:solidFill>
              </a:rPr>
              <a:t>开发人员公开了完整的 </a:t>
            </a:r>
            <a:r>
              <a:rPr lang="en-US" altLang="zh-CN" sz="2000" b="1" dirty="0">
                <a:solidFill>
                  <a:srgbClr val="006AC4"/>
                </a:solidFill>
              </a:rPr>
              <a:t>Android SDK</a:t>
            </a:r>
            <a:endParaRPr lang="zh-CN" altLang="en-US" sz="2000" b="1" dirty="0">
              <a:solidFill>
                <a:srgbClr val="006AC4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1AF8EE9-41A2-4137-92AE-14314B6C4562}"/>
              </a:ext>
            </a:extLst>
          </p:cNvPr>
          <p:cNvSpPr txBox="1"/>
          <p:nvPr/>
        </p:nvSpPr>
        <p:spPr>
          <a:xfrm>
            <a:off x="1352145" y="3519005"/>
            <a:ext cx="51187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>
                <a:solidFill>
                  <a:srgbClr val="006AC4"/>
                </a:solidFill>
              </a:rPr>
              <a:t>向 </a:t>
            </a:r>
            <a:r>
              <a:rPr lang="en-US" altLang="zh-CN" sz="2000" b="1">
                <a:solidFill>
                  <a:srgbClr val="006AC4"/>
                </a:solidFill>
              </a:rPr>
              <a:t>.NET </a:t>
            </a:r>
            <a:r>
              <a:rPr lang="zh-CN" altLang="en-US" sz="2000" b="1">
                <a:solidFill>
                  <a:srgbClr val="006AC4"/>
                </a:solidFill>
              </a:rPr>
              <a:t>开发人员公开了完整的 </a:t>
            </a:r>
            <a:r>
              <a:rPr lang="en-US" altLang="zh-CN" sz="2000" b="1">
                <a:solidFill>
                  <a:srgbClr val="006AC4"/>
                </a:solidFill>
              </a:rPr>
              <a:t>macOS SDK</a:t>
            </a:r>
            <a:endParaRPr lang="zh-CN" altLang="en-US" sz="2000" b="1">
              <a:solidFill>
                <a:srgbClr val="006AC4"/>
              </a:solidFill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582F6CC3-955E-4D41-9774-5D548EA85767}"/>
              </a:ext>
            </a:extLst>
          </p:cNvPr>
          <p:cNvSpPr txBox="1"/>
          <p:nvPr/>
        </p:nvSpPr>
        <p:spPr>
          <a:xfrm>
            <a:off x="673914" y="3905381"/>
            <a:ext cx="33441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>
                <a:solidFill>
                  <a:srgbClr val="006AC4"/>
                </a:solidFill>
              </a:rPr>
              <a:t>四、</a:t>
            </a:r>
            <a:r>
              <a:rPr lang="en-US" altLang="zh-CN" sz="2800" b="1">
                <a:solidFill>
                  <a:srgbClr val="006AC4"/>
                </a:solidFill>
              </a:rPr>
              <a:t>Xamarin.Forms</a:t>
            </a:r>
            <a:endParaRPr lang="zh-CN" altLang="en-US" sz="2800" b="1">
              <a:solidFill>
                <a:srgbClr val="006AC4"/>
              </a:solidFill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F3A4AEBC-6AFE-4881-A6E1-92BCFA45EB7B}"/>
              </a:ext>
            </a:extLst>
          </p:cNvPr>
          <p:cNvSpPr txBox="1"/>
          <p:nvPr/>
        </p:nvSpPr>
        <p:spPr>
          <a:xfrm>
            <a:off x="617617" y="5227235"/>
            <a:ext cx="39020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>
                <a:solidFill>
                  <a:srgbClr val="006AC4"/>
                </a:solidFill>
              </a:rPr>
              <a:t>五、</a:t>
            </a:r>
            <a:r>
              <a:rPr lang="en-US" altLang="zh-CN" sz="2800" b="1" err="1">
                <a:solidFill>
                  <a:srgbClr val="006AC4"/>
                </a:solidFill>
              </a:rPr>
              <a:t>Xamarin.Essentials</a:t>
            </a:r>
            <a:endParaRPr lang="zh-CN" altLang="en-US" sz="2800" b="1">
              <a:solidFill>
                <a:srgbClr val="006AC4"/>
              </a:solidFill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568D7174-544D-43C3-ABA2-A43930AE31D7}"/>
              </a:ext>
            </a:extLst>
          </p:cNvPr>
          <p:cNvSpPr txBox="1"/>
          <p:nvPr/>
        </p:nvSpPr>
        <p:spPr>
          <a:xfrm>
            <a:off x="1413510" y="4517442"/>
            <a:ext cx="9540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>
                <a:solidFill>
                  <a:srgbClr val="006AC4"/>
                </a:solidFill>
              </a:rPr>
              <a:t>一个跨平台的</a:t>
            </a:r>
            <a:r>
              <a:rPr lang="en-US" altLang="zh-CN" sz="2000" b="1">
                <a:solidFill>
                  <a:srgbClr val="006AC4"/>
                </a:solidFill>
              </a:rPr>
              <a:t>UI </a:t>
            </a:r>
            <a:r>
              <a:rPr lang="zh-CN" altLang="en-US" sz="2000" b="1">
                <a:solidFill>
                  <a:srgbClr val="006AC4"/>
                </a:solidFill>
              </a:rPr>
              <a:t>框架，通过 </a:t>
            </a:r>
            <a:r>
              <a:rPr lang="en-US" altLang="zh-CN" sz="2000" b="1">
                <a:solidFill>
                  <a:srgbClr val="006AC4"/>
                </a:solidFill>
              </a:rPr>
              <a:t>Xamarin.Forms</a:t>
            </a:r>
            <a:r>
              <a:rPr lang="zh-CN" altLang="en-US" sz="2000" b="1">
                <a:solidFill>
                  <a:srgbClr val="006AC4"/>
                </a:solidFill>
              </a:rPr>
              <a:t>，开发人员可从跨平台共享代码，生成 </a:t>
            </a:r>
            <a:r>
              <a:rPr lang="en-US" altLang="zh-CN" sz="2000" b="1">
                <a:solidFill>
                  <a:srgbClr val="006AC4"/>
                </a:solidFill>
              </a:rPr>
              <a:t>Android</a:t>
            </a:r>
            <a:r>
              <a:rPr lang="zh-CN" altLang="en-US" sz="2000" b="1">
                <a:solidFill>
                  <a:srgbClr val="006AC4"/>
                </a:solidFill>
              </a:rPr>
              <a:t>、</a:t>
            </a:r>
            <a:r>
              <a:rPr lang="en-US" altLang="zh-CN" sz="2000" b="1">
                <a:solidFill>
                  <a:srgbClr val="006AC4"/>
                </a:solidFill>
              </a:rPr>
              <a:t>iOS </a:t>
            </a:r>
            <a:r>
              <a:rPr lang="zh-CN" altLang="en-US" sz="2000" b="1">
                <a:solidFill>
                  <a:srgbClr val="006AC4"/>
                </a:solidFill>
              </a:rPr>
              <a:t>和 </a:t>
            </a:r>
            <a:r>
              <a:rPr lang="en-US" altLang="zh-CN" sz="2000" b="1">
                <a:solidFill>
                  <a:srgbClr val="006AC4"/>
                </a:solidFill>
              </a:rPr>
              <a:t>Windows </a:t>
            </a:r>
            <a:r>
              <a:rPr lang="zh-CN" altLang="en-US" sz="2000" b="1">
                <a:solidFill>
                  <a:srgbClr val="006AC4"/>
                </a:solidFill>
              </a:rPr>
              <a:t>应用程序。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DB45BAEC-5D71-45F0-AD47-2D4C136876B8}"/>
              </a:ext>
            </a:extLst>
          </p:cNvPr>
          <p:cNvSpPr txBox="1"/>
          <p:nvPr/>
        </p:nvSpPr>
        <p:spPr>
          <a:xfrm>
            <a:off x="1352145" y="5827960"/>
            <a:ext cx="9540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006AC4"/>
                </a:solidFill>
              </a:rPr>
              <a:t>提供了系统功能的调用，适用于</a:t>
            </a:r>
            <a:r>
              <a:rPr lang="en-US" altLang="zh-CN" sz="2000" b="1" dirty="0">
                <a:solidFill>
                  <a:srgbClr val="006AC4"/>
                </a:solidFill>
              </a:rPr>
              <a:t>Android</a:t>
            </a:r>
            <a:r>
              <a:rPr lang="zh-CN" altLang="en-US" sz="2000" b="1" dirty="0">
                <a:solidFill>
                  <a:srgbClr val="006AC4"/>
                </a:solidFill>
              </a:rPr>
              <a:t>、</a:t>
            </a:r>
            <a:r>
              <a:rPr lang="en-US" altLang="zh-CN" sz="2000" b="1" dirty="0">
                <a:solidFill>
                  <a:srgbClr val="006AC4"/>
                </a:solidFill>
              </a:rPr>
              <a:t>iOS </a:t>
            </a:r>
            <a:r>
              <a:rPr lang="zh-CN" altLang="en-US" sz="2000" b="1" dirty="0">
                <a:solidFill>
                  <a:srgbClr val="006AC4"/>
                </a:solidFill>
              </a:rPr>
              <a:t>或 </a:t>
            </a:r>
            <a:r>
              <a:rPr lang="en-US" altLang="zh-CN" sz="2000" b="1" dirty="0">
                <a:solidFill>
                  <a:srgbClr val="006AC4"/>
                </a:solidFill>
              </a:rPr>
              <a:t>UWP </a:t>
            </a:r>
            <a:r>
              <a:rPr lang="zh-CN" altLang="en-US" sz="2000" b="1" dirty="0">
                <a:solidFill>
                  <a:srgbClr val="006AC4"/>
                </a:solidFill>
              </a:rPr>
              <a:t>应用程序的跨平台 </a:t>
            </a:r>
            <a:r>
              <a:rPr lang="en-US" altLang="zh-CN" sz="2000" b="1" dirty="0">
                <a:solidFill>
                  <a:srgbClr val="006AC4"/>
                </a:solidFill>
              </a:rPr>
              <a:t>API</a:t>
            </a:r>
            <a:r>
              <a:rPr lang="zh-CN" altLang="en-US" sz="2000" b="1" dirty="0">
                <a:solidFill>
                  <a:srgbClr val="006AC4"/>
                </a:solidFill>
              </a:rPr>
              <a:t>，不管如何创建用户界面，都可以通过共享代码进行访问。</a:t>
            </a:r>
          </a:p>
        </p:txBody>
      </p:sp>
    </p:spTree>
    <p:extLst>
      <p:ext uri="{BB962C8B-B14F-4D97-AF65-F5344CB8AC3E}">
        <p14:creationId xmlns:p14="http://schemas.microsoft.com/office/powerpoint/2010/main" val="42208279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B7415E9E-1C98-4FD0-B704-EED87111C7F4}"/>
              </a:ext>
            </a:extLst>
          </p:cNvPr>
          <p:cNvSpPr/>
          <p:nvPr/>
        </p:nvSpPr>
        <p:spPr>
          <a:xfrm>
            <a:off x="0" y="0"/>
            <a:ext cx="12192000" cy="1186774"/>
          </a:xfrm>
          <a:prstGeom prst="rect">
            <a:avLst/>
          </a:prstGeom>
          <a:solidFill>
            <a:srgbClr val="006A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02B4F1A-0AB5-4F5C-B29F-C9447742FB7D}"/>
              </a:ext>
            </a:extLst>
          </p:cNvPr>
          <p:cNvSpPr txBox="1"/>
          <p:nvPr/>
        </p:nvSpPr>
        <p:spPr>
          <a:xfrm>
            <a:off x="4660902" y="270221"/>
            <a:ext cx="2870196" cy="646331"/>
          </a:xfrm>
          <a:prstGeom prst="rect">
            <a:avLst/>
          </a:prstGeom>
          <a:solidFill>
            <a:srgbClr val="006AC4"/>
          </a:solidFill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</a:rPr>
              <a:t>Shell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A01B2A1-F800-4727-ABA9-31B97513D14A}"/>
              </a:ext>
            </a:extLst>
          </p:cNvPr>
          <p:cNvSpPr txBox="1"/>
          <p:nvPr/>
        </p:nvSpPr>
        <p:spPr>
          <a:xfrm>
            <a:off x="451993" y="1456995"/>
            <a:ext cx="11567181" cy="2292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500"/>
              </a:lnSpc>
            </a:pPr>
            <a:r>
              <a:rPr lang="zh-CN" altLang="en-US" sz="2800" b="1" dirty="0">
                <a:solidFill>
                  <a:srgbClr val="006AC3"/>
                </a:solidFill>
              </a:rPr>
              <a:t> </a:t>
            </a:r>
            <a:r>
              <a:rPr lang="en-US" altLang="zh-CN" sz="2800" b="1" dirty="0">
                <a:solidFill>
                  <a:srgbClr val="006AC3"/>
                </a:solidFill>
              </a:rPr>
              <a:t>Shell </a:t>
            </a:r>
            <a:r>
              <a:rPr lang="zh-CN" altLang="en-US" sz="2800" b="1" dirty="0">
                <a:solidFill>
                  <a:srgbClr val="006AC3"/>
                </a:solidFill>
              </a:rPr>
              <a:t>包含三个主要层次结构对象：</a:t>
            </a:r>
            <a:endParaRPr lang="en-US" altLang="zh-CN" sz="2800" b="1" dirty="0">
              <a:solidFill>
                <a:srgbClr val="006AC3"/>
              </a:solidFill>
            </a:endParaRPr>
          </a:p>
          <a:p>
            <a:pPr>
              <a:lnSpc>
                <a:spcPts val="3500"/>
              </a:lnSpc>
            </a:pPr>
            <a:r>
              <a:rPr lang="en-US" altLang="zh-CN" sz="2000" b="1" dirty="0">
                <a:solidFill>
                  <a:srgbClr val="006AC3"/>
                </a:solidFill>
              </a:rPr>
              <a:t>1. </a:t>
            </a:r>
            <a:r>
              <a:rPr lang="en-US" altLang="zh-CN" sz="2000" b="1" dirty="0" err="1">
                <a:solidFill>
                  <a:srgbClr val="006AC3"/>
                </a:solidFill>
              </a:rPr>
              <a:t>FlyoutItem</a:t>
            </a:r>
            <a:r>
              <a:rPr lang="zh-CN" altLang="en-US" sz="2000" b="1" dirty="0">
                <a:solidFill>
                  <a:srgbClr val="006AC3"/>
                </a:solidFill>
              </a:rPr>
              <a:t>：表示</a:t>
            </a:r>
            <a:r>
              <a:rPr lang="zh-CN" altLang="en-US" sz="2000" b="1" dirty="0">
                <a:solidFill>
                  <a:srgbClr val="FF0000"/>
                </a:solidFill>
              </a:rPr>
              <a:t>飞出项</a:t>
            </a:r>
            <a:r>
              <a:rPr lang="zh-CN" altLang="en-US" sz="2000" b="1" dirty="0">
                <a:solidFill>
                  <a:srgbClr val="006AC3"/>
                </a:solidFill>
              </a:rPr>
              <a:t>；每个 </a:t>
            </a:r>
            <a:r>
              <a:rPr lang="en-US" altLang="zh-CN" sz="2000" b="1" dirty="0" err="1">
                <a:solidFill>
                  <a:srgbClr val="006AC3"/>
                </a:solidFill>
              </a:rPr>
              <a:t>FlyoutItem</a:t>
            </a:r>
            <a:r>
              <a:rPr lang="en-US" altLang="zh-CN" sz="2000" b="1" dirty="0">
                <a:solidFill>
                  <a:srgbClr val="006AC3"/>
                </a:solidFill>
              </a:rPr>
              <a:t> </a:t>
            </a:r>
            <a:r>
              <a:rPr lang="zh-CN" altLang="en-US" sz="2000" b="1" dirty="0">
                <a:solidFill>
                  <a:srgbClr val="006AC3"/>
                </a:solidFill>
              </a:rPr>
              <a:t>对象都是 </a:t>
            </a:r>
            <a:r>
              <a:rPr lang="en-US" altLang="zh-CN" sz="2000" b="1" dirty="0">
                <a:solidFill>
                  <a:srgbClr val="006AC3"/>
                </a:solidFill>
              </a:rPr>
              <a:t>Shell </a:t>
            </a:r>
            <a:r>
              <a:rPr lang="zh-CN" altLang="en-US" sz="2000" b="1" dirty="0">
                <a:solidFill>
                  <a:srgbClr val="006AC3"/>
                </a:solidFill>
              </a:rPr>
              <a:t>对象的子对象。</a:t>
            </a:r>
          </a:p>
          <a:p>
            <a:pPr>
              <a:lnSpc>
                <a:spcPts val="3500"/>
              </a:lnSpc>
            </a:pPr>
            <a:r>
              <a:rPr lang="en-US" altLang="zh-CN" sz="2000" b="1" dirty="0">
                <a:solidFill>
                  <a:srgbClr val="006AC3"/>
                </a:solidFill>
              </a:rPr>
              <a:t>2. Tab</a:t>
            </a:r>
            <a:r>
              <a:rPr lang="zh-CN" altLang="en-US" sz="2000" b="1" dirty="0">
                <a:solidFill>
                  <a:srgbClr val="006AC3"/>
                </a:solidFill>
              </a:rPr>
              <a:t>：显示为</a:t>
            </a:r>
            <a:r>
              <a:rPr lang="zh-CN" altLang="en-US" sz="2000" b="1" dirty="0">
                <a:solidFill>
                  <a:srgbClr val="FF0000"/>
                </a:solidFill>
              </a:rPr>
              <a:t>底部选项卡</a:t>
            </a:r>
            <a:r>
              <a:rPr lang="zh-CN" altLang="en-US" sz="2000" b="1" dirty="0">
                <a:solidFill>
                  <a:srgbClr val="006AC3"/>
                </a:solidFill>
              </a:rPr>
              <a:t>导航； 每个 </a:t>
            </a:r>
            <a:r>
              <a:rPr lang="en-US" altLang="zh-CN" sz="2000" b="1" dirty="0">
                <a:solidFill>
                  <a:srgbClr val="006AC3"/>
                </a:solidFill>
              </a:rPr>
              <a:t>Tab </a:t>
            </a:r>
            <a:r>
              <a:rPr lang="zh-CN" altLang="en-US" sz="2000" b="1" dirty="0">
                <a:solidFill>
                  <a:srgbClr val="006AC3"/>
                </a:solidFill>
              </a:rPr>
              <a:t>对象都是 </a:t>
            </a:r>
            <a:r>
              <a:rPr lang="en-US" altLang="zh-CN" sz="2000" b="1" dirty="0" err="1">
                <a:solidFill>
                  <a:srgbClr val="006AC3"/>
                </a:solidFill>
              </a:rPr>
              <a:t>FlyoutItem</a:t>
            </a:r>
            <a:r>
              <a:rPr lang="en-US" altLang="zh-CN" sz="2000" b="1" dirty="0">
                <a:solidFill>
                  <a:srgbClr val="006AC3"/>
                </a:solidFill>
              </a:rPr>
              <a:t> </a:t>
            </a:r>
            <a:r>
              <a:rPr lang="zh-CN" altLang="en-US" sz="2000" b="1" dirty="0">
                <a:solidFill>
                  <a:srgbClr val="006AC3"/>
                </a:solidFill>
              </a:rPr>
              <a:t>对象子对象。</a:t>
            </a:r>
          </a:p>
          <a:p>
            <a:pPr>
              <a:lnSpc>
                <a:spcPts val="3500"/>
              </a:lnSpc>
            </a:pPr>
            <a:r>
              <a:rPr lang="en-US" altLang="zh-CN" sz="2000" b="1" dirty="0">
                <a:solidFill>
                  <a:srgbClr val="006AC3"/>
                </a:solidFill>
              </a:rPr>
              <a:t>3. </a:t>
            </a:r>
            <a:r>
              <a:rPr lang="en-US" altLang="zh-CN" sz="2000" b="1" dirty="0" err="1">
                <a:solidFill>
                  <a:srgbClr val="006AC3"/>
                </a:solidFill>
              </a:rPr>
              <a:t>ShellContent</a:t>
            </a:r>
            <a:r>
              <a:rPr lang="zh-CN" altLang="en-US" sz="2000" b="1" dirty="0">
                <a:solidFill>
                  <a:srgbClr val="006AC3"/>
                </a:solidFill>
              </a:rPr>
              <a:t>：显示为</a:t>
            </a:r>
            <a:r>
              <a:rPr lang="zh-CN" altLang="en-US" sz="2000" b="1" dirty="0">
                <a:solidFill>
                  <a:srgbClr val="FF0000"/>
                </a:solidFill>
              </a:rPr>
              <a:t>顶部选项卡</a:t>
            </a:r>
            <a:r>
              <a:rPr lang="zh-CN" altLang="en-US" sz="2000" b="1" dirty="0">
                <a:solidFill>
                  <a:srgbClr val="006AC3"/>
                </a:solidFill>
              </a:rPr>
              <a:t> ；每个 </a:t>
            </a:r>
            <a:r>
              <a:rPr lang="en-US" altLang="zh-CN" sz="2000" b="1" dirty="0" err="1">
                <a:solidFill>
                  <a:srgbClr val="006AC3"/>
                </a:solidFill>
              </a:rPr>
              <a:t>ShellContent</a:t>
            </a:r>
            <a:r>
              <a:rPr lang="en-US" altLang="zh-CN" sz="2000" b="1" dirty="0">
                <a:solidFill>
                  <a:srgbClr val="006AC3"/>
                </a:solidFill>
              </a:rPr>
              <a:t> </a:t>
            </a:r>
            <a:r>
              <a:rPr lang="zh-CN" altLang="en-US" sz="2000" b="1" dirty="0">
                <a:solidFill>
                  <a:srgbClr val="006AC3"/>
                </a:solidFill>
              </a:rPr>
              <a:t>对象都是 </a:t>
            </a:r>
            <a:r>
              <a:rPr lang="en-US" altLang="zh-CN" sz="2000" b="1" dirty="0">
                <a:solidFill>
                  <a:srgbClr val="006AC3"/>
                </a:solidFill>
              </a:rPr>
              <a:t>Tab </a:t>
            </a:r>
            <a:r>
              <a:rPr lang="zh-CN" altLang="en-US" sz="2000" b="1" dirty="0">
                <a:solidFill>
                  <a:srgbClr val="006AC3"/>
                </a:solidFill>
              </a:rPr>
              <a:t>对象的子对象；</a:t>
            </a:r>
            <a:r>
              <a:rPr lang="en-US" altLang="zh-CN" sz="2000" b="1" dirty="0" err="1">
                <a:solidFill>
                  <a:srgbClr val="006AC3"/>
                </a:solidFill>
              </a:rPr>
              <a:t>ShellContent</a:t>
            </a:r>
            <a:r>
              <a:rPr lang="en-US" altLang="zh-CN" sz="2000" b="1" dirty="0">
                <a:solidFill>
                  <a:srgbClr val="006AC3"/>
                </a:solidFill>
              </a:rPr>
              <a:t> </a:t>
            </a:r>
            <a:r>
              <a:rPr lang="zh-CN" altLang="en-US" sz="2000" b="1" dirty="0">
                <a:solidFill>
                  <a:srgbClr val="006AC3"/>
                </a:solidFill>
              </a:rPr>
              <a:t>的内容属性是</a:t>
            </a:r>
            <a:r>
              <a:rPr lang="en-US" altLang="zh-CN" sz="2000" b="1" dirty="0" err="1">
                <a:solidFill>
                  <a:srgbClr val="006AC3"/>
                </a:solidFill>
              </a:rPr>
              <a:t>ContentPage</a:t>
            </a:r>
            <a:r>
              <a:rPr lang="en-US" altLang="zh-CN" sz="2000" b="1" dirty="0">
                <a:solidFill>
                  <a:srgbClr val="006AC3"/>
                </a:solidFill>
              </a:rPr>
              <a:t> </a:t>
            </a:r>
            <a:r>
              <a:rPr lang="zh-CN" altLang="en-US" sz="2000" b="1" dirty="0">
                <a:solidFill>
                  <a:srgbClr val="006AC3"/>
                </a:solidFill>
              </a:rPr>
              <a:t>对象。</a:t>
            </a:r>
            <a:endParaRPr lang="en-US" altLang="zh-CN" sz="2000" b="1" dirty="0">
              <a:solidFill>
                <a:srgbClr val="006AC3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68E2A30-8406-42CB-9C75-29CDBCF20E94}"/>
              </a:ext>
            </a:extLst>
          </p:cNvPr>
          <p:cNvSpPr txBox="1"/>
          <p:nvPr/>
        </p:nvSpPr>
        <p:spPr>
          <a:xfrm>
            <a:off x="312409" y="3834709"/>
            <a:ext cx="11567181" cy="524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500"/>
              </a:lnSpc>
            </a:pPr>
            <a:r>
              <a:rPr lang="zh-CN" altLang="en-US" sz="2800" b="1" dirty="0">
                <a:solidFill>
                  <a:srgbClr val="006AC3"/>
                </a:solidFill>
              </a:rPr>
              <a:t> </a:t>
            </a:r>
            <a:r>
              <a:rPr lang="en-US" altLang="zh-CN" sz="2800" b="1" dirty="0">
                <a:solidFill>
                  <a:srgbClr val="006AC3"/>
                </a:solidFill>
              </a:rPr>
              <a:t>Shell </a:t>
            </a:r>
            <a:r>
              <a:rPr lang="zh-CN" altLang="en-US" sz="2800" b="1" dirty="0">
                <a:solidFill>
                  <a:srgbClr val="006AC3"/>
                </a:solidFill>
              </a:rPr>
              <a:t>的菜单项：</a:t>
            </a:r>
            <a:r>
              <a:rPr lang="en-US" altLang="zh-CN" sz="2000" b="1" dirty="0" err="1">
                <a:solidFill>
                  <a:srgbClr val="006AC3"/>
                </a:solidFill>
              </a:rPr>
              <a:t>MenuItem</a:t>
            </a:r>
            <a:r>
              <a:rPr lang="zh-CN" altLang="en-US" sz="2000" b="1" dirty="0">
                <a:solidFill>
                  <a:srgbClr val="006AC3"/>
                </a:solidFill>
              </a:rPr>
              <a:t>控件</a:t>
            </a:r>
            <a:endParaRPr lang="en-US" altLang="zh-CN" sz="2000" b="1" dirty="0">
              <a:solidFill>
                <a:srgbClr val="006AC3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95778C2-B310-4C74-8F26-990B797BBEFE}"/>
              </a:ext>
            </a:extLst>
          </p:cNvPr>
          <p:cNvSpPr txBox="1"/>
          <p:nvPr/>
        </p:nvSpPr>
        <p:spPr>
          <a:xfrm>
            <a:off x="312409" y="4562143"/>
            <a:ext cx="11567181" cy="524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500"/>
              </a:lnSpc>
            </a:pPr>
            <a:r>
              <a:rPr lang="zh-CN" altLang="en-US" sz="2800" b="1" dirty="0">
                <a:solidFill>
                  <a:srgbClr val="006AC3"/>
                </a:solidFill>
              </a:rPr>
              <a:t> </a:t>
            </a:r>
            <a:r>
              <a:rPr lang="en-US" altLang="zh-CN" sz="2800" b="1" dirty="0">
                <a:solidFill>
                  <a:srgbClr val="006AC3"/>
                </a:solidFill>
              </a:rPr>
              <a:t>Shell</a:t>
            </a:r>
            <a:r>
              <a:rPr lang="zh-CN" altLang="en-US" sz="2800" b="1" dirty="0">
                <a:solidFill>
                  <a:srgbClr val="006AC3"/>
                </a:solidFill>
              </a:rPr>
              <a:t>的页头：</a:t>
            </a:r>
            <a:r>
              <a:rPr lang="en-US" altLang="zh-CN" sz="2000" b="1" dirty="0" err="1">
                <a:solidFill>
                  <a:srgbClr val="006AC3"/>
                </a:solidFill>
              </a:rPr>
              <a:t>Shell.FlyoutHeader</a:t>
            </a:r>
            <a:endParaRPr lang="en-US" altLang="zh-CN" sz="2000" b="1" dirty="0">
              <a:solidFill>
                <a:srgbClr val="006AC3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73D4E33-DE5F-4C30-9E58-0B4194EFFCDE}"/>
              </a:ext>
            </a:extLst>
          </p:cNvPr>
          <p:cNvSpPr txBox="1"/>
          <p:nvPr/>
        </p:nvSpPr>
        <p:spPr>
          <a:xfrm>
            <a:off x="312409" y="5214164"/>
            <a:ext cx="11567181" cy="524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500"/>
              </a:lnSpc>
            </a:pPr>
            <a:r>
              <a:rPr lang="zh-CN" altLang="en-US" sz="2800" b="1" dirty="0">
                <a:solidFill>
                  <a:srgbClr val="006AC3"/>
                </a:solidFill>
              </a:rPr>
              <a:t> </a:t>
            </a:r>
            <a:r>
              <a:rPr lang="en-US" altLang="zh-CN" sz="2800" b="1" dirty="0">
                <a:solidFill>
                  <a:srgbClr val="006AC3"/>
                </a:solidFill>
              </a:rPr>
              <a:t>Shell</a:t>
            </a:r>
            <a:r>
              <a:rPr lang="zh-CN" altLang="en-US" sz="2800" b="1" dirty="0">
                <a:solidFill>
                  <a:srgbClr val="006AC3"/>
                </a:solidFill>
              </a:rPr>
              <a:t>的页脚：</a:t>
            </a:r>
            <a:r>
              <a:rPr lang="en-US" altLang="zh-CN" sz="2000" b="1" dirty="0">
                <a:solidFill>
                  <a:srgbClr val="006AC3"/>
                </a:solidFill>
              </a:rPr>
              <a:t>Shell. </a:t>
            </a:r>
            <a:r>
              <a:rPr lang="en-US" altLang="zh-CN" sz="2000" b="1" dirty="0" err="1">
                <a:solidFill>
                  <a:srgbClr val="006AC3"/>
                </a:solidFill>
              </a:rPr>
              <a:t>FlyoutFooter</a:t>
            </a:r>
            <a:endParaRPr lang="en-US" altLang="zh-CN" sz="2000" b="1" dirty="0">
              <a:solidFill>
                <a:srgbClr val="006AC3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50996D4-F61F-462F-8F47-C848C78A6F58}"/>
              </a:ext>
            </a:extLst>
          </p:cNvPr>
          <p:cNvSpPr txBox="1"/>
          <p:nvPr/>
        </p:nvSpPr>
        <p:spPr>
          <a:xfrm>
            <a:off x="312408" y="5960452"/>
            <a:ext cx="11567181" cy="524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500"/>
              </a:lnSpc>
            </a:pPr>
            <a:r>
              <a:rPr lang="zh-CN" altLang="en-US" sz="2800" b="1" dirty="0">
                <a:solidFill>
                  <a:srgbClr val="006AC3"/>
                </a:solidFill>
              </a:rPr>
              <a:t> </a:t>
            </a:r>
            <a:r>
              <a:rPr lang="en-US" altLang="zh-CN" sz="2800" b="1" dirty="0">
                <a:solidFill>
                  <a:srgbClr val="006AC3"/>
                </a:solidFill>
              </a:rPr>
              <a:t>Shell</a:t>
            </a:r>
            <a:r>
              <a:rPr lang="zh-CN" altLang="en-US" sz="2800" b="1" dirty="0">
                <a:solidFill>
                  <a:srgbClr val="006AC3"/>
                </a:solidFill>
              </a:rPr>
              <a:t>禁止飞出页面：</a:t>
            </a:r>
            <a:r>
              <a:rPr lang="en-US" altLang="zh-CN" sz="2000" b="1" dirty="0" err="1">
                <a:solidFill>
                  <a:srgbClr val="006AC3"/>
                </a:solidFill>
              </a:rPr>
              <a:t>TabBar</a:t>
            </a:r>
            <a:endParaRPr lang="en-US" altLang="zh-CN" sz="2000" b="1" dirty="0">
              <a:solidFill>
                <a:srgbClr val="006AC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13014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B7415E9E-1C98-4FD0-B704-EED87111C7F4}"/>
              </a:ext>
            </a:extLst>
          </p:cNvPr>
          <p:cNvSpPr/>
          <p:nvPr/>
        </p:nvSpPr>
        <p:spPr>
          <a:xfrm>
            <a:off x="0" y="0"/>
            <a:ext cx="12192000" cy="1186774"/>
          </a:xfrm>
          <a:prstGeom prst="rect">
            <a:avLst/>
          </a:prstGeom>
          <a:solidFill>
            <a:srgbClr val="006A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02B4F1A-0AB5-4F5C-B29F-C9447742FB7D}"/>
              </a:ext>
            </a:extLst>
          </p:cNvPr>
          <p:cNvSpPr txBox="1"/>
          <p:nvPr/>
        </p:nvSpPr>
        <p:spPr>
          <a:xfrm>
            <a:off x="4397870" y="242381"/>
            <a:ext cx="2870196" cy="646331"/>
          </a:xfrm>
          <a:prstGeom prst="rect">
            <a:avLst/>
          </a:prstGeom>
          <a:solidFill>
            <a:srgbClr val="006AC4"/>
          </a:solidFill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chemeClr val="bg1"/>
                </a:solidFill>
              </a:rPr>
              <a:t>页面与导航</a:t>
            </a:r>
          </a:p>
        </p:txBody>
      </p:sp>
      <p:sp>
        <p:nvSpPr>
          <p:cNvPr id="2" name="流程图: 可选过程 1">
            <a:extLst>
              <a:ext uri="{FF2B5EF4-FFF2-40B4-BE49-F238E27FC236}">
                <a16:creationId xmlns:a16="http://schemas.microsoft.com/office/drawing/2014/main" id="{1E9C1AE7-8F7B-4F9C-A3A0-F745B3FCDECF}"/>
              </a:ext>
            </a:extLst>
          </p:cNvPr>
          <p:cNvSpPr/>
          <p:nvPr/>
        </p:nvSpPr>
        <p:spPr>
          <a:xfrm>
            <a:off x="6974724" y="3006960"/>
            <a:ext cx="1687397" cy="664467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</a:rPr>
              <a:t>Page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3" name="箭头: 下 2">
            <a:extLst>
              <a:ext uri="{FF2B5EF4-FFF2-40B4-BE49-F238E27FC236}">
                <a16:creationId xmlns:a16="http://schemas.microsoft.com/office/drawing/2014/main" id="{B8AA51B2-1E67-4A11-8F8B-412C7E8C30D5}"/>
              </a:ext>
            </a:extLst>
          </p:cNvPr>
          <p:cNvSpPr/>
          <p:nvPr/>
        </p:nvSpPr>
        <p:spPr>
          <a:xfrm>
            <a:off x="7760749" y="3671427"/>
            <a:ext cx="115345" cy="2832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流程图: 过程 8">
            <a:extLst>
              <a:ext uri="{FF2B5EF4-FFF2-40B4-BE49-F238E27FC236}">
                <a16:creationId xmlns:a16="http://schemas.microsoft.com/office/drawing/2014/main" id="{550D4B13-C6DB-416C-B9EE-88744C55D8CE}"/>
              </a:ext>
            </a:extLst>
          </p:cNvPr>
          <p:cNvSpPr/>
          <p:nvPr/>
        </p:nvSpPr>
        <p:spPr>
          <a:xfrm>
            <a:off x="2892918" y="3971507"/>
            <a:ext cx="8671549" cy="5176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箭头: 下 9">
            <a:extLst>
              <a:ext uri="{FF2B5EF4-FFF2-40B4-BE49-F238E27FC236}">
                <a16:creationId xmlns:a16="http://schemas.microsoft.com/office/drawing/2014/main" id="{7FB7F5FD-C6BF-4060-9C12-D208EE87FA3C}"/>
              </a:ext>
            </a:extLst>
          </p:cNvPr>
          <p:cNvSpPr/>
          <p:nvPr/>
        </p:nvSpPr>
        <p:spPr>
          <a:xfrm>
            <a:off x="2863526" y="4023273"/>
            <a:ext cx="115345" cy="2832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流程图: 可选过程 10">
            <a:extLst>
              <a:ext uri="{FF2B5EF4-FFF2-40B4-BE49-F238E27FC236}">
                <a16:creationId xmlns:a16="http://schemas.microsoft.com/office/drawing/2014/main" id="{52317710-3553-4C53-A3AA-01601DAF40F5}"/>
              </a:ext>
            </a:extLst>
          </p:cNvPr>
          <p:cNvSpPr/>
          <p:nvPr/>
        </p:nvSpPr>
        <p:spPr>
          <a:xfrm>
            <a:off x="1968623" y="4331855"/>
            <a:ext cx="2053245" cy="664467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err="1">
                <a:solidFill>
                  <a:schemeClr val="bg1"/>
                </a:solidFill>
              </a:rPr>
              <a:t>TemplatedPage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12" name="流程图: 可选过程 11">
            <a:extLst>
              <a:ext uri="{FF2B5EF4-FFF2-40B4-BE49-F238E27FC236}">
                <a16:creationId xmlns:a16="http://schemas.microsoft.com/office/drawing/2014/main" id="{ABF78F13-BF31-4F15-8A02-2F8D53F50D5D}"/>
              </a:ext>
            </a:extLst>
          </p:cNvPr>
          <p:cNvSpPr/>
          <p:nvPr/>
        </p:nvSpPr>
        <p:spPr>
          <a:xfrm>
            <a:off x="1866295" y="5321137"/>
            <a:ext cx="2053245" cy="664467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err="1">
                <a:solidFill>
                  <a:schemeClr val="bg1"/>
                </a:solidFill>
              </a:rPr>
              <a:t>ContentPage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13" name="流程图: 可选过程 12">
            <a:extLst>
              <a:ext uri="{FF2B5EF4-FFF2-40B4-BE49-F238E27FC236}">
                <a16:creationId xmlns:a16="http://schemas.microsoft.com/office/drawing/2014/main" id="{13F6B9DB-F5C2-4841-B15C-B9993E9A372A}"/>
              </a:ext>
            </a:extLst>
          </p:cNvPr>
          <p:cNvSpPr/>
          <p:nvPr/>
        </p:nvSpPr>
        <p:spPr>
          <a:xfrm>
            <a:off x="4271916" y="4331856"/>
            <a:ext cx="1555422" cy="664467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err="1">
                <a:solidFill>
                  <a:schemeClr val="bg1"/>
                </a:solidFill>
              </a:rPr>
              <a:t>FlyoutPage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14" name="流程图: 可选过程 13">
            <a:extLst>
              <a:ext uri="{FF2B5EF4-FFF2-40B4-BE49-F238E27FC236}">
                <a16:creationId xmlns:a16="http://schemas.microsoft.com/office/drawing/2014/main" id="{916AE38B-00AF-460E-B626-53ADA2A66D93}"/>
              </a:ext>
            </a:extLst>
          </p:cNvPr>
          <p:cNvSpPr/>
          <p:nvPr/>
        </p:nvSpPr>
        <p:spPr>
          <a:xfrm>
            <a:off x="8538884" y="4315676"/>
            <a:ext cx="2091179" cy="664467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err="1">
                <a:solidFill>
                  <a:schemeClr val="bg1"/>
                </a:solidFill>
              </a:rPr>
              <a:t>NavigationPage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15" name="流程图: 可选过程 14">
            <a:extLst>
              <a:ext uri="{FF2B5EF4-FFF2-40B4-BE49-F238E27FC236}">
                <a16:creationId xmlns:a16="http://schemas.microsoft.com/office/drawing/2014/main" id="{BBD8D4AB-2CBB-47F8-8D59-33B9709FABA4}"/>
              </a:ext>
            </a:extLst>
          </p:cNvPr>
          <p:cNvSpPr/>
          <p:nvPr/>
        </p:nvSpPr>
        <p:spPr>
          <a:xfrm>
            <a:off x="7897076" y="5625089"/>
            <a:ext cx="1687397" cy="664467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err="1">
                <a:solidFill>
                  <a:schemeClr val="bg1"/>
                </a:solidFill>
              </a:rPr>
              <a:t>TabbedPage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16" name="流程图: 可选过程 15">
            <a:extLst>
              <a:ext uri="{FF2B5EF4-FFF2-40B4-BE49-F238E27FC236}">
                <a16:creationId xmlns:a16="http://schemas.microsoft.com/office/drawing/2014/main" id="{C906AF89-6F96-4718-8E34-BFF1E99477D6}"/>
              </a:ext>
            </a:extLst>
          </p:cNvPr>
          <p:cNvSpPr/>
          <p:nvPr/>
        </p:nvSpPr>
        <p:spPr>
          <a:xfrm>
            <a:off x="5230977" y="5623293"/>
            <a:ext cx="1862024" cy="664467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err="1">
                <a:solidFill>
                  <a:schemeClr val="bg1"/>
                </a:solidFill>
              </a:rPr>
              <a:t>CarouselPage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17" name="流程图: 可选过程 16">
            <a:extLst>
              <a:ext uri="{FF2B5EF4-FFF2-40B4-BE49-F238E27FC236}">
                <a16:creationId xmlns:a16="http://schemas.microsoft.com/office/drawing/2014/main" id="{10EB45CA-8938-4F0E-A93B-BE8F39C01A43}"/>
              </a:ext>
            </a:extLst>
          </p:cNvPr>
          <p:cNvSpPr/>
          <p:nvPr/>
        </p:nvSpPr>
        <p:spPr>
          <a:xfrm>
            <a:off x="10749703" y="4315676"/>
            <a:ext cx="1307180" cy="664467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</a:rPr>
              <a:t>Shell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18" name="流程图: 可选过程 17">
            <a:extLst>
              <a:ext uri="{FF2B5EF4-FFF2-40B4-BE49-F238E27FC236}">
                <a16:creationId xmlns:a16="http://schemas.microsoft.com/office/drawing/2014/main" id="{73B4DBB2-998A-4FCB-91A5-BCADA3E3EF68}"/>
              </a:ext>
            </a:extLst>
          </p:cNvPr>
          <p:cNvSpPr/>
          <p:nvPr/>
        </p:nvSpPr>
        <p:spPr>
          <a:xfrm>
            <a:off x="5993093" y="4315676"/>
            <a:ext cx="2408867" cy="664467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err="1">
                <a:solidFill>
                  <a:schemeClr val="bg1"/>
                </a:solidFill>
              </a:rPr>
              <a:t>MultiPage</a:t>
            </a:r>
            <a:r>
              <a:rPr lang="en-US" altLang="zh-CN" sz="2000" b="1" dirty="0">
                <a:solidFill>
                  <a:schemeClr val="bg1"/>
                </a:solidFill>
              </a:rPr>
              <a:t>&lt;Page&gt;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19" name="箭头: 下 18">
            <a:extLst>
              <a:ext uri="{FF2B5EF4-FFF2-40B4-BE49-F238E27FC236}">
                <a16:creationId xmlns:a16="http://schemas.microsoft.com/office/drawing/2014/main" id="{58D08778-C51C-4024-B4F8-1B664CD1BF40}"/>
              </a:ext>
            </a:extLst>
          </p:cNvPr>
          <p:cNvSpPr/>
          <p:nvPr/>
        </p:nvSpPr>
        <p:spPr>
          <a:xfrm>
            <a:off x="5049627" y="4023273"/>
            <a:ext cx="115345" cy="2832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箭头: 下 19">
            <a:extLst>
              <a:ext uri="{FF2B5EF4-FFF2-40B4-BE49-F238E27FC236}">
                <a16:creationId xmlns:a16="http://schemas.microsoft.com/office/drawing/2014/main" id="{D42BAD3E-581A-492A-A129-EAEA5F426D9A}"/>
              </a:ext>
            </a:extLst>
          </p:cNvPr>
          <p:cNvSpPr/>
          <p:nvPr/>
        </p:nvSpPr>
        <p:spPr>
          <a:xfrm>
            <a:off x="7268957" y="4039183"/>
            <a:ext cx="115345" cy="2832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箭头: 下 20">
            <a:extLst>
              <a:ext uri="{FF2B5EF4-FFF2-40B4-BE49-F238E27FC236}">
                <a16:creationId xmlns:a16="http://schemas.microsoft.com/office/drawing/2014/main" id="{8CE1CCD9-E545-4985-9169-EDC7303647DA}"/>
              </a:ext>
            </a:extLst>
          </p:cNvPr>
          <p:cNvSpPr/>
          <p:nvPr/>
        </p:nvSpPr>
        <p:spPr>
          <a:xfrm>
            <a:off x="9562479" y="4023273"/>
            <a:ext cx="115345" cy="2832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箭头: 下 21">
            <a:extLst>
              <a:ext uri="{FF2B5EF4-FFF2-40B4-BE49-F238E27FC236}">
                <a16:creationId xmlns:a16="http://schemas.microsoft.com/office/drawing/2014/main" id="{39E643AE-BF0C-4A77-8F82-024F2C4C9102}"/>
              </a:ext>
            </a:extLst>
          </p:cNvPr>
          <p:cNvSpPr/>
          <p:nvPr/>
        </p:nvSpPr>
        <p:spPr>
          <a:xfrm>
            <a:off x="11480072" y="4023273"/>
            <a:ext cx="115345" cy="2832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箭头: 下 22">
            <a:extLst>
              <a:ext uri="{FF2B5EF4-FFF2-40B4-BE49-F238E27FC236}">
                <a16:creationId xmlns:a16="http://schemas.microsoft.com/office/drawing/2014/main" id="{D95F17BF-5649-45F5-970E-23EF8EC7C9B5}"/>
              </a:ext>
            </a:extLst>
          </p:cNvPr>
          <p:cNvSpPr/>
          <p:nvPr/>
        </p:nvSpPr>
        <p:spPr>
          <a:xfrm>
            <a:off x="2843561" y="4988904"/>
            <a:ext cx="115345" cy="2832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箭头: 下 23">
            <a:extLst>
              <a:ext uri="{FF2B5EF4-FFF2-40B4-BE49-F238E27FC236}">
                <a16:creationId xmlns:a16="http://schemas.microsoft.com/office/drawing/2014/main" id="{516F3162-033B-4A18-88C6-60AD04517DDA}"/>
              </a:ext>
            </a:extLst>
          </p:cNvPr>
          <p:cNvSpPr/>
          <p:nvPr/>
        </p:nvSpPr>
        <p:spPr>
          <a:xfrm>
            <a:off x="7268956" y="4996322"/>
            <a:ext cx="115345" cy="2832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流程图: 过程 24">
            <a:extLst>
              <a:ext uri="{FF2B5EF4-FFF2-40B4-BE49-F238E27FC236}">
                <a16:creationId xmlns:a16="http://schemas.microsoft.com/office/drawing/2014/main" id="{1F6A9D0F-40C2-457C-9842-651B71B90552}"/>
              </a:ext>
            </a:extLst>
          </p:cNvPr>
          <p:cNvSpPr/>
          <p:nvPr/>
        </p:nvSpPr>
        <p:spPr>
          <a:xfrm>
            <a:off x="6086573" y="5291302"/>
            <a:ext cx="2595514" cy="5176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箭头: 下 25">
            <a:extLst>
              <a:ext uri="{FF2B5EF4-FFF2-40B4-BE49-F238E27FC236}">
                <a16:creationId xmlns:a16="http://schemas.microsoft.com/office/drawing/2014/main" id="{31723DED-516C-4EF7-846B-5F74DD730A56}"/>
              </a:ext>
            </a:extLst>
          </p:cNvPr>
          <p:cNvSpPr/>
          <p:nvPr/>
        </p:nvSpPr>
        <p:spPr>
          <a:xfrm>
            <a:off x="6046644" y="5325164"/>
            <a:ext cx="115345" cy="2832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箭头: 下 26">
            <a:extLst>
              <a:ext uri="{FF2B5EF4-FFF2-40B4-BE49-F238E27FC236}">
                <a16:creationId xmlns:a16="http://schemas.microsoft.com/office/drawing/2014/main" id="{DC40D101-A00C-4AFE-B4A9-0416F57D12C1}"/>
              </a:ext>
            </a:extLst>
          </p:cNvPr>
          <p:cNvSpPr/>
          <p:nvPr/>
        </p:nvSpPr>
        <p:spPr>
          <a:xfrm>
            <a:off x="8595023" y="5343068"/>
            <a:ext cx="115345" cy="2832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箭头: 下 27">
            <a:extLst>
              <a:ext uri="{FF2B5EF4-FFF2-40B4-BE49-F238E27FC236}">
                <a16:creationId xmlns:a16="http://schemas.microsoft.com/office/drawing/2014/main" id="{4EA83564-9ED7-4323-88DD-3AB54AB6241F}"/>
              </a:ext>
            </a:extLst>
          </p:cNvPr>
          <p:cNvSpPr/>
          <p:nvPr/>
        </p:nvSpPr>
        <p:spPr>
          <a:xfrm>
            <a:off x="7808994" y="2705561"/>
            <a:ext cx="115345" cy="2832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流程图: 过程 28">
            <a:extLst>
              <a:ext uri="{FF2B5EF4-FFF2-40B4-BE49-F238E27FC236}">
                <a16:creationId xmlns:a16="http://schemas.microsoft.com/office/drawing/2014/main" id="{4685553B-3F6E-44FA-8236-918EDE9A400C}"/>
              </a:ext>
            </a:extLst>
          </p:cNvPr>
          <p:cNvSpPr/>
          <p:nvPr/>
        </p:nvSpPr>
        <p:spPr>
          <a:xfrm>
            <a:off x="975407" y="2628006"/>
            <a:ext cx="6921669" cy="7547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流程图: 可选过程 29">
            <a:extLst>
              <a:ext uri="{FF2B5EF4-FFF2-40B4-BE49-F238E27FC236}">
                <a16:creationId xmlns:a16="http://schemas.microsoft.com/office/drawing/2014/main" id="{6FEC4799-072A-4372-8841-7BC2B5F59770}"/>
              </a:ext>
            </a:extLst>
          </p:cNvPr>
          <p:cNvSpPr/>
          <p:nvPr/>
        </p:nvSpPr>
        <p:spPr>
          <a:xfrm>
            <a:off x="3541101" y="1618518"/>
            <a:ext cx="2768796" cy="664467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err="1">
                <a:solidFill>
                  <a:schemeClr val="bg1"/>
                </a:solidFill>
              </a:rPr>
              <a:t>VisualElement</a:t>
            </a:r>
            <a:r>
              <a:rPr lang="en-US" altLang="zh-CN" sz="2000" b="1" dirty="0">
                <a:solidFill>
                  <a:schemeClr val="bg1"/>
                </a:solidFill>
              </a:rPr>
              <a:t> 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31" name="箭头: 下 30">
            <a:extLst>
              <a:ext uri="{FF2B5EF4-FFF2-40B4-BE49-F238E27FC236}">
                <a16:creationId xmlns:a16="http://schemas.microsoft.com/office/drawing/2014/main" id="{26E2F661-CF48-4F3E-AA8B-F166092CC262}"/>
              </a:ext>
            </a:extLst>
          </p:cNvPr>
          <p:cNvSpPr/>
          <p:nvPr/>
        </p:nvSpPr>
        <p:spPr>
          <a:xfrm>
            <a:off x="4643159" y="2349465"/>
            <a:ext cx="115345" cy="2832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箭头: 下 31">
            <a:extLst>
              <a:ext uri="{FF2B5EF4-FFF2-40B4-BE49-F238E27FC236}">
                <a16:creationId xmlns:a16="http://schemas.microsoft.com/office/drawing/2014/main" id="{39D85E1C-EE8B-474E-A020-3A925A3FDC38}"/>
              </a:ext>
            </a:extLst>
          </p:cNvPr>
          <p:cNvSpPr/>
          <p:nvPr/>
        </p:nvSpPr>
        <p:spPr>
          <a:xfrm>
            <a:off x="945388" y="2713596"/>
            <a:ext cx="115345" cy="2832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流程图: 可选过程 32">
            <a:extLst>
              <a:ext uri="{FF2B5EF4-FFF2-40B4-BE49-F238E27FC236}">
                <a16:creationId xmlns:a16="http://schemas.microsoft.com/office/drawing/2014/main" id="{A5A6005B-A347-4A30-BBF4-9FC9F66C69F8}"/>
              </a:ext>
            </a:extLst>
          </p:cNvPr>
          <p:cNvSpPr/>
          <p:nvPr/>
        </p:nvSpPr>
        <p:spPr>
          <a:xfrm>
            <a:off x="108355" y="3045829"/>
            <a:ext cx="1828374" cy="664467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</a:rPr>
              <a:t>View 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34" name="箭头: 下 33">
            <a:extLst>
              <a:ext uri="{FF2B5EF4-FFF2-40B4-BE49-F238E27FC236}">
                <a16:creationId xmlns:a16="http://schemas.microsoft.com/office/drawing/2014/main" id="{1A60B731-E501-4707-97F5-C90E58E77101}"/>
              </a:ext>
            </a:extLst>
          </p:cNvPr>
          <p:cNvSpPr/>
          <p:nvPr/>
        </p:nvSpPr>
        <p:spPr>
          <a:xfrm>
            <a:off x="930758" y="3829884"/>
            <a:ext cx="115345" cy="2832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流程图: 可选过程 34">
            <a:extLst>
              <a:ext uri="{FF2B5EF4-FFF2-40B4-BE49-F238E27FC236}">
                <a16:creationId xmlns:a16="http://schemas.microsoft.com/office/drawing/2014/main" id="{80A0632A-9E83-4A34-9E4C-7A9264934A1E}"/>
              </a:ext>
            </a:extLst>
          </p:cNvPr>
          <p:cNvSpPr/>
          <p:nvPr/>
        </p:nvSpPr>
        <p:spPr>
          <a:xfrm>
            <a:off x="116449" y="4172790"/>
            <a:ext cx="1828374" cy="975337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rgbClr val="FF0000"/>
                </a:solidFill>
              </a:rPr>
              <a:t>控件与布局</a:t>
            </a:r>
            <a:endParaRPr lang="en-US" altLang="zh-CN" sz="2000" b="1" dirty="0">
              <a:solidFill>
                <a:srgbClr val="FF0000"/>
              </a:solidFill>
            </a:endParaRPr>
          </a:p>
          <a:p>
            <a:pPr algn="ctr"/>
            <a:r>
              <a:rPr lang="en-US" altLang="zh-CN" sz="2000" b="1" dirty="0">
                <a:solidFill>
                  <a:srgbClr val="FF0000"/>
                </a:solidFill>
              </a:rPr>
              <a:t>………………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8525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6F356FC-D9CE-41AE-B67B-1240C15080FA}"/>
              </a:ext>
            </a:extLst>
          </p:cNvPr>
          <p:cNvSpPr/>
          <p:nvPr/>
        </p:nvSpPr>
        <p:spPr>
          <a:xfrm>
            <a:off x="0" y="0"/>
            <a:ext cx="12192000" cy="1186774"/>
          </a:xfrm>
          <a:prstGeom prst="rect">
            <a:avLst/>
          </a:prstGeom>
          <a:solidFill>
            <a:srgbClr val="006A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EE1585E-3EF4-4EC3-AA30-317377A8E56C}"/>
              </a:ext>
            </a:extLst>
          </p:cNvPr>
          <p:cNvSpPr txBox="1"/>
          <p:nvPr/>
        </p:nvSpPr>
        <p:spPr>
          <a:xfrm>
            <a:off x="3992518" y="270221"/>
            <a:ext cx="4048546" cy="646331"/>
          </a:xfrm>
          <a:prstGeom prst="rect">
            <a:avLst/>
          </a:prstGeom>
          <a:solidFill>
            <a:srgbClr val="006AC4"/>
          </a:solidFill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chemeClr val="bg1"/>
                </a:solidFill>
              </a:rPr>
              <a:t>布局类的继承关系</a:t>
            </a:r>
          </a:p>
        </p:txBody>
      </p:sp>
      <p:sp>
        <p:nvSpPr>
          <p:cNvPr id="6" name="流程图: 可选过程 5">
            <a:extLst>
              <a:ext uri="{FF2B5EF4-FFF2-40B4-BE49-F238E27FC236}">
                <a16:creationId xmlns:a16="http://schemas.microsoft.com/office/drawing/2014/main" id="{A26E079C-B274-484A-9576-E4648EE84F85}"/>
              </a:ext>
            </a:extLst>
          </p:cNvPr>
          <p:cNvSpPr/>
          <p:nvPr/>
        </p:nvSpPr>
        <p:spPr>
          <a:xfrm>
            <a:off x="6974724" y="2469631"/>
            <a:ext cx="1687397" cy="664467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</a:rPr>
              <a:t>View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7" name="箭头: 下 6">
            <a:extLst>
              <a:ext uri="{FF2B5EF4-FFF2-40B4-BE49-F238E27FC236}">
                <a16:creationId xmlns:a16="http://schemas.microsoft.com/office/drawing/2014/main" id="{D5AEB6CE-4040-4ACA-AABF-BC2C9A182992}"/>
              </a:ext>
            </a:extLst>
          </p:cNvPr>
          <p:cNvSpPr/>
          <p:nvPr/>
        </p:nvSpPr>
        <p:spPr>
          <a:xfrm>
            <a:off x="6482929" y="4248038"/>
            <a:ext cx="115345" cy="2832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流程图: 过程 7">
            <a:extLst>
              <a:ext uri="{FF2B5EF4-FFF2-40B4-BE49-F238E27FC236}">
                <a16:creationId xmlns:a16="http://schemas.microsoft.com/office/drawing/2014/main" id="{FB3C53ED-6C7B-446A-8725-A313FE6D8A08}"/>
              </a:ext>
            </a:extLst>
          </p:cNvPr>
          <p:cNvSpPr/>
          <p:nvPr/>
        </p:nvSpPr>
        <p:spPr>
          <a:xfrm>
            <a:off x="1911419" y="4512723"/>
            <a:ext cx="8793928" cy="7916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箭头: 下 8">
            <a:extLst>
              <a:ext uri="{FF2B5EF4-FFF2-40B4-BE49-F238E27FC236}">
                <a16:creationId xmlns:a16="http://schemas.microsoft.com/office/drawing/2014/main" id="{1131626A-5070-4E48-9706-5BB6755E2314}"/>
              </a:ext>
            </a:extLst>
          </p:cNvPr>
          <p:cNvSpPr/>
          <p:nvPr/>
        </p:nvSpPr>
        <p:spPr>
          <a:xfrm>
            <a:off x="1873710" y="4570027"/>
            <a:ext cx="166705" cy="1380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流程图: 可选过程 9">
            <a:extLst>
              <a:ext uri="{FF2B5EF4-FFF2-40B4-BE49-F238E27FC236}">
                <a16:creationId xmlns:a16="http://schemas.microsoft.com/office/drawing/2014/main" id="{6F2C239A-F3F1-4E80-B6C4-98A1C1A9FC60}"/>
              </a:ext>
            </a:extLst>
          </p:cNvPr>
          <p:cNvSpPr/>
          <p:nvPr/>
        </p:nvSpPr>
        <p:spPr>
          <a:xfrm>
            <a:off x="986779" y="4708116"/>
            <a:ext cx="2053245" cy="506134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err="1">
                <a:solidFill>
                  <a:schemeClr val="bg1"/>
                </a:solidFill>
              </a:rPr>
              <a:t>TemplatedView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11" name="流程图: 可选过程 10">
            <a:extLst>
              <a:ext uri="{FF2B5EF4-FFF2-40B4-BE49-F238E27FC236}">
                <a16:creationId xmlns:a16="http://schemas.microsoft.com/office/drawing/2014/main" id="{87C8E9C5-D8DD-43EF-882B-01915F3E8184}"/>
              </a:ext>
            </a:extLst>
          </p:cNvPr>
          <p:cNvSpPr/>
          <p:nvPr/>
        </p:nvSpPr>
        <p:spPr>
          <a:xfrm>
            <a:off x="973591" y="5402113"/>
            <a:ext cx="2053245" cy="571443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err="1">
                <a:solidFill>
                  <a:schemeClr val="bg1"/>
                </a:solidFill>
              </a:rPr>
              <a:t>ContentView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12" name="流程图: 可选过程 11">
            <a:extLst>
              <a:ext uri="{FF2B5EF4-FFF2-40B4-BE49-F238E27FC236}">
                <a16:creationId xmlns:a16="http://schemas.microsoft.com/office/drawing/2014/main" id="{221A6FBA-AA54-4130-BAF4-7B1E7E6C321F}"/>
              </a:ext>
            </a:extLst>
          </p:cNvPr>
          <p:cNvSpPr/>
          <p:nvPr/>
        </p:nvSpPr>
        <p:spPr>
          <a:xfrm>
            <a:off x="3602612" y="4812620"/>
            <a:ext cx="1555422" cy="664467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err="1">
                <a:solidFill>
                  <a:schemeClr val="bg1"/>
                </a:solidFill>
              </a:rPr>
              <a:t>ScrollView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13" name="流程图: 可选过程 12">
            <a:extLst>
              <a:ext uri="{FF2B5EF4-FFF2-40B4-BE49-F238E27FC236}">
                <a16:creationId xmlns:a16="http://schemas.microsoft.com/office/drawing/2014/main" id="{F21F7131-ECFF-4D14-8155-36E999DEA1EB}"/>
              </a:ext>
            </a:extLst>
          </p:cNvPr>
          <p:cNvSpPr/>
          <p:nvPr/>
        </p:nvSpPr>
        <p:spPr>
          <a:xfrm>
            <a:off x="9325244" y="4787282"/>
            <a:ext cx="2595514" cy="664467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err="1">
                <a:solidFill>
                  <a:schemeClr val="bg1"/>
                </a:solidFill>
              </a:rPr>
              <a:t>ContentPresenter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14" name="流程图: 可选过程 13">
            <a:extLst>
              <a:ext uri="{FF2B5EF4-FFF2-40B4-BE49-F238E27FC236}">
                <a16:creationId xmlns:a16="http://schemas.microsoft.com/office/drawing/2014/main" id="{80FFE0FD-A5FA-42EE-BA6D-1610FC563829}"/>
              </a:ext>
            </a:extLst>
          </p:cNvPr>
          <p:cNvSpPr/>
          <p:nvPr/>
        </p:nvSpPr>
        <p:spPr>
          <a:xfrm>
            <a:off x="5294267" y="6010680"/>
            <a:ext cx="1548582" cy="664467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err="1">
                <a:solidFill>
                  <a:schemeClr val="bg1"/>
                </a:solidFill>
              </a:rPr>
              <a:t>FlexLayout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15" name="流程图: 可选过程 14">
            <a:extLst>
              <a:ext uri="{FF2B5EF4-FFF2-40B4-BE49-F238E27FC236}">
                <a16:creationId xmlns:a16="http://schemas.microsoft.com/office/drawing/2014/main" id="{E266C1CC-9F29-4D74-A29B-BB0EAB7BB021}"/>
              </a:ext>
            </a:extLst>
          </p:cNvPr>
          <p:cNvSpPr/>
          <p:nvPr/>
        </p:nvSpPr>
        <p:spPr>
          <a:xfrm>
            <a:off x="3203986" y="5992318"/>
            <a:ext cx="2053245" cy="664467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err="1">
                <a:solidFill>
                  <a:schemeClr val="bg1"/>
                </a:solidFill>
              </a:rPr>
              <a:t>AbsoluteLayout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17" name="流程图: 可选过程 16">
            <a:extLst>
              <a:ext uri="{FF2B5EF4-FFF2-40B4-BE49-F238E27FC236}">
                <a16:creationId xmlns:a16="http://schemas.microsoft.com/office/drawing/2014/main" id="{6B43562C-3A3E-4E13-B581-2B284AD4CC54}"/>
              </a:ext>
            </a:extLst>
          </p:cNvPr>
          <p:cNvSpPr/>
          <p:nvPr/>
        </p:nvSpPr>
        <p:spPr>
          <a:xfrm>
            <a:off x="6023338" y="4795721"/>
            <a:ext cx="2408867" cy="664467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</a:rPr>
              <a:t>Layout&lt;T&gt;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18" name="箭头: 下 17">
            <a:extLst>
              <a:ext uri="{FF2B5EF4-FFF2-40B4-BE49-F238E27FC236}">
                <a16:creationId xmlns:a16="http://schemas.microsoft.com/office/drawing/2014/main" id="{50411FD1-D698-4BEC-8919-3FD22BDC23EB}"/>
              </a:ext>
            </a:extLst>
          </p:cNvPr>
          <p:cNvSpPr/>
          <p:nvPr/>
        </p:nvSpPr>
        <p:spPr>
          <a:xfrm>
            <a:off x="4380323" y="4570026"/>
            <a:ext cx="115345" cy="2832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箭头: 下 18">
            <a:extLst>
              <a:ext uri="{FF2B5EF4-FFF2-40B4-BE49-F238E27FC236}">
                <a16:creationId xmlns:a16="http://schemas.microsoft.com/office/drawing/2014/main" id="{A2134AAC-659F-449A-B6D9-4F922549D6FB}"/>
              </a:ext>
            </a:extLst>
          </p:cNvPr>
          <p:cNvSpPr/>
          <p:nvPr/>
        </p:nvSpPr>
        <p:spPr>
          <a:xfrm>
            <a:off x="7227771" y="4532532"/>
            <a:ext cx="115345" cy="2832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箭头: 下 19">
            <a:extLst>
              <a:ext uri="{FF2B5EF4-FFF2-40B4-BE49-F238E27FC236}">
                <a16:creationId xmlns:a16="http://schemas.microsoft.com/office/drawing/2014/main" id="{4C50396E-B2BC-4AE1-BD75-A3CEB333A842}"/>
              </a:ext>
            </a:extLst>
          </p:cNvPr>
          <p:cNvSpPr/>
          <p:nvPr/>
        </p:nvSpPr>
        <p:spPr>
          <a:xfrm>
            <a:off x="10590001" y="4570026"/>
            <a:ext cx="115345" cy="2832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箭头: 下 21">
            <a:extLst>
              <a:ext uri="{FF2B5EF4-FFF2-40B4-BE49-F238E27FC236}">
                <a16:creationId xmlns:a16="http://schemas.microsoft.com/office/drawing/2014/main" id="{49D08F4C-E23E-4D30-9B8E-63D5EF5149D0}"/>
              </a:ext>
            </a:extLst>
          </p:cNvPr>
          <p:cNvSpPr/>
          <p:nvPr/>
        </p:nvSpPr>
        <p:spPr>
          <a:xfrm>
            <a:off x="1836938" y="5185736"/>
            <a:ext cx="148962" cy="2128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箭头: 下 22">
            <a:extLst>
              <a:ext uri="{FF2B5EF4-FFF2-40B4-BE49-F238E27FC236}">
                <a16:creationId xmlns:a16="http://schemas.microsoft.com/office/drawing/2014/main" id="{2DF67639-2FE3-4BE0-8CE0-984D83891B13}"/>
              </a:ext>
            </a:extLst>
          </p:cNvPr>
          <p:cNvSpPr/>
          <p:nvPr/>
        </p:nvSpPr>
        <p:spPr>
          <a:xfrm>
            <a:off x="7376472" y="5431091"/>
            <a:ext cx="115345" cy="2832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流程图: 过程 23">
            <a:extLst>
              <a:ext uri="{FF2B5EF4-FFF2-40B4-BE49-F238E27FC236}">
                <a16:creationId xmlns:a16="http://schemas.microsoft.com/office/drawing/2014/main" id="{737AD265-B619-4CE4-830F-12561B2F1975}"/>
              </a:ext>
            </a:extLst>
          </p:cNvPr>
          <p:cNvSpPr/>
          <p:nvPr/>
        </p:nvSpPr>
        <p:spPr>
          <a:xfrm>
            <a:off x="3997158" y="5718335"/>
            <a:ext cx="7129196" cy="4571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箭头: 下 24">
            <a:extLst>
              <a:ext uri="{FF2B5EF4-FFF2-40B4-BE49-F238E27FC236}">
                <a16:creationId xmlns:a16="http://schemas.microsoft.com/office/drawing/2014/main" id="{8A230893-FEBA-4600-BFA9-B22BC5BE9AFA}"/>
              </a:ext>
            </a:extLst>
          </p:cNvPr>
          <p:cNvSpPr/>
          <p:nvPr/>
        </p:nvSpPr>
        <p:spPr>
          <a:xfrm>
            <a:off x="3984590" y="5709073"/>
            <a:ext cx="115345" cy="2832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箭头: 下 25">
            <a:extLst>
              <a:ext uri="{FF2B5EF4-FFF2-40B4-BE49-F238E27FC236}">
                <a16:creationId xmlns:a16="http://schemas.microsoft.com/office/drawing/2014/main" id="{5BFBDC5B-68FB-40B4-A64E-F4F2F6C4C3B8}"/>
              </a:ext>
            </a:extLst>
          </p:cNvPr>
          <p:cNvSpPr/>
          <p:nvPr/>
        </p:nvSpPr>
        <p:spPr>
          <a:xfrm>
            <a:off x="5957205" y="5748501"/>
            <a:ext cx="115345" cy="2832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箭头: 下 26">
            <a:extLst>
              <a:ext uri="{FF2B5EF4-FFF2-40B4-BE49-F238E27FC236}">
                <a16:creationId xmlns:a16="http://schemas.microsoft.com/office/drawing/2014/main" id="{1563AF11-2AB2-4250-A4C9-82431B25320D}"/>
              </a:ext>
            </a:extLst>
          </p:cNvPr>
          <p:cNvSpPr/>
          <p:nvPr/>
        </p:nvSpPr>
        <p:spPr>
          <a:xfrm>
            <a:off x="7808994" y="2168232"/>
            <a:ext cx="115345" cy="2832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流程图: 过程 27">
            <a:extLst>
              <a:ext uri="{FF2B5EF4-FFF2-40B4-BE49-F238E27FC236}">
                <a16:creationId xmlns:a16="http://schemas.microsoft.com/office/drawing/2014/main" id="{2711558B-52CB-43E4-AFFE-628CAE72DD76}"/>
              </a:ext>
            </a:extLst>
          </p:cNvPr>
          <p:cNvSpPr/>
          <p:nvPr/>
        </p:nvSpPr>
        <p:spPr>
          <a:xfrm>
            <a:off x="1234640" y="2120429"/>
            <a:ext cx="6662436" cy="4571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流程图: 可选过程 28">
            <a:extLst>
              <a:ext uri="{FF2B5EF4-FFF2-40B4-BE49-F238E27FC236}">
                <a16:creationId xmlns:a16="http://schemas.microsoft.com/office/drawing/2014/main" id="{0AD4A7C1-68E5-4126-AD59-653B3B9BD6FE}"/>
              </a:ext>
            </a:extLst>
          </p:cNvPr>
          <p:cNvSpPr/>
          <p:nvPr/>
        </p:nvSpPr>
        <p:spPr>
          <a:xfrm>
            <a:off x="3541101" y="1194313"/>
            <a:ext cx="2768796" cy="664467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err="1">
                <a:solidFill>
                  <a:schemeClr val="bg1"/>
                </a:solidFill>
              </a:rPr>
              <a:t>VisualElement</a:t>
            </a:r>
            <a:r>
              <a:rPr lang="en-US" altLang="zh-CN" sz="2000" b="1" dirty="0">
                <a:solidFill>
                  <a:schemeClr val="bg1"/>
                </a:solidFill>
              </a:rPr>
              <a:t> 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30" name="箭头: 下 29">
            <a:extLst>
              <a:ext uri="{FF2B5EF4-FFF2-40B4-BE49-F238E27FC236}">
                <a16:creationId xmlns:a16="http://schemas.microsoft.com/office/drawing/2014/main" id="{2624937B-D0EE-4A9A-B016-4627BB0D110A}"/>
              </a:ext>
            </a:extLst>
          </p:cNvPr>
          <p:cNvSpPr/>
          <p:nvPr/>
        </p:nvSpPr>
        <p:spPr>
          <a:xfrm>
            <a:off x="4643159" y="1849844"/>
            <a:ext cx="115345" cy="2832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箭头: 下 30">
            <a:extLst>
              <a:ext uri="{FF2B5EF4-FFF2-40B4-BE49-F238E27FC236}">
                <a16:creationId xmlns:a16="http://schemas.microsoft.com/office/drawing/2014/main" id="{0D741E0C-9EDC-41FF-84E0-ADCB8AE3D4B4}"/>
              </a:ext>
            </a:extLst>
          </p:cNvPr>
          <p:cNvSpPr/>
          <p:nvPr/>
        </p:nvSpPr>
        <p:spPr>
          <a:xfrm>
            <a:off x="1171631" y="2176267"/>
            <a:ext cx="115345" cy="2832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流程图: 可选过程 31">
            <a:extLst>
              <a:ext uri="{FF2B5EF4-FFF2-40B4-BE49-F238E27FC236}">
                <a16:creationId xmlns:a16="http://schemas.microsoft.com/office/drawing/2014/main" id="{F541E45E-C4FC-4575-8846-2ABC471527E7}"/>
              </a:ext>
            </a:extLst>
          </p:cNvPr>
          <p:cNvSpPr/>
          <p:nvPr/>
        </p:nvSpPr>
        <p:spPr>
          <a:xfrm>
            <a:off x="212042" y="2508500"/>
            <a:ext cx="1828374" cy="664467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</a:rPr>
              <a:t>Page 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33" name="箭头: 下 32">
            <a:extLst>
              <a:ext uri="{FF2B5EF4-FFF2-40B4-BE49-F238E27FC236}">
                <a16:creationId xmlns:a16="http://schemas.microsoft.com/office/drawing/2014/main" id="{AFC150AA-DDC3-431C-B569-43EABF44190F}"/>
              </a:ext>
            </a:extLst>
          </p:cNvPr>
          <p:cNvSpPr/>
          <p:nvPr/>
        </p:nvSpPr>
        <p:spPr>
          <a:xfrm>
            <a:off x="1119295" y="3283128"/>
            <a:ext cx="115345" cy="2832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流程图: 可选过程 33">
            <a:extLst>
              <a:ext uri="{FF2B5EF4-FFF2-40B4-BE49-F238E27FC236}">
                <a16:creationId xmlns:a16="http://schemas.microsoft.com/office/drawing/2014/main" id="{0A5EA83F-198D-4DA6-894C-3641E55C6779}"/>
              </a:ext>
            </a:extLst>
          </p:cNvPr>
          <p:cNvSpPr/>
          <p:nvPr/>
        </p:nvSpPr>
        <p:spPr>
          <a:xfrm>
            <a:off x="107022" y="3597753"/>
            <a:ext cx="1828374" cy="975337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rgbClr val="FF0000"/>
                </a:solidFill>
              </a:rPr>
              <a:t>各种页面</a:t>
            </a:r>
            <a:endParaRPr lang="en-US" altLang="zh-CN" sz="2000" b="1" dirty="0">
              <a:solidFill>
                <a:srgbClr val="FF0000"/>
              </a:solidFill>
            </a:endParaRPr>
          </a:p>
          <a:p>
            <a:pPr algn="ctr"/>
            <a:r>
              <a:rPr lang="en-US" altLang="zh-CN" sz="2000" b="1" dirty="0">
                <a:solidFill>
                  <a:srgbClr val="FF0000"/>
                </a:solidFill>
              </a:rPr>
              <a:t>………………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35" name="流程图: 可选过程 34">
            <a:extLst>
              <a:ext uri="{FF2B5EF4-FFF2-40B4-BE49-F238E27FC236}">
                <a16:creationId xmlns:a16="http://schemas.microsoft.com/office/drawing/2014/main" id="{ECB6734C-73F4-47D4-862D-C7BD23AA9A54}"/>
              </a:ext>
            </a:extLst>
          </p:cNvPr>
          <p:cNvSpPr/>
          <p:nvPr/>
        </p:nvSpPr>
        <p:spPr>
          <a:xfrm>
            <a:off x="5696904" y="3599836"/>
            <a:ext cx="1687397" cy="664467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</a:rPr>
              <a:t>Layout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36" name="流程图: 过程 35">
            <a:extLst>
              <a:ext uri="{FF2B5EF4-FFF2-40B4-BE49-F238E27FC236}">
                <a16:creationId xmlns:a16="http://schemas.microsoft.com/office/drawing/2014/main" id="{87F38994-4F77-4A2D-92A8-0ACA61BC4BE7}"/>
              </a:ext>
            </a:extLst>
          </p:cNvPr>
          <p:cNvSpPr/>
          <p:nvPr/>
        </p:nvSpPr>
        <p:spPr>
          <a:xfrm>
            <a:off x="6579420" y="3362857"/>
            <a:ext cx="2725000" cy="4571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箭头: 下 36">
            <a:extLst>
              <a:ext uri="{FF2B5EF4-FFF2-40B4-BE49-F238E27FC236}">
                <a16:creationId xmlns:a16="http://schemas.microsoft.com/office/drawing/2014/main" id="{F8076E1C-31DB-4EC3-9A16-DEB5B2E805F9}"/>
              </a:ext>
            </a:extLst>
          </p:cNvPr>
          <p:cNvSpPr/>
          <p:nvPr/>
        </p:nvSpPr>
        <p:spPr>
          <a:xfrm>
            <a:off x="7781731" y="3134210"/>
            <a:ext cx="115345" cy="2832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箭头: 下 37">
            <a:extLst>
              <a:ext uri="{FF2B5EF4-FFF2-40B4-BE49-F238E27FC236}">
                <a16:creationId xmlns:a16="http://schemas.microsoft.com/office/drawing/2014/main" id="{AFE40203-0715-4E69-98F2-8F3E8C3BEEA7}"/>
              </a:ext>
            </a:extLst>
          </p:cNvPr>
          <p:cNvSpPr/>
          <p:nvPr/>
        </p:nvSpPr>
        <p:spPr>
          <a:xfrm>
            <a:off x="6542467" y="3380756"/>
            <a:ext cx="115345" cy="2832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箭头: 下 38">
            <a:extLst>
              <a:ext uri="{FF2B5EF4-FFF2-40B4-BE49-F238E27FC236}">
                <a16:creationId xmlns:a16="http://schemas.microsoft.com/office/drawing/2014/main" id="{D2F6B04C-A0B3-4430-9D0D-BACC1AD650FC}"/>
              </a:ext>
            </a:extLst>
          </p:cNvPr>
          <p:cNvSpPr/>
          <p:nvPr/>
        </p:nvSpPr>
        <p:spPr>
          <a:xfrm>
            <a:off x="9226028" y="3375437"/>
            <a:ext cx="115345" cy="2832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流程图: 可选过程 39">
            <a:extLst>
              <a:ext uri="{FF2B5EF4-FFF2-40B4-BE49-F238E27FC236}">
                <a16:creationId xmlns:a16="http://schemas.microsoft.com/office/drawing/2014/main" id="{FD92EC6B-088E-4B25-B238-A3BB2BB737DB}"/>
              </a:ext>
            </a:extLst>
          </p:cNvPr>
          <p:cNvSpPr/>
          <p:nvPr/>
        </p:nvSpPr>
        <p:spPr>
          <a:xfrm>
            <a:off x="8550378" y="3628229"/>
            <a:ext cx="1307838" cy="664467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rgbClr val="FF0000"/>
                </a:solidFill>
              </a:rPr>
              <a:t>控件</a:t>
            </a:r>
            <a:r>
              <a:rPr lang="en-US" altLang="zh-CN" sz="2000" b="1" dirty="0">
                <a:solidFill>
                  <a:srgbClr val="FF0000"/>
                </a:solidFill>
              </a:rPr>
              <a:t>…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41" name="流程图: 可选过程 40">
            <a:extLst>
              <a:ext uri="{FF2B5EF4-FFF2-40B4-BE49-F238E27FC236}">
                <a16:creationId xmlns:a16="http://schemas.microsoft.com/office/drawing/2014/main" id="{274CCEDD-8E52-41B5-9D73-50DE16A1AEC9}"/>
              </a:ext>
            </a:extLst>
          </p:cNvPr>
          <p:cNvSpPr/>
          <p:nvPr/>
        </p:nvSpPr>
        <p:spPr>
          <a:xfrm>
            <a:off x="7942541" y="5973556"/>
            <a:ext cx="2166837" cy="664467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err="1">
                <a:solidFill>
                  <a:schemeClr val="bg1"/>
                </a:solidFill>
              </a:rPr>
              <a:t>RelativeLayout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42" name="流程图: 可选过程 41">
            <a:extLst>
              <a:ext uri="{FF2B5EF4-FFF2-40B4-BE49-F238E27FC236}">
                <a16:creationId xmlns:a16="http://schemas.microsoft.com/office/drawing/2014/main" id="{A2B080D1-B8F3-4068-9F75-867888DAFB06}"/>
              </a:ext>
            </a:extLst>
          </p:cNvPr>
          <p:cNvSpPr/>
          <p:nvPr/>
        </p:nvSpPr>
        <p:spPr>
          <a:xfrm>
            <a:off x="6968542" y="5993067"/>
            <a:ext cx="895949" cy="664467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</a:rPr>
              <a:t>Grid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43" name="箭头: 下 42">
            <a:extLst>
              <a:ext uri="{FF2B5EF4-FFF2-40B4-BE49-F238E27FC236}">
                <a16:creationId xmlns:a16="http://schemas.microsoft.com/office/drawing/2014/main" id="{2695D5FA-369D-4E6C-94FF-73507298355A}"/>
              </a:ext>
            </a:extLst>
          </p:cNvPr>
          <p:cNvSpPr/>
          <p:nvPr/>
        </p:nvSpPr>
        <p:spPr>
          <a:xfrm>
            <a:off x="7382474" y="5711894"/>
            <a:ext cx="115345" cy="2832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箭头: 下 43">
            <a:extLst>
              <a:ext uri="{FF2B5EF4-FFF2-40B4-BE49-F238E27FC236}">
                <a16:creationId xmlns:a16="http://schemas.microsoft.com/office/drawing/2014/main" id="{77665E63-D504-430F-AB8D-43EBA2F72C99}"/>
              </a:ext>
            </a:extLst>
          </p:cNvPr>
          <p:cNvSpPr/>
          <p:nvPr/>
        </p:nvSpPr>
        <p:spPr>
          <a:xfrm>
            <a:off x="9156148" y="5702115"/>
            <a:ext cx="115345" cy="2832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流程图: 可选过程 44">
            <a:extLst>
              <a:ext uri="{FF2B5EF4-FFF2-40B4-BE49-F238E27FC236}">
                <a16:creationId xmlns:a16="http://schemas.microsoft.com/office/drawing/2014/main" id="{A24C5292-34C2-477D-BA32-281D2CD3E07A}"/>
              </a:ext>
            </a:extLst>
          </p:cNvPr>
          <p:cNvSpPr/>
          <p:nvPr/>
        </p:nvSpPr>
        <p:spPr>
          <a:xfrm>
            <a:off x="10256359" y="5981222"/>
            <a:ext cx="1739990" cy="664467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err="1">
                <a:solidFill>
                  <a:schemeClr val="bg1"/>
                </a:solidFill>
              </a:rPr>
              <a:t>StackLayout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46" name="箭头: 下 45">
            <a:extLst>
              <a:ext uri="{FF2B5EF4-FFF2-40B4-BE49-F238E27FC236}">
                <a16:creationId xmlns:a16="http://schemas.microsoft.com/office/drawing/2014/main" id="{F01DE3EC-1662-40BC-9785-913ABD4F107E}"/>
              </a:ext>
            </a:extLst>
          </p:cNvPr>
          <p:cNvSpPr/>
          <p:nvPr/>
        </p:nvSpPr>
        <p:spPr>
          <a:xfrm>
            <a:off x="11011009" y="5709073"/>
            <a:ext cx="115345" cy="2832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流程图: 可选过程 46">
            <a:extLst>
              <a:ext uri="{FF2B5EF4-FFF2-40B4-BE49-F238E27FC236}">
                <a16:creationId xmlns:a16="http://schemas.microsoft.com/office/drawing/2014/main" id="{43BB146E-FB1D-4011-9555-44535E0BEBE6}"/>
              </a:ext>
            </a:extLst>
          </p:cNvPr>
          <p:cNvSpPr/>
          <p:nvPr/>
        </p:nvSpPr>
        <p:spPr>
          <a:xfrm>
            <a:off x="1286976" y="6129548"/>
            <a:ext cx="1288408" cy="545599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</a:rPr>
              <a:t>Frame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48" name="箭头: 下 47">
            <a:extLst>
              <a:ext uri="{FF2B5EF4-FFF2-40B4-BE49-F238E27FC236}">
                <a16:creationId xmlns:a16="http://schemas.microsoft.com/office/drawing/2014/main" id="{91EE37DE-4C4C-4A78-BDB9-C62809C003E5}"/>
              </a:ext>
            </a:extLst>
          </p:cNvPr>
          <p:cNvSpPr/>
          <p:nvPr/>
        </p:nvSpPr>
        <p:spPr>
          <a:xfrm>
            <a:off x="1857364" y="5960306"/>
            <a:ext cx="148962" cy="2128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24068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6F356FC-D9CE-41AE-B67B-1240C15080FA}"/>
              </a:ext>
            </a:extLst>
          </p:cNvPr>
          <p:cNvSpPr/>
          <p:nvPr/>
        </p:nvSpPr>
        <p:spPr>
          <a:xfrm>
            <a:off x="0" y="0"/>
            <a:ext cx="12192000" cy="1186774"/>
          </a:xfrm>
          <a:prstGeom prst="rect">
            <a:avLst/>
          </a:prstGeom>
          <a:solidFill>
            <a:srgbClr val="006A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EE1585E-3EF4-4EC3-AA30-317377A8E56C}"/>
              </a:ext>
            </a:extLst>
          </p:cNvPr>
          <p:cNvSpPr txBox="1"/>
          <p:nvPr/>
        </p:nvSpPr>
        <p:spPr>
          <a:xfrm>
            <a:off x="3992518" y="270221"/>
            <a:ext cx="4048546" cy="646331"/>
          </a:xfrm>
          <a:prstGeom prst="rect">
            <a:avLst/>
          </a:prstGeom>
          <a:solidFill>
            <a:srgbClr val="006AC4"/>
          </a:solidFill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chemeClr val="bg1"/>
                </a:solidFill>
              </a:rPr>
              <a:t>控件类的继承关系</a:t>
            </a:r>
          </a:p>
        </p:txBody>
      </p:sp>
      <p:sp>
        <p:nvSpPr>
          <p:cNvPr id="6" name="流程图: 可选过程 5">
            <a:extLst>
              <a:ext uri="{FF2B5EF4-FFF2-40B4-BE49-F238E27FC236}">
                <a16:creationId xmlns:a16="http://schemas.microsoft.com/office/drawing/2014/main" id="{A26E079C-B274-484A-9576-E4648EE84F85}"/>
              </a:ext>
            </a:extLst>
          </p:cNvPr>
          <p:cNvSpPr/>
          <p:nvPr/>
        </p:nvSpPr>
        <p:spPr>
          <a:xfrm>
            <a:off x="6974724" y="2469630"/>
            <a:ext cx="1687397" cy="52694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</a:rPr>
              <a:t>View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8" name="流程图: 过程 7">
            <a:extLst>
              <a:ext uri="{FF2B5EF4-FFF2-40B4-BE49-F238E27FC236}">
                <a16:creationId xmlns:a16="http://schemas.microsoft.com/office/drawing/2014/main" id="{FB3C53ED-6C7B-446A-8725-A313FE6D8A08}"/>
              </a:ext>
            </a:extLst>
          </p:cNvPr>
          <p:cNvSpPr/>
          <p:nvPr/>
        </p:nvSpPr>
        <p:spPr>
          <a:xfrm>
            <a:off x="350871" y="3254417"/>
            <a:ext cx="11453356" cy="4571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箭头: 下 19">
            <a:extLst>
              <a:ext uri="{FF2B5EF4-FFF2-40B4-BE49-F238E27FC236}">
                <a16:creationId xmlns:a16="http://schemas.microsoft.com/office/drawing/2014/main" id="{4C50396E-B2BC-4AE1-BD75-A3CEB333A842}"/>
              </a:ext>
            </a:extLst>
          </p:cNvPr>
          <p:cNvSpPr/>
          <p:nvPr/>
        </p:nvSpPr>
        <p:spPr>
          <a:xfrm>
            <a:off x="11728810" y="3274521"/>
            <a:ext cx="115345" cy="3394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箭头: 下 26">
            <a:extLst>
              <a:ext uri="{FF2B5EF4-FFF2-40B4-BE49-F238E27FC236}">
                <a16:creationId xmlns:a16="http://schemas.microsoft.com/office/drawing/2014/main" id="{1563AF11-2AB2-4250-A4C9-82431B25320D}"/>
              </a:ext>
            </a:extLst>
          </p:cNvPr>
          <p:cNvSpPr/>
          <p:nvPr/>
        </p:nvSpPr>
        <p:spPr>
          <a:xfrm>
            <a:off x="7808994" y="2215365"/>
            <a:ext cx="115345" cy="2832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流程图: 过程 27">
            <a:extLst>
              <a:ext uri="{FF2B5EF4-FFF2-40B4-BE49-F238E27FC236}">
                <a16:creationId xmlns:a16="http://schemas.microsoft.com/office/drawing/2014/main" id="{2711558B-52CB-43E4-AFFE-628CAE72DD76}"/>
              </a:ext>
            </a:extLst>
          </p:cNvPr>
          <p:cNvSpPr/>
          <p:nvPr/>
        </p:nvSpPr>
        <p:spPr>
          <a:xfrm>
            <a:off x="975407" y="2137810"/>
            <a:ext cx="6921669" cy="7547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流程图: 可选过程 28">
            <a:extLst>
              <a:ext uri="{FF2B5EF4-FFF2-40B4-BE49-F238E27FC236}">
                <a16:creationId xmlns:a16="http://schemas.microsoft.com/office/drawing/2014/main" id="{0AD4A7C1-68E5-4126-AD59-653B3B9BD6FE}"/>
              </a:ext>
            </a:extLst>
          </p:cNvPr>
          <p:cNvSpPr/>
          <p:nvPr/>
        </p:nvSpPr>
        <p:spPr>
          <a:xfrm>
            <a:off x="3541101" y="1232019"/>
            <a:ext cx="2768796" cy="664467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err="1">
                <a:solidFill>
                  <a:schemeClr val="bg1"/>
                </a:solidFill>
              </a:rPr>
              <a:t>VisualElement</a:t>
            </a:r>
            <a:r>
              <a:rPr lang="en-US" altLang="zh-CN" sz="2000" b="1" dirty="0">
                <a:solidFill>
                  <a:schemeClr val="bg1"/>
                </a:solidFill>
              </a:rPr>
              <a:t> 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30" name="箭头: 下 29">
            <a:extLst>
              <a:ext uri="{FF2B5EF4-FFF2-40B4-BE49-F238E27FC236}">
                <a16:creationId xmlns:a16="http://schemas.microsoft.com/office/drawing/2014/main" id="{2624937B-D0EE-4A9A-B016-4627BB0D110A}"/>
              </a:ext>
            </a:extLst>
          </p:cNvPr>
          <p:cNvSpPr/>
          <p:nvPr/>
        </p:nvSpPr>
        <p:spPr>
          <a:xfrm>
            <a:off x="4643159" y="1868696"/>
            <a:ext cx="115345" cy="2832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箭头: 下 30">
            <a:extLst>
              <a:ext uri="{FF2B5EF4-FFF2-40B4-BE49-F238E27FC236}">
                <a16:creationId xmlns:a16="http://schemas.microsoft.com/office/drawing/2014/main" id="{0D741E0C-9EDC-41FF-84E0-ADCB8AE3D4B4}"/>
              </a:ext>
            </a:extLst>
          </p:cNvPr>
          <p:cNvSpPr/>
          <p:nvPr/>
        </p:nvSpPr>
        <p:spPr>
          <a:xfrm>
            <a:off x="945388" y="2204546"/>
            <a:ext cx="115345" cy="2832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流程图: 可选过程 31">
            <a:extLst>
              <a:ext uri="{FF2B5EF4-FFF2-40B4-BE49-F238E27FC236}">
                <a16:creationId xmlns:a16="http://schemas.microsoft.com/office/drawing/2014/main" id="{F541E45E-C4FC-4575-8846-2ABC471527E7}"/>
              </a:ext>
            </a:extLst>
          </p:cNvPr>
          <p:cNvSpPr/>
          <p:nvPr/>
        </p:nvSpPr>
        <p:spPr>
          <a:xfrm>
            <a:off x="70647" y="2480217"/>
            <a:ext cx="1828374" cy="53709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</a:rPr>
              <a:t>Page</a:t>
            </a:r>
            <a:r>
              <a:rPr lang="en-US" altLang="zh-CN" sz="2000" b="1" dirty="0">
                <a:solidFill>
                  <a:schemeClr val="bg1"/>
                </a:solidFill>
              </a:rPr>
              <a:t> 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37" name="箭头: 下 36">
            <a:extLst>
              <a:ext uri="{FF2B5EF4-FFF2-40B4-BE49-F238E27FC236}">
                <a16:creationId xmlns:a16="http://schemas.microsoft.com/office/drawing/2014/main" id="{F8076E1C-31DB-4EC3-9A16-DEB5B2E805F9}"/>
              </a:ext>
            </a:extLst>
          </p:cNvPr>
          <p:cNvSpPr/>
          <p:nvPr/>
        </p:nvSpPr>
        <p:spPr>
          <a:xfrm>
            <a:off x="7781731" y="2983381"/>
            <a:ext cx="115345" cy="2832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流程图: 可选过程 46">
            <a:extLst>
              <a:ext uri="{FF2B5EF4-FFF2-40B4-BE49-F238E27FC236}">
                <a16:creationId xmlns:a16="http://schemas.microsoft.com/office/drawing/2014/main" id="{85AD0572-0CA5-4B3B-92FE-7E5187F7CA2B}"/>
              </a:ext>
            </a:extLst>
          </p:cNvPr>
          <p:cNvSpPr/>
          <p:nvPr/>
        </p:nvSpPr>
        <p:spPr>
          <a:xfrm>
            <a:off x="5445024" y="3669064"/>
            <a:ext cx="449543" cy="1307184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</a:rPr>
              <a:t>Label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48" name="流程图: 可选过程 47">
            <a:extLst>
              <a:ext uri="{FF2B5EF4-FFF2-40B4-BE49-F238E27FC236}">
                <a16:creationId xmlns:a16="http://schemas.microsoft.com/office/drawing/2014/main" id="{97E5F406-56DD-4AF9-8C77-F54FD59581D2}"/>
              </a:ext>
            </a:extLst>
          </p:cNvPr>
          <p:cNvSpPr/>
          <p:nvPr/>
        </p:nvSpPr>
        <p:spPr>
          <a:xfrm>
            <a:off x="5956447" y="3639880"/>
            <a:ext cx="449543" cy="1307184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</a:rPr>
              <a:t>Map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49" name="流程图: 可选过程 48">
            <a:extLst>
              <a:ext uri="{FF2B5EF4-FFF2-40B4-BE49-F238E27FC236}">
                <a16:creationId xmlns:a16="http://schemas.microsoft.com/office/drawing/2014/main" id="{BBB51383-6F7A-44D3-AF5D-5A4DAF9A0636}"/>
              </a:ext>
            </a:extLst>
          </p:cNvPr>
          <p:cNvSpPr/>
          <p:nvPr/>
        </p:nvSpPr>
        <p:spPr>
          <a:xfrm>
            <a:off x="4938296" y="3669063"/>
            <a:ext cx="449543" cy="2645337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altLang="zh-CN" sz="2000" b="1" dirty="0" err="1">
                <a:solidFill>
                  <a:schemeClr val="bg1"/>
                </a:solidFill>
              </a:rPr>
              <a:t>ItemsView</a:t>
            </a:r>
            <a:r>
              <a:rPr lang="en-US" altLang="zh-CN" sz="2000" b="1" dirty="0">
                <a:solidFill>
                  <a:schemeClr val="bg1"/>
                </a:solidFill>
              </a:rPr>
              <a:t>&lt;</a:t>
            </a:r>
            <a:r>
              <a:rPr lang="en-US" altLang="zh-CN" sz="2000" b="1" dirty="0" err="1">
                <a:solidFill>
                  <a:schemeClr val="bg1"/>
                </a:solidFill>
              </a:rPr>
              <a:t>TVisual</a:t>
            </a:r>
            <a:r>
              <a:rPr lang="en-US" altLang="zh-CN" sz="2000" b="1" dirty="0">
                <a:solidFill>
                  <a:schemeClr val="bg1"/>
                </a:solidFill>
              </a:rPr>
              <a:t>&gt;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50" name="流程图: 可选过程 49">
            <a:extLst>
              <a:ext uri="{FF2B5EF4-FFF2-40B4-BE49-F238E27FC236}">
                <a16:creationId xmlns:a16="http://schemas.microsoft.com/office/drawing/2014/main" id="{15B124A4-424A-4714-8BA5-1A36F096D754}"/>
              </a:ext>
            </a:extLst>
          </p:cNvPr>
          <p:cNvSpPr/>
          <p:nvPr/>
        </p:nvSpPr>
        <p:spPr>
          <a:xfrm>
            <a:off x="4414739" y="3669063"/>
            <a:ext cx="449543" cy="1524501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altLang="zh-CN" sz="2000" b="1" dirty="0" err="1">
                <a:solidFill>
                  <a:schemeClr val="bg1"/>
                </a:solidFill>
              </a:rPr>
              <a:t>ItemsView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51" name="流程图: 可选过程 50">
            <a:extLst>
              <a:ext uri="{FF2B5EF4-FFF2-40B4-BE49-F238E27FC236}">
                <a16:creationId xmlns:a16="http://schemas.microsoft.com/office/drawing/2014/main" id="{BFF2B598-76FC-4442-A82E-ABAC745F30B7}"/>
              </a:ext>
            </a:extLst>
          </p:cNvPr>
          <p:cNvSpPr/>
          <p:nvPr/>
        </p:nvSpPr>
        <p:spPr>
          <a:xfrm>
            <a:off x="2768505" y="3669064"/>
            <a:ext cx="449543" cy="1307184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</a:rPr>
              <a:t>Image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52" name="流程图: 可选过程 51">
            <a:extLst>
              <a:ext uri="{FF2B5EF4-FFF2-40B4-BE49-F238E27FC236}">
                <a16:creationId xmlns:a16="http://schemas.microsoft.com/office/drawing/2014/main" id="{544E0675-4166-4A5C-A760-F9DE1751638E}"/>
              </a:ext>
            </a:extLst>
          </p:cNvPr>
          <p:cNvSpPr/>
          <p:nvPr/>
        </p:nvSpPr>
        <p:spPr>
          <a:xfrm>
            <a:off x="3313983" y="3671101"/>
            <a:ext cx="449543" cy="179484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altLang="zh-CN" sz="2000" b="1" dirty="0" err="1">
                <a:solidFill>
                  <a:schemeClr val="bg1"/>
                </a:solidFill>
              </a:rPr>
              <a:t>ImageButton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53" name="流程图: 可选过程 52">
            <a:extLst>
              <a:ext uri="{FF2B5EF4-FFF2-40B4-BE49-F238E27FC236}">
                <a16:creationId xmlns:a16="http://schemas.microsoft.com/office/drawing/2014/main" id="{F2AA6446-3BB8-4F85-8641-522E931AFC25}"/>
              </a:ext>
            </a:extLst>
          </p:cNvPr>
          <p:cNvSpPr/>
          <p:nvPr/>
        </p:nvSpPr>
        <p:spPr>
          <a:xfrm>
            <a:off x="2242784" y="3669063"/>
            <a:ext cx="449543" cy="1524503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altLang="zh-CN" sz="2000" b="1" dirty="0" err="1">
                <a:solidFill>
                  <a:schemeClr val="bg1"/>
                </a:solidFill>
              </a:rPr>
              <a:t>DatePicker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54" name="流程图: 可选过程 53">
            <a:extLst>
              <a:ext uri="{FF2B5EF4-FFF2-40B4-BE49-F238E27FC236}">
                <a16:creationId xmlns:a16="http://schemas.microsoft.com/office/drawing/2014/main" id="{7DA44150-0469-4B9D-B3DA-42B6B47E4C19}"/>
              </a:ext>
            </a:extLst>
          </p:cNvPr>
          <p:cNvSpPr/>
          <p:nvPr/>
        </p:nvSpPr>
        <p:spPr>
          <a:xfrm>
            <a:off x="1735427" y="3661674"/>
            <a:ext cx="449543" cy="143461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altLang="zh-CN" sz="2000" b="1" dirty="0" err="1">
                <a:solidFill>
                  <a:schemeClr val="bg1"/>
                </a:solidFill>
              </a:rPr>
              <a:t>CheckBox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55" name="流程图: 可选过程 54">
            <a:extLst>
              <a:ext uri="{FF2B5EF4-FFF2-40B4-BE49-F238E27FC236}">
                <a16:creationId xmlns:a16="http://schemas.microsoft.com/office/drawing/2014/main" id="{1DE3B2A4-ADBC-47CB-9869-0D62AE4342B0}"/>
              </a:ext>
            </a:extLst>
          </p:cNvPr>
          <p:cNvSpPr/>
          <p:nvPr/>
        </p:nvSpPr>
        <p:spPr>
          <a:xfrm>
            <a:off x="670998" y="3624200"/>
            <a:ext cx="449543" cy="1307184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altLang="zh-CN" sz="2000" b="1" dirty="0" err="1">
                <a:solidFill>
                  <a:schemeClr val="bg1"/>
                </a:solidFill>
              </a:rPr>
              <a:t>BoxView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56" name="流程图: 可选过程 55">
            <a:extLst>
              <a:ext uri="{FF2B5EF4-FFF2-40B4-BE49-F238E27FC236}">
                <a16:creationId xmlns:a16="http://schemas.microsoft.com/office/drawing/2014/main" id="{29979255-C7FA-4979-9B92-510926BDEDF4}"/>
              </a:ext>
            </a:extLst>
          </p:cNvPr>
          <p:cNvSpPr/>
          <p:nvPr/>
        </p:nvSpPr>
        <p:spPr>
          <a:xfrm>
            <a:off x="1207625" y="3624200"/>
            <a:ext cx="449543" cy="1307184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</a:rPr>
              <a:t>Button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57" name="流程图: 可选过程 56">
            <a:extLst>
              <a:ext uri="{FF2B5EF4-FFF2-40B4-BE49-F238E27FC236}">
                <a16:creationId xmlns:a16="http://schemas.microsoft.com/office/drawing/2014/main" id="{C8DC626C-3CD0-4D35-AF1C-ED06F79775E4}"/>
              </a:ext>
            </a:extLst>
          </p:cNvPr>
          <p:cNvSpPr/>
          <p:nvPr/>
        </p:nvSpPr>
        <p:spPr>
          <a:xfrm>
            <a:off x="173670" y="3613975"/>
            <a:ext cx="449543" cy="203339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altLang="zh-CN" sz="2000" b="1" dirty="0" err="1">
                <a:solidFill>
                  <a:schemeClr val="bg1"/>
                </a:solidFill>
              </a:rPr>
              <a:t>ActivityIndicator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58" name="箭头: 下 57">
            <a:extLst>
              <a:ext uri="{FF2B5EF4-FFF2-40B4-BE49-F238E27FC236}">
                <a16:creationId xmlns:a16="http://schemas.microsoft.com/office/drawing/2014/main" id="{A2DD3519-BA62-4D37-B61B-2326943C3CCB}"/>
              </a:ext>
            </a:extLst>
          </p:cNvPr>
          <p:cNvSpPr/>
          <p:nvPr/>
        </p:nvSpPr>
        <p:spPr>
          <a:xfrm>
            <a:off x="332017" y="3285641"/>
            <a:ext cx="115345" cy="2832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流程图: 可选过程 59">
            <a:extLst>
              <a:ext uri="{FF2B5EF4-FFF2-40B4-BE49-F238E27FC236}">
                <a16:creationId xmlns:a16="http://schemas.microsoft.com/office/drawing/2014/main" id="{7C433D2C-2CA9-438C-97FC-4547E30C4E95}"/>
              </a:ext>
            </a:extLst>
          </p:cNvPr>
          <p:cNvSpPr/>
          <p:nvPr/>
        </p:nvSpPr>
        <p:spPr>
          <a:xfrm>
            <a:off x="11537456" y="3636857"/>
            <a:ext cx="449543" cy="1307184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</a:rPr>
              <a:t>Layout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62" name="流程图: 可选过程 61">
            <a:extLst>
              <a:ext uri="{FF2B5EF4-FFF2-40B4-BE49-F238E27FC236}">
                <a16:creationId xmlns:a16="http://schemas.microsoft.com/office/drawing/2014/main" id="{5FC20E54-B33F-49A4-BCD3-CEF5A05A5BD6}"/>
              </a:ext>
            </a:extLst>
          </p:cNvPr>
          <p:cNvSpPr/>
          <p:nvPr/>
        </p:nvSpPr>
        <p:spPr>
          <a:xfrm>
            <a:off x="11040456" y="3636857"/>
            <a:ext cx="449543" cy="145943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</a:rPr>
              <a:t>WebView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63" name="流程图: 可选过程 62">
            <a:extLst>
              <a:ext uri="{FF2B5EF4-FFF2-40B4-BE49-F238E27FC236}">
                <a16:creationId xmlns:a16="http://schemas.microsoft.com/office/drawing/2014/main" id="{8B7D9B7A-E9B0-4F60-B2BE-1F67FF112C82}"/>
              </a:ext>
            </a:extLst>
          </p:cNvPr>
          <p:cNvSpPr/>
          <p:nvPr/>
        </p:nvSpPr>
        <p:spPr>
          <a:xfrm>
            <a:off x="10536366" y="3636856"/>
            <a:ext cx="449543" cy="1556707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altLang="zh-CN" sz="2000" b="1" dirty="0" err="1">
                <a:solidFill>
                  <a:schemeClr val="bg1"/>
                </a:solidFill>
              </a:rPr>
              <a:t>TimePicker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64" name="流程图: 可选过程 63">
            <a:extLst>
              <a:ext uri="{FF2B5EF4-FFF2-40B4-BE49-F238E27FC236}">
                <a16:creationId xmlns:a16="http://schemas.microsoft.com/office/drawing/2014/main" id="{F7930E59-69A6-4022-9AD6-FA248B85FAC6}"/>
              </a:ext>
            </a:extLst>
          </p:cNvPr>
          <p:cNvSpPr/>
          <p:nvPr/>
        </p:nvSpPr>
        <p:spPr>
          <a:xfrm>
            <a:off x="9521235" y="3636857"/>
            <a:ext cx="449543" cy="1307184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</a:rPr>
              <a:t>Switch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65" name="流程图: 可选过程 64">
            <a:extLst>
              <a:ext uri="{FF2B5EF4-FFF2-40B4-BE49-F238E27FC236}">
                <a16:creationId xmlns:a16="http://schemas.microsoft.com/office/drawing/2014/main" id="{2A42F17E-7118-4C67-AC70-0C979941240F}"/>
              </a:ext>
            </a:extLst>
          </p:cNvPr>
          <p:cNvSpPr/>
          <p:nvPr/>
        </p:nvSpPr>
        <p:spPr>
          <a:xfrm>
            <a:off x="10029004" y="3638895"/>
            <a:ext cx="449543" cy="1739496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altLang="zh-CN" sz="2000" b="1" dirty="0" err="1">
                <a:solidFill>
                  <a:schemeClr val="bg1"/>
                </a:solidFill>
              </a:rPr>
              <a:t>TableView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66" name="流程图: 可选过程 65">
            <a:extLst>
              <a:ext uri="{FF2B5EF4-FFF2-40B4-BE49-F238E27FC236}">
                <a16:creationId xmlns:a16="http://schemas.microsoft.com/office/drawing/2014/main" id="{3FF95D58-C486-4E84-8FE4-84B4E6D00E8B}"/>
              </a:ext>
            </a:extLst>
          </p:cNvPr>
          <p:cNvSpPr/>
          <p:nvPr/>
        </p:nvSpPr>
        <p:spPr>
          <a:xfrm>
            <a:off x="8488762" y="3636857"/>
            <a:ext cx="449543" cy="1307184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</a:rPr>
              <a:t>Slider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67" name="流程图: 可选过程 66">
            <a:extLst>
              <a:ext uri="{FF2B5EF4-FFF2-40B4-BE49-F238E27FC236}">
                <a16:creationId xmlns:a16="http://schemas.microsoft.com/office/drawing/2014/main" id="{1A44C745-49A3-45D9-81A2-F747A4E5CE4F}"/>
              </a:ext>
            </a:extLst>
          </p:cNvPr>
          <p:cNvSpPr/>
          <p:nvPr/>
        </p:nvSpPr>
        <p:spPr>
          <a:xfrm>
            <a:off x="7973178" y="3629468"/>
            <a:ext cx="449543" cy="1307184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</a:rPr>
              <a:t>Shape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68" name="流程图: 可选过程 67">
            <a:extLst>
              <a:ext uri="{FF2B5EF4-FFF2-40B4-BE49-F238E27FC236}">
                <a16:creationId xmlns:a16="http://schemas.microsoft.com/office/drawing/2014/main" id="{8550834E-A0C0-4AB2-8E75-BD8B1D82B0F4}"/>
              </a:ext>
            </a:extLst>
          </p:cNvPr>
          <p:cNvSpPr/>
          <p:nvPr/>
        </p:nvSpPr>
        <p:spPr>
          <a:xfrm>
            <a:off x="6969223" y="3630905"/>
            <a:ext cx="449543" cy="1307184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</a:rPr>
              <a:t>Picker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69" name="流程图: 可选过程 68">
            <a:extLst>
              <a:ext uri="{FF2B5EF4-FFF2-40B4-BE49-F238E27FC236}">
                <a16:creationId xmlns:a16="http://schemas.microsoft.com/office/drawing/2014/main" id="{5BD718A8-B2F4-46CF-AC8B-E24367B54268}"/>
              </a:ext>
            </a:extLst>
          </p:cNvPr>
          <p:cNvSpPr/>
          <p:nvPr/>
        </p:nvSpPr>
        <p:spPr>
          <a:xfrm>
            <a:off x="7476064" y="3650360"/>
            <a:ext cx="449543" cy="1728031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altLang="zh-CN" sz="2000" b="1" dirty="0" err="1">
                <a:solidFill>
                  <a:schemeClr val="bg1"/>
                </a:solidFill>
              </a:rPr>
              <a:t>ProgressBar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70" name="流程图: 可选过程 69">
            <a:extLst>
              <a:ext uri="{FF2B5EF4-FFF2-40B4-BE49-F238E27FC236}">
                <a16:creationId xmlns:a16="http://schemas.microsoft.com/office/drawing/2014/main" id="{8BEC66CD-F584-42AA-837E-7A939B5064DE}"/>
              </a:ext>
            </a:extLst>
          </p:cNvPr>
          <p:cNvSpPr/>
          <p:nvPr/>
        </p:nvSpPr>
        <p:spPr>
          <a:xfrm>
            <a:off x="6463371" y="3630409"/>
            <a:ext cx="449543" cy="1903626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altLang="zh-CN" sz="2000" b="1" dirty="0" err="1">
                <a:solidFill>
                  <a:schemeClr val="bg1"/>
                </a:solidFill>
              </a:rPr>
              <a:t>OpenGLView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71" name="流程图: 可选过程 70">
            <a:extLst>
              <a:ext uri="{FF2B5EF4-FFF2-40B4-BE49-F238E27FC236}">
                <a16:creationId xmlns:a16="http://schemas.microsoft.com/office/drawing/2014/main" id="{C916A498-43A6-4F83-AD63-C7F29DDCAE74}"/>
              </a:ext>
            </a:extLst>
          </p:cNvPr>
          <p:cNvSpPr/>
          <p:nvPr/>
        </p:nvSpPr>
        <p:spPr>
          <a:xfrm>
            <a:off x="3866265" y="3669064"/>
            <a:ext cx="449543" cy="152450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altLang="zh-CN" sz="2000" b="1" dirty="0" err="1">
                <a:solidFill>
                  <a:schemeClr val="bg1"/>
                </a:solidFill>
              </a:rPr>
              <a:t>InputView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72" name="流程图: 可选过程 71">
            <a:extLst>
              <a:ext uri="{FF2B5EF4-FFF2-40B4-BE49-F238E27FC236}">
                <a16:creationId xmlns:a16="http://schemas.microsoft.com/office/drawing/2014/main" id="{CED01B2B-983B-491C-8F69-62056BBF04C4}"/>
              </a:ext>
            </a:extLst>
          </p:cNvPr>
          <p:cNvSpPr/>
          <p:nvPr/>
        </p:nvSpPr>
        <p:spPr>
          <a:xfrm>
            <a:off x="9011638" y="3638895"/>
            <a:ext cx="449543" cy="1307184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</a:rPr>
              <a:t>Stepper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73" name="箭头: 下 72">
            <a:extLst>
              <a:ext uri="{FF2B5EF4-FFF2-40B4-BE49-F238E27FC236}">
                <a16:creationId xmlns:a16="http://schemas.microsoft.com/office/drawing/2014/main" id="{BE42460C-CE46-48AC-B142-BA03D095D727}"/>
              </a:ext>
            </a:extLst>
          </p:cNvPr>
          <p:cNvSpPr/>
          <p:nvPr/>
        </p:nvSpPr>
        <p:spPr>
          <a:xfrm rot="5400000">
            <a:off x="4701241" y="5963292"/>
            <a:ext cx="115345" cy="2832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流程图: 可选过程 73">
            <a:extLst>
              <a:ext uri="{FF2B5EF4-FFF2-40B4-BE49-F238E27FC236}">
                <a16:creationId xmlns:a16="http://schemas.microsoft.com/office/drawing/2014/main" id="{923C9CEA-4F13-47ED-A58A-03005D16EF90}"/>
              </a:ext>
            </a:extLst>
          </p:cNvPr>
          <p:cNvSpPr/>
          <p:nvPr/>
        </p:nvSpPr>
        <p:spPr>
          <a:xfrm>
            <a:off x="2994842" y="5887599"/>
            <a:ext cx="1619351" cy="47121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err="1">
                <a:solidFill>
                  <a:schemeClr val="bg1"/>
                </a:solidFill>
              </a:rPr>
              <a:t>ListView</a:t>
            </a:r>
            <a:r>
              <a:rPr lang="en-US" altLang="zh-CN" sz="2000" b="1" dirty="0">
                <a:solidFill>
                  <a:schemeClr val="bg1"/>
                </a:solidFill>
              </a:rPr>
              <a:t> 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75" name="箭头: 下 74">
            <a:extLst>
              <a:ext uri="{FF2B5EF4-FFF2-40B4-BE49-F238E27FC236}">
                <a16:creationId xmlns:a16="http://schemas.microsoft.com/office/drawing/2014/main" id="{ACAD038F-B7AC-4516-9BD8-BD951ABDDC24}"/>
              </a:ext>
            </a:extLst>
          </p:cNvPr>
          <p:cNvSpPr/>
          <p:nvPr/>
        </p:nvSpPr>
        <p:spPr>
          <a:xfrm>
            <a:off x="8118521" y="4954666"/>
            <a:ext cx="148785" cy="6750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流程图: 过程 75">
            <a:extLst>
              <a:ext uri="{FF2B5EF4-FFF2-40B4-BE49-F238E27FC236}">
                <a16:creationId xmlns:a16="http://schemas.microsoft.com/office/drawing/2014/main" id="{93F381F8-5438-4B42-98A4-A309CB390550}"/>
              </a:ext>
            </a:extLst>
          </p:cNvPr>
          <p:cNvSpPr/>
          <p:nvPr/>
        </p:nvSpPr>
        <p:spPr>
          <a:xfrm flipV="1">
            <a:off x="6096000" y="5640112"/>
            <a:ext cx="5708226" cy="4571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流程图: 可选过程 76">
            <a:extLst>
              <a:ext uri="{FF2B5EF4-FFF2-40B4-BE49-F238E27FC236}">
                <a16:creationId xmlns:a16="http://schemas.microsoft.com/office/drawing/2014/main" id="{3D3C280A-A560-42DD-87E8-9B31972BD9F2}"/>
              </a:ext>
            </a:extLst>
          </p:cNvPr>
          <p:cNvSpPr/>
          <p:nvPr/>
        </p:nvSpPr>
        <p:spPr>
          <a:xfrm>
            <a:off x="5530606" y="5951142"/>
            <a:ext cx="973888" cy="47121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</a:rPr>
              <a:t>Ellipse 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78" name="箭头: 下 77">
            <a:extLst>
              <a:ext uri="{FF2B5EF4-FFF2-40B4-BE49-F238E27FC236}">
                <a16:creationId xmlns:a16="http://schemas.microsoft.com/office/drawing/2014/main" id="{E517DB5C-67D5-4DBD-BB00-799427D2808F}"/>
              </a:ext>
            </a:extLst>
          </p:cNvPr>
          <p:cNvSpPr/>
          <p:nvPr/>
        </p:nvSpPr>
        <p:spPr>
          <a:xfrm>
            <a:off x="6014987" y="5662971"/>
            <a:ext cx="109673" cy="26931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流程图: 可选过程 78">
            <a:extLst>
              <a:ext uri="{FF2B5EF4-FFF2-40B4-BE49-F238E27FC236}">
                <a16:creationId xmlns:a16="http://schemas.microsoft.com/office/drawing/2014/main" id="{5DF851C6-1C21-4720-BE97-744A0FE02FF7}"/>
              </a:ext>
            </a:extLst>
          </p:cNvPr>
          <p:cNvSpPr/>
          <p:nvPr/>
        </p:nvSpPr>
        <p:spPr>
          <a:xfrm>
            <a:off x="6571150" y="5944917"/>
            <a:ext cx="753471" cy="47121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</a:rPr>
              <a:t>Line 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80" name="流程图: 可选过程 79">
            <a:extLst>
              <a:ext uri="{FF2B5EF4-FFF2-40B4-BE49-F238E27FC236}">
                <a16:creationId xmlns:a16="http://schemas.microsoft.com/office/drawing/2014/main" id="{F1935314-5DDA-4E25-A51B-58A1471DE7EF}"/>
              </a:ext>
            </a:extLst>
          </p:cNvPr>
          <p:cNvSpPr/>
          <p:nvPr/>
        </p:nvSpPr>
        <p:spPr>
          <a:xfrm>
            <a:off x="7420170" y="5965733"/>
            <a:ext cx="753471" cy="47121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</a:rPr>
              <a:t>Path 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81" name="流程图: 可选过程 80">
            <a:extLst>
              <a:ext uri="{FF2B5EF4-FFF2-40B4-BE49-F238E27FC236}">
                <a16:creationId xmlns:a16="http://schemas.microsoft.com/office/drawing/2014/main" id="{E72F3DA9-CAC1-4393-9559-CDB518EDEAFB}"/>
              </a:ext>
            </a:extLst>
          </p:cNvPr>
          <p:cNvSpPr/>
          <p:nvPr/>
        </p:nvSpPr>
        <p:spPr>
          <a:xfrm>
            <a:off x="8251618" y="5973002"/>
            <a:ext cx="1208118" cy="47121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</a:rPr>
              <a:t>Polygon 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82" name="流程图: 可选过程 81">
            <a:extLst>
              <a:ext uri="{FF2B5EF4-FFF2-40B4-BE49-F238E27FC236}">
                <a16:creationId xmlns:a16="http://schemas.microsoft.com/office/drawing/2014/main" id="{A2E42FC5-6FBF-4BAF-8C52-BE25117230D8}"/>
              </a:ext>
            </a:extLst>
          </p:cNvPr>
          <p:cNvSpPr/>
          <p:nvPr/>
        </p:nvSpPr>
        <p:spPr>
          <a:xfrm>
            <a:off x="9519758" y="5963575"/>
            <a:ext cx="1208118" cy="47121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</a:rPr>
              <a:t>Polyline 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83" name="流程图: 可选过程 82">
            <a:extLst>
              <a:ext uri="{FF2B5EF4-FFF2-40B4-BE49-F238E27FC236}">
                <a16:creationId xmlns:a16="http://schemas.microsoft.com/office/drawing/2014/main" id="{334F27B3-B4E4-410D-AE4A-11DCF9807856}"/>
              </a:ext>
            </a:extLst>
          </p:cNvPr>
          <p:cNvSpPr/>
          <p:nvPr/>
        </p:nvSpPr>
        <p:spPr>
          <a:xfrm>
            <a:off x="10782243" y="5954148"/>
            <a:ext cx="1378331" cy="47121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</a:rPr>
              <a:t>Rectangle 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84" name="箭头: 下 83">
            <a:extLst>
              <a:ext uri="{FF2B5EF4-FFF2-40B4-BE49-F238E27FC236}">
                <a16:creationId xmlns:a16="http://schemas.microsoft.com/office/drawing/2014/main" id="{5E5160C9-957B-4D9C-A813-4FDB25F5F846}"/>
              </a:ext>
            </a:extLst>
          </p:cNvPr>
          <p:cNvSpPr/>
          <p:nvPr/>
        </p:nvSpPr>
        <p:spPr>
          <a:xfrm>
            <a:off x="6893048" y="5662971"/>
            <a:ext cx="109673" cy="26931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箭头: 下 84">
            <a:extLst>
              <a:ext uri="{FF2B5EF4-FFF2-40B4-BE49-F238E27FC236}">
                <a16:creationId xmlns:a16="http://schemas.microsoft.com/office/drawing/2014/main" id="{482AED61-9F8C-46B6-9470-02922CA3DE37}"/>
              </a:ext>
            </a:extLst>
          </p:cNvPr>
          <p:cNvSpPr/>
          <p:nvPr/>
        </p:nvSpPr>
        <p:spPr>
          <a:xfrm>
            <a:off x="7787403" y="5674401"/>
            <a:ext cx="109673" cy="26931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箭头: 下 85">
            <a:extLst>
              <a:ext uri="{FF2B5EF4-FFF2-40B4-BE49-F238E27FC236}">
                <a16:creationId xmlns:a16="http://schemas.microsoft.com/office/drawing/2014/main" id="{D90425D4-D78F-45C4-95AB-41189A3DCB51}"/>
              </a:ext>
            </a:extLst>
          </p:cNvPr>
          <p:cNvSpPr/>
          <p:nvPr/>
        </p:nvSpPr>
        <p:spPr>
          <a:xfrm>
            <a:off x="8665464" y="5674401"/>
            <a:ext cx="109673" cy="26931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箭头: 下 86">
            <a:extLst>
              <a:ext uri="{FF2B5EF4-FFF2-40B4-BE49-F238E27FC236}">
                <a16:creationId xmlns:a16="http://schemas.microsoft.com/office/drawing/2014/main" id="{9314C8EA-9662-47D0-8727-7B46807AB311}"/>
              </a:ext>
            </a:extLst>
          </p:cNvPr>
          <p:cNvSpPr/>
          <p:nvPr/>
        </p:nvSpPr>
        <p:spPr>
          <a:xfrm>
            <a:off x="10068980" y="5662971"/>
            <a:ext cx="109673" cy="26931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箭头: 下 87">
            <a:extLst>
              <a:ext uri="{FF2B5EF4-FFF2-40B4-BE49-F238E27FC236}">
                <a16:creationId xmlns:a16="http://schemas.microsoft.com/office/drawing/2014/main" id="{3A22119D-B1AA-40D6-844E-9E51208312E8}"/>
              </a:ext>
            </a:extLst>
          </p:cNvPr>
          <p:cNvSpPr/>
          <p:nvPr/>
        </p:nvSpPr>
        <p:spPr>
          <a:xfrm>
            <a:off x="11702700" y="5654678"/>
            <a:ext cx="109673" cy="26931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箭头: 下 88">
            <a:extLst>
              <a:ext uri="{FF2B5EF4-FFF2-40B4-BE49-F238E27FC236}">
                <a16:creationId xmlns:a16="http://schemas.microsoft.com/office/drawing/2014/main" id="{82B86127-150E-4BCB-AA93-6146C9F82BF1}"/>
              </a:ext>
            </a:extLst>
          </p:cNvPr>
          <p:cNvSpPr/>
          <p:nvPr/>
        </p:nvSpPr>
        <p:spPr>
          <a:xfrm>
            <a:off x="830043" y="3295279"/>
            <a:ext cx="115345" cy="2832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箭头: 下 89">
            <a:extLst>
              <a:ext uri="{FF2B5EF4-FFF2-40B4-BE49-F238E27FC236}">
                <a16:creationId xmlns:a16="http://schemas.microsoft.com/office/drawing/2014/main" id="{9C998C7B-F349-4865-8042-3A4B05940AE4}"/>
              </a:ext>
            </a:extLst>
          </p:cNvPr>
          <p:cNvSpPr/>
          <p:nvPr/>
        </p:nvSpPr>
        <p:spPr>
          <a:xfrm>
            <a:off x="1400995" y="3298246"/>
            <a:ext cx="115345" cy="2832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箭头: 下 90">
            <a:extLst>
              <a:ext uri="{FF2B5EF4-FFF2-40B4-BE49-F238E27FC236}">
                <a16:creationId xmlns:a16="http://schemas.microsoft.com/office/drawing/2014/main" id="{265A0D0F-20F8-4A0E-B1A5-3A815FC857F1}"/>
              </a:ext>
            </a:extLst>
          </p:cNvPr>
          <p:cNvSpPr/>
          <p:nvPr/>
        </p:nvSpPr>
        <p:spPr>
          <a:xfrm>
            <a:off x="1899021" y="3307884"/>
            <a:ext cx="115345" cy="2832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箭头: 下 91">
            <a:extLst>
              <a:ext uri="{FF2B5EF4-FFF2-40B4-BE49-F238E27FC236}">
                <a16:creationId xmlns:a16="http://schemas.microsoft.com/office/drawing/2014/main" id="{319C0BDC-7764-4170-A623-8C04FB9CEEF1}"/>
              </a:ext>
            </a:extLst>
          </p:cNvPr>
          <p:cNvSpPr/>
          <p:nvPr/>
        </p:nvSpPr>
        <p:spPr>
          <a:xfrm>
            <a:off x="2425514" y="3306347"/>
            <a:ext cx="115345" cy="2832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箭头: 下 92">
            <a:extLst>
              <a:ext uri="{FF2B5EF4-FFF2-40B4-BE49-F238E27FC236}">
                <a16:creationId xmlns:a16="http://schemas.microsoft.com/office/drawing/2014/main" id="{DA4AD68D-39DA-4DBD-BFB9-70F5B0B871EF}"/>
              </a:ext>
            </a:extLst>
          </p:cNvPr>
          <p:cNvSpPr/>
          <p:nvPr/>
        </p:nvSpPr>
        <p:spPr>
          <a:xfrm>
            <a:off x="2923540" y="3306558"/>
            <a:ext cx="115345" cy="2832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箭头: 下 93">
            <a:extLst>
              <a:ext uri="{FF2B5EF4-FFF2-40B4-BE49-F238E27FC236}">
                <a16:creationId xmlns:a16="http://schemas.microsoft.com/office/drawing/2014/main" id="{60868FCF-5261-4829-B2DC-45CF55CBCB1D}"/>
              </a:ext>
            </a:extLst>
          </p:cNvPr>
          <p:cNvSpPr/>
          <p:nvPr/>
        </p:nvSpPr>
        <p:spPr>
          <a:xfrm>
            <a:off x="3494492" y="3309525"/>
            <a:ext cx="115345" cy="2832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箭头: 下 94">
            <a:extLst>
              <a:ext uri="{FF2B5EF4-FFF2-40B4-BE49-F238E27FC236}">
                <a16:creationId xmlns:a16="http://schemas.microsoft.com/office/drawing/2014/main" id="{2C870FF8-4EA2-4B6E-9F09-C5B319C213EE}"/>
              </a:ext>
            </a:extLst>
          </p:cNvPr>
          <p:cNvSpPr/>
          <p:nvPr/>
        </p:nvSpPr>
        <p:spPr>
          <a:xfrm>
            <a:off x="3992518" y="3309736"/>
            <a:ext cx="115345" cy="2832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箭头: 下 95">
            <a:extLst>
              <a:ext uri="{FF2B5EF4-FFF2-40B4-BE49-F238E27FC236}">
                <a16:creationId xmlns:a16="http://schemas.microsoft.com/office/drawing/2014/main" id="{C2093672-D1E0-47A9-8352-46EED07391BB}"/>
              </a:ext>
            </a:extLst>
          </p:cNvPr>
          <p:cNvSpPr/>
          <p:nvPr/>
        </p:nvSpPr>
        <p:spPr>
          <a:xfrm>
            <a:off x="4534413" y="3295919"/>
            <a:ext cx="115345" cy="2832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箭头: 下 96">
            <a:extLst>
              <a:ext uri="{FF2B5EF4-FFF2-40B4-BE49-F238E27FC236}">
                <a16:creationId xmlns:a16="http://schemas.microsoft.com/office/drawing/2014/main" id="{31636D85-AF13-408D-923C-09CC836DBF79}"/>
              </a:ext>
            </a:extLst>
          </p:cNvPr>
          <p:cNvSpPr/>
          <p:nvPr/>
        </p:nvSpPr>
        <p:spPr>
          <a:xfrm>
            <a:off x="5089001" y="3305557"/>
            <a:ext cx="115345" cy="2832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箭头: 下 97">
            <a:extLst>
              <a:ext uri="{FF2B5EF4-FFF2-40B4-BE49-F238E27FC236}">
                <a16:creationId xmlns:a16="http://schemas.microsoft.com/office/drawing/2014/main" id="{62628BE4-6B86-4503-BB7A-FC97CD661461}"/>
              </a:ext>
            </a:extLst>
          </p:cNvPr>
          <p:cNvSpPr/>
          <p:nvPr/>
        </p:nvSpPr>
        <p:spPr>
          <a:xfrm>
            <a:off x="5612818" y="3308524"/>
            <a:ext cx="115345" cy="2832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箭头: 下 98">
            <a:extLst>
              <a:ext uri="{FF2B5EF4-FFF2-40B4-BE49-F238E27FC236}">
                <a16:creationId xmlns:a16="http://schemas.microsoft.com/office/drawing/2014/main" id="{74B7690B-2850-4246-8526-3EC8E28023EF}"/>
              </a:ext>
            </a:extLst>
          </p:cNvPr>
          <p:cNvSpPr/>
          <p:nvPr/>
        </p:nvSpPr>
        <p:spPr>
          <a:xfrm>
            <a:off x="6110844" y="3318162"/>
            <a:ext cx="115345" cy="2832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箭头: 下 99">
            <a:extLst>
              <a:ext uri="{FF2B5EF4-FFF2-40B4-BE49-F238E27FC236}">
                <a16:creationId xmlns:a16="http://schemas.microsoft.com/office/drawing/2014/main" id="{C8E62303-500C-4D87-AE0D-3F9B3C151016}"/>
              </a:ext>
            </a:extLst>
          </p:cNvPr>
          <p:cNvSpPr/>
          <p:nvPr/>
        </p:nvSpPr>
        <p:spPr>
          <a:xfrm>
            <a:off x="6627910" y="3316625"/>
            <a:ext cx="115345" cy="2832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箭头: 下 100">
            <a:extLst>
              <a:ext uri="{FF2B5EF4-FFF2-40B4-BE49-F238E27FC236}">
                <a16:creationId xmlns:a16="http://schemas.microsoft.com/office/drawing/2014/main" id="{2B68E38E-8AB9-48F8-8573-AA1101A72A51}"/>
              </a:ext>
            </a:extLst>
          </p:cNvPr>
          <p:cNvSpPr/>
          <p:nvPr/>
        </p:nvSpPr>
        <p:spPr>
          <a:xfrm>
            <a:off x="7125936" y="3316836"/>
            <a:ext cx="115345" cy="2832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箭头: 下 101">
            <a:extLst>
              <a:ext uri="{FF2B5EF4-FFF2-40B4-BE49-F238E27FC236}">
                <a16:creationId xmlns:a16="http://schemas.microsoft.com/office/drawing/2014/main" id="{3007E7A4-9B99-4F28-B514-F5DE139C2B77}"/>
              </a:ext>
            </a:extLst>
          </p:cNvPr>
          <p:cNvSpPr/>
          <p:nvPr/>
        </p:nvSpPr>
        <p:spPr>
          <a:xfrm>
            <a:off x="7687461" y="3319803"/>
            <a:ext cx="115345" cy="2832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箭头: 下 102">
            <a:extLst>
              <a:ext uri="{FF2B5EF4-FFF2-40B4-BE49-F238E27FC236}">
                <a16:creationId xmlns:a16="http://schemas.microsoft.com/office/drawing/2014/main" id="{A11D9247-DDD2-4BB7-B585-B087FE3B4067}"/>
              </a:ext>
            </a:extLst>
          </p:cNvPr>
          <p:cNvSpPr/>
          <p:nvPr/>
        </p:nvSpPr>
        <p:spPr>
          <a:xfrm>
            <a:off x="8194914" y="3320014"/>
            <a:ext cx="115345" cy="2832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" name="箭头: 下 111">
            <a:extLst>
              <a:ext uri="{FF2B5EF4-FFF2-40B4-BE49-F238E27FC236}">
                <a16:creationId xmlns:a16="http://schemas.microsoft.com/office/drawing/2014/main" id="{934D4CD2-08F5-4CA0-89C6-CECF8490498E}"/>
              </a:ext>
            </a:extLst>
          </p:cNvPr>
          <p:cNvSpPr/>
          <p:nvPr/>
        </p:nvSpPr>
        <p:spPr>
          <a:xfrm>
            <a:off x="8645662" y="3284640"/>
            <a:ext cx="115345" cy="2832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箭头: 下 112">
            <a:extLst>
              <a:ext uri="{FF2B5EF4-FFF2-40B4-BE49-F238E27FC236}">
                <a16:creationId xmlns:a16="http://schemas.microsoft.com/office/drawing/2014/main" id="{EFD0411E-EDFA-450B-8AA0-03BC59081D50}"/>
              </a:ext>
            </a:extLst>
          </p:cNvPr>
          <p:cNvSpPr/>
          <p:nvPr/>
        </p:nvSpPr>
        <p:spPr>
          <a:xfrm>
            <a:off x="9143688" y="3294278"/>
            <a:ext cx="115345" cy="2832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箭头: 下 113">
            <a:extLst>
              <a:ext uri="{FF2B5EF4-FFF2-40B4-BE49-F238E27FC236}">
                <a16:creationId xmlns:a16="http://schemas.microsoft.com/office/drawing/2014/main" id="{3B3D73D2-E0E2-48D7-BCDA-5D34E31D5B28}"/>
              </a:ext>
            </a:extLst>
          </p:cNvPr>
          <p:cNvSpPr/>
          <p:nvPr/>
        </p:nvSpPr>
        <p:spPr>
          <a:xfrm>
            <a:off x="9714640" y="3297245"/>
            <a:ext cx="115345" cy="2832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5" name="箭头: 下 114">
            <a:extLst>
              <a:ext uri="{FF2B5EF4-FFF2-40B4-BE49-F238E27FC236}">
                <a16:creationId xmlns:a16="http://schemas.microsoft.com/office/drawing/2014/main" id="{8B166832-0B46-49FA-A719-79EEA99A4E99}"/>
              </a:ext>
            </a:extLst>
          </p:cNvPr>
          <p:cNvSpPr/>
          <p:nvPr/>
        </p:nvSpPr>
        <p:spPr>
          <a:xfrm>
            <a:off x="10212666" y="3306883"/>
            <a:ext cx="115345" cy="2832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6" name="箭头: 下 115">
            <a:extLst>
              <a:ext uri="{FF2B5EF4-FFF2-40B4-BE49-F238E27FC236}">
                <a16:creationId xmlns:a16="http://schemas.microsoft.com/office/drawing/2014/main" id="{E030406A-D195-4B05-8135-10F6D9E69840}"/>
              </a:ext>
            </a:extLst>
          </p:cNvPr>
          <p:cNvSpPr/>
          <p:nvPr/>
        </p:nvSpPr>
        <p:spPr>
          <a:xfrm>
            <a:off x="10739159" y="3305346"/>
            <a:ext cx="115345" cy="2832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7" name="箭头: 下 116">
            <a:extLst>
              <a:ext uri="{FF2B5EF4-FFF2-40B4-BE49-F238E27FC236}">
                <a16:creationId xmlns:a16="http://schemas.microsoft.com/office/drawing/2014/main" id="{85009BE9-20F0-48C8-A68D-AE049CD0E30A}"/>
              </a:ext>
            </a:extLst>
          </p:cNvPr>
          <p:cNvSpPr/>
          <p:nvPr/>
        </p:nvSpPr>
        <p:spPr>
          <a:xfrm>
            <a:off x="11237185" y="3305557"/>
            <a:ext cx="115345" cy="2832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7991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EB07C5F-F298-4F7A-BC3E-29A79E6AD438}"/>
              </a:ext>
            </a:extLst>
          </p:cNvPr>
          <p:cNvSpPr/>
          <p:nvPr/>
        </p:nvSpPr>
        <p:spPr>
          <a:xfrm>
            <a:off x="0" y="0"/>
            <a:ext cx="12192000" cy="1186774"/>
          </a:xfrm>
          <a:prstGeom prst="rect">
            <a:avLst/>
          </a:prstGeom>
          <a:solidFill>
            <a:srgbClr val="006A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4095E2D-593C-4A5D-ADA8-78519E26A6F9}"/>
              </a:ext>
            </a:extLst>
          </p:cNvPr>
          <p:cNvSpPr txBox="1"/>
          <p:nvPr/>
        </p:nvSpPr>
        <p:spPr>
          <a:xfrm>
            <a:off x="3062195" y="198003"/>
            <a:ext cx="4941161" cy="646331"/>
          </a:xfrm>
          <a:prstGeom prst="rect">
            <a:avLst/>
          </a:prstGeom>
          <a:solidFill>
            <a:srgbClr val="006AC4"/>
          </a:solidFill>
        </p:spPr>
        <p:txBody>
          <a:bodyPr wrap="square" rtlCol="0">
            <a:spAutoFit/>
          </a:bodyPr>
          <a:lstStyle/>
          <a:p>
            <a:r>
              <a:rPr lang="en-US" altLang="zh-CN" sz="3600" b="1" dirty="0" err="1">
                <a:solidFill>
                  <a:schemeClr val="bg1"/>
                </a:solidFill>
              </a:rPr>
              <a:t>VisualElement</a:t>
            </a:r>
            <a:r>
              <a:rPr lang="zh-CN" altLang="en-US" sz="3600" b="1" dirty="0">
                <a:solidFill>
                  <a:schemeClr val="bg1"/>
                </a:solidFill>
              </a:rPr>
              <a:t>类的属性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628429F-86EB-419F-886D-81E22BA8BAB4}"/>
              </a:ext>
            </a:extLst>
          </p:cNvPr>
          <p:cNvSpPr txBox="1"/>
          <p:nvPr/>
        </p:nvSpPr>
        <p:spPr>
          <a:xfrm>
            <a:off x="394574" y="1359938"/>
            <a:ext cx="11566767" cy="50660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ts val="3000"/>
              </a:lnSpc>
              <a:buAutoNum type="arabicPeriod"/>
            </a:pPr>
            <a:r>
              <a:rPr lang="en-US" altLang="zh-CN" sz="2000" b="1" dirty="0" err="1">
                <a:solidFill>
                  <a:srgbClr val="006AC4"/>
                </a:solidFill>
              </a:rPr>
              <a:t>BackgroundColor</a:t>
            </a:r>
            <a:r>
              <a:rPr lang="en-US" altLang="zh-CN" sz="2000" b="1" dirty="0">
                <a:solidFill>
                  <a:srgbClr val="006AC4"/>
                </a:solidFill>
              </a:rPr>
              <a:t> </a:t>
            </a:r>
            <a:r>
              <a:rPr lang="zh-CN" altLang="en-US" sz="2000" b="1" dirty="0">
                <a:solidFill>
                  <a:srgbClr val="006AC4"/>
                </a:solidFill>
              </a:rPr>
              <a:t>：元素的填充背景的颜色</a:t>
            </a:r>
            <a:endParaRPr lang="en-US" altLang="zh-CN" sz="2000" b="1" dirty="0">
              <a:solidFill>
                <a:srgbClr val="006AC4"/>
              </a:solidFill>
            </a:endParaRPr>
          </a:p>
          <a:p>
            <a:pPr marL="457200" indent="-457200">
              <a:lnSpc>
                <a:spcPts val="3000"/>
              </a:lnSpc>
              <a:buAutoNum type="arabicPeriod"/>
            </a:pPr>
            <a:r>
              <a:rPr lang="en-US" altLang="zh-CN" sz="2000" b="1" dirty="0" err="1">
                <a:solidFill>
                  <a:srgbClr val="002060"/>
                </a:solidFill>
              </a:rPr>
              <a:t>HeightRequest</a:t>
            </a:r>
            <a:r>
              <a:rPr lang="en-US" altLang="zh-CN" sz="2000" b="1" dirty="0">
                <a:solidFill>
                  <a:srgbClr val="002060"/>
                </a:solidFill>
              </a:rPr>
              <a:t> </a:t>
            </a:r>
            <a:r>
              <a:rPr lang="zh-CN" altLang="en-US" sz="2000" b="1" dirty="0">
                <a:solidFill>
                  <a:srgbClr val="002060"/>
                </a:solidFill>
              </a:rPr>
              <a:t>，</a:t>
            </a:r>
            <a:r>
              <a:rPr lang="en-US" altLang="zh-CN" sz="2000" b="1" dirty="0">
                <a:solidFill>
                  <a:srgbClr val="002060"/>
                </a:solidFill>
              </a:rPr>
              <a:t> </a:t>
            </a:r>
            <a:r>
              <a:rPr lang="en-US" altLang="zh-CN" sz="2000" b="1" dirty="0" err="1">
                <a:solidFill>
                  <a:srgbClr val="002060"/>
                </a:solidFill>
              </a:rPr>
              <a:t>WidthRequest</a:t>
            </a:r>
            <a:r>
              <a:rPr lang="en-US" altLang="zh-CN" sz="2000" b="1" dirty="0">
                <a:solidFill>
                  <a:srgbClr val="002060"/>
                </a:solidFill>
              </a:rPr>
              <a:t> </a:t>
            </a:r>
            <a:r>
              <a:rPr lang="zh-CN" altLang="en-US" sz="2000" b="1" dirty="0">
                <a:solidFill>
                  <a:srgbClr val="002060"/>
                </a:solidFill>
              </a:rPr>
              <a:t>：元素的高度或宽度（</a:t>
            </a:r>
            <a:r>
              <a:rPr lang="en-US" altLang="zh-CN" sz="2000" b="1" dirty="0" err="1">
                <a:solidFill>
                  <a:srgbClr val="002060"/>
                </a:solidFill>
              </a:rPr>
              <a:t>Height,Width</a:t>
            </a:r>
            <a:r>
              <a:rPr lang="zh-CN" altLang="en-US" sz="2000" b="1" dirty="0">
                <a:solidFill>
                  <a:srgbClr val="002060"/>
                </a:solidFill>
              </a:rPr>
              <a:t>为只读属性）</a:t>
            </a:r>
            <a:endParaRPr lang="en-US" altLang="zh-CN" sz="2000" b="1" dirty="0">
              <a:solidFill>
                <a:srgbClr val="002060"/>
              </a:solidFill>
            </a:endParaRPr>
          </a:p>
          <a:p>
            <a:pPr marL="457200" indent="-457200">
              <a:lnSpc>
                <a:spcPts val="3000"/>
              </a:lnSpc>
              <a:buAutoNum type="arabicPeriod"/>
            </a:pPr>
            <a:r>
              <a:rPr lang="en-US" altLang="zh-CN" sz="2000" b="1" dirty="0" err="1">
                <a:solidFill>
                  <a:srgbClr val="002060"/>
                </a:solidFill>
              </a:rPr>
              <a:t>MinimumHeightRequest</a:t>
            </a:r>
            <a:r>
              <a:rPr lang="en-US" altLang="zh-CN" sz="2000" b="1" dirty="0">
                <a:solidFill>
                  <a:srgbClr val="002060"/>
                </a:solidFill>
              </a:rPr>
              <a:t>, </a:t>
            </a:r>
            <a:r>
              <a:rPr lang="en-US" altLang="zh-CN" sz="2000" b="1" dirty="0" err="1">
                <a:solidFill>
                  <a:srgbClr val="002060"/>
                </a:solidFill>
              </a:rPr>
              <a:t>MinimumWidthRequest</a:t>
            </a:r>
            <a:r>
              <a:rPr lang="en-US" altLang="zh-CN" sz="2000" b="1" dirty="0">
                <a:solidFill>
                  <a:srgbClr val="002060"/>
                </a:solidFill>
              </a:rPr>
              <a:t> : </a:t>
            </a:r>
            <a:r>
              <a:rPr lang="zh-CN" altLang="en-US" sz="2000" b="1" dirty="0">
                <a:solidFill>
                  <a:srgbClr val="002060"/>
                </a:solidFill>
              </a:rPr>
              <a:t>元素的最小高度或宽度</a:t>
            </a:r>
            <a:endParaRPr lang="en-US" altLang="zh-CN" sz="2000" b="1" dirty="0">
              <a:solidFill>
                <a:srgbClr val="002060"/>
              </a:solidFill>
            </a:endParaRPr>
          </a:p>
          <a:p>
            <a:pPr marL="457200" indent="-457200">
              <a:lnSpc>
                <a:spcPts val="3000"/>
              </a:lnSpc>
              <a:buFontTx/>
              <a:buAutoNum type="arabicPeriod"/>
            </a:pPr>
            <a:r>
              <a:rPr lang="en-US" altLang="zh-CN" sz="2000" b="1" dirty="0">
                <a:solidFill>
                  <a:srgbClr val="002060"/>
                </a:solidFill>
              </a:rPr>
              <a:t>X</a:t>
            </a:r>
            <a:r>
              <a:rPr lang="zh-CN" altLang="en-US" sz="2000" b="1" dirty="0">
                <a:solidFill>
                  <a:srgbClr val="002060"/>
                </a:solidFill>
              </a:rPr>
              <a:t>，</a:t>
            </a:r>
            <a:r>
              <a:rPr lang="en-US" altLang="zh-CN" sz="2000" b="1" dirty="0">
                <a:solidFill>
                  <a:srgbClr val="002060"/>
                </a:solidFill>
              </a:rPr>
              <a:t>Y : </a:t>
            </a:r>
            <a:r>
              <a:rPr lang="zh-CN" altLang="en-US" sz="2000" b="1" dirty="0">
                <a:solidFill>
                  <a:srgbClr val="002060"/>
                </a:solidFill>
              </a:rPr>
              <a:t>元素的当前 </a:t>
            </a:r>
            <a:r>
              <a:rPr lang="en-US" altLang="zh-CN" sz="2000" b="1" dirty="0">
                <a:solidFill>
                  <a:srgbClr val="002060"/>
                </a:solidFill>
              </a:rPr>
              <a:t>X ,Y</a:t>
            </a:r>
            <a:r>
              <a:rPr lang="zh-CN" altLang="en-US" sz="2000" b="1" dirty="0">
                <a:solidFill>
                  <a:srgbClr val="002060"/>
                </a:solidFill>
              </a:rPr>
              <a:t>位置</a:t>
            </a:r>
            <a:r>
              <a:rPr lang="en-US" altLang="zh-CN" sz="2000" b="1" dirty="0">
                <a:solidFill>
                  <a:srgbClr val="002060"/>
                </a:solidFill>
              </a:rPr>
              <a:t>,</a:t>
            </a:r>
            <a:r>
              <a:rPr lang="zh-CN" altLang="en-US" sz="2000" b="1" dirty="0">
                <a:solidFill>
                  <a:srgbClr val="002060"/>
                </a:solidFill>
              </a:rPr>
              <a:t>只读属性</a:t>
            </a:r>
            <a:endParaRPr lang="en-US" altLang="zh-CN" sz="2000" b="1" dirty="0">
              <a:solidFill>
                <a:srgbClr val="002060"/>
              </a:solidFill>
            </a:endParaRPr>
          </a:p>
          <a:p>
            <a:pPr marL="457200" indent="-457200">
              <a:lnSpc>
                <a:spcPts val="3000"/>
              </a:lnSpc>
              <a:buFontTx/>
              <a:buAutoNum type="arabicPeriod"/>
            </a:pPr>
            <a:r>
              <a:rPr lang="en-US" altLang="zh-CN" sz="2000" b="1" dirty="0" err="1">
                <a:solidFill>
                  <a:srgbClr val="FF0000"/>
                </a:solidFill>
              </a:rPr>
              <a:t>HorizontalOptions</a:t>
            </a:r>
            <a:r>
              <a:rPr lang="zh-CN" altLang="en-US" sz="2000" b="1" dirty="0">
                <a:solidFill>
                  <a:srgbClr val="FF0000"/>
                </a:solidFill>
              </a:rPr>
              <a:t>，</a:t>
            </a:r>
            <a:r>
              <a:rPr lang="en-US" altLang="zh-CN" sz="2000" b="1" dirty="0" err="1">
                <a:solidFill>
                  <a:srgbClr val="FF0000"/>
                </a:solidFill>
              </a:rPr>
              <a:t>VerticalOptions</a:t>
            </a:r>
            <a:r>
              <a:rPr lang="zh-CN" altLang="en-US" sz="2000" b="1" dirty="0">
                <a:solidFill>
                  <a:srgbClr val="FF0000"/>
                </a:solidFill>
              </a:rPr>
              <a:t>： 元素的水平或垂直布局方式（没有）</a:t>
            </a:r>
            <a:endParaRPr lang="en-US" altLang="zh-CN" sz="2000" b="1" dirty="0">
              <a:solidFill>
                <a:srgbClr val="FF0000"/>
              </a:solidFill>
            </a:endParaRPr>
          </a:p>
          <a:p>
            <a:pPr marL="457200" indent="-457200">
              <a:lnSpc>
                <a:spcPts val="3000"/>
              </a:lnSpc>
              <a:buAutoNum type="arabicPeriod"/>
            </a:pPr>
            <a:r>
              <a:rPr lang="en-US" altLang="zh-CN" sz="2000" b="1" dirty="0" err="1">
                <a:solidFill>
                  <a:srgbClr val="006AC4"/>
                </a:solidFill>
              </a:rPr>
              <a:t>IsEnabled</a:t>
            </a:r>
            <a:r>
              <a:rPr lang="en-US" altLang="zh-CN" sz="2000" b="1" dirty="0">
                <a:solidFill>
                  <a:srgbClr val="006AC4"/>
                </a:solidFill>
              </a:rPr>
              <a:t> </a:t>
            </a:r>
            <a:r>
              <a:rPr lang="zh-CN" altLang="en-US" sz="2000" b="1" dirty="0">
                <a:solidFill>
                  <a:srgbClr val="006AC4"/>
                </a:solidFill>
              </a:rPr>
              <a:t>：是否启用此元素</a:t>
            </a:r>
            <a:endParaRPr lang="en-US" altLang="zh-CN" sz="2000" b="1" dirty="0">
              <a:solidFill>
                <a:srgbClr val="006AC4"/>
              </a:solidFill>
            </a:endParaRPr>
          </a:p>
          <a:p>
            <a:pPr marL="457200" indent="-457200">
              <a:lnSpc>
                <a:spcPts val="3000"/>
              </a:lnSpc>
              <a:buAutoNum type="arabicPeriod"/>
            </a:pPr>
            <a:r>
              <a:rPr lang="en-US" altLang="zh-CN" sz="2000" b="1" dirty="0" err="1">
                <a:solidFill>
                  <a:srgbClr val="006AC4"/>
                </a:solidFill>
              </a:rPr>
              <a:t>IsFocused</a:t>
            </a:r>
            <a:r>
              <a:rPr lang="zh-CN" altLang="en-US" sz="2000" b="1" dirty="0">
                <a:solidFill>
                  <a:srgbClr val="006AC4"/>
                </a:solidFill>
              </a:rPr>
              <a:t>：当前是否获得输入焦点</a:t>
            </a:r>
            <a:endParaRPr lang="en-US" altLang="zh-CN" sz="2000" b="1" dirty="0">
              <a:solidFill>
                <a:srgbClr val="006AC4"/>
              </a:solidFill>
            </a:endParaRPr>
          </a:p>
          <a:p>
            <a:pPr marL="457200" indent="-457200">
              <a:lnSpc>
                <a:spcPts val="3000"/>
              </a:lnSpc>
              <a:buAutoNum type="arabicPeriod"/>
            </a:pPr>
            <a:r>
              <a:rPr lang="en-US" altLang="zh-CN" sz="2000" b="1" dirty="0" err="1">
                <a:solidFill>
                  <a:srgbClr val="006AC4"/>
                </a:solidFill>
              </a:rPr>
              <a:t>IsVisible</a:t>
            </a:r>
            <a:r>
              <a:rPr lang="zh-CN" altLang="en-US" sz="2000" b="1" dirty="0">
                <a:solidFill>
                  <a:srgbClr val="006AC4"/>
                </a:solidFill>
              </a:rPr>
              <a:t>：此元素是否可见</a:t>
            </a:r>
            <a:endParaRPr lang="en-US" altLang="zh-CN" sz="2000" b="1" dirty="0">
              <a:solidFill>
                <a:srgbClr val="006AC4"/>
              </a:solidFill>
            </a:endParaRPr>
          </a:p>
          <a:p>
            <a:pPr marL="457200" indent="-457200">
              <a:lnSpc>
                <a:spcPts val="3000"/>
              </a:lnSpc>
              <a:buAutoNum type="arabicPeriod"/>
            </a:pPr>
            <a:r>
              <a:rPr lang="en-US" altLang="zh-CN" sz="2000" b="1" dirty="0">
                <a:solidFill>
                  <a:srgbClr val="FF0000"/>
                </a:solidFill>
              </a:rPr>
              <a:t>Margin</a:t>
            </a:r>
            <a:r>
              <a:rPr lang="zh-CN" altLang="en-US" sz="2000" b="1" dirty="0">
                <a:solidFill>
                  <a:srgbClr val="FF0000"/>
                </a:solidFill>
              </a:rPr>
              <a:t>：视图的边距（没有）</a:t>
            </a:r>
          </a:p>
          <a:p>
            <a:pPr marL="457200" indent="-457200">
              <a:lnSpc>
                <a:spcPts val="3000"/>
              </a:lnSpc>
              <a:buAutoNum type="arabicPeriod"/>
            </a:pPr>
            <a:r>
              <a:rPr lang="en-US" altLang="zh-CN" sz="2000" b="1" dirty="0" err="1">
                <a:solidFill>
                  <a:srgbClr val="006AC4"/>
                </a:solidFill>
              </a:rPr>
              <a:t>AnchorX</a:t>
            </a:r>
            <a:r>
              <a:rPr lang="zh-CN" altLang="en-US" sz="2000" b="1" dirty="0">
                <a:solidFill>
                  <a:srgbClr val="006AC4"/>
                </a:solidFill>
              </a:rPr>
              <a:t>，</a:t>
            </a:r>
            <a:r>
              <a:rPr lang="en-US" altLang="zh-CN" sz="2000" b="1" dirty="0" err="1">
                <a:solidFill>
                  <a:srgbClr val="006AC4"/>
                </a:solidFill>
              </a:rPr>
              <a:t>AnchorY</a:t>
            </a:r>
            <a:r>
              <a:rPr lang="zh-CN" altLang="en-US" sz="2000" b="1" dirty="0">
                <a:solidFill>
                  <a:srgbClr val="006AC4"/>
                </a:solidFill>
              </a:rPr>
              <a:t>：旋转或者缩放的中心点</a:t>
            </a:r>
            <a:endParaRPr lang="en-US" altLang="zh-CN" sz="2000" b="1" dirty="0">
              <a:solidFill>
                <a:srgbClr val="006AC4"/>
              </a:solidFill>
            </a:endParaRPr>
          </a:p>
          <a:p>
            <a:pPr marL="457200" indent="-457200">
              <a:lnSpc>
                <a:spcPts val="3000"/>
              </a:lnSpc>
              <a:buAutoNum type="arabicPeriod"/>
            </a:pPr>
            <a:r>
              <a:rPr lang="en-US" altLang="zh-CN" sz="2000" b="1" dirty="0" err="1">
                <a:solidFill>
                  <a:srgbClr val="006AC4"/>
                </a:solidFill>
              </a:rPr>
              <a:t>RotationX</a:t>
            </a:r>
            <a:r>
              <a:rPr lang="zh-CN" altLang="en-US" sz="2000" b="1" dirty="0">
                <a:solidFill>
                  <a:srgbClr val="006AC4"/>
                </a:solidFill>
              </a:rPr>
              <a:t>，</a:t>
            </a:r>
            <a:r>
              <a:rPr lang="en-US" altLang="zh-CN" sz="2000" b="1" dirty="0" err="1">
                <a:solidFill>
                  <a:srgbClr val="006AC4"/>
                </a:solidFill>
              </a:rPr>
              <a:t>RotationY</a:t>
            </a:r>
            <a:r>
              <a:rPr lang="zh-CN" altLang="en-US" sz="2000" b="1" dirty="0">
                <a:solidFill>
                  <a:srgbClr val="006AC4"/>
                </a:solidFill>
              </a:rPr>
              <a:t>，</a:t>
            </a:r>
            <a:r>
              <a:rPr lang="en-US" altLang="zh-CN" sz="2000" b="1" dirty="0">
                <a:solidFill>
                  <a:srgbClr val="006AC4"/>
                </a:solidFill>
              </a:rPr>
              <a:t>Rotation</a:t>
            </a:r>
            <a:r>
              <a:rPr lang="zh-CN" altLang="en-US" sz="2000" b="1" dirty="0">
                <a:solidFill>
                  <a:srgbClr val="006AC4"/>
                </a:solidFill>
              </a:rPr>
              <a:t>：元素围绕 </a:t>
            </a:r>
            <a:r>
              <a:rPr lang="en-US" altLang="zh-CN" sz="2000" b="1" dirty="0">
                <a:solidFill>
                  <a:srgbClr val="006AC4"/>
                </a:solidFill>
              </a:rPr>
              <a:t>X </a:t>
            </a:r>
            <a:r>
              <a:rPr lang="zh-CN" altLang="en-US" sz="2000" b="1" dirty="0">
                <a:solidFill>
                  <a:srgbClr val="006AC4"/>
                </a:solidFill>
              </a:rPr>
              <a:t>，</a:t>
            </a:r>
            <a:r>
              <a:rPr lang="en-US" altLang="zh-CN" sz="2000" b="1" dirty="0">
                <a:solidFill>
                  <a:srgbClr val="006AC4"/>
                </a:solidFill>
              </a:rPr>
              <a:t>Y</a:t>
            </a:r>
            <a:r>
              <a:rPr lang="zh-CN" altLang="en-US" sz="2000" b="1" dirty="0">
                <a:solidFill>
                  <a:srgbClr val="006AC4"/>
                </a:solidFill>
              </a:rPr>
              <a:t>，</a:t>
            </a:r>
            <a:r>
              <a:rPr lang="en-US" altLang="zh-CN" sz="2000" b="1" dirty="0">
                <a:solidFill>
                  <a:srgbClr val="006AC4"/>
                </a:solidFill>
              </a:rPr>
              <a:t>Z</a:t>
            </a:r>
            <a:r>
              <a:rPr lang="zh-CN" altLang="en-US" sz="2000" b="1" dirty="0">
                <a:solidFill>
                  <a:srgbClr val="006AC4"/>
                </a:solidFill>
              </a:rPr>
              <a:t>轴的旋转角度</a:t>
            </a:r>
            <a:endParaRPr lang="en-US" altLang="zh-CN" sz="2000" b="1" dirty="0">
              <a:solidFill>
                <a:srgbClr val="006AC4"/>
              </a:solidFill>
            </a:endParaRPr>
          </a:p>
          <a:p>
            <a:pPr marL="457200" indent="-457200">
              <a:lnSpc>
                <a:spcPts val="3000"/>
              </a:lnSpc>
              <a:buAutoNum type="arabicPeriod"/>
            </a:pPr>
            <a:r>
              <a:rPr lang="en-US" altLang="zh-CN" sz="2000" b="1" dirty="0" err="1">
                <a:solidFill>
                  <a:srgbClr val="006AC4"/>
                </a:solidFill>
              </a:rPr>
              <a:t>ScaleX</a:t>
            </a:r>
            <a:r>
              <a:rPr lang="zh-CN" altLang="en-US" sz="2000" b="1" dirty="0">
                <a:solidFill>
                  <a:srgbClr val="006AC4"/>
                </a:solidFill>
              </a:rPr>
              <a:t>，</a:t>
            </a:r>
            <a:r>
              <a:rPr lang="en-US" altLang="zh-CN" sz="2000" b="1" dirty="0" err="1">
                <a:solidFill>
                  <a:srgbClr val="006AC4"/>
                </a:solidFill>
              </a:rPr>
              <a:t>ScaleY</a:t>
            </a:r>
            <a:r>
              <a:rPr lang="zh-CN" altLang="en-US" sz="2000" b="1" dirty="0">
                <a:solidFill>
                  <a:srgbClr val="006AC4"/>
                </a:solidFill>
              </a:rPr>
              <a:t>，</a:t>
            </a:r>
            <a:r>
              <a:rPr lang="en-US" altLang="zh-CN" sz="2000" b="1" dirty="0">
                <a:solidFill>
                  <a:srgbClr val="006AC4"/>
                </a:solidFill>
              </a:rPr>
              <a:t>Scale</a:t>
            </a:r>
            <a:r>
              <a:rPr lang="zh-CN" altLang="en-US" sz="2000" b="1" dirty="0">
                <a:solidFill>
                  <a:srgbClr val="006AC4"/>
                </a:solidFill>
              </a:rPr>
              <a:t>：应用于 </a:t>
            </a:r>
            <a:r>
              <a:rPr lang="en-US" altLang="zh-CN" sz="2000" b="1" dirty="0">
                <a:solidFill>
                  <a:srgbClr val="006AC4"/>
                </a:solidFill>
              </a:rPr>
              <a:t>X </a:t>
            </a:r>
            <a:r>
              <a:rPr lang="zh-CN" altLang="en-US" sz="2000" b="1" dirty="0">
                <a:solidFill>
                  <a:srgbClr val="006AC4"/>
                </a:solidFill>
              </a:rPr>
              <a:t>，</a:t>
            </a:r>
            <a:r>
              <a:rPr lang="en-US" altLang="zh-CN" sz="2000" b="1" dirty="0">
                <a:solidFill>
                  <a:srgbClr val="006AC4"/>
                </a:solidFill>
              </a:rPr>
              <a:t>Y</a:t>
            </a:r>
            <a:r>
              <a:rPr lang="zh-CN" altLang="en-US" sz="2000" b="1" dirty="0">
                <a:solidFill>
                  <a:srgbClr val="006AC4"/>
                </a:solidFill>
              </a:rPr>
              <a:t>，</a:t>
            </a:r>
            <a:r>
              <a:rPr lang="en-US" altLang="zh-CN" sz="2000" b="1" dirty="0">
                <a:solidFill>
                  <a:srgbClr val="006AC4"/>
                </a:solidFill>
              </a:rPr>
              <a:t>XY</a:t>
            </a:r>
            <a:r>
              <a:rPr lang="zh-CN" altLang="en-US" sz="2000" b="1" dirty="0">
                <a:solidFill>
                  <a:srgbClr val="006AC4"/>
                </a:solidFill>
              </a:rPr>
              <a:t>方向的缩放值</a:t>
            </a:r>
            <a:endParaRPr lang="en-US" altLang="zh-CN" sz="2000" b="1" dirty="0">
              <a:solidFill>
                <a:srgbClr val="006AC4"/>
              </a:solidFill>
            </a:endParaRPr>
          </a:p>
          <a:p>
            <a:pPr marL="457200" indent="-457200">
              <a:lnSpc>
                <a:spcPts val="3000"/>
              </a:lnSpc>
              <a:buAutoNum type="arabicPeriod"/>
            </a:pPr>
            <a:r>
              <a:rPr lang="en-US" altLang="zh-CN" sz="2000" b="1" dirty="0">
                <a:solidFill>
                  <a:srgbClr val="006AC4"/>
                </a:solidFill>
              </a:rPr>
              <a:t>Opacity</a:t>
            </a:r>
            <a:r>
              <a:rPr lang="zh-CN" altLang="en-US" sz="2000" b="1" dirty="0">
                <a:solidFill>
                  <a:srgbClr val="006AC4"/>
                </a:solidFill>
              </a:rPr>
              <a:t>：元素的不透明度值</a:t>
            </a:r>
            <a:endParaRPr lang="en-US" altLang="zh-CN" sz="2000" b="1" dirty="0">
              <a:solidFill>
                <a:srgbClr val="006AC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21348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4E79412-2E32-43FB-AFE0-FE9380CA4A04}"/>
              </a:ext>
            </a:extLst>
          </p:cNvPr>
          <p:cNvSpPr/>
          <p:nvPr/>
        </p:nvSpPr>
        <p:spPr>
          <a:xfrm>
            <a:off x="0" y="0"/>
            <a:ext cx="12192000" cy="999241"/>
          </a:xfrm>
          <a:prstGeom prst="rect">
            <a:avLst/>
          </a:prstGeom>
          <a:solidFill>
            <a:srgbClr val="006A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9BFB658-F78F-4253-8B04-A6309D9E8744}"/>
              </a:ext>
            </a:extLst>
          </p:cNvPr>
          <p:cNvSpPr txBox="1"/>
          <p:nvPr/>
        </p:nvSpPr>
        <p:spPr>
          <a:xfrm>
            <a:off x="4520419" y="138246"/>
            <a:ext cx="2757073" cy="646331"/>
          </a:xfrm>
          <a:prstGeom prst="rect">
            <a:avLst/>
          </a:prstGeom>
          <a:solidFill>
            <a:srgbClr val="006AC4"/>
          </a:solidFill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chemeClr val="bg1"/>
                </a:solidFill>
              </a:rPr>
              <a:t>数据绑定（</a:t>
            </a:r>
            <a:r>
              <a:rPr lang="en-US" altLang="zh-CN" sz="3600" b="1" dirty="0">
                <a:solidFill>
                  <a:schemeClr val="bg1"/>
                </a:solidFill>
              </a:rPr>
              <a:t>1</a:t>
            </a:r>
            <a:r>
              <a:rPr lang="zh-CN" altLang="en-US" sz="3600" b="1" dirty="0">
                <a:solidFill>
                  <a:schemeClr val="bg1"/>
                </a:solidFill>
              </a:rPr>
              <a:t>）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F9E1954-BD29-4982-8BDA-69E84E8C2AF1}"/>
              </a:ext>
            </a:extLst>
          </p:cNvPr>
          <p:cNvSpPr txBox="1"/>
          <p:nvPr/>
        </p:nvSpPr>
        <p:spPr>
          <a:xfrm>
            <a:off x="227567" y="1109206"/>
            <a:ext cx="11567181" cy="5434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500"/>
              </a:lnSpc>
            </a:pPr>
            <a:r>
              <a:rPr lang="zh-CN" altLang="en-US" sz="2000" b="1" dirty="0">
                <a:solidFill>
                  <a:srgbClr val="FF0000"/>
                </a:solidFill>
              </a:rPr>
              <a:t>什么叫数据绑定？</a:t>
            </a:r>
            <a:endParaRPr lang="en-US" altLang="zh-CN" sz="2000" b="1" dirty="0">
              <a:solidFill>
                <a:srgbClr val="FF0000"/>
              </a:solidFill>
            </a:endParaRPr>
          </a:p>
          <a:p>
            <a:pPr>
              <a:lnSpc>
                <a:spcPts val="3500"/>
              </a:lnSpc>
            </a:pPr>
            <a:r>
              <a:rPr lang="zh-CN" altLang="en-US" sz="2000" b="1" dirty="0">
                <a:solidFill>
                  <a:srgbClr val="006AC3"/>
                </a:solidFill>
              </a:rPr>
              <a:t>          数据绑定将两个</a:t>
            </a:r>
            <a:r>
              <a:rPr lang="zh-CN" altLang="en-US" sz="2000" b="1" dirty="0">
                <a:solidFill>
                  <a:srgbClr val="FF0000"/>
                </a:solidFill>
              </a:rPr>
              <a:t>对象</a:t>
            </a:r>
            <a:r>
              <a:rPr lang="zh-CN" altLang="en-US" sz="2000" b="1" dirty="0">
                <a:solidFill>
                  <a:srgbClr val="006AC3"/>
                </a:solidFill>
              </a:rPr>
              <a:t>的属性</a:t>
            </a:r>
            <a:r>
              <a:rPr lang="zh-CN" altLang="en-US" sz="2000" b="1" dirty="0">
                <a:solidFill>
                  <a:srgbClr val="FF0000"/>
                </a:solidFill>
              </a:rPr>
              <a:t>链接起来</a:t>
            </a:r>
            <a:r>
              <a:rPr lang="zh-CN" altLang="en-US" sz="2000" b="1" dirty="0">
                <a:solidFill>
                  <a:srgbClr val="006AC3"/>
                </a:solidFill>
              </a:rPr>
              <a:t>，某一属性的更改将自动反映在另一个属性中</a:t>
            </a:r>
            <a:endParaRPr lang="en-US" altLang="zh-CN" sz="2000" b="1" dirty="0">
              <a:solidFill>
                <a:srgbClr val="006AC3"/>
              </a:solidFill>
            </a:endParaRPr>
          </a:p>
          <a:p>
            <a:pPr>
              <a:lnSpc>
                <a:spcPts val="3500"/>
              </a:lnSpc>
            </a:pPr>
            <a:r>
              <a:rPr lang="zh-CN" altLang="en-US" sz="2000" b="1" dirty="0">
                <a:solidFill>
                  <a:srgbClr val="006AC3"/>
                </a:solidFill>
              </a:rPr>
              <a:t>传统做法</a:t>
            </a:r>
            <a:r>
              <a:rPr lang="en-US" altLang="zh-CN" sz="2000" b="1" dirty="0">
                <a:solidFill>
                  <a:srgbClr val="006AC3"/>
                </a:solidFill>
              </a:rPr>
              <a:t>:</a:t>
            </a:r>
            <a:r>
              <a:rPr lang="zh-CN" altLang="en-US" sz="2000" b="1" dirty="0">
                <a:solidFill>
                  <a:srgbClr val="006AC3"/>
                </a:solidFill>
              </a:rPr>
              <a:t>基于事件驱动的模型</a:t>
            </a:r>
          </a:p>
          <a:p>
            <a:pPr>
              <a:lnSpc>
                <a:spcPts val="3500"/>
              </a:lnSpc>
            </a:pPr>
            <a:r>
              <a:rPr lang="zh-CN" altLang="en-US" sz="2000" b="1" dirty="0">
                <a:solidFill>
                  <a:srgbClr val="006AC3"/>
                </a:solidFill>
              </a:rPr>
              <a:t>基于数据驱动的模型：</a:t>
            </a:r>
            <a:r>
              <a:rPr lang="en-US" altLang="zh-CN" sz="2000" b="1" dirty="0">
                <a:solidFill>
                  <a:srgbClr val="006AC3"/>
                </a:solidFill>
              </a:rPr>
              <a:t>MVVM(Model-View-</a:t>
            </a:r>
            <a:r>
              <a:rPr lang="en-US" altLang="zh-CN" sz="2000" b="1" dirty="0" err="1">
                <a:solidFill>
                  <a:srgbClr val="006AC3"/>
                </a:solidFill>
              </a:rPr>
              <a:t>ViewModel</a:t>
            </a:r>
            <a:r>
              <a:rPr lang="en-US" altLang="zh-CN" sz="2000" b="1" dirty="0">
                <a:solidFill>
                  <a:srgbClr val="006AC3"/>
                </a:solidFill>
              </a:rPr>
              <a:t>)      </a:t>
            </a:r>
          </a:p>
          <a:p>
            <a:pPr>
              <a:lnSpc>
                <a:spcPts val="3500"/>
              </a:lnSpc>
            </a:pPr>
            <a:r>
              <a:rPr lang="zh-CN" altLang="en-US" sz="2000" b="1" dirty="0">
                <a:solidFill>
                  <a:srgbClr val="006AC3"/>
                </a:solidFill>
              </a:rPr>
              <a:t>数据绑定：将两个对象的属性链接起来。</a:t>
            </a:r>
          </a:p>
          <a:p>
            <a:pPr>
              <a:lnSpc>
                <a:spcPts val="3500"/>
              </a:lnSpc>
            </a:pPr>
            <a:r>
              <a:rPr lang="en-US" altLang="zh-CN" sz="2000" b="1" dirty="0">
                <a:solidFill>
                  <a:srgbClr val="006AC3"/>
                </a:solidFill>
              </a:rPr>
              <a:t>1.</a:t>
            </a:r>
            <a:r>
              <a:rPr lang="zh-CN" altLang="en-US" sz="2000" b="1" dirty="0">
                <a:solidFill>
                  <a:srgbClr val="006AC3"/>
                </a:solidFill>
              </a:rPr>
              <a:t>指定绑定源：在绑定上下文</a:t>
            </a:r>
            <a:r>
              <a:rPr lang="en-US" altLang="zh-CN" sz="2000" b="1" dirty="0" err="1">
                <a:solidFill>
                  <a:srgbClr val="006AC3"/>
                </a:solidFill>
              </a:rPr>
              <a:t>BindingContext</a:t>
            </a:r>
            <a:r>
              <a:rPr lang="zh-CN" altLang="en-US" sz="2000" b="1" dirty="0">
                <a:solidFill>
                  <a:srgbClr val="006AC3"/>
                </a:solidFill>
              </a:rPr>
              <a:t>中设置</a:t>
            </a:r>
          </a:p>
          <a:p>
            <a:pPr>
              <a:lnSpc>
                <a:spcPts val="3500"/>
              </a:lnSpc>
            </a:pPr>
            <a:r>
              <a:rPr lang="en-US" altLang="zh-CN" sz="2000" b="1" dirty="0">
                <a:solidFill>
                  <a:srgbClr val="006AC3"/>
                </a:solidFill>
              </a:rPr>
              <a:t>2.</a:t>
            </a:r>
            <a:r>
              <a:rPr lang="zh-CN" altLang="en-US" sz="2000" b="1" dirty="0">
                <a:solidFill>
                  <a:srgbClr val="006AC3"/>
                </a:solidFill>
              </a:rPr>
              <a:t>设置绑定属性：在绑定目标的属性中设置</a:t>
            </a:r>
            <a:endParaRPr lang="en-US" altLang="zh-CN" sz="2000" b="1" dirty="0">
              <a:solidFill>
                <a:srgbClr val="006AC3"/>
              </a:solidFill>
            </a:endParaRPr>
          </a:p>
          <a:p>
            <a:pPr>
              <a:lnSpc>
                <a:spcPts val="3500"/>
              </a:lnSpc>
            </a:pPr>
            <a:r>
              <a:rPr lang="zh-CN" altLang="en-US" sz="2000" b="1" dirty="0">
                <a:solidFill>
                  <a:srgbClr val="006AC3"/>
                </a:solidFill>
              </a:rPr>
              <a:t>绑定模式</a:t>
            </a:r>
          </a:p>
          <a:p>
            <a:pPr>
              <a:lnSpc>
                <a:spcPts val="3500"/>
              </a:lnSpc>
            </a:pPr>
            <a:r>
              <a:rPr lang="zh-CN" altLang="en-US" sz="2000" b="1" dirty="0">
                <a:solidFill>
                  <a:srgbClr val="006AC3"/>
                </a:solidFill>
              </a:rPr>
              <a:t>使用 </a:t>
            </a:r>
            <a:r>
              <a:rPr lang="en-US" altLang="zh-CN" sz="2000" b="1" dirty="0" err="1">
                <a:solidFill>
                  <a:srgbClr val="006AC3"/>
                </a:solidFill>
              </a:rPr>
              <a:t>BindingMode</a:t>
            </a:r>
            <a:r>
              <a:rPr lang="en-US" altLang="zh-CN" sz="2000" b="1" dirty="0">
                <a:solidFill>
                  <a:srgbClr val="006AC3"/>
                </a:solidFill>
              </a:rPr>
              <a:t> </a:t>
            </a:r>
            <a:r>
              <a:rPr lang="zh-CN" altLang="en-US" sz="2000" b="1" dirty="0">
                <a:solidFill>
                  <a:srgbClr val="006AC3"/>
                </a:solidFill>
              </a:rPr>
              <a:t>枚举的成员指定绑定模式：</a:t>
            </a:r>
            <a:endParaRPr lang="en-US" altLang="zh-CN" sz="2000" b="1" dirty="0">
              <a:solidFill>
                <a:srgbClr val="006AC3"/>
              </a:solidFill>
            </a:endParaRPr>
          </a:p>
          <a:p>
            <a:pPr>
              <a:lnSpc>
                <a:spcPts val="3500"/>
              </a:lnSpc>
            </a:pPr>
            <a:r>
              <a:rPr lang="en-US" altLang="zh-CN" sz="2000" b="1" dirty="0">
                <a:solidFill>
                  <a:srgbClr val="006AC3"/>
                </a:solidFill>
              </a:rPr>
              <a:t>Default						</a:t>
            </a:r>
            <a:r>
              <a:rPr lang="en-US" altLang="zh-CN" sz="2000" b="1" dirty="0" err="1">
                <a:solidFill>
                  <a:srgbClr val="006AC3"/>
                </a:solidFill>
              </a:rPr>
              <a:t>TwoWay</a:t>
            </a:r>
            <a:r>
              <a:rPr lang="en-US" altLang="zh-CN" sz="2000" b="1" dirty="0">
                <a:solidFill>
                  <a:srgbClr val="006AC3"/>
                </a:solidFill>
              </a:rPr>
              <a:t> – </a:t>
            </a:r>
            <a:r>
              <a:rPr lang="zh-CN" altLang="en-US" sz="2000" b="1" dirty="0">
                <a:solidFill>
                  <a:srgbClr val="006AC3"/>
                </a:solidFill>
              </a:rPr>
              <a:t>数据在源和目标之间双向传输</a:t>
            </a:r>
          </a:p>
          <a:p>
            <a:pPr>
              <a:lnSpc>
                <a:spcPts val="3500"/>
              </a:lnSpc>
            </a:pPr>
            <a:r>
              <a:rPr lang="en-US" altLang="zh-CN" sz="2000" b="1" dirty="0" err="1">
                <a:solidFill>
                  <a:srgbClr val="006AC3"/>
                </a:solidFill>
              </a:rPr>
              <a:t>OneWay</a:t>
            </a:r>
            <a:r>
              <a:rPr lang="en-US" altLang="zh-CN" sz="2000" b="1" dirty="0">
                <a:solidFill>
                  <a:srgbClr val="006AC3"/>
                </a:solidFill>
              </a:rPr>
              <a:t> – </a:t>
            </a:r>
            <a:r>
              <a:rPr lang="zh-CN" altLang="en-US" sz="2000" b="1" dirty="0">
                <a:solidFill>
                  <a:srgbClr val="006AC3"/>
                </a:solidFill>
              </a:rPr>
              <a:t>数据从源到目标单向传输</a:t>
            </a:r>
            <a:r>
              <a:rPr lang="en-US" altLang="zh-CN" sz="2000" b="1" dirty="0">
                <a:solidFill>
                  <a:srgbClr val="006AC3"/>
                </a:solidFill>
              </a:rPr>
              <a:t>		</a:t>
            </a:r>
            <a:r>
              <a:rPr lang="en-US" altLang="zh-CN" sz="2000" b="1" dirty="0" err="1">
                <a:solidFill>
                  <a:srgbClr val="006AC3"/>
                </a:solidFill>
              </a:rPr>
              <a:t>OneWayToSource</a:t>
            </a:r>
            <a:r>
              <a:rPr lang="en-US" altLang="zh-CN" sz="2000" b="1" dirty="0">
                <a:solidFill>
                  <a:srgbClr val="006AC3"/>
                </a:solidFill>
              </a:rPr>
              <a:t> – </a:t>
            </a:r>
            <a:r>
              <a:rPr lang="zh-CN" altLang="en-US" sz="2000" b="1" dirty="0">
                <a:solidFill>
                  <a:srgbClr val="006AC3"/>
                </a:solidFill>
              </a:rPr>
              <a:t>数据从目标到源单向传输</a:t>
            </a:r>
          </a:p>
          <a:p>
            <a:pPr>
              <a:lnSpc>
                <a:spcPts val="3500"/>
              </a:lnSpc>
            </a:pPr>
            <a:r>
              <a:rPr lang="en-US" altLang="zh-CN" sz="2000" b="1" dirty="0" err="1">
                <a:solidFill>
                  <a:srgbClr val="006AC3"/>
                </a:solidFill>
              </a:rPr>
              <a:t>OneTime</a:t>
            </a:r>
            <a:r>
              <a:rPr lang="en-US" altLang="zh-CN" sz="2000" b="1" dirty="0">
                <a:solidFill>
                  <a:srgbClr val="006AC3"/>
                </a:solidFill>
              </a:rPr>
              <a:t> – </a:t>
            </a:r>
            <a:r>
              <a:rPr lang="zh-CN" altLang="en-US" sz="2000" b="1" dirty="0">
                <a:solidFill>
                  <a:srgbClr val="006AC3"/>
                </a:solidFill>
              </a:rPr>
              <a:t>只有在 </a:t>
            </a:r>
            <a:r>
              <a:rPr lang="en-US" altLang="zh-CN" sz="2000" b="1" dirty="0" err="1">
                <a:solidFill>
                  <a:srgbClr val="006AC3"/>
                </a:solidFill>
              </a:rPr>
              <a:t>BindingContext</a:t>
            </a:r>
            <a:r>
              <a:rPr lang="en-US" altLang="zh-CN" sz="2000" b="1" dirty="0">
                <a:solidFill>
                  <a:srgbClr val="006AC3"/>
                </a:solidFill>
              </a:rPr>
              <a:t> </a:t>
            </a:r>
            <a:r>
              <a:rPr lang="zh-CN" altLang="en-US" sz="2000" b="1" dirty="0">
                <a:solidFill>
                  <a:srgbClr val="006AC3"/>
                </a:solidFill>
              </a:rPr>
              <a:t>更改时，数据才从源到目标单向传输</a:t>
            </a:r>
          </a:p>
        </p:txBody>
      </p:sp>
    </p:spTree>
    <p:extLst>
      <p:ext uri="{BB962C8B-B14F-4D97-AF65-F5344CB8AC3E}">
        <p14:creationId xmlns:p14="http://schemas.microsoft.com/office/powerpoint/2010/main" val="19240411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4E79412-2E32-43FB-AFE0-FE9380CA4A04}"/>
              </a:ext>
            </a:extLst>
          </p:cNvPr>
          <p:cNvSpPr/>
          <p:nvPr/>
        </p:nvSpPr>
        <p:spPr>
          <a:xfrm>
            <a:off x="0" y="0"/>
            <a:ext cx="12192000" cy="999241"/>
          </a:xfrm>
          <a:prstGeom prst="rect">
            <a:avLst/>
          </a:prstGeom>
          <a:solidFill>
            <a:srgbClr val="006A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9BFB658-F78F-4253-8B04-A6309D9E8744}"/>
              </a:ext>
            </a:extLst>
          </p:cNvPr>
          <p:cNvSpPr txBox="1"/>
          <p:nvPr/>
        </p:nvSpPr>
        <p:spPr>
          <a:xfrm>
            <a:off x="4520419" y="138246"/>
            <a:ext cx="2757073" cy="646331"/>
          </a:xfrm>
          <a:prstGeom prst="rect">
            <a:avLst/>
          </a:prstGeom>
          <a:solidFill>
            <a:srgbClr val="006AC4"/>
          </a:solidFill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chemeClr val="bg1"/>
                </a:solidFill>
              </a:rPr>
              <a:t>数据绑定（</a:t>
            </a:r>
            <a:r>
              <a:rPr lang="en-US" altLang="zh-CN" sz="3600" b="1" dirty="0">
                <a:solidFill>
                  <a:schemeClr val="bg1"/>
                </a:solidFill>
              </a:rPr>
              <a:t>2</a:t>
            </a:r>
            <a:r>
              <a:rPr lang="zh-CN" altLang="en-US" sz="3600" b="1" dirty="0">
                <a:solidFill>
                  <a:schemeClr val="bg1"/>
                </a:solidFill>
              </a:rPr>
              <a:t>）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F9E1954-BD29-4982-8BDA-69E84E8C2AF1}"/>
              </a:ext>
            </a:extLst>
          </p:cNvPr>
          <p:cNvSpPr txBox="1"/>
          <p:nvPr/>
        </p:nvSpPr>
        <p:spPr>
          <a:xfrm>
            <a:off x="605548" y="1115477"/>
            <a:ext cx="3202881" cy="497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500"/>
              </a:lnSpc>
            </a:pPr>
            <a:r>
              <a:rPr lang="zh-CN" altLang="en-US" sz="2000" b="1" dirty="0">
                <a:solidFill>
                  <a:srgbClr val="FF0000"/>
                </a:solidFill>
              </a:rPr>
              <a:t>数据绑定是如何实现的？</a:t>
            </a:r>
            <a:endParaRPr lang="en-US" altLang="zh-CN" sz="2000" b="1" dirty="0">
              <a:solidFill>
                <a:srgbClr val="FF0000"/>
              </a:solidFill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407ABF3F-89F4-4D46-8D24-A4A7330E7DE6}"/>
              </a:ext>
            </a:extLst>
          </p:cNvPr>
          <p:cNvSpPr/>
          <p:nvPr/>
        </p:nvSpPr>
        <p:spPr>
          <a:xfrm>
            <a:off x="424206" y="2375552"/>
            <a:ext cx="2307602" cy="1234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/>
              <a:t>绑定源</a:t>
            </a:r>
            <a:r>
              <a:rPr lang="en-US" altLang="zh-CN" sz="2000" dirty="0"/>
              <a:t>(</a:t>
            </a:r>
            <a:r>
              <a:rPr lang="zh-CN" altLang="en-US" sz="2000" dirty="0"/>
              <a:t>对象</a:t>
            </a:r>
            <a:r>
              <a:rPr lang="en-US" altLang="zh-CN" sz="2000" dirty="0"/>
              <a:t>S)</a:t>
            </a:r>
          </a:p>
          <a:p>
            <a:pPr algn="ctr"/>
            <a:r>
              <a:rPr lang="en-US" altLang="zh-CN" sz="2000" dirty="0"/>
              <a:t>A</a:t>
            </a:r>
            <a:r>
              <a:rPr lang="zh-CN" altLang="en-US" sz="2000" dirty="0"/>
              <a:t>属性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B203D60-E8A9-48E5-AA80-520DC12FBC49}"/>
              </a:ext>
            </a:extLst>
          </p:cNvPr>
          <p:cNvSpPr txBox="1"/>
          <p:nvPr/>
        </p:nvSpPr>
        <p:spPr>
          <a:xfrm>
            <a:off x="2719633" y="1648628"/>
            <a:ext cx="609914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 err="1">
                <a:solidFill>
                  <a:srgbClr val="006AC3"/>
                </a:solidFill>
              </a:rPr>
              <a:t>OneWay</a:t>
            </a:r>
            <a:r>
              <a:rPr lang="en-US" altLang="zh-CN" sz="2000" b="1" dirty="0">
                <a:solidFill>
                  <a:srgbClr val="006AC3"/>
                </a:solidFill>
              </a:rPr>
              <a:t> – </a:t>
            </a:r>
            <a:r>
              <a:rPr lang="zh-CN" altLang="en-US" sz="2000" b="1" dirty="0">
                <a:solidFill>
                  <a:srgbClr val="006AC3"/>
                </a:solidFill>
              </a:rPr>
              <a:t>数据从源到目标单向传输</a:t>
            </a:r>
            <a:endParaRPr lang="zh-CN" altLang="en-US" sz="2000" dirty="0"/>
          </a:p>
        </p:txBody>
      </p:sp>
      <p:sp>
        <p:nvSpPr>
          <p:cNvPr id="10" name="箭头: 右 9">
            <a:extLst>
              <a:ext uri="{FF2B5EF4-FFF2-40B4-BE49-F238E27FC236}">
                <a16:creationId xmlns:a16="http://schemas.microsoft.com/office/drawing/2014/main" id="{23986C9F-59C2-4324-9F22-9B657F31B3A5}"/>
              </a:ext>
            </a:extLst>
          </p:cNvPr>
          <p:cNvSpPr/>
          <p:nvPr/>
        </p:nvSpPr>
        <p:spPr>
          <a:xfrm>
            <a:off x="2802374" y="2932508"/>
            <a:ext cx="4931138" cy="3008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43D86BF-DA15-440A-936F-E27113475E1A}"/>
              </a:ext>
            </a:extLst>
          </p:cNvPr>
          <p:cNvSpPr/>
          <p:nvPr/>
        </p:nvSpPr>
        <p:spPr>
          <a:xfrm>
            <a:off x="7733512" y="2495570"/>
            <a:ext cx="2192910" cy="11335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/>
              <a:t>绑定目标</a:t>
            </a:r>
            <a:r>
              <a:rPr lang="en-US" altLang="zh-CN" sz="2000" dirty="0"/>
              <a:t>(</a:t>
            </a:r>
            <a:r>
              <a:rPr lang="zh-CN" altLang="en-US" sz="2000" dirty="0"/>
              <a:t>对象</a:t>
            </a:r>
            <a:r>
              <a:rPr lang="en-US" altLang="zh-CN" sz="2000" dirty="0"/>
              <a:t>T)</a:t>
            </a:r>
          </a:p>
          <a:p>
            <a:pPr algn="ctr"/>
            <a:r>
              <a:rPr lang="en-US" altLang="zh-CN" sz="2000" dirty="0"/>
              <a:t>B</a:t>
            </a:r>
            <a:r>
              <a:rPr lang="zh-CN" altLang="en-US" sz="2000" dirty="0"/>
              <a:t>属性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2DFDB3A-100C-4318-9580-8E3536D44885}"/>
              </a:ext>
            </a:extLst>
          </p:cNvPr>
          <p:cNvSpPr/>
          <p:nvPr/>
        </p:nvSpPr>
        <p:spPr>
          <a:xfrm>
            <a:off x="650448" y="3901693"/>
            <a:ext cx="1951348" cy="537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S.A=10</a:t>
            </a:r>
            <a:r>
              <a:rPr lang="zh-CN" altLang="en-US" sz="2000" dirty="0"/>
              <a:t>；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181E24F5-47BF-4C37-84C3-309737DD4452}"/>
              </a:ext>
            </a:extLst>
          </p:cNvPr>
          <p:cNvSpPr/>
          <p:nvPr/>
        </p:nvSpPr>
        <p:spPr>
          <a:xfrm>
            <a:off x="317760" y="5016121"/>
            <a:ext cx="2616724" cy="537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err="1"/>
              <a:t>PropertyChanged</a:t>
            </a:r>
            <a:r>
              <a:rPr lang="zh-CN" altLang="en-US" sz="2000" dirty="0"/>
              <a:t>事件</a:t>
            </a:r>
          </a:p>
        </p:txBody>
      </p:sp>
      <p:sp>
        <p:nvSpPr>
          <p:cNvPr id="15" name="箭头: 下 14">
            <a:extLst>
              <a:ext uri="{FF2B5EF4-FFF2-40B4-BE49-F238E27FC236}">
                <a16:creationId xmlns:a16="http://schemas.microsoft.com/office/drawing/2014/main" id="{04558AD6-A1BA-4D4B-8DD0-77ACCED9082B}"/>
              </a:ext>
            </a:extLst>
          </p:cNvPr>
          <p:cNvSpPr/>
          <p:nvPr/>
        </p:nvSpPr>
        <p:spPr>
          <a:xfrm>
            <a:off x="1461153" y="4439021"/>
            <a:ext cx="169682" cy="5771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0FFCCB46-C34D-4EFD-99F1-E36D87FDE085}"/>
              </a:ext>
            </a:extLst>
          </p:cNvPr>
          <p:cNvSpPr txBox="1"/>
          <p:nvPr/>
        </p:nvSpPr>
        <p:spPr>
          <a:xfrm>
            <a:off x="1129052" y="4562791"/>
            <a:ext cx="9092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触   发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E1CA83EA-75E0-4933-9471-19FC4DA57555}"/>
              </a:ext>
            </a:extLst>
          </p:cNvPr>
          <p:cNvSpPr txBox="1"/>
          <p:nvPr/>
        </p:nvSpPr>
        <p:spPr>
          <a:xfrm>
            <a:off x="3292376" y="4817718"/>
            <a:ext cx="2664511" cy="9687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000" b="1" dirty="0"/>
              <a:t>通知对象</a:t>
            </a:r>
            <a:r>
              <a:rPr lang="en-US" altLang="zh-CN" sz="2000" b="1" dirty="0"/>
              <a:t>T </a:t>
            </a:r>
            <a:r>
              <a:rPr lang="zh-CN" altLang="en-US" sz="2000" b="1" dirty="0"/>
              <a:t>，</a:t>
            </a:r>
            <a:endParaRPr lang="en-US" altLang="zh-CN" sz="2000" b="1" dirty="0"/>
          </a:p>
          <a:p>
            <a:pPr algn="ctr">
              <a:lnSpc>
                <a:spcPct val="150000"/>
              </a:lnSpc>
            </a:pPr>
            <a:r>
              <a:rPr lang="zh-CN" altLang="en-US" sz="2000" b="1" dirty="0"/>
              <a:t>我的属性</a:t>
            </a:r>
            <a:r>
              <a:rPr lang="en-US" altLang="zh-CN" sz="2000" b="1" dirty="0"/>
              <a:t>A</a:t>
            </a:r>
            <a:r>
              <a:rPr lang="zh-CN" altLang="en-US" sz="2000" b="1" dirty="0"/>
              <a:t>发生了变化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BEE64C31-93F5-4A55-8408-6FBDCA04E64C}"/>
              </a:ext>
            </a:extLst>
          </p:cNvPr>
          <p:cNvSpPr/>
          <p:nvPr/>
        </p:nvSpPr>
        <p:spPr>
          <a:xfrm>
            <a:off x="6425150" y="3990187"/>
            <a:ext cx="2616724" cy="808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err="1"/>
              <a:t>BindingContext</a:t>
            </a:r>
            <a:r>
              <a:rPr lang="en-US" altLang="zh-CN" sz="2000" dirty="0"/>
              <a:t>=S</a:t>
            </a:r>
            <a:r>
              <a:rPr lang="zh-CN" altLang="en-US" sz="2000" dirty="0"/>
              <a:t>；</a:t>
            </a:r>
            <a:endParaRPr lang="en-US" altLang="zh-CN" sz="2000" dirty="0"/>
          </a:p>
          <a:p>
            <a:pPr algn="ctr"/>
            <a:r>
              <a:rPr lang="zh-CN" altLang="en-US" sz="2000" dirty="0"/>
              <a:t>监听事件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EDA02600-9D9C-49D3-9298-10B94BE1C9C1}"/>
              </a:ext>
            </a:extLst>
          </p:cNvPr>
          <p:cNvSpPr/>
          <p:nvPr/>
        </p:nvSpPr>
        <p:spPr>
          <a:xfrm>
            <a:off x="6425150" y="5082862"/>
            <a:ext cx="2616724" cy="537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T.B=S.A;</a:t>
            </a:r>
            <a:endParaRPr lang="zh-CN" altLang="en-US" sz="2000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553B48A2-72EA-4443-A2E3-0ACC91D79188}"/>
              </a:ext>
            </a:extLst>
          </p:cNvPr>
          <p:cNvSpPr/>
          <p:nvPr/>
        </p:nvSpPr>
        <p:spPr>
          <a:xfrm>
            <a:off x="9422485" y="4022535"/>
            <a:ext cx="2616724" cy="700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T.B=50</a:t>
            </a:r>
            <a:r>
              <a:rPr lang="zh-CN" altLang="en-US" sz="2000" dirty="0"/>
              <a:t>；</a:t>
            </a:r>
            <a:endParaRPr lang="en-US" altLang="zh-CN" sz="2000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FBFF444B-CDF4-4E03-B196-E92E67E1D4E6}"/>
              </a:ext>
            </a:extLst>
          </p:cNvPr>
          <p:cNvSpPr txBox="1"/>
          <p:nvPr/>
        </p:nvSpPr>
        <p:spPr>
          <a:xfrm>
            <a:off x="9926422" y="4845563"/>
            <a:ext cx="219291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1" dirty="0"/>
              <a:t>不通知对象</a:t>
            </a:r>
            <a:r>
              <a:rPr lang="en-US" altLang="zh-CN" sz="2000" b="1" dirty="0"/>
              <a:t>S</a:t>
            </a:r>
            <a:endParaRPr lang="zh-CN" altLang="en-US" sz="2000" b="1" dirty="0"/>
          </a:p>
          <a:p>
            <a:r>
              <a:rPr lang="zh-CN" altLang="en-US" sz="2000" b="1" dirty="0"/>
              <a:t>也不改变</a:t>
            </a:r>
            <a:r>
              <a:rPr lang="en-US" altLang="zh-CN" sz="2000" b="1" dirty="0"/>
              <a:t>S.A</a:t>
            </a:r>
            <a:r>
              <a:rPr lang="zh-CN" altLang="en-US" sz="2000" b="1" dirty="0"/>
              <a:t>的值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BB3B9151-E2A6-4A3D-A4A6-B7E9F50BC91C}"/>
              </a:ext>
            </a:extLst>
          </p:cNvPr>
          <p:cNvSpPr/>
          <p:nvPr/>
        </p:nvSpPr>
        <p:spPr>
          <a:xfrm>
            <a:off x="82086" y="2048738"/>
            <a:ext cx="3038969" cy="41184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6D9737A8-0F14-42C3-A2DB-C94F817ADA7B}"/>
              </a:ext>
            </a:extLst>
          </p:cNvPr>
          <p:cNvSpPr/>
          <p:nvPr/>
        </p:nvSpPr>
        <p:spPr>
          <a:xfrm>
            <a:off x="6306532" y="1979629"/>
            <a:ext cx="5816338" cy="4359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箭头: 右 20">
            <a:extLst>
              <a:ext uri="{FF2B5EF4-FFF2-40B4-BE49-F238E27FC236}">
                <a16:creationId xmlns:a16="http://schemas.microsoft.com/office/drawing/2014/main" id="{08198A6D-E5BD-472C-AD43-A35C8F65CCE0}"/>
              </a:ext>
            </a:extLst>
          </p:cNvPr>
          <p:cNvSpPr/>
          <p:nvPr/>
        </p:nvSpPr>
        <p:spPr>
          <a:xfrm>
            <a:off x="3170158" y="5256195"/>
            <a:ext cx="2982192" cy="1297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4303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4E79412-2E32-43FB-AFE0-FE9380CA4A04}"/>
              </a:ext>
            </a:extLst>
          </p:cNvPr>
          <p:cNvSpPr/>
          <p:nvPr/>
        </p:nvSpPr>
        <p:spPr>
          <a:xfrm>
            <a:off x="0" y="0"/>
            <a:ext cx="12192000" cy="999241"/>
          </a:xfrm>
          <a:prstGeom prst="rect">
            <a:avLst/>
          </a:prstGeom>
          <a:solidFill>
            <a:srgbClr val="006A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9BFB658-F78F-4253-8B04-A6309D9E8744}"/>
              </a:ext>
            </a:extLst>
          </p:cNvPr>
          <p:cNvSpPr txBox="1"/>
          <p:nvPr/>
        </p:nvSpPr>
        <p:spPr>
          <a:xfrm>
            <a:off x="4520419" y="138246"/>
            <a:ext cx="2757073" cy="646331"/>
          </a:xfrm>
          <a:prstGeom prst="rect">
            <a:avLst/>
          </a:prstGeom>
          <a:solidFill>
            <a:srgbClr val="006AC4"/>
          </a:solidFill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chemeClr val="bg1"/>
                </a:solidFill>
              </a:rPr>
              <a:t>数据绑定（</a:t>
            </a:r>
            <a:r>
              <a:rPr lang="en-US" altLang="zh-CN" sz="3600" b="1" dirty="0">
                <a:solidFill>
                  <a:schemeClr val="bg1"/>
                </a:solidFill>
              </a:rPr>
              <a:t>2</a:t>
            </a:r>
            <a:r>
              <a:rPr lang="zh-CN" altLang="en-US" sz="3600" b="1" dirty="0">
                <a:solidFill>
                  <a:schemeClr val="bg1"/>
                </a:solidFill>
              </a:rPr>
              <a:t>）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F9E1954-BD29-4982-8BDA-69E84E8C2AF1}"/>
              </a:ext>
            </a:extLst>
          </p:cNvPr>
          <p:cNvSpPr txBox="1"/>
          <p:nvPr/>
        </p:nvSpPr>
        <p:spPr>
          <a:xfrm>
            <a:off x="605548" y="1115477"/>
            <a:ext cx="3202881" cy="497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500"/>
              </a:lnSpc>
            </a:pPr>
            <a:r>
              <a:rPr lang="zh-CN" altLang="en-US" sz="2000" b="1" dirty="0">
                <a:solidFill>
                  <a:srgbClr val="FF0000"/>
                </a:solidFill>
              </a:rPr>
              <a:t>数据绑定是如何实现的？</a:t>
            </a:r>
            <a:endParaRPr lang="en-US" altLang="zh-CN" sz="2000" b="1" dirty="0">
              <a:solidFill>
                <a:srgbClr val="FF0000"/>
              </a:solidFill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407ABF3F-89F4-4D46-8D24-A4A7330E7DE6}"/>
              </a:ext>
            </a:extLst>
          </p:cNvPr>
          <p:cNvSpPr/>
          <p:nvPr/>
        </p:nvSpPr>
        <p:spPr>
          <a:xfrm>
            <a:off x="424206" y="2375552"/>
            <a:ext cx="2307602" cy="1234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/>
              <a:t>绑定源</a:t>
            </a:r>
            <a:r>
              <a:rPr lang="en-US" altLang="zh-CN" sz="2000" dirty="0"/>
              <a:t>(</a:t>
            </a:r>
            <a:r>
              <a:rPr lang="zh-CN" altLang="en-US" sz="2000" dirty="0"/>
              <a:t>对象</a:t>
            </a:r>
            <a:r>
              <a:rPr lang="en-US" altLang="zh-CN" sz="2000" dirty="0"/>
              <a:t>S)</a:t>
            </a:r>
          </a:p>
          <a:p>
            <a:pPr algn="ctr"/>
            <a:r>
              <a:rPr lang="en-US" altLang="zh-CN" sz="2000" dirty="0"/>
              <a:t>A</a:t>
            </a:r>
            <a:r>
              <a:rPr lang="zh-CN" altLang="en-US" sz="2000" dirty="0"/>
              <a:t>属性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B203D60-E8A9-48E5-AA80-520DC12FBC49}"/>
              </a:ext>
            </a:extLst>
          </p:cNvPr>
          <p:cNvSpPr txBox="1"/>
          <p:nvPr/>
        </p:nvSpPr>
        <p:spPr>
          <a:xfrm>
            <a:off x="2719633" y="1648628"/>
            <a:ext cx="609914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 err="1">
                <a:solidFill>
                  <a:srgbClr val="006AC3"/>
                </a:solidFill>
              </a:rPr>
              <a:t>TwoWay</a:t>
            </a:r>
            <a:r>
              <a:rPr lang="en-US" altLang="zh-CN" sz="2000" b="1" dirty="0">
                <a:solidFill>
                  <a:srgbClr val="006AC3"/>
                </a:solidFill>
              </a:rPr>
              <a:t> – </a:t>
            </a:r>
            <a:r>
              <a:rPr lang="zh-CN" altLang="en-US" sz="2000" b="1" dirty="0">
                <a:solidFill>
                  <a:srgbClr val="006AC3"/>
                </a:solidFill>
              </a:rPr>
              <a:t>数据从源到目标单向传输</a:t>
            </a:r>
            <a:endParaRPr lang="zh-CN" altLang="en-US" sz="2000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43D86BF-DA15-440A-936F-E27113475E1A}"/>
              </a:ext>
            </a:extLst>
          </p:cNvPr>
          <p:cNvSpPr/>
          <p:nvPr/>
        </p:nvSpPr>
        <p:spPr>
          <a:xfrm>
            <a:off x="7733512" y="2495570"/>
            <a:ext cx="2192910" cy="11335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/>
              <a:t>绑定目标</a:t>
            </a:r>
            <a:r>
              <a:rPr lang="en-US" altLang="zh-CN" sz="2000" dirty="0"/>
              <a:t>(</a:t>
            </a:r>
            <a:r>
              <a:rPr lang="zh-CN" altLang="en-US" sz="2000" dirty="0"/>
              <a:t>对象</a:t>
            </a:r>
            <a:r>
              <a:rPr lang="en-US" altLang="zh-CN" sz="2000" dirty="0"/>
              <a:t>T)</a:t>
            </a:r>
          </a:p>
          <a:p>
            <a:pPr algn="ctr"/>
            <a:r>
              <a:rPr lang="en-US" altLang="zh-CN" sz="2000" dirty="0"/>
              <a:t>B</a:t>
            </a:r>
            <a:r>
              <a:rPr lang="zh-CN" altLang="en-US" sz="2000" dirty="0"/>
              <a:t>属性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2DFDB3A-100C-4318-9580-8E3536D44885}"/>
              </a:ext>
            </a:extLst>
          </p:cNvPr>
          <p:cNvSpPr/>
          <p:nvPr/>
        </p:nvSpPr>
        <p:spPr>
          <a:xfrm>
            <a:off x="650448" y="3901693"/>
            <a:ext cx="1951348" cy="537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S.A=10</a:t>
            </a:r>
            <a:r>
              <a:rPr lang="zh-CN" altLang="en-US" sz="2000" dirty="0"/>
              <a:t>；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181E24F5-47BF-4C37-84C3-309737DD4452}"/>
              </a:ext>
            </a:extLst>
          </p:cNvPr>
          <p:cNvSpPr/>
          <p:nvPr/>
        </p:nvSpPr>
        <p:spPr>
          <a:xfrm>
            <a:off x="317760" y="5016121"/>
            <a:ext cx="2616724" cy="537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err="1"/>
              <a:t>PropertyChanged</a:t>
            </a:r>
            <a:r>
              <a:rPr lang="zh-CN" altLang="en-US" sz="2000" dirty="0"/>
              <a:t>事件</a:t>
            </a:r>
          </a:p>
        </p:txBody>
      </p:sp>
      <p:sp>
        <p:nvSpPr>
          <p:cNvPr id="15" name="箭头: 下 14">
            <a:extLst>
              <a:ext uri="{FF2B5EF4-FFF2-40B4-BE49-F238E27FC236}">
                <a16:creationId xmlns:a16="http://schemas.microsoft.com/office/drawing/2014/main" id="{04558AD6-A1BA-4D4B-8DD0-77ACCED9082B}"/>
              </a:ext>
            </a:extLst>
          </p:cNvPr>
          <p:cNvSpPr/>
          <p:nvPr/>
        </p:nvSpPr>
        <p:spPr>
          <a:xfrm>
            <a:off x="1461153" y="4439021"/>
            <a:ext cx="169682" cy="5771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0FFCCB46-C34D-4EFD-99F1-E36D87FDE085}"/>
              </a:ext>
            </a:extLst>
          </p:cNvPr>
          <p:cNvSpPr txBox="1"/>
          <p:nvPr/>
        </p:nvSpPr>
        <p:spPr>
          <a:xfrm>
            <a:off x="1129052" y="4562791"/>
            <a:ext cx="9092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触   发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BEE64C31-93F5-4A55-8408-6FBDCA04E64C}"/>
              </a:ext>
            </a:extLst>
          </p:cNvPr>
          <p:cNvSpPr/>
          <p:nvPr/>
        </p:nvSpPr>
        <p:spPr>
          <a:xfrm>
            <a:off x="6425150" y="3990187"/>
            <a:ext cx="2616724" cy="808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err="1"/>
              <a:t>BindingContext</a:t>
            </a:r>
            <a:r>
              <a:rPr lang="en-US" altLang="zh-CN" sz="2000" dirty="0"/>
              <a:t>=S</a:t>
            </a:r>
            <a:r>
              <a:rPr lang="zh-CN" altLang="en-US" sz="2000" dirty="0"/>
              <a:t>；</a:t>
            </a:r>
            <a:endParaRPr lang="en-US" altLang="zh-CN" sz="2000" dirty="0"/>
          </a:p>
          <a:p>
            <a:pPr algn="ctr"/>
            <a:r>
              <a:rPr lang="zh-CN" altLang="en-US" sz="2000" dirty="0"/>
              <a:t>监听事件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EDA02600-9D9C-49D3-9298-10B94BE1C9C1}"/>
              </a:ext>
            </a:extLst>
          </p:cNvPr>
          <p:cNvSpPr/>
          <p:nvPr/>
        </p:nvSpPr>
        <p:spPr>
          <a:xfrm>
            <a:off x="6425150" y="4987531"/>
            <a:ext cx="2616724" cy="537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T.B=S.A;</a:t>
            </a:r>
            <a:endParaRPr lang="zh-CN" altLang="en-US" sz="2000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553B48A2-72EA-4443-A2E3-0ACC91D79188}"/>
              </a:ext>
            </a:extLst>
          </p:cNvPr>
          <p:cNvSpPr/>
          <p:nvPr/>
        </p:nvSpPr>
        <p:spPr>
          <a:xfrm>
            <a:off x="9422485" y="3947119"/>
            <a:ext cx="2616724" cy="6437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T.B=50</a:t>
            </a:r>
            <a:r>
              <a:rPr lang="zh-CN" altLang="en-US" sz="2000" dirty="0"/>
              <a:t>；</a:t>
            </a:r>
            <a:endParaRPr lang="en-US" altLang="zh-CN" sz="2000" dirty="0"/>
          </a:p>
        </p:txBody>
      </p:sp>
      <p:sp>
        <p:nvSpPr>
          <p:cNvPr id="21" name="箭头: 下 20">
            <a:extLst>
              <a:ext uri="{FF2B5EF4-FFF2-40B4-BE49-F238E27FC236}">
                <a16:creationId xmlns:a16="http://schemas.microsoft.com/office/drawing/2014/main" id="{B4C4078E-94CD-462A-9975-DFDDD501237C}"/>
              </a:ext>
            </a:extLst>
          </p:cNvPr>
          <p:cNvSpPr/>
          <p:nvPr/>
        </p:nvSpPr>
        <p:spPr>
          <a:xfrm>
            <a:off x="10730845" y="4570654"/>
            <a:ext cx="109980" cy="4001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43043CFA-D8C7-43E1-A372-EE9551DBDC48}"/>
              </a:ext>
            </a:extLst>
          </p:cNvPr>
          <p:cNvSpPr/>
          <p:nvPr/>
        </p:nvSpPr>
        <p:spPr>
          <a:xfrm>
            <a:off x="9422483" y="4957686"/>
            <a:ext cx="2616724" cy="5373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S.A=T.B;</a:t>
            </a:r>
          </a:p>
        </p:txBody>
      </p:sp>
      <p:sp>
        <p:nvSpPr>
          <p:cNvPr id="6" name="箭头: 左右 5">
            <a:extLst>
              <a:ext uri="{FF2B5EF4-FFF2-40B4-BE49-F238E27FC236}">
                <a16:creationId xmlns:a16="http://schemas.microsoft.com/office/drawing/2014/main" id="{C89B45EF-0E04-49D6-970F-8249AC5FD7D0}"/>
              </a:ext>
            </a:extLst>
          </p:cNvPr>
          <p:cNvSpPr/>
          <p:nvPr/>
        </p:nvSpPr>
        <p:spPr>
          <a:xfrm>
            <a:off x="2806189" y="2779036"/>
            <a:ext cx="4927323" cy="40011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921718D-490C-4C64-859A-9C480DEED688}"/>
              </a:ext>
            </a:extLst>
          </p:cNvPr>
          <p:cNvSpPr/>
          <p:nvPr/>
        </p:nvSpPr>
        <p:spPr>
          <a:xfrm>
            <a:off x="6306532" y="1979629"/>
            <a:ext cx="5816338" cy="4359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294CBB42-25CD-4508-8990-4C540FE73246}"/>
              </a:ext>
            </a:extLst>
          </p:cNvPr>
          <p:cNvSpPr/>
          <p:nvPr/>
        </p:nvSpPr>
        <p:spPr>
          <a:xfrm>
            <a:off x="82086" y="2048738"/>
            <a:ext cx="3038969" cy="41184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E9A86A59-19F8-4436-8ACF-7E90609B8B28}"/>
              </a:ext>
            </a:extLst>
          </p:cNvPr>
          <p:cNvSpPr/>
          <p:nvPr/>
        </p:nvSpPr>
        <p:spPr>
          <a:xfrm>
            <a:off x="8055989" y="6354593"/>
            <a:ext cx="2616724" cy="4644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UI</a:t>
            </a:r>
            <a:r>
              <a:rPr lang="zh-CN" altLang="en-US" sz="2000" dirty="0"/>
              <a:t>界面（</a:t>
            </a:r>
            <a:r>
              <a:rPr lang="en-US" altLang="zh-CN" sz="2000" dirty="0"/>
              <a:t>View</a:t>
            </a:r>
            <a:r>
              <a:rPr lang="zh-CN" altLang="en-US" sz="2000" dirty="0"/>
              <a:t>）</a:t>
            </a:r>
            <a:endParaRPr lang="en-US" altLang="zh-CN" sz="2000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013A1D07-BC67-41C5-9043-E2B448A1BD2C}"/>
              </a:ext>
            </a:extLst>
          </p:cNvPr>
          <p:cNvSpPr/>
          <p:nvPr/>
        </p:nvSpPr>
        <p:spPr>
          <a:xfrm>
            <a:off x="0" y="6269145"/>
            <a:ext cx="3121055" cy="4644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/>
              <a:t>后台处理逻辑</a:t>
            </a:r>
            <a:r>
              <a:rPr lang="en-US" altLang="zh-CN" sz="2000" dirty="0"/>
              <a:t>(</a:t>
            </a:r>
            <a:r>
              <a:rPr lang="en-US" altLang="zh-CN" sz="2000" dirty="0" err="1"/>
              <a:t>ViewModel</a:t>
            </a:r>
            <a:r>
              <a:rPr lang="en-US" altLang="zh-CN" sz="2000" dirty="0"/>
              <a:t>)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76A1C6A0-D432-41A9-82A7-3E3F72535061}"/>
              </a:ext>
            </a:extLst>
          </p:cNvPr>
          <p:cNvSpPr txBox="1"/>
          <p:nvPr/>
        </p:nvSpPr>
        <p:spPr>
          <a:xfrm>
            <a:off x="3292376" y="4817718"/>
            <a:ext cx="2664511" cy="9687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000" b="1" dirty="0"/>
              <a:t>通知对象</a:t>
            </a:r>
            <a:r>
              <a:rPr lang="en-US" altLang="zh-CN" sz="2000" b="1" dirty="0"/>
              <a:t>T </a:t>
            </a:r>
            <a:r>
              <a:rPr lang="zh-CN" altLang="en-US" sz="2000" b="1" dirty="0"/>
              <a:t>，</a:t>
            </a:r>
            <a:endParaRPr lang="en-US" altLang="zh-CN" sz="2000" b="1" dirty="0"/>
          </a:p>
          <a:p>
            <a:pPr algn="ctr">
              <a:lnSpc>
                <a:spcPct val="150000"/>
              </a:lnSpc>
            </a:pPr>
            <a:r>
              <a:rPr lang="zh-CN" altLang="en-US" sz="2000" b="1" dirty="0"/>
              <a:t>我的属性</a:t>
            </a:r>
            <a:r>
              <a:rPr lang="en-US" altLang="zh-CN" sz="2000" b="1" dirty="0"/>
              <a:t>A</a:t>
            </a:r>
            <a:r>
              <a:rPr lang="zh-CN" altLang="en-US" sz="2000" b="1" dirty="0"/>
              <a:t>发生了变化</a:t>
            </a:r>
          </a:p>
        </p:txBody>
      </p:sp>
      <p:sp>
        <p:nvSpPr>
          <p:cNvPr id="30" name="箭头: 右 29">
            <a:extLst>
              <a:ext uri="{FF2B5EF4-FFF2-40B4-BE49-F238E27FC236}">
                <a16:creationId xmlns:a16="http://schemas.microsoft.com/office/drawing/2014/main" id="{FD2936DD-3C85-4FD2-BDD5-2A4946645A75}"/>
              </a:ext>
            </a:extLst>
          </p:cNvPr>
          <p:cNvSpPr/>
          <p:nvPr/>
        </p:nvSpPr>
        <p:spPr>
          <a:xfrm>
            <a:off x="3170158" y="5256195"/>
            <a:ext cx="2982192" cy="1297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20265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4E79412-2E32-43FB-AFE0-FE9380CA4A04}"/>
              </a:ext>
            </a:extLst>
          </p:cNvPr>
          <p:cNvSpPr/>
          <p:nvPr/>
        </p:nvSpPr>
        <p:spPr>
          <a:xfrm>
            <a:off x="0" y="0"/>
            <a:ext cx="12192000" cy="999241"/>
          </a:xfrm>
          <a:prstGeom prst="rect">
            <a:avLst/>
          </a:prstGeom>
          <a:solidFill>
            <a:srgbClr val="006A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9BFB658-F78F-4253-8B04-A6309D9E8744}"/>
              </a:ext>
            </a:extLst>
          </p:cNvPr>
          <p:cNvSpPr txBox="1"/>
          <p:nvPr/>
        </p:nvSpPr>
        <p:spPr>
          <a:xfrm>
            <a:off x="4520419" y="138246"/>
            <a:ext cx="2757073" cy="646331"/>
          </a:xfrm>
          <a:prstGeom prst="rect">
            <a:avLst/>
          </a:prstGeom>
          <a:solidFill>
            <a:srgbClr val="006AC4"/>
          </a:solidFill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chemeClr val="bg1"/>
                </a:solidFill>
              </a:rPr>
              <a:t>数据绑定（</a:t>
            </a:r>
            <a:r>
              <a:rPr lang="en-US" altLang="zh-CN" sz="3600" b="1" dirty="0">
                <a:solidFill>
                  <a:schemeClr val="bg1"/>
                </a:solidFill>
              </a:rPr>
              <a:t>2</a:t>
            </a:r>
            <a:r>
              <a:rPr lang="zh-CN" altLang="en-US" sz="3600" b="1" dirty="0">
                <a:solidFill>
                  <a:schemeClr val="bg1"/>
                </a:solidFill>
              </a:rPr>
              <a:t>）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F9E1954-BD29-4982-8BDA-69E84E8C2AF1}"/>
              </a:ext>
            </a:extLst>
          </p:cNvPr>
          <p:cNvSpPr txBox="1"/>
          <p:nvPr/>
        </p:nvSpPr>
        <p:spPr>
          <a:xfrm>
            <a:off x="605548" y="1404593"/>
            <a:ext cx="10980903" cy="45370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500"/>
              </a:lnSpc>
            </a:pPr>
            <a:r>
              <a:rPr lang="en-US" altLang="zh-CN" sz="2000" b="1" dirty="0">
                <a:solidFill>
                  <a:srgbClr val="FF0000"/>
                </a:solidFill>
              </a:rPr>
              <a:t>Xamarin</a:t>
            </a:r>
            <a:r>
              <a:rPr lang="zh-CN" altLang="en-US" sz="2000" b="1" dirty="0">
                <a:solidFill>
                  <a:srgbClr val="FF0000"/>
                </a:solidFill>
              </a:rPr>
              <a:t>中实现数据绑定的类</a:t>
            </a:r>
            <a:endParaRPr lang="en-US" altLang="zh-CN" sz="2000" b="1" dirty="0">
              <a:solidFill>
                <a:srgbClr val="FF0000"/>
              </a:solidFill>
            </a:endParaRPr>
          </a:p>
          <a:p>
            <a:pPr>
              <a:lnSpc>
                <a:spcPts val="3500"/>
              </a:lnSpc>
            </a:pPr>
            <a:r>
              <a:rPr lang="en-US" altLang="zh-CN" sz="2000" b="1" dirty="0" err="1">
                <a:solidFill>
                  <a:srgbClr val="006AC3"/>
                </a:solidFill>
              </a:rPr>
              <a:t>BindableObject</a:t>
            </a:r>
            <a:r>
              <a:rPr lang="en-US" altLang="zh-CN" sz="2000" b="1" dirty="0">
                <a:solidFill>
                  <a:srgbClr val="006AC3"/>
                </a:solidFill>
              </a:rPr>
              <a:t> </a:t>
            </a:r>
            <a:r>
              <a:rPr lang="zh-CN" altLang="en-US" sz="2000" b="1" dirty="0">
                <a:solidFill>
                  <a:srgbClr val="006AC3"/>
                </a:solidFill>
              </a:rPr>
              <a:t>类提供数据绑定的功能</a:t>
            </a:r>
            <a:r>
              <a:rPr lang="zh-CN" altLang="en-US" sz="2000" b="1" dirty="0">
                <a:solidFill>
                  <a:srgbClr val="006AC3"/>
                </a:solidFill>
                <a:sym typeface="Wingdings" panose="05000000000000000000" pitchFamily="2" charset="2"/>
              </a:rPr>
              <a:t>：</a:t>
            </a:r>
            <a:endParaRPr lang="en-US" altLang="zh-CN" sz="2000" b="1" dirty="0">
              <a:solidFill>
                <a:srgbClr val="006AC3"/>
              </a:solidFill>
              <a:sym typeface="Wingdings" panose="05000000000000000000" pitchFamily="2" charset="2"/>
            </a:endParaRPr>
          </a:p>
          <a:p>
            <a:pPr>
              <a:lnSpc>
                <a:spcPts val="3500"/>
              </a:lnSpc>
            </a:pPr>
            <a:r>
              <a:rPr lang="zh-CN" altLang="en-US" sz="2000" b="1" dirty="0">
                <a:solidFill>
                  <a:srgbClr val="006AC3"/>
                </a:solidFill>
                <a:sym typeface="Wingdings" panose="05000000000000000000" pitchFamily="2" charset="2"/>
              </a:rPr>
              <a:t>实现绑定源功能：</a:t>
            </a:r>
            <a:endParaRPr lang="en-US" altLang="zh-CN" sz="2000" b="1" dirty="0">
              <a:solidFill>
                <a:srgbClr val="006AC3"/>
              </a:solidFill>
              <a:sym typeface="Wingdings" panose="05000000000000000000" pitchFamily="2" charset="2"/>
            </a:endParaRPr>
          </a:p>
          <a:p>
            <a:pPr>
              <a:lnSpc>
                <a:spcPts val="3500"/>
              </a:lnSpc>
            </a:pPr>
            <a:endParaRPr lang="en-US" altLang="zh-CN" sz="2000" b="1" dirty="0">
              <a:solidFill>
                <a:srgbClr val="006AC3"/>
              </a:solidFill>
              <a:sym typeface="Wingdings" panose="05000000000000000000" pitchFamily="2" charset="2"/>
            </a:endParaRPr>
          </a:p>
          <a:p>
            <a:pPr>
              <a:lnSpc>
                <a:spcPts val="3500"/>
              </a:lnSpc>
            </a:pPr>
            <a:r>
              <a:rPr lang="en-US" altLang="zh-CN" sz="2000" b="1" dirty="0">
                <a:solidFill>
                  <a:srgbClr val="006AC3"/>
                </a:solidFill>
                <a:sym typeface="Wingdings" panose="05000000000000000000" pitchFamily="2" charset="2"/>
              </a:rPr>
              <a:t>(1)</a:t>
            </a:r>
            <a:r>
              <a:rPr lang="zh-CN" altLang="en-US" sz="2000" b="1" dirty="0">
                <a:solidFill>
                  <a:srgbClr val="006AC3"/>
                </a:solidFill>
                <a:sym typeface="Wingdings" panose="05000000000000000000" pitchFamily="2" charset="2"/>
              </a:rPr>
              <a:t>实现了</a:t>
            </a:r>
            <a:r>
              <a:rPr lang="en-US" altLang="zh-CN" sz="2000" b="1" dirty="0" err="1">
                <a:solidFill>
                  <a:srgbClr val="006AC3"/>
                </a:solidFill>
                <a:sym typeface="Wingdings" panose="05000000000000000000" pitchFamily="2" charset="2"/>
              </a:rPr>
              <a:t>INotifyPropertyChanged</a:t>
            </a:r>
            <a:r>
              <a:rPr lang="en-US" altLang="zh-CN" sz="2000" b="1" dirty="0">
                <a:solidFill>
                  <a:srgbClr val="006AC3"/>
                </a:solidFill>
                <a:sym typeface="Wingdings" panose="05000000000000000000" pitchFamily="2" charset="2"/>
              </a:rPr>
              <a:t>(</a:t>
            </a:r>
            <a:r>
              <a:rPr lang="zh-CN" altLang="en-US" sz="2000" b="1" dirty="0">
                <a:solidFill>
                  <a:srgbClr val="006AC3"/>
                </a:solidFill>
                <a:sym typeface="Wingdings" panose="05000000000000000000" pitchFamily="2" charset="2"/>
              </a:rPr>
              <a:t>属于</a:t>
            </a:r>
            <a:r>
              <a:rPr lang="en-US" altLang="zh-CN" sz="2000" b="1" dirty="0" err="1">
                <a:solidFill>
                  <a:srgbClr val="006AC3"/>
                </a:solidFill>
                <a:sym typeface="Wingdings" panose="05000000000000000000" pitchFamily="2" charset="2"/>
              </a:rPr>
              <a:t>System.ComponentModel</a:t>
            </a:r>
            <a:r>
              <a:rPr lang="zh-CN" altLang="en-US" sz="2000" b="1" dirty="0">
                <a:solidFill>
                  <a:srgbClr val="006AC3"/>
                </a:solidFill>
                <a:sym typeface="Wingdings" panose="05000000000000000000" pitchFamily="2" charset="2"/>
              </a:rPr>
              <a:t>命名空间</a:t>
            </a:r>
            <a:r>
              <a:rPr lang="en-US" altLang="zh-CN" sz="2000" b="1" dirty="0">
                <a:solidFill>
                  <a:srgbClr val="006AC3"/>
                </a:solidFill>
                <a:sym typeface="Wingdings" panose="05000000000000000000" pitchFamily="2" charset="2"/>
              </a:rPr>
              <a:t>)</a:t>
            </a:r>
            <a:r>
              <a:rPr lang="zh-CN" altLang="en-US" sz="2000" b="1" dirty="0">
                <a:solidFill>
                  <a:srgbClr val="006AC3"/>
                </a:solidFill>
                <a:sym typeface="Wingdings" panose="05000000000000000000" pitchFamily="2" charset="2"/>
              </a:rPr>
              <a:t>接口</a:t>
            </a:r>
            <a:endParaRPr lang="en-US" altLang="zh-CN" sz="2000" b="1" dirty="0">
              <a:solidFill>
                <a:srgbClr val="006AC3"/>
              </a:solidFill>
              <a:sym typeface="Wingdings" panose="05000000000000000000" pitchFamily="2" charset="2"/>
            </a:endParaRPr>
          </a:p>
          <a:p>
            <a:pPr>
              <a:lnSpc>
                <a:spcPts val="3500"/>
              </a:lnSpc>
            </a:pPr>
            <a:r>
              <a:rPr lang="zh-CN" altLang="en-US" sz="2000" b="1" dirty="0">
                <a:solidFill>
                  <a:srgbClr val="006AC3"/>
                </a:solidFill>
                <a:sym typeface="Wingdings" panose="05000000000000000000" pitchFamily="2" charset="2"/>
              </a:rPr>
              <a:t>接口中定义了：</a:t>
            </a:r>
            <a:r>
              <a:rPr lang="en-US" altLang="zh-CN" sz="2000" b="1" dirty="0">
                <a:solidFill>
                  <a:srgbClr val="006AC3"/>
                </a:solidFill>
                <a:sym typeface="Wingdings" panose="05000000000000000000" pitchFamily="2" charset="2"/>
              </a:rPr>
              <a:t>public event </a:t>
            </a:r>
            <a:r>
              <a:rPr lang="en-US" altLang="zh-CN" sz="2000" b="1" dirty="0" err="1">
                <a:solidFill>
                  <a:srgbClr val="006AC3"/>
                </a:solidFill>
                <a:sym typeface="Wingdings" panose="05000000000000000000" pitchFamily="2" charset="2"/>
              </a:rPr>
              <a:t>PropertyChangedEventHandler</a:t>
            </a:r>
            <a:r>
              <a:rPr lang="en-US" altLang="zh-CN" sz="2000" b="1" dirty="0">
                <a:solidFill>
                  <a:srgbClr val="006AC3"/>
                </a:solidFill>
                <a:sym typeface="Wingdings" panose="05000000000000000000" pitchFamily="2" charset="2"/>
              </a:rPr>
              <a:t> </a:t>
            </a:r>
            <a:r>
              <a:rPr lang="en-US" altLang="zh-CN" sz="2000" b="1" dirty="0" err="1">
                <a:solidFill>
                  <a:srgbClr val="006AC3"/>
                </a:solidFill>
                <a:sym typeface="Wingdings" panose="05000000000000000000" pitchFamily="2" charset="2"/>
              </a:rPr>
              <a:t>PropertyChanged</a:t>
            </a:r>
            <a:r>
              <a:rPr lang="en-US" altLang="zh-CN" sz="2000" b="1" dirty="0">
                <a:solidFill>
                  <a:srgbClr val="006AC3"/>
                </a:solidFill>
                <a:sym typeface="Wingdings" panose="05000000000000000000" pitchFamily="2" charset="2"/>
              </a:rPr>
              <a:t>;</a:t>
            </a:r>
          </a:p>
          <a:p>
            <a:pPr>
              <a:lnSpc>
                <a:spcPts val="3500"/>
              </a:lnSpc>
            </a:pPr>
            <a:r>
              <a:rPr lang="en-US" altLang="zh-CN" sz="2000" b="1" dirty="0" err="1">
                <a:solidFill>
                  <a:srgbClr val="006AC3"/>
                </a:solidFill>
                <a:sym typeface="Wingdings" panose="05000000000000000000" pitchFamily="2" charset="2"/>
              </a:rPr>
              <a:t>PropertyChanged</a:t>
            </a:r>
            <a:r>
              <a:rPr lang="zh-CN" altLang="en-US" sz="2000" b="1" dirty="0">
                <a:solidFill>
                  <a:srgbClr val="006AC3"/>
                </a:solidFill>
                <a:sym typeface="Wingdings" panose="05000000000000000000" pitchFamily="2" charset="2"/>
              </a:rPr>
              <a:t>事件就负责通知绑定目标</a:t>
            </a:r>
            <a:endParaRPr lang="en-US" altLang="zh-CN" sz="2000" b="1" dirty="0">
              <a:solidFill>
                <a:srgbClr val="006AC3"/>
              </a:solidFill>
              <a:sym typeface="Wingdings" panose="05000000000000000000" pitchFamily="2" charset="2"/>
            </a:endParaRPr>
          </a:p>
          <a:p>
            <a:pPr>
              <a:lnSpc>
                <a:spcPts val="3500"/>
              </a:lnSpc>
            </a:pPr>
            <a:endParaRPr lang="en-US" altLang="zh-CN" sz="2000" b="1" dirty="0">
              <a:solidFill>
                <a:srgbClr val="006AC3"/>
              </a:solidFill>
              <a:sym typeface="Wingdings" panose="05000000000000000000" pitchFamily="2" charset="2"/>
            </a:endParaRPr>
          </a:p>
          <a:p>
            <a:pPr>
              <a:lnSpc>
                <a:spcPts val="3500"/>
              </a:lnSpc>
            </a:pPr>
            <a:r>
              <a:rPr lang="en-US" altLang="zh-CN" sz="2000" b="1" dirty="0">
                <a:solidFill>
                  <a:srgbClr val="006AC3"/>
                </a:solidFill>
                <a:sym typeface="Wingdings" panose="05000000000000000000" pitchFamily="2" charset="2"/>
              </a:rPr>
              <a:t>(2)</a:t>
            </a:r>
            <a:r>
              <a:rPr lang="zh-CN" altLang="en-US" sz="2000" b="1" dirty="0">
                <a:solidFill>
                  <a:srgbClr val="006AC3"/>
                </a:solidFill>
                <a:sym typeface="Wingdings" panose="05000000000000000000" pitchFamily="2" charset="2"/>
              </a:rPr>
              <a:t> 当属性的值改变时，就要触发</a:t>
            </a:r>
            <a:r>
              <a:rPr lang="en-US" altLang="zh-CN" sz="2000" b="1" dirty="0" err="1">
                <a:solidFill>
                  <a:srgbClr val="006AC3"/>
                </a:solidFill>
                <a:sym typeface="Wingdings" panose="05000000000000000000" pitchFamily="2" charset="2"/>
              </a:rPr>
              <a:t>PropertyChanged</a:t>
            </a:r>
            <a:r>
              <a:rPr lang="zh-CN" altLang="en-US" sz="2000" b="1" dirty="0">
                <a:solidFill>
                  <a:srgbClr val="006AC3"/>
                </a:solidFill>
                <a:sym typeface="Wingdings" panose="05000000000000000000" pitchFamily="2" charset="2"/>
              </a:rPr>
              <a:t>事件，所以，属性的</a:t>
            </a:r>
            <a:r>
              <a:rPr lang="en-US" altLang="zh-CN" sz="2000" b="1" dirty="0">
                <a:solidFill>
                  <a:srgbClr val="006AC3"/>
                </a:solidFill>
                <a:sym typeface="Wingdings" panose="05000000000000000000" pitchFamily="2" charset="2"/>
              </a:rPr>
              <a:t>set</a:t>
            </a:r>
            <a:r>
              <a:rPr lang="zh-CN" altLang="en-US" sz="2000" b="1" dirty="0">
                <a:solidFill>
                  <a:srgbClr val="006AC3"/>
                </a:solidFill>
                <a:sym typeface="Wingdings" panose="05000000000000000000" pitchFamily="2" charset="2"/>
              </a:rPr>
              <a:t>段中就要调用事件的处理函数</a:t>
            </a:r>
            <a:r>
              <a:rPr lang="en-US" altLang="zh-CN" sz="2000" b="1" dirty="0" err="1">
                <a:solidFill>
                  <a:srgbClr val="006AC3"/>
                </a:solidFill>
                <a:sym typeface="Wingdings" panose="05000000000000000000" pitchFamily="2" charset="2"/>
              </a:rPr>
              <a:t>PropertyChanged</a:t>
            </a:r>
            <a:r>
              <a:rPr lang="zh-CN" altLang="en-US" sz="2000" b="1" dirty="0">
                <a:solidFill>
                  <a:srgbClr val="006AC3"/>
                </a:solidFill>
                <a:sym typeface="Wingdings" panose="05000000000000000000" pitchFamily="2" charset="2"/>
              </a:rPr>
              <a:t>？</a:t>
            </a:r>
            <a:r>
              <a:rPr lang="en-US" altLang="zh-CN" sz="2000" b="1" dirty="0">
                <a:solidFill>
                  <a:srgbClr val="006AC3"/>
                </a:solidFill>
                <a:sym typeface="Wingdings" panose="05000000000000000000" pitchFamily="2" charset="2"/>
              </a:rPr>
              <a:t>. Invoke(this, new </a:t>
            </a:r>
            <a:r>
              <a:rPr lang="en-US" altLang="zh-CN" sz="2000" b="1" dirty="0" err="1">
                <a:solidFill>
                  <a:srgbClr val="006AC3"/>
                </a:solidFill>
                <a:sym typeface="Wingdings" panose="05000000000000000000" pitchFamily="2" charset="2"/>
              </a:rPr>
              <a:t>PropertyChangedEventArgs</a:t>
            </a:r>
            <a:r>
              <a:rPr lang="en-US" altLang="zh-CN" sz="2000" b="1" dirty="0">
                <a:solidFill>
                  <a:srgbClr val="006AC3"/>
                </a:solidFill>
                <a:sym typeface="Wingdings" panose="05000000000000000000" pitchFamily="2" charset="2"/>
              </a:rPr>
              <a:t>(</a:t>
            </a:r>
            <a:r>
              <a:rPr lang="en-US" altLang="zh-CN" sz="2000" b="1" dirty="0" err="1">
                <a:solidFill>
                  <a:srgbClr val="006AC3"/>
                </a:solidFill>
                <a:sym typeface="Wingdings" panose="05000000000000000000" pitchFamily="2" charset="2"/>
              </a:rPr>
              <a:t>propertyName</a:t>
            </a:r>
            <a:r>
              <a:rPr lang="en-US" altLang="zh-CN" sz="2000" b="1" dirty="0">
                <a:solidFill>
                  <a:srgbClr val="006AC3"/>
                </a:solidFill>
                <a:sym typeface="Wingdings" panose="05000000000000000000" pitchFamily="2" charset="2"/>
              </a:rPr>
              <a:t>));</a:t>
            </a:r>
          </a:p>
        </p:txBody>
      </p:sp>
    </p:spTree>
    <p:extLst>
      <p:ext uri="{BB962C8B-B14F-4D97-AF65-F5344CB8AC3E}">
        <p14:creationId xmlns:p14="http://schemas.microsoft.com/office/powerpoint/2010/main" val="6927069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4E79412-2E32-43FB-AFE0-FE9380CA4A04}"/>
              </a:ext>
            </a:extLst>
          </p:cNvPr>
          <p:cNvSpPr/>
          <p:nvPr/>
        </p:nvSpPr>
        <p:spPr>
          <a:xfrm>
            <a:off x="0" y="0"/>
            <a:ext cx="12192000" cy="999241"/>
          </a:xfrm>
          <a:prstGeom prst="rect">
            <a:avLst/>
          </a:prstGeom>
          <a:solidFill>
            <a:srgbClr val="006A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9BFB658-F78F-4253-8B04-A6309D9E8744}"/>
              </a:ext>
            </a:extLst>
          </p:cNvPr>
          <p:cNvSpPr txBox="1"/>
          <p:nvPr/>
        </p:nvSpPr>
        <p:spPr>
          <a:xfrm>
            <a:off x="4520419" y="138246"/>
            <a:ext cx="2757073" cy="646331"/>
          </a:xfrm>
          <a:prstGeom prst="rect">
            <a:avLst/>
          </a:prstGeom>
          <a:solidFill>
            <a:srgbClr val="006AC4"/>
          </a:solidFill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chemeClr val="bg1"/>
                </a:solidFill>
              </a:rPr>
              <a:t>数据绑定（</a:t>
            </a:r>
            <a:r>
              <a:rPr lang="en-US" altLang="zh-CN" sz="3600" b="1" dirty="0">
                <a:solidFill>
                  <a:schemeClr val="bg1"/>
                </a:solidFill>
              </a:rPr>
              <a:t>2</a:t>
            </a:r>
            <a:r>
              <a:rPr lang="zh-CN" altLang="en-US" sz="3600" b="1" dirty="0">
                <a:solidFill>
                  <a:schemeClr val="bg1"/>
                </a:solidFill>
              </a:rPr>
              <a:t>）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F9E1954-BD29-4982-8BDA-69E84E8C2AF1}"/>
              </a:ext>
            </a:extLst>
          </p:cNvPr>
          <p:cNvSpPr txBox="1"/>
          <p:nvPr/>
        </p:nvSpPr>
        <p:spPr>
          <a:xfrm>
            <a:off x="605548" y="1115477"/>
            <a:ext cx="3202881" cy="497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500"/>
              </a:lnSpc>
            </a:pPr>
            <a:r>
              <a:rPr lang="zh-CN" altLang="en-US" sz="2000" b="1" dirty="0">
                <a:solidFill>
                  <a:srgbClr val="FF0000"/>
                </a:solidFill>
              </a:rPr>
              <a:t>数据绑定是如何实现的？</a:t>
            </a:r>
            <a:endParaRPr lang="en-US" altLang="zh-CN" sz="2000" b="1" dirty="0">
              <a:solidFill>
                <a:srgbClr val="FF0000"/>
              </a:solidFill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407ABF3F-89F4-4D46-8D24-A4A7330E7DE6}"/>
              </a:ext>
            </a:extLst>
          </p:cNvPr>
          <p:cNvSpPr/>
          <p:nvPr/>
        </p:nvSpPr>
        <p:spPr>
          <a:xfrm>
            <a:off x="424206" y="2375552"/>
            <a:ext cx="2307602" cy="1234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/>
              <a:t>绑定源</a:t>
            </a:r>
            <a:r>
              <a:rPr lang="en-US" altLang="zh-CN" sz="2000" dirty="0"/>
              <a:t>(</a:t>
            </a:r>
            <a:r>
              <a:rPr lang="zh-CN" altLang="en-US" sz="2000" dirty="0"/>
              <a:t>对象</a:t>
            </a:r>
            <a:r>
              <a:rPr lang="en-US" altLang="zh-CN" sz="2000" dirty="0"/>
              <a:t>S)</a:t>
            </a:r>
          </a:p>
          <a:p>
            <a:pPr algn="ctr"/>
            <a:r>
              <a:rPr lang="en-US" altLang="zh-CN" sz="2000" dirty="0"/>
              <a:t>A</a:t>
            </a:r>
            <a:r>
              <a:rPr lang="zh-CN" altLang="en-US" sz="2000" dirty="0"/>
              <a:t>属性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B203D60-E8A9-48E5-AA80-520DC12FBC49}"/>
              </a:ext>
            </a:extLst>
          </p:cNvPr>
          <p:cNvSpPr txBox="1"/>
          <p:nvPr/>
        </p:nvSpPr>
        <p:spPr>
          <a:xfrm>
            <a:off x="2719633" y="1648628"/>
            <a:ext cx="609914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 err="1">
                <a:solidFill>
                  <a:srgbClr val="006AC3"/>
                </a:solidFill>
              </a:rPr>
              <a:t>TwoWay</a:t>
            </a:r>
            <a:r>
              <a:rPr lang="en-US" altLang="zh-CN" sz="2000" b="1" dirty="0">
                <a:solidFill>
                  <a:srgbClr val="006AC3"/>
                </a:solidFill>
              </a:rPr>
              <a:t> – </a:t>
            </a:r>
            <a:r>
              <a:rPr lang="zh-CN" altLang="en-US" sz="2000" b="1" dirty="0">
                <a:solidFill>
                  <a:srgbClr val="006AC3"/>
                </a:solidFill>
              </a:rPr>
              <a:t>数据从源到目标单向传输</a:t>
            </a:r>
            <a:endParaRPr lang="zh-CN" altLang="en-US" sz="2000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43D86BF-DA15-440A-936F-E27113475E1A}"/>
              </a:ext>
            </a:extLst>
          </p:cNvPr>
          <p:cNvSpPr/>
          <p:nvPr/>
        </p:nvSpPr>
        <p:spPr>
          <a:xfrm>
            <a:off x="7733512" y="2495570"/>
            <a:ext cx="2192910" cy="11335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/>
              <a:t>绑定目标</a:t>
            </a:r>
            <a:r>
              <a:rPr lang="en-US" altLang="zh-CN" sz="2000" dirty="0"/>
              <a:t>(</a:t>
            </a:r>
            <a:r>
              <a:rPr lang="zh-CN" altLang="en-US" sz="2000" dirty="0"/>
              <a:t>对象</a:t>
            </a:r>
            <a:r>
              <a:rPr lang="en-US" altLang="zh-CN" sz="2000" dirty="0"/>
              <a:t>T)</a:t>
            </a:r>
          </a:p>
          <a:p>
            <a:pPr algn="ctr"/>
            <a:r>
              <a:rPr lang="en-US" altLang="zh-CN" sz="2000" dirty="0"/>
              <a:t>B</a:t>
            </a:r>
            <a:r>
              <a:rPr lang="zh-CN" altLang="en-US" sz="2000" dirty="0"/>
              <a:t>属性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2DFDB3A-100C-4318-9580-8E3536D44885}"/>
              </a:ext>
            </a:extLst>
          </p:cNvPr>
          <p:cNvSpPr/>
          <p:nvPr/>
        </p:nvSpPr>
        <p:spPr>
          <a:xfrm>
            <a:off x="650448" y="3901693"/>
            <a:ext cx="1951348" cy="537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S.A=10</a:t>
            </a:r>
            <a:r>
              <a:rPr lang="zh-CN" altLang="en-US" sz="2000" dirty="0"/>
              <a:t>；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181E24F5-47BF-4C37-84C3-309737DD4452}"/>
              </a:ext>
            </a:extLst>
          </p:cNvPr>
          <p:cNvSpPr/>
          <p:nvPr/>
        </p:nvSpPr>
        <p:spPr>
          <a:xfrm>
            <a:off x="317760" y="5016121"/>
            <a:ext cx="2616724" cy="537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err="1"/>
              <a:t>PropertyChanged</a:t>
            </a:r>
            <a:r>
              <a:rPr lang="zh-CN" altLang="en-US" sz="2000" dirty="0"/>
              <a:t>事件</a:t>
            </a:r>
          </a:p>
        </p:txBody>
      </p:sp>
      <p:sp>
        <p:nvSpPr>
          <p:cNvPr id="15" name="箭头: 下 14">
            <a:extLst>
              <a:ext uri="{FF2B5EF4-FFF2-40B4-BE49-F238E27FC236}">
                <a16:creationId xmlns:a16="http://schemas.microsoft.com/office/drawing/2014/main" id="{04558AD6-A1BA-4D4B-8DD0-77ACCED9082B}"/>
              </a:ext>
            </a:extLst>
          </p:cNvPr>
          <p:cNvSpPr/>
          <p:nvPr/>
        </p:nvSpPr>
        <p:spPr>
          <a:xfrm>
            <a:off x="1461153" y="4439021"/>
            <a:ext cx="169682" cy="5771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0FFCCB46-C34D-4EFD-99F1-E36D87FDE085}"/>
              </a:ext>
            </a:extLst>
          </p:cNvPr>
          <p:cNvSpPr txBox="1"/>
          <p:nvPr/>
        </p:nvSpPr>
        <p:spPr>
          <a:xfrm>
            <a:off x="1129052" y="4562791"/>
            <a:ext cx="9092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触   发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BEE64C31-93F5-4A55-8408-6FBDCA04E64C}"/>
              </a:ext>
            </a:extLst>
          </p:cNvPr>
          <p:cNvSpPr/>
          <p:nvPr/>
        </p:nvSpPr>
        <p:spPr>
          <a:xfrm>
            <a:off x="6425150" y="3990187"/>
            <a:ext cx="2616724" cy="808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err="1"/>
              <a:t>BindingContext</a:t>
            </a:r>
            <a:r>
              <a:rPr lang="en-US" altLang="zh-CN" sz="2000" dirty="0"/>
              <a:t>=S</a:t>
            </a:r>
            <a:r>
              <a:rPr lang="zh-CN" altLang="en-US" sz="2000" dirty="0"/>
              <a:t>；</a:t>
            </a:r>
            <a:endParaRPr lang="en-US" altLang="zh-CN" sz="2000" dirty="0"/>
          </a:p>
          <a:p>
            <a:pPr algn="ctr"/>
            <a:r>
              <a:rPr lang="zh-CN" altLang="en-US" sz="2000" dirty="0"/>
              <a:t>监听事件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EDA02600-9D9C-49D3-9298-10B94BE1C9C1}"/>
              </a:ext>
            </a:extLst>
          </p:cNvPr>
          <p:cNvSpPr/>
          <p:nvPr/>
        </p:nvSpPr>
        <p:spPr>
          <a:xfrm>
            <a:off x="6425150" y="4987531"/>
            <a:ext cx="2616724" cy="537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T.B=S.A;</a:t>
            </a:r>
            <a:endParaRPr lang="zh-CN" altLang="en-US" sz="2000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553B48A2-72EA-4443-A2E3-0ACC91D79188}"/>
              </a:ext>
            </a:extLst>
          </p:cNvPr>
          <p:cNvSpPr/>
          <p:nvPr/>
        </p:nvSpPr>
        <p:spPr>
          <a:xfrm>
            <a:off x="9422485" y="3947119"/>
            <a:ext cx="2616724" cy="6437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T.B=50</a:t>
            </a:r>
            <a:r>
              <a:rPr lang="zh-CN" altLang="en-US" sz="2000" dirty="0"/>
              <a:t>；</a:t>
            </a:r>
            <a:endParaRPr lang="en-US" altLang="zh-CN" sz="2000" dirty="0"/>
          </a:p>
        </p:txBody>
      </p:sp>
      <p:sp>
        <p:nvSpPr>
          <p:cNvPr id="21" name="箭头: 下 20">
            <a:extLst>
              <a:ext uri="{FF2B5EF4-FFF2-40B4-BE49-F238E27FC236}">
                <a16:creationId xmlns:a16="http://schemas.microsoft.com/office/drawing/2014/main" id="{B4C4078E-94CD-462A-9975-DFDDD501237C}"/>
              </a:ext>
            </a:extLst>
          </p:cNvPr>
          <p:cNvSpPr/>
          <p:nvPr/>
        </p:nvSpPr>
        <p:spPr>
          <a:xfrm>
            <a:off x="10730845" y="4570654"/>
            <a:ext cx="109980" cy="4001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43043CFA-D8C7-43E1-A372-EE9551DBDC48}"/>
              </a:ext>
            </a:extLst>
          </p:cNvPr>
          <p:cNvSpPr/>
          <p:nvPr/>
        </p:nvSpPr>
        <p:spPr>
          <a:xfrm>
            <a:off x="9422483" y="4957686"/>
            <a:ext cx="2616724" cy="5373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S.A=T.B;</a:t>
            </a:r>
          </a:p>
        </p:txBody>
      </p:sp>
      <p:sp>
        <p:nvSpPr>
          <p:cNvPr id="6" name="箭头: 左右 5">
            <a:extLst>
              <a:ext uri="{FF2B5EF4-FFF2-40B4-BE49-F238E27FC236}">
                <a16:creationId xmlns:a16="http://schemas.microsoft.com/office/drawing/2014/main" id="{C89B45EF-0E04-49D6-970F-8249AC5FD7D0}"/>
              </a:ext>
            </a:extLst>
          </p:cNvPr>
          <p:cNvSpPr/>
          <p:nvPr/>
        </p:nvSpPr>
        <p:spPr>
          <a:xfrm>
            <a:off x="2806189" y="2779036"/>
            <a:ext cx="4927323" cy="40011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921718D-490C-4C64-859A-9C480DEED688}"/>
              </a:ext>
            </a:extLst>
          </p:cNvPr>
          <p:cNvSpPr/>
          <p:nvPr/>
        </p:nvSpPr>
        <p:spPr>
          <a:xfrm>
            <a:off x="6306532" y="1979629"/>
            <a:ext cx="5816338" cy="4359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294CBB42-25CD-4508-8990-4C540FE73246}"/>
              </a:ext>
            </a:extLst>
          </p:cNvPr>
          <p:cNvSpPr/>
          <p:nvPr/>
        </p:nvSpPr>
        <p:spPr>
          <a:xfrm>
            <a:off x="82086" y="2048738"/>
            <a:ext cx="3038969" cy="41184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E9A86A59-19F8-4436-8ACF-7E90609B8B28}"/>
              </a:ext>
            </a:extLst>
          </p:cNvPr>
          <p:cNvSpPr/>
          <p:nvPr/>
        </p:nvSpPr>
        <p:spPr>
          <a:xfrm>
            <a:off x="8055989" y="6354593"/>
            <a:ext cx="2616724" cy="4644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UI</a:t>
            </a:r>
            <a:r>
              <a:rPr lang="zh-CN" altLang="en-US" sz="2000" dirty="0"/>
              <a:t>界面（</a:t>
            </a:r>
            <a:r>
              <a:rPr lang="en-US" altLang="zh-CN" sz="2000" dirty="0"/>
              <a:t>View</a:t>
            </a:r>
            <a:r>
              <a:rPr lang="zh-CN" altLang="en-US" sz="2000" dirty="0"/>
              <a:t>）</a:t>
            </a:r>
            <a:endParaRPr lang="en-US" altLang="zh-CN" sz="2000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013A1D07-BC67-41C5-9043-E2B448A1BD2C}"/>
              </a:ext>
            </a:extLst>
          </p:cNvPr>
          <p:cNvSpPr/>
          <p:nvPr/>
        </p:nvSpPr>
        <p:spPr>
          <a:xfrm>
            <a:off x="0" y="6269145"/>
            <a:ext cx="3121055" cy="4644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/>
              <a:t>后台处理逻辑</a:t>
            </a:r>
            <a:r>
              <a:rPr lang="en-US" altLang="zh-CN" sz="2000" dirty="0"/>
              <a:t>(</a:t>
            </a:r>
            <a:r>
              <a:rPr lang="en-US" altLang="zh-CN" sz="2000" dirty="0" err="1"/>
              <a:t>ViewModel</a:t>
            </a:r>
            <a:r>
              <a:rPr lang="en-US" altLang="zh-CN" sz="2000" dirty="0"/>
              <a:t>)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76A1C6A0-D432-41A9-82A7-3E3F72535061}"/>
              </a:ext>
            </a:extLst>
          </p:cNvPr>
          <p:cNvSpPr txBox="1"/>
          <p:nvPr/>
        </p:nvSpPr>
        <p:spPr>
          <a:xfrm>
            <a:off x="3292376" y="4817718"/>
            <a:ext cx="2664511" cy="9687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000" b="1" dirty="0"/>
              <a:t>通知对象</a:t>
            </a:r>
            <a:r>
              <a:rPr lang="en-US" altLang="zh-CN" sz="2000" b="1" dirty="0"/>
              <a:t>T </a:t>
            </a:r>
            <a:r>
              <a:rPr lang="zh-CN" altLang="en-US" sz="2000" b="1" dirty="0"/>
              <a:t>，</a:t>
            </a:r>
            <a:endParaRPr lang="en-US" altLang="zh-CN" sz="2000" b="1" dirty="0"/>
          </a:p>
          <a:p>
            <a:pPr algn="ctr">
              <a:lnSpc>
                <a:spcPct val="150000"/>
              </a:lnSpc>
            </a:pPr>
            <a:r>
              <a:rPr lang="zh-CN" altLang="en-US" sz="2000" b="1" dirty="0"/>
              <a:t>我的属性</a:t>
            </a:r>
            <a:r>
              <a:rPr lang="en-US" altLang="zh-CN" sz="2000" b="1" dirty="0"/>
              <a:t>A</a:t>
            </a:r>
            <a:r>
              <a:rPr lang="zh-CN" altLang="en-US" sz="2000" b="1" dirty="0"/>
              <a:t>发生了变化</a:t>
            </a:r>
          </a:p>
        </p:txBody>
      </p:sp>
      <p:sp>
        <p:nvSpPr>
          <p:cNvPr id="30" name="箭头: 右 29">
            <a:extLst>
              <a:ext uri="{FF2B5EF4-FFF2-40B4-BE49-F238E27FC236}">
                <a16:creationId xmlns:a16="http://schemas.microsoft.com/office/drawing/2014/main" id="{FD2936DD-3C85-4FD2-BDD5-2A4946645A75}"/>
              </a:ext>
            </a:extLst>
          </p:cNvPr>
          <p:cNvSpPr/>
          <p:nvPr/>
        </p:nvSpPr>
        <p:spPr>
          <a:xfrm>
            <a:off x="3170158" y="5256195"/>
            <a:ext cx="2982192" cy="1297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箭头: 手杖形 2">
            <a:extLst>
              <a:ext uri="{FF2B5EF4-FFF2-40B4-BE49-F238E27FC236}">
                <a16:creationId xmlns:a16="http://schemas.microsoft.com/office/drawing/2014/main" id="{8D9E018B-643D-4758-81D2-889E798CBE14}"/>
              </a:ext>
            </a:extLst>
          </p:cNvPr>
          <p:cNvSpPr/>
          <p:nvPr/>
        </p:nvSpPr>
        <p:spPr>
          <a:xfrm rot="10800000">
            <a:off x="1245909" y="5585848"/>
            <a:ext cx="9700182" cy="331001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1" name="箭头: 右 30">
            <a:extLst>
              <a:ext uri="{FF2B5EF4-FFF2-40B4-BE49-F238E27FC236}">
                <a16:creationId xmlns:a16="http://schemas.microsoft.com/office/drawing/2014/main" id="{061D2292-A1B0-48FE-B1CA-D317D14478DA}"/>
              </a:ext>
            </a:extLst>
          </p:cNvPr>
          <p:cNvSpPr/>
          <p:nvPr/>
        </p:nvSpPr>
        <p:spPr>
          <a:xfrm>
            <a:off x="9116576" y="5176739"/>
            <a:ext cx="262169" cy="1808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5881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82AA206D-549A-45DB-BC62-DE1E590ECB69}"/>
              </a:ext>
            </a:extLst>
          </p:cNvPr>
          <p:cNvSpPr/>
          <p:nvPr/>
        </p:nvSpPr>
        <p:spPr>
          <a:xfrm>
            <a:off x="0" y="0"/>
            <a:ext cx="12192000" cy="1186774"/>
          </a:xfrm>
          <a:prstGeom prst="rect">
            <a:avLst/>
          </a:prstGeom>
          <a:solidFill>
            <a:srgbClr val="006A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E7AA791-4B96-45FE-B36C-EA19D8510D0D}"/>
              </a:ext>
            </a:extLst>
          </p:cNvPr>
          <p:cNvSpPr txBox="1"/>
          <p:nvPr/>
        </p:nvSpPr>
        <p:spPr>
          <a:xfrm>
            <a:off x="4795737" y="331777"/>
            <a:ext cx="2237362" cy="646331"/>
          </a:xfrm>
          <a:prstGeom prst="rect">
            <a:avLst/>
          </a:prstGeom>
          <a:solidFill>
            <a:srgbClr val="006AC4"/>
          </a:solidFill>
        </p:spPr>
        <p:txBody>
          <a:bodyPr wrap="square" rtlCol="0">
            <a:spAutoFit/>
          </a:bodyPr>
          <a:lstStyle/>
          <a:p>
            <a:r>
              <a:rPr lang="zh-CN" altLang="en-US" sz="3600" b="1">
                <a:solidFill>
                  <a:schemeClr val="bg1"/>
                </a:solidFill>
              </a:rPr>
              <a:t>环境搭建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B39FC8D-F9FD-43FF-AA41-687DE13B6994}"/>
              </a:ext>
            </a:extLst>
          </p:cNvPr>
          <p:cNvSpPr txBox="1"/>
          <p:nvPr/>
        </p:nvSpPr>
        <p:spPr>
          <a:xfrm>
            <a:off x="680937" y="2587563"/>
            <a:ext cx="46490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006AC4"/>
                </a:solidFill>
              </a:rPr>
              <a:t>二、安装</a:t>
            </a:r>
            <a:r>
              <a:rPr lang="en-US" altLang="zh-CN" sz="2800" b="1" dirty="0">
                <a:solidFill>
                  <a:srgbClr val="006AC4"/>
                </a:solidFill>
              </a:rPr>
              <a:t>Visual Studio 2019</a:t>
            </a:r>
            <a:endParaRPr lang="zh-CN" altLang="en-US" sz="2800" b="1" dirty="0">
              <a:solidFill>
                <a:srgbClr val="006AC4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E1243E8-285F-4060-B8EF-2ED7E7C23AD0}"/>
              </a:ext>
            </a:extLst>
          </p:cNvPr>
          <p:cNvSpPr txBox="1"/>
          <p:nvPr/>
        </p:nvSpPr>
        <p:spPr>
          <a:xfrm>
            <a:off x="1352145" y="3216511"/>
            <a:ext cx="87607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rgbClr val="006AC4"/>
                </a:solidFill>
              </a:rPr>
              <a:t>1.</a:t>
            </a:r>
            <a:r>
              <a:rPr lang="zh-CN" altLang="en-US" sz="2000" b="1" dirty="0">
                <a:solidFill>
                  <a:srgbClr val="006AC4"/>
                </a:solidFill>
              </a:rPr>
              <a:t> 官方下载地址：</a:t>
            </a:r>
            <a:r>
              <a:rPr lang="en-US" altLang="zh-CN" sz="2000" b="1" dirty="0">
                <a:solidFill>
                  <a:srgbClr val="006AC4"/>
                </a:solidFill>
              </a:rPr>
              <a:t>https://visualstudio.microsoft.com/zh-hans/downloads/</a:t>
            </a:r>
            <a:endParaRPr lang="zh-CN" altLang="en-US" sz="2000" b="1" dirty="0">
              <a:solidFill>
                <a:srgbClr val="006AC4"/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FE7C748D-CDAF-47B1-9D4A-498ABB728E87}"/>
              </a:ext>
            </a:extLst>
          </p:cNvPr>
          <p:cNvSpPr txBox="1"/>
          <p:nvPr/>
        </p:nvSpPr>
        <p:spPr>
          <a:xfrm>
            <a:off x="1352145" y="3812925"/>
            <a:ext cx="58448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rgbClr val="006AC4"/>
                </a:solidFill>
              </a:rPr>
              <a:t>2.</a:t>
            </a:r>
            <a:r>
              <a:rPr lang="zh-CN" altLang="en-US" sz="2000" b="1" dirty="0">
                <a:solidFill>
                  <a:srgbClr val="006AC4"/>
                </a:solidFill>
              </a:rPr>
              <a:t> 安装：工作负荷中选择</a:t>
            </a:r>
            <a:r>
              <a:rPr lang="en-US" altLang="zh-CN" sz="2000" b="1" dirty="0">
                <a:solidFill>
                  <a:srgbClr val="006AC4"/>
                </a:solidFill>
              </a:rPr>
              <a:t>----</a:t>
            </a:r>
            <a:r>
              <a:rPr lang="zh-CN" altLang="en-US" sz="2000" b="1" dirty="0">
                <a:solidFill>
                  <a:srgbClr val="006AC4"/>
                </a:solidFill>
              </a:rPr>
              <a:t>使用</a:t>
            </a:r>
            <a:r>
              <a:rPr lang="en-US" altLang="zh-CN" sz="2000" b="1" dirty="0">
                <a:solidFill>
                  <a:srgbClr val="006AC4"/>
                </a:solidFill>
              </a:rPr>
              <a:t>.NET</a:t>
            </a:r>
            <a:r>
              <a:rPr lang="zh-CN" altLang="en-US" sz="2000" b="1" dirty="0">
                <a:solidFill>
                  <a:srgbClr val="006AC4"/>
                </a:solidFill>
              </a:rPr>
              <a:t>的移动开发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23A5C3D9-A9B5-49CC-BE47-9AB085B65B3F}"/>
              </a:ext>
            </a:extLst>
          </p:cNvPr>
          <p:cNvSpPr txBox="1"/>
          <p:nvPr/>
        </p:nvSpPr>
        <p:spPr>
          <a:xfrm>
            <a:off x="680937" y="4547119"/>
            <a:ext cx="44951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006AC4"/>
                </a:solidFill>
              </a:rPr>
              <a:t>三、启用</a:t>
            </a:r>
            <a:r>
              <a:rPr lang="en-US" altLang="zh-CN" sz="2800" b="1" dirty="0">
                <a:solidFill>
                  <a:srgbClr val="006AC4"/>
                </a:solidFill>
              </a:rPr>
              <a:t>WINDOWS</a:t>
            </a:r>
            <a:r>
              <a:rPr lang="zh-CN" altLang="en-US" sz="2800" b="1" dirty="0">
                <a:solidFill>
                  <a:srgbClr val="006AC4"/>
                </a:solidFill>
              </a:rPr>
              <a:t>的功能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9B119D2B-7234-4E5C-832F-770A8590B4C4}"/>
              </a:ext>
            </a:extLst>
          </p:cNvPr>
          <p:cNvSpPr txBox="1"/>
          <p:nvPr/>
        </p:nvSpPr>
        <p:spPr>
          <a:xfrm>
            <a:off x="1429724" y="5273374"/>
            <a:ext cx="39164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rgbClr val="006AC4"/>
                </a:solidFill>
              </a:rPr>
              <a:t>1. Windows</a:t>
            </a:r>
            <a:r>
              <a:rPr lang="zh-CN" altLang="en-US" sz="2000" b="1" dirty="0">
                <a:solidFill>
                  <a:srgbClr val="006AC4"/>
                </a:solidFill>
              </a:rPr>
              <a:t>虚拟机监控程序平台 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2DF759A6-A434-4E63-A578-8F197458CBE2}"/>
              </a:ext>
            </a:extLst>
          </p:cNvPr>
          <p:cNvSpPr txBox="1"/>
          <p:nvPr/>
        </p:nvSpPr>
        <p:spPr>
          <a:xfrm>
            <a:off x="1413510" y="5834199"/>
            <a:ext cx="17427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rgbClr val="006AC4"/>
                </a:solidFill>
              </a:rPr>
              <a:t>2.</a:t>
            </a:r>
            <a:r>
              <a:rPr lang="zh-CN" altLang="en-US" sz="2000" b="1" dirty="0">
                <a:solidFill>
                  <a:srgbClr val="006AC4"/>
                </a:solidFill>
              </a:rPr>
              <a:t> 虚拟机平台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6D484DE-09DE-4CC1-8342-EB3F97154988}"/>
              </a:ext>
            </a:extLst>
          </p:cNvPr>
          <p:cNvSpPr txBox="1"/>
          <p:nvPr/>
        </p:nvSpPr>
        <p:spPr>
          <a:xfrm>
            <a:off x="680937" y="1384571"/>
            <a:ext cx="46652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>
                <a:solidFill>
                  <a:srgbClr val="006AC4"/>
                </a:solidFill>
              </a:rPr>
              <a:t>一、</a:t>
            </a:r>
            <a:r>
              <a:rPr lang="en-US" altLang="zh-CN" sz="2800" b="1">
                <a:solidFill>
                  <a:srgbClr val="006AC4"/>
                </a:solidFill>
              </a:rPr>
              <a:t>Xamarin</a:t>
            </a:r>
            <a:r>
              <a:rPr lang="zh-CN" altLang="en-US" sz="2800" b="1">
                <a:solidFill>
                  <a:srgbClr val="006AC4"/>
                </a:solidFill>
              </a:rPr>
              <a:t>官方文档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227682A-DE94-4F5A-9B97-F898F7D64F5A}"/>
              </a:ext>
            </a:extLst>
          </p:cNvPr>
          <p:cNvSpPr txBox="1"/>
          <p:nvPr/>
        </p:nvSpPr>
        <p:spPr>
          <a:xfrm>
            <a:off x="1413510" y="2005252"/>
            <a:ext cx="60212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006AC4"/>
                </a:solidFill>
              </a:rPr>
              <a:t>地址：</a:t>
            </a:r>
            <a:r>
              <a:rPr lang="en-US" altLang="zh-CN" sz="2000" b="1" dirty="0">
                <a:solidFill>
                  <a:srgbClr val="006AC4"/>
                </a:solidFill>
              </a:rPr>
              <a:t>https://docs.microsoft.com/zh-cn/xamarin/</a:t>
            </a:r>
            <a:endParaRPr lang="zh-CN" altLang="en-US" sz="2000" b="1" dirty="0">
              <a:solidFill>
                <a:srgbClr val="006AC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82874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4E79412-2E32-43FB-AFE0-FE9380CA4A04}"/>
              </a:ext>
            </a:extLst>
          </p:cNvPr>
          <p:cNvSpPr/>
          <p:nvPr/>
        </p:nvSpPr>
        <p:spPr>
          <a:xfrm>
            <a:off x="0" y="0"/>
            <a:ext cx="12192000" cy="999241"/>
          </a:xfrm>
          <a:prstGeom prst="rect">
            <a:avLst/>
          </a:prstGeom>
          <a:solidFill>
            <a:srgbClr val="006A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9BFB658-F78F-4253-8B04-A6309D9E8744}"/>
              </a:ext>
            </a:extLst>
          </p:cNvPr>
          <p:cNvSpPr txBox="1"/>
          <p:nvPr/>
        </p:nvSpPr>
        <p:spPr>
          <a:xfrm>
            <a:off x="4520419" y="138246"/>
            <a:ext cx="2757073" cy="646331"/>
          </a:xfrm>
          <a:prstGeom prst="rect">
            <a:avLst/>
          </a:prstGeom>
          <a:solidFill>
            <a:srgbClr val="006AC4"/>
          </a:solidFill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chemeClr val="bg1"/>
                </a:solidFill>
              </a:rPr>
              <a:t>数据绑定（</a:t>
            </a:r>
            <a:r>
              <a:rPr lang="en-US" altLang="zh-CN" sz="3600" b="1" dirty="0">
                <a:solidFill>
                  <a:schemeClr val="bg1"/>
                </a:solidFill>
              </a:rPr>
              <a:t>2</a:t>
            </a:r>
            <a:r>
              <a:rPr lang="zh-CN" altLang="en-US" sz="3600" b="1" dirty="0">
                <a:solidFill>
                  <a:schemeClr val="bg1"/>
                </a:solidFill>
              </a:rPr>
              <a:t>）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F9E1954-BD29-4982-8BDA-69E84E8C2AF1}"/>
              </a:ext>
            </a:extLst>
          </p:cNvPr>
          <p:cNvSpPr txBox="1"/>
          <p:nvPr/>
        </p:nvSpPr>
        <p:spPr>
          <a:xfrm>
            <a:off x="492427" y="1284996"/>
            <a:ext cx="10980903" cy="5434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500"/>
              </a:lnSpc>
            </a:pPr>
            <a:r>
              <a:rPr lang="zh-CN" altLang="en-US" sz="2000" b="1" dirty="0">
                <a:solidFill>
                  <a:srgbClr val="FF0000"/>
                </a:solidFill>
              </a:rPr>
              <a:t>绑定值转换器</a:t>
            </a:r>
            <a:endParaRPr lang="en-US" altLang="zh-CN" sz="2000" b="1" dirty="0">
              <a:solidFill>
                <a:srgbClr val="FF0000"/>
              </a:solidFill>
            </a:endParaRPr>
          </a:p>
          <a:p>
            <a:pPr>
              <a:lnSpc>
                <a:spcPts val="3500"/>
              </a:lnSpc>
            </a:pPr>
            <a:r>
              <a:rPr lang="zh-CN" altLang="en-US" sz="2000" b="1" dirty="0">
                <a:solidFill>
                  <a:srgbClr val="006AC3"/>
                </a:solidFill>
                <a:sym typeface="Wingdings" panose="05000000000000000000" pitchFamily="2" charset="2"/>
              </a:rPr>
              <a:t>如果数据绑定中，链接的两个属性的类型不同时，就要用数据类型转换：</a:t>
            </a:r>
            <a:endParaRPr lang="en-US" altLang="zh-CN" sz="2000" b="1" dirty="0">
              <a:solidFill>
                <a:srgbClr val="006AC3"/>
              </a:solidFill>
              <a:sym typeface="Wingdings" panose="05000000000000000000" pitchFamily="2" charset="2"/>
            </a:endParaRPr>
          </a:p>
          <a:p>
            <a:pPr>
              <a:lnSpc>
                <a:spcPts val="3500"/>
              </a:lnSpc>
            </a:pPr>
            <a:r>
              <a:rPr lang="en-US" altLang="zh-CN" sz="2000" b="1" dirty="0">
                <a:solidFill>
                  <a:srgbClr val="006AC3"/>
                </a:solidFill>
                <a:sym typeface="Wingdings" panose="05000000000000000000" pitchFamily="2" charset="2"/>
              </a:rPr>
              <a:t>(1)</a:t>
            </a:r>
            <a:r>
              <a:rPr lang="zh-CN" altLang="en-US" sz="2000" b="1" dirty="0">
                <a:solidFill>
                  <a:srgbClr val="006AC3"/>
                </a:solidFill>
                <a:sym typeface="Wingdings" panose="05000000000000000000" pitchFamily="2" charset="2"/>
              </a:rPr>
              <a:t>当一个类型可以隐式转换为另一种类型时，不需要我们处理，直接可以转换。</a:t>
            </a:r>
            <a:endParaRPr lang="en-US" altLang="zh-CN" sz="2000" b="1" dirty="0">
              <a:solidFill>
                <a:srgbClr val="006AC3"/>
              </a:solidFill>
              <a:sym typeface="Wingdings" panose="05000000000000000000" pitchFamily="2" charset="2"/>
            </a:endParaRPr>
          </a:p>
          <a:p>
            <a:pPr>
              <a:lnSpc>
                <a:spcPts val="3500"/>
              </a:lnSpc>
            </a:pPr>
            <a:r>
              <a:rPr lang="en-US" altLang="zh-CN" sz="2000" b="1" dirty="0">
                <a:solidFill>
                  <a:srgbClr val="006AC3"/>
                </a:solidFill>
                <a:sym typeface="Wingdings" panose="05000000000000000000" pitchFamily="2" charset="2"/>
              </a:rPr>
              <a:t>(2)</a:t>
            </a:r>
            <a:r>
              <a:rPr lang="zh-CN" altLang="en-US" sz="2000" b="1" dirty="0">
                <a:solidFill>
                  <a:srgbClr val="006AC3"/>
                </a:solidFill>
                <a:sym typeface="Wingdings" panose="05000000000000000000" pitchFamily="2" charset="2"/>
              </a:rPr>
              <a:t> 不能直接转化的，就需要定义一个转换器类：</a:t>
            </a:r>
            <a:endParaRPr lang="en-US" altLang="zh-CN" sz="2000" b="1" dirty="0">
              <a:solidFill>
                <a:srgbClr val="006AC3"/>
              </a:solidFill>
              <a:sym typeface="Wingdings" panose="05000000000000000000" pitchFamily="2" charset="2"/>
            </a:endParaRPr>
          </a:p>
          <a:p>
            <a:pPr>
              <a:lnSpc>
                <a:spcPts val="3500"/>
              </a:lnSpc>
            </a:pPr>
            <a:r>
              <a:rPr lang="zh-CN" altLang="en-US" sz="2000" b="1" dirty="0">
                <a:solidFill>
                  <a:srgbClr val="006AC3"/>
                </a:solidFill>
                <a:sym typeface="Wingdings" panose="05000000000000000000" pitchFamily="2" charset="2"/>
              </a:rPr>
              <a:t>实现</a:t>
            </a:r>
            <a:r>
              <a:rPr lang="en-US" altLang="zh-CN" sz="2000" b="1" dirty="0" err="1">
                <a:solidFill>
                  <a:srgbClr val="006AC3"/>
                </a:solidFill>
                <a:sym typeface="Wingdings" panose="05000000000000000000" pitchFamily="2" charset="2"/>
              </a:rPr>
              <a:t>IValueConverter</a:t>
            </a:r>
            <a:r>
              <a:rPr lang="en-US" altLang="zh-CN" sz="2000" b="1" dirty="0">
                <a:solidFill>
                  <a:srgbClr val="006AC3"/>
                </a:solidFill>
                <a:sym typeface="Wingdings" panose="05000000000000000000" pitchFamily="2" charset="2"/>
              </a:rPr>
              <a:t> </a:t>
            </a:r>
            <a:r>
              <a:rPr lang="zh-CN" altLang="en-US" sz="2000" b="1" dirty="0">
                <a:solidFill>
                  <a:srgbClr val="006AC3"/>
                </a:solidFill>
                <a:sym typeface="Wingdings" panose="05000000000000000000" pitchFamily="2" charset="2"/>
              </a:rPr>
              <a:t>接口定义转换器类：</a:t>
            </a:r>
            <a:endParaRPr lang="en-US" altLang="zh-CN" sz="2000" b="1" dirty="0">
              <a:solidFill>
                <a:srgbClr val="006AC3"/>
              </a:solidFill>
              <a:sym typeface="Wingdings" panose="05000000000000000000" pitchFamily="2" charset="2"/>
            </a:endParaRPr>
          </a:p>
          <a:p>
            <a:pPr>
              <a:lnSpc>
                <a:spcPts val="3500"/>
              </a:lnSpc>
            </a:pPr>
            <a:r>
              <a:rPr lang="en-US" altLang="zh-CN" sz="2000" b="1" dirty="0">
                <a:solidFill>
                  <a:srgbClr val="006AC3"/>
                </a:solidFill>
                <a:sym typeface="Wingdings" panose="05000000000000000000" pitchFamily="2" charset="2"/>
              </a:rPr>
              <a:t>public interface </a:t>
            </a:r>
            <a:r>
              <a:rPr lang="en-US" altLang="zh-CN" sz="2000" b="1" dirty="0" err="1">
                <a:solidFill>
                  <a:srgbClr val="006AC3"/>
                </a:solidFill>
                <a:sym typeface="Wingdings" panose="05000000000000000000" pitchFamily="2" charset="2"/>
              </a:rPr>
              <a:t>IValueConverter</a:t>
            </a:r>
            <a:endParaRPr lang="en-US" altLang="zh-CN" sz="2000" b="1" dirty="0">
              <a:solidFill>
                <a:srgbClr val="006AC3"/>
              </a:solidFill>
              <a:sym typeface="Wingdings" panose="05000000000000000000" pitchFamily="2" charset="2"/>
            </a:endParaRPr>
          </a:p>
          <a:p>
            <a:pPr>
              <a:lnSpc>
                <a:spcPts val="3500"/>
              </a:lnSpc>
            </a:pPr>
            <a:r>
              <a:rPr lang="en-US" altLang="zh-CN" sz="2000" b="1" dirty="0">
                <a:solidFill>
                  <a:srgbClr val="006AC3"/>
                </a:solidFill>
                <a:sym typeface="Wingdings" panose="05000000000000000000" pitchFamily="2" charset="2"/>
              </a:rPr>
              <a:t>    {</a:t>
            </a:r>
          </a:p>
          <a:p>
            <a:pPr>
              <a:lnSpc>
                <a:spcPts val="3500"/>
              </a:lnSpc>
            </a:pPr>
            <a:r>
              <a:rPr lang="en-US" altLang="zh-CN" sz="2000" b="1" dirty="0">
                <a:solidFill>
                  <a:srgbClr val="006AC3"/>
                </a:solidFill>
                <a:sym typeface="Wingdings" panose="05000000000000000000" pitchFamily="2" charset="2"/>
              </a:rPr>
              <a:t>        object Convert(object value, Type </a:t>
            </a:r>
            <a:r>
              <a:rPr lang="en-US" altLang="zh-CN" sz="2000" b="1" dirty="0" err="1">
                <a:solidFill>
                  <a:srgbClr val="006AC3"/>
                </a:solidFill>
                <a:sym typeface="Wingdings" panose="05000000000000000000" pitchFamily="2" charset="2"/>
              </a:rPr>
              <a:t>targetType</a:t>
            </a:r>
            <a:r>
              <a:rPr lang="en-US" altLang="zh-CN" sz="2000" b="1" dirty="0">
                <a:solidFill>
                  <a:srgbClr val="006AC3"/>
                </a:solidFill>
                <a:sym typeface="Wingdings" panose="05000000000000000000" pitchFamily="2" charset="2"/>
              </a:rPr>
              <a:t>, object parameter, </a:t>
            </a:r>
            <a:r>
              <a:rPr lang="en-US" altLang="zh-CN" sz="2000" b="1" dirty="0" err="1">
                <a:solidFill>
                  <a:srgbClr val="006AC3"/>
                </a:solidFill>
                <a:sym typeface="Wingdings" panose="05000000000000000000" pitchFamily="2" charset="2"/>
              </a:rPr>
              <a:t>CultureInfo</a:t>
            </a:r>
            <a:r>
              <a:rPr lang="en-US" altLang="zh-CN" sz="2000" b="1" dirty="0">
                <a:solidFill>
                  <a:srgbClr val="006AC3"/>
                </a:solidFill>
                <a:sym typeface="Wingdings" panose="05000000000000000000" pitchFamily="2" charset="2"/>
              </a:rPr>
              <a:t> culture);</a:t>
            </a:r>
          </a:p>
          <a:p>
            <a:pPr>
              <a:lnSpc>
                <a:spcPts val="3500"/>
              </a:lnSpc>
            </a:pPr>
            <a:r>
              <a:rPr lang="en-US" altLang="zh-CN" sz="2000" b="1" dirty="0">
                <a:solidFill>
                  <a:srgbClr val="006AC3"/>
                </a:solidFill>
                <a:sym typeface="Wingdings" panose="05000000000000000000" pitchFamily="2" charset="2"/>
              </a:rPr>
              <a:t>        object </a:t>
            </a:r>
            <a:r>
              <a:rPr lang="en-US" altLang="zh-CN" sz="2000" b="1" dirty="0" err="1">
                <a:solidFill>
                  <a:srgbClr val="006AC3"/>
                </a:solidFill>
                <a:sym typeface="Wingdings" panose="05000000000000000000" pitchFamily="2" charset="2"/>
              </a:rPr>
              <a:t>ConvertBack</a:t>
            </a:r>
            <a:r>
              <a:rPr lang="en-US" altLang="zh-CN" sz="2000" b="1" dirty="0">
                <a:solidFill>
                  <a:srgbClr val="006AC3"/>
                </a:solidFill>
                <a:sym typeface="Wingdings" panose="05000000000000000000" pitchFamily="2" charset="2"/>
              </a:rPr>
              <a:t>(object value, Type </a:t>
            </a:r>
            <a:r>
              <a:rPr lang="en-US" altLang="zh-CN" sz="2000" b="1" dirty="0" err="1">
                <a:solidFill>
                  <a:srgbClr val="006AC3"/>
                </a:solidFill>
                <a:sym typeface="Wingdings" panose="05000000000000000000" pitchFamily="2" charset="2"/>
              </a:rPr>
              <a:t>targetType</a:t>
            </a:r>
            <a:r>
              <a:rPr lang="en-US" altLang="zh-CN" sz="2000" b="1" dirty="0">
                <a:solidFill>
                  <a:srgbClr val="006AC3"/>
                </a:solidFill>
                <a:sym typeface="Wingdings" panose="05000000000000000000" pitchFamily="2" charset="2"/>
              </a:rPr>
              <a:t>, object parameter, </a:t>
            </a:r>
            <a:r>
              <a:rPr lang="en-US" altLang="zh-CN" sz="2000" b="1" dirty="0" err="1">
                <a:solidFill>
                  <a:srgbClr val="006AC3"/>
                </a:solidFill>
                <a:sym typeface="Wingdings" panose="05000000000000000000" pitchFamily="2" charset="2"/>
              </a:rPr>
              <a:t>CultureInfo</a:t>
            </a:r>
            <a:r>
              <a:rPr lang="en-US" altLang="zh-CN" sz="2000" b="1" dirty="0">
                <a:solidFill>
                  <a:srgbClr val="006AC3"/>
                </a:solidFill>
                <a:sym typeface="Wingdings" panose="05000000000000000000" pitchFamily="2" charset="2"/>
              </a:rPr>
              <a:t> culture);</a:t>
            </a:r>
          </a:p>
          <a:p>
            <a:pPr>
              <a:lnSpc>
                <a:spcPts val="3500"/>
              </a:lnSpc>
            </a:pPr>
            <a:r>
              <a:rPr lang="en-US" altLang="zh-CN" sz="2000" b="1" dirty="0">
                <a:solidFill>
                  <a:srgbClr val="006AC3"/>
                </a:solidFill>
                <a:sym typeface="Wingdings" panose="05000000000000000000" pitchFamily="2" charset="2"/>
              </a:rPr>
              <a:t>    }</a:t>
            </a:r>
          </a:p>
          <a:p>
            <a:pPr>
              <a:lnSpc>
                <a:spcPts val="3500"/>
              </a:lnSpc>
            </a:pPr>
            <a:r>
              <a:rPr lang="en-US" altLang="zh-CN" sz="2000" b="1" dirty="0">
                <a:solidFill>
                  <a:srgbClr val="006AC3"/>
                </a:solidFill>
                <a:sym typeface="Wingdings" panose="05000000000000000000" pitchFamily="2" charset="2"/>
              </a:rPr>
              <a:t>(3) Binding </a:t>
            </a:r>
            <a:r>
              <a:rPr lang="zh-CN" altLang="en-US" sz="2000" b="1" dirty="0">
                <a:solidFill>
                  <a:srgbClr val="006AC3"/>
                </a:solidFill>
                <a:sym typeface="Wingdings" panose="05000000000000000000" pitchFamily="2" charset="2"/>
              </a:rPr>
              <a:t>的 </a:t>
            </a:r>
            <a:r>
              <a:rPr lang="en-US" altLang="zh-CN" sz="2000" b="1" dirty="0">
                <a:solidFill>
                  <a:srgbClr val="006AC3"/>
                </a:solidFill>
                <a:sym typeface="Wingdings" panose="05000000000000000000" pitchFamily="2" charset="2"/>
              </a:rPr>
              <a:t>Converter </a:t>
            </a:r>
            <a:r>
              <a:rPr lang="zh-CN" altLang="en-US" sz="2000" b="1" dirty="0">
                <a:solidFill>
                  <a:srgbClr val="006AC3"/>
                </a:solidFill>
                <a:sym typeface="Wingdings" panose="05000000000000000000" pitchFamily="2" charset="2"/>
              </a:rPr>
              <a:t>属性设置为转换器类的对象</a:t>
            </a:r>
            <a:endParaRPr lang="en-US" altLang="zh-CN" sz="2000" b="1" dirty="0">
              <a:solidFill>
                <a:srgbClr val="006AC3"/>
              </a:solidFill>
              <a:sym typeface="Wingdings" panose="05000000000000000000" pitchFamily="2" charset="2"/>
            </a:endParaRPr>
          </a:p>
          <a:p>
            <a:pPr>
              <a:lnSpc>
                <a:spcPts val="3500"/>
              </a:lnSpc>
            </a:pPr>
            <a:r>
              <a:rPr lang="zh-CN" altLang="en-US" sz="2000" b="1" dirty="0">
                <a:solidFill>
                  <a:srgbClr val="006AC3"/>
                </a:solidFill>
                <a:sym typeface="Wingdings" panose="05000000000000000000" pitchFamily="2" charset="2"/>
              </a:rPr>
              <a:t>可以使用资源字典来创建转换器类的对象</a:t>
            </a:r>
            <a:endParaRPr lang="en-US" altLang="zh-CN" sz="2000" b="1" dirty="0">
              <a:solidFill>
                <a:srgbClr val="006AC3"/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6495428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4E79412-2E32-43FB-AFE0-FE9380CA4A04}"/>
              </a:ext>
            </a:extLst>
          </p:cNvPr>
          <p:cNvSpPr/>
          <p:nvPr/>
        </p:nvSpPr>
        <p:spPr>
          <a:xfrm>
            <a:off x="0" y="0"/>
            <a:ext cx="12192000" cy="999241"/>
          </a:xfrm>
          <a:prstGeom prst="rect">
            <a:avLst/>
          </a:prstGeom>
          <a:solidFill>
            <a:srgbClr val="006A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9BFB658-F78F-4253-8B04-A6309D9E8744}"/>
              </a:ext>
            </a:extLst>
          </p:cNvPr>
          <p:cNvSpPr txBox="1"/>
          <p:nvPr/>
        </p:nvSpPr>
        <p:spPr>
          <a:xfrm>
            <a:off x="4520419" y="138246"/>
            <a:ext cx="2757073" cy="646331"/>
          </a:xfrm>
          <a:prstGeom prst="rect">
            <a:avLst/>
          </a:prstGeom>
          <a:solidFill>
            <a:srgbClr val="006AC4"/>
          </a:solidFill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chemeClr val="bg1"/>
                </a:solidFill>
              </a:rPr>
              <a:t>数据绑定（</a:t>
            </a:r>
            <a:r>
              <a:rPr lang="en-US" altLang="zh-CN" sz="3600" b="1" dirty="0">
                <a:solidFill>
                  <a:schemeClr val="bg1"/>
                </a:solidFill>
              </a:rPr>
              <a:t>2</a:t>
            </a:r>
            <a:r>
              <a:rPr lang="zh-CN" altLang="en-US" sz="3600" b="1" dirty="0">
                <a:solidFill>
                  <a:schemeClr val="bg1"/>
                </a:solidFill>
              </a:rPr>
              <a:t>）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F9E1954-BD29-4982-8BDA-69E84E8C2AF1}"/>
              </a:ext>
            </a:extLst>
          </p:cNvPr>
          <p:cNvSpPr txBox="1"/>
          <p:nvPr/>
        </p:nvSpPr>
        <p:spPr>
          <a:xfrm>
            <a:off x="605548" y="1454679"/>
            <a:ext cx="10980903" cy="4088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500"/>
              </a:lnSpc>
            </a:pPr>
            <a:r>
              <a:rPr lang="zh-CN" altLang="en-US" sz="2000" b="1" dirty="0">
                <a:solidFill>
                  <a:srgbClr val="FF0000"/>
                </a:solidFill>
                <a:sym typeface="Wingdings" panose="05000000000000000000" pitchFamily="2" charset="2"/>
              </a:rPr>
              <a:t>资源字典</a:t>
            </a:r>
            <a:endParaRPr lang="en-US" altLang="zh-CN" sz="2000" b="1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>
              <a:lnSpc>
                <a:spcPts val="3500"/>
              </a:lnSpc>
            </a:pPr>
            <a:r>
              <a:rPr lang="en-US" altLang="zh-CN" sz="2000" b="1" dirty="0">
                <a:solidFill>
                  <a:srgbClr val="006AC3"/>
                </a:solidFill>
                <a:sym typeface="Wingdings" panose="05000000000000000000" pitchFamily="2" charset="2"/>
              </a:rPr>
              <a:t>&lt;</a:t>
            </a:r>
            <a:r>
              <a:rPr lang="en-US" altLang="zh-CN" sz="2000" b="1" dirty="0" err="1">
                <a:solidFill>
                  <a:srgbClr val="006AC3"/>
                </a:solidFill>
                <a:sym typeface="Wingdings" panose="05000000000000000000" pitchFamily="2" charset="2"/>
              </a:rPr>
              <a:t>ContentPage.Resources</a:t>
            </a:r>
            <a:r>
              <a:rPr lang="en-US" altLang="zh-CN" sz="2000" b="1" dirty="0">
                <a:solidFill>
                  <a:srgbClr val="006AC3"/>
                </a:solidFill>
                <a:sym typeface="Wingdings" panose="05000000000000000000" pitchFamily="2" charset="2"/>
              </a:rPr>
              <a:t>&gt;</a:t>
            </a:r>
          </a:p>
          <a:p>
            <a:pPr>
              <a:lnSpc>
                <a:spcPts val="3500"/>
              </a:lnSpc>
            </a:pPr>
            <a:r>
              <a:rPr lang="en-US" altLang="zh-CN" sz="2000" b="1" dirty="0">
                <a:solidFill>
                  <a:srgbClr val="006AC3"/>
                </a:solidFill>
                <a:sym typeface="Wingdings" panose="05000000000000000000" pitchFamily="2" charset="2"/>
              </a:rPr>
              <a:t>        &lt;</a:t>
            </a:r>
            <a:r>
              <a:rPr lang="en-US" altLang="zh-CN" sz="2000" b="1" dirty="0" err="1">
                <a:solidFill>
                  <a:srgbClr val="006AC3"/>
                </a:solidFill>
                <a:sym typeface="Wingdings" panose="05000000000000000000" pitchFamily="2" charset="2"/>
              </a:rPr>
              <a:t>ResourceDictionary</a:t>
            </a:r>
            <a:r>
              <a:rPr lang="en-US" altLang="zh-CN" sz="2000" b="1" dirty="0">
                <a:solidFill>
                  <a:srgbClr val="006AC3"/>
                </a:solidFill>
                <a:sym typeface="Wingdings" panose="05000000000000000000" pitchFamily="2" charset="2"/>
              </a:rPr>
              <a:t>&gt;</a:t>
            </a:r>
          </a:p>
          <a:p>
            <a:pPr>
              <a:lnSpc>
                <a:spcPts val="3500"/>
              </a:lnSpc>
            </a:pPr>
            <a:r>
              <a:rPr lang="en-US" altLang="zh-CN" sz="2000" b="1" dirty="0">
                <a:solidFill>
                  <a:srgbClr val="006AC3"/>
                </a:solidFill>
                <a:sym typeface="Wingdings" panose="05000000000000000000" pitchFamily="2" charset="2"/>
              </a:rPr>
              <a:t>            &lt;local:</a:t>
            </a:r>
            <a:r>
              <a:rPr lang="zh-CN" altLang="en-US" sz="2000" b="1" dirty="0">
                <a:solidFill>
                  <a:srgbClr val="006AC3"/>
                </a:solidFill>
                <a:sym typeface="Wingdings" panose="05000000000000000000" pitchFamily="2" charset="2"/>
              </a:rPr>
              <a:t>转换器类名   </a:t>
            </a:r>
            <a:r>
              <a:rPr lang="en-US" altLang="zh-CN" sz="2000" b="1" dirty="0">
                <a:solidFill>
                  <a:srgbClr val="006AC3"/>
                </a:solidFill>
                <a:sym typeface="Wingdings" panose="05000000000000000000" pitchFamily="2" charset="2"/>
              </a:rPr>
              <a:t>x:Key=“</a:t>
            </a:r>
            <a:r>
              <a:rPr lang="zh-CN" altLang="en-US" sz="2000" b="1" dirty="0">
                <a:solidFill>
                  <a:srgbClr val="006AC3"/>
                </a:solidFill>
                <a:sym typeface="Wingdings" panose="05000000000000000000" pitchFamily="2" charset="2"/>
              </a:rPr>
              <a:t>设置一个</a:t>
            </a:r>
            <a:r>
              <a:rPr lang="en-US" altLang="zh-CN" sz="2000" b="1" dirty="0">
                <a:solidFill>
                  <a:srgbClr val="006AC3"/>
                </a:solidFill>
                <a:sym typeface="Wingdings" panose="05000000000000000000" pitchFamily="2" charset="2"/>
              </a:rPr>
              <a:t>key</a:t>
            </a:r>
            <a:r>
              <a:rPr lang="zh-CN" altLang="en-US" sz="2000" b="1" dirty="0">
                <a:solidFill>
                  <a:srgbClr val="006AC3"/>
                </a:solidFill>
                <a:sym typeface="Wingdings" panose="05000000000000000000" pitchFamily="2" charset="2"/>
              </a:rPr>
              <a:t>，用来引用</a:t>
            </a:r>
            <a:r>
              <a:rPr lang="en-US" altLang="zh-CN" sz="2000" b="1" dirty="0">
                <a:solidFill>
                  <a:srgbClr val="006AC3"/>
                </a:solidFill>
                <a:sym typeface="Wingdings" panose="05000000000000000000" pitchFamily="2" charset="2"/>
              </a:rPr>
              <a:t>" /&gt;</a:t>
            </a:r>
          </a:p>
          <a:p>
            <a:pPr>
              <a:lnSpc>
                <a:spcPts val="3500"/>
              </a:lnSpc>
            </a:pPr>
            <a:r>
              <a:rPr lang="en-US" altLang="zh-CN" sz="2000" b="1" dirty="0">
                <a:solidFill>
                  <a:srgbClr val="006AC3"/>
                </a:solidFill>
                <a:sym typeface="Wingdings" panose="05000000000000000000" pitchFamily="2" charset="2"/>
              </a:rPr>
              <a:t>        &lt;/</a:t>
            </a:r>
            <a:r>
              <a:rPr lang="en-US" altLang="zh-CN" sz="2000" b="1" dirty="0" err="1">
                <a:solidFill>
                  <a:srgbClr val="006AC3"/>
                </a:solidFill>
                <a:sym typeface="Wingdings" panose="05000000000000000000" pitchFamily="2" charset="2"/>
              </a:rPr>
              <a:t>ResourceDictionary</a:t>
            </a:r>
            <a:r>
              <a:rPr lang="en-US" altLang="zh-CN" sz="2000" b="1" dirty="0">
                <a:solidFill>
                  <a:srgbClr val="006AC3"/>
                </a:solidFill>
                <a:sym typeface="Wingdings" panose="05000000000000000000" pitchFamily="2" charset="2"/>
              </a:rPr>
              <a:t>&gt;</a:t>
            </a:r>
          </a:p>
          <a:p>
            <a:pPr>
              <a:lnSpc>
                <a:spcPts val="3500"/>
              </a:lnSpc>
            </a:pPr>
            <a:r>
              <a:rPr lang="en-US" altLang="zh-CN" sz="2000" b="1" dirty="0">
                <a:solidFill>
                  <a:srgbClr val="006AC3"/>
                </a:solidFill>
                <a:sym typeface="Wingdings" panose="05000000000000000000" pitchFamily="2" charset="2"/>
              </a:rPr>
              <a:t>    &lt;/</a:t>
            </a:r>
            <a:r>
              <a:rPr lang="en-US" altLang="zh-CN" sz="2000" b="1" dirty="0" err="1">
                <a:solidFill>
                  <a:srgbClr val="006AC3"/>
                </a:solidFill>
                <a:sym typeface="Wingdings" panose="05000000000000000000" pitchFamily="2" charset="2"/>
              </a:rPr>
              <a:t>ContentPage.Resources</a:t>
            </a:r>
            <a:r>
              <a:rPr lang="en-US" altLang="zh-CN" sz="2000" b="1" dirty="0">
                <a:solidFill>
                  <a:srgbClr val="006AC3"/>
                </a:solidFill>
                <a:sym typeface="Wingdings" panose="05000000000000000000" pitchFamily="2" charset="2"/>
              </a:rPr>
              <a:t>&gt;</a:t>
            </a:r>
          </a:p>
          <a:p>
            <a:pPr>
              <a:lnSpc>
                <a:spcPts val="3500"/>
              </a:lnSpc>
            </a:pPr>
            <a:endParaRPr lang="en-US" altLang="zh-CN" sz="2000" b="1" dirty="0">
              <a:solidFill>
                <a:srgbClr val="006AC3"/>
              </a:solidFill>
              <a:sym typeface="Wingdings" panose="05000000000000000000" pitchFamily="2" charset="2"/>
            </a:endParaRPr>
          </a:p>
          <a:p>
            <a:pPr>
              <a:lnSpc>
                <a:spcPts val="3500"/>
              </a:lnSpc>
            </a:pPr>
            <a:r>
              <a:rPr lang="en-US" altLang="zh-CN" sz="2000" b="1" dirty="0">
                <a:solidFill>
                  <a:srgbClr val="FF0000"/>
                </a:solidFill>
                <a:sym typeface="Wingdings" panose="05000000000000000000" pitchFamily="2" charset="2"/>
              </a:rPr>
              <a:t>Binding </a:t>
            </a:r>
            <a:r>
              <a:rPr lang="zh-CN" altLang="en-US" sz="2000" b="1" dirty="0">
                <a:solidFill>
                  <a:srgbClr val="FF0000"/>
                </a:solidFill>
                <a:sym typeface="Wingdings" panose="05000000000000000000" pitchFamily="2" charset="2"/>
              </a:rPr>
              <a:t>的 </a:t>
            </a:r>
            <a:r>
              <a:rPr lang="en-US" altLang="zh-CN" sz="2000" b="1" dirty="0">
                <a:solidFill>
                  <a:srgbClr val="FF0000"/>
                </a:solidFill>
                <a:sym typeface="Wingdings" panose="05000000000000000000" pitchFamily="2" charset="2"/>
              </a:rPr>
              <a:t>Converter </a:t>
            </a:r>
            <a:r>
              <a:rPr lang="zh-CN" altLang="en-US" sz="2000" b="1" dirty="0">
                <a:solidFill>
                  <a:srgbClr val="FF0000"/>
                </a:solidFill>
                <a:sym typeface="Wingdings" panose="05000000000000000000" pitchFamily="2" charset="2"/>
              </a:rPr>
              <a:t>属性设置</a:t>
            </a:r>
            <a:endParaRPr lang="en-US" altLang="zh-CN" sz="2000" b="1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>
              <a:lnSpc>
                <a:spcPts val="3500"/>
              </a:lnSpc>
            </a:pPr>
            <a:r>
              <a:rPr lang="zh-CN" altLang="en-US" sz="2000" b="1" dirty="0">
                <a:solidFill>
                  <a:srgbClr val="006AC3"/>
                </a:solidFill>
                <a:sym typeface="Wingdings" panose="05000000000000000000" pitchFamily="2" charset="2"/>
              </a:rPr>
              <a:t>绑定目标属性</a:t>
            </a:r>
            <a:r>
              <a:rPr lang="en-US" altLang="zh-CN" sz="2000" b="1" dirty="0">
                <a:solidFill>
                  <a:srgbClr val="006AC3"/>
                </a:solidFill>
                <a:sym typeface="Wingdings" panose="05000000000000000000" pitchFamily="2" charset="2"/>
              </a:rPr>
              <a:t>=“{Binding   Path=</a:t>
            </a:r>
            <a:r>
              <a:rPr lang="zh-CN" altLang="en-US" sz="2000" b="1" dirty="0">
                <a:solidFill>
                  <a:srgbClr val="006AC3"/>
                </a:solidFill>
                <a:sym typeface="Wingdings" panose="05000000000000000000" pitchFamily="2" charset="2"/>
              </a:rPr>
              <a:t>属性</a:t>
            </a:r>
            <a:r>
              <a:rPr lang="en-US" altLang="zh-CN" sz="2000" b="1" dirty="0">
                <a:solidFill>
                  <a:srgbClr val="006AC3"/>
                </a:solidFill>
                <a:sym typeface="Wingdings" panose="05000000000000000000" pitchFamily="2" charset="2"/>
              </a:rPr>
              <a:t>,    Converter={</a:t>
            </a:r>
            <a:r>
              <a:rPr lang="en-US" altLang="zh-CN" sz="2000" b="1" dirty="0" err="1">
                <a:solidFill>
                  <a:srgbClr val="006AC3"/>
                </a:solidFill>
                <a:sym typeface="Wingdings" panose="05000000000000000000" pitchFamily="2" charset="2"/>
              </a:rPr>
              <a:t>StaticResource</a:t>
            </a:r>
            <a:r>
              <a:rPr lang="en-US" altLang="zh-CN" sz="2000" b="1" dirty="0">
                <a:solidFill>
                  <a:srgbClr val="006AC3"/>
                </a:solidFill>
                <a:sym typeface="Wingdings" panose="05000000000000000000" pitchFamily="2" charset="2"/>
              </a:rPr>
              <a:t> Key}}"</a:t>
            </a:r>
          </a:p>
        </p:txBody>
      </p:sp>
    </p:spTree>
    <p:extLst>
      <p:ext uri="{BB962C8B-B14F-4D97-AF65-F5344CB8AC3E}">
        <p14:creationId xmlns:p14="http://schemas.microsoft.com/office/powerpoint/2010/main" val="34498203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4E79412-2E32-43FB-AFE0-FE9380CA4A04}"/>
              </a:ext>
            </a:extLst>
          </p:cNvPr>
          <p:cNvSpPr/>
          <p:nvPr/>
        </p:nvSpPr>
        <p:spPr>
          <a:xfrm>
            <a:off x="0" y="0"/>
            <a:ext cx="12192000" cy="999241"/>
          </a:xfrm>
          <a:prstGeom prst="rect">
            <a:avLst/>
          </a:prstGeom>
          <a:solidFill>
            <a:srgbClr val="006A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9BFB658-F78F-4253-8B04-A6309D9E8744}"/>
              </a:ext>
            </a:extLst>
          </p:cNvPr>
          <p:cNvSpPr txBox="1"/>
          <p:nvPr/>
        </p:nvSpPr>
        <p:spPr>
          <a:xfrm>
            <a:off x="4520419" y="138246"/>
            <a:ext cx="2757073" cy="646331"/>
          </a:xfrm>
          <a:prstGeom prst="rect">
            <a:avLst/>
          </a:prstGeom>
          <a:solidFill>
            <a:srgbClr val="006AC4"/>
          </a:solidFill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chemeClr val="bg1"/>
                </a:solidFill>
              </a:rPr>
              <a:t>命令绑定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F9E1954-BD29-4982-8BDA-69E84E8C2AF1}"/>
              </a:ext>
            </a:extLst>
          </p:cNvPr>
          <p:cNvSpPr txBox="1"/>
          <p:nvPr/>
        </p:nvSpPr>
        <p:spPr>
          <a:xfrm>
            <a:off x="492426" y="974402"/>
            <a:ext cx="11338213" cy="6332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500"/>
              </a:lnSpc>
            </a:pPr>
            <a:r>
              <a:rPr lang="en-US" altLang="zh-CN" sz="2000" b="1" dirty="0" err="1">
                <a:solidFill>
                  <a:srgbClr val="006AC3"/>
                </a:solidFill>
                <a:sym typeface="Wingdings" panose="05000000000000000000" pitchFamily="2" charset="2"/>
              </a:rPr>
              <a:t>ICommand</a:t>
            </a:r>
            <a:r>
              <a:rPr lang="en-US" altLang="zh-CN" sz="2000" b="1" dirty="0">
                <a:solidFill>
                  <a:srgbClr val="006AC3"/>
                </a:solidFill>
                <a:sym typeface="Wingdings" panose="05000000000000000000" pitchFamily="2" charset="2"/>
              </a:rPr>
              <a:t> </a:t>
            </a:r>
            <a:r>
              <a:rPr lang="zh-CN" altLang="en-US" sz="2000" b="1" dirty="0">
                <a:solidFill>
                  <a:srgbClr val="006AC3"/>
                </a:solidFill>
                <a:sym typeface="Wingdings" panose="05000000000000000000" pitchFamily="2" charset="2"/>
              </a:rPr>
              <a:t>接口（</a:t>
            </a:r>
            <a:r>
              <a:rPr lang="en-US" altLang="zh-CN" sz="2000" b="1" dirty="0" err="1">
                <a:solidFill>
                  <a:srgbClr val="006AC3"/>
                </a:solidFill>
                <a:sym typeface="Wingdings" panose="05000000000000000000" pitchFamily="2" charset="2"/>
              </a:rPr>
              <a:t>System.Windows.Input</a:t>
            </a:r>
            <a:r>
              <a:rPr lang="en-US" altLang="zh-CN" sz="2000" b="1" dirty="0">
                <a:solidFill>
                  <a:srgbClr val="006AC3"/>
                </a:solidFill>
                <a:sym typeface="Wingdings" panose="05000000000000000000" pitchFamily="2" charset="2"/>
              </a:rPr>
              <a:t> </a:t>
            </a:r>
            <a:r>
              <a:rPr lang="zh-CN" altLang="en-US" sz="2000" b="1" dirty="0">
                <a:solidFill>
                  <a:srgbClr val="006AC3"/>
                </a:solidFill>
                <a:sym typeface="Wingdings" panose="05000000000000000000" pitchFamily="2" charset="2"/>
              </a:rPr>
              <a:t>命名空间）</a:t>
            </a:r>
            <a:endParaRPr lang="en-US" altLang="zh-CN" sz="2000" b="1" dirty="0">
              <a:solidFill>
                <a:srgbClr val="006AC3"/>
              </a:solidFill>
              <a:sym typeface="Wingdings" panose="05000000000000000000" pitchFamily="2" charset="2"/>
            </a:endParaRPr>
          </a:p>
          <a:p>
            <a:pPr>
              <a:lnSpc>
                <a:spcPts val="3500"/>
              </a:lnSpc>
            </a:pPr>
            <a:r>
              <a:rPr lang="en-US" altLang="zh-CN" sz="2000" b="1" dirty="0">
                <a:solidFill>
                  <a:srgbClr val="006AC3"/>
                </a:solidFill>
                <a:sym typeface="Wingdings" panose="05000000000000000000" pitchFamily="2" charset="2"/>
              </a:rPr>
              <a:t>public interface </a:t>
            </a:r>
            <a:r>
              <a:rPr lang="en-US" altLang="zh-CN" sz="2000" b="1" dirty="0" err="1">
                <a:solidFill>
                  <a:srgbClr val="006AC3"/>
                </a:solidFill>
                <a:sym typeface="Wingdings" panose="05000000000000000000" pitchFamily="2" charset="2"/>
              </a:rPr>
              <a:t>ICommand</a:t>
            </a:r>
            <a:endParaRPr lang="en-US" altLang="zh-CN" sz="2000" b="1" dirty="0">
              <a:solidFill>
                <a:srgbClr val="006AC3"/>
              </a:solidFill>
              <a:sym typeface="Wingdings" panose="05000000000000000000" pitchFamily="2" charset="2"/>
            </a:endParaRPr>
          </a:p>
          <a:p>
            <a:pPr>
              <a:lnSpc>
                <a:spcPts val="3500"/>
              </a:lnSpc>
            </a:pPr>
            <a:r>
              <a:rPr lang="en-US" altLang="zh-CN" sz="2000" b="1" dirty="0">
                <a:solidFill>
                  <a:srgbClr val="006AC3"/>
                </a:solidFill>
                <a:sym typeface="Wingdings" panose="05000000000000000000" pitchFamily="2" charset="2"/>
              </a:rPr>
              <a:t>{</a:t>
            </a:r>
          </a:p>
          <a:p>
            <a:pPr>
              <a:lnSpc>
                <a:spcPts val="3500"/>
              </a:lnSpc>
            </a:pPr>
            <a:r>
              <a:rPr lang="en-US" altLang="zh-CN" sz="2000" b="1" dirty="0">
                <a:solidFill>
                  <a:srgbClr val="006AC3"/>
                </a:solidFill>
                <a:sym typeface="Wingdings" panose="05000000000000000000" pitchFamily="2" charset="2"/>
              </a:rPr>
              <a:t>    public void Execute (Object parameter);  //</a:t>
            </a:r>
            <a:r>
              <a:rPr lang="zh-CN" altLang="en-US" sz="2000" b="1" dirty="0">
                <a:solidFill>
                  <a:srgbClr val="006AC3"/>
                </a:solidFill>
                <a:sym typeface="Wingdings" panose="05000000000000000000" pitchFamily="2" charset="2"/>
              </a:rPr>
              <a:t>此命令调用的方法</a:t>
            </a:r>
            <a:endParaRPr lang="en-US" altLang="zh-CN" sz="2000" b="1" dirty="0">
              <a:solidFill>
                <a:srgbClr val="006AC3"/>
              </a:solidFill>
              <a:sym typeface="Wingdings" panose="05000000000000000000" pitchFamily="2" charset="2"/>
            </a:endParaRPr>
          </a:p>
          <a:p>
            <a:pPr>
              <a:lnSpc>
                <a:spcPts val="3500"/>
              </a:lnSpc>
            </a:pPr>
            <a:r>
              <a:rPr lang="en-US" altLang="zh-CN" sz="2000" b="1" dirty="0">
                <a:solidFill>
                  <a:srgbClr val="006AC3"/>
                </a:solidFill>
                <a:sym typeface="Wingdings" panose="05000000000000000000" pitchFamily="2" charset="2"/>
              </a:rPr>
              <a:t>    public bool </a:t>
            </a:r>
            <a:r>
              <a:rPr lang="en-US" altLang="zh-CN" sz="2000" b="1" dirty="0" err="1">
                <a:solidFill>
                  <a:srgbClr val="006AC3"/>
                </a:solidFill>
                <a:sym typeface="Wingdings" panose="05000000000000000000" pitchFamily="2" charset="2"/>
              </a:rPr>
              <a:t>CanExecute</a:t>
            </a:r>
            <a:r>
              <a:rPr lang="en-US" altLang="zh-CN" sz="2000" b="1" dirty="0">
                <a:solidFill>
                  <a:srgbClr val="006AC3"/>
                </a:solidFill>
                <a:sym typeface="Wingdings" panose="05000000000000000000" pitchFamily="2" charset="2"/>
              </a:rPr>
              <a:t> (Object parameter); //</a:t>
            </a:r>
            <a:r>
              <a:rPr lang="zh-CN" altLang="en-US" sz="2000" b="1" dirty="0">
                <a:solidFill>
                  <a:srgbClr val="006AC3"/>
                </a:solidFill>
                <a:sym typeface="Wingdings" panose="05000000000000000000" pitchFamily="2" charset="2"/>
              </a:rPr>
              <a:t>此命令是否可执行</a:t>
            </a:r>
            <a:endParaRPr lang="en-US" altLang="zh-CN" sz="2000" b="1" dirty="0">
              <a:solidFill>
                <a:srgbClr val="006AC3"/>
              </a:solidFill>
              <a:sym typeface="Wingdings" panose="05000000000000000000" pitchFamily="2" charset="2"/>
            </a:endParaRPr>
          </a:p>
          <a:p>
            <a:pPr>
              <a:lnSpc>
                <a:spcPts val="3500"/>
              </a:lnSpc>
            </a:pPr>
            <a:r>
              <a:rPr lang="en-US" altLang="zh-CN" sz="2000" b="1" dirty="0">
                <a:solidFill>
                  <a:srgbClr val="006AC3"/>
                </a:solidFill>
                <a:sym typeface="Wingdings" panose="05000000000000000000" pitchFamily="2" charset="2"/>
              </a:rPr>
              <a:t>    public event </a:t>
            </a:r>
            <a:r>
              <a:rPr lang="en-US" altLang="zh-CN" sz="2000" b="1" dirty="0" err="1">
                <a:solidFill>
                  <a:srgbClr val="006AC3"/>
                </a:solidFill>
                <a:sym typeface="Wingdings" panose="05000000000000000000" pitchFamily="2" charset="2"/>
              </a:rPr>
              <a:t>EventHandler</a:t>
            </a:r>
            <a:r>
              <a:rPr lang="en-US" altLang="zh-CN" sz="2000" b="1" dirty="0">
                <a:solidFill>
                  <a:srgbClr val="006AC3"/>
                </a:solidFill>
                <a:sym typeface="Wingdings" panose="05000000000000000000" pitchFamily="2" charset="2"/>
              </a:rPr>
              <a:t> </a:t>
            </a:r>
            <a:r>
              <a:rPr lang="en-US" altLang="zh-CN" sz="2000" b="1" dirty="0" err="1">
                <a:solidFill>
                  <a:srgbClr val="006AC3"/>
                </a:solidFill>
                <a:sym typeface="Wingdings" panose="05000000000000000000" pitchFamily="2" charset="2"/>
              </a:rPr>
              <a:t>CanExecuteChanged</a:t>
            </a:r>
            <a:r>
              <a:rPr lang="en-US" altLang="zh-CN" sz="2000" b="1" dirty="0">
                <a:solidFill>
                  <a:srgbClr val="006AC3"/>
                </a:solidFill>
                <a:sym typeface="Wingdings" panose="05000000000000000000" pitchFamily="2" charset="2"/>
              </a:rPr>
              <a:t>;//</a:t>
            </a:r>
            <a:r>
              <a:rPr lang="zh-CN" altLang="en-US" sz="2000" b="1" dirty="0">
                <a:solidFill>
                  <a:srgbClr val="006AC3"/>
                </a:solidFill>
                <a:sym typeface="Wingdings" panose="05000000000000000000" pitchFamily="2" charset="2"/>
              </a:rPr>
              <a:t>可执行状态改变时发生</a:t>
            </a:r>
            <a:endParaRPr lang="en-US" altLang="zh-CN" sz="2000" b="1" dirty="0">
              <a:solidFill>
                <a:srgbClr val="006AC3"/>
              </a:solidFill>
              <a:sym typeface="Wingdings" panose="05000000000000000000" pitchFamily="2" charset="2"/>
            </a:endParaRPr>
          </a:p>
          <a:p>
            <a:pPr>
              <a:lnSpc>
                <a:spcPts val="3500"/>
              </a:lnSpc>
            </a:pPr>
            <a:r>
              <a:rPr lang="en-US" altLang="zh-CN" sz="2000" b="1" dirty="0">
                <a:solidFill>
                  <a:srgbClr val="006AC3"/>
                </a:solidFill>
                <a:sym typeface="Wingdings" panose="05000000000000000000" pitchFamily="2" charset="2"/>
              </a:rPr>
              <a:t>}</a:t>
            </a:r>
          </a:p>
          <a:p>
            <a:pPr>
              <a:lnSpc>
                <a:spcPts val="3500"/>
              </a:lnSpc>
            </a:pPr>
            <a:r>
              <a:rPr lang="en-US" altLang="zh-CN" sz="2000" b="1" dirty="0" err="1">
                <a:solidFill>
                  <a:srgbClr val="006AC3"/>
                </a:solidFill>
                <a:sym typeface="Wingdings" panose="05000000000000000000" pitchFamily="2" charset="2"/>
              </a:rPr>
              <a:t>Xamarin.Forms</a:t>
            </a:r>
            <a:r>
              <a:rPr lang="zh-CN" altLang="en-US" sz="2000" b="1" dirty="0">
                <a:solidFill>
                  <a:srgbClr val="006AC3"/>
                </a:solidFill>
                <a:sym typeface="Wingdings" panose="05000000000000000000" pitchFamily="2" charset="2"/>
              </a:rPr>
              <a:t>有一个类实现这个接口：</a:t>
            </a:r>
            <a:r>
              <a:rPr lang="en-US" altLang="zh-CN" sz="2000" b="1" dirty="0">
                <a:solidFill>
                  <a:srgbClr val="006AC3"/>
                </a:solidFill>
                <a:sym typeface="Wingdings" panose="05000000000000000000" pitchFamily="2" charset="2"/>
              </a:rPr>
              <a:t>Command</a:t>
            </a:r>
            <a:r>
              <a:rPr lang="zh-CN" altLang="en-US" sz="2000" b="1" dirty="0">
                <a:solidFill>
                  <a:srgbClr val="006AC3"/>
                </a:solidFill>
                <a:sym typeface="Wingdings" panose="05000000000000000000" pitchFamily="2" charset="2"/>
              </a:rPr>
              <a:t>类</a:t>
            </a:r>
            <a:endParaRPr lang="en-US" altLang="zh-CN" sz="2000" b="1" dirty="0">
              <a:solidFill>
                <a:srgbClr val="006AC3"/>
              </a:solidFill>
              <a:sym typeface="Wingdings" panose="05000000000000000000" pitchFamily="2" charset="2"/>
            </a:endParaRPr>
          </a:p>
          <a:p>
            <a:pPr>
              <a:lnSpc>
                <a:spcPts val="3500"/>
              </a:lnSpc>
            </a:pPr>
            <a:r>
              <a:rPr lang="en-US" altLang="zh-CN" sz="2000" b="1" dirty="0">
                <a:solidFill>
                  <a:srgbClr val="006AC3"/>
                </a:solidFill>
                <a:sym typeface="Wingdings" panose="05000000000000000000" pitchFamily="2" charset="2"/>
              </a:rPr>
              <a:t>public </a:t>
            </a:r>
            <a:r>
              <a:rPr lang="en-US" altLang="zh-CN" sz="2000" b="1" dirty="0" err="1">
                <a:solidFill>
                  <a:srgbClr val="006AC3"/>
                </a:solidFill>
                <a:sym typeface="Wingdings" panose="05000000000000000000" pitchFamily="2" charset="2"/>
              </a:rPr>
              <a:t>ICommand</a:t>
            </a:r>
            <a:r>
              <a:rPr lang="en-US" altLang="zh-CN" sz="2000" b="1" dirty="0">
                <a:solidFill>
                  <a:srgbClr val="006AC3"/>
                </a:solidFill>
                <a:sym typeface="Wingdings" panose="05000000000000000000" pitchFamily="2" charset="2"/>
              </a:rPr>
              <a:t> </a:t>
            </a:r>
            <a:r>
              <a:rPr lang="en-US" altLang="zh-CN" sz="2000" b="1" dirty="0" err="1">
                <a:solidFill>
                  <a:srgbClr val="006AC3"/>
                </a:solidFill>
                <a:sym typeface="Wingdings" panose="05000000000000000000" pitchFamily="2" charset="2"/>
              </a:rPr>
              <a:t>MyCommand</a:t>
            </a:r>
            <a:r>
              <a:rPr lang="en-US" altLang="zh-CN" sz="2000" b="1" dirty="0">
                <a:solidFill>
                  <a:srgbClr val="006AC3"/>
                </a:solidFill>
                <a:sym typeface="Wingdings" panose="05000000000000000000" pitchFamily="2" charset="2"/>
              </a:rPr>
              <a:t> { private set; get; }</a:t>
            </a:r>
          </a:p>
          <a:p>
            <a:pPr>
              <a:lnSpc>
                <a:spcPts val="3500"/>
              </a:lnSpc>
            </a:pPr>
            <a:r>
              <a:rPr lang="en-US" altLang="zh-CN" sz="2000" b="1" dirty="0" err="1">
                <a:solidFill>
                  <a:srgbClr val="006AC3"/>
                </a:solidFill>
                <a:sym typeface="Wingdings" panose="05000000000000000000" pitchFamily="2" charset="2"/>
              </a:rPr>
              <a:t>MyCommand</a:t>
            </a:r>
            <a:r>
              <a:rPr lang="en-US" altLang="zh-CN" sz="2000" b="1" dirty="0">
                <a:solidFill>
                  <a:srgbClr val="006AC3"/>
                </a:solidFill>
                <a:sym typeface="Wingdings" panose="05000000000000000000" pitchFamily="2" charset="2"/>
              </a:rPr>
              <a:t>=new Command(</a:t>
            </a:r>
          </a:p>
          <a:p>
            <a:pPr>
              <a:lnSpc>
                <a:spcPts val="3500"/>
              </a:lnSpc>
            </a:pPr>
            <a:r>
              <a:rPr lang="en-US" altLang="zh-CN" sz="2000" b="0" i="0" dirty="0">
                <a:solidFill>
                  <a:srgbClr val="171717"/>
                </a:solidFill>
                <a:effectLst/>
                <a:latin typeface="SFMono-Regular"/>
              </a:rPr>
              <a:t>execute:</a:t>
            </a:r>
            <a:r>
              <a:rPr lang="en-US" altLang="zh-CN" sz="2000" b="1" dirty="0">
                <a:solidFill>
                  <a:srgbClr val="006AC3"/>
                </a:solidFill>
                <a:sym typeface="Wingdings" panose="05000000000000000000" pitchFamily="2" charset="2"/>
              </a:rPr>
              <a:t>(</a:t>
            </a: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object </a:t>
            </a:r>
            <a:r>
              <a:rPr lang="en-US" altLang="zh-CN" sz="18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arg</a:t>
            </a:r>
            <a:r>
              <a:rPr lang="en-US" altLang="zh-CN" sz="2000" b="1" dirty="0">
                <a:solidFill>
                  <a:srgbClr val="006AC3"/>
                </a:solidFill>
                <a:sym typeface="Wingdings" panose="05000000000000000000" pitchFamily="2" charset="2"/>
              </a:rPr>
              <a:t>)=&gt;{…………},</a:t>
            </a:r>
          </a:p>
          <a:p>
            <a:pPr>
              <a:lnSpc>
                <a:spcPts val="3500"/>
              </a:lnSpc>
            </a:pPr>
            <a:r>
              <a:rPr lang="en-US" altLang="zh-CN" sz="2000" b="0" i="0" dirty="0" err="1">
                <a:solidFill>
                  <a:srgbClr val="171717"/>
                </a:solidFill>
                <a:effectLst/>
                <a:latin typeface="SFMono-Regular"/>
              </a:rPr>
              <a:t>canExecute</a:t>
            </a:r>
            <a:r>
              <a:rPr lang="en-US" altLang="zh-CN" sz="2000" b="0" i="0" dirty="0">
                <a:solidFill>
                  <a:srgbClr val="171717"/>
                </a:solidFill>
                <a:effectLst/>
                <a:latin typeface="SFMono-Regular"/>
              </a:rPr>
              <a:t>:</a:t>
            </a:r>
            <a:r>
              <a:rPr lang="en-US" altLang="zh-CN" sz="2000" b="1" dirty="0">
                <a:solidFill>
                  <a:srgbClr val="006AC3"/>
                </a:solidFill>
                <a:sym typeface="Wingdings" panose="05000000000000000000" pitchFamily="2" charset="2"/>
              </a:rPr>
              <a:t>(</a:t>
            </a: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object </a:t>
            </a:r>
            <a:r>
              <a:rPr lang="en-US" altLang="zh-CN" sz="18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arg</a:t>
            </a:r>
            <a:r>
              <a:rPr lang="en-US" altLang="zh-CN" sz="2000" b="1" dirty="0">
                <a:solidFill>
                  <a:srgbClr val="006AC3"/>
                </a:solidFill>
                <a:sym typeface="Wingdings" panose="05000000000000000000" pitchFamily="2" charset="2"/>
              </a:rPr>
              <a:t>)=&gt;{…………; </a:t>
            </a:r>
            <a:r>
              <a:rPr lang="en-US" altLang="zh-CN" sz="2000" b="0" i="0" dirty="0">
                <a:solidFill>
                  <a:srgbClr val="0101FD"/>
                </a:solidFill>
                <a:effectLst/>
                <a:latin typeface="SFMono-Regular"/>
              </a:rPr>
              <a:t>return</a:t>
            </a:r>
            <a:r>
              <a:rPr lang="en-US" altLang="zh-CN" sz="2000" b="0" i="0" dirty="0">
                <a:solidFill>
                  <a:srgbClr val="171717"/>
                </a:solidFill>
                <a:effectLst/>
                <a:latin typeface="SFMono-Regular"/>
              </a:rPr>
              <a:t>  </a:t>
            </a:r>
            <a:r>
              <a:rPr lang="en-US" altLang="zh-CN" sz="2000" dirty="0">
                <a:solidFill>
                  <a:srgbClr val="171717"/>
                </a:solidFill>
                <a:latin typeface="SFMono-Regular"/>
              </a:rPr>
              <a:t>bool</a:t>
            </a:r>
            <a:r>
              <a:rPr lang="zh-CN" altLang="en-US" sz="2000" dirty="0">
                <a:solidFill>
                  <a:srgbClr val="171717"/>
                </a:solidFill>
                <a:latin typeface="SFMono-Regular"/>
              </a:rPr>
              <a:t>类型的值</a:t>
            </a:r>
            <a:r>
              <a:rPr lang="en-US" altLang="zh-CN" sz="2000" b="1" dirty="0">
                <a:solidFill>
                  <a:srgbClr val="006AC3"/>
                </a:solidFill>
                <a:sym typeface="Wingdings" panose="05000000000000000000" pitchFamily="2" charset="2"/>
              </a:rPr>
              <a:t>}</a:t>
            </a:r>
          </a:p>
          <a:p>
            <a:pPr>
              <a:lnSpc>
                <a:spcPts val="3500"/>
              </a:lnSpc>
            </a:pPr>
            <a:r>
              <a:rPr lang="en-US" altLang="zh-CN" sz="2000" b="1" dirty="0">
                <a:solidFill>
                  <a:srgbClr val="006AC3"/>
                </a:solidFill>
                <a:sym typeface="Wingdings" panose="05000000000000000000" pitchFamily="2" charset="2"/>
              </a:rPr>
              <a:t>);</a:t>
            </a:r>
          </a:p>
          <a:p>
            <a:pPr>
              <a:lnSpc>
                <a:spcPts val="3500"/>
              </a:lnSpc>
            </a:pPr>
            <a:endParaRPr lang="en-US" altLang="zh-CN" sz="2000" b="1" dirty="0">
              <a:solidFill>
                <a:srgbClr val="006AC3"/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2839142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4E79412-2E32-43FB-AFE0-FE9380CA4A04}"/>
              </a:ext>
            </a:extLst>
          </p:cNvPr>
          <p:cNvSpPr/>
          <p:nvPr/>
        </p:nvSpPr>
        <p:spPr>
          <a:xfrm>
            <a:off x="0" y="0"/>
            <a:ext cx="12192000" cy="999241"/>
          </a:xfrm>
          <a:prstGeom prst="rect">
            <a:avLst/>
          </a:prstGeom>
          <a:solidFill>
            <a:srgbClr val="006A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9BFB658-F78F-4253-8B04-A6309D9E8744}"/>
              </a:ext>
            </a:extLst>
          </p:cNvPr>
          <p:cNvSpPr txBox="1"/>
          <p:nvPr/>
        </p:nvSpPr>
        <p:spPr>
          <a:xfrm>
            <a:off x="3775702" y="176454"/>
            <a:ext cx="3944851" cy="646331"/>
          </a:xfrm>
          <a:prstGeom prst="rect">
            <a:avLst/>
          </a:prstGeom>
          <a:solidFill>
            <a:srgbClr val="006AC4"/>
          </a:solidFill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chemeClr val="bg1"/>
                </a:solidFill>
              </a:rPr>
              <a:t>实现绑定目标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F9E1954-BD29-4982-8BDA-69E84E8C2AF1}"/>
              </a:ext>
            </a:extLst>
          </p:cNvPr>
          <p:cNvSpPr txBox="1"/>
          <p:nvPr/>
        </p:nvSpPr>
        <p:spPr>
          <a:xfrm>
            <a:off x="492426" y="974402"/>
            <a:ext cx="11338213" cy="5883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500"/>
              </a:lnSpc>
            </a:pPr>
            <a:r>
              <a:rPr lang="en-US" altLang="zh-CN" sz="2000" b="1" dirty="0">
                <a:solidFill>
                  <a:srgbClr val="FF0000"/>
                </a:solidFill>
              </a:rPr>
              <a:t>Xamarin</a:t>
            </a:r>
            <a:r>
              <a:rPr lang="zh-CN" altLang="en-US" sz="2000" b="1" dirty="0">
                <a:solidFill>
                  <a:srgbClr val="FF0000"/>
                </a:solidFill>
              </a:rPr>
              <a:t>中实现数据绑定的类</a:t>
            </a:r>
            <a:endParaRPr lang="en-US" altLang="zh-CN" sz="2000" b="1" dirty="0">
              <a:solidFill>
                <a:srgbClr val="FF0000"/>
              </a:solidFill>
            </a:endParaRPr>
          </a:p>
          <a:p>
            <a:pPr>
              <a:lnSpc>
                <a:spcPts val="3500"/>
              </a:lnSpc>
            </a:pPr>
            <a:r>
              <a:rPr lang="en-US" altLang="zh-CN" sz="2000" b="1" dirty="0" err="1">
                <a:solidFill>
                  <a:srgbClr val="006AC3"/>
                </a:solidFill>
              </a:rPr>
              <a:t>BindableObject</a:t>
            </a:r>
            <a:r>
              <a:rPr lang="en-US" altLang="zh-CN" sz="2000" b="1" dirty="0">
                <a:solidFill>
                  <a:srgbClr val="006AC3"/>
                </a:solidFill>
              </a:rPr>
              <a:t> </a:t>
            </a:r>
            <a:r>
              <a:rPr lang="zh-CN" altLang="en-US" sz="2000" b="1" dirty="0">
                <a:solidFill>
                  <a:srgbClr val="006AC3"/>
                </a:solidFill>
              </a:rPr>
              <a:t>类提供数据绑定的功能</a:t>
            </a:r>
            <a:r>
              <a:rPr lang="zh-CN" altLang="en-US" sz="2000" b="1" dirty="0">
                <a:solidFill>
                  <a:srgbClr val="006AC3"/>
                </a:solidFill>
                <a:sym typeface="Wingdings" panose="05000000000000000000" pitchFamily="2" charset="2"/>
              </a:rPr>
              <a:t>：</a:t>
            </a:r>
            <a:endParaRPr lang="en-US" altLang="zh-CN" sz="2000" b="1" dirty="0">
              <a:solidFill>
                <a:srgbClr val="006AC3"/>
              </a:solidFill>
              <a:sym typeface="Wingdings" panose="05000000000000000000" pitchFamily="2" charset="2"/>
            </a:endParaRPr>
          </a:p>
          <a:p>
            <a:pPr>
              <a:lnSpc>
                <a:spcPts val="3500"/>
              </a:lnSpc>
            </a:pPr>
            <a:r>
              <a:rPr lang="zh-CN" altLang="en-US" sz="2000" b="1" dirty="0">
                <a:solidFill>
                  <a:srgbClr val="006AC3"/>
                </a:solidFill>
                <a:sym typeface="Wingdings" panose="05000000000000000000" pitchFamily="2" charset="2"/>
              </a:rPr>
              <a:t>实现绑定目标功能：</a:t>
            </a:r>
            <a:r>
              <a:rPr lang="en-US" altLang="zh-CN" sz="2000" b="1" dirty="0">
                <a:solidFill>
                  <a:srgbClr val="006AC3"/>
                </a:solidFill>
                <a:sym typeface="Wingdings" panose="05000000000000000000" pitchFamily="2" charset="2"/>
              </a:rPr>
              <a:t>(</a:t>
            </a:r>
            <a:r>
              <a:rPr lang="zh-CN" altLang="en-US" sz="2000" b="1" dirty="0">
                <a:solidFill>
                  <a:srgbClr val="006AC3"/>
                </a:solidFill>
                <a:sym typeface="Wingdings" panose="05000000000000000000" pitchFamily="2" charset="2"/>
              </a:rPr>
              <a:t>可绑定属性</a:t>
            </a:r>
            <a:r>
              <a:rPr lang="en-US" altLang="zh-CN" sz="2000" b="1" dirty="0" err="1">
                <a:solidFill>
                  <a:srgbClr val="006AC3"/>
                </a:solidFill>
                <a:sym typeface="Wingdings" panose="05000000000000000000" pitchFamily="2" charset="2"/>
              </a:rPr>
              <a:t>BindableProperty</a:t>
            </a:r>
            <a:r>
              <a:rPr lang="en-US" altLang="zh-CN" sz="2000" b="1" dirty="0">
                <a:solidFill>
                  <a:srgbClr val="006AC3"/>
                </a:solidFill>
                <a:sym typeface="Wingdings" panose="05000000000000000000" pitchFamily="2" charset="2"/>
              </a:rPr>
              <a:t>)</a:t>
            </a:r>
          </a:p>
          <a:p>
            <a:pPr>
              <a:lnSpc>
                <a:spcPts val="3500"/>
              </a:lnSpc>
            </a:pPr>
            <a:endParaRPr lang="en-US" altLang="zh-CN" sz="2000" b="1" dirty="0">
              <a:solidFill>
                <a:srgbClr val="006AC3"/>
              </a:solidFill>
              <a:sym typeface="Wingdings" panose="05000000000000000000" pitchFamily="2" charset="2"/>
            </a:endParaRPr>
          </a:p>
          <a:p>
            <a:pPr>
              <a:lnSpc>
                <a:spcPts val="3500"/>
              </a:lnSpc>
            </a:pPr>
            <a:r>
              <a:rPr lang="en-US" altLang="zh-CN" sz="2000" b="1" dirty="0">
                <a:solidFill>
                  <a:srgbClr val="006AC3"/>
                </a:solidFill>
                <a:sym typeface="Wingdings" panose="05000000000000000000" pitchFamily="2" charset="2"/>
              </a:rPr>
              <a:t>(1)</a:t>
            </a:r>
            <a:r>
              <a:rPr lang="zh-CN" altLang="en-US" sz="2000" b="1" dirty="0">
                <a:solidFill>
                  <a:srgbClr val="006AC3"/>
                </a:solidFill>
                <a:sym typeface="Wingdings" panose="05000000000000000000" pitchFamily="2" charset="2"/>
              </a:rPr>
              <a:t>定义一个</a:t>
            </a:r>
            <a:r>
              <a:rPr lang="en-US" altLang="zh-CN" sz="2000" b="1" dirty="0" err="1">
                <a:solidFill>
                  <a:srgbClr val="006AC3"/>
                </a:solidFill>
                <a:sym typeface="Wingdings" panose="05000000000000000000" pitchFamily="2" charset="2"/>
              </a:rPr>
              <a:t>BindableProperty</a:t>
            </a:r>
            <a:r>
              <a:rPr lang="zh-CN" altLang="en-US" sz="2000" b="1" dirty="0">
                <a:solidFill>
                  <a:srgbClr val="006AC3"/>
                </a:solidFill>
                <a:sym typeface="Wingdings" panose="05000000000000000000" pitchFamily="2" charset="2"/>
              </a:rPr>
              <a:t>类型的只读</a:t>
            </a:r>
            <a:r>
              <a:rPr lang="en-US" altLang="zh-CN" sz="2000" b="1" dirty="0">
                <a:solidFill>
                  <a:srgbClr val="006AC3"/>
                </a:solidFill>
                <a:sym typeface="Wingdings" panose="05000000000000000000" pitchFamily="2" charset="2"/>
              </a:rPr>
              <a:t>static </a:t>
            </a:r>
            <a:r>
              <a:rPr lang="zh-CN" altLang="en-US" sz="2000" b="1" dirty="0">
                <a:solidFill>
                  <a:srgbClr val="006AC3"/>
                </a:solidFill>
                <a:sym typeface="Wingdings" panose="05000000000000000000" pitchFamily="2" charset="2"/>
              </a:rPr>
              <a:t>属性</a:t>
            </a:r>
            <a:endParaRPr lang="en-US" altLang="zh-CN" sz="2000" b="1" dirty="0">
              <a:solidFill>
                <a:srgbClr val="006AC3"/>
              </a:solidFill>
              <a:sym typeface="Wingdings" panose="05000000000000000000" pitchFamily="2" charset="2"/>
            </a:endParaRPr>
          </a:p>
          <a:p>
            <a:pPr>
              <a:lnSpc>
                <a:spcPts val="3500"/>
              </a:lnSpc>
            </a:pPr>
            <a:r>
              <a:rPr lang="en-US" altLang="zh-CN" sz="2000" b="1" dirty="0">
                <a:solidFill>
                  <a:srgbClr val="006AC3"/>
                </a:solidFill>
                <a:sym typeface="Wingdings" panose="05000000000000000000" pitchFamily="2" charset="2"/>
              </a:rPr>
              <a:t> public static </a:t>
            </a:r>
            <a:r>
              <a:rPr lang="en-US" altLang="zh-CN" sz="2000" b="1" dirty="0" err="1">
                <a:solidFill>
                  <a:srgbClr val="006AC3"/>
                </a:solidFill>
                <a:sym typeface="Wingdings" panose="05000000000000000000" pitchFamily="2" charset="2"/>
              </a:rPr>
              <a:t>readonly</a:t>
            </a:r>
            <a:r>
              <a:rPr lang="en-US" altLang="zh-CN" sz="2000" b="1" dirty="0">
                <a:solidFill>
                  <a:srgbClr val="006AC3"/>
                </a:solidFill>
                <a:sym typeface="Wingdings" panose="05000000000000000000" pitchFamily="2" charset="2"/>
              </a:rPr>
              <a:t> </a:t>
            </a:r>
            <a:r>
              <a:rPr lang="en-US" altLang="zh-CN" sz="2000" b="1" dirty="0" err="1">
                <a:solidFill>
                  <a:srgbClr val="006AC3"/>
                </a:solidFill>
                <a:sym typeface="Wingdings" panose="05000000000000000000" pitchFamily="2" charset="2"/>
              </a:rPr>
              <a:t>BindableProperty</a:t>
            </a:r>
            <a:r>
              <a:rPr lang="en-US" altLang="zh-CN" sz="2000" b="1" dirty="0">
                <a:solidFill>
                  <a:srgbClr val="006AC3"/>
                </a:solidFill>
                <a:sym typeface="Wingdings" panose="05000000000000000000" pitchFamily="2" charset="2"/>
              </a:rPr>
              <a:t> </a:t>
            </a:r>
            <a:r>
              <a:rPr lang="en-US" altLang="zh-CN" sz="2000" b="1" dirty="0" err="1">
                <a:solidFill>
                  <a:srgbClr val="00B0F0"/>
                </a:solidFill>
                <a:sym typeface="Wingdings" panose="05000000000000000000" pitchFamily="2" charset="2"/>
              </a:rPr>
              <a:t>BoundNameProperty</a:t>
            </a:r>
            <a:r>
              <a:rPr lang="en-US" altLang="zh-CN" sz="2000" b="1" dirty="0">
                <a:solidFill>
                  <a:srgbClr val="006AC3"/>
                </a:solidFill>
                <a:sym typeface="Wingdings" panose="05000000000000000000" pitchFamily="2" charset="2"/>
              </a:rPr>
              <a:t> =</a:t>
            </a:r>
            <a:r>
              <a:rPr lang="en-US" altLang="zh-CN" sz="2000" b="1" dirty="0" err="1">
                <a:solidFill>
                  <a:srgbClr val="006AC3"/>
                </a:solidFill>
                <a:sym typeface="Wingdings" panose="05000000000000000000" pitchFamily="2" charset="2"/>
              </a:rPr>
              <a:t>BindableProperty.Create</a:t>
            </a:r>
            <a:r>
              <a:rPr lang="zh-CN" altLang="en-US" sz="2000" b="1" dirty="0">
                <a:solidFill>
                  <a:srgbClr val="006AC3"/>
                </a:solidFill>
                <a:sym typeface="Wingdings" panose="05000000000000000000" pitchFamily="2" charset="2"/>
              </a:rPr>
              <a:t>（）；</a:t>
            </a:r>
            <a:endParaRPr lang="en-US" altLang="zh-CN" sz="2000" b="1" dirty="0">
              <a:solidFill>
                <a:srgbClr val="006AC3"/>
              </a:solidFill>
              <a:sym typeface="Wingdings" panose="05000000000000000000" pitchFamily="2" charset="2"/>
            </a:endParaRPr>
          </a:p>
          <a:p>
            <a:pPr>
              <a:lnSpc>
                <a:spcPts val="3500"/>
              </a:lnSpc>
            </a:pPr>
            <a:endParaRPr lang="en-US" altLang="zh-CN" sz="2000" b="1" dirty="0">
              <a:solidFill>
                <a:srgbClr val="006AC3"/>
              </a:solidFill>
              <a:sym typeface="Wingdings" panose="05000000000000000000" pitchFamily="2" charset="2"/>
            </a:endParaRPr>
          </a:p>
          <a:p>
            <a:pPr>
              <a:lnSpc>
                <a:spcPts val="3500"/>
              </a:lnSpc>
            </a:pPr>
            <a:r>
              <a:rPr lang="en-US" altLang="zh-CN" sz="2000" b="1" dirty="0">
                <a:solidFill>
                  <a:srgbClr val="006AC3"/>
                </a:solidFill>
                <a:sym typeface="Wingdings" panose="05000000000000000000" pitchFamily="2" charset="2"/>
              </a:rPr>
              <a:t>(2)</a:t>
            </a:r>
            <a:r>
              <a:rPr lang="zh-CN" altLang="en-US" sz="2000" b="1" dirty="0">
                <a:solidFill>
                  <a:srgbClr val="006AC3"/>
                </a:solidFill>
                <a:sym typeface="Wingdings" panose="05000000000000000000" pitchFamily="2" charset="2"/>
              </a:rPr>
              <a:t> 定于可绑定属性：例如</a:t>
            </a:r>
            <a:endParaRPr lang="en-US" altLang="zh-CN" sz="2000" b="1" dirty="0">
              <a:solidFill>
                <a:srgbClr val="006AC3"/>
              </a:solidFill>
              <a:sym typeface="Wingdings" panose="05000000000000000000" pitchFamily="2" charset="2"/>
            </a:endParaRPr>
          </a:p>
          <a:p>
            <a:pPr>
              <a:lnSpc>
                <a:spcPts val="3500"/>
              </a:lnSpc>
            </a:pPr>
            <a:r>
              <a:rPr lang="en-US" altLang="zh-CN" sz="2000" b="1" dirty="0">
                <a:solidFill>
                  <a:srgbClr val="006AC3"/>
                </a:solidFill>
                <a:sym typeface="Wingdings" panose="05000000000000000000" pitchFamily="2" charset="2"/>
              </a:rPr>
              <a:t>public string </a:t>
            </a:r>
            <a:r>
              <a:rPr lang="en-US" altLang="zh-CN" sz="2000" b="1" dirty="0" err="1">
                <a:solidFill>
                  <a:srgbClr val="00B0F0"/>
                </a:solidFill>
                <a:sym typeface="Wingdings" panose="05000000000000000000" pitchFamily="2" charset="2"/>
              </a:rPr>
              <a:t>BoundName</a:t>
            </a:r>
            <a:endParaRPr lang="en-US" altLang="zh-CN" sz="2000" b="1" dirty="0">
              <a:solidFill>
                <a:srgbClr val="00B0F0"/>
              </a:solidFill>
              <a:sym typeface="Wingdings" panose="05000000000000000000" pitchFamily="2" charset="2"/>
            </a:endParaRPr>
          </a:p>
          <a:p>
            <a:pPr>
              <a:lnSpc>
                <a:spcPts val="3500"/>
              </a:lnSpc>
            </a:pPr>
            <a:r>
              <a:rPr lang="en-US" altLang="zh-CN" sz="2000" b="1" dirty="0">
                <a:solidFill>
                  <a:srgbClr val="006AC3"/>
                </a:solidFill>
                <a:sym typeface="Wingdings" panose="05000000000000000000" pitchFamily="2" charset="2"/>
              </a:rPr>
              <a:t>    {</a:t>
            </a:r>
          </a:p>
          <a:p>
            <a:pPr>
              <a:lnSpc>
                <a:spcPts val="3500"/>
              </a:lnSpc>
            </a:pPr>
            <a:r>
              <a:rPr lang="en-US" altLang="zh-CN" sz="2000" b="1" dirty="0">
                <a:solidFill>
                  <a:srgbClr val="006AC3"/>
                </a:solidFill>
                <a:sym typeface="Wingdings" panose="05000000000000000000" pitchFamily="2" charset="2"/>
              </a:rPr>
              <a:t>        get { return (string) </a:t>
            </a:r>
            <a:r>
              <a:rPr lang="en-US" altLang="zh-CN" sz="2000" b="1" dirty="0" err="1">
                <a:solidFill>
                  <a:srgbClr val="006AC3"/>
                </a:solidFill>
                <a:sym typeface="Wingdings" panose="05000000000000000000" pitchFamily="2" charset="2"/>
              </a:rPr>
              <a:t>GetValue</a:t>
            </a:r>
            <a:r>
              <a:rPr lang="en-US" altLang="zh-CN" sz="2000" b="1" dirty="0">
                <a:solidFill>
                  <a:srgbClr val="006AC3"/>
                </a:solidFill>
                <a:sym typeface="Wingdings" panose="05000000000000000000" pitchFamily="2" charset="2"/>
              </a:rPr>
              <a:t> (</a:t>
            </a:r>
            <a:r>
              <a:rPr lang="en-US" altLang="zh-CN" sz="2000" b="1" dirty="0" err="1">
                <a:solidFill>
                  <a:srgbClr val="00B0F0"/>
                </a:solidFill>
                <a:sym typeface="Wingdings" panose="05000000000000000000" pitchFamily="2" charset="2"/>
              </a:rPr>
              <a:t>BoundNameProperty</a:t>
            </a:r>
            <a:r>
              <a:rPr lang="en-US" altLang="zh-CN" sz="2000" b="1" dirty="0">
                <a:solidFill>
                  <a:srgbClr val="006AC3"/>
                </a:solidFill>
                <a:sym typeface="Wingdings" panose="05000000000000000000" pitchFamily="2" charset="2"/>
              </a:rPr>
              <a:t>); }</a:t>
            </a:r>
          </a:p>
          <a:p>
            <a:pPr>
              <a:lnSpc>
                <a:spcPts val="3500"/>
              </a:lnSpc>
            </a:pPr>
            <a:r>
              <a:rPr lang="en-US" altLang="zh-CN" sz="2000" b="1" dirty="0">
                <a:solidFill>
                  <a:srgbClr val="006AC3"/>
                </a:solidFill>
                <a:sym typeface="Wingdings" panose="05000000000000000000" pitchFamily="2" charset="2"/>
              </a:rPr>
              <a:t>        set { </a:t>
            </a:r>
            <a:r>
              <a:rPr lang="en-US" altLang="zh-CN" sz="2000" b="1" dirty="0" err="1">
                <a:solidFill>
                  <a:srgbClr val="006AC3"/>
                </a:solidFill>
                <a:sym typeface="Wingdings" panose="05000000000000000000" pitchFamily="2" charset="2"/>
              </a:rPr>
              <a:t>SetValue</a:t>
            </a:r>
            <a:r>
              <a:rPr lang="en-US" altLang="zh-CN" sz="2000" b="1" dirty="0">
                <a:solidFill>
                  <a:srgbClr val="006AC3"/>
                </a:solidFill>
                <a:sym typeface="Wingdings" panose="05000000000000000000" pitchFamily="2" charset="2"/>
              </a:rPr>
              <a:t> (</a:t>
            </a:r>
            <a:r>
              <a:rPr lang="en-US" altLang="zh-CN" sz="2000" b="1" dirty="0" err="1">
                <a:solidFill>
                  <a:srgbClr val="00B0F0"/>
                </a:solidFill>
                <a:sym typeface="Wingdings" panose="05000000000000000000" pitchFamily="2" charset="2"/>
              </a:rPr>
              <a:t>BoundNameProperty</a:t>
            </a:r>
            <a:r>
              <a:rPr lang="en-US" altLang="zh-CN" sz="2000" b="1" dirty="0">
                <a:solidFill>
                  <a:srgbClr val="006AC3"/>
                </a:solidFill>
                <a:sym typeface="Wingdings" panose="05000000000000000000" pitchFamily="2" charset="2"/>
              </a:rPr>
              <a:t>, value); }</a:t>
            </a:r>
          </a:p>
          <a:p>
            <a:pPr>
              <a:lnSpc>
                <a:spcPts val="3500"/>
              </a:lnSpc>
            </a:pPr>
            <a:r>
              <a:rPr lang="en-US" altLang="zh-CN" sz="2000" b="1" dirty="0">
                <a:solidFill>
                  <a:srgbClr val="006AC3"/>
                </a:solidFill>
                <a:sym typeface="Wingdings" panose="05000000000000000000" pitchFamily="2" charset="2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11228319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3A6127D-2620-47FD-9D7B-79CF94CB19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3170" cy="6858000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F9CA8847-26B4-4FD0-BD46-90C4DAAACFBC}"/>
              </a:ext>
            </a:extLst>
          </p:cNvPr>
          <p:cNvSpPr txBox="1"/>
          <p:nvPr/>
        </p:nvSpPr>
        <p:spPr>
          <a:xfrm>
            <a:off x="341723" y="168839"/>
            <a:ext cx="341957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rgbClr val="FF0000"/>
                </a:solidFill>
              </a:rPr>
              <a:t>用户界面的类型的层次结构 </a:t>
            </a:r>
          </a:p>
        </p:txBody>
      </p:sp>
    </p:spTree>
    <p:extLst>
      <p:ext uri="{BB962C8B-B14F-4D97-AF65-F5344CB8AC3E}">
        <p14:creationId xmlns:p14="http://schemas.microsoft.com/office/powerpoint/2010/main" val="249315391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4E79412-2E32-43FB-AFE0-FE9380CA4A04}"/>
              </a:ext>
            </a:extLst>
          </p:cNvPr>
          <p:cNvSpPr/>
          <p:nvPr/>
        </p:nvSpPr>
        <p:spPr>
          <a:xfrm>
            <a:off x="0" y="0"/>
            <a:ext cx="12192000" cy="999241"/>
          </a:xfrm>
          <a:prstGeom prst="rect">
            <a:avLst/>
          </a:prstGeom>
          <a:solidFill>
            <a:srgbClr val="006A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9BFB658-F78F-4253-8B04-A6309D9E8744}"/>
              </a:ext>
            </a:extLst>
          </p:cNvPr>
          <p:cNvSpPr txBox="1"/>
          <p:nvPr/>
        </p:nvSpPr>
        <p:spPr>
          <a:xfrm>
            <a:off x="3775702" y="176454"/>
            <a:ext cx="2804207" cy="646331"/>
          </a:xfrm>
          <a:prstGeom prst="rect">
            <a:avLst/>
          </a:prstGeom>
          <a:solidFill>
            <a:srgbClr val="006AC4"/>
          </a:solidFill>
        </p:spPr>
        <p:txBody>
          <a:bodyPr wrap="square" rtlCol="0">
            <a:spAutoFit/>
          </a:bodyPr>
          <a:lstStyle/>
          <a:p>
            <a:r>
              <a:rPr lang="en-US" altLang="zh-CN" sz="3600" b="1" dirty="0" err="1">
                <a:solidFill>
                  <a:schemeClr val="bg1"/>
                </a:solidFill>
              </a:rPr>
              <a:t>MVVMlight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F9E1954-BD29-4982-8BDA-69E84E8C2AF1}"/>
              </a:ext>
            </a:extLst>
          </p:cNvPr>
          <p:cNvSpPr txBox="1"/>
          <p:nvPr/>
        </p:nvSpPr>
        <p:spPr>
          <a:xfrm>
            <a:off x="368990" y="3318386"/>
            <a:ext cx="11518210" cy="2741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500"/>
              </a:lnSpc>
            </a:pPr>
            <a:r>
              <a:rPr lang="en-US" altLang="zh-CN" sz="2000" b="1" dirty="0" err="1">
                <a:solidFill>
                  <a:srgbClr val="006AC3"/>
                </a:solidFill>
                <a:sym typeface="Wingdings" panose="05000000000000000000" pitchFamily="2" charset="2"/>
              </a:rPr>
              <a:t>ViewModelBase</a:t>
            </a:r>
            <a:r>
              <a:rPr lang="zh-CN" altLang="en-US" sz="2000" b="1" dirty="0">
                <a:solidFill>
                  <a:srgbClr val="006AC3"/>
                </a:solidFill>
                <a:sym typeface="Wingdings" panose="05000000000000000000" pitchFamily="2" charset="2"/>
              </a:rPr>
              <a:t>类（</a:t>
            </a:r>
            <a:r>
              <a:rPr lang="en-US" altLang="zh-CN" sz="2000" b="1" dirty="0" err="1">
                <a:solidFill>
                  <a:srgbClr val="006AC3"/>
                </a:solidFill>
                <a:sym typeface="Wingdings" panose="05000000000000000000" pitchFamily="2" charset="2"/>
              </a:rPr>
              <a:t>GalaSoft.MvvmLight</a:t>
            </a:r>
            <a:r>
              <a:rPr lang="zh-CN" altLang="en-US" sz="2000" b="1" dirty="0">
                <a:solidFill>
                  <a:srgbClr val="006AC3"/>
                </a:solidFill>
                <a:sym typeface="Wingdings" panose="05000000000000000000" pitchFamily="2" charset="2"/>
              </a:rPr>
              <a:t>）</a:t>
            </a:r>
            <a:endParaRPr lang="en-US" altLang="zh-CN" sz="2000" b="1" dirty="0">
              <a:solidFill>
                <a:srgbClr val="006AC3"/>
              </a:solidFill>
              <a:sym typeface="Wingdings" panose="05000000000000000000" pitchFamily="2" charset="2"/>
            </a:endParaRPr>
          </a:p>
          <a:p>
            <a:pPr>
              <a:lnSpc>
                <a:spcPts val="3500"/>
              </a:lnSpc>
            </a:pPr>
            <a:r>
              <a:rPr lang="en-US" altLang="zh-CN" sz="2000" b="1" dirty="0">
                <a:solidFill>
                  <a:srgbClr val="006AC3"/>
                </a:solidFill>
                <a:sym typeface="Wingdings" panose="05000000000000000000" pitchFamily="2" charset="2"/>
              </a:rPr>
              <a:t>Set()</a:t>
            </a:r>
            <a:r>
              <a:rPr lang="zh-CN" altLang="en-US" sz="2000" b="1" dirty="0">
                <a:solidFill>
                  <a:srgbClr val="006AC3"/>
                </a:solidFill>
                <a:sym typeface="Wingdings" panose="05000000000000000000" pitchFamily="2" charset="2"/>
              </a:rPr>
              <a:t>方法</a:t>
            </a:r>
            <a:endParaRPr lang="en-US" altLang="zh-CN" sz="2000" b="1" dirty="0">
              <a:solidFill>
                <a:srgbClr val="006AC3"/>
              </a:solidFill>
              <a:sym typeface="Wingdings" panose="05000000000000000000" pitchFamily="2" charset="2"/>
            </a:endParaRPr>
          </a:p>
          <a:p>
            <a:pPr>
              <a:lnSpc>
                <a:spcPts val="3500"/>
              </a:lnSpc>
            </a:pPr>
            <a:r>
              <a:rPr lang="en-US" altLang="zh-CN" sz="2000" b="1" dirty="0">
                <a:solidFill>
                  <a:srgbClr val="006AC3"/>
                </a:solidFill>
                <a:sym typeface="Wingdings" panose="05000000000000000000" pitchFamily="2" charset="2"/>
              </a:rPr>
              <a:t>Set&lt;T&gt;(string </a:t>
            </a:r>
            <a:r>
              <a:rPr lang="en-US" altLang="zh-CN" sz="2000" b="1" dirty="0" err="1">
                <a:solidFill>
                  <a:srgbClr val="006AC3"/>
                </a:solidFill>
                <a:sym typeface="Wingdings" panose="05000000000000000000" pitchFamily="2" charset="2"/>
              </a:rPr>
              <a:t>propertyName</a:t>
            </a:r>
            <a:r>
              <a:rPr lang="en-US" altLang="zh-CN" sz="2000" b="1" dirty="0">
                <a:solidFill>
                  <a:srgbClr val="006AC3"/>
                </a:solidFill>
                <a:sym typeface="Wingdings" panose="05000000000000000000" pitchFamily="2" charset="2"/>
              </a:rPr>
              <a:t>, ref T field, T </a:t>
            </a:r>
            <a:r>
              <a:rPr lang="en-US" altLang="zh-CN" sz="2000" b="1" dirty="0" err="1">
                <a:solidFill>
                  <a:srgbClr val="006AC3"/>
                </a:solidFill>
                <a:sym typeface="Wingdings" panose="05000000000000000000" pitchFamily="2" charset="2"/>
              </a:rPr>
              <a:t>newValue</a:t>
            </a:r>
            <a:r>
              <a:rPr lang="en-US" altLang="zh-CN" sz="2000" b="1" dirty="0">
                <a:solidFill>
                  <a:srgbClr val="006AC3"/>
                </a:solidFill>
                <a:sym typeface="Wingdings" panose="05000000000000000000" pitchFamily="2" charset="2"/>
              </a:rPr>
              <a:t> = default, bool broadcast = false)</a:t>
            </a:r>
          </a:p>
          <a:p>
            <a:pPr>
              <a:lnSpc>
                <a:spcPts val="3500"/>
              </a:lnSpc>
            </a:pPr>
            <a:endParaRPr lang="en-US" altLang="zh-CN" sz="2000" b="1" dirty="0">
              <a:solidFill>
                <a:srgbClr val="006AC3"/>
              </a:solidFill>
              <a:sym typeface="Wingdings" panose="05000000000000000000" pitchFamily="2" charset="2"/>
            </a:endParaRPr>
          </a:p>
          <a:p>
            <a:pPr>
              <a:lnSpc>
                <a:spcPts val="3500"/>
              </a:lnSpc>
            </a:pPr>
            <a:r>
              <a:rPr lang="en-US" altLang="zh-CN" sz="2000" b="1" dirty="0" err="1">
                <a:solidFill>
                  <a:srgbClr val="006AC3"/>
                </a:solidFill>
                <a:sym typeface="Wingdings" panose="05000000000000000000" pitchFamily="2" charset="2"/>
              </a:rPr>
              <a:t>RelayCommand</a:t>
            </a:r>
            <a:r>
              <a:rPr lang="zh-CN" altLang="en-US" sz="2000" b="1" dirty="0">
                <a:solidFill>
                  <a:srgbClr val="006AC3"/>
                </a:solidFill>
                <a:sym typeface="Wingdings" panose="05000000000000000000" pitchFamily="2" charset="2"/>
              </a:rPr>
              <a:t>类（</a:t>
            </a:r>
            <a:r>
              <a:rPr lang="en-US" altLang="zh-CN" sz="2000" b="1" dirty="0" err="1">
                <a:solidFill>
                  <a:srgbClr val="006AC3"/>
                </a:solidFill>
                <a:sym typeface="Wingdings" panose="05000000000000000000" pitchFamily="2" charset="2"/>
              </a:rPr>
              <a:t>GalaSoft.MvvmLight.Command</a:t>
            </a:r>
            <a:r>
              <a:rPr lang="zh-CN" altLang="en-US" sz="2000" b="1" dirty="0">
                <a:solidFill>
                  <a:srgbClr val="006AC3"/>
                </a:solidFill>
                <a:sym typeface="Wingdings" panose="05000000000000000000" pitchFamily="2" charset="2"/>
              </a:rPr>
              <a:t>）</a:t>
            </a:r>
            <a:endParaRPr lang="en-US" altLang="zh-CN" sz="2000" b="1" dirty="0">
              <a:solidFill>
                <a:srgbClr val="006AC3"/>
              </a:solidFill>
              <a:sym typeface="Wingdings" panose="05000000000000000000" pitchFamily="2" charset="2"/>
            </a:endParaRPr>
          </a:p>
          <a:p>
            <a:pPr>
              <a:lnSpc>
                <a:spcPts val="3500"/>
              </a:lnSpc>
            </a:pPr>
            <a:r>
              <a:rPr lang="en-US" altLang="zh-CN" sz="2000" b="1" dirty="0" err="1">
                <a:solidFill>
                  <a:srgbClr val="006AC3"/>
                </a:solidFill>
                <a:sym typeface="Wingdings" panose="05000000000000000000" pitchFamily="2" charset="2"/>
              </a:rPr>
              <a:t>RelayCommand</a:t>
            </a:r>
            <a:r>
              <a:rPr lang="en-US" altLang="zh-CN" sz="2000" b="1" dirty="0">
                <a:solidFill>
                  <a:srgbClr val="006AC3"/>
                </a:solidFill>
                <a:sym typeface="Wingdings" panose="05000000000000000000" pitchFamily="2" charset="2"/>
              </a:rPr>
              <a:t>&lt;T&gt;</a:t>
            </a:r>
            <a:r>
              <a:rPr lang="zh-CN" altLang="en-US" sz="2000" b="1" dirty="0">
                <a:solidFill>
                  <a:srgbClr val="006AC3"/>
                </a:solidFill>
                <a:sym typeface="Wingdings" panose="05000000000000000000" pitchFamily="2" charset="2"/>
              </a:rPr>
              <a:t>类</a:t>
            </a:r>
            <a:endParaRPr lang="en-US" altLang="zh-CN" sz="2000" b="1" dirty="0">
              <a:solidFill>
                <a:srgbClr val="006AC3"/>
              </a:solidFill>
              <a:sym typeface="Wingdings" panose="05000000000000000000" pitchFamily="2" charset="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DCDFFE6-3C57-49E5-A567-2EFA7F0E5656}"/>
              </a:ext>
            </a:extLst>
          </p:cNvPr>
          <p:cNvSpPr txBox="1"/>
          <p:nvPr/>
        </p:nvSpPr>
        <p:spPr>
          <a:xfrm>
            <a:off x="368990" y="1236798"/>
            <a:ext cx="8944692" cy="1844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500"/>
              </a:lnSpc>
            </a:pPr>
            <a:r>
              <a:rPr lang="zh-CN" altLang="en-US" sz="2000" b="1" dirty="0">
                <a:solidFill>
                  <a:srgbClr val="006AC3"/>
                </a:solidFill>
                <a:sym typeface="Wingdings" panose="05000000000000000000" pitchFamily="2" charset="2"/>
              </a:rPr>
              <a:t>优化代码</a:t>
            </a:r>
            <a:endParaRPr lang="en-US" altLang="zh-CN" sz="2000" b="1" dirty="0">
              <a:solidFill>
                <a:srgbClr val="006AC3"/>
              </a:solidFill>
              <a:sym typeface="Wingdings" panose="05000000000000000000" pitchFamily="2" charset="2"/>
            </a:endParaRPr>
          </a:p>
          <a:p>
            <a:pPr>
              <a:lnSpc>
                <a:spcPts val="3500"/>
              </a:lnSpc>
            </a:pPr>
            <a:r>
              <a:rPr lang="zh-CN" altLang="en-US" sz="2000" b="1" dirty="0">
                <a:solidFill>
                  <a:srgbClr val="006AC3"/>
                </a:solidFill>
                <a:sym typeface="Wingdings" panose="05000000000000000000" pitchFamily="2" charset="2"/>
              </a:rPr>
              <a:t>判断是否相等：</a:t>
            </a:r>
            <a:r>
              <a:rPr lang="en-US" altLang="zh-CN" sz="2000" b="1" dirty="0" err="1">
                <a:solidFill>
                  <a:srgbClr val="006AC3"/>
                </a:solidFill>
                <a:sym typeface="Wingdings" panose="05000000000000000000" pitchFamily="2" charset="2"/>
              </a:rPr>
              <a:t>EqualityComparer</a:t>
            </a:r>
            <a:r>
              <a:rPr lang="en-US" altLang="zh-CN" sz="2000" b="1" dirty="0">
                <a:solidFill>
                  <a:srgbClr val="006AC3"/>
                </a:solidFill>
                <a:sym typeface="Wingdings" panose="05000000000000000000" pitchFamily="2" charset="2"/>
              </a:rPr>
              <a:t>&lt;T&gt;.</a:t>
            </a:r>
            <a:r>
              <a:rPr lang="en-US" altLang="zh-CN" sz="2000" b="1" dirty="0" err="1">
                <a:solidFill>
                  <a:srgbClr val="006AC3"/>
                </a:solidFill>
                <a:sym typeface="Wingdings" panose="05000000000000000000" pitchFamily="2" charset="2"/>
              </a:rPr>
              <a:t>Default.Equals</a:t>
            </a:r>
            <a:endParaRPr lang="en-US" altLang="zh-CN" sz="2000" b="1" dirty="0">
              <a:solidFill>
                <a:srgbClr val="006AC3"/>
              </a:solidFill>
              <a:sym typeface="Wingdings" panose="05000000000000000000" pitchFamily="2" charset="2"/>
            </a:endParaRPr>
          </a:p>
          <a:p>
            <a:pPr>
              <a:lnSpc>
                <a:spcPts val="3500"/>
              </a:lnSpc>
            </a:pPr>
            <a:r>
              <a:rPr lang="zh-CN" altLang="en-US" sz="2000" b="1" dirty="0">
                <a:solidFill>
                  <a:srgbClr val="006AC3"/>
                </a:solidFill>
                <a:sym typeface="Wingdings" panose="05000000000000000000" pitchFamily="2" charset="2"/>
              </a:rPr>
              <a:t>自动添加属性名称：</a:t>
            </a:r>
            <a:r>
              <a:rPr lang="en-US" altLang="zh-CN" sz="2000" b="1" dirty="0">
                <a:solidFill>
                  <a:srgbClr val="006AC3"/>
                </a:solidFill>
                <a:sym typeface="Wingdings" panose="05000000000000000000" pitchFamily="2" charset="2"/>
              </a:rPr>
              <a:t>[</a:t>
            </a:r>
            <a:r>
              <a:rPr lang="en-US" altLang="zh-CN" sz="2000" b="1" dirty="0" err="1">
                <a:solidFill>
                  <a:srgbClr val="006AC3"/>
                </a:solidFill>
                <a:sym typeface="Wingdings" panose="05000000000000000000" pitchFamily="2" charset="2"/>
              </a:rPr>
              <a:t>CallerMemberName</a:t>
            </a:r>
            <a:r>
              <a:rPr lang="en-US" altLang="zh-CN" sz="2000" b="1" dirty="0">
                <a:solidFill>
                  <a:srgbClr val="006AC3"/>
                </a:solidFill>
                <a:sym typeface="Wingdings" panose="05000000000000000000" pitchFamily="2" charset="2"/>
              </a:rPr>
              <a:t>]  string </a:t>
            </a:r>
            <a:r>
              <a:rPr lang="en-US" altLang="zh-CN" sz="2000" b="1" dirty="0" err="1">
                <a:solidFill>
                  <a:srgbClr val="006AC3"/>
                </a:solidFill>
                <a:sym typeface="Wingdings" panose="05000000000000000000" pitchFamily="2" charset="2"/>
              </a:rPr>
              <a:t>propertyName</a:t>
            </a:r>
            <a:r>
              <a:rPr lang="en-US" altLang="zh-CN" sz="2000" b="1" dirty="0">
                <a:solidFill>
                  <a:srgbClr val="006AC3"/>
                </a:solidFill>
                <a:sym typeface="Wingdings" panose="05000000000000000000" pitchFamily="2" charset="2"/>
              </a:rPr>
              <a:t> = "“</a:t>
            </a:r>
          </a:p>
          <a:p>
            <a:pPr>
              <a:lnSpc>
                <a:spcPts val="3500"/>
              </a:lnSpc>
            </a:pPr>
            <a:r>
              <a:rPr lang="en-US" altLang="zh-CN" sz="2000" b="1" dirty="0">
                <a:solidFill>
                  <a:srgbClr val="006AC3"/>
                </a:solidFill>
                <a:sym typeface="Wingdings" panose="05000000000000000000" pitchFamily="2" charset="2"/>
              </a:rPr>
              <a:t>[</a:t>
            </a:r>
            <a:r>
              <a:rPr lang="en-US" altLang="zh-CN" sz="2000" b="1" dirty="0" err="1">
                <a:solidFill>
                  <a:srgbClr val="006AC3"/>
                </a:solidFill>
                <a:sym typeface="Wingdings" panose="05000000000000000000" pitchFamily="2" charset="2"/>
              </a:rPr>
              <a:t>CallerMemberName</a:t>
            </a:r>
            <a:r>
              <a:rPr lang="en-US" altLang="zh-CN" sz="2000" b="1" dirty="0">
                <a:solidFill>
                  <a:srgbClr val="006AC3"/>
                </a:solidFill>
                <a:sym typeface="Wingdings" panose="05000000000000000000" pitchFamily="2" charset="2"/>
              </a:rPr>
              <a:t>] </a:t>
            </a:r>
            <a:r>
              <a:rPr lang="zh-CN" altLang="en-US" sz="2000" b="1" dirty="0">
                <a:solidFill>
                  <a:srgbClr val="006AC3"/>
                </a:solidFill>
                <a:sym typeface="Wingdings" panose="05000000000000000000" pitchFamily="2" charset="2"/>
              </a:rPr>
              <a:t>在</a:t>
            </a:r>
            <a:r>
              <a:rPr lang="en-US" altLang="zh-CN" sz="2000" b="1" dirty="0" err="1">
                <a:solidFill>
                  <a:srgbClr val="006AC3"/>
                </a:solidFill>
                <a:sym typeface="Wingdings" panose="05000000000000000000" pitchFamily="2" charset="2"/>
              </a:rPr>
              <a:t>System.Runtime.CompilerServices</a:t>
            </a:r>
            <a:r>
              <a:rPr lang="zh-CN" altLang="en-US" sz="2000" b="1" dirty="0">
                <a:solidFill>
                  <a:srgbClr val="006AC3"/>
                </a:solidFill>
                <a:sym typeface="Wingdings" panose="05000000000000000000" pitchFamily="2" charset="2"/>
              </a:rPr>
              <a:t>命名空间</a:t>
            </a:r>
            <a:endParaRPr lang="en-US" altLang="zh-CN" sz="2000" b="1" dirty="0">
              <a:solidFill>
                <a:srgbClr val="006AC3"/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61130561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AFC7636-E868-4C5B-A773-9FB686E94269}"/>
              </a:ext>
            </a:extLst>
          </p:cNvPr>
          <p:cNvSpPr/>
          <p:nvPr/>
        </p:nvSpPr>
        <p:spPr>
          <a:xfrm>
            <a:off x="0" y="0"/>
            <a:ext cx="12192000" cy="999241"/>
          </a:xfrm>
          <a:prstGeom prst="rect">
            <a:avLst/>
          </a:prstGeom>
          <a:solidFill>
            <a:srgbClr val="006A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E5F7A7B-7AA8-4D61-9093-A065E0CC2B45}"/>
              </a:ext>
            </a:extLst>
          </p:cNvPr>
          <p:cNvSpPr txBox="1"/>
          <p:nvPr/>
        </p:nvSpPr>
        <p:spPr>
          <a:xfrm>
            <a:off x="2412610" y="176454"/>
            <a:ext cx="8673312" cy="646331"/>
          </a:xfrm>
          <a:prstGeom prst="rect">
            <a:avLst/>
          </a:prstGeom>
          <a:solidFill>
            <a:srgbClr val="006AC4"/>
          </a:solidFill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chemeClr val="bg1"/>
                </a:solidFill>
              </a:rPr>
              <a:t>手势识别器（</a:t>
            </a:r>
            <a:r>
              <a:rPr lang="en-US" altLang="zh-CN" sz="3600" b="1" dirty="0" err="1">
                <a:solidFill>
                  <a:schemeClr val="bg1"/>
                </a:solidFill>
              </a:rPr>
              <a:t>GestureRecognizer</a:t>
            </a:r>
            <a:r>
              <a:rPr lang="zh-CN" altLang="en-US" sz="3600" b="1" dirty="0">
                <a:solidFill>
                  <a:schemeClr val="bg1"/>
                </a:solidFill>
              </a:rPr>
              <a:t>）</a:t>
            </a:r>
          </a:p>
        </p:txBody>
      </p:sp>
      <p:sp>
        <p:nvSpPr>
          <p:cNvPr id="6" name="流程图: 可选过程 5">
            <a:extLst>
              <a:ext uri="{FF2B5EF4-FFF2-40B4-BE49-F238E27FC236}">
                <a16:creationId xmlns:a16="http://schemas.microsoft.com/office/drawing/2014/main" id="{D184AAF1-F776-4D1D-81FD-F09AAE5EA50C}"/>
              </a:ext>
            </a:extLst>
          </p:cNvPr>
          <p:cNvSpPr/>
          <p:nvPr/>
        </p:nvSpPr>
        <p:spPr>
          <a:xfrm>
            <a:off x="4604431" y="2301871"/>
            <a:ext cx="3093107" cy="664467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err="1">
                <a:solidFill>
                  <a:schemeClr val="bg1"/>
                </a:solidFill>
              </a:rPr>
              <a:t>GestureRecognizer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7" name="箭头: 下 6">
            <a:extLst>
              <a:ext uri="{FF2B5EF4-FFF2-40B4-BE49-F238E27FC236}">
                <a16:creationId xmlns:a16="http://schemas.microsoft.com/office/drawing/2014/main" id="{D52DAEE3-8768-4D5B-B621-0D6E60C1E820}"/>
              </a:ext>
            </a:extLst>
          </p:cNvPr>
          <p:cNvSpPr/>
          <p:nvPr/>
        </p:nvSpPr>
        <p:spPr>
          <a:xfrm>
            <a:off x="6035640" y="2983269"/>
            <a:ext cx="115345" cy="2832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流程图: 过程 7">
            <a:extLst>
              <a:ext uri="{FF2B5EF4-FFF2-40B4-BE49-F238E27FC236}">
                <a16:creationId xmlns:a16="http://schemas.microsoft.com/office/drawing/2014/main" id="{2F4B192F-5F01-4EE5-A0F7-9F199368BE38}"/>
              </a:ext>
            </a:extLst>
          </p:cNvPr>
          <p:cNvSpPr/>
          <p:nvPr/>
        </p:nvSpPr>
        <p:spPr>
          <a:xfrm>
            <a:off x="1939696" y="3289395"/>
            <a:ext cx="8236278" cy="4571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箭头: 下 8">
            <a:extLst>
              <a:ext uri="{FF2B5EF4-FFF2-40B4-BE49-F238E27FC236}">
                <a16:creationId xmlns:a16="http://schemas.microsoft.com/office/drawing/2014/main" id="{71F6B0E7-8AB4-4BF3-BD7B-497EA1E898FB}"/>
              </a:ext>
            </a:extLst>
          </p:cNvPr>
          <p:cNvSpPr/>
          <p:nvPr/>
        </p:nvSpPr>
        <p:spPr>
          <a:xfrm>
            <a:off x="1911414" y="3335115"/>
            <a:ext cx="115345" cy="56310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流程图: 可选过程 9">
            <a:extLst>
              <a:ext uri="{FF2B5EF4-FFF2-40B4-BE49-F238E27FC236}">
                <a16:creationId xmlns:a16="http://schemas.microsoft.com/office/drawing/2014/main" id="{2BB0D158-226B-4D7E-81FF-9ED4EFB562D5}"/>
              </a:ext>
            </a:extLst>
          </p:cNvPr>
          <p:cNvSpPr/>
          <p:nvPr/>
        </p:nvSpPr>
        <p:spPr>
          <a:xfrm>
            <a:off x="450904" y="3898222"/>
            <a:ext cx="2957670" cy="741181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err="1">
                <a:solidFill>
                  <a:schemeClr val="bg1"/>
                </a:solidFill>
              </a:rPr>
              <a:t>TapGestureRecognizer</a:t>
            </a:r>
            <a:endParaRPr lang="en-US" altLang="zh-CN" sz="2000" b="1" dirty="0">
              <a:solidFill>
                <a:schemeClr val="bg1"/>
              </a:solidFill>
            </a:endParaRPr>
          </a:p>
          <a:p>
            <a:pPr algn="ctr"/>
            <a:r>
              <a:rPr lang="zh-CN" altLang="en-US" sz="2000" b="1" dirty="0">
                <a:solidFill>
                  <a:schemeClr val="bg1"/>
                </a:solidFill>
              </a:rPr>
              <a:t>点击手势识别器</a:t>
            </a:r>
          </a:p>
        </p:txBody>
      </p:sp>
      <p:sp>
        <p:nvSpPr>
          <p:cNvPr id="18" name="箭头: 下 17">
            <a:extLst>
              <a:ext uri="{FF2B5EF4-FFF2-40B4-BE49-F238E27FC236}">
                <a16:creationId xmlns:a16="http://schemas.microsoft.com/office/drawing/2014/main" id="{E362CD5F-2D95-4379-BF42-CDBDC044F5C3}"/>
              </a:ext>
            </a:extLst>
          </p:cNvPr>
          <p:cNvSpPr/>
          <p:nvPr/>
        </p:nvSpPr>
        <p:spPr>
          <a:xfrm flipH="1">
            <a:off x="3961902" y="3289394"/>
            <a:ext cx="115345" cy="21984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流程图: 可选过程 34">
            <a:extLst>
              <a:ext uri="{FF2B5EF4-FFF2-40B4-BE49-F238E27FC236}">
                <a16:creationId xmlns:a16="http://schemas.microsoft.com/office/drawing/2014/main" id="{6F2C8960-A564-434C-959B-035AFBDAE5DC}"/>
              </a:ext>
            </a:extLst>
          </p:cNvPr>
          <p:cNvSpPr/>
          <p:nvPr/>
        </p:nvSpPr>
        <p:spPr>
          <a:xfrm>
            <a:off x="2552694" y="5510693"/>
            <a:ext cx="3093962" cy="741181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err="1">
                <a:solidFill>
                  <a:schemeClr val="bg1"/>
                </a:solidFill>
              </a:rPr>
              <a:t>PinchGestureRecognizer</a:t>
            </a:r>
            <a:r>
              <a:rPr lang="en-US" altLang="zh-CN" sz="2000" b="1" dirty="0">
                <a:solidFill>
                  <a:schemeClr val="bg1"/>
                </a:solidFill>
              </a:rPr>
              <a:t> </a:t>
            </a:r>
          </a:p>
          <a:p>
            <a:pPr algn="ctr"/>
            <a:r>
              <a:rPr lang="zh-CN" altLang="en-US" sz="2000" b="1" dirty="0">
                <a:solidFill>
                  <a:schemeClr val="bg1"/>
                </a:solidFill>
              </a:rPr>
              <a:t>缩放手势识别器</a:t>
            </a:r>
          </a:p>
        </p:txBody>
      </p:sp>
      <p:sp>
        <p:nvSpPr>
          <p:cNvPr id="36" name="箭头: 下 35">
            <a:extLst>
              <a:ext uri="{FF2B5EF4-FFF2-40B4-BE49-F238E27FC236}">
                <a16:creationId xmlns:a16="http://schemas.microsoft.com/office/drawing/2014/main" id="{2A11EFE0-B6A3-414A-83F1-566299EA443A}"/>
              </a:ext>
            </a:extLst>
          </p:cNvPr>
          <p:cNvSpPr/>
          <p:nvPr/>
        </p:nvSpPr>
        <p:spPr>
          <a:xfrm>
            <a:off x="5994065" y="3331080"/>
            <a:ext cx="115345" cy="56310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流程图: 可选过程 36">
            <a:extLst>
              <a:ext uri="{FF2B5EF4-FFF2-40B4-BE49-F238E27FC236}">
                <a16:creationId xmlns:a16="http://schemas.microsoft.com/office/drawing/2014/main" id="{5C8EEF06-0F5D-49ED-BFD4-05E538CB9C2E}"/>
              </a:ext>
            </a:extLst>
          </p:cNvPr>
          <p:cNvSpPr/>
          <p:nvPr/>
        </p:nvSpPr>
        <p:spPr>
          <a:xfrm>
            <a:off x="4533555" y="3894187"/>
            <a:ext cx="2957670" cy="741181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err="1">
                <a:solidFill>
                  <a:schemeClr val="bg1"/>
                </a:solidFill>
              </a:rPr>
              <a:t>PanGestureRecognizer</a:t>
            </a:r>
            <a:r>
              <a:rPr lang="en-US" altLang="zh-CN" sz="2000" b="1" dirty="0">
                <a:solidFill>
                  <a:schemeClr val="bg1"/>
                </a:solidFill>
              </a:rPr>
              <a:t> </a:t>
            </a:r>
          </a:p>
          <a:p>
            <a:pPr algn="ctr"/>
            <a:r>
              <a:rPr lang="zh-CN" altLang="en-US" sz="2000" b="1" dirty="0">
                <a:solidFill>
                  <a:schemeClr val="bg1"/>
                </a:solidFill>
              </a:rPr>
              <a:t>平移手势识别器</a:t>
            </a:r>
          </a:p>
        </p:txBody>
      </p:sp>
      <p:sp>
        <p:nvSpPr>
          <p:cNvPr id="38" name="箭头: 下 37">
            <a:extLst>
              <a:ext uri="{FF2B5EF4-FFF2-40B4-BE49-F238E27FC236}">
                <a16:creationId xmlns:a16="http://schemas.microsoft.com/office/drawing/2014/main" id="{EF1EA457-CE12-4B91-8AE6-BA4C8146CF38}"/>
              </a:ext>
            </a:extLst>
          </p:cNvPr>
          <p:cNvSpPr/>
          <p:nvPr/>
        </p:nvSpPr>
        <p:spPr>
          <a:xfrm flipH="1">
            <a:off x="7832188" y="3289394"/>
            <a:ext cx="115345" cy="21984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流程图: 可选过程 38">
            <a:extLst>
              <a:ext uri="{FF2B5EF4-FFF2-40B4-BE49-F238E27FC236}">
                <a16:creationId xmlns:a16="http://schemas.microsoft.com/office/drawing/2014/main" id="{C81C7A04-F061-44F8-A86E-6F6627634A79}"/>
              </a:ext>
            </a:extLst>
          </p:cNvPr>
          <p:cNvSpPr/>
          <p:nvPr/>
        </p:nvSpPr>
        <p:spPr>
          <a:xfrm>
            <a:off x="6285206" y="5497279"/>
            <a:ext cx="3354099" cy="741181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err="1">
                <a:solidFill>
                  <a:schemeClr val="bg1"/>
                </a:solidFill>
              </a:rPr>
              <a:t>SwipeGestureRecognizer</a:t>
            </a:r>
            <a:r>
              <a:rPr lang="zh-CN" altLang="en-US" sz="2000" b="1" dirty="0">
                <a:solidFill>
                  <a:schemeClr val="bg1"/>
                </a:solidFill>
              </a:rPr>
              <a:t>轻扫手势识别器</a:t>
            </a:r>
          </a:p>
        </p:txBody>
      </p:sp>
      <p:sp>
        <p:nvSpPr>
          <p:cNvPr id="40" name="箭头: 下 39">
            <a:extLst>
              <a:ext uri="{FF2B5EF4-FFF2-40B4-BE49-F238E27FC236}">
                <a16:creationId xmlns:a16="http://schemas.microsoft.com/office/drawing/2014/main" id="{1B3B1036-1795-4614-93FE-E825919A0003}"/>
              </a:ext>
            </a:extLst>
          </p:cNvPr>
          <p:cNvSpPr/>
          <p:nvPr/>
        </p:nvSpPr>
        <p:spPr>
          <a:xfrm>
            <a:off x="10088909" y="3331080"/>
            <a:ext cx="115345" cy="56310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流程图: 可选过程 40">
            <a:extLst>
              <a:ext uri="{FF2B5EF4-FFF2-40B4-BE49-F238E27FC236}">
                <a16:creationId xmlns:a16="http://schemas.microsoft.com/office/drawing/2014/main" id="{0061529E-0AD3-4A79-B5BD-B02F6888243A}"/>
              </a:ext>
            </a:extLst>
          </p:cNvPr>
          <p:cNvSpPr/>
          <p:nvPr/>
        </p:nvSpPr>
        <p:spPr>
          <a:xfrm>
            <a:off x="8609544" y="3894187"/>
            <a:ext cx="3202241" cy="741181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err="1">
                <a:solidFill>
                  <a:schemeClr val="bg1"/>
                </a:solidFill>
              </a:rPr>
              <a:t>DragGestureRecognizer</a:t>
            </a:r>
            <a:r>
              <a:rPr lang="en-US" altLang="zh-CN" sz="2000" b="1" dirty="0">
                <a:solidFill>
                  <a:schemeClr val="bg1"/>
                </a:solidFill>
              </a:rPr>
              <a:t> </a:t>
            </a:r>
          </a:p>
          <a:p>
            <a:pPr algn="ctr"/>
            <a:r>
              <a:rPr lang="zh-CN" altLang="en-US" sz="2000" b="1" dirty="0">
                <a:solidFill>
                  <a:schemeClr val="bg1"/>
                </a:solidFill>
              </a:rPr>
              <a:t>拖放手势识别器</a:t>
            </a:r>
            <a:endParaRPr lang="en-US" altLang="zh-CN" sz="2000" b="1" dirty="0">
              <a:solidFill>
                <a:schemeClr val="bg1"/>
              </a:solidFill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527B0D20-296F-44DB-935C-14815597C04A}"/>
              </a:ext>
            </a:extLst>
          </p:cNvPr>
          <p:cNvSpPr txBox="1"/>
          <p:nvPr/>
        </p:nvSpPr>
        <p:spPr>
          <a:xfrm>
            <a:off x="473572" y="1161646"/>
            <a:ext cx="11338213" cy="497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500"/>
              </a:lnSpc>
            </a:pPr>
            <a:r>
              <a:rPr lang="en-US" altLang="zh-CN" sz="2000" b="1" dirty="0" err="1">
                <a:solidFill>
                  <a:srgbClr val="FF0000"/>
                </a:solidFill>
              </a:rPr>
              <a:t>GestureRecognizer</a:t>
            </a:r>
            <a:r>
              <a:rPr lang="en-US" altLang="zh-CN" sz="2000" b="1" dirty="0">
                <a:solidFill>
                  <a:srgbClr val="FF0000"/>
                </a:solidFill>
              </a:rPr>
              <a:t> </a:t>
            </a:r>
            <a:r>
              <a:rPr lang="zh-CN" altLang="en-US" sz="2000" b="1" dirty="0">
                <a:solidFill>
                  <a:srgbClr val="FF0000"/>
                </a:solidFill>
              </a:rPr>
              <a:t>类支持对 </a:t>
            </a:r>
            <a:r>
              <a:rPr lang="en-US" altLang="zh-CN" sz="2000" b="1" dirty="0">
                <a:solidFill>
                  <a:srgbClr val="FF0000"/>
                </a:solidFill>
              </a:rPr>
              <a:t>View </a:t>
            </a:r>
            <a:r>
              <a:rPr lang="zh-CN" altLang="en-US" sz="2000" b="1" dirty="0">
                <a:solidFill>
                  <a:srgbClr val="FF0000"/>
                </a:solidFill>
              </a:rPr>
              <a:t>实例使用点击、收缩、平移、轻扫和拖放手势</a:t>
            </a:r>
            <a:endParaRPr lang="en-US" altLang="zh-CN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360447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A944A9E-EAE8-4321-80FE-6C02972E2042}"/>
              </a:ext>
            </a:extLst>
          </p:cNvPr>
          <p:cNvSpPr/>
          <p:nvPr/>
        </p:nvSpPr>
        <p:spPr>
          <a:xfrm>
            <a:off x="0" y="0"/>
            <a:ext cx="12192000" cy="999241"/>
          </a:xfrm>
          <a:prstGeom prst="rect">
            <a:avLst/>
          </a:prstGeom>
          <a:solidFill>
            <a:srgbClr val="006A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491F4BE-6465-4E9C-A2FD-AC0457CB77C2}"/>
              </a:ext>
            </a:extLst>
          </p:cNvPr>
          <p:cNvSpPr txBox="1"/>
          <p:nvPr/>
        </p:nvSpPr>
        <p:spPr>
          <a:xfrm>
            <a:off x="2412610" y="176454"/>
            <a:ext cx="8673312" cy="646331"/>
          </a:xfrm>
          <a:prstGeom prst="rect">
            <a:avLst/>
          </a:prstGeom>
          <a:solidFill>
            <a:srgbClr val="006AC4"/>
          </a:solidFill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chemeClr val="bg1"/>
                </a:solidFill>
              </a:rPr>
              <a:t>手势识别器（</a:t>
            </a:r>
            <a:r>
              <a:rPr lang="en-US" altLang="zh-CN" sz="3600" b="1" dirty="0" err="1">
                <a:solidFill>
                  <a:schemeClr val="bg1"/>
                </a:solidFill>
              </a:rPr>
              <a:t>GestureRecognizer</a:t>
            </a:r>
            <a:r>
              <a:rPr lang="zh-CN" altLang="en-US" sz="3600" b="1" dirty="0">
                <a:solidFill>
                  <a:schemeClr val="bg1"/>
                </a:solidFill>
              </a:rPr>
              <a:t>）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3CAF16E-2752-48D6-A041-A83B171EBB38}"/>
              </a:ext>
            </a:extLst>
          </p:cNvPr>
          <p:cNvSpPr txBox="1"/>
          <p:nvPr/>
        </p:nvSpPr>
        <p:spPr>
          <a:xfrm>
            <a:off x="416124" y="1246225"/>
            <a:ext cx="8944692" cy="497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500"/>
              </a:lnSpc>
            </a:pPr>
            <a:r>
              <a:rPr lang="en-US" altLang="zh-CN" sz="2000" b="1" dirty="0">
                <a:solidFill>
                  <a:srgbClr val="006AC3"/>
                </a:solidFill>
                <a:sym typeface="Wingdings" panose="05000000000000000000" pitchFamily="2" charset="2"/>
              </a:rPr>
              <a:t>View </a:t>
            </a:r>
            <a:r>
              <a:rPr lang="zh-CN" altLang="en-US" sz="2000" b="1" dirty="0">
                <a:solidFill>
                  <a:srgbClr val="006AC3"/>
                </a:solidFill>
                <a:sym typeface="Wingdings" panose="05000000000000000000" pitchFamily="2" charset="2"/>
              </a:rPr>
              <a:t>类的</a:t>
            </a:r>
            <a:r>
              <a:rPr lang="en-US" altLang="zh-CN" sz="2000" b="1" dirty="0" err="1">
                <a:solidFill>
                  <a:srgbClr val="006AC3"/>
                </a:solidFill>
                <a:sym typeface="Wingdings" panose="05000000000000000000" pitchFamily="2" charset="2"/>
              </a:rPr>
              <a:t>GestureRecognizers</a:t>
            </a:r>
            <a:r>
              <a:rPr lang="zh-CN" altLang="en-US" sz="2000" b="1" dirty="0">
                <a:solidFill>
                  <a:srgbClr val="006AC3"/>
                </a:solidFill>
                <a:sym typeface="Wingdings" panose="05000000000000000000" pitchFamily="2" charset="2"/>
              </a:rPr>
              <a:t>属性保存了</a:t>
            </a:r>
            <a:r>
              <a:rPr lang="en-US" altLang="zh-CN" sz="2000" b="1" dirty="0" err="1">
                <a:solidFill>
                  <a:srgbClr val="006AC3"/>
                </a:solidFill>
                <a:sym typeface="Wingdings" panose="05000000000000000000" pitchFamily="2" charset="2"/>
              </a:rPr>
              <a:t>GestureRecognizer</a:t>
            </a:r>
            <a:r>
              <a:rPr lang="zh-CN" altLang="en-US" sz="2000" b="1" dirty="0">
                <a:solidFill>
                  <a:srgbClr val="006AC3"/>
                </a:solidFill>
                <a:sym typeface="Wingdings" panose="05000000000000000000" pitchFamily="2" charset="2"/>
              </a:rPr>
              <a:t>的集合</a:t>
            </a:r>
            <a:endParaRPr lang="en-US" altLang="zh-CN" sz="2000" b="1" dirty="0">
              <a:solidFill>
                <a:srgbClr val="006AC3"/>
              </a:solidFill>
              <a:sym typeface="Wingdings" panose="05000000000000000000" pitchFamily="2" charset="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1468C28-9840-4BF3-968B-12B70A31EF85}"/>
              </a:ext>
            </a:extLst>
          </p:cNvPr>
          <p:cNvSpPr txBox="1"/>
          <p:nvPr/>
        </p:nvSpPr>
        <p:spPr>
          <a:xfrm>
            <a:off x="504107" y="1973525"/>
            <a:ext cx="11687893" cy="3190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500"/>
              </a:lnSpc>
            </a:pPr>
            <a:r>
              <a:rPr lang="en-US" altLang="zh-CN" sz="2000" b="1" dirty="0">
                <a:solidFill>
                  <a:srgbClr val="006AC3"/>
                </a:solidFill>
                <a:sym typeface="Wingdings" panose="05000000000000000000" pitchFamily="2" charset="2"/>
              </a:rPr>
              <a:t>1. </a:t>
            </a:r>
            <a:r>
              <a:rPr lang="en-US" altLang="zh-CN" sz="2000" b="1" dirty="0" err="1">
                <a:solidFill>
                  <a:srgbClr val="006AC3"/>
                </a:solidFill>
                <a:sym typeface="Wingdings" panose="05000000000000000000" pitchFamily="2" charset="2"/>
              </a:rPr>
              <a:t>TapGestureRecognizer</a:t>
            </a:r>
            <a:endParaRPr lang="en-US" altLang="zh-CN" sz="2000" b="1" dirty="0">
              <a:solidFill>
                <a:srgbClr val="006AC3"/>
              </a:solidFill>
              <a:sym typeface="Wingdings" panose="05000000000000000000" pitchFamily="2" charset="2"/>
            </a:endParaRPr>
          </a:p>
          <a:p>
            <a:pPr>
              <a:lnSpc>
                <a:spcPts val="3500"/>
              </a:lnSpc>
            </a:pPr>
            <a:r>
              <a:rPr lang="en-US" altLang="zh-CN" sz="2000" b="1" dirty="0">
                <a:solidFill>
                  <a:srgbClr val="006AC3"/>
                </a:solidFill>
                <a:sym typeface="Wingdings" panose="05000000000000000000" pitchFamily="2" charset="2"/>
              </a:rPr>
              <a:t> Tapped </a:t>
            </a:r>
            <a:r>
              <a:rPr lang="zh-CN" altLang="en-US" sz="2000" b="1" dirty="0">
                <a:solidFill>
                  <a:srgbClr val="006AC3"/>
                </a:solidFill>
                <a:sym typeface="Wingdings" panose="05000000000000000000" pitchFamily="2" charset="2"/>
              </a:rPr>
              <a:t>事件</a:t>
            </a:r>
            <a:r>
              <a:rPr lang="en-US" altLang="zh-CN" sz="2000" b="1" dirty="0">
                <a:solidFill>
                  <a:srgbClr val="006AC3"/>
                </a:solidFill>
                <a:sym typeface="Wingdings" panose="05000000000000000000" pitchFamily="2" charset="2"/>
              </a:rPr>
              <a:t>    Command</a:t>
            </a:r>
            <a:r>
              <a:rPr lang="zh-CN" altLang="en-US" sz="2000" b="1" dirty="0">
                <a:solidFill>
                  <a:srgbClr val="006AC3"/>
                </a:solidFill>
                <a:sym typeface="Wingdings" panose="05000000000000000000" pitchFamily="2" charset="2"/>
              </a:rPr>
              <a:t>属性</a:t>
            </a:r>
            <a:endParaRPr lang="en-US" altLang="zh-CN" sz="2000" b="1" dirty="0">
              <a:solidFill>
                <a:srgbClr val="006AC3"/>
              </a:solidFill>
              <a:sym typeface="Wingdings" panose="05000000000000000000" pitchFamily="2" charset="2"/>
            </a:endParaRPr>
          </a:p>
          <a:p>
            <a:pPr>
              <a:lnSpc>
                <a:spcPts val="3500"/>
              </a:lnSpc>
            </a:pPr>
            <a:endParaRPr lang="en-US" altLang="zh-CN" sz="2000" b="1" dirty="0">
              <a:solidFill>
                <a:srgbClr val="006AC3"/>
              </a:solidFill>
              <a:sym typeface="Wingdings" panose="05000000000000000000" pitchFamily="2" charset="2"/>
            </a:endParaRPr>
          </a:p>
          <a:p>
            <a:pPr>
              <a:lnSpc>
                <a:spcPts val="3500"/>
              </a:lnSpc>
            </a:pPr>
            <a:r>
              <a:rPr lang="en-US" altLang="zh-CN" sz="2000" b="1" dirty="0">
                <a:solidFill>
                  <a:srgbClr val="006AC3"/>
                </a:solidFill>
                <a:sym typeface="Wingdings" panose="05000000000000000000" pitchFamily="2" charset="2"/>
              </a:rPr>
              <a:t>2. </a:t>
            </a:r>
            <a:r>
              <a:rPr lang="en-US" altLang="zh-CN" sz="2000" b="1" dirty="0" err="1">
                <a:solidFill>
                  <a:srgbClr val="006AC3"/>
                </a:solidFill>
                <a:sym typeface="Wingdings" panose="05000000000000000000" pitchFamily="2" charset="2"/>
              </a:rPr>
              <a:t>SwipeGestureRecognizer</a:t>
            </a:r>
            <a:r>
              <a:rPr lang="en-US" altLang="zh-CN" sz="2000" b="1" dirty="0">
                <a:solidFill>
                  <a:srgbClr val="006AC3"/>
                </a:solidFill>
                <a:sym typeface="Wingdings" panose="05000000000000000000" pitchFamily="2" charset="2"/>
              </a:rPr>
              <a:t> </a:t>
            </a:r>
          </a:p>
          <a:p>
            <a:pPr>
              <a:lnSpc>
                <a:spcPts val="3500"/>
              </a:lnSpc>
            </a:pPr>
            <a:r>
              <a:rPr lang="en-US" altLang="zh-CN" sz="2000" b="1" dirty="0">
                <a:solidFill>
                  <a:srgbClr val="006AC3"/>
                </a:solidFill>
                <a:sym typeface="Wingdings" panose="05000000000000000000" pitchFamily="2" charset="2"/>
              </a:rPr>
              <a:t>Direction</a:t>
            </a:r>
            <a:r>
              <a:rPr lang="zh-CN" altLang="en-US" sz="2000" b="1" dirty="0">
                <a:solidFill>
                  <a:srgbClr val="006AC3"/>
                </a:solidFill>
                <a:sym typeface="Wingdings" panose="05000000000000000000" pitchFamily="2" charset="2"/>
              </a:rPr>
              <a:t>属性：</a:t>
            </a:r>
            <a:r>
              <a:rPr lang="en-US" altLang="zh-CN" sz="2000" b="1" dirty="0">
                <a:solidFill>
                  <a:srgbClr val="006AC3"/>
                </a:solidFill>
                <a:sym typeface="Wingdings" panose="05000000000000000000" pitchFamily="2" charset="2"/>
              </a:rPr>
              <a:t>Left</a:t>
            </a:r>
            <a:r>
              <a:rPr lang="zh-CN" altLang="en-US" sz="2000" b="1" dirty="0">
                <a:solidFill>
                  <a:srgbClr val="006AC3"/>
                </a:solidFill>
                <a:sym typeface="Wingdings" panose="05000000000000000000" pitchFamily="2" charset="2"/>
              </a:rPr>
              <a:t>，</a:t>
            </a:r>
            <a:r>
              <a:rPr lang="en-US" altLang="zh-CN" sz="2000" b="1" dirty="0">
                <a:solidFill>
                  <a:srgbClr val="006AC3"/>
                </a:solidFill>
                <a:sym typeface="Wingdings" panose="05000000000000000000" pitchFamily="2" charset="2"/>
              </a:rPr>
              <a:t>Right</a:t>
            </a:r>
            <a:r>
              <a:rPr lang="zh-CN" altLang="en-US" sz="2000" b="1" dirty="0">
                <a:solidFill>
                  <a:srgbClr val="006AC3"/>
                </a:solidFill>
                <a:sym typeface="Wingdings" panose="05000000000000000000" pitchFamily="2" charset="2"/>
              </a:rPr>
              <a:t>，</a:t>
            </a:r>
            <a:r>
              <a:rPr lang="en-US" altLang="zh-CN" sz="2000" b="1" dirty="0">
                <a:solidFill>
                  <a:srgbClr val="006AC3"/>
                </a:solidFill>
                <a:sym typeface="Wingdings" panose="05000000000000000000" pitchFamily="2" charset="2"/>
              </a:rPr>
              <a:t>Up</a:t>
            </a:r>
            <a:r>
              <a:rPr lang="zh-CN" altLang="en-US" sz="2000" b="1" dirty="0">
                <a:solidFill>
                  <a:srgbClr val="006AC3"/>
                </a:solidFill>
                <a:sym typeface="Wingdings" panose="05000000000000000000" pitchFamily="2" charset="2"/>
              </a:rPr>
              <a:t>，</a:t>
            </a:r>
            <a:r>
              <a:rPr lang="en-US" altLang="zh-CN" sz="2000" b="1" dirty="0">
                <a:solidFill>
                  <a:srgbClr val="006AC3"/>
                </a:solidFill>
                <a:sym typeface="Wingdings" panose="05000000000000000000" pitchFamily="2" charset="2"/>
              </a:rPr>
              <a:t>Down</a:t>
            </a:r>
          </a:p>
          <a:p>
            <a:pPr>
              <a:lnSpc>
                <a:spcPts val="3500"/>
              </a:lnSpc>
            </a:pPr>
            <a:r>
              <a:rPr lang="en-US" altLang="zh-CN" sz="2000" b="1" dirty="0">
                <a:solidFill>
                  <a:srgbClr val="006AC3"/>
                </a:solidFill>
                <a:sym typeface="Wingdings" panose="05000000000000000000" pitchFamily="2" charset="2"/>
              </a:rPr>
              <a:t>Swiped</a:t>
            </a:r>
            <a:r>
              <a:rPr lang="zh-CN" altLang="en-US" sz="2000" b="1" dirty="0">
                <a:solidFill>
                  <a:srgbClr val="006AC3"/>
                </a:solidFill>
                <a:sym typeface="Wingdings" panose="05000000000000000000" pitchFamily="2" charset="2"/>
              </a:rPr>
              <a:t>事件：参数</a:t>
            </a:r>
            <a:r>
              <a:rPr lang="en-US" altLang="zh-CN" sz="2000" b="1" dirty="0" err="1">
                <a:solidFill>
                  <a:srgbClr val="006AC3"/>
                </a:solidFill>
                <a:sym typeface="Wingdings" panose="05000000000000000000" pitchFamily="2" charset="2"/>
              </a:rPr>
              <a:t>SwipedEventArgs</a:t>
            </a:r>
            <a:r>
              <a:rPr lang="en-US" altLang="zh-CN" sz="2000" b="1" dirty="0">
                <a:solidFill>
                  <a:srgbClr val="006AC3"/>
                </a:solidFill>
                <a:sym typeface="Wingdings" panose="05000000000000000000" pitchFamily="2" charset="2"/>
              </a:rPr>
              <a:t> </a:t>
            </a:r>
            <a:r>
              <a:rPr lang="zh-CN" altLang="en-US" sz="2000" b="1" dirty="0">
                <a:solidFill>
                  <a:srgbClr val="006AC3"/>
                </a:solidFill>
                <a:sym typeface="Wingdings" panose="05000000000000000000" pitchFamily="2" charset="2"/>
              </a:rPr>
              <a:t>，</a:t>
            </a:r>
            <a:r>
              <a:rPr lang="en-US" altLang="zh-CN" sz="2000" b="1" dirty="0">
                <a:solidFill>
                  <a:srgbClr val="006AC3"/>
                </a:solidFill>
                <a:sym typeface="Wingdings" panose="05000000000000000000" pitchFamily="2" charset="2"/>
              </a:rPr>
              <a:t>Direction</a:t>
            </a:r>
            <a:r>
              <a:rPr lang="zh-CN" altLang="en-US" sz="2000" b="1" dirty="0">
                <a:solidFill>
                  <a:srgbClr val="006AC3"/>
                </a:solidFill>
                <a:sym typeface="Wingdings" panose="05000000000000000000" pitchFamily="2" charset="2"/>
              </a:rPr>
              <a:t>属性（</a:t>
            </a:r>
            <a:r>
              <a:rPr lang="en-US" altLang="zh-CN" sz="2000" b="1" dirty="0" err="1">
                <a:solidFill>
                  <a:srgbClr val="006AC3"/>
                </a:solidFill>
                <a:sym typeface="Wingdings" panose="05000000000000000000" pitchFamily="2" charset="2"/>
              </a:rPr>
              <a:t>SwipeDirection.Left</a:t>
            </a:r>
            <a:r>
              <a:rPr lang="zh-CN" altLang="en-US" sz="2000" b="1" dirty="0">
                <a:solidFill>
                  <a:srgbClr val="006AC3"/>
                </a:solidFill>
                <a:sym typeface="Wingdings" panose="05000000000000000000" pitchFamily="2" charset="2"/>
              </a:rPr>
              <a:t>，</a:t>
            </a:r>
            <a:r>
              <a:rPr lang="en-US" altLang="zh-CN" sz="2000" b="1" dirty="0">
                <a:solidFill>
                  <a:srgbClr val="006AC3"/>
                </a:solidFill>
                <a:sym typeface="Wingdings" panose="05000000000000000000" pitchFamily="2" charset="2"/>
              </a:rPr>
              <a:t> Right</a:t>
            </a:r>
            <a:r>
              <a:rPr lang="zh-CN" altLang="en-US" sz="2000" b="1" dirty="0">
                <a:solidFill>
                  <a:srgbClr val="006AC3"/>
                </a:solidFill>
                <a:sym typeface="Wingdings" panose="05000000000000000000" pitchFamily="2" charset="2"/>
              </a:rPr>
              <a:t>，</a:t>
            </a:r>
            <a:r>
              <a:rPr lang="en-US" altLang="zh-CN" sz="2000" b="1" dirty="0">
                <a:solidFill>
                  <a:srgbClr val="006AC3"/>
                </a:solidFill>
                <a:sym typeface="Wingdings" panose="05000000000000000000" pitchFamily="2" charset="2"/>
              </a:rPr>
              <a:t>Up</a:t>
            </a:r>
            <a:r>
              <a:rPr lang="zh-CN" altLang="en-US" sz="2000" b="1" dirty="0">
                <a:solidFill>
                  <a:srgbClr val="006AC3"/>
                </a:solidFill>
                <a:sym typeface="Wingdings" panose="05000000000000000000" pitchFamily="2" charset="2"/>
              </a:rPr>
              <a:t>，</a:t>
            </a:r>
            <a:r>
              <a:rPr lang="en-US" altLang="zh-CN" sz="2000" b="1" dirty="0">
                <a:solidFill>
                  <a:srgbClr val="006AC3"/>
                </a:solidFill>
                <a:sym typeface="Wingdings" panose="05000000000000000000" pitchFamily="2" charset="2"/>
              </a:rPr>
              <a:t>Down </a:t>
            </a:r>
            <a:r>
              <a:rPr lang="zh-CN" altLang="en-US" sz="2000" b="1" dirty="0">
                <a:solidFill>
                  <a:srgbClr val="006AC3"/>
                </a:solidFill>
                <a:sym typeface="Wingdings" panose="05000000000000000000" pitchFamily="2" charset="2"/>
              </a:rPr>
              <a:t>）</a:t>
            </a:r>
            <a:endParaRPr lang="en-US" altLang="zh-CN" sz="2000" b="1" dirty="0">
              <a:solidFill>
                <a:srgbClr val="006AC3"/>
              </a:solidFill>
              <a:sym typeface="Wingdings" panose="05000000000000000000" pitchFamily="2" charset="2"/>
            </a:endParaRPr>
          </a:p>
          <a:p>
            <a:pPr>
              <a:lnSpc>
                <a:spcPts val="3500"/>
              </a:lnSpc>
            </a:pPr>
            <a:r>
              <a:rPr lang="en-US" altLang="zh-CN" sz="2000" b="1" dirty="0">
                <a:solidFill>
                  <a:srgbClr val="006AC3"/>
                </a:solidFill>
                <a:sym typeface="Wingdings" panose="05000000000000000000" pitchFamily="2" charset="2"/>
              </a:rPr>
              <a:t>Command</a:t>
            </a:r>
            <a:r>
              <a:rPr lang="zh-CN" altLang="en-US" sz="2000" b="1" dirty="0">
                <a:solidFill>
                  <a:srgbClr val="006AC3"/>
                </a:solidFill>
                <a:sym typeface="Wingdings" panose="05000000000000000000" pitchFamily="2" charset="2"/>
              </a:rPr>
              <a:t>属性</a:t>
            </a:r>
            <a:endParaRPr lang="en-US" altLang="zh-CN" sz="2000" b="1" dirty="0">
              <a:solidFill>
                <a:srgbClr val="006AC3"/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92289326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A944A9E-EAE8-4321-80FE-6C02972E2042}"/>
              </a:ext>
            </a:extLst>
          </p:cNvPr>
          <p:cNvSpPr/>
          <p:nvPr/>
        </p:nvSpPr>
        <p:spPr>
          <a:xfrm>
            <a:off x="0" y="0"/>
            <a:ext cx="12192000" cy="999241"/>
          </a:xfrm>
          <a:prstGeom prst="rect">
            <a:avLst/>
          </a:prstGeom>
          <a:solidFill>
            <a:srgbClr val="006A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491F4BE-6465-4E9C-A2FD-AC0457CB77C2}"/>
              </a:ext>
            </a:extLst>
          </p:cNvPr>
          <p:cNvSpPr txBox="1"/>
          <p:nvPr/>
        </p:nvSpPr>
        <p:spPr>
          <a:xfrm>
            <a:off x="2412610" y="176454"/>
            <a:ext cx="8673312" cy="646331"/>
          </a:xfrm>
          <a:prstGeom prst="rect">
            <a:avLst/>
          </a:prstGeom>
          <a:solidFill>
            <a:srgbClr val="006AC4"/>
          </a:solidFill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chemeClr val="bg1"/>
                </a:solidFill>
              </a:rPr>
              <a:t>手势识别器（</a:t>
            </a:r>
            <a:r>
              <a:rPr lang="en-US" altLang="zh-CN" sz="3600" b="1" dirty="0" err="1">
                <a:solidFill>
                  <a:schemeClr val="bg1"/>
                </a:solidFill>
              </a:rPr>
              <a:t>GestureRecognizer</a:t>
            </a:r>
            <a:r>
              <a:rPr lang="zh-CN" altLang="en-US" sz="3600" b="1" dirty="0">
                <a:solidFill>
                  <a:schemeClr val="bg1"/>
                </a:solidFill>
              </a:rPr>
              <a:t>）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1468C28-9840-4BF3-968B-12B70A31EF85}"/>
              </a:ext>
            </a:extLst>
          </p:cNvPr>
          <p:cNvSpPr txBox="1"/>
          <p:nvPr/>
        </p:nvSpPr>
        <p:spPr>
          <a:xfrm>
            <a:off x="252053" y="1218505"/>
            <a:ext cx="11687893" cy="5434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500"/>
              </a:lnSpc>
            </a:pPr>
            <a:r>
              <a:rPr lang="en-US" altLang="zh-CN" sz="2000" b="1" dirty="0">
                <a:solidFill>
                  <a:srgbClr val="006AC3"/>
                </a:solidFill>
                <a:sym typeface="Wingdings" panose="05000000000000000000" pitchFamily="2" charset="2"/>
              </a:rPr>
              <a:t>3. </a:t>
            </a:r>
            <a:r>
              <a:rPr lang="en-US" altLang="zh-CN" sz="2000" b="1" dirty="0" err="1">
                <a:solidFill>
                  <a:srgbClr val="006AC3"/>
                </a:solidFill>
                <a:sym typeface="Wingdings" panose="05000000000000000000" pitchFamily="2" charset="2"/>
              </a:rPr>
              <a:t>PinchGestureRecognizer</a:t>
            </a:r>
            <a:endParaRPr lang="en-US" altLang="zh-CN" sz="2000" b="1" dirty="0">
              <a:solidFill>
                <a:srgbClr val="006AC3"/>
              </a:solidFill>
              <a:sym typeface="Wingdings" panose="05000000000000000000" pitchFamily="2" charset="2"/>
            </a:endParaRPr>
          </a:p>
          <a:p>
            <a:pPr>
              <a:lnSpc>
                <a:spcPts val="3500"/>
              </a:lnSpc>
            </a:pPr>
            <a:r>
              <a:rPr lang="en-US" altLang="zh-CN" sz="2000" b="1" dirty="0" err="1">
                <a:solidFill>
                  <a:srgbClr val="006AC3"/>
                </a:solidFill>
                <a:sym typeface="Wingdings" panose="05000000000000000000" pitchFamily="2" charset="2"/>
              </a:rPr>
              <a:t>PinchUpdated</a:t>
            </a:r>
            <a:r>
              <a:rPr lang="en-US" altLang="zh-CN" sz="2000" b="1" dirty="0">
                <a:solidFill>
                  <a:srgbClr val="006AC3"/>
                </a:solidFill>
                <a:sym typeface="Wingdings" panose="05000000000000000000" pitchFamily="2" charset="2"/>
              </a:rPr>
              <a:t> </a:t>
            </a:r>
            <a:r>
              <a:rPr lang="zh-CN" altLang="en-US" sz="2000" b="1" dirty="0">
                <a:solidFill>
                  <a:srgbClr val="006AC3"/>
                </a:solidFill>
                <a:sym typeface="Wingdings" panose="05000000000000000000" pitchFamily="2" charset="2"/>
              </a:rPr>
              <a:t>事件 </a:t>
            </a:r>
            <a:endParaRPr lang="en-US" altLang="zh-CN" sz="2000" b="1" dirty="0">
              <a:solidFill>
                <a:srgbClr val="006AC3"/>
              </a:solidFill>
              <a:sym typeface="Wingdings" panose="05000000000000000000" pitchFamily="2" charset="2"/>
            </a:endParaRPr>
          </a:p>
          <a:p>
            <a:pPr>
              <a:lnSpc>
                <a:spcPts val="3500"/>
              </a:lnSpc>
            </a:pPr>
            <a:r>
              <a:rPr lang="zh-CN" altLang="en-US" sz="2000" b="1" dirty="0">
                <a:solidFill>
                  <a:srgbClr val="006AC3"/>
                </a:solidFill>
                <a:sym typeface="Wingdings" panose="05000000000000000000" pitchFamily="2" charset="2"/>
              </a:rPr>
              <a:t>参数</a:t>
            </a:r>
            <a:r>
              <a:rPr lang="en-US" altLang="zh-CN" sz="2000" b="1" dirty="0" err="1">
                <a:solidFill>
                  <a:srgbClr val="006AC3"/>
                </a:solidFill>
                <a:sym typeface="Wingdings" panose="05000000000000000000" pitchFamily="2" charset="2"/>
              </a:rPr>
              <a:t>PinchGestureUpdatedEventArgs</a:t>
            </a:r>
            <a:r>
              <a:rPr lang="zh-CN" altLang="en-US" sz="2000" b="1" dirty="0">
                <a:solidFill>
                  <a:srgbClr val="006AC3"/>
                </a:solidFill>
                <a:sym typeface="Wingdings" panose="05000000000000000000" pitchFamily="2" charset="2"/>
              </a:rPr>
              <a:t>：</a:t>
            </a:r>
            <a:endParaRPr lang="en-US" altLang="zh-CN" sz="2000" b="1" dirty="0">
              <a:solidFill>
                <a:srgbClr val="006AC3"/>
              </a:solidFill>
              <a:sym typeface="Wingdings" panose="05000000000000000000" pitchFamily="2" charset="2"/>
            </a:endParaRPr>
          </a:p>
          <a:p>
            <a:pPr>
              <a:lnSpc>
                <a:spcPts val="3500"/>
              </a:lnSpc>
            </a:pPr>
            <a:r>
              <a:rPr lang="en-US" altLang="zh-CN" sz="2000" b="1" dirty="0">
                <a:solidFill>
                  <a:srgbClr val="006AC3"/>
                </a:solidFill>
                <a:sym typeface="Wingdings" panose="05000000000000000000" pitchFamily="2" charset="2"/>
              </a:rPr>
              <a:t>Status</a:t>
            </a:r>
            <a:r>
              <a:rPr lang="zh-CN" altLang="en-US" sz="2000" b="1" dirty="0">
                <a:solidFill>
                  <a:srgbClr val="006AC3"/>
                </a:solidFill>
                <a:sym typeface="Wingdings" panose="05000000000000000000" pitchFamily="2" charset="2"/>
              </a:rPr>
              <a:t>属性：动作状态（</a:t>
            </a:r>
            <a:r>
              <a:rPr lang="en-US" altLang="zh-CN" sz="2000" b="1" dirty="0" err="1">
                <a:solidFill>
                  <a:srgbClr val="006AC3"/>
                </a:solidFill>
                <a:sym typeface="Wingdings" panose="05000000000000000000" pitchFamily="2" charset="2"/>
              </a:rPr>
              <a:t>GestureStatus.Running</a:t>
            </a:r>
            <a:r>
              <a:rPr lang="zh-CN" altLang="en-US" sz="2000" b="1" dirty="0">
                <a:solidFill>
                  <a:srgbClr val="006AC3"/>
                </a:solidFill>
                <a:sym typeface="Wingdings" panose="05000000000000000000" pitchFamily="2" charset="2"/>
              </a:rPr>
              <a:t>，</a:t>
            </a:r>
            <a:r>
              <a:rPr lang="en-US" altLang="zh-CN" sz="2000" b="1" dirty="0">
                <a:solidFill>
                  <a:srgbClr val="006AC3"/>
                </a:solidFill>
                <a:sym typeface="Wingdings" panose="05000000000000000000" pitchFamily="2" charset="2"/>
              </a:rPr>
              <a:t>Started</a:t>
            </a:r>
            <a:r>
              <a:rPr lang="zh-CN" altLang="en-US" sz="2000" b="1" dirty="0">
                <a:solidFill>
                  <a:srgbClr val="006AC3"/>
                </a:solidFill>
                <a:sym typeface="Wingdings" panose="05000000000000000000" pitchFamily="2" charset="2"/>
              </a:rPr>
              <a:t>，</a:t>
            </a:r>
            <a:r>
              <a:rPr lang="en-US" altLang="zh-CN" sz="2000" b="1" dirty="0">
                <a:solidFill>
                  <a:srgbClr val="006AC3"/>
                </a:solidFill>
                <a:sym typeface="Wingdings" panose="05000000000000000000" pitchFamily="2" charset="2"/>
              </a:rPr>
              <a:t>Completed</a:t>
            </a:r>
            <a:r>
              <a:rPr lang="zh-CN" altLang="en-US" sz="2000" b="1" dirty="0">
                <a:solidFill>
                  <a:srgbClr val="006AC3"/>
                </a:solidFill>
                <a:sym typeface="Wingdings" panose="05000000000000000000" pitchFamily="2" charset="2"/>
              </a:rPr>
              <a:t>） ，</a:t>
            </a:r>
            <a:endParaRPr lang="en-US" altLang="zh-CN" sz="2000" b="1" dirty="0">
              <a:solidFill>
                <a:srgbClr val="006AC3"/>
              </a:solidFill>
              <a:sym typeface="Wingdings" panose="05000000000000000000" pitchFamily="2" charset="2"/>
            </a:endParaRPr>
          </a:p>
          <a:p>
            <a:pPr>
              <a:lnSpc>
                <a:spcPts val="3500"/>
              </a:lnSpc>
            </a:pPr>
            <a:r>
              <a:rPr lang="en-US" altLang="zh-CN" sz="2000" b="1" dirty="0">
                <a:solidFill>
                  <a:srgbClr val="006AC3"/>
                </a:solidFill>
                <a:sym typeface="Wingdings" panose="05000000000000000000" pitchFamily="2" charset="2"/>
              </a:rPr>
              <a:t>Scale</a:t>
            </a:r>
            <a:r>
              <a:rPr lang="zh-CN" altLang="en-US" sz="2000" b="1" dirty="0">
                <a:solidFill>
                  <a:srgbClr val="006AC3"/>
                </a:solidFill>
                <a:sym typeface="Wingdings" panose="05000000000000000000" pitchFamily="2" charset="2"/>
              </a:rPr>
              <a:t>属性：自上次接收到更新后的用户缩放手势的相对大小</a:t>
            </a:r>
            <a:endParaRPr lang="en-US" altLang="zh-CN" sz="2000" b="1" dirty="0">
              <a:solidFill>
                <a:srgbClr val="006AC3"/>
              </a:solidFill>
              <a:sym typeface="Wingdings" panose="05000000000000000000" pitchFamily="2" charset="2"/>
            </a:endParaRPr>
          </a:p>
          <a:p>
            <a:pPr>
              <a:lnSpc>
                <a:spcPts val="3500"/>
              </a:lnSpc>
            </a:pPr>
            <a:r>
              <a:rPr lang="en-US" altLang="zh-CN" sz="2000" b="1" dirty="0" err="1">
                <a:solidFill>
                  <a:srgbClr val="006AC3"/>
                </a:solidFill>
                <a:sym typeface="Wingdings" panose="05000000000000000000" pitchFamily="2" charset="2"/>
              </a:rPr>
              <a:t>ScaleOrigin</a:t>
            </a:r>
            <a:r>
              <a:rPr lang="zh-CN" altLang="en-US" sz="2000" b="1" dirty="0">
                <a:solidFill>
                  <a:srgbClr val="006AC3"/>
                </a:solidFill>
                <a:sym typeface="Wingdings" panose="05000000000000000000" pitchFamily="2" charset="2"/>
              </a:rPr>
              <a:t>属性：缩放手势的已更新的原点</a:t>
            </a:r>
            <a:endParaRPr lang="en-US" altLang="zh-CN" sz="2000" b="1" dirty="0">
              <a:solidFill>
                <a:srgbClr val="006AC3"/>
              </a:solidFill>
              <a:sym typeface="Wingdings" panose="05000000000000000000" pitchFamily="2" charset="2"/>
            </a:endParaRPr>
          </a:p>
          <a:p>
            <a:pPr>
              <a:lnSpc>
                <a:spcPts val="3500"/>
              </a:lnSpc>
            </a:pPr>
            <a:r>
              <a:rPr lang="en-US" altLang="zh-CN" sz="2000" b="1" dirty="0">
                <a:solidFill>
                  <a:srgbClr val="006AC3"/>
                </a:solidFill>
                <a:sym typeface="Wingdings" panose="05000000000000000000" pitchFamily="2" charset="2"/>
              </a:rPr>
              <a:t>4. </a:t>
            </a:r>
            <a:r>
              <a:rPr lang="en-US" altLang="zh-CN" sz="2000" b="1" dirty="0" err="1">
                <a:solidFill>
                  <a:srgbClr val="006AC3"/>
                </a:solidFill>
                <a:sym typeface="Wingdings" panose="05000000000000000000" pitchFamily="2" charset="2"/>
              </a:rPr>
              <a:t>PanGestureRecognizer</a:t>
            </a:r>
            <a:endParaRPr lang="en-US" altLang="zh-CN" sz="2000" b="1" dirty="0">
              <a:solidFill>
                <a:srgbClr val="006AC3"/>
              </a:solidFill>
              <a:sym typeface="Wingdings" panose="05000000000000000000" pitchFamily="2" charset="2"/>
            </a:endParaRPr>
          </a:p>
          <a:p>
            <a:pPr>
              <a:lnSpc>
                <a:spcPts val="3500"/>
              </a:lnSpc>
            </a:pPr>
            <a:r>
              <a:rPr lang="en-US" altLang="zh-CN" sz="2000" b="1" dirty="0" err="1">
                <a:solidFill>
                  <a:srgbClr val="006AC3"/>
                </a:solidFill>
                <a:sym typeface="Wingdings" panose="05000000000000000000" pitchFamily="2" charset="2"/>
              </a:rPr>
              <a:t>PanUpdated</a:t>
            </a:r>
            <a:r>
              <a:rPr lang="en-US" altLang="zh-CN" sz="2000" b="1" dirty="0">
                <a:solidFill>
                  <a:srgbClr val="006AC3"/>
                </a:solidFill>
                <a:sym typeface="Wingdings" panose="05000000000000000000" pitchFamily="2" charset="2"/>
              </a:rPr>
              <a:t>  </a:t>
            </a:r>
            <a:r>
              <a:rPr lang="zh-CN" altLang="en-US" sz="2000" b="1" dirty="0">
                <a:solidFill>
                  <a:srgbClr val="006AC3"/>
                </a:solidFill>
                <a:sym typeface="Wingdings" panose="05000000000000000000" pitchFamily="2" charset="2"/>
              </a:rPr>
              <a:t>事件 </a:t>
            </a:r>
            <a:endParaRPr lang="en-US" altLang="zh-CN" sz="2000" b="1" dirty="0">
              <a:solidFill>
                <a:srgbClr val="006AC3"/>
              </a:solidFill>
              <a:sym typeface="Wingdings" panose="05000000000000000000" pitchFamily="2" charset="2"/>
            </a:endParaRPr>
          </a:p>
          <a:p>
            <a:pPr>
              <a:lnSpc>
                <a:spcPts val="3500"/>
              </a:lnSpc>
            </a:pPr>
            <a:r>
              <a:rPr lang="zh-CN" altLang="en-US" sz="2000" b="1" dirty="0">
                <a:solidFill>
                  <a:srgbClr val="006AC3"/>
                </a:solidFill>
                <a:sym typeface="Wingdings" panose="05000000000000000000" pitchFamily="2" charset="2"/>
              </a:rPr>
              <a:t>参数</a:t>
            </a:r>
            <a:r>
              <a:rPr lang="en-US" altLang="zh-CN" sz="2000" b="1" dirty="0" err="1">
                <a:solidFill>
                  <a:srgbClr val="006AC3"/>
                </a:solidFill>
                <a:sym typeface="Wingdings" panose="05000000000000000000" pitchFamily="2" charset="2"/>
              </a:rPr>
              <a:t>PanUpdatedEventArgs</a:t>
            </a:r>
            <a:r>
              <a:rPr lang="en-US" altLang="zh-CN" sz="2000" b="1" dirty="0">
                <a:solidFill>
                  <a:srgbClr val="006AC3"/>
                </a:solidFill>
                <a:sym typeface="Wingdings" panose="05000000000000000000" pitchFamily="2" charset="2"/>
              </a:rPr>
              <a:t> </a:t>
            </a:r>
            <a:r>
              <a:rPr lang="zh-CN" altLang="en-US" sz="2000" b="1" dirty="0">
                <a:solidFill>
                  <a:srgbClr val="006AC3"/>
                </a:solidFill>
                <a:sym typeface="Wingdings" panose="05000000000000000000" pitchFamily="2" charset="2"/>
              </a:rPr>
              <a:t>：</a:t>
            </a:r>
            <a:endParaRPr lang="en-US" altLang="zh-CN" sz="2000" b="1" dirty="0">
              <a:solidFill>
                <a:srgbClr val="006AC3"/>
              </a:solidFill>
              <a:sym typeface="Wingdings" panose="05000000000000000000" pitchFamily="2" charset="2"/>
            </a:endParaRPr>
          </a:p>
          <a:p>
            <a:pPr>
              <a:lnSpc>
                <a:spcPts val="3500"/>
              </a:lnSpc>
            </a:pPr>
            <a:r>
              <a:rPr lang="en-US" altLang="zh-CN" sz="2000" b="1" dirty="0" err="1">
                <a:solidFill>
                  <a:srgbClr val="006AC3"/>
                </a:solidFill>
                <a:sym typeface="Wingdings" panose="05000000000000000000" pitchFamily="2" charset="2"/>
              </a:rPr>
              <a:t>StatusType</a:t>
            </a:r>
            <a:r>
              <a:rPr lang="zh-CN" altLang="en-US" sz="2000" b="1" dirty="0">
                <a:solidFill>
                  <a:srgbClr val="006AC3"/>
                </a:solidFill>
                <a:sym typeface="Wingdings" panose="05000000000000000000" pitchFamily="2" charset="2"/>
              </a:rPr>
              <a:t>属性：动作状态（</a:t>
            </a:r>
            <a:r>
              <a:rPr lang="en-US" altLang="zh-CN" sz="2000" b="1" dirty="0" err="1">
                <a:solidFill>
                  <a:srgbClr val="006AC3"/>
                </a:solidFill>
                <a:sym typeface="Wingdings" panose="05000000000000000000" pitchFamily="2" charset="2"/>
              </a:rPr>
              <a:t>GestureStatus.Running</a:t>
            </a:r>
            <a:r>
              <a:rPr lang="zh-CN" altLang="en-US" sz="2000" b="1" dirty="0">
                <a:solidFill>
                  <a:srgbClr val="006AC3"/>
                </a:solidFill>
                <a:sym typeface="Wingdings" panose="05000000000000000000" pitchFamily="2" charset="2"/>
              </a:rPr>
              <a:t>，</a:t>
            </a:r>
            <a:r>
              <a:rPr lang="en-US" altLang="zh-CN" sz="2000" b="1" dirty="0">
                <a:solidFill>
                  <a:srgbClr val="006AC3"/>
                </a:solidFill>
                <a:sym typeface="Wingdings" panose="05000000000000000000" pitchFamily="2" charset="2"/>
              </a:rPr>
              <a:t>Started</a:t>
            </a:r>
            <a:r>
              <a:rPr lang="zh-CN" altLang="en-US" sz="2000" b="1" dirty="0">
                <a:solidFill>
                  <a:srgbClr val="006AC3"/>
                </a:solidFill>
                <a:sym typeface="Wingdings" panose="05000000000000000000" pitchFamily="2" charset="2"/>
              </a:rPr>
              <a:t>，</a:t>
            </a:r>
            <a:r>
              <a:rPr lang="en-US" altLang="zh-CN" sz="2000" b="1" dirty="0">
                <a:solidFill>
                  <a:srgbClr val="006AC3"/>
                </a:solidFill>
                <a:sym typeface="Wingdings" panose="05000000000000000000" pitchFamily="2" charset="2"/>
              </a:rPr>
              <a:t>Completed</a:t>
            </a:r>
            <a:r>
              <a:rPr lang="zh-CN" altLang="en-US" sz="2000" b="1" dirty="0">
                <a:solidFill>
                  <a:srgbClr val="006AC3"/>
                </a:solidFill>
                <a:sym typeface="Wingdings" panose="05000000000000000000" pitchFamily="2" charset="2"/>
              </a:rPr>
              <a:t>） </a:t>
            </a:r>
            <a:endParaRPr lang="en-US" altLang="zh-CN" sz="2000" b="1" dirty="0">
              <a:solidFill>
                <a:srgbClr val="006AC3"/>
              </a:solidFill>
              <a:sym typeface="Wingdings" panose="05000000000000000000" pitchFamily="2" charset="2"/>
            </a:endParaRPr>
          </a:p>
          <a:p>
            <a:pPr>
              <a:lnSpc>
                <a:spcPts val="3500"/>
              </a:lnSpc>
            </a:pPr>
            <a:r>
              <a:rPr lang="en-US" altLang="zh-CN" sz="2000" b="1" dirty="0" err="1">
                <a:solidFill>
                  <a:srgbClr val="006AC3"/>
                </a:solidFill>
                <a:sym typeface="Wingdings" panose="05000000000000000000" pitchFamily="2" charset="2"/>
              </a:rPr>
              <a:t>TotalX</a:t>
            </a:r>
            <a:r>
              <a:rPr lang="zh-CN" altLang="en-US" sz="2000" b="1" dirty="0">
                <a:solidFill>
                  <a:srgbClr val="006AC3"/>
                </a:solidFill>
                <a:sym typeface="Wingdings" panose="05000000000000000000" pitchFamily="2" charset="2"/>
              </a:rPr>
              <a:t>属性：获取手势开始后 </a:t>
            </a:r>
            <a:r>
              <a:rPr lang="en-US" altLang="zh-CN" sz="2000" b="1" dirty="0">
                <a:solidFill>
                  <a:srgbClr val="006AC3"/>
                </a:solidFill>
                <a:sym typeface="Wingdings" panose="05000000000000000000" pitchFamily="2" charset="2"/>
              </a:rPr>
              <a:t>X </a:t>
            </a:r>
            <a:r>
              <a:rPr lang="zh-CN" altLang="en-US" sz="2000" b="1" dirty="0">
                <a:solidFill>
                  <a:srgbClr val="006AC3"/>
                </a:solidFill>
                <a:sym typeface="Wingdings" panose="05000000000000000000" pitchFamily="2" charset="2"/>
              </a:rPr>
              <a:t>方向的总体更改</a:t>
            </a:r>
            <a:endParaRPr lang="en-US" altLang="zh-CN" sz="2000" b="1" dirty="0">
              <a:solidFill>
                <a:srgbClr val="006AC3"/>
              </a:solidFill>
              <a:sym typeface="Wingdings" panose="05000000000000000000" pitchFamily="2" charset="2"/>
            </a:endParaRPr>
          </a:p>
          <a:p>
            <a:pPr>
              <a:lnSpc>
                <a:spcPts val="3500"/>
              </a:lnSpc>
            </a:pPr>
            <a:r>
              <a:rPr lang="en-US" altLang="zh-CN" sz="2000" b="1" dirty="0" err="1">
                <a:solidFill>
                  <a:srgbClr val="006AC3"/>
                </a:solidFill>
                <a:sym typeface="Wingdings" panose="05000000000000000000" pitchFamily="2" charset="2"/>
              </a:rPr>
              <a:t>TotalY</a:t>
            </a:r>
            <a:r>
              <a:rPr lang="zh-CN" altLang="en-US" sz="2000" b="1" dirty="0">
                <a:solidFill>
                  <a:srgbClr val="006AC3"/>
                </a:solidFill>
                <a:sym typeface="Wingdings" panose="05000000000000000000" pitchFamily="2" charset="2"/>
              </a:rPr>
              <a:t>属性：获取手势开始后 </a:t>
            </a:r>
            <a:r>
              <a:rPr lang="en-US" altLang="zh-CN" sz="2000" b="1" dirty="0">
                <a:solidFill>
                  <a:srgbClr val="006AC3"/>
                </a:solidFill>
                <a:sym typeface="Wingdings" panose="05000000000000000000" pitchFamily="2" charset="2"/>
              </a:rPr>
              <a:t>Y </a:t>
            </a:r>
            <a:r>
              <a:rPr lang="zh-CN" altLang="en-US" sz="2000" b="1" dirty="0">
                <a:solidFill>
                  <a:srgbClr val="006AC3"/>
                </a:solidFill>
                <a:sym typeface="Wingdings" panose="05000000000000000000" pitchFamily="2" charset="2"/>
              </a:rPr>
              <a:t>方向的总体更改</a:t>
            </a:r>
            <a:endParaRPr lang="en-US" altLang="zh-CN" sz="2000" b="1" dirty="0">
              <a:solidFill>
                <a:srgbClr val="006AC3"/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16983887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A944A9E-EAE8-4321-80FE-6C02972E2042}"/>
              </a:ext>
            </a:extLst>
          </p:cNvPr>
          <p:cNvSpPr/>
          <p:nvPr/>
        </p:nvSpPr>
        <p:spPr>
          <a:xfrm>
            <a:off x="0" y="0"/>
            <a:ext cx="12192000" cy="999241"/>
          </a:xfrm>
          <a:prstGeom prst="rect">
            <a:avLst/>
          </a:prstGeom>
          <a:solidFill>
            <a:srgbClr val="006A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491F4BE-6465-4E9C-A2FD-AC0457CB77C2}"/>
              </a:ext>
            </a:extLst>
          </p:cNvPr>
          <p:cNvSpPr txBox="1"/>
          <p:nvPr/>
        </p:nvSpPr>
        <p:spPr>
          <a:xfrm>
            <a:off x="2412610" y="176454"/>
            <a:ext cx="8673312" cy="646331"/>
          </a:xfrm>
          <a:prstGeom prst="rect">
            <a:avLst/>
          </a:prstGeom>
          <a:solidFill>
            <a:srgbClr val="006AC4"/>
          </a:solidFill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chemeClr val="bg1"/>
                </a:solidFill>
              </a:rPr>
              <a:t>手势识别器（</a:t>
            </a:r>
            <a:r>
              <a:rPr lang="en-US" altLang="zh-CN" sz="3600" b="1" dirty="0" err="1">
                <a:solidFill>
                  <a:schemeClr val="bg1"/>
                </a:solidFill>
              </a:rPr>
              <a:t>GestureRecognizer</a:t>
            </a:r>
            <a:r>
              <a:rPr lang="zh-CN" altLang="en-US" sz="3600" b="1" dirty="0">
                <a:solidFill>
                  <a:schemeClr val="bg1"/>
                </a:solidFill>
              </a:rPr>
              <a:t>）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1468C28-9840-4BF3-968B-12B70A31EF85}"/>
              </a:ext>
            </a:extLst>
          </p:cNvPr>
          <p:cNvSpPr txBox="1"/>
          <p:nvPr/>
        </p:nvSpPr>
        <p:spPr>
          <a:xfrm>
            <a:off x="381559" y="1175695"/>
            <a:ext cx="11810441" cy="3190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500"/>
              </a:lnSpc>
            </a:pPr>
            <a:r>
              <a:rPr lang="en-US" altLang="zh-CN" sz="2000" b="1" dirty="0">
                <a:solidFill>
                  <a:srgbClr val="006AC3"/>
                </a:solidFill>
                <a:sym typeface="Wingdings" panose="05000000000000000000" pitchFamily="2" charset="2"/>
              </a:rPr>
              <a:t>5. </a:t>
            </a:r>
            <a:r>
              <a:rPr lang="en-US" altLang="zh-CN" sz="2000" b="1" dirty="0" err="1">
                <a:solidFill>
                  <a:srgbClr val="006AC3"/>
                </a:solidFill>
                <a:sym typeface="Wingdings" panose="05000000000000000000" pitchFamily="2" charset="2"/>
              </a:rPr>
              <a:t>DragGestureRecognizer</a:t>
            </a:r>
            <a:r>
              <a:rPr lang="en-US" altLang="zh-CN" sz="2000" b="1" dirty="0">
                <a:solidFill>
                  <a:srgbClr val="006AC3"/>
                </a:solidFill>
                <a:sym typeface="Wingdings" panose="05000000000000000000" pitchFamily="2" charset="2"/>
              </a:rPr>
              <a:t> </a:t>
            </a:r>
          </a:p>
          <a:p>
            <a:pPr>
              <a:lnSpc>
                <a:spcPts val="3500"/>
              </a:lnSpc>
            </a:pPr>
            <a:r>
              <a:rPr lang="zh-CN" altLang="en-US" sz="2000" b="1" dirty="0">
                <a:solidFill>
                  <a:srgbClr val="006AC3"/>
                </a:solidFill>
                <a:sym typeface="Wingdings" panose="05000000000000000000" pitchFamily="2" charset="2"/>
              </a:rPr>
              <a:t>此类定义了以下属性：</a:t>
            </a:r>
            <a:endParaRPr lang="en-US" altLang="zh-CN" sz="2000" b="1" dirty="0">
              <a:solidFill>
                <a:srgbClr val="006AC3"/>
              </a:solidFill>
              <a:sym typeface="Wingdings" panose="05000000000000000000" pitchFamily="2" charset="2"/>
            </a:endParaRPr>
          </a:p>
          <a:p>
            <a:pPr>
              <a:lnSpc>
                <a:spcPts val="3500"/>
              </a:lnSpc>
            </a:pPr>
            <a:r>
              <a:rPr lang="en-US" altLang="zh-CN" sz="2000" b="1" dirty="0" err="1">
                <a:solidFill>
                  <a:srgbClr val="006AC3"/>
                </a:solidFill>
                <a:sym typeface="Wingdings" panose="05000000000000000000" pitchFamily="2" charset="2"/>
              </a:rPr>
              <a:t>CanDrag</a:t>
            </a:r>
            <a:r>
              <a:rPr lang="zh-CN" altLang="en-US" sz="2000" b="1" dirty="0">
                <a:solidFill>
                  <a:srgbClr val="006AC3"/>
                </a:solidFill>
                <a:sym typeface="Wingdings" panose="05000000000000000000" pitchFamily="2" charset="2"/>
              </a:rPr>
              <a:t>：类型为 </a:t>
            </a:r>
            <a:r>
              <a:rPr lang="en-US" altLang="zh-CN" sz="2000" b="1" dirty="0">
                <a:solidFill>
                  <a:srgbClr val="006AC3"/>
                </a:solidFill>
                <a:sym typeface="Wingdings" panose="05000000000000000000" pitchFamily="2" charset="2"/>
              </a:rPr>
              <a:t>bool</a:t>
            </a:r>
            <a:r>
              <a:rPr lang="zh-CN" altLang="en-US" sz="2000" b="1" dirty="0">
                <a:solidFill>
                  <a:srgbClr val="006AC3"/>
                </a:solidFill>
                <a:sym typeface="Wingdings" panose="05000000000000000000" pitchFamily="2" charset="2"/>
              </a:rPr>
              <a:t>，指明手势识别器附加到的元素能否为拖动源。 此属性的默认值为 </a:t>
            </a:r>
            <a:r>
              <a:rPr lang="en-US" altLang="zh-CN" sz="2000" b="1" dirty="0">
                <a:solidFill>
                  <a:srgbClr val="006AC3"/>
                </a:solidFill>
                <a:sym typeface="Wingdings" panose="05000000000000000000" pitchFamily="2" charset="2"/>
              </a:rPr>
              <a:t>true</a:t>
            </a:r>
            <a:r>
              <a:rPr lang="zh-CN" altLang="en-US" sz="2000" b="1" dirty="0">
                <a:solidFill>
                  <a:srgbClr val="006AC3"/>
                </a:solidFill>
                <a:sym typeface="Wingdings" panose="05000000000000000000" pitchFamily="2" charset="2"/>
              </a:rPr>
              <a:t>。</a:t>
            </a:r>
          </a:p>
          <a:p>
            <a:pPr>
              <a:lnSpc>
                <a:spcPts val="3500"/>
              </a:lnSpc>
            </a:pPr>
            <a:r>
              <a:rPr lang="en-US" altLang="zh-CN" sz="2000" b="1" dirty="0" err="1">
                <a:solidFill>
                  <a:srgbClr val="006AC3"/>
                </a:solidFill>
                <a:sym typeface="Wingdings" panose="05000000000000000000" pitchFamily="2" charset="2"/>
              </a:rPr>
              <a:t>DragStartingCommand</a:t>
            </a:r>
            <a:r>
              <a:rPr lang="zh-CN" altLang="en-US" sz="2000" b="1" dirty="0">
                <a:solidFill>
                  <a:srgbClr val="006AC3"/>
                </a:solidFill>
                <a:sym typeface="Wingdings" panose="05000000000000000000" pitchFamily="2" charset="2"/>
              </a:rPr>
              <a:t>：类型为 </a:t>
            </a:r>
            <a:r>
              <a:rPr lang="en-US" altLang="zh-CN" sz="2000" b="1" dirty="0" err="1">
                <a:solidFill>
                  <a:srgbClr val="006AC3"/>
                </a:solidFill>
                <a:sym typeface="Wingdings" panose="05000000000000000000" pitchFamily="2" charset="2"/>
              </a:rPr>
              <a:t>ICommand</a:t>
            </a:r>
            <a:r>
              <a:rPr lang="zh-CN" altLang="en-US" sz="2000" b="1" dirty="0">
                <a:solidFill>
                  <a:srgbClr val="006AC3"/>
                </a:solidFill>
                <a:sym typeface="Wingdings" panose="05000000000000000000" pitchFamily="2" charset="2"/>
              </a:rPr>
              <a:t>，在第一次识别拖动手势时执行。</a:t>
            </a:r>
          </a:p>
          <a:p>
            <a:pPr>
              <a:lnSpc>
                <a:spcPts val="3500"/>
              </a:lnSpc>
            </a:pPr>
            <a:r>
              <a:rPr lang="en-US" altLang="zh-CN" sz="2000" b="1" dirty="0" err="1">
                <a:solidFill>
                  <a:srgbClr val="006AC3"/>
                </a:solidFill>
                <a:sym typeface="Wingdings" panose="05000000000000000000" pitchFamily="2" charset="2"/>
              </a:rPr>
              <a:t>DragStartingCommandParameter</a:t>
            </a:r>
            <a:r>
              <a:rPr lang="zh-CN" altLang="en-US" sz="2000" b="1" dirty="0">
                <a:solidFill>
                  <a:srgbClr val="006AC3"/>
                </a:solidFill>
                <a:sym typeface="Wingdings" panose="05000000000000000000" pitchFamily="2" charset="2"/>
              </a:rPr>
              <a:t>，属于 </a:t>
            </a:r>
            <a:r>
              <a:rPr lang="en-US" altLang="zh-CN" sz="2000" b="1" dirty="0">
                <a:solidFill>
                  <a:srgbClr val="006AC3"/>
                </a:solidFill>
                <a:sym typeface="Wingdings" panose="05000000000000000000" pitchFamily="2" charset="2"/>
              </a:rPr>
              <a:t>object </a:t>
            </a:r>
            <a:r>
              <a:rPr lang="zh-CN" altLang="en-US" sz="2000" b="1" dirty="0">
                <a:solidFill>
                  <a:srgbClr val="006AC3"/>
                </a:solidFill>
                <a:sym typeface="Wingdings" panose="05000000000000000000" pitchFamily="2" charset="2"/>
              </a:rPr>
              <a:t>类型，是传递给 </a:t>
            </a:r>
            <a:r>
              <a:rPr lang="en-US" altLang="zh-CN" sz="2000" b="1" dirty="0" err="1">
                <a:solidFill>
                  <a:srgbClr val="006AC3"/>
                </a:solidFill>
                <a:sym typeface="Wingdings" panose="05000000000000000000" pitchFamily="2" charset="2"/>
              </a:rPr>
              <a:t>DragStartingCommand</a:t>
            </a:r>
            <a:r>
              <a:rPr lang="en-US" altLang="zh-CN" sz="2000" b="1" dirty="0">
                <a:solidFill>
                  <a:srgbClr val="006AC3"/>
                </a:solidFill>
                <a:sym typeface="Wingdings" panose="05000000000000000000" pitchFamily="2" charset="2"/>
              </a:rPr>
              <a:t> </a:t>
            </a:r>
            <a:r>
              <a:rPr lang="zh-CN" altLang="en-US" sz="2000" b="1" dirty="0">
                <a:solidFill>
                  <a:srgbClr val="006AC3"/>
                </a:solidFill>
                <a:sym typeface="Wingdings" panose="05000000000000000000" pitchFamily="2" charset="2"/>
              </a:rPr>
              <a:t>的参数。</a:t>
            </a:r>
          </a:p>
          <a:p>
            <a:pPr>
              <a:lnSpc>
                <a:spcPts val="3500"/>
              </a:lnSpc>
            </a:pPr>
            <a:r>
              <a:rPr lang="en-US" altLang="zh-CN" sz="2000" b="1" dirty="0" err="1">
                <a:solidFill>
                  <a:srgbClr val="006AC3"/>
                </a:solidFill>
                <a:sym typeface="Wingdings" panose="05000000000000000000" pitchFamily="2" charset="2"/>
              </a:rPr>
              <a:t>DropCompletedCommand</a:t>
            </a:r>
            <a:r>
              <a:rPr lang="zh-CN" altLang="en-US" sz="2000" b="1" dirty="0">
                <a:solidFill>
                  <a:srgbClr val="006AC3"/>
                </a:solidFill>
                <a:sym typeface="Wingdings" panose="05000000000000000000" pitchFamily="2" charset="2"/>
              </a:rPr>
              <a:t>：类型为 </a:t>
            </a:r>
            <a:r>
              <a:rPr lang="en-US" altLang="zh-CN" sz="2000" b="1" dirty="0" err="1">
                <a:solidFill>
                  <a:srgbClr val="006AC3"/>
                </a:solidFill>
                <a:sym typeface="Wingdings" panose="05000000000000000000" pitchFamily="2" charset="2"/>
              </a:rPr>
              <a:t>ICommand</a:t>
            </a:r>
            <a:r>
              <a:rPr lang="zh-CN" altLang="en-US" sz="2000" b="1" dirty="0">
                <a:solidFill>
                  <a:srgbClr val="006AC3"/>
                </a:solidFill>
                <a:sym typeface="Wingdings" panose="05000000000000000000" pitchFamily="2" charset="2"/>
              </a:rPr>
              <a:t>，在放置拖动源时执行。</a:t>
            </a:r>
          </a:p>
          <a:p>
            <a:pPr>
              <a:lnSpc>
                <a:spcPts val="3500"/>
              </a:lnSpc>
            </a:pPr>
            <a:r>
              <a:rPr lang="en-US" altLang="zh-CN" sz="2000" b="1" dirty="0" err="1">
                <a:solidFill>
                  <a:srgbClr val="006AC3"/>
                </a:solidFill>
                <a:sym typeface="Wingdings" panose="05000000000000000000" pitchFamily="2" charset="2"/>
              </a:rPr>
              <a:t>DropCompletedCommandParameter</a:t>
            </a:r>
            <a:r>
              <a:rPr lang="zh-CN" altLang="en-US" sz="2000" b="1" dirty="0">
                <a:solidFill>
                  <a:srgbClr val="006AC3"/>
                </a:solidFill>
                <a:sym typeface="Wingdings" panose="05000000000000000000" pitchFamily="2" charset="2"/>
              </a:rPr>
              <a:t>，属于 </a:t>
            </a:r>
            <a:r>
              <a:rPr lang="en-US" altLang="zh-CN" sz="2000" b="1" dirty="0">
                <a:solidFill>
                  <a:srgbClr val="006AC3"/>
                </a:solidFill>
                <a:sym typeface="Wingdings" panose="05000000000000000000" pitchFamily="2" charset="2"/>
              </a:rPr>
              <a:t>object </a:t>
            </a:r>
            <a:r>
              <a:rPr lang="zh-CN" altLang="en-US" sz="2000" b="1" dirty="0">
                <a:solidFill>
                  <a:srgbClr val="006AC3"/>
                </a:solidFill>
                <a:sym typeface="Wingdings" panose="05000000000000000000" pitchFamily="2" charset="2"/>
              </a:rPr>
              <a:t>类型，是传递给 </a:t>
            </a:r>
            <a:r>
              <a:rPr lang="en-US" altLang="zh-CN" sz="2000" b="1" dirty="0" err="1">
                <a:solidFill>
                  <a:srgbClr val="006AC3"/>
                </a:solidFill>
                <a:sym typeface="Wingdings" panose="05000000000000000000" pitchFamily="2" charset="2"/>
              </a:rPr>
              <a:t>DropCompletedCommand</a:t>
            </a:r>
            <a:r>
              <a:rPr lang="en-US" altLang="zh-CN" sz="2000" b="1" dirty="0">
                <a:solidFill>
                  <a:srgbClr val="006AC3"/>
                </a:solidFill>
                <a:sym typeface="Wingdings" panose="05000000000000000000" pitchFamily="2" charset="2"/>
              </a:rPr>
              <a:t> </a:t>
            </a:r>
            <a:r>
              <a:rPr lang="zh-CN" altLang="en-US" sz="2000" b="1" dirty="0">
                <a:solidFill>
                  <a:srgbClr val="006AC3"/>
                </a:solidFill>
                <a:sym typeface="Wingdings" panose="05000000000000000000" pitchFamily="2" charset="2"/>
              </a:rPr>
              <a:t>的参数。</a:t>
            </a:r>
            <a:endParaRPr lang="en-US" altLang="zh-CN" sz="2000" b="1" dirty="0">
              <a:solidFill>
                <a:srgbClr val="006AC3"/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767429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EB07C5F-F298-4F7A-BC3E-29A79E6AD438}"/>
              </a:ext>
            </a:extLst>
          </p:cNvPr>
          <p:cNvSpPr/>
          <p:nvPr/>
        </p:nvSpPr>
        <p:spPr>
          <a:xfrm>
            <a:off x="0" y="0"/>
            <a:ext cx="12192000" cy="1186774"/>
          </a:xfrm>
          <a:prstGeom prst="rect">
            <a:avLst/>
          </a:prstGeom>
          <a:solidFill>
            <a:srgbClr val="006A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4095E2D-593C-4A5D-ADA8-78519E26A6F9}"/>
              </a:ext>
            </a:extLst>
          </p:cNvPr>
          <p:cNvSpPr txBox="1"/>
          <p:nvPr/>
        </p:nvSpPr>
        <p:spPr>
          <a:xfrm>
            <a:off x="4004157" y="225969"/>
            <a:ext cx="4047497" cy="646331"/>
          </a:xfrm>
          <a:prstGeom prst="rect">
            <a:avLst/>
          </a:prstGeom>
          <a:solidFill>
            <a:srgbClr val="006AC4"/>
          </a:solidFill>
        </p:spPr>
        <p:txBody>
          <a:bodyPr wrap="square" rtlCol="0">
            <a:spAutoFit/>
          </a:bodyPr>
          <a:lstStyle/>
          <a:p>
            <a:r>
              <a:rPr lang="en-US" altLang="zh-CN" sz="3600" b="1">
                <a:solidFill>
                  <a:schemeClr val="bg1"/>
                </a:solidFill>
              </a:rPr>
              <a:t>Xamarin</a:t>
            </a:r>
            <a:r>
              <a:rPr lang="zh-CN" altLang="en-US" sz="3600" b="1">
                <a:solidFill>
                  <a:schemeClr val="bg1"/>
                </a:solidFill>
              </a:rPr>
              <a:t>项目结构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685EC22-E5D7-4EDB-BB48-6970C37B3FD9}"/>
              </a:ext>
            </a:extLst>
          </p:cNvPr>
          <p:cNvSpPr txBox="1"/>
          <p:nvPr/>
        </p:nvSpPr>
        <p:spPr>
          <a:xfrm>
            <a:off x="680937" y="1416140"/>
            <a:ext cx="47804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006AC4"/>
                </a:solidFill>
              </a:rPr>
              <a:t>一、创建</a:t>
            </a:r>
            <a:r>
              <a:rPr lang="en-US" altLang="zh-CN" sz="2800" b="1" dirty="0" err="1">
                <a:solidFill>
                  <a:srgbClr val="006AC4"/>
                </a:solidFill>
              </a:rPr>
              <a:t>Xamarin.Forms</a:t>
            </a:r>
            <a:r>
              <a:rPr lang="zh-CN" altLang="en-US" sz="2800" b="1" dirty="0">
                <a:solidFill>
                  <a:srgbClr val="006AC4"/>
                </a:solidFill>
              </a:rPr>
              <a:t>项目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065B869-5EDC-4846-A84D-D1CCDBD5DA01}"/>
              </a:ext>
            </a:extLst>
          </p:cNvPr>
          <p:cNvSpPr txBox="1"/>
          <p:nvPr/>
        </p:nvSpPr>
        <p:spPr>
          <a:xfrm>
            <a:off x="645671" y="2954903"/>
            <a:ext cx="48798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006AC4"/>
                </a:solidFill>
              </a:rPr>
              <a:t>二、</a:t>
            </a:r>
            <a:r>
              <a:rPr lang="en-US" altLang="zh-CN" sz="2800" b="1" dirty="0">
                <a:solidFill>
                  <a:srgbClr val="006AC4"/>
                </a:solidFill>
              </a:rPr>
              <a:t> </a:t>
            </a:r>
            <a:r>
              <a:rPr lang="en-US" altLang="zh-CN" sz="2800" b="1" dirty="0" err="1">
                <a:solidFill>
                  <a:srgbClr val="006AC4"/>
                </a:solidFill>
              </a:rPr>
              <a:t>Xamarin.Forms</a:t>
            </a:r>
            <a:r>
              <a:rPr lang="zh-CN" altLang="en-US" sz="2800" b="1" dirty="0">
                <a:solidFill>
                  <a:srgbClr val="006AC4"/>
                </a:solidFill>
              </a:rPr>
              <a:t>项目结构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22C122D-7593-4C6D-A481-AD99668E8DE0}"/>
              </a:ext>
            </a:extLst>
          </p:cNvPr>
          <p:cNvSpPr txBox="1"/>
          <p:nvPr/>
        </p:nvSpPr>
        <p:spPr>
          <a:xfrm>
            <a:off x="1403782" y="2037893"/>
            <a:ext cx="17636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rgbClr val="006AC4"/>
                </a:solidFill>
              </a:rPr>
              <a:t>1. </a:t>
            </a:r>
            <a:r>
              <a:rPr lang="zh-CN" altLang="en-US" sz="2000" b="1" dirty="0">
                <a:solidFill>
                  <a:srgbClr val="006AC4"/>
                </a:solidFill>
              </a:rPr>
              <a:t>安装</a:t>
            </a:r>
            <a:r>
              <a:rPr lang="en-US" altLang="zh-CN" sz="2000" b="1" dirty="0">
                <a:solidFill>
                  <a:srgbClr val="006AC4"/>
                </a:solidFill>
              </a:rPr>
              <a:t>JDK1.8</a:t>
            </a:r>
            <a:endParaRPr lang="zh-CN" altLang="en-US" sz="2000" b="1" dirty="0">
              <a:solidFill>
                <a:srgbClr val="006AC4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84617D2-6082-41B9-A966-CA66FEBA476A}"/>
              </a:ext>
            </a:extLst>
          </p:cNvPr>
          <p:cNvSpPr txBox="1"/>
          <p:nvPr/>
        </p:nvSpPr>
        <p:spPr>
          <a:xfrm>
            <a:off x="1403782" y="2485162"/>
            <a:ext cx="43476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rgbClr val="006AC4"/>
                </a:solidFill>
              </a:rPr>
              <a:t>2.</a:t>
            </a:r>
            <a:r>
              <a:rPr lang="zh-CN" altLang="en-US" sz="2000" b="1" dirty="0">
                <a:solidFill>
                  <a:srgbClr val="006AC4"/>
                </a:solidFill>
              </a:rPr>
              <a:t> 安装</a:t>
            </a:r>
            <a:r>
              <a:rPr lang="en-US" altLang="zh-CN" sz="2000" b="1" dirty="0">
                <a:solidFill>
                  <a:srgbClr val="006AC4"/>
                </a:solidFill>
              </a:rPr>
              <a:t>Android</a:t>
            </a:r>
            <a:r>
              <a:rPr lang="zh-CN" altLang="en-US" sz="2000" b="1" dirty="0">
                <a:solidFill>
                  <a:srgbClr val="006AC4"/>
                </a:solidFill>
              </a:rPr>
              <a:t>虚拟机，配置</a:t>
            </a:r>
            <a:r>
              <a:rPr lang="en-US" altLang="zh-CN" sz="2000" b="1" dirty="0">
                <a:solidFill>
                  <a:srgbClr val="006AC4"/>
                </a:solidFill>
              </a:rPr>
              <a:t>MacOS</a:t>
            </a:r>
            <a:endParaRPr lang="zh-CN" altLang="en-US" sz="2000" b="1" dirty="0">
              <a:solidFill>
                <a:srgbClr val="006AC4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7500EBD-512B-44A2-AD21-693D4A885B66}"/>
              </a:ext>
            </a:extLst>
          </p:cNvPr>
          <p:cNvSpPr txBox="1"/>
          <p:nvPr/>
        </p:nvSpPr>
        <p:spPr>
          <a:xfrm>
            <a:off x="1354088" y="3536336"/>
            <a:ext cx="72298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rgbClr val="006AC4"/>
                </a:solidFill>
              </a:rPr>
              <a:t>1. Android</a:t>
            </a:r>
            <a:r>
              <a:rPr lang="zh-CN" altLang="en-US" sz="2000" b="1" dirty="0">
                <a:solidFill>
                  <a:srgbClr val="006AC4"/>
                </a:solidFill>
              </a:rPr>
              <a:t>项目</a:t>
            </a:r>
            <a:r>
              <a:rPr lang="en-US" altLang="zh-CN" sz="2000" b="1" dirty="0">
                <a:solidFill>
                  <a:srgbClr val="006AC4"/>
                </a:solidFill>
              </a:rPr>
              <a:t>:</a:t>
            </a:r>
            <a:r>
              <a:rPr lang="zh-CN" altLang="en-US" sz="2000" b="1" dirty="0">
                <a:solidFill>
                  <a:srgbClr val="006AC4"/>
                </a:solidFill>
              </a:rPr>
              <a:t>入口点</a:t>
            </a:r>
            <a:r>
              <a:rPr lang="en-US" altLang="zh-CN" sz="2000" b="1" dirty="0" err="1">
                <a:solidFill>
                  <a:srgbClr val="006AC4"/>
                </a:solidFill>
              </a:rPr>
              <a:t>MainActivity</a:t>
            </a:r>
            <a:r>
              <a:rPr lang="zh-CN" altLang="en-US" sz="2000" b="1" dirty="0">
                <a:solidFill>
                  <a:srgbClr val="006AC4"/>
                </a:solidFill>
              </a:rPr>
              <a:t>类的</a:t>
            </a:r>
            <a:r>
              <a:rPr lang="en-US" altLang="zh-CN" sz="2000" b="1" dirty="0" err="1">
                <a:solidFill>
                  <a:srgbClr val="006AC4"/>
                </a:solidFill>
              </a:rPr>
              <a:t>OnCreate</a:t>
            </a:r>
            <a:r>
              <a:rPr lang="en-US" altLang="zh-CN" sz="2000" b="1" dirty="0">
                <a:solidFill>
                  <a:srgbClr val="006AC4"/>
                </a:solidFill>
              </a:rPr>
              <a:t>   new App() </a:t>
            </a:r>
            <a:endParaRPr lang="zh-CN" altLang="en-US" sz="2000" b="1" dirty="0">
              <a:solidFill>
                <a:srgbClr val="006AC4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536247D-26C2-4E59-957F-B4E7F9B0C019}"/>
              </a:ext>
            </a:extLst>
          </p:cNvPr>
          <p:cNvSpPr txBox="1"/>
          <p:nvPr/>
        </p:nvSpPr>
        <p:spPr>
          <a:xfrm>
            <a:off x="1354088" y="3983605"/>
            <a:ext cx="46554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rgbClr val="006AC4"/>
                </a:solidFill>
              </a:rPr>
              <a:t>2.</a:t>
            </a:r>
            <a:r>
              <a:rPr lang="zh-CN" altLang="en-US" sz="2000" b="1" dirty="0">
                <a:solidFill>
                  <a:srgbClr val="006AC4"/>
                </a:solidFill>
              </a:rPr>
              <a:t> </a:t>
            </a:r>
            <a:r>
              <a:rPr lang="en-US" altLang="zh-CN" sz="2000" b="1" dirty="0">
                <a:solidFill>
                  <a:srgbClr val="006AC4"/>
                </a:solidFill>
              </a:rPr>
              <a:t>IOS</a:t>
            </a:r>
            <a:r>
              <a:rPr lang="zh-CN" altLang="en-US" sz="2000" b="1" dirty="0">
                <a:solidFill>
                  <a:srgbClr val="006AC4"/>
                </a:solidFill>
              </a:rPr>
              <a:t>项目</a:t>
            </a:r>
            <a:r>
              <a:rPr lang="en-US" altLang="zh-CN" sz="2000" b="1" dirty="0">
                <a:solidFill>
                  <a:srgbClr val="006AC4"/>
                </a:solidFill>
              </a:rPr>
              <a:t>:</a:t>
            </a:r>
            <a:r>
              <a:rPr lang="zh-CN" altLang="en-US" sz="2000" b="1" dirty="0">
                <a:solidFill>
                  <a:srgbClr val="006AC4"/>
                </a:solidFill>
              </a:rPr>
              <a:t>入口点</a:t>
            </a:r>
            <a:r>
              <a:rPr lang="en-US" altLang="zh-CN" sz="2000" b="1" dirty="0">
                <a:solidFill>
                  <a:srgbClr val="006AC4"/>
                </a:solidFill>
              </a:rPr>
              <a:t>Main</a:t>
            </a:r>
            <a:r>
              <a:rPr lang="zh-CN" altLang="en-US" sz="2000" b="1" dirty="0">
                <a:solidFill>
                  <a:srgbClr val="006AC4"/>
                </a:solidFill>
              </a:rPr>
              <a:t>函数 </a:t>
            </a:r>
            <a:r>
              <a:rPr lang="en-US" altLang="zh-CN" sz="2000" b="1" dirty="0">
                <a:solidFill>
                  <a:srgbClr val="006AC4"/>
                </a:solidFill>
              </a:rPr>
              <a:t>new App() </a:t>
            </a:r>
            <a:endParaRPr lang="zh-CN" altLang="en-US" sz="2000" b="1" dirty="0">
              <a:solidFill>
                <a:srgbClr val="006AC4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23F179B-F480-47D7-AA50-CA97932EB25F}"/>
              </a:ext>
            </a:extLst>
          </p:cNvPr>
          <p:cNvSpPr txBox="1"/>
          <p:nvPr/>
        </p:nvSpPr>
        <p:spPr>
          <a:xfrm>
            <a:off x="1350560" y="4453346"/>
            <a:ext cx="35894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rgbClr val="006AC4"/>
                </a:solidFill>
              </a:rPr>
              <a:t>3.  </a:t>
            </a:r>
            <a:r>
              <a:rPr lang="zh-CN" altLang="en-US" sz="2000" b="1" dirty="0">
                <a:solidFill>
                  <a:srgbClr val="006AC4"/>
                </a:solidFill>
              </a:rPr>
              <a:t>主项目分析：入口点</a:t>
            </a:r>
            <a:r>
              <a:rPr lang="en-US" altLang="zh-CN" sz="2000" b="1" dirty="0">
                <a:solidFill>
                  <a:srgbClr val="006AC4"/>
                </a:solidFill>
              </a:rPr>
              <a:t>App</a:t>
            </a:r>
            <a:r>
              <a:rPr lang="zh-CN" altLang="en-US" sz="2000" b="1" dirty="0">
                <a:solidFill>
                  <a:srgbClr val="006AC4"/>
                </a:solidFill>
              </a:rPr>
              <a:t>类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077C301F-BA8F-4150-A68C-686DA12D3C26}"/>
              </a:ext>
            </a:extLst>
          </p:cNvPr>
          <p:cNvSpPr txBox="1"/>
          <p:nvPr/>
        </p:nvSpPr>
        <p:spPr>
          <a:xfrm>
            <a:off x="1802288" y="4923087"/>
            <a:ext cx="14366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rgbClr val="006AC4"/>
                </a:solidFill>
              </a:rPr>
              <a:t>(1).  App</a:t>
            </a:r>
            <a:r>
              <a:rPr lang="zh-CN" altLang="en-US" sz="2000" b="1" dirty="0">
                <a:solidFill>
                  <a:srgbClr val="006AC4"/>
                </a:solidFill>
              </a:rPr>
              <a:t>类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D6C24A8A-7353-4124-9C52-2CA27816E254}"/>
              </a:ext>
            </a:extLst>
          </p:cNvPr>
          <p:cNvSpPr txBox="1"/>
          <p:nvPr/>
        </p:nvSpPr>
        <p:spPr>
          <a:xfrm>
            <a:off x="1802288" y="5414902"/>
            <a:ext cx="2191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rgbClr val="006AC4"/>
                </a:solidFill>
              </a:rPr>
              <a:t>(2).  MainPage</a:t>
            </a:r>
            <a:r>
              <a:rPr lang="zh-CN" altLang="en-US" sz="2000" b="1" dirty="0">
                <a:solidFill>
                  <a:srgbClr val="006AC4"/>
                </a:solidFill>
              </a:rPr>
              <a:t>类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FE25431E-97B5-407E-B33C-1CEE409F61CA}"/>
              </a:ext>
            </a:extLst>
          </p:cNvPr>
          <p:cNvSpPr txBox="1"/>
          <p:nvPr/>
        </p:nvSpPr>
        <p:spPr>
          <a:xfrm>
            <a:off x="1802288" y="5906717"/>
            <a:ext cx="72699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rgbClr val="006AC4"/>
                </a:solidFill>
              </a:rPr>
              <a:t>(3).  XAML</a:t>
            </a:r>
            <a:r>
              <a:rPr lang="zh-CN" altLang="en-US" sz="2000" b="1" dirty="0">
                <a:solidFill>
                  <a:srgbClr val="006AC4"/>
                </a:solidFill>
              </a:rPr>
              <a:t>文档：既可以用</a:t>
            </a:r>
            <a:r>
              <a:rPr lang="en-US" altLang="zh-CN" sz="2000" b="1" dirty="0">
                <a:solidFill>
                  <a:srgbClr val="006AC4"/>
                </a:solidFill>
              </a:rPr>
              <a:t>C#</a:t>
            </a:r>
            <a:r>
              <a:rPr lang="zh-CN" altLang="en-US" sz="2000" b="1" dirty="0">
                <a:solidFill>
                  <a:srgbClr val="006AC4"/>
                </a:solidFill>
              </a:rPr>
              <a:t>来定义类，也可以用</a:t>
            </a:r>
            <a:r>
              <a:rPr lang="en-US" altLang="zh-CN" sz="2000" b="1" dirty="0">
                <a:solidFill>
                  <a:srgbClr val="006AC4"/>
                </a:solidFill>
              </a:rPr>
              <a:t>XAML</a:t>
            </a:r>
            <a:r>
              <a:rPr lang="zh-CN" altLang="en-US" sz="2000" b="1" dirty="0">
                <a:solidFill>
                  <a:srgbClr val="006AC4"/>
                </a:solidFill>
              </a:rPr>
              <a:t>定义类</a:t>
            </a:r>
          </a:p>
        </p:txBody>
      </p:sp>
    </p:spTree>
    <p:extLst>
      <p:ext uri="{BB962C8B-B14F-4D97-AF65-F5344CB8AC3E}">
        <p14:creationId xmlns:p14="http://schemas.microsoft.com/office/powerpoint/2010/main" val="191970575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49BE5841-A2E8-4DD2-B4AC-30EFF44B7FFD}"/>
              </a:ext>
            </a:extLst>
          </p:cNvPr>
          <p:cNvSpPr/>
          <p:nvPr/>
        </p:nvSpPr>
        <p:spPr>
          <a:xfrm>
            <a:off x="0" y="0"/>
            <a:ext cx="12192000" cy="999241"/>
          </a:xfrm>
          <a:prstGeom prst="rect">
            <a:avLst/>
          </a:prstGeom>
          <a:solidFill>
            <a:srgbClr val="006A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199C84C-A52E-4766-BE7F-4B3570E6B94F}"/>
              </a:ext>
            </a:extLst>
          </p:cNvPr>
          <p:cNvSpPr txBox="1"/>
          <p:nvPr/>
        </p:nvSpPr>
        <p:spPr>
          <a:xfrm>
            <a:off x="2883950" y="176454"/>
            <a:ext cx="5439918" cy="646331"/>
          </a:xfrm>
          <a:prstGeom prst="rect">
            <a:avLst/>
          </a:prstGeom>
          <a:solidFill>
            <a:srgbClr val="006AC4"/>
          </a:solidFill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chemeClr val="bg1"/>
                </a:solidFill>
              </a:rPr>
              <a:t>样式（</a:t>
            </a:r>
            <a:r>
              <a:rPr lang="en-US" altLang="zh-CN" sz="3600" b="1" dirty="0">
                <a:solidFill>
                  <a:schemeClr val="bg1"/>
                </a:solidFill>
              </a:rPr>
              <a:t>Style</a:t>
            </a:r>
            <a:r>
              <a:rPr lang="zh-CN" altLang="en-US" sz="3600" b="1" dirty="0">
                <a:solidFill>
                  <a:schemeClr val="bg1"/>
                </a:solidFill>
              </a:rPr>
              <a:t>）与主题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A81A4C8-DB60-486D-A9A8-3389083A31A5}"/>
              </a:ext>
            </a:extLst>
          </p:cNvPr>
          <p:cNvSpPr txBox="1"/>
          <p:nvPr/>
        </p:nvSpPr>
        <p:spPr>
          <a:xfrm>
            <a:off x="720924" y="1750730"/>
            <a:ext cx="3888783" cy="4088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500"/>
              </a:lnSpc>
            </a:pPr>
            <a:r>
              <a:rPr lang="zh-CN" altLang="en-US" sz="2800" b="1" dirty="0">
                <a:solidFill>
                  <a:srgbClr val="FF0000"/>
                </a:solidFill>
                <a:sym typeface="Wingdings" panose="05000000000000000000" pitchFamily="2" charset="2"/>
              </a:rPr>
              <a:t>一、样式</a:t>
            </a:r>
            <a:endParaRPr lang="en-US" altLang="zh-CN" sz="2800" b="1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marL="457200" indent="-457200">
              <a:lnSpc>
                <a:spcPts val="3500"/>
              </a:lnSpc>
              <a:buAutoNum type="arabicPeriod"/>
            </a:pPr>
            <a:r>
              <a:rPr lang="zh-CN" altLang="en-US" sz="2000" b="1" dirty="0">
                <a:solidFill>
                  <a:srgbClr val="006AC3"/>
                </a:solidFill>
                <a:sym typeface="Wingdings" panose="05000000000000000000" pitchFamily="2" charset="2"/>
              </a:rPr>
              <a:t>什么是样式？</a:t>
            </a:r>
            <a:endParaRPr lang="en-US" altLang="zh-CN" sz="2000" b="1" dirty="0">
              <a:solidFill>
                <a:srgbClr val="006AC3"/>
              </a:solidFill>
              <a:sym typeface="Wingdings" panose="05000000000000000000" pitchFamily="2" charset="2"/>
            </a:endParaRPr>
          </a:p>
          <a:p>
            <a:pPr marL="457200" indent="-457200">
              <a:lnSpc>
                <a:spcPts val="3500"/>
              </a:lnSpc>
              <a:buAutoNum type="arabicPeriod"/>
            </a:pPr>
            <a:r>
              <a:rPr lang="zh-CN" altLang="en-US" sz="2000" b="1" dirty="0">
                <a:solidFill>
                  <a:srgbClr val="006AC3"/>
                </a:solidFill>
                <a:sym typeface="Wingdings" panose="05000000000000000000" pitchFamily="2" charset="2"/>
              </a:rPr>
              <a:t>创建样式（</a:t>
            </a:r>
            <a:r>
              <a:rPr lang="en-US" altLang="zh-CN" sz="2000" b="1" dirty="0">
                <a:solidFill>
                  <a:srgbClr val="006AC3"/>
                </a:solidFill>
                <a:sym typeface="Wingdings" panose="05000000000000000000" pitchFamily="2" charset="2"/>
              </a:rPr>
              <a:t>Style</a:t>
            </a:r>
            <a:r>
              <a:rPr lang="zh-CN" altLang="en-US" sz="2000" b="1" dirty="0">
                <a:solidFill>
                  <a:srgbClr val="006AC3"/>
                </a:solidFill>
                <a:sym typeface="Wingdings" panose="05000000000000000000" pitchFamily="2" charset="2"/>
              </a:rPr>
              <a:t>）。</a:t>
            </a:r>
            <a:endParaRPr lang="en-US" altLang="zh-CN" sz="2000" b="1" dirty="0">
              <a:solidFill>
                <a:srgbClr val="006AC3"/>
              </a:solidFill>
              <a:sym typeface="Wingdings" panose="05000000000000000000" pitchFamily="2" charset="2"/>
            </a:endParaRPr>
          </a:p>
          <a:p>
            <a:pPr marL="457200" indent="-457200">
              <a:lnSpc>
                <a:spcPts val="3500"/>
              </a:lnSpc>
              <a:buAutoNum type="arabicPeriod"/>
            </a:pPr>
            <a:r>
              <a:rPr lang="zh-CN" altLang="en-US" sz="2000" b="1" dirty="0">
                <a:solidFill>
                  <a:srgbClr val="006AC3"/>
                </a:solidFill>
                <a:sym typeface="Wingdings" panose="05000000000000000000" pitchFamily="2" charset="2"/>
              </a:rPr>
              <a:t>显式样式与隐式样式。</a:t>
            </a:r>
            <a:endParaRPr lang="en-US" altLang="zh-CN" sz="2000" b="1" dirty="0">
              <a:solidFill>
                <a:srgbClr val="006AC3"/>
              </a:solidFill>
              <a:sym typeface="Wingdings" panose="05000000000000000000" pitchFamily="2" charset="2"/>
            </a:endParaRPr>
          </a:p>
          <a:p>
            <a:pPr marL="457200" indent="-457200">
              <a:lnSpc>
                <a:spcPts val="3500"/>
              </a:lnSpc>
              <a:buAutoNum type="arabicPeriod"/>
            </a:pPr>
            <a:r>
              <a:rPr lang="zh-CN" altLang="en-US" sz="2000" b="1" dirty="0">
                <a:solidFill>
                  <a:srgbClr val="006AC3"/>
                </a:solidFill>
                <a:sym typeface="Wingdings" panose="05000000000000000000" pitchFamily="2" charset="2"/>
              </a:rPr>
              <a:t>全局样式。</a:t>
            </a:r>
            <a:endParaRPr lang="en-US" altLang="zh-CN" sz="2000" b="1" dirty="0">
              <a:solidFill>
                <a:srgbClr val="006AC3"/>
              </a:solidFill>
              <a:sym typeface="Wingdings" panose="05000000000000000000" pitchFamily="2" charset="2"/>
            </a:endParaRPr>
          </a:p>
          <a:p>
            <a:pPr marL="457200" indent="-457200">
              <a:lnSpc>
                <a:spcPts val="3500"/>
              </a:lnSpc>
              <a:buAutoNum type="arabicPeriod"/>
            </a:pPr>
            <a:r>
              <a:rPr lang="zh-CN" altLang="en-US" sz="2000" b="1" dirty="0">
                <a:solidFill>
                  <a:srgbClr val="006AC3"/>
                </a:solidFill>
                <a:sym typeface="Wingdings" panose="05000000000000000000" pitchFamily="2" charset="2"/>
              </a:rPr>
              <a:t>样式继承。</a:t>
            </a:r>
            <a:endParaRPr lang="en-US" altLang="zh-CN" sz="2000" b="1" dirty="0">
              <a:solidFill>
                <a:srgbClr val="006AC3"/>
              </a:solidFill>
              <a:sym typeface="Wingdings" panose="05000000000000000000" pitchFamily="2" charset="2"/>
            </a:endParaRPr>
          </a:p>
          <a:p>
            <a:pPr marL="457200" indent="-457200">
              <a:lnSpc>
                <a:spcPts val="3500"/>
              </a:lnSpc>
              <a:buAutoNum type="arabicPeriod"/>
            </a:pPr>
            <a:r>
              <a:rPr lang="zh-CN" altLang="en-US" sz="2000" b="1" dirty="0">
                <a:solidFill>
                  <a:srgbClr val="006AC3"/>
                </a:solidFill>
                <a:sym typeface="Wingdings" panose="05000000000000000000" pitchFamily="2" charset="2"/>
              </a:rPr>
              <a:t>动态样式。</a:t>
            </a:r>
            <a:endParaRPr lang="en-US" altLang="zh-CN" sz="2000" b="1" dirty="0">
              <a:solidFill>
                <a:srgbClr val="006AC3"/>
              </a:solidFill>
              <a:sym typeface="Wingdings" panose="05000000000000000000" pitchFamily="2" charset="2"/>
            </a:endParaRPr>
          </a:p>
          <a:p>
            <a:pPr marL="457200" indent="-457200">
              <a:lnSpc>
                <a:spcPts val="3500"/>
              </a:lnSpc>
              <a:buAutoNum type="arabicPeriod"/>
            </a:pPr>
            <a:r>
              <a:rPr lang="zh-CN" altLang="en-US" sz="2000" b="1" dirty="0">
                <a:solidFill>
                  <a:srgbClr val="006AC3"/>
                </a:solidFill>
                <a:sym typeface="Wingdings" panose="05000000000000000000" pitchFamily="2" charset="2"/>
              </a:rPr>
              <a:t>设备样式。</a:t>
            </a:r>
            <a:endParaRPr lang="en-US" altLang="zh-CN" sz="2000" b="1" dirty="0">
              <a:solidFill>
                <a:srgbClr val="006AC3"/>
              </a:solidFill>
              <a:sym typeface="Wingdings" panose="05000000000000000000" pitchFamily="2" charset="2"/>
            </a:endParaRPr>
          </a:p>
          <a:p>
            <a:pPr marL="457200" indent="-457200">
              <a:lnSpc>
                <a:spcPts val="3500"/>
              </a:lnSpc>
              <a:buAutoNum type="arabicPeriod"/>
            </a:pPr>
            <a:r>
              <a:rPr lang="zh-CN" altLang="en-US" sz="2000" b="1" dirty="0">
                <a:solidFill>
                  <a:srgbClr val="006AC3"/>
                </a:solidFill>
                <a:sym typeface="Wingdings" panose="05000000000000000000" pitchFamily="2" charset="2"/>
              </a:rPr>
              <a:t>样式类</a:t>
            </a:r>
            <a:endParaRPr lang="en-US" altLang="zh-CN" sz="2000" b="1" dirty="0">
              <a:solidFill>
                <a:srgbClr val="006AC3"/>
              </a:solidFill>
              <a:sym typeface="Wingdings" panose="05000000000000000000" pitchFamily="2" charset="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76A341C-3D12-4125-9B08-C5B0DF532A8B}"/>
              </a:ext>
            </a:extLst>
          </p:cNvPr>
          <p:cNvSpPr txBox="1"/>
          <p:nvPr/>
        </p:nvSpPr>
        <p:spPr>
          <a:xfrm>
            <a:off x="6934759" y="1750730"/>
            <a:ext cx="3888783" cy="2292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500"/>
              </a:lnSpc>
            </a:pPr>
            <a:r>
              <a:rPr lang="zh-CN" altLang="en-US" sz="2800" b="1" dirty="0">
                <a:solidFill>
                  <a:srgbClr val="FF0000"/>
                </a:solidFill>
                <a:sym typeface="Wingdings" panose="05000000000000000000" pitchFamily="2" charset="2"/>
              </a:rPr>
              <a:t>二、主题</a:t>
            </a:r>
            <a:endParaRPr lang="en-US" altLang="zh-CN" sz="2800" b="1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marL="457200" indent="-457200">
              <a:lnSpc>
                <a:spcPts val="3500"/>
              </a:lnSpc>
              <a:buAutoNum type="arabicPeriod"/>
            </a:pPr>
            <a:r>
              <a:rPr lang="zh-CN" altLang="en-US" sz="2000" b="1" dirty="0">
                <a:solidFill>
                  <a:srgbClr val="006AC3"/>
                </a:solidFill>
                <a:sym typeface="Wingdings" panose="05000000000000000000" pitchFamily="2" charset="2"/>
              </a:rPr>
              <a:t>什么是主题？</a:t>
            </a:r>
            <a:endParaRPr lang="en-US" altLang="zh-CN" sz="2000" b="1" dirty="0">
              <a:solidFill>
                <a:srgbClr val="006AC3"/>
              </a:solidFill>
              <a:sym typeface="Wingdings" panose="05000000000000000000" pitchFamily="2" charset="2"/>
            </a:endParaRPr>
          </a:p>
          <a:p>
            <a:pPr marL="457200" indent="-457200">
              <a:lnSpc>
                <a:spcPts val="3500"/>
              </a:lnSpc>
              <a:buAutoNum type="arabicPeriod"/>
            </a:pPr>
            <a:r>
              <a:rPr lang="zh-CN" altLang="en-US" sz="2000" b="1" dirty="0">
                <a:solidFill>
                  <a:srgbClr val="006AC3"/>
                </a:solidFill>
                <a:sym typeface="Wingdings" panose="05000000000000000000" pitchFamily="2" charset="2"/>
              </a:rPr>
              <a:t>设置默认主题。</a:t>
            </a:r>
            <a:endParaRPr lang="en-US" altLang="zh-CN" sz="2000" b="1" dirty="0">
              <a:solidFill>
                <a:srgbClr val="006AC3"/>
              </a:solidFill>
              <a:sym typeface="Wingdings" panose="05000000000000000000" pitchFamily="2" charset="2"/>
            </a:endParaRPr>
          </a:p>
          <a:p>
            <a:pPr marL="457200" indent="-457200">
              <a:lnSpc>
                <a:spcPts val="3500"/>
              </a:lnSpc>
              <a:buAutoNum type="arabicPeriod"/>
            </a:pPr>
            <a:r>
              <a:rPr lang="zh-CN" altLang="en-US" sz="2000" b="1" dirty="0">
                <a:solidFill>
                  <a:srgbClr val="006AC3"/>
                </a:solidFill>
                <a:sym typeface="Wingdings" panose="05000000000000000000" pitchFamily="2" charset="2"/>
              </a:rPr>
              <a:t>使用主题资源。</a:t>
            </a:r>
            <a:endParaRPr lang="en-US" altLang="zh-CN" sz="2000" b="1" dirty="0">
              <a:solidFill>
                <a:srgbClr val="006AC3"/>
              </a:solidFill>
              <a:sym typeface="Wingdings" panose="05000000000000000000" pitchFamily="2" charset="2"/>
            </a:endParaRPr>
          </a:p>
          <a:p>
            <a:pPr marL="457200" indent="-457200">
              <a:lnSpc>
                <a:spcPts val="3500"/>
              </a:lnSpc>
              <a:buAutoNum type="arabicPeriod"/>
            </a:pPr>
            <a:r>
              <a:rPr lang="zh-CN" altLang="en-US" sz="2000" b="1" dirty="0">
                <a:solidFill>
                  <a:srgbClr val="006AC3"/>
                </a:solidFill>
                <a:sym typeface="Wingdings" panose="05000000000000000000" pitchFamily="2" charset="2"/>
              </a:rPr>
              <a:t>在运行时加载主题。</a:t>
            </a:r>
            <a:endParaRPr lang="en-US" altLang="zh-CN" sz="2000" b="1" dirty="0">
              <a:solidFill>
                <a:srgbClr val="006AC3"/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999404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EB07C5F-F298-4F7A-BC3E-29A79E6AD438}"/>
              </a:ext>
            </a:extLst>
          </p:cNvPr>
          <p:cNvSpPr/>
          <p:nvPr/>
        </p:nvSpPr>
        <p:spPr>
          <a:xfrm>
            <a:off x="0" y="0"/>
            <a:ext cx="12192000" cy="1186774"/>
          </a:xfrm>
          <a:prstGeom prst="rect">
            <a:avLst/>
          </a:prstGeom>
          <a:solidFill>
            <a:srgbClr val="006A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4095E2D-593C-4A5D-ADA8-78519E26A6F9}"/>
              </a:ext>
            </a:extLst>
          </p:cNvPr>
          <p:cNvSpPr txBox="1"/>
          <p:nvPr/>
        </p:nvSpPr>
        <p:spPr>
          <a:xfrm>
            <a:off x="3976050" y="270221"/>
            <a:ext cx="3550794" cy="646331"/>
          </a:xfrm>
          <a:prstGeom prst="rect">
            <a:avLst/>
          </a:prstGeom>
          <a:solidFill>
            <a:srgbClr val="006AC4"/>
          </a:solidFill>
        </p:spPr>
        <p:txBody>
          <a:bodyPr wrap="square" rtlCol="0">
            <a:spAutoFit/>
          </a:bodyPr>
          <a:lstStyle/>
          <a:p>
            <a:r>
              <a:rPr lang="en-US" altLang="zh-CN" sz="3600" b="1">
                <a:solidFill>
                  <a:schemeClr val="bg1"/>
                </a:solidFill>
              </a:rPr>
              <a:t>XAML</a:t>
            </a:r>
            <a:r>
              <a:rPr lang="zh-CN" altLang="en-US" sz="3600" b="1">
                <a:solidFill>
                  <a:schemeClr val="bg1"/>
                </a:solidFill>
              </a:rPr>
              <a:t>语法基础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685EC22-E5D7-4EDB-BB48-6970C37B3FD9}"/>
              </a:ext>
            </a:extLst>
          </p:cNvPr>
          <p:cNvSpPr txBox="1"/>
          <p:nvPr/>
        </p:nvSpPr>
        <p:spPr>
          <a:xfrm>
            <a:off x="522533" y="2473346"/>
            <a:ext cx="40126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006AC4"/>
                </a:solidFill>
              </a:rPr>
              <a:t>一、根元素</a:t>
            </a:r>
            <a:r>
              <a:rPr lang="en-US" altLang="zh-CN" sz="2800" b="1" dirty="0">
                <a:solidFill>
                  <a:srgbClr val="006AC4"/>
                </a:solidFill>
              </a:rPr>
              <a:t>(</a:t>
            </a:r>
            <a:r>
              <a:rPr lang="zh-CN" altLang="en-US" sz="2800" b="1" dirty="0">
                <a:solidFill>
                  <a:srgbClr val="006AC4"/>
                </a:solidFill>
              </a:rPr>
              <a:t>定义一个类</a:t>
            </a:r>
            <a:r>
              <a:rPr lang="en-US" altLang="zh-CN" sz="2800" b="1" dirty="0">
                <a:solidFill>
                  <a:srgbClr val="006AC4"/>
                </a:solidFill>
              </a:rPr>
              <a:t>)</a:t>
            </a:r>
            <a:endParaRPr lang="zh-CN" altLang="en-US" sz="2800" b="1" dirty="0">
              <a:solidFill>
                <a:srgbClr val="006AC4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22C122D-7593-4C6D-A481-AD99668E8DE0}"/>
              </a:ext>
            </a:extLst>
          </p:cNvPr>
          <p:cNvSpPr txBox="1"/>
          <p:nvPr/>
        </p:nvSpPr>
        <p:spPr>
          <a:xfrm>
            <a:off x="1245574" y="3037377"/>
            <a:ext cx="33265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rgbClr val="006AC4"/>
                </a:solidFill>
              </a:rPr>
              <a:t>1. </a:t>
            </a:r>
            <a:r>
              <a:rPr lang="zh-CN" altLang="en-US" sz="2000" b="1" dirty="0">
                <a:solidFill>
                  <a:srgbClr val="006AC4"/>
                </a:solidFill>
              </a:rPr>
              <a:t>每个</a:t>
            </a:r>
            <a:r>
              <a:rPr lang="en-US" altLang="zh-CN" sz="2000" b="1" dirty="0" err="1">
                <a:solidFill>
                  <a:srgbClr val="006AC4"/>
                </a:solidFill>
              </a:rPr>
              <a:t>xaml</a:t>
            </a:r>
            <a:r>
              <a:rPr lang="zh-CN" altLang="en-US" sz="2000" b="1" dirty="0">
                <a:solidFill>
                  <a:srgbClr val="006AC4"/>
                </a:solidFill>
              </a:rPr>
              <a:t>只有一个根元素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84617D2-6082-41B9-A966-CA66FEBA476A}"/>
              </a:ext>
            </a:extLst>
          </p:cNvPr>
          <p:cNvSpPr txBox="1"/>
          <p:nvPr/>
        </p:nvSpPr>
        <p:spPr>
          <a:xfrm>
            <a:off x="1245574" y="3477356"/>
            <a:ext cx="35974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rgbClr val="006AC4"/>
                </a:solidFill>
              </a:rPr>
              <a:t>2.</a:t>
            </a:r>
            <a:r>
              <a:rPr lang="zh-CN" altLang="en-US" sz="2000" b="1" dirty="0">
                <a:solidFill>
                  <a:srgbClr val="006AC4"/>
                </a:solidFill>
              </a:rPr>
              <a:t> 根元素用来指定</a:t>
            </a:r>
            <a:r>
              <a:rPr lang="en-US" altLang="zh-CN" sz="2000" b="1" dirty="0" err="1">
                <a:solidFill>
                  <a:srgbClr val="006AC4"/>
                </a:solidFill>
              </a:rPr>
              <a:t>xaml</a:t>
            </a:r>
            <a:r>
              <a:rPr lang="zh-CN" altLang="en-US" sz="2000" b="1" dirty="0">
                <a:solidFill>
                  <a:srgbClr val="006AC4"/>
                </a:solidFill>
              </a:rPr>
              <a:t>的父类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23F179B-F480-47D7-AA50-CA97932EB25F}"/>
              </a:ext>
            </a:extLst>
          </p:cNvPr>
          <p:cNvSpPr txBox="1"/>
          <p:nvPr/>
        </p:nvSpPr>
        <p:spPr>
          <a:xfrm>
            <a:off x="1245574" y="3865484"/>
            <a:ext cx="1106905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rgbClr val="006AC4"/>
                </a:solidFill>
              </a:rPr>
              <a:t>3.  </a:t>
            </a:r>
            <a:r>
              <a:rPr lang="zh-CN" altLang="en-US" sz="2000" b="1" dirty="0">
                <a:solidFill>
                  <a:srgbClr val="006AC4"/>
                </a:solidFill>
              </a:rPr>
              <a:t>在根元素中：</a:t>
            </a:r>
            <a:endParaRPr lang="en-US" altLang="zh-CN" sz="2000" b="1" dirty="0">
              <a:solidFill>
                <a:srgbClr val="006AC4"/>
              </a:solidFill>
            </a:endParaRPr>
          </a:p>
          <a:p>
            <a:r>
              <a:rPr lang="zh-CN" altLang="en-US" sz="2000" b="1" dirty="0">
                <a:solidFill>
                  <a:srgbClr val="006AC4"/>
                </a:solidFill>
              </a:rPr>
              <a:t>  （</a:t>
            </a:r>
            <a:r>
              <a:rPr lang="en-US" altLang="zh-CN" sz="2000" b="1" dirty="0">
                <a:solidFill>
                  <a:srgbClr val="006AC4"/>
                </a:solidFill>
              </a:rPr>
              <a:t>1</a:t>
            </a:r>
            <a:r>
              <a:rPr lang="zh-CN" altLang="en-US" sz="2000" b="1" dirty="0">
                <a:solidFill>
                  <a:srgbClr val="006AC4"/>
                </a:solidFill>
              </a:rPr>
              <a:t>）定义引入的命名空间（</a:t>
            </a:r>
            <a:r>
              <a:rPr lang="en-US" altLang="zh-CN" sz="2000" b="1" dirty="0" err="1">
                <a:solidFill>
                  <a:srgbClr val="006AC4"/>
                </a:solidFill>
              </a:rPr>
              <a:t>xmlns</a:t>
            </a:r>
            <a:r>
              <a:rPr lang="en-US" altLang="zh-CN" sz="2000" b="1" dirty="0">
                <a:solidFill>
                  <a:srgbClr val="006AC4"/>
                </a:solidFill>
              </a:rPr>
              <a:t>:</a:t>
            </a:r>
            <a:r>
              <a:rPr lang="zh-CN" altLang="en-US" sz="2000" b="1" dirty="0">
                <a:solidFill>
                  <a:srgbClr val="006AC4"/>
                </a:solidFill>
              </a:rPr>
              <a:t>别名</a:t>
            </a:r>
            <a:r>
              <a:rPr lang="en-US" altLang="zh-CN" sz="2000" b="1" dirty="0">
                <a:solidFill>
                  <a:srgbClr val="006AC4"/>
                </a:solidFill>
              </a:rPr>
              <a:t>=“”</a:t>
            </a:r>
            <a:r>
              <a:rPr lang="zh-CN" altLang="en-US" sz="2000" b="1" dirty="0">
                <a:solidFill>
                  <a:srgbClr val="006AC4"/>
                </a:solidFill>
              </a:rPr>
              <a:t>，如果省略别名，则表示默认命名空间）；  </a:t>
            </a:r>
            <a:endParaRPr lang="en-US" altLang="zh-CN" sz="2000" b="1" dirty="0">
              <a:solidFill>
                <a:srgbClr val="006AC4"/>
              </a:solidFill>
            </a:endParaRPr>
          </a:p>
          <a:p>
            <a:r>
              <a:rPr lang="zh-CN" altLang="en-US" sz="2000" b="1" dirty="0">
                <a:solidFill>
                  <a:srgbClr val="006AC4"/>
                </a:solidFill>
              </a:rPr>
              <a:t>  （</a:t>
            </a:r>
            <a:r>
              <a:rPr lang="en-US" altLang="zh-CN" sz="2000" b="1" dirty="0">
                <a:solidFill>
                  <a:srgbClr val="006AC4"/>
                </a:solidFill>
              </a:rPr>
              <a:t>2</a:t>
            </a:r>
            <a:r>
              <a:rPr lang="zh-CN" altLang="en-US" sz="2000" b="1" dirty="0">
                <a:solidFill>
                  <a:srgbClr val="006AC4"/>
                </a:solidFill>
              </a:rPr>
              <a:t>）定义类名（</a:t>
            </a:r>
            <a:r>
              <a:rPr lang="en-US" altLang="zh-CN" sz="2000" b="0" i="0" dirty="0">
                <a:solidFill>
                  <a:srgbClr val="0451A5"/>
                </a:solidFill>
                <a:effectLst/>
                <a:latin typeface="SFMono-Regular"/>
              </a:rPr>
              <a:t> x:Class=“”</a:t>
            </a:r>
            <a:r>
              <a:rPr lang="zh-CN" altLang="en-US" sz="2000" b="1" dirty="0">
                <a:solidFill>
                  <a:srgbClr val="006AC4"/>
                </a:solidFill>
              </a:rPr>
              <a:t>）类名必须和</a:t>
            </a:r>
            <a:r>
              <a:rPr lang="en-US" altLang="zh-CN" sz="2000" b="1" dirty="0">
                <a:solidFill>
                  <a:srgbClr val="006AC4"/>
                </a:solidFill>
              </a:rPr>
              <a:t>C#</a:t>
            </a:r>
            <a:r>
              <a:rPr lang="zh-CN" altLang="en-US" sz="2000" b="1" dirty="0">
                <a:solidFill>
                  <a:srgbClr val="006AC4"/>
                </a:solidFill>
              </a:rPr>
              <a:t>文件中的类名相同，并且必须要有所属的命名空间。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54789A15-D4D8-41CF-85AB-BFE0D01CB9A4}"/>
              </a:ext>
            </a:extLst>
          </p:cNvPr>
          <p:cNvSpPr txBox="1"/>
          <p:nvPr/>
        </p:nvSpPr>
        <p:spPr>
          <a:xfrm>
            <a:off x="522533" y="1395091"/>
            <a:ext cx="112453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rgbClr val="006AC4"/>
                </a:solidFill>
              </a:rPr>
              <a:t>XAML</a:t>
            </a:r>
            <a:r>
              <a:rPr lang="zh-CN" altLang="en-US" sz="2800" b="1" dirty="0">
                <a:solidFill>
                  <a:srgbClr val="006AC4"/>
                </a:solidFill>
              </a:rPr>
              <a:t>文档：用来定义界面类</a:t>
            </a:r>
            <a:r>
              <a:rPr lang="en-US" altLang="zh-CN" sz="2800" b="1" dirty="0">
                <a:solidFill>
                  <a:srgbClr val="006AC4"/>
                </a:solidFill>
              </a:rPr>
              <a:t>(UI)</a:t>
            </a:r>
            <a:r>
              <a:rPr lang="zh-CN" altLang="en-US" sz="2800" b="1" dirty="0">
                <a:solidFill>
                  <a:srgbClr val="006AC4"/>
                </a:solidFill>
              </a:rPr>
              <a:t>，每个</a:t>
            </a:r>
            <a:r>
              <a:rPr lang="en-US" altLang="zh-CN" sz="2800" b="1" dirty="0" err="1">
                <a:solidFill>
                  <a:srgbClr val="006AC4"/>
                </a:solidFill>
              </a:rPr>
              <a:t>Xaml</a:t>
            </a:r>
            <a:r>
              <a:rPr lang="zh-CN" altLang="en-US" sz="2800" b="1" dirty="0">
                <a:solidFill>
                  <a:srgbClr val="006AC4"/>
                </a:solidFill>
              </a:rPr>
              <a:t>文件必须绑定</a:t>
            </a:r>
            <a:r>
              <a:rPr lang="en-US" altLang="zh-CN" sz="2800" b="1" dirty="0">
                <a:solidFill>
                  <a:srgbClr val="006AC4"/>
                </a:solidFill>
              </a:rPr>
              <a:t>2</a:t>
            </a:r>
            <a:r>
              <a:rPr lang="zh-CN" altLang="en-US" sz="2800" b="1" dirty="0">
                <a:solidFill>
                  <a:srgbClr val="006AC4"/>
                </a:solidFill>
              </a:rPr>
              <a:t>个</a:t>
            </a:r>
            <a:r>
              <a:rPr lang="en-US" altLang="zh-CN" sz="2800" b="1" dirty="0">
                <a:solidFill>
                  <a:srgbClr val="006AC4"/>
                </a:solidFill>
              </a:rPr>
              <a:t>C#</a:t>
            </a:r>
            <a:r>
              <a:rPr lang="zh-CN" altLang="en-US" sz="2800" b="1" dirty="0">
                <a:solidFill>
                  <a:srgbClr val="006AC4"/>
                </a:solidFill>
              </a:rPr>
              <a:t>文件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34969A32-CE8B-4370-B254-9CD494AC7ECD}"/>
              </a:ext>
            </a:extLst>
          </p:cNvPr>
          <p:cNvSpPr txBox="1"/>
          <p:nvPr/>
        </p:nvSpPr>
        <p:spPr>
          <a:xfrm>
            <a:off x="1442964" y="2033779"/>
            <a:ext cx="56573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006AC4"/>
                </a:solidFill>
              </a:rPr>
              <a:t>类名</a:t>
            </a:r>
            <a:r>
              <a:rPr lang="en-US" altLang="zh-CN" sz="2000" b="1" dirty="0">
                <a:solidFill>
                  <a:srgbClr val="006AC4"/>
                </a:solidFill>
              </a:rPr>
              <a:t>.</a:t>
            </a:r>
            <a:r>
              <a:rPr lang="en-US" altLang="zh-CN" sz="2000" b="1" dirty="0" err="1">
                <a:solidFill>
                  <a:srgbClr val="006AC4"/>
                </a:solidFill>
              </a:rPr>
              <a:t>xaml</a:t>
            </a:r>
            <a:r>
              <a:rPr lang="en-US" altLang="zh-CN" sz="2000" b="1" dirty="0">
                <a:solidFill>
                  <a:srgbClr val="006AC4"/>
                </a:solidFill>
              </a:rPr>
              <a:t>          </a:t>
            </a:r>
            <a:r>
              <a:rPr lang="zh-CN" altLang="en-US" sz="2000" b="1" dirty="0">
                <a:solidFill>
                  <a:srgbClr val="006AC4"/>
                </a:solidFill>
              </a:rPr>
              <a:t>类名</a:t>
            </a:r>
            <a:r>
              <a:rPr lang="en-US" altLang="zh-CN" sz="2000" b="1" dirty="0">
                <a:solidFill>
                  <a:srgbClr val="006AC4"/>
                </a:solidFill>
              </a:rPr>
              <a:t>.</a:t>
            </a:r>
            <a:r>
              <a:rPr lang="en-US" altLang="zh-CN" sz="2000" b="1" dirty="0" err="1">
                <a:solidFill>
                  <a:srgbClr val="006AC4"/>
                </a:solidFill>
              </a:rPr>
              <a:t>xaml.cs</a:t>
            </a:r>
            <a:r>
              <a:rPr lang="en-US" altLang="zh-CN" sz="2000" b="1" dirty="0">
                <a:solidFill>
                  <a:srgbClr val="006AC4"/>
                </a:solidFill>
              </a:rPr>
              <a:t>       </a:t>
            </a:r>
            <a:r>
              <a:rPr lang="zh-CN" altLang="en-US" sz="2000" b="1" dirty="0">
                <a:solidFill>
                  <a:srgbClr val="006AC4"/>
                </a:solidFill>
              </a:rPr>
              <a:t>类名</a:t>
            </a:r>
            <a:r>
              <a:rPr lang="en-US" altLang="zh-CN" sz="2000" b="1" dirty="0">
                <a:solidFill>
                  <a:srgbClr val="006AC4"/>
                </a:solidFill>
              </a:rPr>
              <a:t>.</a:t>
            </a:r>
            <a:r>
              <a:rPr lang="en-US" altLang="zh-CN" sz="2000" b="1" dirty="0" err="1">
                <a:solidFill>
                  <a:srgbClr val="006AC4"/>
                </a:solidFill>
              </a:rPr>
              <a:t>xaml.g.cs</a:t>
            </a:r>
            <a:r>
              <a:rPr lang="en-US" altLang="zh-CN" sz="2000" b="1" dirty="0">
                <a:solidFill>
                  <a:srgbClr val="006AC4"/>
                </a:solidFill>
              </a:rPr>
              <a:t> 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BEF9D34-C41F-4C19-B10A-92BA4A078272}"/>
              </a:ext>
            </a:extLst>
          </p:cNvPr>
          <p:cNvSpPr txBox="1"/>
          <p:nvPr/>
        </p:nvSpPr>
        <p:spPr>
          <a:xfrm>
            <a:off x="302427" y="4921846"/>
            <a:ext cx="7938392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altLang="zh-CN" sz="2000" b="1" dirty="0">
                <a:solidFill>
                  <a:srgbClr val="006AC4"/>
                </a:solidFill>
              </a:rPr>
              <a:t>&lt;ContentPage xmlns="http://xamarin.com/schemas/2014/forms" </a:t>
            </a:r>
          </a:p>
          <a:p>
            <a:r>
              <a:rPr lang="fr-FR" altLang="zh-CN" sz="2000" b="1" dirty="0">
                <a:solidFill>
                  <a:srgbClr val="006AC4"/>
                </a:solidFill>
              </a:rPr>
              <a:t>             xmlns:x="http://schemas.microsoft.com/winfx/2009/xaml"</a:t>
            </a:r>
          </a:p>
          <a:p>
            <a:r>
              <a:rPr lang="fr-FR" altLang="zh-CN" sz="2000" b="1" dirty="0">
                <a:solidFill>
                  <a:srgbClr val="006AC4"/>
                </a:solidFill>
              </a:rPr>
              <a:t>             x:Class="App3.MainPage"&gt;</a:t>
            </a:r>
          </a:p>
          <a:p>
            <a:endParaRPr lang="fr-FR" altLang="zh-CN" sz="2000" b="1" dirty="0">
              <a:solidFill>
                <a:srgbClr val="006AC4"/>
              </a:solidFill>
            </a:endParaRPr>
          </a:p>
          <a:p>
            <a:r>
              <a:rPr lang="fr-FR" altLang="zh-CN" sz="2000" b="1" dirty="0">
                <a:solidFill>
                  <a:srgbClr val="006AC4"/>
                </a:solidFill>
              </a:rPr>
              <a:t>&lt;/ContentPage&gt;</a:t>
            </a:r>
            <a:endParaRPr lang="zh-CN" altLang="en-US" sz="2000" b="1" dirty="0">
              <a:solidFill>
                <a:srgbClr val="006AC4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1653B3E5-A1BD-4687-95EA-6BC090D06178}"/>
              </a:ext>
            </a:extLst>
          </p:cNvPr>
          <p:cNvSpPr txBox="1"/>
          <p:nvPr/>
        </p:nvSpPr>
        <p:spPr>
          <a:xfrm>
            <a:off x="8240819" y="4902478"/>
            <a:ext cx="34676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引入</a:t>
            </a:r>
            <a:r>
              <a:rPr lang="en-US" altLang="zh-CN" sz="2000" b="1" dirty="0" err="1"/>
              <a:t>Xamarin.Forms</a:t>
            </a:r>
            <a:r>
              <a:rPr lang="zh-CN" altLang="en-US" sz="2000" b="1" dirty="0"/>
              <a:t>命名空间</a:t>
            </a:r>
            <a:endParaRPr lang="en-US" altLang="zh-CN" sz="2000" b="1" dirty="0"/>
          </a:p>
          <a:p>
            <a:r>
              <a:rPr lang="zh-CN" altLang="en-US" sz="2000" b="1" dirty="0"/>
              <a:t>引入</a:t>
            </a:r>
            <a:r>
              <a:rPr lang="en-US" altLang="zh-CN" sz="2000" b="1" dirty="0" err="1"/>
              <a:t>Xaml</a:t>
            </a:r>
            <a:r>
              <a:rPr lang="zh-CN" altLang="en-US" sz="2000" b="1" dirty="0"/>
              <a:t>规范命名空间</a:t>
            </a:r>
            <a:endParaRPr lang="en-US" altLang="zh-CN" sz="2000" b="1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65580E1A-EF2B-42EC-9B2F-A26ADD2CE8CF}"/>
              </a:ext>
            </a:extLst>
          </p:cNvPr>
          <p:cNvSpPr txBox="1"/>
          <p:nvPr/>
        </p:nvSpPr>
        <p:spPr>
          <a:xfrm>
            <a:off x="4572126" y="5537399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/>
              <a:t>定义类名</a:t>
            </a:r>
            <a:endParaRPr lang="en-US" altLang="zh-CN" sz="2000" b="1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C74E9B0-6863-41F1-9BAE-F03C8672D8CA}"/>
              </a:ext>
            </a:extLst>
          </p:cNvPr>
          <p:cNvSpPr txBox="1"/>
          <p:nvPr/>
        </p:nvSpPr>
        <p:spPr>
          <a:xfrm>
            <a:off x="5177420" y="2604222"/>
            <a:ext cx="599234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006AC4"/>
                </a:solidFill>
              </a:rPr>
              <a:t>格式：</a:t>
            </a:r>
            <a:r>
              <a:rPr lang="en-US" altLang="zh-CN" sz="2000" b="1" dirty="0">
                <a:solidFill>
                  <a:srgbClr val="006AC4"/>
                </a:solidFill>
              </a:rPr>
              <a:t>&lt;</a:t>
            </a:r>
            <a:r>
              <a:rPr lang="zh-CN" altLang="en-US" sz="2000" b="1" dirty="0">
                <a:solidFill>
                  <a:srgbClr val="006AC4"/>
                </a:solidFill>
              </a:rPr>
              <a:t>父类名    </a:t>
            </a:r>
            <a:r>
              <a:rPr lang="en-US" altLang="zh-CN" sz="2000" b="1" dirty="0" err="1">
                <a:solidFill>
                  <a:srgbClr val="006AC4"/>
                </a:solidFill>
              </a:rPr>
              <a:t>xmlns</a:t>
            </a:r>
            <a:r>
              <a:rPr lang="en-US" altLang="zh-CN" sz="2000" b="1" dirty="0">
                <a:solidFill>
                  <a:srgbClr val="006AC4"/>
                </a:solidFill>
              </a:rPr>
              <a:t>:</a:t>
            </a:r>
            <a:r>
              <a:rPr lang="zh-CN" altLang="en-US" sz="2000" b="1" dirty="0">
                <a:solidFill>
                  <a:srgbClr val="006AC4"/>
                </a:solidFill>
              </a:rPr>
              <a:t>别名</a:t>
            </a:r>
            <a:r>
              <a:rPr lang="en-US" altLang="zh-CN" sz="2000" b="1" dirty="0">
                <a:solidFill>
                  <a:srgbClr val="006AC4"/>
                </a:solidFill>
              </a:rPr>
              <a:t>=“”       </a:t>
            </a:r>
            <a:r>
              <a:rPr lang="en-US" altLang="zh-CN" sz="2000" b="1" dirty="0" err="1">
                <a:solidFill>
                  <a:srgbClr val="006AC4"/>
                </a:solidFill>
              </a:rPr>
              <a:t>xmlns</a:t>
            </a:r>
            <a:r>
              <a:rPr lang="en-US" altLang="zh-CN" sz="2000" b="1" dirty="0">
                <a:solidFill>
                  <a:srgbClr val="006AC4"/>
                </a:solidFill>
              </a:rPr>
              <a:t>:</a:t>
            </a:r>
            <a:r>
              <a:rPr lang="zh-CN" altLang="en-US" sz="2000" b="1" dirty="0">
                <a:solidFill>
                  <a:srgbClr val="006AC4"/>
                </a:solidFill>
              </a:rPr>
              <a:t>别名</a:t>
            </a:r>
            <a:r>
              <a:rPr lang="en-US" altLang="zh-CN" sz="2000" b="1" dirty="0">
                <a:solidFill>
                  <a:srgbClr val="006AC4"/>
                </a:solidFill>
              </a:rPr>
              <a:t>=“”</a:t>
            </a:r>
          </a:p>
          <a:p>
            <a:r>
              <a:rPr lang="en-US" altLang="zh-CN" sz="2000" b="1" dirty="0">
                <a:solidFill>
                  <a:srgbClr val="006AC4"/>
                </a:solidFill>
              </a:rPr>
              <a:t>                          </a:t>
            </a:r>
            <a:r>
              <a:rPr lang="zh-CN" altLang="en-US" sz="2000" b="1" dirty="0">
                <a:solidFill>
                  <a:srgbClr val="006AC4"/>
                </a:solidFill>
              </a:rPr>
              <a:t>  属性</a:t>
            </a:r>
            <a:r>
              <a:rPr lang="en-US" altLang="zh-CN" sz="2000" b="1" dirty="0">
                <a:solidFill>
                  <a:srgbClr val="006AC4"/>
                </a:solidFill>
              </a:rPr>
              <a:t>1=</a:t>
            </a:r>
            <a:r>
              <a:rPr lang="zh-CN" altLang="en-US" sz="2000" b="1" dirty="0">
                <a:solidFill>
                  <a:srgbClr val="006AC4"/>
                </a:solidFill>
              </a:rPr>
              <a:t>“”  属性</a:t>
            </a:r>
            <a:r>
              <a:rPr lang="en-US" altLang="zh-CN" sz="2000" b="1" dirty="0">
                <a:solidFill>
                  <a:srgbClr val="006AC4"/>
                </a:solidFill>
              </a:rPr>
              <a:t>2=</a:t>
            </a:r>
            <a:r>
              <a:rPr lang="zh-CN" altLang="en-US" sz="2000" b="1" dirty="0">
                <a:solidFill>
                  <a:srgbClr val="006AC4"/>
                </a:solidFill>
              </a:rPr>
              <a:t>“”</a:t>
            </a:r>
            <a:r>
              <a:rPr lang="en-US" altLang="zh-CN" sz="2000" b="1" dirty="0">
                <a:solidFill>
                  <a:srgbClr val="006AC4"/>
                </a:solidFill>
              </a:rPr>
              <a:t> …………</a:t>
            </a:r>
          </a:p>
          <a:p>
            <a:r>
              <a:rPr lang="en-US" altLang="zh-CN" sz="2000" b="1" dirty="0">
                <a:solidFill>
                  <a:srgbClr val="006AC4"/>
                </a:solidFill>
              </a:rPr>
              <a:t> </a:t>
            </a:r>
            <a:r>
              <a:rPr lang="zh-CN" altLang="en-US" sz="2000" b="1" dirty="0">
                <a:solidFill>
                  <a:srgbClr val="006AC4"/>
                </a:solidFill>
              </a:rPr>
              <a:t>                           </a:t>
            </a:r>
            <a:r>
              <a:rPr lang="en-US" altLang="zh-CN" sz="2000" b="0" i="0" dirty="0">
                <a:solidFill>
                  <a:srgbClr val="0451A5"/>
                </a:solidFill>
                <a:effectLst/>
                <a:latin typeface="SFMono-Regular"/>
              </a:rPr>
              <a:t>x:Class=“”</a:t>
            </a:r>
            <a:r>
              <a:rPr lang="zh-CN" altLang="en-US" sz="2000" b="1" dirty="0">
                <a:solidFill>
                  <a:srgbClr val="006AC4"/>
                </a:solidFill>
              </a:rPr>
              <a:t> </a:t>
            </a:r>
            <a:r>
              <a:rPr lang="en-US" altLang="zh-CN" sz="2000" b="1" dirty="0">
                <a:solidFill>
                  <a:srgbClr val="006AC4"/>
                </a:solidFill>
              </a:rPr>
              <a:t>&gt;</a:t>
            </a:r>
          </a:p>
          <a:p>
            <a:r>
              <a:rPr lang="en-US" altLang="zh-CN" sz="2000" b="1" dirty="0">
                <a:solidFill>
                  <a:srgbClr val="006AC4"/>
                </a:solidFill>
              </a:rPr>
              <a:t>               …………………</a:t>
            </a:r>
          </a:p>
          <a:p>
            <a:r>
              <a:rPr lang="en-US" altLang="zh-CN" sz="2000" b="1" dirty="0">
                <a:solidFill>
                  <a:srgbClr val="006AC4"/>
                </a:solidFill>
              </a:rPr>
              <a:t>             &lt;/</a:t>
            </a:r>
            <a:r>
              <a:rPr lang="zh-CN" altLang="en-US" sz="2000" b="1" dirty="0">
                <a:solidFill>
                  <a:srgbClr val="006AC4"/>
                </a:solidFill>
              </a:rPr>
              <a:t>父类名</a:t>
            </a:r>
            <a:r>
              <a:rPr lang="en-US" altLang="zh-CN" sz="2000" b="1" dirty="0">
                <a:solidFill>
                  <a:srgbClr val="006AC4"/>
                </a:solidFill>
              </a:rPr>
              <a:t>&gt;</a:t>
            </a:r>
            <a:endParaRPr lang="zh-CN" altLang="en-US" sz="2000" b="1" dirty="0">
              <a:solidFill>
                <a:srgbClr val="006AC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8531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EB07C5F-F298-4F7A-BC3E-29A79E6AD438}"/>
              </a:ext>
            </a:extLst>
          </p:cNvPr>
          <p:cNvSpPr/>
          <p:nvPr/>
        </p:nvSpPr>
        <p:spPr>
          <a:xfrm>
            <a:off x="0" y="0"/>
            <a:ext cx="12192000" cy="1186774"/>
          </a:xfrm>
          <a:prstGeom prst="rect">
            <a:avLst/>
          </a:prstGeom>
          <a:solidFill>
            <a:srgbClr val="006A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4095E2D-593C-4A5D-ADA8-78519E26A6F9}"/>
              </a:ext>
            </a:extLst>
          </p:cNvPr>
          <p:cNvSpPr txBox="1"/>
          <p:nvPr/>
        </p:nvSpPr>
        <p:spPr>
          <a:xfrm>
            <a:off x="3976050" y="270221"/>
            <a:ext cx="3550794" cy="646331"/>
          </a:xfrm>
          <a:prstGeom prst="rect">
            <a:avLst/>
          </a:prstGeom>
          <a:solidFill>
            <a:srgbClr val="006AC4"/>
          </a:solidFill>
        </p:spPr>
        <p:txBody>
          <a:bodyPr wrap="square" rtlCol="0">
            <a:spAutoFit/>
          </a:bodyPr>
          <a:lstStyle/>
          <a:p>
            <a:r>
              <a:rPr lang="en-US" altLang="zh-CN" sz="3600" b="1">
                <a:solidFill>
                  <a:schemeClr val="bg1"/>
                </a:solidFill>
              </a:rPr>
              <a:t>XAML</a:t>
            </a:r>
            <a:r>
              <a:rPr lang="zh-CN" altLang="en-US" sz="3600" b="1">
                <a:solidFill>
                  <a:schemeClr val="bg1"/>
                </a:solidFill>
              </a:rPr>
              <a:t>语法基础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065B869-5EDC-4846-A84D-D1CCDBD5DA01}"/>
              </a:ext>
            </a:extLst>
          </p:cNvPr>
          <p:cNvSpPr txBox="1"/>
          <p:nvPr/>
        </p:nvSpPr>
        <p:spPr>
          <a:xfrm>
            <a:off x="326374" y="1571166"/>
            <a:ext cx="50273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006AC4"/>
                </a:solidFill>
              </a:rPr>
              <a:t>二、</a:t>
            </a:r>
            <a:r>
              <a:rPr lang="en-US" altLang="zh-CN" sz="2800" b="1" dirty="0">
                <a:solidFill>
                  <a:srgbClr val="006AC4"/>
                </a:solidFill>
              </a:rPr>
              <a:t> </a:t>
            </a:r>
            <a:r>
              <a:rPr lang="zh-CN" altLang="en-US" sz="2800" b="1" dirty="0">
                <a:solidFill>
                  <a:srgbClr val="006AC4"/>
                </a:solidFill>
              </a:rPr>
              <a:t>对象元素：创建一个对象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5AD42AF-F7FD-4C4C-8B91-32F8A76BE8B0}"/>
              </a:ext>
            </a:extLst>
          </p:cNvPr>
          <p:cNvSpPr txBox="1"/>
          <p:nvPr/>
        </p:nvSpPr>
        <p:spPr>
          <a:xfrm>
            <a:off x="970715" y="2303361"/>
            <a:ext cx="52758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006AC4"/>
                </a:solidFill>
              </a:rPr>
              <a:t>格式</a:t>
            </a:r>
            <a:r>
              <a:rPr lang="en-US" altLang="zh-CN" sz="2000" b="1" dirty="0">
                <a:solidFill>
                  <a:srgbClr val="006AC4"/>
                </a:solidFill>
              </a:rPr>
              <a:t>1</a:t>
            </a:r>
            <a:r>
              <a:rPr lang="zh-CN" altLang="en-US" sz="2000" b="1" dirty="0">
                <a:solidFill>
                  <a:srgbClr val="006AC4"/>
                </a:solidFill>
              </a:rPr>
              <a:t>：</a:t>
            </a:r>
            <a:r>
              <a:rPr lang="en-US" altLang="zh-CN" sz="2000" b="1" dirty="0">
                <a:solidFill>
                  <a:srgbClr val="006AC4"/>
                </a:solidFill>
              </a:rPr>
              <a:t>&lt;</a:t>
            </a:r>
            <a:r>
              <a:rPr lang="zh-CN" altLang="en-US" sz="2000" b="1" dirty="0">
                <a:solidFill>
                  <a:srgbClr val="006AC4"/>
                </a:solidFill>
              </a:rPr>
              <a:t>类名  属性</a:t>
            </a:r>
            <a:r>
              <a:rPr lang="en-US" altLang="zh-CN" sz="2000" b="1" dirty="0">
                <a:solidFill>
                  <a:srgbClr val="006AC4"/>
                </a:solidFill>
              </a:rPr>
              <a:t>1=</a:t>
            </a:r>
            <a:r>
              <a:rPr lang="zh-CN" altLang="en-US" sz="2000" b="1" dirty="0">
                <a:solidFill>
                  <a:srgbClr val="006AC4"/>
                </a:solidFill>
              </a:rPr>
              <a:t>“”  属性</a:t>
            </a:r>
            <a:r>
              <a:rPr lang="en-US" altLang="zh-CN" sz="2000" b="1" dirty="0">
                <a:solidFill>
                  <a:srgbClr val="006AC4"/>
                </a:solidFill>
              </a:rPr>
              <a:t>2=</a:t>
            </a:r>
            <a:r>
              <a:rPr lang="zh-CN" altLang="en-US" sz="2000" b="1" dirty="0">
                <a:solidFill>
                  <a:srgbClr val="006AC4"/>
                </a:solidFill>
              </a:rPr>
              <a:t>“”</a:t>
            </a:r>
            <a:r>
              <a:rPr lang="en-US" altLang="zh-CN" sz="2000" b="1" dirty="0">
                <a:solidFill>
                  <a:srgbClr val="006AC4"/>
                </a:solidFill>
              </a:rPr>
              <a:t>…………/&gt;</a:t>
            </a:r>
            <a:endParaRPr lang="zh-CN" altLang="en-US" sz="2000" b="1" dirty="0">
              <a:solidFill>
                <a:srgbClr val="006AC4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80735BA-72AA-4411-8F4A-FA140079898A}"/>
              </a:ext>
            </a:extLst>
          </p:cNvPr>
          <p:cNvSpPr txBox="1"/>
          <p:nvPr/>
        </p:nvSpPr>
        <p:spPr>
          <a:xfrm>
            <a:off x="970715" y="2935773"/>
            <a:ext cx="526137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006AC4"/>
                </a:solidFill>
              </a:rPr>
              <a:t>格式</a:t>
            </a:r>
            <a:r>
              <a:rPr lang="en-US" altLang="zh-CN" sz="2000" b="1" dirty="0">
                <a:solidFill>
                  <a:srgbClr val="006AC4"/>
                </a:solidFill>
              </a:rPr>
              <a:t>2</a:t>
            </a:r>
            <a:r>
              <a:rPr lang="zh-CN" altLang="en-US" sz="2000" b="1" dirty="0">
                <a:solidFill>
                  <a:srgbClr val="006AC4"/>
                </a:solidFill>
              </a:rPr>
              <a:t>：</a:t>
            </a:r>
            <a:r>
              <a:rPr lang="en-US" altLang="zh-CN" sz="2000" b="1" dirty="0">
                <a:solidFill>
                  <a:srgbClr val="006AC4"/>
                </a:solidFill>
              </a:rPr>
              <a:t>&lt;</a:t>
            </a:r>
            <a:r>
              <a:rPr lang="zh-CN" altLang="en-US" sz="2000" b="1" dirty="0">
                <a:solidFill>
                  <a:srgbClr val="006AC4"/>
                </a:solidFill>
              </a:rPr>
              <a:t>类名  属性</a:t>
            </a:r>
            <a:r>
              <a:rPr lang="en-US" altLang="zh-CN" sz="2000" b="1" dirty="0">
                <a:solidFill>
                  <a:srgbClr val="006AC4"/>
                </a:solidFill>
              </a:rPr>
              <a:t>1=</a:t>
            </a:r>
            <a:r>
              <a:rPr lang="zh-CN" altLang="en-US" sz="2000" b="1" dirty="0">
                <a:solidFill>
                  <a:srgbClr val="006AC4"/>
                </a:solidFill>
              </a:rPr>
              <a:t>“”  属性</a:t>
            </a:r>
            <a:r>
              <a:rPr lang="en-US" altLang="zh-CN" sz="2000" b="1" dirty="0">
                <a:solidFill>
                  <a:srgbClr val="006AC4"/>
                </a:solidFill>
              </a:rPr>
              <a:t>2=</a:t>
            </a:r>
            <a:r>
              <a:rPr lang="zh-CN" altLang="en-US" sz="2000" b="1" dirty="0">
                <a:solidFill>
                  <a:srgbClr val="006AC4"/>
                </a:solidFill>
              </a:rPr>
              <a:t>“”</a:t>
            </a:r>
            <a:r>
              <a:rPr lang="en-US" altLang="zh-CN" sz="2000" b="1" dirty="0">
                <a:solidFill>
                  <a:srgbClr val="006AC4"/>
                </a:solidFill>
              </a:rPr>
              <a:t> …………&gt;</a:t>
            </a:r>
          </a:p>
          <a:p>
            <a:r>
              <a:rPr lang="en-US" altLang="zh-CN" sz="2000" b="1" dirty="0">
                <a:solidFill>
                  <a:srgbClr val="006AC4"/>
                </a:solidFill>
              </a:rPr>
              <a:t>               …………………</a:t>
            </a:r>
          </a:p>
          <a:p>
            <a:r>
              <a:rPr lang="en-US" altLang="zh-CN" sz="2000" b="1" dirty="0">
                <a:solidFill>
                  <a:srgbClr val="006AC4"/>
                </a:solidFill>
              </a:rPr>
              <a:t>             &lt;/</a:t>
            </a:r>
            <a:r>
              <a:rPr lang="zh-CN" altLang="en-US" sz="2000" b="1" dirty="0">
                <a:solidFill>
                  <a:srgbClr val="006AC4"/>
                </a:solidFill>
              </a:rPr>
              <a:t>类名</a:t>
            </a:r>
            <a:r>
              <a:rPr lang="en-US" altLang="zh-CN" sz="2000" b="1" dirty="0">
                <a:solidFill>
                  <a:srgbClr val="006AC4"/>
                </a:solidFill>
              </a:rPr>
              <a:t>&gt;</a:t>
            </a:r>
            <a:endParaRPr lang="zh-CN" altLang="en-US" sz="2000" b="1" dirty="0">
              <a:solidFill>
                <a:srgbClr val="006AC4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830635C-F2BD-471A-BCE2-7E0A65650CA0}"/>
              </a:ext>
            </a:extLst>
          </p:cNvPr>
          <p:cNvSpPr txBox="1"/>
          <p:nvPr/>
        </p:nvSpPr>
        <p:spPr>
          <a:xfrm>
            <a:off x="788850" y="4310482"/>
            <a:ext cx="10445488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</a:rPr>
              <a:t>&lt;Frame </a:t>
            </a:r>
            <a:r>
              <a:rPr lang="en-US" altLang="zh-CN" sz="2000" b="1" dirty="0" err="1">
                <a:solidFill>
                  <a:srgbClr val="006AC4"/>
                </a:solidFill>
              </a:rPr>
              <a:t>BackgroundColor</a:t>
            </a:r>
            <a:r>
              <a:rPr lang="en-US" altLang="zh-CN" sz="2000" b="1" dirty="0">
                <a:solidFill>
                  <a:srgbClr val="006AC4"/>
                </a:solidFill>
              </a:rPr>
              <a:t>="#2196F3" Padding="24" </a:t>
            </a:r>
            <a:r>
              <a:rPr lang="en-US" altLang="zh-CN" sz="2000" b="1" dirty="0" err="1">
                <a:solidFill>
                  <a:srgbClr val="006AC4"/>
                </a:solidFill>
              </a:rPr>
              <a:t>CornerRadius</a:t>
            </a:r>
            <a:r>
              <a:rPr lang="en-US" altLang="zh-CN" sz="2000" b="1" dirty="0">
                <a:solidFill>
                  <a:srgbClr val="006AC4"/>
                </a:solidFill>
              </a:rPr>
              <a:t>="0"&gt;</a:t>
            </a:r>
          </a:p>
          <a:p>
            <a:r>
              <a:rPr lang="en-US" altLang="zh-CN" sz="2000" b="1" dirty="0">
                <a:solidFill>
                  <a:srgbClr val="006AC4"/>
                </a:solidFill>
              </a:rPr>
              <a:t>           </a:t>
            </a:r>
            <a:r>
              <a:rPr lang="en-US" altLang="zh-CN" sz="2000" b="1" dirty="0">
                <a:solidFill>
                  <a:srgbClr val="FF0000"/>
                </a:solidFill>
              </a:rPr>
              <a:t> &lt;Label </a:t>
            </a:r>
            <a:r>
              <a:rPr lang="en-US" altLang="zh-CN" sz="2000" b="1" dirty="0">
                <a:solidFill>
                  <a:srgbClr val="006AC4"/>
                </a:solidFill>
              </a:rPr>
              <a:t>Text="Welcome to </a:t>
            </a:r>
            <a:r>
              <a:rPr lang="en-US" altLang="zh-CN" sz="2000" b="1" dirty="0" err="1">
                <a:solidFill>
                  <a:srgbClr val="006AC4"/>
                </a:solidFill>
              </a:rPr>
              <a:t>Xamarin.Forms</a:t>
            </a:r>
            <a:r>
              <a:rPr lang="en-US" altLang="zh-CN" sz="2000" b="1" dirty="0">
                <a:solidFill>
                  <a:srgbClr val="006AC4"/>
                </a:solidFill>
              </a:rPr>
              <a:t>!" </a:t>
            </a:r>
          </a:p>
          <a:p>
            <a:r>
              <a:rPr lang="en-US" altLang="zh-CN" sz="2000" b="1" dirty="0">
                <a:solidFill>
                  <a:srgbClr val="006AC4"/>
                </a:solidFill>
              </a:rPr>
              <a:t>                         </a:t>
            </a:r>
            <a:r>
              <a:rPr lang="en-US" altLang="zh-CN" sz="2000" b="1" dirty="0" err="1">
                <a:solidFill>
                  <a:srgbClr val="006AC4"/>
                </a:solidFill>
              </a:rPr>
              <a:t>HorizontalTextAlignment</a:t>
            </a:r>
            <a:r>
              <a:rPr lang="en-US" altLang="zh-CN" sz="2000" b="1" dirty="0">
                <a:solidFill>
                  <a:srgbClr val="006AC4"/>
                </a:solidFill>
              </a:rPr>
              <a:t>="Center" </a:t>
            </a:r>
            <a:r>
              <a:rPr lang="en-US" altLang="zh-CN" sz="2000" b="1" dirty="0" err="1">
                <a:solidFill>
                  <a:srgbClr val="006AC4"/>
                </a:solidFill>
              </a:rPr>
              <a:t>TextColor</a:t>
            </a:r>
            <a:r>
              <a:rPr lang="en-US" altLang="zh-CN" sz="2000" b="1" dirty="0">
                <a:solidFill>
                  <a:srgbClr val="006AC4"/>
                </a:solidFill>
              </a:rPr>
              <a:t>="White" </a:t>
            </a:r>
            <a:r>
              <a:rPr lang="en-US" altLang="zh-CN" sz="2000" b="1" dirty="0" err="1">
                <a:solidFill>
                  <a:srgbClr val="006AC4"/>
                </a:solidFill>
              </a:rPr>
              <a:t>FontSize</a:t>
            </a:r>
            <a:r>
              <a:rPr lang="en-US" altLang="zh-CN" sz="2000" b="1" dirty="0">
                <a:solidFill>
                  <a:srgbClr val="006AC4"/>
                </a:solidFill>
              </a:rPr>
              <a:t>="36“ </a:t>
            </a:r>
            <a:r>
              <a:rPr lang="en-US" altLang="zh-CN" sz="2000" b="1" dirty="0">
                <a:solidFill>
                  <a:srgbClr val="FF0000"/>
                </a:solidFill>
              </a:rPr>
              <a:t>/&gt;</a:t>
            </a:r>
          </a:p>
          <a:p>
            <a:r>
              <a:rPr lang="en-US" altLang="zh-CN" sz="2000" b="1" dirty="0">
                <a:solidFill>
                  <a:srgbClr val="FF0000"/>
                </a:solidFill>
              </a:rPr>
              <a:t>&lt;/Frame&gt;</a:t>
            </a:r>
          </a:p>
          <a:p>
            <a:r>
              <a:rPr lang="en-US" altLang="zh-CN" sz="2000" b="1" dirty="0">
                <a:solidFill>
                  <a:srgbClr val="006AC4"/>
                </a:solidFill>
              </a:rPr>
              <a:t>&lt;Label Text="Start developing now" </a:t>
            </a:r>
            <a:r>
              <a:rPr lang="en-US" altLang="zh-CN" sz="2000" b="1" dirty="0" err="1">
                <a:solidFill>
                  <a:srgbClr val="006AC4"/>
                </a:solidFill>
              </a:rPr>
              <a:t>FontSize</a:t>
            </a:r>
            <a:r>
              <a:rPr lang="en-US" altLang="zh-CN" sz="2000" b="1" dirty="0">
                <a:solidFill>
                  <a:srgbClr val="006AC4"/>
                </a:solidFill>
              </a:rPr>
              <a:t>="Title" Padding="30,10,30,10"/&gt;</a:t>
            </a:r>
            <a:endParaRPr lang="zh-CN" altLang="en-US" sz="2000" b="1" dirty="0">
              <a:solidFill>
                <a:srgbClr val="006AC4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CF0961D-4E4A-443E-90C6-9B37B17A11A7}"/>
              </a:ext>
            </a:extLst>
          </p:cNvPr>
          <p:cNvSpPr txBox="1"/>
          <p:nvPr/>
        </p:nvSpPr>
        <p:spPr>
          <a:xfrm>
            <a:off x="6611995" y="2441861"/>
            <a:ext cx="486864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006AC4"/>
                </a:solidFill>
              </a:rPr>
              <a:t>注意：根元素一个类，</a:t>
            </a:r>
            <a:endParaRPr lang="en-US" altLang="zh-CN" sz="2800" b="1" dirty="0">
              <a:solidFill>
                <a:srgbClr val="006AC4"/>
              </a:solidFill>
            </a:endParaRPr>
          </a:p>
          <a:p>
            <a:r>
              <a:rPr lang="en-US" altLang="zh-CN" sz="2800" b="1" dirty="0">
                <a:solidFill>
                  <a:srgbClr val="006AC4"/>
                </a:solidFill>
              </a:rPr>
              <a:t>           </a:t>
            </a:r>
            <a:r>
              <a:rPr lang="zh-CN" altLang="en-US" sz="2800" b="1" dirty="0">
                <a:solidFill>
                  <a:srgbClr val="006AC4"/>
                </a:solidFill>
              </a:rPr>
              <a:t>而对象元素是一个对象</a:t>
            </a:r>
          </a:p>
        </p:txBody>
      </p:sp>
    </p:spTree>
    <p:extLst>
      <p:ext uri="{BB962C8B-B14F-4D97-AF65-F5344CB8AC3E}">
        <p14:creationId xmlns:p14="http://schemas.microsoft.com/office/powerpoint/2010/main" val="20325386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EB07C5F-F298-4F7A-BC3E-29A79E6AD438}"/>
              </a:ext>
            </a:extLst>
          </p:cNvPr>
          <p:cNvSpPr/>
          <p:nvPr/>
        </p:nvSpPr>
        <p:spPr>
          <a:xfrm>
            <a:off x="0" y="0"/>
            <a:ext cx="12192000" cy="1186774"/>
          </a:xfrm>
          <a:prstGeom prst="rect">
            <a:avLst/>
          </a:prstGeom>
          <a:solidFill>
            <a:srgbClr val="006A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4095E2D-593C-4A5D-ADA8-78519E26A6F9}"/>
              </a:ext>
            </a:extLst>
          </p:cNvPr>
          <p:cNvSpPr txBox="1"/>
          <p:nvPr/>
        </p:nvSpPr>
        <p:spPr>
          <a:xfrm>
            <a:off x="3976050" y="270221"/>
            <a:ext cx="3550794" cy="646331"/>
          </a:xfrm>
          <a:prstGeom prst="rect">
            <a:avLst/>
          </a:prstGeom>
          <a:solidFill>
            <a:srgbClr val="006AC4"/>
          </a:solidFill>
        </p:spPr>
        <p:txBody>
          <a:bodyPr wrap="square" rtlCol="0">
            <a:spAutoFit/>
          </a:bodyPr>
          <a:lstStyle/>
          <a:p>
            <a:r>
              <a:rPr lang="en-US" altLang="zh-CN" sz="3600" b="1">
                <a:solidFill>
                  <a:schemeClr val="bg1"/>
                </a:solidFill>
              </a:rPr>
              <a:t>XAML</a:t>
            </a:r>
            <a:r>
              <a:rPr lang="zh-CN" altLang="en-US" sz="3600" b="1">
                <a:solidFill>
                  <a:schemeClr val="bg1"/>
                </a:solidFill>
              </a:rPr>
              <a:t>语法基础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B7D43DD-CC1D-4D7F-B04A-EA141E0C58F4}"/>
              </a:ext>
            </a:extLst>
          </p:cNvPr>
          <p:cNvSpPr txBox="1"/>
          <p:nvPr/>
        </p:nvSpPr>
        <p:spPr>
          <a:xfrm>
            <a:off x="599563" y="1471217"/>
            <a:ext cx="60356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006AC4"/>
                </a:solidFill>
              </a:rPr>
              <a:t>三、</a:t>
            </a:r>
            <a:r>
              <a:rPr lang="en-US" altLang="zh-CN" sz="2800" b="1" dirty="0">
                <a:solidFill>
                  <a:srgbClr val="006AC4"/>
                </a:solidFill>
              </a:rPr>
              <a:t> </a:t>
            </a:r>
            <a:r>
              <a:rPr lang="zh-CN" altLang="en-US" sz="2800" b="1" dirty="0">
                <a:solidFill>
                  <a:srgbClr val="006AC4"/>
                </a:solidFill>
              </a:rPr>
              <a:t>属性元素</a:t>
            </a:r>
            <a:r>
              <a:rPr lang="en-US" altLang="zh-CN" sz="2800" b="1" dirty="0">
                <a:solidFill>
                  <a:srgbClr val="006AC4"/>
                </a:solidFill>
              </a:rPr>
              <a:t>(</a:t>
            </a:r>
            <a:r>
              <a:rPr lang="zh-CN" altLang="en-US" sz="2800" b="1" dirty="0">
                <a:solidFill>
                  <a:srgbClr val="006AC4"/>
                </a:solidFill>
              </a:rPr>
              <a:t>设置对象元素的属性</a:t>
            </a:r>
            <a:r>
              <a:rPr lang="en-US" altLang="zh-CN" sz="2800" b="1" dirty="0">
                <a:solidFill>
                  <a:srgbClr val="006AC4"/>
                </a:solidFill>
              </a:rPr>
              <a:t>)</a:t>
            </a:r>
            <a:endParaRPr lang="zh-CN" altLang="en-US" sz="2800" b="1" dirty="0">
              <a:solidFill>
                <a:srgbClr val="006AC4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80735BA-72AA-4411-8F4A-FA140079898A}"/>
              </a:ext>
            </a:extLst>
          </p:cNvPr>
          <p:cNvSpPr txBox="1"/>
          <p:nvPr/>
        </p:nvSpPr>
        <p:spPr>
          <a:xfrm>
            <a:off x="1244082" y="2161410"/>
            <a:ext cx="4214615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006AC4"/>
                </a:solidFill>
              </a:rPr>
              <a:t>格式：</a:t>
            </a:r>
            <a:r>
              <a:rPr lang="en-US" altLang="zh-CN" sz="2000" b="1" dirty="0">
                <a:solidFill>
                  <a:srgbClr val="006AC4"/>
                </a:solidFill>
              </a:rPr>
              <a:t>&lt;</a:t>
            </a:r>
            <a:r>
              <a:rPr lang="zh-CN" altLang="en-US" sz="2000" b="1" dirty="0">
                <a:solidFill>
                  <a:srgbClr val="006AC4"/>
                </a:solidFill>
              </a:rPr>
              <a:t>类名  属性</a:t>
            </a:r>
            <a:r>
              <a:rPr lang="en-US" altLang="zh-CN" sz="2000" b="1" dirty="0">
                <a:solidFill>
                  <a:srgbClr val="006AC4"/>
                </a:solidFill>
              </a:rPr>
              <a:t>1=</a:t>
            </a:r>
            <a:r>
              <a:rPr lang="zh-CN" altLang="en-US" sz="2000" b="1" dirty="0">
                <a:solidFill>
                  <a:srgbClr val="006AC4"/>
                </a:solidFill>
              </a:rPr>
              <a:t>“”  属性</a:t>
            </a:r>
            <a:r>
              <a:rPr lang="en-US" altLang="zh-CN" sz="2000" b="1" dirty="0">
                <a:solidFill>
                  <a:srgbClr val="006AC4"/>
                </a:solidFill>
              </a:rPr>
              <a:t>2=</a:t>
            </a:r>
            <a:r>
              <a:rPr lang="zh-CN" altLang="en-US" sz="2000" b="1" dirty="0">
                <a:solidFill>
                  <a:srgbClr val="006AC4"/>
                </a:solidFill>
              </a:rPr>
              <a:t>“”</a:t>
            </a:r>
            <a:r>
              <a:rPr lang="en-US" altLang="zh-CN" sz="2000" b="1" dirty="0">
                <a:solidFill>
                  <a:srgbClr val="006AC4"/>
                </a:solidFill>
              </a:rPr>
              <a:t>&gt;</a:t>
            </a:r>
          </a:p>
          <a:p>
            <a:r>
              <a:rPr lang="en-US" altLang="zh-CN" sz="2000" b="1" dirty="0">
                <a:solidFill>
                  <a:srgbClr val="006AC4"/>
                </a:solidFill>
              </a:rPr>
              <a:t>                   </a:t>
            </a:r>
            <a:r>
              <a:rPr lang="en-US" altLang="zh-CN" sz="2000" b="1" dirty="0">
                <a:solidFill>
                  <a:srgbClr val="FF0000"/>
                </a:solidFill>
              </a:rPr>
              <a:t>&lt;</a:t>
            </a:r>
            <a:r>
              <a:rPr lang="zh-CN" altLang="en-US" sz="2000" b="1" dirty="0">
                <a:solidFill>
                  <a:srgbClr val="FF0000"/>
                </a:solidFill>
              </a:rPr>
              <a:t>类名</a:t>
            </a:r>
            <a:r>
              <a:rPr lang="en-US" altLang="zh-CN" sz="2000" b="1" dirty="0">
                <a:solidFill>
                  <a:srgbClr val="FF0000"/>
                </a:solidFill>
              </a:rPr>
              <a:t>.</a:t>
            </a:r>
            <a:r>
              <a:rPr lang="zh-CN" altLang="en-US" sz="2000" b="1" dirty="0">
                <a:solidFill>
                  <a:srgbClr val="FF0000"/>
                </a:solidFill>
              </a:rPr>
              <a:t>属性名</a:t>
            </a:r>
            <a:r>
              <a:rPr lang="en-US" altLang="zh-CN" sz="2000" b="1" dirty="0">
                <a:solidFill>
                  <a:srgbClr val="FF0000"/>
                </a:solidFill>
              </a:rPr>
              <a:t>&gt;</a:t>
            </a:r>
          </a:p>
          <a:p>
            <a:r>
              <a:rPr lang="en-US" altLang="zh-CN" sz="2000" b="1" dirty="0">
                <a:solidFill>
                  <a:srgbClr val="FF0000"/>
                </a:solidFill>
              </a:rPr>
              <a:t>                              </a:t>
            </a:r>
            <a:r>
              <a:rPr lang="zh-CN" altLang="en-US" sz="2000" b="1" dirty="0">
                <a:solidFill>
                  <a:srgbClr val="FF0000"/>
                </a:solidFill>
              </a:rPr>
              <a:t>属性值</a:t>
            </a:r>
            <a:endParaRPr lang="en-US" altLang="zh-CN" sz="2000" b="1" dirty="0">
              <a:solidFill>
                <a:srgbClr val="FF0000"/>
              </a:solidFill>
            </a:endParaRPr>
          </a:p>
          <a:p>
            <a:r>
              <a:rPr lang="en-US" altLang="zh-CN" sz="2000" b="1" dirty="0">
                <a:solidFill>
                  <a:srgbClr val="FF0000"/>
                </a:solidFill>
              </a:rPr>
              <a:t>                    &lt;/</a:t>
            </a:r>
            <a:r>
              <a:rPr lang="zh-CN" altLang="en-US" sz="2000" b="1" dirty="0">
                <a:solidFill>
                  <a:srgbClr val="FF0000"/>
                </a:solidFill>
              </a:rPr>
              <a:t>类名</a:t>
            </a:r>
            <a:r>
              <a:rPr lang="en-US" altLang="zh-CN" sz="2000" b="1" dirty="0">
                <a:solidFill>
                  <a:srgbClr val="FF0000"/>
                </a:solidFill>
              </a:rPr>
              <a:t>.</a:t>
            </a:r>
            <a:r>
              <a:rPr lang="zh-CN" altLang="en-US" sz="2000" b="1" dirty="0">
                <a:solidFill>
                  <a:srgbClr val="FF0000"/>
                </a:solidFill>
              </a:rPr>
              <a:t>属性名</a:t>
            </a:r>
            <a:r>
              <a:rPr lang="en-US" altLang="zh-CN" sz="2000" b="1" dirty="0">
                <a:solidFill>
                  <a:srgbClr val="FF0000"/>
                </a:solidFill>
              </a:rPr>
              <a:t>&gt;</a:t>
            </a:r>
          </a:p>
          <a:p>
            <a:r>
              <a:rPr lang="en-US" altLang="zh-CN" sz="2000" b="1" dirty="0">
                <a:solidFill>
                  <a:srgbClr val="006AC4"/>
                </a:solidFill>
              </a:rPr>
              <a:t>          &lt;/</a:t>
            </a:r>
            <a:r>
              <a:rPr lang="zh-CN" altLang="en-US" sz="2000" b="1" dirty="0">
                <a:solidFill>
                  <a:srgbClr val="006AC4"/>
                </a:solidFill>
              </a:rPr>
              <a:t>类名</a:t>
            </a:r>
            <a:r>
              <a:rPr lang="en-US" altLang="zh-CN" sz="2000" b="1" dirty="0">
                <a:solidFill>
                  <a:srgbClr val="006AC4"/>
                </a:solidFill>
              </a:rPr>
              <a:t>&gt;</a:t>
            </a:r>
            <a:endParaRPr lang="zh-CN" altLang="en-US" sz="2000" b="1" dirty="0">
              <a:solidFill>
                <a:srgbClr val="006AC4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1040822-081A-4D04-BFC5-1B723D9A12FE}"/>
              </a:ext>
            </a:extLst>
          </p:cNvPr>
          <p:cNvSpPr txBox="1"/>
          <p:nvPr/>
        </p:nvSpPr>
        <p:spPr>
          <a:xfrm>
            <a:off x="706017" y="3792626"/>
            <a:ext cx="10576934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rgbClr val="006AC4"/>
                </a:solidFill>
              </a:rPr>
              <a:t>&lt;Label FontSize="16" Padding="30,24,30,0"&gt;</a:t>
            </a:r>
          </a:p>
          <a:p>
            <a:r>
              <a:rPr lang="en-US" altLang="zh-CN" sz="2000" b="1" dirty="0">
                <a:solidFill>
                  <a:srgbClr val="006AC4"/>
                </a:solidFill>
              </a:rPr>
              <a:t>            </a:t>
            </a:r>
            <a:r>
              <a:rPr lang="en-US" altLang="zh-CN" sz="2000" b="1" dirty="0">
                <a:solidFill>
                  <a:srgbClr val="FF0000"/>
                </a:solidFill>
              </a:rPr>
              <a:t>&lt;Label.FormattedText&gt;</a:t>
            </a:r>
          </a:p>
          <a:p>
            <a:r>
              <a:rPr lang="en-US" altLang="zh-CN" sz="2000" b="1" dirty="0">
                <a:solidFill>
                  <a:srgbClr val="006AC4"/>
                </a:solidFill>
              </a:rPr>
              <a:t>                &lt;FormattedString&gt;</a:t>
            </a:r>
          </a:p>
          <a:p>
            <a:r>
              <a:rPr lang="en-US" altLang="zh-CN" sz="2000" b="1" dirty="0">
                <a:solidFill>
                  <a:srgbClr val="006AC4"/>
                </a:solidFill>
              </a:rPr>
              <a:t>                    &lt;FormattedString.Spans&gt;</a:t>
            </a:r>
          </a:p>
          <a:p>
            <a:r>
              <a:rPr lang="en-US" altLang="zh-CN" sz="2000" b="1" dirty="0">
                <a:solidFill>
                  <a:srgbClr val="006AC4"/>
                </a:solidFill>
              </a:rPr>
              <a:t>                        &lt;Span Text="Learn more at "/&gt;</a:t>
            </a:r>
          </a:p>
          <a:p>
            <a:r>
              <a:rPr lang="en-US" altLang="zh-CN" sz="2000" b="1" dirty="0">
                <a:solidFill>
                  <a:srgbClr val="006AC4"/>
                </a:solidFill>
              </a:rPr>
              <a:t>                        &lt;Span Text="https://aka.ms/xamarin-quickstart" FontAttributes="Bold"/&gt;</a:t>
            </a:r>
          </a:p>
          <a:p>
            <a:r>
              <a:rPr lang="en-US" altLang="zh-CN" sz="2000" b="1" dirty="0">
                <a:solidFill>
                  <a:srgbClr val="006AC4"/>
                </a:solidFill>
              </a:rPr>
              <a:t>                    &lt;/FormattedString.Spans&gt;</a:t>
            </a:r>
          </a:p>
          <a:p>
            <a:r>
              <a:rPr lang="en-US" altLang="zh-CN" sz="2000" b="1" dirty="0">
                <a:solidFill>
                  <a:srgbClr val="006AC4"/>
                </a:solidFill>
              </a:rPr>
              <a:t>                &lt;/FormattedString&gt;</a:t>
            </a:r>
          </a:p>
          <a:p>
            <a:r>
              <a:rPr lang="en-US" altLang="zh-CN" sz="2000" b="1" dirty="0">
                <a:solidFill>
                  <a:srgbClr val="006AC4"/>
                </a:solidFill>
              </a:rPr>
              <a:t>            </a:t>
            </a:r>
            <a:r>
              <a:rPr lang="en-US" altLang="zh-CN" sz="2000" b="1" dirty="0">
                <a:solidFill>
                  <a:srgbClr val="FF0000"/>
                </a:solidFill>
              </a:rPr>
              <a:t>&lt;/Label.FormattedText&gt;</a:t>
            </a:r>
          </a:p>
          <a:p>
            <a:r>
              <a:rPr lang="en-US" altLang="zh-CN" sz="2000" b="1" dirty="0">
                <a:solidFill>
                  <a:srgbClr val="006AC4"/>
                </a:solidFill>
              </a:rPr>
              <a:t>        &lt;/Label&gt;</a:t>
            </a:r>
            <a:endParaRPr lang="zh-CN" altLang="en-US" sz="2000" b="1" dirty="0">
              <a:solidFill>
                <a:srgbClr val="006AC4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9078F8E-98E2-46D3-A35B-2ED7DFB89F80}"/>
              </a:ext>
            </a:extLst>
          </p:cNvPr>
          <p:cNvSpPr txBox="1"/>
          <p:nvPr/>
        </p:nvSpPr>
        <p:spPr>
          <a:xfrm>
            <a:off x="6546092" y="2631921"/>
            <a:ext cx="49712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006AC4"/>
                </a:solidFill>
              </a:rPr>
              <a:t>注意：内容属性元素可以省略</a:t>
            </a:r>
          </a:p>
        </p:txBody>
      </p:sp>
    </p:spTree>
    <p:extLst>
      <p:ext uri="{BB962C8B-B14F-4D97-AF65-F5344CB8AC3E}">
        <p14:creationId xmlns:p14="http://schemas.microsoft.com/office/powerpoint/2010/main" val="37815062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EB07C5F-F298-4F7A-BC3E-29A79E6AD438}"/>
              </a:ext>
            </a:extLst>
          </p:cNvPr>
          <p:cNvSpPr/>
          <p:nvPr/>
        </p:nvSpPr>
        <p:spPr>
          <a:xfrm>
            <a:off x="0" y="0"/>
            <a:ext cx="12192000" cy="1186774"/>
          </a:xfrm>
          <a:prstGeom prst="rect">
            <a:avLst/>
          </a:prstGeom>
          <a:solidFill>
            <a:srgbClr val="006A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4095E2D-593C-4A5D-ADA8-78519E26A6F9}"/>
              </a:ext>
            </a:extLst>
          </p:cNvPr>
          <p:cNvSpPr txBox="1"/>
          <p:nvPr/>
        </p:nvSpPr>
        <p:spPr>
          <a:xfrm>
            <a:off x="3059406" y="171521"/>
            <a:ext cx="6073187" cy="646331"/>
          </a:xfrm>
          <a:prstGeom prst="rect">
            <a:avLst/>
          </a:prstGeom>
          <a:solidFill>
            <a:srgbClr val="006AC4"/>
          </a:solidFill>
        </p:spPr>
        <p:txBody>
          <a:bodyPr wrap="square" rtlCol="0">
            <a:spAutoFit/>
          </a:bodyPr>
          <a:lstStyle/>
          <a:p>
            <a:r>
              <a:rPr lang="en-US" altLang="zh-CN" sz="3600" b="1" dirty="0" err="1">
                <a:solidFill>
                  <a:schemeClr val="bg1"/>
                </a:solidFill>
              </a:rPr>
              <a:t>Xamarin.Forms</a:t>
            </a:r>
            <a:r>
              <a:rPr lang="zh-CN" altLang="en-US" sz="3600" b="1" dirty="0">
                <a:solidFill>
                  <a:schemeClr val="bg1"/>
                </a:solidFill>
              </a:rPr>
              <a:t>的所有控件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80735BA-72AA-4411-8F4A-FA140079898A}"/>
              </a:ext>
            </a:extLst>
          </p:cNvPr>
          <p:cNvSpPr txBox="1"/>
          <p:nvPr/>
        </p:nvSpPr>
        <p:spPr>
          <a:xfrm>
            <a:off x="3226433" y="1179230"/>
            <a:ext cx="4387740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err="1">
                <a:solidFill>
                  <a:srgbClr val="006AC4"/>
                </a:solidFill>
              </a:rPr>
              <a:t>Xamarin.Forms.ActivityIndicator</a:t>
            </a:r>
            <a:endParaRPr lang="en-US" altLang="zh-CN" sz="2000" b="1" dirty="0">
              <a:solidFill>
                <a:srgbClr val="006AC4"/>
              </a:solidFill>
            </a:endParaRPr>
          </a:p>
          <a:p>
            <a:r>
              <a:rPr lang="en-US" altLang="zh-CN" sz="2000" b="1" dirty="0" err="1">
                <a:solidFill>
                  <a:srgbClr val="006AC4"/>
                </a:solidFill>
              </a:rPr>
              <a:t>Xamarin.Forms.ItemsView</a:t>
            </a:r>
            <a:r>
              <a:rPr lang="en-US" altLang="zh-CN" sz="2000" b="1" dirty="0">
                <a:solidFill>
                  <a:srgbClr val="006AC4"/>
                </a:solidFill>
              </a:rPr>
              <a:t>&lt;</a:t>
            </a:r>
            <a:r>
              <a:rPr lang="en-US" altLang="zh-CN" sz="2000" b="1" dirty="0" err="1">
                <a:solidFill>
                  <a:srgbClr val="006AC4"/>
                </a:solidFill>
              </a:rPr>
              <a:t>TVisual</a:t>
            </a:r>
            <a:r>
              <a:rPr lang="en-US" altLang="zh-CN" sz="2000" b="1" dirty="0">
                <a:solidFill>
                  <a:srgbClr val="006AC4"/>
                </a:solidFill>
              </a:rPr>
              <a:t>&gt;</a:t>
            </a:r>
          </a:p>
          <a:p>
            <a:r>
              <a:rPr lang="en-US" altLang="zh-CN" sz="2000" b="1" dirty="0" err="1">
                <a:solidFill>
                  <a:srgbClr val="006AC4"/>
                </a:solidFill>
              </a:rPr>
              <a:t>Xamarin.Forms.BoxView</a:t>
            </a:r>
            <a:endParaRPr lang="en-US" altLang="zh-CN" sz="2000" b="1" dirty="0">
              <a:solidFill>
                <a:srgbClr val="006AC4"/>
              </a:solidFill>
            </a:endParaRPr>
          </a:p>
          <a:p>
            <a:r>
              <a:rPr lang="en-US" altLang="zh-CN" sz="2000" b="1" dirty="0" err="1">
                <a:solidFill>
                  <a:srgbClr val="006AC4"/>
                </a:solidFill>
              </a:rPr>
              <a:t>Xamarin.Forms.Button</a:t>
            </a:r>
            <a:endParaRPr lang="en-US" altLang="zh-CN" sz="2000" b="1" dirty="0">
              <a:solidFill>
                <a:srgbClr val="006AC4"/>
              </a:solidFill>
            </a:endParaRPr>
          </a:p>
          <a:p>
            <a:r>
              <a:rPr lang="en-US" altLang="zh-CN" sz="2000" b="1" dirty="0" err="1">
                <a:solidFill>
                  <a:srgbClr val="006AC4"/>
                </a:solidFill>
              </a:rPr>
              <a:t>Xamarin.Forms.CheckBox</a:t>
            </a:r>
            <a:endParaRPr lang="en-US" altLang="zh-CN" sz="2000" b="1" dirty="0">
              <a:solidFill>
                <a:srgbClr val="006AC4"/>
              </a:solidFill>
            </a:endParaRPr>
          </a:p>
          <a:p>
            <a:r>
              <a:rPr lang="en-US" altLang="zh-CN" sz="2000" b="1" dirty="0" err="1">
                <a:solidFill>
                  <a:srgbClr val="006AC4"/>
                </a:solidFill>
              </a:rPr>
              <a:t>Xamarin.Forms.DatePicker</a:t>
            </a:r>
            <a:endParaRPr lang="en-US" altLang="zh-CN" sz="2000" b="1" dirty="0">
              <a:solidFill>
                <a:srgbClr val="006AC4"/>
              </a:solidFill>
            </a:endParaRPr>
          </a:p>
          <a:p>
            <a:r>
              <a:rPr lang="en-US" altLang="zh-CN" sz="2000" b="1" dirty="0" err="1">
                <a:solidFill>
                  <a:srgbClr val="006AC4"/>
                </a:solidFill>
              </a:rPr>
              <a:t>Xamarin.Forms.Image</a:t>
            </a:r>
            <a:endParaRPr lang="en-US" altLang="zh-CN" sz="2000" b="1" dirty="0">
              <a:solidFill>
                <a:srgbClr val="006AC4"/>
              </a:solidFill>
            </a:endParaRPr>
          </a:p>
          <a:p>
            <a:r>
              <a:rPr lang="en-US" altLang="zh-CN" sz="2000" b="1" dirty="0" err="1">
                <a:solidFill>
                  <a:srgbClr val="006AC4"/>
                </a:solidFill>
              </a:rPr>
              <a:t>Xamarin.Forms.ImageButton</a:t>
            </a:r>
            <a:endParaRPr lang="en-US" altLang="zh-CN" sz="2000" b="1" dirty="0">
              <a:solidFill>
                <a:srgbClr val="006AC4"/>
              </a:solidFill>
            </a:endParaRPr>
          </a:p>
          <a:p>
            <a:r>
              <a:rPr lang="en-US" altLang="zh-CN" sz="2000" b="1" dirty="0" err="1">
                <a:solidFill>
                  <a:srgbClr val="006AC4"/>
                </a:solidFill>
              </a:rPr>
              <a:t>Xamarin.Forms.Label</a:t>
            </a:r>
            <a:endParaRPr lang="en-US" altLang="zh-CN" sz="2000" b="1" dirty="0">
              <a:solidFill>
                <a:srgbClr val="006AC4"/>
              </a:solidFill>
            </a:endParaRPr>
          </a:p>
          <a:p>
            <a:r>
              <a:rPr lang="en-US" altLang="zh-CN" sz="2000" b="1" dirty="0" err="1">
                <a:solidFill>
                  <a:srgbClr val="006AC4"/>
                </a:solidFill>
              </a:rPr>
              <a:t>Xamarin.Forms.Picker</a:t>
            </a:r>
            <a:endParaRPr lang="en-US" altLang="zh-CN" sz="2000" b="1" dirty="0">
              <a:solidFill>
                <a:srgbClr val="006AC4"/>
              </a:solidFill>
            </a:endParaRPr>
          </a:p>
          <a:p>
            <a:r>
              <a:rPr lang="en-US" altLang="zh-CN" sz="2000" b="1" dirty="0" err="1">
                <a:solidFill>
                  <a:srgbClr val="006AC4"/>
                </a:solidFill>
              </a:rPr>
              <a:t>Xamarin.Forms.ProgressBar</a:t>
            </a:r>
            <a:endParaRPr lang="en-US" altLang="zh-CN" sz="2000" b="1" dirty="0">
              <a:solidFill>
                <a:srgbClr val="006AC4"/>
              </a:solidFill>
            </a:endParaRPr>
          </a:p>
          <a:p>
            <a:r>
              <a:rPr lang="en-US" altLang="zh-CN" sz="2000" b="1" dirty="0" err="1">
                <a:solidFill>
                  <a:srgbClr val="006AC4"/>
                </a:solidFill>
              </a:rPr>
              <a:t>Xamarin.Forms.Shapes.Shape</a:t>
            </a:r>
            <a:endParaRPr lang="en-US" altLang="zh-CN" sz="2000" b="1" dirty="0">
              <a:solidFill>
                <a:srgbClr val="006AC4"/>
              </a:solidFill>
            </a:endParaRPr>
          </a:p>
          <a:p>
            <a:r>
              <a:rPr lang="en-US" altLang="zh-CN" sz="2000" b="1" dirty="0" err="1">
                <a:solidFill>
                  <a:srgbClr val="006AC4"/>
                </a:solidFill>
              </a:rPr>
              <a:t>Xamarin.Forms.Slider</a:t>
            </a:r>
            <a:endParaRPr lang="en-US" altLang="zh-CN" sz="2000" b="1" dirty="0">
              <a:solidFill>
                <a:srgbClr val="006AC4"/>
              </a:solidFill>
            </a:endParaRPr>
          </a:p>
          <a:p>
            <a:r>
              <a:rPr lang="en-US" altLang="zh-CN" sz="2000" b="1" dirty="0" err="1">
                <a:solidFill>
                  <a:srgbClr val="006AC4"/>
                </a:solidFill>
              </a:rPr>
              <a:t>Xamarin.Forms.Stepper</a:t>
            </a:r>
            <a:endParaRPr lang="en-US" altLang="zh-CN" sz="2000" b="1" dirty="0">
              <a:solidFill>
                <a:srgbClr val="006AC4"/>
              </a:solidFill>
            </a:endParaRPr>
          </a:p>
          <a:p>
            <a:r>
              <a:rPr lang="en-US" altLang="zh-CN" sz="2000" b="1" dirty="0" err="1">
                <a:solidFill>
                  <a:srgbClr val="006AC4"/>
                </a:solidFill>
              </a:rPr>
              <a:t>Xamarin.Forms.Switch</a:t>
            </a:r>
            <a:endParaRPr lang="en-US" altLang="zh-CN" sz="2000" b="1" dirty="0">
              <a:solidFill>
                <a:srgbClr val="006AC4"/>
              </a:solidFill>
            </a:endParaRPr>
          </a:p>
          <a:p>
            <a:r>
              <a:rPr lang="en-US" altLang="zh-CN" sz="2000" b="1" dirty="0" err="1">
                <a:solidFill>
                  <a:srgbClr val="006AC4"/>
                </a:solidFill>
              </a:rPr>
              <a:t>Xamarin.Forms.TableView</a:t>
            </a:r>
            <a:endParaRPr lang="en-US" altLang="zh-CN" sz="2000" b="1" dirty="0">
              <a:solidFill>
                <a:srgbClr val="006AC4"/>
              </a:solidFill>
            </a:endParaRPr>
          </a:p>
          <a:p>
            <a:r>
              <a:rPr lang="en-US" altLang="zh-CN" sz="2000" b="1" dirty="0" err="1">
                <a:solidFill>
                  <a:srgbClr val="006AC4"/>
                </a:solidFill>
              </a:rPr>
              <a:t>Xamarin.Forms.TimePicker</a:t>
            </a:r>
            <a:endParaRPr lang="en-US" altLang="zh-CN" sz="2000" b="1" dirty="0">
              <a:solidFill>
                <a:srgbClr val="006AC4"/>
              </a:solidFill>
            </a:endParaRPr>
          </a:p>
          <a:p>
            <a:r>
              <a:rPr lang="en-US" altLang="zh-CN" sz="2000" b="1" dirty="0" err="1">
                <a:solidFill>
                  <a:srgbClr val="006AC4"/>
                </a:solidFill>
              </a:rPr>
              <a:t>Xamarin.Forms.WebView</a:t>
            </a:r>
            <a:endParaRPr lang="en-US" altLang="zh-CN" sz="2000" b="1" dirty="0">
              <a:solidFill>
                <a:srgbClr val="006AC4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8125178-55E7-400A-B342-89591CDA47D0}"/>
              </a:ext>
            </a:extLst>
          </p:cNvPr>
          <p:cNvSpPr txBox="1"/>
          <p:nvPr/>
        </p:nvSpPr>
        <p:spPr>
          <a:xfrm>
            <a:off x="58672" y="3757906"/>
            <a:ext cx="25539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err="1">
                <a:solidFill>
                  <a:srgbClr val="006AC4"/>
                </a:solidFill>
              </a:rPr>
              <a:t>Xamarin.Forms.View</a:t>
            </a:r>
            <a:endParaRPr lang="en-US" altLang="zh-CN" sz="2000" b="1" dirty="0">
              <a:solidFill>
                <a:srgbClr val="006AC4"/>
              </a:solidFill>
            </a:endParaRPr>
          </a:p>
        </p:txBody>
      </p:sp>
      <p:sp>
        <p:nvSpPr>
          <p:cNvPr id="3" name="左大括号 2">
            <a:extLst>
              <a:ext uri="{FF2B5EF4-FFF2-40B4-BE49-F238E27FC236}">
                <a16:creationId xmlns:a16="http://schemas.microsoft.com/office/drawing/2014/main" id="{DEA71EF0-A099-4958-916C-E0679047CDD1}"/>
              </a:ext>
            </a:extLst>
          </p:cNvPr>
          <p:cNvSpPr/>
          <p:nvPr/>
        </p:nvSpPr>
        <p:spPr>
          <a:xfrm>
            <a:off x="2612576" y="1300516"/>
            <a:ext cx="651184" cy="5333552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左大括号 9">
            <a:extLst>
              <a:ext uri="{FF2B5EF4-FFF2-40B4-BE49-F238E27FC236}">
                <a16:creationId xmlns:a16="http://schemas.microsoft.com/office/drawing/2014/main" id="{A2051FA2-EF03-4877-8088-00877849E53A}"/>
              </a:ext>
            </a:extLst>
          </p:cNvPr>
          <p:cNvSpPr/>
          <p:nvPr/>
        </p:nvSpPr>
        <p:spPr>
          <a:xfrm>
            <a:off x="6959049" y="3862873"/>
            <a:ext cx="1041382" cy="1698170"/>
          </a:xfrm>
          <a:prstGeom prst="leftBrace">
            <a:avLst>
              <a:gd name="adj1" fmla="val 17041"/>
              <a:gd name="adj2" fmla="val 5438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8BB8C41-8FA9-4C88-897D-84B4F64B72A7}"/>
              </a:ext>
            </a:extLst>
          </p:cNvPr>
          <p:cNvSpPr txBox="1"/>
          <p:nvPr/>
        </p:nvSpPr>
        <p:spPr>
          <a:xfrm>
            <a:off x="8605444" y="1507447"/>
            <a:ext cx="29498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err="1">
                <a:solidFill>
                  <a:srgbClr val="006AC4"/>
                </a:solidFill>
              </a:rPr>
              <a:t>Xamarin.Forms.ListView</a:t>
            </a:r>
            <a:endParaRPr lang="en-US" altLang="zh-CN" sz="2000" b="1" dirty="0">
              <a:solidFill>
                <a:srgbClr val="006AC4"/>
              </a:solidFill>
            </a:endParaRP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3C2DA5D2-81CF-4243-92E1-374A8A690CCE}"/>
              </a:ext>
            </a:extLst>
          </p:cNvPr>
          <p:cNvCxnSpPr/>
          <p:nvPr/>
        </p:nvCxnSpPr>
        <p:spPr>
          <a:xfrm>
            <a:off x="7632835" y="1707502"/>
            <a:ext cx="81399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D639613A-EBDE-47E4-AD76-B7A1723320FA}"/>
              </a:ext>
            </a:extLst>
          </p:cNvPr>
          <p:cNvSpPr txBox="1"/>
          <p:nvPr/>
        </p:nvSpPr>
        <p:spPr>
          <a:xfrm>
            <a:off x="8000431" y="3689356"/>
            <a:ext cx="402866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err="1">
                <a:solidFill>
                  <a:srgbClr val="006AC4"/>
                </a:solidFill>
              </a:rPr>
              <a:t>Xamarin.Forms.Shapes.Ellipse</a:t>
            </a:r>
            <a:endParaRPr lang="en-US" altLang="zh-CN" sz="2000" b="1" dirty="0">
              <a:solidFill>
                <a:srgbClr val="006AC4"/>
              </a:solidFill>
            </a:endParaRPr>
          </a:p>
          <a:p>
            <a:r>
              <a:rPr lang="en-US" altLang="zh-CN" sz="2000" b="1" dirty="0" err="1">
                <a:solidFill>
                  <a:srgbClr val="006AC4"/>
                </a:solidFill>
              </a:rPr>
              <a:t>Xamarin.Forms.Shapes.Line</a:t>
            </a:r>
            <a:endParaRPr lang="en-US" altLang="zh-CN" sz="2000" b="1" dirty="0">
              <a:solidFill>
                <a:srgbClr val="006AC4"/>
              </a:solidFill>
            </a:endParaRPr>
          </a:p>
          <a:p>
            <a:r>
              <a:rPr lang="en-US" altLang="zh-CN" sz="2000" b="1" dirty="0" err="1">
                <a:solidFill>
                  <a:srgbClr val="006AC4"/>
                </a:solidFill>
              </a:rPr>
              <a:t>Xamarin.Forms.Shapes.Path</a:t>
            </a:r>
            <a:endParaRPr lang="en-US" altLang="zh-CN" sz="2000" b="1" dirty="0">
              <a:solidFill>
                <a:srgbClr val="006AC4"/>
              </a:solidFill>
            </a:endParaRPr>
          </a:p>
          <a:p>
            <a:r>
              <a:rPr lang="en-US" altLang="zh-CN" sz="2000" b="1" dirty="0" err="1">
                <a:solidFill>
                  <a:srgbClr val="006AC4"/>
                </a:solidFill>
              </a:rPr>
              <a:t>Xamarin.Forms.Shapes.Polygon</a:t>
            </a:r>
            <a:endParaRPr lang="en-US" altLang="zh-CN" sz="2000" b="1" dirty="0">
              <a:solidFill>
                <a:srgbClr val="006AC4"/>
              </a:solidFill>
            </a:endParaRPr>
          </a:p>
          <a:p>
            <a:r>
              <a:rPr lang="en-US" altLang="zh-CN" sz="2000" b="1" dirty="0" err="1">
                <a:solidFill>
                  <a:srgbClr val="006AC4"/>
                </a:solidFill>
              </a:rPr>
              <a:t>Xamarin.Forms.Shapes.Polyline</a:t>
            </a:r>
            <a:endParaRPr lang="en-US" altLang="zh-CN" sz="2000" b="1" dirty="0">
              <a:solidFill>
                <a:srgbClr val="006AC4"/>
              </a:solidFill>
            </a:endParaRPr>
          </a:p>
          <a:p>
            <a:r>
              <a:rPr lang="en-US" altLang="zh-CN" sz="2000" b="1" dirty="0" err="1">
                <a:solidFill>
                  <a:srgbClr val="006AC4"/>
                </a:solidFill>
              </a:rPr>
              <a:t>Xamarin.Forms.Shapes.Rectangle</a:t>
            </a:r>
            <a:endParaRPr lang="en-US" altLang="zh-CN" sz="2000" b="1" dirty="0">
              <a:solidFill>
                <a:srgbClr val="006AC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94054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EB07C5F-F298-4F7A-BC3E-29A79E6AD438}"/>
              </a:ext>
            </a:extLst>
          </p:cNvPr>
          <p:cNvSpPr/>
          <p:nvPr/>
        </p:nvSpPr>
        <p:spPr>
          <a:xfrm>
            <a:off x="0" y="0"/>
            <a:ext cx="12192000" cy="1186774"/>
          </a:xfrm>
          <a:prstGeom prst="rect">
            <a:avLst/>
          </a:prstGeom>
          <a:solidFill>
            <a:srgbClr val="006A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4095E2D-593C-4A5D-ADA8-78519E26A6F9}"/>
              </a:ext>
            </a:extLst>
          </p:cNvPr>
          <p:cNvSpPr txBox="1"/>
          <p:nvPr/>
        </p:nvSpPr>
        <p:spPr>
          <a:xfrm>
            <a:off x="4617618" y="160295"/>
            <a:ext cx="3322733" cy="646331"/>
          </a:xfrm>
          <a:prstGeom prst="rect">
            <a:avLst/>
          </a:prstGeom>
          <a:solidFill>
            <a:srgbClr val="006AC4"/>
          </a:solidFill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</a:rPr>
              <a:t>View</a:t>
            </a:r>
            <a:r>
              <a:rPr lang="zh-CN" altLang="en-US" sz="3600" b="1" dirty="0">
                <a:solidFill>
                  <a:schemeClr val="bg1"/>
                </a:solidFill>
              </a:rPr>
              <a:t>类的属性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628429F-86EB-419F-886D-81E22BA8BAB4}"/>
              </a:ext>
            </a:extLst>
          </p:cNvPr>
          <p:cNvSpPr txBox="1"/>
          <p:nvPr/>
        </p:nvSpPr>
        <p:spPr>
          <a:xfrm>
            <a:off x="394574" y="1359938"/>
            <a:ext cx="11566767" cy="50660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ts val="3000"/>
              </a:lnSpc>
              <a:buAutoNum type="arabicPeriod"/>
            </a:pPr>
            <a:r>
              <a:rPr lang="en-US" altLang="zh-CN" sz="2000" b="1" dirty="0" err="1">
                <a:solidFill>
                  <a:srgbClr val="006AC4"/>
                </a:solidFill>
              </a:rPr>
              <a:t>BackgroundColor</a:t>
            </a:r>
            <a:r>
              <a:rPr lang="en-US" altLang="zh-CN" sz="2000" b="1" dirty="0">
                <a:solidFill>
                  <a:srgbClr val="006AC4"/>
                </a:solidFill>
              </a:rPr>
              <a:t> </a:t>
            </a:r>
            <a:r>
              <a:rPr lang="zh-CN" altLang="en-US" sz="2000" b="1" dirty="0">
                <a:solidFill>
                  <a:srgbClr val="006AC4"/>
                </a:solidFill>
              </a:rPr>
              <a:t>：元素的填充背景的颜色</a:t>
            </a:r>
            <a:endParaRPr lang="en-US" altLang="zh-CN" sz="2000" b="1" dirty="0">
              <a:solidFill>
                <a:srgbClr val="006AC4"/>
              </a:solidFill>
            </a:endParaRPr>
          </a:p>
          <a:p>
            <a:pPr marL="457200" indent="-457200">
              <a:lnSpc>
                <a:spcPts val="3000"/>
              </a:lnSpc>
              <a:buAutoNum type="arabicPeriod"/>
            </a:pPr>
            <a:r>
              <a:rPr lang="en-US" altLang="zh-CN" sz="2000" b="1" dirty="0" err="1">
                <a:solidFill>
                  <a:srgbClr val="006AC4"/>
                </a:solidFill>
              </a:rPr>
              <a:t>HeightRequest</a:t>
            </a:r>
            <a:r>
              <a:rPr lang="en-US" altLang="zh-CN" sz="2000" b="1" dirty="0">
                <a:solidFill>
                  <a:srgbClr val="006AC4"/>
                </a:solidFill>
              </a:rPr>
              <a:t> </a:t>
            </a:r>
            <a:r>
              <a:rPr lang="zh-CN" altLang="en-US" sz="2000" b="1" dirty="0">
                <a:solidFill>
                  <a:srgbClr val="006AC4"/>
                </a:solidFill>
              </a:rPr>
              <a:t>，</a:t>
            </a:r>
            <a:r>
              <a:rPr lang="en-US" altLang="zh-CN" sz="2000" b="1" dirty="0">
                <a:solidFill>
                  <a:srgbClr val="006AC4"/>
                </a:solidFill>
              </a:rPr>
              <a:t> </a:t>
            </a:r>
            <a:r>
              <a:rPr lang="en-US" altLang="zh-CN" sz="2000" b="1" dirty="0" err="1">
                <a:solidFill>
                  <a:srgbClr val="006AC4"/>
                </a:solidFill>
              </a:rPr>
              <a:t>WidthRequest</a:t>
            </a:r>
            <a:r>
              <a:rPr lang="en-US" altLang="zh-CN" sz="2000" b="1" dirty="0">
                <a:solidFill>
                  <a:srgbClr val="006AC4"/>
                </a:solidFill>
              </a:rPr>
              <a:t> </a:t>
            </a:r>
            <a:r>
              <a:rPr lang="zh-CN" altLang="en-US" sz="2000" b="1" dirty="0">
                <a:solidFill>
                  <a:srgbClr val="006AC4"/>
                </a:solidFill>
              </a:rPr>
              <a:t>：元素的高度或宽度（</a:t>
            </a:r>
            <a:r>
              <a:rPr lang="en-US" altLang="zh-CN" sz="2000" b="1" dirty="0" err="1">
                <a:solidFill>
                  <a:srgbClr val="006AC4"/>
                </a:solidFill>
              </a:rPr>
              <a:t>Height,Width</a:t>
            </a:r>
            <a:r>
              <a:rPr lang="zh-CN" altLang="en-US" sz="2000" b="1" dirty="0">
                <a:solidFill>
                  <a:srgbClr val="006AC4"/>
                </a:solidFill>
              </a:rPr>
              <a:t>为只读属性）</a:t>
            </a:r>
            <a:endParaRPr lang="en-US" altLang="zh-CN" sz="2000" b="1" dirty="0">
              <a:solidFill>
                <a:srgbClr val="006AC4"/>
              </a:solidFill>
            </a:endParaRPr>
          </a:p>
          <a:p>
            <a:pPr marL="457200" indent="-457200">
              <a:lnSpc>
                <a:spcPts val="3000"/>
              </a:lnSpc>
              <a:buAutoNum type="arabicPeriod"/>
            </a:pPr>
            <a:r>
              <a:rPr lang="en-US" altLang="zh-CN" sz="2000" b="1" dirty="0" err="1">
                <a:solidFill>
                  <a:srgbClr val="006AC4"/>
                </a:solidFill>
              </a:rPr>
              <a:t>MinimumHeightRequest</a:t>
            </a:r>
            <a:r>
              <a:rPr lang="en-US" altLang="zh-CN" sz="2000" b="1" dirty="0">
                <a:solidFill>
                  <a:srgbClr val="006AC4"/>
                </a:solidFill>
              </a:rPr>
              <a:t>, </a:t>
            </a:r>
            <a:r>
              <a:rPr lang="en-US" altLang="zh-CN" sz="2000" b="1" dirty="0" err="1">
                <a:solidFill>
                  <a:srgbClr val="006AC4"/>
                </a:solidFill>
              </a:rPr>
              <a:t>MinimumWidthRequest</a:t>
            </a:r>
            <a:r>
              <a:rPr lang="en-US" altLang="zh-CN" sz="2000" b="1" dirty="0">
                <a:solidFill>
                  <a:srgbClr val="006AC4"/>
                </a:solidFill>
              </a:rPr>
              <a:t> : </a:t>
            </a:r>
            <a:r>
              <a:rPr lang="zh-CN" altLang="en-US" sz="2000" b="1" dirty="0">
                <a:solidFill>
                  <a:srgbClr val="006AC4"/>
                </a:solidFill>
              </a:rPr>
              <a:t>元素的最小高度或宽度</a:t>
            </a:r>
            <a:endParaRPr lang="en-US" altLang="zh-CN" sz="2000" b="1" dirty="0">
              <a:solidFill>
                <a:srgbClr val="006AC4"/>
              </a:solidFill>
            </a:endParaRPr>
          </a:p>
          <a:p>
            <a:pPr marL="457200" indent="-457200">
              <a:lnSpc>
                <a:spcPts val="3000"/>
              </a:lnSpc>
              <a:buFontTx/>
              <a:buAutoNum type="arabicPeriod"/>
            </a:pPr>
            <a:r>
              <a:rPr lang="en-US" altLang="zh-CN" sz="2000" b="1" dirty="0">
                <a:solidFill>
                  <a:srgbClr val="006AC4"/>
                </a:solidFill>
              </a:rPr>
              <a:t>X</a:t>
            </a:r>
            <a:r>
              <a:rPr lang="zh-CN" altLang="en-US" sz="2000" b="1" dirty="0">
                <a:solidFill>
                  <a:srgbClr val="006AC4"/>
                </a:solidFill>
              </a:rPr>
              <a:t>，</a:t>
            </a:r>
            <a:r>
              <a:rPr lang="en-US" altLang="zh-CN" sz="2000" b="1" dirty="0">
                <a:solidFill>
                  <a:srgbClr val="006AC4"/>
                </a:solidFill>
              </a:rPr>
              <a:t>Y : </a:t>
            </a:r>
            <a:r>
              <a:rPr lang="zh-CN" altLang="en-US" sz="2000" b="1" dirty="0">
                <a:solidFill>
                  <a:srgbClr val="006AC4"/>
                </a:solidFill>
              </a:rPr>
              <a:t>元素的当前 </a:t>
            </a:r>
            <a:r>
              <a:rPr lang="en-US" altLang="zh-CN" sz="2000" b="1" dirty="0">
                <a:solidFill>
                  <a:srgbClr val="006AC4"/>
                </a:solidFill>
              </a:rPr>
              <a:t>X ,Y</a:t>
            </a:r>
            <a:r>
              <a:rPr lang="zh-CN" altLang="en-US" sz="2000" b="1" dirty="0">
                <a:solidFill>
                  <a:srgbClr val="006AC4"/>
                </a:solidFill>
              </a:rPr>
              <a:t>位置</a:t>
            </a:r>
            <a:r>
              <a:rPr lang="en-US" altLang="zh-CN" sz="2000" b="1" dirty="0">
                <a:solidFill>
                  <a:srgbClr val="006AC4"/>
                </a:solidFill>
              </a:rPr>
              <a:t>,</a:t>
            </a:r>
            <a:r>
              <a:rPr lang="zh-CN" altLang="en-US" sz="2000" b="1" dirty="0">
                <a:solidFill>
                  <a:srgbClr val="006AC4"/>
                </a:solidFill>
              </a:rPr>
              <a:t>只读属性</a:t>
            </a:r>
            <a:endParaRPr lang="en-US" altLang="zh-CN" sz="2000" b="1" dirty="0">
              <a:solidFill>
                <a:srgbClr val="006AC4"/>
              </a:solidFill>
            </a:endParaRPr>
          </a:p>
          <a:p>
            <a:pPr marL="457200" indent="-457200">
              <a:lnSpc>
                <a:spcPts val="3000"/>
              </a:lnSpc>
              <a:buFontTx/>
              <a:buAutoNum type="arabicPeriod"/>
            </a:pPr>
            <a:r>
              <a:rPr lang="en-US" altLang="zh-CN" sz="2000" b="1" dirty="0" err="1">
                <a:solidFill>
                  <a:srgbClr val="006AC4"/>
                </a:solidFill>
              </a:rPr>
              <a:t>HorizontalOptions</a:t>
            </a:r>
            <a:r>
              <a:rPr lang="zh-CN" altLang="en-US" sz="2000" b="1" dirty="0">
                <a:solidFill>
                  <a:srgbClr val="006AC4"/>
                </a:solidFill>
              </a:rPr>
              <a:t>，</a:t>
            </a:r>
            <a:r>
              <a:rPr lang="en-US" altLang="zh-CN" sz="2000" b="1" dirty="0" err="1">
                <a:solidFill>
                  <a:srgbClr val="006AC4"/>
                </a:solidFill>
              </a:rPr>
              <a:t>VerticalOptions</a:t>
            </a:r>
            <a:r>
              <a:rPr lang="zh-CN" altLang="en-US" sz="2000" b="1" dirty="0">
                <a:solidFill>
                  <a:srgbClr val="006AC4"/>
                </a:solidFill>
              </a:rPr>
              <a:t>： 元素的水平或垂直布局方式</a:t>
            </a:r>
            <a:endParaRPr lang="en-US" altLang="zh-CN" sz="2000" b="1" dirty="0">
              <a:solidFill>
                <a:srgbClr val="006AC4"/>
              </a:solidFill>
            </a:endParaRPr>
          </a:p>
          <a:p>
            <a:pPr marL="457200" indent="-457200">
              <a:lnSpc>
                <a:spcPts val="3000"/>
              </a:lnSpc>
              <a:buAutoNum type="arabicPeriod"/>
            </a:pPr>
            <a:r>
              <a:rPr lang="en-US" altLang="zh-CN" sz="2000" b="1" dirty="0" err="1">
                <a:solidFill>
                  <a:srgbClr val="006AC4"/>
                </a:solidFill>
              </a:rPr>
              <a:t>IsEnabled</a:t>
            </a:r>
            <a:r>
              <a:rPr lang="en-US" altLang="zh-CN" sz="2000" b="1" dirty="0">
                <a:solidFill>
                  <a:srgbClr val="006AC4"/>
                </a:solidFill>
              </a:rPr>
              <a:t> </a:t>
            </a:r>
            <a:r>
              <a:rPr lang="zh-CN" altLang="en-US" sz="2000" b="1" dirty="0">
                <a:solidFill>
                  <a:srgbClr val="006AC4"/>
                </a:solidFill>
              </a:rPr>
              <a:t>：是否启用此元素</a:t>
            </a:r>
            <a:endParaRPr lang="en-US" altLang="zh-CN" sz="2000" b="1" dirty="0">
              <a:solidFill>
                <a:srgbClr val="006AC4"/>
              </a:solidFill>
            </a:endParaRPr>
          </a:p>
          <a:p>
            <a:pPr marL="457200" indent="-457200">
              <a:lnSpc>
                <a:spcPts val="3000"/>
              </a:lnSpc>
              <a:buAutoNum type="arabicPeriod"/>
            </a:pPr>
            <a:r>
              <a:rPr lang="en-US" altLang="zh-CN" sz="2000" b="1" dirty="0" err="1">
                <a:solidFill>
                  <a:srgbClr val="006AC4"/>
                </a:solidFill>
              </a:rPr>
              <a:t>IsFocused</a:t>
            </a:r>
            <a:r>
              <a:rPr lang="zh-CN" altLang="en-US" sz="2000" b="1" dirty="0">
                <a:solidFill>
                  <a:srgbClr val="006AC4"/>
                </a:solidFill>
              </a:rPr>
              <a:t>：当前是否获得输入焦点</a:t>
            </a:r>
            <a:endParaRPr lang="en-US" altLang="zh-CN" sz="2000" b="1" dirty="0">
              <a:solidFill>
                <a:srgbClr val="006AC4"/>
              </a:solidFill>
            </a:endParaRPr>
          </a:p>
          <a:p>
            <a:pPr marL="457200" indent="-457200">
              <a:lnSpc>
                <a:spcPts val="3000"/>
              </a:lnSpc>
              <a:buAutoNum type="arabicPeriod"/>
            </a:pPr>
            <a:r>
              <a:rPr lang="en-US" altLang="zh-CN" sz="2000" b="1" dirty="0" err="1">
                <a:solidFill>
                  <a:srgbClr val="006AC4"/>
                </a:solidFill>
              </a:rPr>
              <a:t>IsVisible</a:t>
            </a:r>
            <a:r>
              <a:rPr lang="zh-CN" altLang="en-US" sz="2000" b="1" dirty="0">
                <a:solidFill>
                  <a:srgbClr val="006AC4"/>
                </a:solidFill>
              </a:rPr>
              <a:t>：此元素是否可见</a:t>
            </a:r>
            <a:endParaRPr lang="en-US" altLang="zh-CN" sz="2000" b="1" dirty="0">
              <a:solidFill>
                <a:srgbClr val="006AC4"/>
              </a:solidFill>
            </a:endParaRPr>
          </a:p>
          <a:p>
            <a:pPr marL="457200" indent="-457200">
              <a:lnSpc>
                <a:spcPts val="3000"/>
              </a:lnSpc>
              <a:buAutoNum type="arabicPeriod"/>
            </a:pPr>
            <a:r>
              <a:rPr lang="en-US" altLang="zh-CN" sz="2000" b="1" dirty="0">
                <a:solidFill>
                  <a:srgbClr val="006AC4"/>
                </a:solidFill>
              </a:rPr>
              <a:t>Margin</a:t>
            </a:r>
            <a:r>
              <a:rPr lang="zh-CN" altLang="en-US" sz="2000" b="1" dirty="0">
                <a:solidFill>
                  <a:srgbClr val="006AC4"/>
                </a:solidFill>
              </a:rPr>
              <a:t>：视图的边距</a:t>
            </a:r>
          </a:p>
          <a:p>
            <a:pPr marL="457200" indent="-457200">
              <a:lnSpc>
                <a:spcPts val="3000"/>
              </a:lnSpc>
              <a:buAutoNum type="arabicPeriod"/>
            </a:pPr>
            <a:r>
              <a:rPr lang="en-US" altLang="zh-CN" sz="2000" b="1" dirty="0" err="1">
                <a:solidFill>
                  <a:srgbClr val="006AC4"/>
                </a:solidFill>
              </a:rPr>
              <a:t>AnchorX</a:t>
            </a:r>
            <a:r>
              <a:rPr lang="zh-CN" altLang="en-US" sz="2000" b="1" dirty="0">
                <a:solidFill>
                  <a:srgbClr val="006AC4"/>
                </a:solidFill>
              </a:rPr>
              <a:t>，</a:t>
            </a:r>
            <a:r>
              <a:rPr lang="en-US" altLang="zh-CN" sz="2000" b="1" dirty="0" err="1">
                <a:solidFill>
                  <a:srgbClr val="006AC4"/>
                </a:solidFill>
              </a:rPr>
              <a:t>AnchorY</a:t>
            </a:r>
            <a:r>
              <a:rPr lang="zh-CN" altLang="en-US" sz="2000" b="1" dirty="0">
                <a:solidFill>
                  <a:srgbClr val="006AC4"/>
                </a:solidFill>
              </a:rPr>
              <a:t>：旋转或者缩放的中心点</a:t>
            </a:r>
            <a:endParaRPr lang="en-US" altLang="zh-CN" sz="2000" b="1" dirty="0">
              <a:solidFill>
                <a:srgbClr val="006AC4"/>
              </a:solidFill>
            </a:endParaRPr>
          </a:p>
          <a:p>
            <a:pPr marL="457200" indent="-457200">
              <a:lnSpc>
                <a:spcPts val="3000"/>
              </a:lnSpc>
              <a:buAutoNum type="arabicPeriod"/>
            </a:pPr>
            <a:r>
              <a:rPr lang="en-US" altLang="zh-CN" sz="2000" b="1" dirty="0" err="1">
                <a:solidFill>
                  <a:srgbClr val="006AC4"/>
                </a:solidFill>
              </a:rPr>
              <a:t>RotationX</a:t>
            </a:r>
            <a:r>
              <a:rPr lang="zh-CN" altLang="en-US" sz="2000" b="1" dirty="0">
                <a:solidFill>
                  <a:srgbClr val="006AC4"/>
                </a:solidFill>
              </a:rPr>
              <a:t>，</a:t>
            </a:r>
            <a:r>
              <a:rPr lang="en-US" altLang="zh-CN" sz="2000" b="1" dirty="0" err="1">
                <a:solidFill>
                  <a:srgbClr val="006AC4"/>
                </a:solidFill>
              </a:rPr>
              <a:t>RotationY</a:t>
            </a:r>
            <a:r>
              <a:rPr lang="zh-CN" altLang="en-US" sz="2000" b="1" dirty="0">
                <a:solidFill>
                  <a:srgbClr val="006AC4"/>
                </a:solidFill>
              </a:rPr>
              <a:t>，</a:t>
            </a:r>
            <a:r>
              <a:rPr lang="en-US" altLang="zh-CN" sz="2000" b="1" dirty="0">
                <a:solidFill>
                  <a:srgbClr val="006AC4"/>
                </a:solidFill>
              </a:rPr>
              <a:t>Rotation</a:t>
            </a:r>
            <a:r>
              <a:rPr lang="zh-CN" altLang="en-US" sz="2000" b="1" dirty="0">
                <a:solidFill>
                  <a:srgbClr val="006AC4"/>
                </a:solidFill>
              </a:rPr>
              <a:t>：元素围绕 </a:t>
            </a:r>
            <a:r>
              <a:rPr lang="en-US" altLang="zh-CN" sz="2000" b="1" dirty="0">
                <a:solidFill>
                  <a:srgbClr val="006AC4"/>
                </a:solidFill>
              </a:rPr>
              <a:t>X </a:t>
            </a:r>
            <a:r>
              <a:rPr lang="zh-CN" altLang="en-US" sz="2000" b="1" dirty="0">
                <a:solidFill>
                  <a:srgbClr val="006AC4"/>
                </a:solidFill>
              </a:rPr>
              <a:t>，</a:t>
            </a:r>
            <a:r>
              <a:rPr lang="en-US" altLang="zh-CN" sz="2000" b="1" dirty="0">
                <a:solidFill>
                  <a:srgbClr val="006AC4"/>
                </a:solidFill>
              </a:rPr>
              <a:t>Y</a:t>
            </a:r>
            <a:r>
              <a:rPr lang="zh-CN" altLang="en-US" sz="2000" b="1" dirty="0">
                <a:solidFill>
                  <a:srgbClr val="006AC4"/>
                </a:solidFill>
              </a:rPr>
              <a:t>，</a:t>
            </a:r>
            <a:r>
              <a:rPr lang="en-US" altLang="zh-CN" sz="2000" b="1" dirty="0">
                <a:solidFill>
                  <a:srgbClr val="006AC4"/>
                </a:solidFill>
              </a:rPr>
              <a:t>Z</a:t>
            </a:r>
            <a:r>
              <a:rPr lang="zh-CN" altLang="en-US" sz="2000" b="1" dirty="0">
                <a:solidFill>
                  <a:srgbClr val="006AC4"/>
                </a:solidFill>
              </a:rPr>
              <a:t>轴的旋转角度</a:t>
            </a:r>
            <a:endParaRPr lang="en-US" altLang="zh-CN" sz="2000" b="1" dirty="0">
              <a:solidFill>
                <a:srgbClr val="006AC4"/>
              </a:solidFill>
            </a:endParaRPr>
          </a:p>
          <a:p>
            <a:pPr marL="457200" indent="-457200">
              <a:lnSpc>
                <a:spcPts val="3000"/>
              </a:lnSpc>
              <a:buAutoNum type="arabicPeriod"/>
            </a:pPr>
            <a:r>
              <a:rPr lang="en-US" altLang="zh-CN" sz="2000" b="1" dirty="0" err="1">
                <a:solidFill>
                  <a:srgbClr val="006AC4"/>
                </a:solidFill>
              </a:rPr>
              <a:t>ScaleX</a:t>
            </a:r>
            <a:r>
              <a:rPr lang="zh-CN" altLang="en-US" sz="2000" b="1" dirty="0">
                <a:solidFill>
                  <a:srgbClr val="006AC4"/>
                </a:solidFill>
              </a:rPr>
              <a:t>，</a:t>
            </a:r>
            <a:r>
              <a:rPr lang="en-US" altLang="zh-CN" sz="2000" b="1" dirty="0" err="1">
                <a:solidFill>
                  <a:srgbClr val="006AC4"/>
                </a:solidFill>
              </a:rPr>
              <a:t>ScaleY</a:t>
            </a:r>
            <a:r>
              <a:rPr lang="zh-CN" altLang="en-US" sz="2000" b="1" dirty="0">
                <a:solidFill>
                  <a:srgbClr val="006AC4"/>
                </a:solidFill>
              </a:rPr>
              <a:t>，</a:t>
            </a:r>
            <a:r>
              <a:rPr lang="en-US" altLang="zh-CN" sz="2000" b="1" dirty="0">
                <a:solidFill>
                  <a:srgbClr val="006AC4"/>
                </a:solidFill>
              </a:rPr>
              <a:t>Scale</a:t>
            </a:r>
            <a:r>
              <a:rPr lang="zh-CN" altLang="en-US" sz="2000" b="1" dirty="0">
                <a:solidFill>
                  <a:srgbClr val="006AC4"/>
                </a:solidFill>
              </a:rPr>
              <a:t>：应用于 </a:t>
            </a:r>
            <a:r>
              <a:rPr lang="en-US" altLang="zh-CN" sz="2000" b="1" dirty="0">
                <a:solidFill>
                  <a:srgbClr val="006AC4"/>
                </a:solidFill>
              </a:rPr>
              <a:t>X </a:t>
            </a:r>
            <a:r>
              <a:rPr lang="zh-CN" altLang="en-US" sz="2000" b="1" dirty="0">
                <a:solidFill>
                  <a:srgbClr val="006AC4"/>
                </a:solidFill>
              </a:rPr>
              <a:t>，</a:t>
            </a:r>
            <a:r>
              <a:rPr lang="en-US" altLang="zh-CN" sz="2000" b="1" dirty="0">
                <a:solidFill>
                  <a:srgbClr val="006AC4"/>
                </a:solidFill>
              </a:rPr>
              <a:t>Y</a:t>
            </a:r>
            <a:r>
              <a:rPr lang="zh-CN" altLang="en-US" sz="2000" b="1" dirty="0">
                <a:solidFill>
                  <a:srgbClr val="006AC4"/>
                </a:solidFill>
              </a:rPr>
              <a:t>，</a:t>
            </a:r>
            <a:r>
              <a:rPr lang="en-US" altLang="zh-CN" sz="2000" b="1" dirty="0">
                <a:solidFill>
                  <a:srgbClr val="006AC4"/>
                </a:solidFill>
              </a:rPr>
              <a:t>XY</a:t>
            </a:r>
            <a:r>
              <a:rPr lang="zh-CN" altLang="en-US" sz="2000" b="1" dirty="0">
                <a:solidFill>
                  <a:srgbClr val="006AC4"/>
                </a:solidFill>
              </a:rPr>
              <a:t>方向的缩放值</a:t>
            </a:r>
            <a:endParaRPr lang="en-US" altLang="zh-CN" sz="2000" b="1" dirty="0">
              <a:solidFill>
                <a:srgbClr val="006AC4"/>
              </a:solidFill>
            </a:endParaRPr>
          </a:p>
          <a:p>
            <a:pPr marL="457200" indent="-457200">
              <a:lnSpc>
                <a:spcPts val="3000"/>
              </a:lnSpc>
              <a:buAutoNum type="arabicPeriod"/>
            </a:pPr>
            <a:r>
              <a:rPr lang="en-US" altLang="zh-CN" sz="2000" b="1" dirty="0">
                <a:solidFill>
                  <a:srgbClr val="006AC4"/>
                </a:solidFill>
              </a:rPr>
              <a:t>Opacity</a:t>
            </a:r>
            <a:r>
              <a:rPr lang="zh-CN" altLang="en-US" sz="2000" b="1" dirty="0">
                <a:solidFill>
                  <a:srgbClr val="006AC4"/>
                </a:solidFill>
              </a:rPr>
              <a:t>：元素的不透明度值</a:t>
            </a:r>
            <a:endParaRPr lang="en-US" altLang="zh-CN" sz="2000" b="1" dirty="0">
              <a:solidFill>
                <a:srgbClr val="006AC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33885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6532</TotalTime>
  <Words>4027</Words>
  <Application>Microsoft Office PowerPoint</Application>
  <PresentationFormat>宽屏</PresentationFormat>
  <Paragraphs>549</Paragraphs>
  <Slides>40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40</vt:i4>
      </vt:variant>
    </vt:vector>
  </HeadingPairs>
  <TitlesOfParts>
    <vt:vector size="47" baseType="lpstr">
      <vt:lpstr>SFMono-Regular</vt:lpstr>
      <vt:lpstr>等线</vt:lpstr>
      <vt:lpstr>等线 Light</vt:lpstr>
      <vt:lpstr>新宋体</vt:lpstr>
      <vt:lpstr>Arial</vt:lpstr>
      <vt:lpstr>Segoe UI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 道选</dc:creator>
  <cp:lastModifiedBy>李 道选</cp:lastModifiedBy>
  <cp:revision>307</cp:revision>
  <dcterms:created xsi:type="dcterms:W3CDTF">2021-06-04T10:03:05Z</dcterms:created>
  <dcterms:modified xsi:type="dcterms:W3CDTF">2021-07-22T12:54:42Z</dcterms:modified>
</cp:coreProperties>
</file>