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9.jpeg" ContentType="image/jpeg"/>
  <Override PartName="/ppt/media/image8.jpeg" ContentType="image/jpeg"/>
  <Override PartName="/ppt/media/image7.jpeg" ContentType="image/jpeg"/>
  <Override PartName="/ppt/media/image2.png" ContentType="image/png"/>
  <Override PartName="/ppt/media/image6.jpeg" ContentType="image/jpeg"/>
  <Override PartName="/ppt/media/image1.jpeg" ContentType="image/jpeg"/>
  <Override PartName="/ppt/media/image4.png" ContentType="image/png"/>
  <Override PartName="/ppt/media/image3.png" ContentType="image/png"/>
  <Override PartName="/ppt/media/image5.jpeg" ContentType="image/jpe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24384000" cy="13716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55"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57"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59"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64"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68"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79"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84"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93"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95"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97"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198"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02"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203"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204"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06"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207"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208"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10"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211"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212"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14"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215"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17"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218"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219"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220"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22"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223"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224"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225"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226"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227"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218960" y="547200"/>
            <a:ext cx="21944880" cy="2289960"/>
          </a:xfrm>
          <a:prstGeom prst="rect">
            <a:avLst/>
          </a:prstGeom>
        </p:spPr>
        <p:txBody>
          <a:bodyPr lIns="0" rIns="0" tIns="0" bIns="0" anchor="ctr"/>
          <a:p>
            <a:pPr algn="ctr"/>
            <a:r>
              <a:rPr b="0" lang="en-US" sz="4400" spc="-1" strike="noStrike">
                <a:latin typeface="Arial"/>
              </a:rPr>
              <a:t>Click to edit the title </a:t>
            </a:r>
            <a:r>
              <a:rPr b="0" lang="en-US" sz="4400" spc="-1" strike="noStrike">
                <a:latin typeface="Arial"/>
              </a:rPr>
              <a:t>text format</a:t>
            </a:r>
            <a:endParaRPr b="0" lang="en-US" sz="4400" spc="-1" strike="noStrike">
              <a:latin typeface="Arial"/>
            </a:endParaRPr>
          </a:p>
        </p:txBody>
      </p:sp>
      <p:sp>
        <p:nvSpPr>
          <p:cNvPr id="1"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1218960" y="547200"/>
            <a:ext cx="21944880" cy="2289960"/>
          </a:xfrm>
          <a:prstGeom prst="rect">
            <a:avLst/>
          </a:prstGeom>
        </p:spPr>
        <p:txBody>
          <a:bodyPr lIns="0" rIns="0" tIns="0" bIns="0" anchor="ct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39"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1218960" y="547200"/>
            <a:ext cx="21944880" cy="22899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1218960" y="547200"/>
            <a:ext cx="21944520" cy="22896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15" name="PlaceHolder 2"/>
          <p:cNvSpPr>
            <a:spLocks noGrp="1"/>
          </p:cNvSpPr>
          <p:nvPr>
            <p:ph type="body"/>
          </p:nvPr>
        </p:nvSpPr>
        <p:spPr>
          <a:xfrm>
            <a:off x="1218960" y="3209400"/>
            <a:ext cx="21944520" cy="7954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1218960" y="547200"/>
            <a:ext cx="21944520" cy="22896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53" name="PlaceHolder 2"/>
          <p:cNvSpPr>
            <a:spLocks noGrp="1"/>
          </p:cNvSpPr>
          <p:nvPr>
            <p:ph type="body"/>
          </p:nvPr>
        </p:nvSpPr>
        <p:spPr>
          <a:xfrm>
            <a:off x="1218960" y="3209400"/>
            <a:ext cx="21944520" cy="7954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1218960" y="547200"/>
            <a:ext cx="21944880" cy="22899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91"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spark.apache.org/downloads.html" TargetMode="External"/><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1201320" y="7223040"/>
            <a:ext cx="14356080" cy="1903320"/>
          </a:xfrm>
          <a:prstGeom prst="rect">
            <a:avLst/>
          </a:prstGeom>
          <a:noFill/>
          <a:ln w="12600">
            <a:noFill/>
          </a:ln>
        </p:spPr>
        <p:style>
          <a:lnRef idx="0"/>
          <a:fillRef idx="0"/>
          <a:effectRef idx="0"/>
          <a:fontRef idx="minor"/>
        </p:style>
      </p:sp>
      <p:pic>
        <p:nvPicPr>
          <p:cNvPr id="229" name="spark.jpg" descr=""/>
          <p:cNvPicPr/>
          <p:nvPr/>
        </p:nvPicPr>
        <p:blipFill>
          <a:blip r:embed="rId1"/>
          <a:stretch/>
        </p:blipFill>
        <p:spPr>
          <a:xfrm>
            <a:off x="1095120" y="2954880"/>
            <a:ext cx="9331200" cy="3886920"/>
          </a:xfrm>
          <a:prstGeom prst="rect">
            <a:avLst/>
          </a:prstGeom>
          <a:ln w="12600">
            <a:noFill/>
          </a:ln>
        </p:spPr>
      </p:pic>
      <p:sp>
        <p:nvSpPr>
          <p:cNvPr id="230" name="TextShape 2"/>
          <p:cNvSpPr txBox="1"/>
          <p:nvPr/>
        </p:nvSpPr>
        <p:spPr>
          <a:xfrm>
            <a:off x="1920240" y="8229600"/>
            <a:ext cx="5577840" cy="752040"/>
          </a:xfrm>
          <a:prstGeom prst="rect">
            <a:avLst/>
          </a:prstGeom>
          <a:noFill/>
          <a:ln>
            <a:noFill/>
          </a:ln>
        </p:spPr>
        <p:txBody>
          <a:bodyPr lIns="90000" rIns="90000" tIns="45000" bIns="45000"/>
          <a:p>
            <a:r>
              <a:rPr b="0" lang="en-US" sz="1800" spc="-1" strike="noStrike">
                <a:latin typeface="Arial"/>
              </a:rPr>
              <a:t>注：资料来自网上的一些教程，经整理以供学习分享之用</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9" name="选区_002.png" descr=""/>
          <p:cNvPicPr/>
          <p:nvPr/>
        </p:nvPicPr>
        <p:blipFill>
          <a:blip r:embed="rId1"/>
          <a:stretch/>
        </p:blipFill>
        <p:spPr>
          <a:xfrm>
            <a:off x="1238400" y="2028600"/>
            <a:ext cx="17615880" cy="3911040"/>
          </a:xfrm>
          <a:prstGeom prst="rect">
            <a:avLst/>
          </a:prstGeom>
          <a:ln w="12600">
            <a:noFill/>
          </a:ln>
        </p:spPr>
      </p:pic>
      <p:grpSp>
        <p:nvGrpSpPr>
          <p:cNvPr id="340" name="Group 1"/>
          <p:cNvGrpSpPr/>
          <p:nvPr/>
        </p:nvGrpSpPr>
        <p:grpSpPr>
          <a:xfrm>
            <a:off x="1234440" y="326160"/>
            <a:ext cx="19792800" cy="810720"/>
            <a:chOff x="1234440" y="326160"/>
            <a:chExt cx="19792800" cy="810720"/>
          </a:xfrm>
        </p:grpSpPr>
        <p:sp>
          <p:nvSpPr>
            <p:cNvPr id="341" name="CustomShape 2"/>
            <p:cNvSpPr/>
            <p:nvPr/>
          </p:nvSpPr>
          <p:spPr>
            <a:xfrm>
              <a:off x="1234440" y="370440"/>
              <a:ext cx="19792800" cy="722160"/>
            </a:xfrm>
            <a:prstGeom prst="rect">
              <a:avLst/>
            </a:prstGeom>
            <a:solidFill>
              <a:srgbClr val="929292"/>
            </a:solidFill>
            <a:ln w="12600">
              <a:noFill/>
            </a:ln>
          </p:spPr>
          <p:style>
            <a:lnRef idx="0"/>
            <a:fillRef idx="0"/>
            <a:effectRef idx="0"/>
            <a:fontRef idx="minor"/>
          </p:style>
        </p:sp>
        <p:sp>
          <p:nvSpPr>
            <p:cNvPr id="342" name="CustomShape 3"/>
            <p:cNvSpPr/>
            <p:nvPr/>
          </p:nvSpPr>
          <p:spPr>
            <a:xfrm>
              <a:off x="1234440" y="326160"/>
              <a:ext cx="19792800" cy="81072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 python3 ~/test.py</a:t>
              </a:r>
              <a:endParaRPr b="0" lang="en-US" sz="3200" spc="-1" strike="noStrike">
                <a:latin typeface="Arial"/>
              </a:endParaRPr>
            </a:p>
          </p:txBody>
        </p:sp>
      </p:grpSp>
      <p:sp>
        <p:nvSpPr>
          <p:cNvPr id="343" name="CustomShape 4"/>
          <p:cNvSpPr/>
          <p:nvPr/>
        </p:nvSpPr>
        <p:spPr>
          <a:xfrm>
            <a:off x="1193040" y="1228320"/>
            <a:ext cx="17615880" cy="66456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700" spc="-1" strike="noStrike">
                <a:solidFill>
                  <a:srgbClr val="5e5e5e"/>
                </a:solidFill>
                <a:latin typeface="Microsoft YaHei"/>
                <a:ea typeface="Microsoft YaHei"/>
              </a:rPr>
              <a:t>执行结果如图：</a:t>
            </a:r>
            <a:endParaRPr b="0" lang="en-US" sz="3700" spc="-1" strike="noStrike">
              <a:latin typeface="Arial"/>
            </a:endParaRPr>
          </a:p>
        </p:txBody>
      </p:sp>
      <p:sp>
        <p:nvSpPr>
          <p:cNvPr id="344" name="CustomShape 5"/>
          <p:cNvSpPr/>
          <p:nvPr/>
        </p:nvSpPr>
        <p:spPr>
          <a:xfrm>
            <a:off x="1238400" y="6076080"/>
            <a:ext cx="17615880" cy="66456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700" spc="-1" strike="noStrike">
                <a:solidFill>
                  <a:srgbClr val="5e5e5e"/>
                </a:solidFill>
                <a:latin typeface="Microsoft YaHei"/>
                <a:ea typeface="Microsoft YaHei"/>
              </a:rPr>
              <a:t>自此，你完成了你的第一个</a:t>
            </a:r>
            <a:r>
              <a:rPr b="0" lang="en-US" sz="3700" spc="-1" strike="noStrike">
                <a:solidFill>
                  <a:srgbClr val="5e5e5e"/>
                </a:solidFill>
                <a:latin typeface="Microsoft YaHei"/>
                <a:ea typeface="Microsoft YaHei"/>
              </a:rPr>
              <a:t>Spark</a:t>
            </a:r>
            <a:r>
              <a:rPr b="0" lang="en-US" sz="3700" spc="-1" strike="noStrike">
                <a:solidFill>
                  <a:srgbClr val="5e5e5e"/>
                </a:solidFill>
                <a:latin typeface="Microsoft YaHei"/>
                <a:ea typeface="Microsoft YaHei"/>
              </a:rPr>
              <a:t>应用程序。</a:t>
            </a:r>
            <a:endParaRPr b="0" lang="en-US" sz="37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1206360" y="532800"/>
            <a:ext cx="21970440" cy="1131480"/>
          </a:xfrm>
          <a:prstGeom prst="rect">
            <a:avLst/>
          </a:prstGeom>
          <a:noFill/>
          <a:ln w="12600">
            <a:noFill/>
          </a:ln>
        </p:spPr>
        <p:style>
          <a:lnRef idx="0"/>
          <a:fillRef idx="0"/>
          <a:effectRef idx="0"/>
          <a:fontRef idx="minor"/>
        </p:style>
        <p:txBody>
          <a:bodyPr lIns="50760" rIns="50760" tIns="50760" bIns="50760"/>
          <a:p>
            <a:pPr marL="698400" indent="-697680">
              <a:lnSpc>
                <a:spcPct val="100000"/>
              </a:lnSpc>
              <a:spcBef>
                <a:spcPts val="1800"/>
              </a:spcBef>
              <a:buClr>
                <a:srgbClr val="000000"/>
              </a:buClr>
              <a:buSzPct val="123000"/>
              <a:buFont typeface="Symbol"/>
              <a:buChar char=""/>
            </a:pPr>
            <a:r>
              <a:rPr b="1" lang="en-US" sz="5500" spc="-94" strike="noStrike">
                <a:solidFill>
                  <a:srgbClr val="000000"/>
                </a:solidFill>
                <a:latin typeface="Helvetica Neue"/>
                <a:ea typeface="Helvetica Neue"/>
              </a:rPr>
              <a:t>Spark</a:t>
            </a:r>
            <a:r>
              <a:rPr b="1" lang="en-US" sz="5500" spc="-94" strike="noStrike">
                <a:solidFill>
                  <a:srgbClr val="000000"/>
                </a:solidFill>
                <a:latin typeface="Helvetica Neue"/>
                <a:ea typeface="Helvetica Neue"/>
              </a:rPr>
              <a:t>的一些基本概念</a:t>
            </a:r>
            <a:endParaRPr b="0" lang="en-US" sz="5500" spc="-1" strike="noStrike">
              <a:latin typeface="Arial"/>
            </a:endParaRPr>
          </a:p>
        </p:txBody>
      </p:sp>
      <p:sp>
        <p:nvSpPr>
          <p:cNvPr id="346" name="CustomShape 2"/>
          <p:cNvSpPr/>
          <p:nvPr/>
        </p:nvSpPr>
        <p:spPr>
          <a:xfrm>
            <a:off x="1650960" y="1860840"/>
            <a:ext cx="22352400" cy="1174212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800"/>
              </a:spcBef>
            </a:pPr>
            <a:r>
              <a:rPr b="1" lang="en-US" sz="5000" spc="-94" strike="noStrike">
                <a:solidFill>
                  <a:srgbClr val="000000"/>
                </a:solidFill>
                <a:latin typeface="Helvetica Neue"/>
                <a:ea typeface="Helvetica Neue"/>
              </a:rPr>
              <a:t>RDD</a:t>
            </a:r>
            <a:r>
              <a:rPr b="1" lang="en-US" sz="5000" spc="-94" strike="noStrike">
                <a:solidFill>
                  <a:srgbClr val="000000"/>
                </a:solidFill>
                <a:latin typeface="Helvetica Neue"/>
                <a:ea typeface="Helvetica Neue"/>
              </a:rPr>
              <a:t>的概念</a:t>
            </a:r>
            <a:endParaRPr b="0" lang="en-US" sz="5000" spc="-1" strike="noStrike">
              <a:latin typeface="Arial"/>
            </a:endParaRPr>
          </a:p>
          <a:p>
            <a:pPr>
              <a:lnSpc>
                <a:spcPct val="100000"/>
              </a:lnSpc>
              <a:spcBef>
                <a:spcPts val="1800"/>
              </a:spcBef>
            </a:pPr>
            <a:r>
              <a:rPr b="1" lang="en-US" sz="5000" spc="-46" strike="noStrike">
                <a:solidFill>
                  <a:srgbClr val="000000"/>
                </a:solidFill>
                <a:latin typeface="Helvetica Neue"/>
                <a:ea typeface="Helvetica Neue"/>
              </a:rPr>
              <a:t>Resilient: </a:t>
            </a:r>
            <a:r>
              <a:rPr b="1" lang="en-US" sz="5000" spc="-46" strike="noStrike">
                <a:solidFill>
                  <a:srgbClr val="000000"/>
                </a:solidFill>
                <a:latin typeface="Helvetica Neue"/>
                <a:ea typeface="Helvetica Neue"/>
              </a:rPr>
              <a:t>何为弹性？一个节点挂了，内存中的数据集可以恢复。</a:t>
            </a:r>
            <a:endParaRPr b="0" lang="en-US" sz="5000" spc="-1" strike="noStrike">
              <a:latin typeface="Arial"/>
            </a:endParaRPr>
          </a:p>
          <a:p>
            <a:pPr>
              <a:lnSpc>
                <a:spcPct val="100000"/>
              </a:lnSpc>
              <a:spcBef>
                <a:spcPts val="1800"/>
              </a:spcBef>
            </a:pPr>
            <a:r>
              <a:rPr b="1" lang="en-US" sz="5000" spc="-46" strike="noStrike">
                <a:solidFill>
                  <a:srgbClr val="000000"/>
                </a:solidFill>
                <a:latin typeface="Helvetica Neue"/>
                <a:ea typeface="Helvetica Neue"/>
              </a:rPr>
              <a:t>Distributed: </a:t>
            </a:r>
            <a:r>
              <a:rPr b="1" lang="en-US" sz="5000" spc="-46" strike="noStrike">
                <a:solidFill>
                  <a:srgbClr val="000000"/>
                </a:solidFill>
                <a:latin typeface="Helvetica Neue"/>
                <a:ea typeface="Helvetica Neue"/>
              </a:rPr>
              <a:t>分布式？内存集分布在多个节点上。</a:t>
            </a:r>
            <a:endParaRPr b="0" lang="en-US" sz="5000" spc="-1" strike="noStrike">
              <a:latin typeface="Arial"/>
            </a:endParaRPr>
          </a:p>
          <a:p>
            <a:pPr>
              <a:lnSpc>
                <a:spcPct val="100000"/>
              </a:lnSpc>
              <a:spcBef>
                <a:spcPts val="1800"/>
              </a:spcBef>
            </a:pPr>
            <a:r>
              <a:rPr b="1" lang="en-US" sz="5000" spc="-46" strike="noStrike">
                <a:solidFill>
                  <a:srgbClr val="000000"/>
                </a:solidFill>
                <a:latin typeface="Helvetica Neue"/>
                <a:ea typeface="Helvetica Neue"/>
              </a:rPr>
              <a:t>Dataset: rdd</a:t>
            </a:r>
            <a:r>
              <a:rPr b="1" lang="en-US" sz="5000" spc="-46" strike="noStrike">
                <a:solidFill>
                  <a:srgbClr val="000000"/>
                </a:solidFill>
                <a:latin typeface="Helvetica Neue"/>
                <a:ea typeface="Helvetica Neue"/>
              </a:rPr>
              <a:t>的数据集由</a:t>
            </a:r>
            <a:r>
              <a:rPr b="1" lang="en-US" sz="5000" spc="-46" strike="noStrike">
                <a:solidFill>
                  <a:srgbClr val="000000"/>
                </a:solidFill>
                <a:latin typeface="Helvetica Neue"/>
                <a:ea typeface="Helvetica Neue"/>
              </a:rPr>
              <a:t>records</a:t>
            </a:r>
            <a:r>
              <a:rPr b="1" lang="en-US" sz="5000" spc="-46" strike="noStrike">
                <a:solidFill>
                  <a:srgbClr val="000000"/>
                </a:solidFill>
                <a:latin typeface="Helvetica Neue"/>
                <a:ea typeface="Helvetica Neue"/>
              </a:rPr>
              <a:t>组成，独立可辨识的数据，类似表的一行或</a:t>
            </a:r>
            <a:r>
              <a:rPr b="1" lang="en-US" sz="5000" spc="-46" strike="noStrike">
                <a:solidFill>
                  <a:srgbClr val="000000"/>
                </a:solidFill>
                <a:latin typeface="Helvetica Neue"/>
                <a:ea typeface="Helvetica Neue"/>
              </a:rPr>
              <a:t>text</a:t>
            </a:r>
            <a:r>
              <a:rPr b="1" lang="en-US" sz="5000" spc="-46" strike="noStrike">
                <a:solidFill>
                  <a:srgbClr val="000000"/>
                </a:solidFill>
                <a:latin typeface="Helvetica Neue"/>
                <a:ea typeface="Helvetica Neue"/>
              </a:rPr>
              <a:t>的一行等。</a:t>
            </a:r>
            <a:endParaRPr b="0" lang="en-US" sz="5000" spc="-1" strike="noStrike">
              <a:latin typeface="Arial"/>
            </a:endParaRPr>
          </a:p>
          <a:p>
            <a:pPr algn="just">
              <a:lnSpc>
                <a:spcPct val="100000"/>
              </a:lnSpc>
              <a:spcBef>
                <a:spcPts val="1800"/>
              </a:spcBef>
            </a:pPr>
            <a:r>
              <a:rPr b="0" lang="en-US" sz="4500" spc="-94" strike="noStrike">
                <a:solidFill>
                  <a:srgbClr val="000000"/>
                </a:solidFill>
                <a:latin typeface="Helvetica Neue Light"/>
                <a:ea typeface="Helvetica Neue Light"/>
              </a:rPr>
              <a:t>弹性分布式数据集</a:t>
            </a:r>
            <a:r>
              <a:rPr b="0" lang="en-US" sz="4500" spc="-94" strike="noStrike">
                <a:solidFill>
                  <a:srgbClr val="000000"/>
                </a:solidFill>
                <a:latin typeface="Helvetica Neue Light"/>
                <a:ea typeface="Helvetica Neue Light"/>
              </a:rPr>
              <a:t>(Resilient Distrubuted Dataset)</a:t>
            </a:r>
            <a:r>
              <a:rPr b="0" lang="en-US" sz="4500" spc="-94" strike="noStrike">
                <a:solidFill>
                  <a:srgbClr val="000000"/>
                </a:solidFill>
                <a:latin typeface="Helvetica Neue Light"/>
                <a:ea typeface="Helvetica Neue Light"/>
              </a:rPr>
              <a:t>，简称</a:t>
            </a:r>
            <a:r>
              <a:rPr b="0" lang="en-US" sz="4500" spc="-94" strike="noStrike">
                <a:solidFill>
                  <a:srgbClr val="000000"/>
                </a:solidFill>
                <a:latin typeface="Helvetica Neue Light"/>
                <a:ea typeface="Helvetica Neue Light"/>
              </a:rPr>
              <a:t>RDD,</a:t>
            </a:r>
            <a:r>
              <a:rPr b="0" lang="en-US" sz="4500" spc="-94" strike="noStrike">
                <a:solidFill>
                  <a:srgbClr val="000000"/>
                </a:solidFill>
                <a:latin typeface="Helvetica Neue Light"/>
                <a:ea typeface="Helvetica Neue Light"/>
              </a:rPr>
              <a:t>是分布式内存的一个抽象概念，提供了一种高度受限的共享内存模型</a:t>
            </a:r>
            <a:r>
              <a:rPr b="0" lang="en-US" sz="4500" spc="-94" strike="noStrike">
                <a:solidFill>
                  <a:srgbClr val="000000"/>
                </a:solidFill>
                <a:latin typeface="Helvetica Neue Light"/>
                <a:ea typeface="Helvetica Neue Light"/>
              </a:rPr>
              <a:t>.</a:t>
            </a:r>
            <a:r>
              <a:rPr b="0" lang="en-US" sz="4500" spc="-94" strike="noStrike">
                <a:solidFill>
                  <a:srgbClr val="000000"/>
                </a:solidFill>
                <a:latin typeface="Helvetica Neue Light"/>
                <a:ea typeface="Helvetica Neue Light"/>
              </a:rPr>
              <a:t>每个</a:t>
            </a:r>
            <a:r>
              <a:rPr b="0" lang="en-US" sz="4500" spc="-94" strike="noStrike">
                <a:solidFill>
                  <a:srgbClr val="000000"/>
                </a:solidFill>
                <a:latin typeface="Helvetica Neue Light"/>
                <a:ea typeface="Helvetica Neue Light"/>
              </a:rPr>
              <a:t>RDD</a:t>
            </a:r>
            <a:r>
              <a:rPr b="0" lang="en-US" sz="4500" spc="-94" strike="noStrike">
                <a:solidFill>
                  <a:srgbClr val="000000"/>
                </a:solidFill>
                <a:latin typeface="Helvetica Neue Light"/>
                <a:ea typeface="Helvetica Neue Light"/>
              </a:rPr>
              <a:t>本质上就是一个只读的分区记录集合，可以分成多个分区，每个分区就是一个数据集片段，并且相同</a:t>
            </a:r>
            <a:r>
              <a:rPr b="0" lang="en-US" sz="4500" spc="-94" strike="noStrike">
                <a:solidFill>
                  <a:srgbClr val="000000"/>
                </a:solidFill>
                <a:latin typeface="Helvetica Neue Light"/>
                <a:ea typeface="Helvetica Neue Light"/>
              </a:rPr>
              <a:t>RDD</a:t>
            </a:r>
            <a:r>
              <a:rPr b="0" lang="en-US" sz="4500" spc="-94" strike="noStrike">
                <a:solidFill>
                  <a:srgbClr val="000000"/>
                </a:solidFill>
                <a:latin typeface="Helvetica Neue Light"/>
                <a:ea typeface="Helvetica Neue Light"/>
              </a:rPr>
              <a:t>上的不同分区可以被保存在集群的不同节点上，从而可以在集群中的不同节点上进行并行计算。不能直接修改，只能基于稳定的物理存储中的数据集来创建</a:t>
            </a:r>
            <a:r>
              <a:rPr b="0" lang="en-US" sz="4500" spc="-94" strike="noStrike">
                <a:solidFill>
                  <a:srgbClr val="000000"/>
                </a:solidFill>
                <a:latin typeface="Helvetica Neue Light"/>
                <a:ea typeface="Helvetica Neue Light"/>
              </a:rPr>
              <a:t>RDD</a:t>
            </a:r>
            <a:r>
              <a:rPr b="0" lang="en-US" sz="4500" spc="-94" strike="noStrike">
                <a:solidFill>
                  <a:srgbClr val="000000"/>
                </a:solidFill>
                <a:latin typeface="Helvetica Neue Light"/>
                <a:ea typeface="Helvetica Neue Light"/>
              </a:rPr>
              <a:t>，或者通过在其他</a:t>
            </a:r>
            <a:r>
              <a:rPr b="0" lang="en-US" sz="4500" spc="-94" strike="noStrike">
                <a:solidFill>
                  <a:srgbClr val="000000"/>
                </a:solidFill>
                <a:latin typeface="Helvetica Neue Light"/>
                <a:ea typeface="Helvetica Neue Light"/>
              </a:rPr>
              <a:t>RDD</a:t>
            </a:r>
            <a:r>
              <a:rPr b="0" lang="en-US" sz="4500" spc="-94" strike="noStrike">
                <a:solidFill>
                  <a:srgbClr val="000000"/>
                </a:solidFill>
                <a:latin typeface="Helvetica Neue Light"/>
                <a:ea typeface="Helvetica Neue Light"/>
              </a:rPr>
              <a:t>上执行确定的转换操作（如</a:t>
            </a:r>
            <a:r>
              <a:rPr b="0" lang="en-US" sz="4500" spc="-94" strike="noStrike">
                <a:solidFill>
                  <a:srgbClr val="000000"/>
                </a:solidFill>
                <a:latin typeface="Helvetica Neue Light"/>
                <a:ea typeface="Helvetica Neue Light"/>
              </a:rPr>
              <a:t>map</a:t>
            </a:r>
            <a:r>
              <a:rPr b="0" lang="en-US" sz="4500" spc="-94" strike="noStrike">
                <a:solidFill>
                  <a:srgbClr val="000000"/>
                </a:solidFill>
                <a:latin typeface="Helvetica Neue Light"/>
                <a:ea typeface="Helvetica Neue Light"/>
              </a:rPr>
              <a:t>、</a:t>
            </a:r>
            <a:r>
              <a:rPr b="0" lang="en-US" sz="4500" spc="-94" strike="noStrike">
                <a:solidFill>
                  <a:srgbClr val="000000"/>
                </a:solidFill>
                <a:latin typeface="Helvetica Neue Light"/>
                <a:ea typeface="Helvetica Neue Light"/>
              </a:rPr>
              <a:t>join</a:t>
            </a:r>
            <a:r>
              <a:rPr b="0" lang="en-US" sz="4500" spc="-94" strike="noStrike">
                <a:solidFill>
                  <a:srgbClr val="000000"/>
                </a:solidFill>
                <a:latin typeface="Helvetica Neue Light"/>
                <a:ea typeface="Helvetica Neue Light"/>
              </a:rPr>
              <a:t>和</a:t>
            </a:r>
            <a:r>
              <a:rPr b="0" lang="en-US" sz="4500" spc="-94" strike="noStrike">
                <a:solidFill>
                  <a:srgbClr val="000000"/>
                </a:solidFill>
                <a:latin typeface="Helvetica Neue Light"/>
                <a:ea typeface="Helvetica Neue Light"/>
              </a:rPr>
              <a:t>groupBy</a:t>
            </a:r>
            <a:r>
              <a:rPr b="0" lang="en-US" sz="4500" spc="-94" strike="noStrike">
                <a:solidFill>
                  <a:srgbClr val="000000"/>
                </a:solidFill>
                <a:latin typeface="Helvetica Neue Light"/>
                <a:ea typeface="Helvetica Neue Light"/>
              </a:rPr>
              <a:t>）而创建得到新的</a:t>
            </a:r>
            <a:r>
              <a:rPr b="0" lang="en-US" sz="4500" spc="-94" strike="noStrike">
                <a:solidFill>
                  <a:srgbClr val="000000"/>
                </a:solidFill>
                <a:latin typeface="Helvetica Neue Light"/>
                <a:ea typeface="Helvetica Neue Light"/>
              </a:rPr>
              <a:t>RDD</a:t>
            </a:r>
            <a:r>
              <a:rPr b="0" lang="en-US" sz="4500" spc="-94" strike="noStrike">
                <a:solidFill>
                  <a:srgbClr val="000000"/>
                </a:solidFill>
                <a:latin typeface="Helvetica Neue Light"/>
                <a:ea typeface="Helvetica Neue Light"/>
              </a:rPr>
              <a:t>。</a:t>
            </a:r>
            <a:r>
              <a:rPr b="0" lang="en-US" sz="4500" spc="-94" strike="noStrike">
                <a:solidFill>
                  <a:srgbClr val="000000"/>
                </a:solidFill>
                <a:latin typeface="Helvetica Neue Light"/>
                <a:ea typeface="Helvetica Neue Light"/>
              </a:rPr>
              <a:t>RDD</a:t>
            </a:r>
            <a:r>
              <a:rPr b="0" lang="en-US" sz="4500" spc="-94" strike="noStrike">
                <a:solidFill>
                  <a:srgbClr val="000000"/>
                </a:solidFill>
                <a:latin typeface="Helvetica Neue Light"/>
                <a:ea typeface="Helvetica Neue Light"/>
              </a:rPr>
              <a:t>提供了一组丰富的操作以支持常见的数据运算，分为“行动”（</a:t>
            </a:r>
            <a:r>
              <a:rPr b="0" lang="en-US" sz="4500" spc="-94" strike="noStrike">
                <a:solidFill>
                  <a:srgbClr val="000000"/>
                </a:solidFill>
                <a:latin typeface="Helvetica Neue Light"/>
                <a:ea typeface="Helvetica Neue Light"/>
              </a:rPr>
              <a:t>Action</a:t>
            </a:r>
            <a:r>
              <a:rPr b="0" lang="en-US" sz="4500" spc="-94" strike="noStrike">
                <a:solidFill>
                  <a:srgbClr val="000000"/>
                </a:solidFill>
                <a:latin typeface="Helvetica Neue Light"/>
                <a:ea typeface="Helvetica Neue Light"/>
              </a:rPr>
              <a:t>）和“转换”（</a:t>
            </a:r>
            <a:r>
              <a:rPr b="0" lang="en-US" sz="4500" spc="-94" strike="noStrike">
                <a:solidFill>
                  <a:srgbClr val="000000"/>
                </a:solidFill>
                <a:latin typeface="Helvetica Neue Light"/>
                <a:ea typeface="Helvetica Neue Light"/>
              </a:rPr>
              <a:t>Transformation</a:t>
            </a:r>
            <a:r>
              <a:rPr b="0" lang="en-US" sz="4500" spc="-94" strike="noStrike">
                <a:solidFill>
                  <a:srgbClr val="000000"/>
                </a:solidFill>
                <a:latin typeface="Helvetica Neue Light"/>
                <a:ea typeface="Helvetica Neue Light"/>
              </a:rPr>
              <a:t>）两种类型，前者用于执行计算并指定输出的形式，后者指定</a:t>
            </a:r>
            <a:r>
              <a:rPr b="0" lang="en-US" sz="4500" spc="-94" strike="noStrike">
                <a:solidFill>
                  <a:srgbClr val="000000"/>
                </a:solidFill>
                <a:latin typeface="Helvetica Neue Light"/>
                <a:ea typeface="Helvetica Neue Light"/>
              </a:rPr>
              <a:t>RDD</a:t>
            </a:r>
            <a:r>
              <a:rPr b="0" lang="en-US" sz="4500" spc="-94" strike="noStrike">
                <a:solidFill>
                  <a:srgbClr val="000000"/>
                </a:solidFill>
                <a:latin typeface="Helvetica Neue Light"/>
                <a:ea typeface="Helvetica Neue Light"/>
              </a:rPr>
              <a:t>之间的相互依赖关系。两类操作的主要区别是，转换操作（比如</a:t>
            </a:r>
            <a:r>
              <a:rPr b="0" lang="en-US" sz="4500" spc="-94" strike="noStrike">
                <a:solidFill>
                  <a:srgbClr val="000000"/>
                </a:solidFill>
                <a:latin typeface="Helvetica Neue Light"/>
                <a:ea typeface="Helvetica Neue Light"/>
              </a:rPr>
              <a:t>map</a:t>
            </a:r>
            <a:r>
              <a:rPr b="0" lang="en-US" sz="4500" spc="-94" strike="noStrike">
                <a:solidFill>
                  <a:srgbClr val="000000"/>
                </a:solidFill>
                <a:latin typeface="Helvetica Neue Light"/>
                <a:ea typeface="Helvetica Neue Light"/>
              </a:rPr>
              <a:t>、</a:t>
            </a:r>
            <a:r>
              <a:rPr b="0" lang="en-US" sz="4500" spc="-94" strike="noStrike">
                <a:solidFill>
                  <a:srgbClr val="000000"/>
                </a:solidFill>
                <a:latin typeface="Helvetica Neue Light"/>
                <a:ea typeface="Helvetica Neue Light"/>
              </a:rPr>
              <a:t>filter</a:t>
            </a:r>
            <a:r>
              <a:rPr b="0" lang="en-US" sz="4500" spc="-94" strike="noStrike">
                <a:solidFill>
                  <a:srgbClr val="000000"/>
                </a:solidFill>
                <a:latin typeface="Helvetica Neue Light"/>
                <a:ea typeface="Helvetica Neue Light"/>
              </a:rPr>
              <a:t>、</a:t>
            </a:r>
            <a:r>
              <a:rPr b="0" lang="en-US" sz="4500" spc="-94" strike="noStrike">
                <a:solidFill>
                  <a:srgbClr val="000000"/>
                </a:solidFill>
                <a:latin typeface="Helvetica Neue Light"/>
                <a:ea typeface="Helvetica Neue Light"/>
              </a:rPr>
              <a:t>groupBy</a:t>
            </a:r>
            <a:r>
              <a:rPr b="0" lang="en-US" sz="4500" spc="-94" strike="noStrike">
                <a:solidFill>
                  <a:srgbClr val="000000"/>
                </a:solidFill>
                <a:latin typeface="Helvetica Neue Light"/>
                <a:ea typeface="Helvetica Neue Light"/>
              </a:rPr>
              <a:t>、</a:t>
            </a:r>
            <a:r>
              <a:rPr b="0" lang="en-US" sz="4500" spc="-94" strike="noStrike">
                <a:solidFill>
                  <a:srgbClr val="000000"/>
                </a:solidFill>
                <a:latin typeface="Helvetica Neue Light"/>
                <a:ea typeface="Helvetica Neue Light"/>
              </a:rPr>
              <a:t>join</a:t>
            </a:r>
            <a:r>
              <a:rPr b="0" lang="en-US" sz="4500" spc="-94" strike="noStrike">
                <a:solidFill>
                  <a:srgbClr val="000000"/>
                </a:solidFill>
                <a:latin typeface="Helvetica Neue Light"/>
                <a:ea typeface="Helvetica Neue Light"/>
              </a:rPr>
              <a:t>等）接受</a:t>
            </a:r>
            <a:r>
              <a:rPr b="0" lang="en-US" sz="4500" spc="-94" strike="noStrike">
                <a:solidFill>
                  <a:srgbClr val="000000"/>
                </a:solidFill>
                <a:latin typeface="Helvetica Neue Light"/>
                <a:ea typeface="Helvetica Neue Light"/>
              </a:rPr>
              <a:t>RDD</a:t>
            </a:r>
            <a:r>
              <a:rPr b="0" lang="en-US" sz="4500" spc="-94" strike="noStrike">
                <a:solidFill>
                  <a:srgbClr val="000000"/>
                </a:solidFill>
                <a:latin typeface="Helvetica Neue Light"/>
                <a:ea typeface="Helvetica Neue Light"/>
              </a:rPr>
              <a:t>并返回</a:t>
            </a:r>
            <a:r>
              <a:rPr b="0" lang="en-US" sz="4500" spc="-94" strike="noStrike">
                <a:solidFill>
                  <a:srgbClr val="000000"/>
                </a:solidFill>
                <a:latin typeface="Helvetica Neue Light"/>
                <a:ea typeface="Helvetica Neue Light"/>
              </a:rPr>
              <a:t>RDD</a:t>
            </a:r>
            <a:r>
              <a:rPr b="0" lang="en-US" sz="4500" spc="-94" strike="noStrike">
                <a:solidFill>
                  <a:srgbClr val="000000"/>
                </a:solidFill>
                <a:latin typeface="Helvetica Neue Light"/>
                <a:ea typeface="Helvetica Neue Light"/>
              </a:rPr>
              <a:t>，而行动操作（比如</a:t>
            </a:r>
            <a:r>
              <a:rPr b="0" lang="en-US" sz="4500" spc="-94" strike="noStrike">
                <a:solidFill>
                  <a:srgbClr val="000000"/>
                </a:solidFill>
                <a:latin typeface="Helvetica Neue Light"/>
                <a:ea typeface="Helvetica Neue Light"/>
              </a:rPr>
              <a:t>count</a:t>
            </a:r>
            <a:r>
              <a:rPr b="0" lang="en-US" sz="4500" spc="-94" strike="noStrike">
                <a:solidFill>
                  <a:srgbClr val="000000"/>
                </a:solidFill>
                <a:latin typeface="Helvetica Neue Light"/>
                <a:ea typeface="Helvetica Neue Light"/>
              </a:rPr>
              <a:t>、</a:t>
            </a:r>
            <a:r>
              <a:rPr b="0" lang="en-US" sz="4500" spc="-94" strike="noStrike">
                <a:solidFill>
                  <a:srgbClr val="000000"/>
                </a:solidFill>
                <a:latin typeface="Helvetica Neue Light"/>
                <a:ea typeface="Helvetica Neue Light"/>
              </a:rPr>
              <a:t>collect</a:t>
            </a:r>
            <a:r>
              <a:rPr b="0" lang="en-US" sz="4500" spc="-94" strike="noStrike">
                <a:solidFill>
                  <a:srgbClr val="000000"/>
                </a:solidFill>
                <a:latin typeface="Helvetica Neue Light"/>
                <a:ea typeface="Helvetica Neue Light"/>
              </a:rPr>
              <a:t>等）接受</a:t>
            </a:r>
            <a:r>
              <a:rPr b="0" lang="en-US" sz="4500" spc="-94" strike="noStrike">
                <a:solidFill>
                  <a:srgbClr val="000000"/>
                </a:solidFill>
                <a:latin typeface="Helvetica Neue Light"/>
                <a:ea typeface="Helvetica Neue Light"/>
              </a:rPr>
              <a:t>RDD</a:t>
            </a:r>
            <a:r>
              <a:rPr b="0" lang="en-US" sz="4500" spc="-94" strike="noStrike">
                <a:solidFill>
                  <a:srgbClr val="000000"/>
                </a:solidFill>
                <a:latin typeface="Helvetica Neue Light"/>
                <a:ea typeface="Helvetica Neue Light"/>
              </a:rPr>
              <a:t>但是返回非</a:t>
            </a:r>
            <a:r>
              <a:rPr b="0" lang="en-US" sz="4500" spc="-94" strike="noStrike">
                <a:solidFill>
                  <a:srgbClr val="000000"/>
                </a:solidFill>
                <a:latin typeface="Helvetica Neue Light"/>
                <a:ea typeface="Helvetica Neue Light"/>
              </a:rPr>
              <a:t>RDD</a:t>
            </a:r>
            <a:r>
              <a:rPr b="0" lang="en-US" sz="4500" spc="-94" strike="noStrike">
                <a:solidFill>
                  <a:srgbClr val="000000"/>
                </a:solidFill>
                <a:latin typeface="Helvetica Neue Light"/>
                <a:ea typeface="Helvetica Neue Light"/>
              </a:rPr>
              <a:t>（即输出一个值或结果）。</a:t>
            </a:r>
            <a:endParaRPr b="0" lang="en-US" sz="45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1793520" y="9000"/>
            <a:ext cx="22351320" cy="11741040"/>
          </a:xfrm>
          <a:prstGeom prst="rect">
            <a:avLst/>
          </a:prstGeom>
          <a:noFill/>
          <a:ln w="12600">
            <a:noFill/>
          </a:ln>
        </p:spPr>
        <p:style>
          <a:lnRef idx="0"/>
          <a:fillRef idx="0"/>
          <a:effectRef idx="0"/>
          <a:fontRef idx="minor"/>
        </p:style>
        <p:txBody>
          <a:bodyPr lIns="50760" rIns="50760" tIns="50760" bIns="50760">
            <a:normAutofit/>
          </a:bodyPr>
          <a:p>
            <a:pPr>
              <a:lnSpc>
                <a:spcPts val="4300"/>
              </a:lnSpc>
            </a:pP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典型的执行过程如下：</a:t>
            </a:r>
            <a:endParaRPr b="0" lang="en-US" sz="2400" spc="-1" strike="noStrike">
              <a:latin typeface="Arial"/>
            </a:endParaRPr>
          </a:p>
          <a:p>
            <a:pPr lvl="2" marL="542880" indent="-232200">
              <a:lnSpc>
                <a:spcPts val="4300"/>
              </a:lnSpc>
              <a:buClr>
                <a:srgbClr val="333333"/>
              </a:buClr>
              <a:buFont typeface="StarSymbol"/>
              <a:buAutoNum type="arabicPeriod"/>
            </a:pP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读入外部数据源（或者内存中的集合）进行创建；</a:t>
            </a:r>
            <a:endParaRPr b="0" lang="en-US" sz="2400" spc="-1" strike="noStrike">
              <a:latin typeface="Arial"/>
            </a:endParaRPr>
          </a:p>
          <a:p>
            <a:pPr lvl="2" marL="542880" indent="-232200">
              <a:lnSpc>
                <a:spcPts val="4300"/>
              </a:lnSpc>
              <a:buClr>
                <a:srgbClr val="333333"/>
              </a:buClr>
              <a:buFont typeface="StarSymbol"/>
              <a:buAutoNum type="arabicPeriod"/>
            </a:pP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经过一系列的“转换”操作，每一次都会产生不同的</a:t>
            </a: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，供给下一个“转换”使用；</a:t>
            </a:r>
            <a:endParaRPr b="0" lang="en-US" sz="2400" spc="-1" strike="noStrike">
              <a:latin typeface="Arial"/>
            </a:endParaRPr>
          </a:p>
          <a:p>
            <a:pPr lvl="2" marL="542880" indent="-232200">
              <a:lnSpc>
                <a:spcPts val="4300"/>
              </a:lnSpc>
              <a:buClr>
                <a:srgbClr val="333333"/>
              </a:buClr>
              <a:buFont typeface="StarSymbol"/>
              <a:buAutoNum type="arabicPeriod"/>
            </a:pPr>
            <a:r>
              <a:rPr b="0" lang="en-US" sz="2400" spc="-1" strike="noStrike">
                <a:solidFill>
                  <a:srgbClr val="333333"/>
                </a:solidFill>
                <a:latin typeface="Helvetica Neue"/>
                <a:ea typeface="Helvetica Neue"/>
              </a:rPr>
              <a:t>最后一个</a:t>
            </a: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经“行动”操作进行处理，并输出到外部数据源（或者变成</a:t>
            </a:r>
            <a:r>
              <a:rPr b="0" lang="en-US" sz="2400" spc="-1" strike="noStrike">
                <a:solidFill>
                  <a:srgbClr val="333333"/>
                </a:solidFill>
                <a:latin typeface="Helvetica Neue"/>
                <a:ea typeface="Helvetica Neue"/>
              </a:rPr>
              <a:t>Scala</a:t>
            </a:r>
            <a:r>
              <a:rPr b="0" lang="en-US" sz="2400" spc="-1" strike="noStrike">
                <a:solidFill>
                  <a:srgbClr val="333333"/>
                </a:solidFill>
                <a:latin typeface="Helvetica Neue"/>
                <a:ea typeface="Helvetica Neue"/>
              </a:rPr>
              <a:t>集合或标量）。</a:t>
            </a: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nSpc>
                <a:spcPts val="4300"/>
              </a:lnSpc>
            </a:pPr>
            <a:endParaRPr b="0" lang="en-US" sz="2400" spc="-1" strike="noStrike">
              <a:latin typeface="Arial"/>
            </a:endParaRPr>
          </a:p>
          <a:p>
            <a:pPr algn="just">
              <a:lnSpc>
                <a:spcPts val="4300"/>
              </a:lnSpc>
            </a:pP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采用惰性调用，只有在</a:t>
            </a: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的“行动”操作之后才真正的发生计算，而之前的“转换”操作</a:t>
            </a:r>
            <a:r>
              <a:rPr b="0" lang="en-US" sz="2400" spc="-1" strike="noStrike">
                <a:solidFill>
                  <a:srgbClr val="333333"/>
                </a:solidFill>
                <a:latin typeface="Helvetica Neue"/>
                <a:ea typeface="Helvetica Neue"/>
              </a:rPr>
              <a:t>Spark</a:t>
            </a:r>
            <a:r>
              <a:rPr b="0" lang="en-US" sz="2400" spc="-1" strike="noStrike">
                <a:solidFill>
                  <a:srgbClr val="333333"/>
                </a:solidFill>
                <a:latin typeface="Helvetica Neue"/>
                <a:ea typeface="Helvetica Neue"/>
              </a:rPr>
              <a:t>都只是记</a:t>
            </a:r>
            <a:endParaRPr b="0" lang="en-US" sz="2400" spc="-1" strike="noStrike">
              <a:latin typeface="Arial"/>
            </a:endParaRPr>
          </a:p>
          <a:p>
            <a:pPr algn="just">
              <a:lnSpc>
                <a:spcPts val="4300"/>
              </a:lnSpc>
            </a:pPr>
            <a:r>
              <a:rPr b="0" lang="en-US" sz="2400" spc="-1" strike="noStrike">
                <a:solidFill>
                  <a:srgbClr val="333333"/>
                </a:solidFill>
                <a:latin typeface="Helvetica Neue"/>
                <a:ea typeface="Helvetica Neue"/>
              </a:rPr>
              <a:t>录了</a:t>
            </a:r>
            <a:r>
              <a:rPr b="0" lang="en-US" sz="2400" spc="-1" strike="noStrike">
                <a:solidFill>
                  <a:srgbClr val="333333"/>
                </a:solidFill>
                <a:latin typeface="Helvetica Neue"/>
                <a:ea typeface="Helvetica Neue"/>
              </a:rPr>
              <a:t>RDD</a:t>
            </a:r>
            <a:r>
              <a:rPr b="0" lang="en-US" sz="2400" spc="-1" strike="noStrike">
                <a:solidFill>
                  <a:srgbClr val="333333"/>
                </a:solidFill>
                <a:latin typeface="Helvetica Neue"/>
                <a:ea typeface="Helvetica Neue"/>
              </a:rPr>
              <a:t>之间的生成和依赖关系，当要进行“行动”操作时会根据依赖关系生成</a:t>
            </a:r>
            <a:r>
              <a:rPr b="0" lang="en-US" sz="2400" spc="-1" strike="noStrike">
                <a:solidFill>
                  <a:srgbClr val="333333"/>
                </a:solidFill>
                <a:latin typeface="Helvetica Neue"/>
                <a:ea typeface="Helvetica Neue"/>
              </a:rPr>
              <a:t>DAG,</a:t>
            </a:r>
            <a:r>
              <a:rPr b="0" lang="en-US" sz="2400" spc="-1" strike="noStrike">
                <a:solidFill>
                  <a:srgbClr val="333333"/>
                </a:solidFill>
                <a:latin typeface="Helvetica Neue"/>
                <a:ea typeface="Helvetica Neue"/>
              </a:rPr>
              <a:t>才真正意义上的开始计</a:t>
            </a:r>
            <a:endParaRPr b="0" lang="en-US" sz="2400" spc="-1" strike="noStrike">
              <a:latin typeface="Arial"/>
            </a:endParaRPr>
          </a:p>
          <a:p>
            <a:pPr algn="just">
              <a:lnSpc>
                <a:spcPts val="4300"/>
              </a:lnSpc>
            </a:pPr>
            <a:r>
              <a:rPr b="0" lang="en-US" sz="2400" spc="-1" strike="noStrike">
                <a:solidFill>
                  <a:srgbClr val="333333"/>
                </a:solidFill>
                <a:latin typeface="Helvetica Neue"/>
                <a:ea typeface="Helvetica Neue"/>
              </a:rPr>
              <a:t>算</a:t>
            </a:r>
            <a:endParaRPr b="0" lang="en-US" sz="2400" spc="-1" strike="noStrike">
              <a:latin typeface="Arial"/>
            </a:endParaRPr>
          </a:p>
        </p:txBody>
      </p:sp>
      <p:pic>
        <p:nvPicPr>
          <p:cNvPr id="348" name="图9-8-Spark的转换和行动操作.jpg" descr=""/>
          <p:cNvPicPr/>
          <p:nvPr/>
        </p:nvPicPr>
        <p:blipFill>
          <a:blip r:embed="rId1"/>
          <a:stretch/>
        </p:blipFill>
        <p:spPr>
          <a:xfrm>
            <a:off x="2403360" y="3486240"/>
            <a:ext cx="17333640" cy="4786200"/>
          </a:xfrm>
          <a:prstGeom prst="rect">
            <a:avLst/>
          </a:prstGeom>
          <a:ln w="12600">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91440" y="-548640"/>
            <a:ext cx="24344280" cy="6055560"/>
          </a:xfrm>
          <a:prstGeom prst="rect">
            <a:avLst/>
          </a:prstGeom>
          <a:noFill/>
          <a:ln w="12600">
            <a:noFill/>
          </a:ln>
        </p:spPr>
        <p:style>
          <a:lnRef idx="0"/>
          <a:fillRef idx="0"/>
          <a:effectRef idx="0"/>
          <a:fontRef idx="minor"/>
        </p:style>
        <p:txBody>
          <a:bodyPr lIns="50760" rIns="50760" tIns="50760" bIns="50760"/>
          <a:p>
            <a:pPr>
              <a:lnSpc>
                <a:spcPts val="9700"/>
              </a:lnSpc>
              <a:spcBef>
                <a:spcPts val="1001"/>
              </a:spcBef>
            </a:pPr>
            <a:r>
              <a:rPr b="1" lang="en-US" sz="5000" spc="-1" strike="noStrike">
                <a:solidFill>
                  <a:srgbClr val="333333"/>
                </a:solidFill>
                <a:latin typeface="Helvetica Neue"/>
                <a:ea typeface="Helvetica Neue"/>
              </a:rPr>
              <a:t>RDD</a:t>
            </a:r>
            <a:r>
              <a:rPr b="1" lang="en-US" sz="5000" spc="-1" strike="noStrike">
                <a:solidFill>
                  <a:srgbClr val="333333"/>
                </a:solidFill>
                <a:latin typeface="Helvetica Neue"/>
                <a:ea typeface="Helvetica Neue"/>
              </a:rPr>
              <a:t>创建</a:t>
            </a:r>
            <a:endParaRPr b="0" lang="en-US" sz="5000" spc="-1" strike="noStrike">
              <a:latin typeface="Arial"/>
            </a:endParaRPr>
          </a:p>
          <a:p>
            <a:pPr>
              <a:lnSpc>
                <a:spcPts val="6199"/>
              </a:lnSpc>
            </a:pPr>
            <a:r>
              <a:rPr b="0" lang="en-US" sz="3700" spc="-1" strike="noStrike">
                <a:solidFill>
                  <a:srgbClr val="333333"/>
                </a:solidFill>
                <a:latin typeface="Helvetica Neue"/>
                <a:ea typeface="Helvetica Neue"/>
              </a:rPr>
              <a:t>RDD</a:t>
            </a:r>
            <a:r>
              <a:rPr b="0" lang="en-US" sz="3700" spc="-1" strike="noStrike">
                <a:solidFill>
                  <a:srgbClr val="333333"/>
                </a:solidFill>
                <a:latin typeface="Helvetica Neue"/>
                <a:ea typeface="Helvetica Neue"/>
              </a:rPr>
              <a:t>可以通过两种方式创建：</a:t>
            </a:r>
            <a:endParaRPr b="0" lang="en-US" sz="3700" spc="-1" strike="noStrike">
              <a:latin typeface="Arial"/>
            </a:endParaRPr>
          </a:p>
          <a:p>
            <a:pPr>
              <a:lnSpc>
                <a:spcPts val="6199"/>
              </a:lnSpc>
            </a:pPr>
            <a:r>
              <a:rPr b="0" lang="en-US" sz="3500" spc="-1" strike="noStrike">
                <a:solidFill>
                  <a:srgbClr val="333333"/>
                </a:solidFill>
                <a:latin typeface="Helvetica Neue"/>
                <a:ea typeface="Helvetica Neue"/>
              </a:rPr>
              <a:t>* </a:t>
            </a:r>
            <a:r>
              <a:rPr b="0" lang="en-US" sz="3500" spc="-1" strike="noStrike">
                <a:solidFill>
                  <a:srgbClr val="333333"/>
                </a:solidFill>
                <a:latin typeface="Helvetica Neue"/>
                <a:ea typeface="Helvetica Neue"/>
              </a:rPr>
              <a:t>第一种：读取一个外部数据集。比如，从本地文件加载数据集，或者从</a:t>
            </a:r>
            <a:r>
              <a:rPr b="0" lang="en-US" sz="3500" spc="-1" strike="noStrike">
                <a:solidFill>
                  <a:srgbClr val="333333"/>
                </a:solidFill>
                <a:latin typeface="Helvetica Neue"/>
                <a:ea typeface="Helvetica Neue"/>
              </a:rPr>
              <a:t>HDFS</a:t>
            </a:r>
            <a:r>
              <a:rPr b="0" lang="en-US" sz="3500" spc="-1" strike="noStrike">
                <a:solidFill>
                  <a:srgbClr val="333333"/>
                </a:solidFill>
                <a:latin typeface="Helvetica Neue"/>
                <a:ea typeface="Helvetica Neue"/>
              </a:rPr>
              <a:t>文件系统、</a:t>
            </a:r>
            <a:r>
              <a:rPr b="0" lang="en-US" sz="3500" spc="-1" strike="noStrike">
                <a:solidFill>
                  <a:srgbClr val="333333"/>
                </a:solidFill>
                <a:latin typeface="Helvetica Neue"/>
                <a:ea typeface="Helvetica Neue"/>
              </a:rPr>
              <a:t>HBase</a:t>
            </a:r>
            <a:r>
              <a:rPr b="0" lang="en-US" sz="3500" spc="-1" strike="noStrike">
                <a:solidFill>
                  <a:srgbClr val="333333"/>
                </a:solidFill>
                <a:latin typeface="Helvetica Neue"/>
                <a:ea typeface="Helvetica Neue"/>
              </a:rPr>
              <a:t>、</a:t>
            </a:r>
            <a:r>
              <a:rPr b="0" lang="en-US" sz="3500" spc="-1" strike="noStrike">
                <a:solidFill>
                  <a:srgbClr val="333333"/>
                </a:solidFill>
                <a:latin typeface="Helvetica Neue"/>
                <a:ea typeface="Helvetica Neue"/>
              </a:rPr>
              <a:t>Cassandra</a:t>
            </a:r>
            <a:r>
              <a:rPr b="0" lang="en-US" sz="3500" spc="-1" strike="noStrike">
                <a:solidFill>
                  <a:srgbClr val="333333"/>
                </a:solidFill>
                <a:latin typeface="Helvetica Neue"/>
                <a:ea typeface="Helvetica Neue"/>
              </a:rPr>
              <a:t>、</a:t>
            </a:r>
            <a:r>
              <a:rPr b="0" lang="en-US" sz="3500" spc="-1" strike="noStrike">
                <a:solidFill>
                  <a:srgbClr val="333333"/>
                </a:solidFill>
                <a:latin typeface="Helvetica Neue"/>
                <a:ea typeface="Helvetica Neue"/>
              </a:rPr>
              <a:t>Amazon S3</a:t>
            </a:r>
            <a:r>
              <a:rPr b="0" lang="en-US" sz="3500" spc="-1" strike="noStrike">
                <a:solidFill>
                  <a:srgbClr val="333333"/>
                </a:solidFill>
                <a:latin typeface="Helvetica Neue"/>
                <a:ea typeface="Helvetica Neue"/>
              </a:rPr>
              <a:t>等外部数据源中加载数据集。</a:t>
            </a:r>
            <a:r>
              <a:rPr b="0" lang="en-US" sz="3500" spc="-1" strike="noStrike">
                <a:solidFill>
                  <a:srgbClr val="333333"/>
                </a:solidFill>
                <a:latin typeface="Helvetica Neue"/>
                <a:ea typeface="Helvetica Neue"/>
              </a:rPr>
              <a:t>Spark</a:t>
            </a:r>
            <a:r>
              <a:rPr b="0" lang="en-US" sz="3500" spc="-1" strike="noStrike">
                <a:solidFill>
                  <a:srgbClr val="333333"/>
                </a:solidFill>
                <a:latin typeface="Helvetica Neue"/>
                <a:ea typeface="Helvetica Neue"/>
              </a:rPr>
              <a:t>可以支持文本文件、</a:t>
            </a:r>
            <a:r>
              <a:rPr b="0" lang="en-US" sz="3500" spc="-1" strike="noStrike">
                <a:solidFill>
                  <a:srgbClr val="333333"/>
                </a:solidFill>
                <a:latin typeface="Helvetica Neue"/>
                <a:ea typeface="Helvetica Neue"/>
              </a:rPr>
              <a:t>SequenceFile</a:t>
            </a:r>
            <a:r>
              <a:rPr b="0" lang="en-US" sz="3500" spc="-1" strike="noStrike">
                <a:solidFill>
                  <a:srgbClr val="333333"/>
                </a:solidFill>
                <a:latin typeface="Helvetica Neue"/>
                <a:ea typeface="Helvetica Neue"/>
              </a:rPr>
              <a:t>文件（</a:t>
            </a:r>
            <a:r>
              <a:rPr b="0" lang="en-US" sz="3500" spc="-1" strike="noStrike">
                <a:solidFill>
                  <a:srgbClr val="333333"/>
                </a:solidFill>
                <a:latin typeface="Helvetica Neue"/>
                <a:ea typeface="Helvetica Neue"/>
              </a:rPr>
              <a:t>Hadoop</a:t>
            </a:r>
            <a:r>
              <a:rPr b="0" lang="en-US" sz="3500" spc="-1" strike="noStrike">
                <a:solidFill>
                  <a:srgbClr val="333333"/>
                </a:solidFill>
                <a:latin typeface="Helvetica Neue"/>
                <a:ea typeface="Helvetica Neue"/>
              </a:rPr>
              <a:t>提供的 </a:t>
            </a:r>
            <a:r>
              <a:rPr b="0" lang="en-US" sz="3500" spc="-1" strike="noStrike">
                <a:solidFill>
                  <a:srgbClr val="333333"/>
                </a:solidFill>
                <a:latin typeface="Helvetica Neue"/>
                <a:ea typeface="Helvetica Neue"/>
              </a:rPr>
              <a:t>SequenceFile</a:t>
            </a:r>
            <a:r>
              <a:rPr b="0" lang="en-US" sz="3500" spc="-1" strike="noStrike">
                <a:solidFill>
                  <a:srgbClr val="333333"/>
                </a:solidFill>
                <a:latin typeface="Helvetica Neue"/>
                <a:ea typeface="Helvetica Neue"/>
              </a:rPr>
              <a:t>是一个由二进制序列化过的</a:t>
            </a:r>
            <a:r>
              <a:rPr b="0" lang="en-US" sz="3500" spc="-1" strike="noStrike">
                <a:solidFill>
                  <a:srgbClr val="333333"/>
                </a:solidFill>
                <a:latin typeface="Helvetica Neue"/>
                <a:ea typeface="Helvetica Neue"/>
              </a:rPr>
              <a:t>key/value</a:t>
            </a:r>
            <a:r>
              <a:rPr b="0" lang="en-US" sz="3500" spc="-1" strike="noStrike">
                <a:solidFill>
                  <a:srgbClr val="333333"/>
                </a:solidFill>
                <a:latin typeface="Helvetica Neue"/>
                <a:ea typeface="Helvetica Neue"/>
              </a:rPr>
              <a:t>的字节流组成的文本存储文件）和其他符合</a:t>
            </a:r>
            <a:r>
              <a:rPr b="0" lang="en-US" sz="3500" spc="-1" strike="noStrike">
                <a:solidFill>
                  <a:srgbClr val="333333"/>
                </a:solidFill>
                <a:latin typeface="Helvetica Neue"/>
                <a:ea typeface="Helvetica Neue"/>
              </a:rPr>
              <a:t>Hadoop InputFormat</a:t>
            </a:r>
            <a:r>
              <a:rPr b="0" lang="en-US" sz="3500" spc="-1" strike="noStrike">
                <a:solidFill>
                  <a:srgbClr val="333333"/>
                </a:solidFill>
                <a:latin typeface="Helvetica Neue"/>
                <a:ea typeface="Helvetica Neue"/>
              </a:rPr>
              <a:t>格式的文件。</a:t>
            </a:r>
            <a:endParaRPr b="0" lang="en-US" sz="3500" spc="-1" strike="noStrike">
              <a:latin typeface="Arial"/>
            </a:endParaRPr>
          </a:p>
          <a:p>
            <a:pPr>
              <a:lnSpc>
                <a:spcPts val="6199"/>
              </a:lnSpc>
            </a:pPr>
            <a:r>
              <a:rPr b="0" lang="en-US" sz="3500" spc="-1" strike="noStrike">
                <a:solidFill>
                  <a:srgbClr val="333333"/>
                </a:solidFill>
                <a:latin typeface="Helvetica Neue"/>
                <a:ea typeface="Helvetica Neue"/>
              </a:rPr>
              <a:t>* </a:t>
            </a:r>
            <a:r>
              <a:rPr b="0" lang="en-US" sz="3500" spc="-1" strike="noStrike">
                <a:solidFill>
                  <a:srgbClr val="333333"/>
                </a:solidFill>
                <a:latin typeface="Helvetica Neue"/>
                <a:ea typeface="Helvetica Neue"/>
              </a:rPr>
              <a:t>第二种：调用</a:t>
            </a:r>
            <a:r>
              <a:rPr b="0" lang="en-US" sz="3500" spc="-1" strike="noStrike">
                <a:solidFill>
                  <a:srgbClr val="333333"/>
                </a:solidFill>
                <a:latin typeface="Helvetica Neue"/>
                <a:ea typeface="Helvetica Neue"/>
              </a:rPr>
              <a:t>SparkContext</a:t>
            </a:r>
            <a:r>
              <a:rPr b="0" lang="en-US" sz="3500" spc="-1" strike="noStrike">
                <a:solidFill>
                  <a:srgbClr val="333333"/>
                </a:solidFill>
                <a:latin typeface="Helvetica Neue"/>
                <a:ea typeface="Helvetica Neue"/>
              </a:rPr>
              <a:t>的</a:t>
            </a:r>
            <a:r>
              <a:rPr b="0" lang="en-US" sz="3500" spc="-1" strike="noStrike">
                <a:solidFill>
                  <a:srgbClr val="333333"/>
                </a:solidFill>
                <a:latin typeface="Helvetica Neue"/>
                <a:ea typeface="Helvetica Neue"/>
              </a:rPr>
              <a:t>parallelize</a:t>
            </a:r>
            <a:r>
              <a:rPr b="0" lang="en-US" sz="3500" spc="-1" strike="noStrike">
                <a:solidFill>
                  <a:srgbClr val="333333"/>
                </a:solidFill>
                <a:latin typeface="Helvetica Neue"/>
                <a:ea typeface="Helvetica Neue"/>
              </a:rPr>
              <a:t>方法，在</a:t>
            </a:r>
            <a:r>
              <a:rPr b="0" lang="en-US" sz="3500" spc="-1" strike="noStrike">
                <a:solidFill>
                  <a:srgbClr val="333333"/>
                </a:solidFill>
                <a:latin typeface="Helvetica Neue"/>
                <a:ea typeface="Helvetica Neue"/>
              </a:rPr>
              <a:t>Driver</a:t>
            </a:r>
            <a:r>
              <a:rPr b="0" lang="en-US" sz="3500" spc="-1" strike="noStrike">
                <a:solidFill>
                  <a:srgbClr val="333333"/>
                </a:solidFill>
                <a:latin typeface="Helvetica Neue"/>
                <a:ea typeface="Helvetica Neue"/>
              </a:rPr>
              <a:t>中一个已经存在的集合（数组）上创建。</a:t>
            </a:r>
            <a:endParaRPr b="0" lang="en-US" sz="3500" spc="-1" strike="noStrike">
              <a:latin typeface="Arial"/>
            </a:endParaRPr>
          </a:p>
        </p:txBody>
      </p:sp>
      <p:grpSp>
        <p:nvGrpSpPr>
          <p:cNvPr id="350" name="Group 2"/>
          <p:cNvGrpSpPr/>
          <p:nvPr/>
        </p:nvGrpSpPr>
        <p:grpSpPr>
          <a:xfrm>
            <a:off x="442800" y="6973560"/>
            <a:ext cx="19792800" cy="810720"/>
            <a:chOff x="442800" y="6973560"/>
            <a:chExt cx="19792800" cy="810720"/>
          </a:xfrm>
        </p:grpSpPr>
        <p:sp>
          <p:nvSpPr>
            <p:cNvPr id="351" name="CustomShape 3"/>
            <p:cNvSpPr/>
            <p:nvPr/>
          </p:nvSpPr>
          <p:spPr>
            <a:xfrm>
              <a:off x="442800" y="7017840"/>
              <a:ext cx="19792800" cy="722160"/>
            </a:xfrm>
            <a:prstGeom prst="rect">
              <a:avLst/>
            </a:prstGeom>
            <a:solidFill>
              <a:srgbClr val="929292"/>
            </a:solidFill>
            <a:ln w="12600">
              <a:noFill/>
            </a:ln>
          </p:spPr>
          <p:style>
            <a:lnRef idx="0"/>
            <a:fillRef idx="0"/>
            <a:effectRef idx="0"/>
            <a:fontRef idx="minor"/>
          </p:style>
        </p:sp>
        <p:sp>
          <p:nvSpPr>
            <p:cNvPr id="352" name="CustomShape 4"/>
            <p:cNvSpPr/>
            <p:nvPr/>
          </p:nvSpPr>
          <p:spPr>
            <a:xfrm>
              <a:off x="442800" y="6973560"/>
              <a:ext cx="19792800" cy="81072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&gt;&gt;&gt; textFile = sc.textFile("/Users/wilson/text.txt")</a:t>
              </a:r>
              <a:endParaRPr b="0" lang="en-US" sz="3200" spc="-1" strike="noStrike">
                <a:latin typeface="Arial"/>
              </a:endParaRPr>
            </a:p>
          </p:txBody>
        </p:sp>
      </p:grpSp>
      <p:sp>
        <p:nvSpPr>
          <p:cNvPr id="353" name="CustomShape 5"/>
          <p:cNvSpPr/>
          <p:nvPr/>
        </p:nvSpPr>
        <p:spPr>
          <a:xfrm>
            <a:off x="433440" y="6295320"/>
            <a:ext cx="13669920" cy="61848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3400" spc="-1" strike="noStrike">
                <a:solidFill>
                  <a:srgbClr val="5e5e5e"/>
                </a:solidFill>
                <a:latin typeface="Helvetica Neue"/>
                <a:ea typeface="Helvetica Neue"/>
              </a:rPr>
              <a:t>切换到</a:t>
            </a:r>
            <a:r>
              <a:rPr b="0" lang="en-US" sz="3400" spc="-1" strike="noStrike">
                <a:solidFill>
                  <a:srgbClr val="5e5e5e"/>
                </a:solidFill>
                <a:latin typeface="Helvetica Neue"/>
                <a:ea typeface="Helvetica Neue"/>
              </a:rPr>
              <a:t>pyspark</a:t>
            </a:r>
            <a:r>
              <a:rPr b="0" lang="en-US" sz="3400" spc="-1" strike="noStrike">
                <a:solidFill>
                  <a:srgbClr val="5e5e5e"/>
                </a:solidFill>
                <a:latin typeface="Helvetica Neue"/>
                <a:ea typeface="Helvetica Neue"/>
              </a:rPr>
              <a:t>终端</a:t>
            </a:r>
            <a:r>
              <a:rPr b="0" lang="en-US" sz="3400" spc="-1" strike="noStrike">
                <a:solidFill>
                  <a:srgbClr val="5e5e5e"/>
                </a:solidFill>
                <a:latin typeface="Helvetica Neue"/>
                <a:ea typeface="Helvetica Neue"/>
              </a:rPr>
              <a:t>,</a:t>
            </a:r>
            <a:r>
              <a:rPr b="0" lang="en-US" sz="3400" spc="-1" strike="noStrike">
                <a:solidFill>
                  <a:srgbClr val="5e5e5e"/>
                </a:solidFill>
                <a:latin typeface="Helvetica Neue"/>
                <a:ea typeface="Helvetica Neue"/>
              </a:rPr>
              <a:t>然后如下操作：</a:t>
            </a:r>
            <a:endParaRPr b="0" lang="en-US" sz="3400" spc="-1" strike="noStrike">
              <a:latin typeface="Arial"/>
            </a:endParaRPr>
          </a:p>
        </p:txBody>
      </p:sp>
      <p:sp>
        <p:nvSpPr>
          <p:cNvPr id="354" name="CustomShape 6"/>
          <p:cNvSpPr/>
          <p:nvPr/>
        </p:nvSpPr>
        <p:spPr>
          <a:xfrm>
            <a:off x="477360" y="7843680"/>
            <a:ext cx="23427720" cy="2157120"/>
          </a:xfrm>
          <a:prstGeom prst="rect">
            <a:avLst/>
          </a:prstGeom>
          <a:noFill/>
          <a:ln w="12600">
            <a:noFill/>
          </a:ln>
        </p:spPr>
        <p:style>
          <a:lnRef idx="0"/>
          <a:fillRef idx="0"/>
          <a:effectRef idx="0"/>
          <a:fontRef idx="minor"/>
        </p:style>
        <p:txBody>
          <a:bodyPr lIns="50760" rIns="50760" tIns="50760" bIns="50760"/>
          <a:p>
            <a:pPr>
              <a:lnSpc>
                <a:spcPts val="5400"/>
              </a:lnSpc>
            </a:pPr>
            <a:r>
              <a:rPr b="0" lang="en-US" sz="3000" spc="-1" strike="noStrike">
                <a:solidFill>
                  <a:srgbClr val="333333"/>
                </a:solidFill>
                <a:latin typeface="Helvetica Neue"/>
                <a:ea typeface="Helvetica Neue"/>
              </a:rPr>
              <a:t>上面代码中，</a:t>
            </a:r>
            <a:r>
              <a:rPr b="0" lang="en-US" sz="3000" spc="-1" strike="noStrike">
                <a:solidFill>
                  <a:srgbClr val="333333"/>
                </a:solidFill>
                <a:latin typeface="Helvetica Neue"/>
                <a:ea typeface="Helvetica Neue"/>
              </a:rPr>
              <a:t>sc.textFile()</a:t>
            </a:r>
            <a:r>
              <a:rPr b="0" lang="en-US" sz="3000" spc="-1" strike="noStrike">
                <a:solidFill>
                  <a:srgbClr val="333333"/>
                </a:solidFill>
                <a:latin typeface="Helvetica Neue"/>
                <a:ea typeface="Helvetica Neue"/>
              </a:rPr>
              <a:t>中的这个</a:t>
            </a:r>
            <a:r>
              <a:rPr b="0" lang="en-US" sz="3000" spc="-1" strike="noStrike">
                <a:solidFill>
                  <a:srgbClr val="333333"/>
                </a:solidFill>
                <a:latin typeface="Helvetica Neue"/>
                <a:ea typeface="Helvetica Neue"/>
              </a:rPr>
              <a:t>textFile</a:t>
            </a:r>
            <a:r>
              <a:rPr b="0" lang="en-US" sz="3000" spc="-1" strike="noStrike">
                <a:solidFill>
                  <a:srgbClr val="333333"/>
                </a:solidFill>
                <a:latin typeface="Helvetica Neue"/>
                <a:ea typeface="Helvetica Neue"/>
              </a:rPr>
              <a:t>是</a:t>
            </a:r>
            <a:r>
              <a:rPr b="0" lang="en-US" sz="3000" spc="-1" strike="noStrike">
                <a:solidFill>
                  <a:srgbClr val="333333"/>
                </a:solidFill>
                <a:latin typeface="Helvetica Neue"/>
                <a:ea typeface="Helvetica Neue"/>
              </a:rPr>
              <a:t>sc(SparkContext)</a:t>
            </a:r>
            <a:r>
              <a:rPr b="0" lang="en-US" sz="3000" spc="-1" strike="noStrike">
                <a:solidFill>
                  <a:srgbClr val="333333"/>
                </a:solidFill>
                <a:latin typeface="Helvetica Neue"/>
                <a:ea typeface="Helvetica Neue"/>
              </a:rPr>
              <a:t>的一个方法名称，这个方法用来加载文件数据。</a:t>
            </a:r>
            <a:endParaRPr b="0" lang="en-US" sz="3000" spc="-1" strike="noStrike">
              <a:latin typeface="Arial"/>
            </a:endParaRPr>
          </a:p>
          <a:p>
            <a:pPr>
              <a:lnSpc>
                <a:spcPts val="5400"/>
              </a:lnSpc>
            </a:pPr>
            <a:r>
              <a:rPr b="0" lang="en-US" sz="3000" spc="-1" strike="noStrike">
                <a:solidFill>
                  <a:srgbClr val="333333"/>
                </a:solidFill>
                <a:latin typeface="Helvetica Neue"/>
                <a:ea typeface="Helvetica Neue"/>
              </a:rPr>
              <a:t>执行上上面这条命令以后，并不会马上显示结果，因为，</a:t>
            </a:r>
            <a:r>
              <a:rPr b="0" lang="en-US" sz="3000" spc="-1" strike="noStrike">
                <a:solidFill>
                  <a:srgbClr val="333333"/>
                </a:solidFill>
                <a:latin typeface="Helvetica Neue"/>
                <a:ea typeface="Helvetica Neue"/>
              </a:rPr>
              <a:t>Spark</a:t>
            </a:r>
            <a:r>
              <a:rPr b="0" lang="en-US" sz="3000" spc="-1" strike="noStrike">
                <a:solidFill>
                  <a:srgbClr val="333333"/>
                </a:solidFill>
                <a:latin typeface="Helvetica Neue"/>
                <a:ea typeface="Helvetica Neue"/>
              </a:rPr>
              <a:t>采用惰性机制，只有遇到“行动”类型的操作，才会从头到尾执行所有操作。所以，下面我们执行一条“行动”类型的语句，就可以看到结果：</a:t>
            </a:r>
            <a:endParaRPr b="0" lang="en-US" sz="3000" spc="-1" strike="noStrike">
              <a:latin typeface="Arial"/>
            </a:endParaRPr>
          </a:p>
        </p:txBody>
      </p:sp>
      <p:grpSp>
        <p:nvGrpSpPr>
          <p:cNvPr id="355" name="Group 7"/>
          <p:cNvGrpSpPr/>
          <p:nvPr/>
        </p:nvGrpSpPr>
        <p:grpSpPr>
          <a:xfrm>
            <a:off x="442800" y="9959040"/>
            <a:ext cx="19792800" cy="1522080"/>
            <a:chOff x="442800" y="9959040"/>
            <a:chExt cx="19792800" cy="1522080"/>
          </a:xfrm>
        </p:grpSpPr>
        <p:sp>
          <p:nvSpPr>
            <p:cNvPr id="356" name="CustomShape 8"/>
            <p:cNvSpPr/>
            <p:nvPr/>
          </p:nvSpPr>
          <p:spPr>
            <a:xfrm>
              <a:off x="442800" y="10013040"/>
              <a:ext cx="19792800" cy="1414440"/>
            </a:xfrm>
            <a:prstGeom prst="rect">
              <a:avLst/>
            </a:prstGeom>
            <a:solidFill>
              <a:srgbClr val="929292"/>
            </a:solidFill>
            <a:ln w="12600">
              <a:noFill/>
            </a:ln>
          </p:spPr>
          <p:style>
            <a:lnRef idx="0"/>
            <a:fillRef idx="0"/>
            <a:effectRef idx="0"/>
            <a:fontRef idx="minor"/>
          </p:style>
        </p:sp>
        <p:sp>
          <p:nvSpPr>
            <p:cNvPr id="357" name="CustomShape 9"/>
            <p:cNvSpPr/>
            <p:nvPr/>
          </p:nvSpPr>
          <p:spPr>
            <a:xfrm>
              <a:off x="442800" y="9959040"/>
              <a:ext cx="19792800" cy="152208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&gt;&gt;&gt; textFile.first()</a:t>
              </a:r>
              <a:endParaRPr b="0" lang="en-US" sz="3200" spc="-1" strike="noStrike">
                <a:latin typeface="Arial"/>
              </a:endParaRPr>
            </a:p>
            <a:p>
              <a:pPr>
                <a:lnSpc>
                  <a:spcPts val="5601"/>
                </a:lnSpc>
              </a:pPr>
              <a:r>
                <a:rPr b="0" lang="en-US" sz="3200" spc="-1" strike="noStrike">
                  <a:solidFill>
                    <a:srgbClr val="177500"/>
                  </a:solidFill>
                  <a:latin typeface="Monaco"/>
                  <a:ea typeface="Monaco"/>
                </a:rPr>
                <a:t>'Hello Spark</a:t>
              </a:r>
              <a:endParaRPr b="0" lang="en-US" sz="3200" spc="-1" strike="noStrike">
                <a:latin typeface="Arial"/>
              </a:endParaRPr>
            </a:p>
          </p:txBody>
        </p:sp>
      </p:grpSp>
      <p:sp>
        <p:nvSpPr>
          <p:cNvPr id="358" name="CustomShape 10"/>
          <p:cNvSpPr/>
          <p:nvPr/>
        </p:nvSpPr>
        <p:spPr>
          <a:xfrm>
            <a:off x="477360" y="11410920"/>
            <a:ext cx="23427720" cy="2157120"/>
          </a:xfrm>
          <a:prstGeom prst="rect">
            <a:avLst/>
          </a:prstGeom>
          <a:noFill/>
          <a:ln w="12600">
            <a:noFill/>
          </a:ln>
        </p:spPr>
        <p:style>
          <a:lnRef idx="0"/>
          <a:fillRef idx="0"/>
          <a:effectRef idx="0"/>
          <a:fontRef idx="minor"/>
        </p:style>
        <p:txBody>
          <a:bodyPr lIns="50760" rIns="50760" tIns="50760" bIns="50760"/>
          <a:p>
            <a:pPr>
              <a:lnSpc>
                <a:spcPts val="5400"/>
              </a:lnSpc>
            </a:pPr>
            <a:r>
              <a:rPr b="0" lang="en-US" sz="3000" spc="-1" strike="noStrike">
                <a:solidFill>
                  <a:srgbClr val="333333"/>
                </a:solidFill>
                <a:latin typeface="Helvetica Neue"/>
                <a:ea typeface="Helvetica Neue"/>
              </a:rPr>
              <a:t>first()</a:t>
            </a:r>
            <a:r>
              <a:rPr b="0" lang="en-US" sz="3000" spc="-1" strike="noStrike">
                <a:solidFill>
                  <a:srgbClr val="333333"/>
                </a:solidFill>
                <a:latin typeface="Helvetica Neue"/>
                <a:ea typeface="Helvetica Neue"/>
              </a:rPr>
              <a:t>是一个“行动”（</a:t>
            </a:r>
            <a:r>
              <a:rPr b="0" lang="en-US" sz="3000" spc="-1" strike="noStrike">
                <a:solidFill>
                  <a:srgbClr val="333333"/>
                </a:solidFill>
                <a:latin typeface="Helvetica Neue"/>
                <a:ea typeface="Helvetica Neue"/>
              </a:rPr>
              <a:t>Action</a:t>
            </a:r>
            <a:r>
              <a:rPr b="0" lang="en-US" sz="3000" spc="-1" strike="noStrike">
                <a:solidFill>
                  <a:srgbClr val="333333"/>
                </a:solidFill>
                <a:latin typeface="Helvetica Neue"/>
                <a:ea typeface="Helvetica Neue"/>
              </a:rPr>
              <a:t>）类型的操作，会启动真正的计算过程，从文件中加载数据到变量</a:t>
            </a:r>
            <a:r>
              <a:rPr b="0" lang="en-US" sz="3000" spc="-1" strike="noStrike">
                <a:solidFill>
                  <a:srgbClr val="333333"/>
                </a:solidFill>
                <a:latin typeface="Helvetica Neue"/>
                <a:ea typeface="Helvetica Neue"/>
              </a:rPr>
              <a:t>textFile</a:t>
            </a:r>
            <a:r>
              <a:rPr b="0" lang="en-US" sz="3000" spc="-1" strike="noStrike">
                <a:solidFill>
                  <a:srgbClr val="333333"/>
                </a:solidFill>
                <a:latin typeface="Helvetica Neue"/>
                <a:ea typeface="Helvetica Neue"/>
              </a:rPr>
              <a:t>中，并取出第一行文本。</a:t>
            </a:r>
            <a:endParaRPr b="0" lang="en-US" sz="3000" spc="-1" strike="noStrike">
              <a:latin typeface="Arial"/>
            </a:endParaRPr>
          </a:p>
          <a:p>
            <a:pPr>
              <a:lnSpc>
                <a:spcPts val="5400"/>
              </a:lnSpc>
            </a:pPr>
            <a:r>
              <a:rPr b="0" lang="en-US" sz="3000" spc="-1" strike="noStrike">
                <a:solidFill>
                  <a:srgbClr val="333333"/>
                </a:solidFill>
                <a:latin typeface="Helvetica Neue"/>
                <a:ea typeface="Helvetica Neue"/>
              </a:rPr>
              <a:t>正因为</a:t>
            </a:r>
            <a:r>
              <a:rPr b="0" lang="en-US" sz="3000" spc="-1" strike="noStrike">
                <a:solidFill>
                  <a:srgbClr val="333333"/>
                </a:solidFill>
                <a:latin typeface="Helvetica Neue"/>
                <a:ea typeface="Helvetica Neue"/>
              </a:rPr>
              <a:t>Spark</a:t>
            </a:r>
            <a:r>
              <a:rPr b="0" lang="en-US" sz="3000" spc="-1" strike="noStrike">
                <a:solidFill>
                  <a:srgbClr val="333333"/>
                </a:solidFill>
                <a:latin typeface="Helvetica Neue"/>
                <a:ea typeface="Helvetica Neue"/>
              </a:rPr>
              <a:t>采用了惰性机制，在执行转换操作的时候，即使我们输入了错误的语句，</a:t>
            </a:r>
            <a:r>
              <a:rPr b="0" lang="en-US" sz="3000" spc="-1" strike="noStrike">
                <a:solidFill>
                  <a:srgbClr val="333333"/>
                </a:solidFill>
                <a:latin typeface="Helvetica Neue"/>
                <a:ea typeface="Helvetica Neue"/>
              </a:rPr>
              <a:t>pyspark</a:t>
            </a:r>
            <a:r>
              <a:rPr b="0" lang="en-US" sz="3000" spc="-1" strike="noStrike">
                <a:solidFill>
                  <a:srgbClr val="333333"/>
                </a:solidFill>
                <a:latin typeface="Helvetica Neue"/>
                <a:ea typeface="Helvetica Neue"/>
              </a:rPr>
              <a:t>也不会马上报错，而是等到执行“行动”类型的语句时启动真正的计算，那个时候“转换”操作语句中的错误就会显示出来</a:t>
            </a:r>
            <a:endParaRPr b="0" lang="en-US" sz="3000" spc="-1" strike="noStrike">
              <a:latin typeface="Arial"/>
            </a:endParaRPr>
          </a:p>
        </p:txBody>
      </p:sp>
      <p:sp>
        <p:nvSpPr>
          <p:cNvPr id="359" name="CustomShape 11"/>
          <p:cNvSpPr/>
          <p:nvPr/>
        </p:nvSpPr>
        <p:spPr>
          <a:xfrm>
            <a:off x="195840" y="5523120"/>
            <a:ext cx="13669920" cy="649440"/>
          </a:xfrm>
          <a:prstGeom prst="rect">
            <a:avLst/>
          </a:prstGeom>
          <a:noFill/>
          <a:ln w="12600">
            <a:noFill/>
          </a:ln>
        </p:spPr>
        <p:style>
          <a:lnRef idx="0"/>
          <a:fillRef idx="0"/>
          <a:effectRef idx="0"/>
          <a:fontRef idx="minor"/>
        </p:style>
        <p:txBody>
          <a:bodyPr lIns="50760" rIns="50760" tIns="50760" bIns="50760" anchor="ctr"/>
          <a:p>
            <a:pPr>
              <a:lnSpc>
                <a:spcPct val="100000"/>
              </a:lnSpc>
            </a:pPr>
            <a:r>
              <a:rPr b="1" lang="en-US" sz="3600" spc="-1" strike="noStrike">
                <a:solidFill>
                  <a:srgbClr val="5e5e5e"/>
                </a:solidFill>
                <a:latin typeface="Helvetica Neue"/>
                <a:ea typeface="Helvetica Neue"/>
              </a:rPr>
              <a:t>A.</a:t>
            </a:r>
            <a:r>
              <a:rPr b="1" lang="en-US" sz="3600" spc="-1" strike="noStrike">
                <a:solidFill>
                  <a:srgbClr val="5e5e5e"/>
                </a:solidFill>
                <a:latin typeface="Helvetica Neue"/>
                <a:ea typeface="Helvetica Neue"/>
              </a:rPr>
              <a:t>从本地文件加载数据</a:t>
            </a:r>
            <a:endParaRPr b="0" lang="en-US" sz="3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477360" y="405360"/>
            <a:ext cx="23427720" cy="1471320"/>
          </a:xfrm>
          <a:prstGeom prst="rect">
            <a:avLst/>
          </a:prstGeom>
          <a:noFill/>
          <a:ln w="12600">
            <a:noFill/>
          </a:ln>
        </p:spPr>
        <p:style>
          <a:lnRef idx="0"/>
          <a:fillRef idx="0"/>
          <a:effectRef idx="0"/>
          <a:fontRef idx="minor"/>
        </p:style>
        <p:txBody>
          <a:bodyPr lIns="50760" rIns="50760" tIns="50760" bIns="50760"/>
          <a:p>
            <a:pPr>
              <a:lnSpc>
                <a:spcPts val="5400"/>
              </a:lnSpc>
            </a:pPr>
            <a:r>
              <a:rPr b="0" lang="en-US" sz="3000" spc="-1" strike="noStrike">
                <a:solidFill>
                  <a:srgbClr val="333333"/>
                </a:solidFill>
                <a:latin typeface="Helvetica Neue"/>
                <a:ea typeface="Helvetica Neue"/>
              </a:rPr>
              <a:t>下面代码中，练习将</a:t>
            </a:r>
            <a:r>
              <a:rPr b="0" lang="en-US" sz="3000" spc="-1" strike="noStrike">
                <a:solidFill>
                  <a:srgbClr val="333333"/>
                </a:solidFill>
                <a:latin typeface="Helvetica Neue"/>
                <a:ea typeface="Helvetica Neue"/>
              </a:rPr>
              <a:t>textFile</a:t>
            </a:r>
            <a:r>
              <a:rPr b="0" lang="en-US" sz="3000" spc="-1" strike="noStrike">
                <a:solidFill>
                  <a:srgbClr val="333333"/>
                </a:solidFill>
                <a:latin typeface="Helvetica Neue"/>
                <a:ea typeface="Helvetica Neue"/>
              </a:rPr>
              <a:t>变量中的内容写入另外的目录中，之后可到指定对应目录下查看是否保存成功</a:t>
            </a:r>
            <a:endParaRPr b="0" lang="en-US" sz="3000" spc="-1" strike="noStrike">
              <a:latin typeface="Arial"/>
            </a:endParaRPr>
          </a:p>
          <a:p>
            <a:pPr>
              <a:lnSpc>
                <a:spcPts val="5400"/>
              </a:lnSpc>
            </a:pPr>
            <a:r>
              <a:rPr b="0" lang="en-US" sz="3000" spc="-1" strike="noStrike">
                <a:solidFill>
                  <a:srgbClr val="333333"/>
                </a:solidFill>
                <a:latin typeface="Helvetica Neue"/>
                <a:ea typeface="Helvetica Neue"/>
              </a:rPr>
              <a:t>saveAsTextFile()</a:t>
            </a:r>
            <a:r>
              <a:rPr b="0" lang="en-US" sz="3000" spc="-1" strike="noStrike">
                <a:solidFill>
                  <a:srgbClr val="333333"/>
                </a:solidFill>
                <a:latin typeface="Helvetica Neue"/>
                <a:ea typeface="Helvetica Neue"/>
              </a:rPr>
              <a:t>是一个“行动”类型的操作。</a:t>
            </a:r>
            <a:endParaRPr b="0" lang="en-US" sz="3000" spc="-1" strike="noStrike">
              <a:latin typeface="Arial"/>
            </a:endParaRPr>
          </a:p>
        </p:txBody>
      </p:sp>
      <p:sp>
        <p:nvSpPr>
          <p:cNvPr id="361" name="CustomShape 2"/>
          <p:cNvSpPr/>
          <p:nvPr/>
        </p:nvSpPr>
        <p:spPr>
          <a:xfrm>
            <a:off x="477360" y="2625840"/>
            <a:ext cx="23427720" cy="785520"/>
          </a:xfrm>
          <a:prstGeom prst="rect">
            <a:avLst/>
          </a:prstGeom>
          <a:noFill/>
          <a:ln w="12600">
            <a:noFill/>
          </a:ln>
        </p:spPr>
        <p:style>
          <a:lnRef idx="0"/>
          <a:fillRef idx="0"/>
          <a:effectRef idx="0"/>
          <a:fontRef idx="minor"/>
        </p:style>
        <p:txBody>
          <a:bodyPr lIns="50760" rIns="50760" tIns="50760" bIns="50760"/>
          <a:p>
            <a:pPr>
              <a:lnSpc>
                <a:spcPts val="5400"/>
              </a:lnSpc>
            </a:pPr>
            <a:r>
              <a:rPr b="0" lang="en-US" sz="3000" spc="-1" strike="noStrike">
                <a:solidFill>
                  <a:srgbClr val="333333"/>
                </a:solidFill>
                <a:latin typeface="Helvetica Neue"/>
                <a:ea typeface="Helvetica Neue"/>
              </a:rPr>
              <a:t>也可以加载</a:t>
            </a:r>
            <a:r>
              <a:rPr b="0" lang="en-US" sz="3000" spc="-1" strike="noStrike">
                <a:solidFill>
                  <a:srgbClr val="333333"/>
                </a:solidFill>
                <a:latin typeface="Helvetica Neue"/>
                <a:ea typeface="Helvetica Neue"/>
              </a:rPr>
              <a:t>HDFS</a:t>
            </a:r>
            <a:r>
              <a:rPr b="0" lang="en-US" sz="3000" spc="-1" strike="noStrike">
                <a:solidFill>
                  <a:srgbClr val="333333"/>
                </a:solidFill>
                <a:latin typeface="Helvetica Neue"/>
                <a:ea typeface="Helvetica Neue"/>
              </a:rPr>
              <a:t>中的文件，可先安装</a:t>
            </a:r>
            <a:r>
              <a:rPr b="0" lang="en-US" sz="3000" spc="-1" strike="noStrike">
                <a:solidFill>
                  <a:srgbClr val="333333"/>
                </a:solidFill>
                <a:latin typeface="Helvetica Neue"/>
                <a:ea typeface="Helvetica Neue"/>
              </a:rPr>
              <a:t>Hadoop</a:t>
            </a:r>
            <a:r>
              <a:rPr b="0" lang="en-US" sz="3000" spc="-1" strike="noStrike">
                <a:solidFill>
                  <a:srgbClr val="333333"/>
                </a:solidFill>
                <a:latin typeface="Helvetica Neue"/>
                <a:ea typeface="Helvetica Neue"/>
              </a:rPr>
              <a:t>，文件路径使用</a:t>
            </a:r>
            <a:r>
              <a:rPr b="0" lang="en-US" sz="3000" spc="-1" strike="noStrike">
                <a:solidFill>
                  <a:srgbClr val="333333"/>
                </a:solidFill>
                <a:latin typeface="Helvetica Neue"/>
                <a:ea typeface="Helvetica Neue"/>
              </a:rPr>
              <a:t>HDFS</a:t>
            </a:r>
            <a:r>
              <a:rPr b="0" lang="en-US" sz="3000" spc="-1" strike="noStrike">
                <a:solidFill>
                  <a:srgbClr val="333333"/>
                </a:solidFill>
                <a:latin typeface="Helvetica Neue"/>
                <a:ea typeface="Helvetica Neue"/>
              </a:rPr>
              <a:t>对应的文件目录即可</a:t>
            </a:r>
            <a:endParaRPr b="0" lang="en-US" sz="3000" spc="-1" strike="noStrike">
              <a:latin typeface="Arial"/>
            </a:endParaRPr>
          </a:p>
        </p:txBody>
      </p:sp>
      <p:sp>
        <p:nvSpPr>
          <p:cNvPr id="362" name="CustomShape 3"/>
          <p:cNvSpPr/>
          <p:nvPr/>
        </p:nvSpPr>
        <p:spPr>
          <a:xfrm>
            <a:off x="290880" y="3619800"/>
            <a:ext cx="13669920" cy="618480"/>
          </a:xfrm>
          <a:prstGeom prst="rect">
            <a:avLst/>
          </a:prstGeom>
          <a:noFill/>
          <a:ln w="12600">
            <a:noFill/>
          </a:ln>
        </p:spPr>
        <p:style>
          <a:lnRef idx="0"/>
          <a:fillRef idx="0"/>
          <a:effectRef idx="0"/>
          <a:fontRef idx="minor"/>
        </p:style>
        <p:txBody>
          <a:bodyPr lIns="50760" rIns="50760" tIns="50760" bIns="50760" anchor="ctr"/>
          <a:p>
            <a:pPr>
              <a:lnSpc>
                <a:spcPct val="100000"/>
              </a:lnSpc>
            </a:pPr>
            <a:r>
              <a:rPr b="1" lang="en-US" sz="3400" spc="-1" strike="noStrike">
                <a:solidFill>
                  <a:srgbClr val="5e5e5e"/>
                </a:solidFill>
                <a:latin typeface="Helvetica Neue"/>
                <a:ea typeface="Helvetica Neue"/>
              </a:rPr>
              <a:t>B.</a:t>
            </a:r>
            <a:r>
              <a:rPr b="1" lang="en-US" sz="3400" spc="-1" strike="noStrike">
                <a:solidFill>
                  <a:srgbClr val="5e5e5e"/>
                </a:solidFill>
                <a:latin typeface="Helvetica Neue"/>
                <a:ea typeface="Helvetica Neue"/>
              </a:rPr>
              <a:t>通过并行集合（数组）创建</a:t>
            </a:r>
            <a:r>
              <a:rPr b="1" lang="en-US" sz="3400" spc="-1" strike="noStrike">
                <a:solidFill>
                  <a:srgbClr val="5e5e5e"/>
                </a:solidFill>
                <a:latin typeface="Helvetica Neue"/>
                <a:ea typeface="Helvetica Neue"/>
              </a:rPr>
              <a:t>RDD</a:t>
            </a:r>
            <a:endParaRPr b="0" lang="en-US" sz="3400" spc="-1" strike="noStrike">
              <a:latin typeface="Arial"/>
            </a:endParaRPr>
          </a:p>
        </p:txBody>
      </p:sp>
      <p:grpSp>
        <p:nvGrpSpPr>
          <p:cNvPr id="363" name="Group 4"/>
          <p:cNvGrpSpPr/>
          <p:nvPr/>
        </p:nvGrpSpPr>
        <p:grpSpPr>
          <a:xfrm>
            <a:off x="428760" y="1909080"/>
            <a:ext cx="19963080" cy="811080"/>
            <a:chOff x="428760" y="1909080"/>
            <a:chExt cx="19963080" cy="811080"/>
          </a:xfrm>
        </p:grpSpPr>
        <p:sp>
          <p:nvSpPr>
            <p:cNvPr id="364" name="CustomShape 5"/>
            <p:cNvSpPr/>
            <p:nvPr/>
          </p:nvSpPr>
          <p:spPr>
            <a:xfrm>
              <a:off x="428760" y="1909080"/>
              <a:ext cx="19963080" cy="807120"/>
            </a:xfrm>
            <a:prstGeom prst="rect">
              <a:avLst/>
            </a:prstGeom>
            <a:solidFill>
              <a:srgbClr val="929292"/>
            </a:solidFill>
            <a:ln w="12600">
              <a:noFill/>
            </a:ln>
          </p:spPr>
          <p:style>
            <a:lnRef idx="0"/>
            <a:fillRef idx="0"/>
            <a:effectRef idx="0"/>
            <a:fontRef idx="minor"/>
          </p:style>
        </p:sp>
        <p:sp>
          <p:nvSpPr>
            <p:cNvPr id="365" name="CustomShape 6"/>
            <p:cNvSpPr/>
            <p:nvPr/>
          </p:nvSpPr>
          <p:spPr>
            <a:xfrm>
              <a:off x="428760" y="1909080"/>
              <a:ext cx="19963080" cy="811080"/>
            </a:xfrm>
            <a:prstGeom prst="rect">
              <a:avLst/>
            </a:prstGeom>
            <a:noFill/>
            <a:ln w="12600">
              <a:noFill/>
            </a:ln>
          </p:spPr>
          <p:style>
            <a:lnRef idx="0"/>
            <a:fillRef idx="0"/>
            <a:effectRef idx="0"/>
            <a:fontRef idx="minor"/>
          </p:style>
          <p:txBody>
            <a:bodyPr lIns="50760" rIns="50760" tIns="50760" bIns="50760"/>
            <a:p>
              <a:pPr>
                <a:lnSpc>
                  <a:spcPts val="5601"/>
                </a:lnSpc>
              </a:pPr>
              <a:r>
                <a:rPr b="0" lang="en-US" sz="3200" spc="-1" strike="noStrike">
                  <a:solidFill>
                    <a:srgbClr val="177500"/>
                  </a:solidFill>
                  <a:latin typeface="Monaco"/>
                  <a:ea typeface="Monaco"/>
                </a:rPr>
                <a:t>&gt;&gt;&gt; textFile.saveAsTextFile("/Users/wilson/another_text.txt")</a:t>
              </a:r>
              <a:endParaRPr b="0" lang="en-US" sz="3200" spc="-1" strike="noStrike">
                <a:latin typeface="Arial"/>
              </a:endParaRPr>
            </a:p>
          </p:txBody>
        </p:sp>
      </p:grpSp>
      <p:grpSp>
        <p:nvGrpSpPr>
          <p:cNvPr id="366" name="Group 7"/>
          <p:cNvGrpSpPr/>
          <p:nvPr/>
        </p:nvGrpSpPr>
        <p:grpSpPr>
          <a:xfrm>
            <a:off x="464760" y="4454640"/>
            <a:ext cx="20223720" cy="3715920"/>
            <a:chOff x="464760" y="4454640"/>
            <a:chExt cx="20223720" cy="3715920"/>
          </a:xfrm>
        </p:grpSpPr>
        <p:sp>
          <p:nvSpPr>
            <p:cNvPr id="367" name="CustomShape 8"/>
            <p:cNvSpPr/>
            <p:nvPr/>
          </p:nvSpPr>
          <p:spPr>
            <a:xfrm>
              <a:off x="464760" y="4454640"/>
              <a:ext cx="20223720" cy="3715920"/>
            </a:xfrm>
            <a:prstGeom prst="rect">
              <a:avLst/>
            </a:prstGeom>
            <a:solidFill>
              <a:srgbClr val="929292"/>
            </a:solidFill>
            <a:ln w="12600">
              <a:noFill/>
            </a:ln>
          </p:spPr>
          <p:style>
            <a:lnRef idx="0"/>
            <a:fillRef idx="0"/>
            <a:effectRef idx="0"/>
            <a:fontRef idx="minor"/>
          </p:style>
        </p:sp>
        <p:sp>
          <p:nvSpPr>
            <p:cNvPr id="368" name="CustomShape 9"/>
            <p:cNvSpPr/>
            <p:nvPr/>
          </p:nvSpPr>
          <p:spPr>
            <a:xfrm>
              <a:off x="464760" y="4840560"/>
              <a:ext cx="20223720" cy="294480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&gt;&gt;&gt; nums = [1,2,3,4,5]</a:t>
              </a:r>
              <a:endParaRPr b="0" lang="en-US" sz="3200" spc="-1" strike="noStrike">
                <a:latin typeface="Arial"/>
              </a:endParaRPr>
            </a:p>
            <a:p>
              <a:pPr>
                <a:lnSpc>
                  <a:spcPts val="5601"/>
                </a:lnSpc>
              </a:pPr>
              <a:r>
                <a:rPr b="0" lang="en-US" sz="3200" spc="-1" strike="noStrike">
                  <a:solidFill>
                    <a:srgbClr val="177500"/>
                  </a:solidFill>
                  <a:latin typeface="Monaco"/>
                  <a:ea typeface="Monaco"/>
                </a:rPr>
                <a:t>&gt;&gt;&gt; rdd = sc.parallelize(nums)</a:t>
              </a:r>
              <a:endParaRPr b="0" lang="en-US" sz="3200" spc="-1" strike="noStrike">
                <a:latin typeface="Arial"/>
              </a:endParaRPr>
            </a:p>
            <a:p>
              <a:pPr>
                <a:lnSpc>
                  <a:spcPts val="5601"/>
                </a:lnSpc>
              </a:pPr>
              <a:r>
                <a:rPr b="0" lang="en-US" sz="3200" spc="-1" strike="noStrike">
                  <a:solidFill>
                    <a:srgbClr val="177500"/>
                  </a:solidFill>
                  <a:latin typeface="Monaco"/>
                  <a:ea typeface="Monaco"/>
                </a:rPr>
                <a:t>&gt;&gt;&gt; rdd.collect()</a:t>
              </a:r>
              <a:endParaRPr b="0" lang="en-US" sz="3200" spc="-1" strike="noStrike">
                <a:latin typeface="Arial"/>
              </a:endParaRPr>
            </a:p>
            <a:p>
              <a:pPr>
                <a:lnSpc>
                  <a:spcPts val="5601"/>
                </a:lnSpc>
              </a:pPr>
              <a:r>
                <a:rPr b="0" lang="en-US" sz="3200" spc="-1" strike="noStrike">
                  <a:solidFill>
                    <a:srgbClr val="177500"/>
                  </a:solidFill>
                  <a:latin typeface="Monaco"/>
                  <a:ea typeface="Monaco"/>
                </a:rPr>
                <a:t>[1, 2, 3, 4, 5]</a:t>
              </a:r>
              <a:endParaRPr b="0" lang="en-US" sz="3200" spc="-1" strike="noStrike">
                <a:latin typeface="Arial"/>
              </a:endParaRPr>
            </a:p>
          </p:txBody>
        </p:sp>
      </p:gr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4320" y="-72720"/>
            <a:ext cx="24287040" cy="13652280"/>
          </a:xfrm>
          <a:prstGeom prst="rect">
            <a:avLst/>
          </a:prstGeom>
          <a:noFill/>
          <a:ln w="12600">
            <a:noFill/>
          </a:ln>
        </p:spPr>
        <p:style>
          <a:lnRef idx="0"/>
          <a:fillRef idx="0"/>
          <a:effectRef idx="0"/>
          <a:fontRef idx="minor"/>
        </p:style>
        <p:txBody>
          <a:bodyPr lIns="50760" rIns="50760" tIns="50760" bIns="50760"/>
          <a:p>
            <a:pPr algn="just">
              <a:lnSpc>
                <a:spcPct val="90000"/>
              </a:lnSpc>
              <a:spcBef>
                <a:spcPts val="4501"/>
              </a:spcBef>
            </a:pPr>
            <a:r>
              <a:rPr b="0" lang="en-US" sz="4800" spc="-1" strike="noStrike">
                <a:solidFill>
                  <a:srgbClr val="000000"/>
                </a:solidFill>
                <a:latin typeface="Helvetica Neue"/>
                <a:ea typeface="Helvetica Neue"/>
              </a:rPr>
              <a:t>  </a:t>
            </a:r>
            <a:r>
              <a:rPr b="0" lang="en-US" sz="4800" spc="-1" strike="noStrike">
                <a:solidFill>
                  <a:srgbClr val="000000"/>
                </a:solidFill>
                <a:latin typeface="Helvetica Neue"/>
                <a:ea typeface="Helvetica Neue"/>
              </a:rPr>
              <a:t>在</a:t>
            </a:r>
            <a:r>
              <a:rPr b="0" lang="en-US" sz="4800" spc="-1" strike="noStrike">
                <a:solidFill>
                  <a:srgbClr val="000000"/>
                </a:solidFill>
                <a:latin typeface="Helvetica Neue"/>
                <a:ea typeface="Helvetica Neue"/>
              </a:rPr>
              <a:t>pyspark</a:t>
            </a:r>
            <a:r>
              <a:rPr b="0" lang="en-US" sz="4800" spc="-1" strike="noStrike">
                <a:solidFill>
                  <a:srgbClr val="000000"/>
                </a:solidFill>
                <a:latin typeface="Helvetica Neue"/>
                <a:ea typeface="Helvetica Neue"/>
              </a:rPr>
              <a:t>的交互环境下，输入如下码：</a:t>
            </a:r>
            <a:endParaRPr b="0" lang="en-US" sz="4800" spc="-1" strike="noStrike">
              <a:latin typeface="Arial"/>
            </a:endParaRPr>
          </a:p>
        </p:txBody>
      </p:sp>
      <p:sp>
        <p:nvSpPr>
          <p:cNvPr id="370" name="CustomShape 2"/>
          <p:cNvSpPr/>
          <p:nvPr/>
        </p:nvSpPr>
        <p:spPr>
          <a:xfrm>
            <a:off x="444960" y="4570560"/>
            <a:ext cx="17516520" cy="8939520"/>
          </a:xfrm>
          <a:prstGeom prst="rect">
            <a:avLst/>
          </a:prstGeom>
          <a:noFill/>
          <a:ln w="12600">
            <a:noFill/>
          </a:ln>
        </p:spPr>
        <p:style>
          <a:lnRef idx="0"/>
          <a:fillRef idx="0"/>
          <a:effectRef idx="0"/>
          <a:fontRef idx="minor"/>
        </p:style>
        <p:txBody>
          <a:bodyPr lIns="50760" rIns="50760" tIns="50760" bIns="50760" anchor="ctr"/>
          <a:p>
            <a:pPr>
              <a:lnSpc>
                <a:spcPts val="5800"/>
              </a:lnSpc>
            </a:pPr>
            <a:r>
              <a:rPr b="0" lang="en-US" sz="3400" spc="-1" strike="noStrike">
                <a:solidFill>
                  <a:srgbClr val="333333"/>
                </a:solidFill>
                <a:latin typeface="Helvetica Neue"/>
                <a:ea typeface="Helvetica Neue"/>
              </a:rPr>
              <a:t>这个程序的执行过程如下：</a:t>
            </a:r>
            <a:endParaRPr b="0" lang="en-US" sz="3400" spc="-1" strike="noStrike">
              <a:latin typeface="Arial"/>
            </a:endParaRPr>
          </a:p>
          <a:p>
            <a:pPr marL="203040" indent="-201240">
              <a:lnSpc>
                <a:spcPts val="5800"/>
              </a:lnSpc>
              <a:buClr>
                <a:srgbClr val="333333"/>
              </a:buClr>
              <a:buSzPct val="123000"/>
              <a:buFont typeface="StarSymbol"/>
              <a:buChar char="*"/>
            </a:pPr>
            <a:r>
              <a:rPr b="0" lang="en-US" sz="3400" spc="-1" strike="noStrike">
                <a:solidFill>
                  <a:srgbClr val="333333"/>
                </a:solidFill>
                <a:latin typeface="Helvetica Neue"/>
                <a:ea typeface="Helvetica Neue"/>
              </a:rPr>
              <a:t>创建这个</a:t>
            </a:r>
            <a:r>
              <a:rPr b="0" lang="en-US" sz="3400" spc="-1" strike="noStrike">
                <a:solidFill>
                  <a:srgbClr val="333333"/>
                </a:solidFill>
                <a:latin typeface="Helvetica Neue"/>
                <a:ea typeface="Helvetica Neue"/>
              </a:rPr>
              <a:t>Spark</a:t>
            </a:r>
            <a:r>
              <a:rPr b="0" lang="en-US" sz="3400" spc="-1" strike="noStrike">
                <a:solidFill>
                  <a:srgbClr val="333333"/>
                </a:solidFill>
                <a:latin typeface="Helvetica Neue"/>
                <a:ea typeface="Helvetica Neue"/>
              </a:rPr>
              <a:t>程序的执行上下文，即创建</a:t>
            </a:r>
            <a:r>
              <a:rPr b="0" lang="en-US" sz="3400" spc="-1" strike="noStrike">
                <a:solidFill>
                  <a:srgbClr val="333333"/>
                </a:solidFill>
                <a:latin typeface="Helvetica Neue"/>
                <a:ea typeface="Helvetica Neue"/>
              </a:rPr>
              <a:t>SparkContext</a:t>
            </a:r>
            <a:r>
              <a:rPr b="0" lang="en-US" sz="3400" spc="-1" strike="noStrike">
                <a:solidFill>
                  <a:srgbClr val="333333"/>
                </a:solidFill>
                <a:latin typeface="Helvetica Neue"/>
                <a:ea typeface="Helvetica Neue"/>
              </a:rPr>
              <a:t>对象；</a:t>
            </a:r>
            <a:endParaRPr b="0" lang="en-US" sz="3400" spc="-1" strike="noStrike">
              <a:latin typeface="Arial"/>
            </a:endParaRPr>
          </a:p>
          <a:p>
            <a:pPr marL="203040" indent="-201240">
              <a:lnSpc>
                <a:spcPts val="5800"/>
              </a:lnSpc>
              <a:buClr>
                <a:srgbClr val="333333"/>
              </a:buClr>
              <a:buSzPct val="123000"/>
              <a:buFont typeface="StarSymbol"/>
              <a:buChar char="*"/>
            </a:pPr>
            <a:r>
              <a:rPr b="0" lang="en-US" sz="3400" spc="-1" strike="noStrike">
                <a:solidFill>
                  <a:srgbClr val="333333"/>
                </a:solidFill>
                <a:latin typeface="Helvetica Neue"/>
                <a:ea typeface="Helvetica Neue"/>
              </a:rPr>
              <a:t> </a:t>
            </a:r>
            <a:r>
              <a:rPr b="0" lang="en-US" sz="3400" spc="-1" strike="noStrike">
                <a:solidFill>
                  <a:srgbClr val="333333"/>
                </a:solidFill>
                <a:latin typeface="Helvetica Neue"/>
                <a:ea typeface="Helvetica Neue"/>
              </a:rPr>
              <a:t>从外部数据源（即</a:t>
            </a:r>
            <a:r>
              <a:rPr b="0" lang="en-US" sz="3400" spc="-1" strike="noStrike">
                <a:solidFill>
                  <a:srgbClr val="333333"/>
                </a:solidFill>
                <a:latin typeface="Helvetica Neue"/>
                <a:ea typeface="Helvetica Neue"/>
              </a:rPr>
              <a:t>HDFS</a:t>
            </a:r>
            <a:r>
              <a:rPr b="0" lang="en-US" sz="3400" spc="-1" strike="noStrike">
                <a:solidFill>
                  <a:srgbClr val="333333"/>
                </a:solidFill>
                <a:latin typeface="Helvetica Neue"/>
                <a:ea typeface="Helvetica Neue"/>
              </a:rPr>
              <a:t>文件）中读取数据创建</a:t>
            </a:r>
            <a:r>
              <a:rPr b="0" lang="en-US" sz="3400" spc="-1" strike="noStrike">
                <a:solidFill>
                  <a:srgbClr val="333333"/>
                </a:solidFill>
                <a:latin typeface="Helvetica Neue"/>
                <a:ea typeface="Helvetica Neue"/>
              </a:rPr>
              <a:t>fileRDD</a:t>
            </a:r>
            <a:r>
              <a:rPr b="0" lang="en-US" sz="3400" spc="-1" strike="noStrike">
                <a:solidFill>
                  <a:srgbClr val="333333"/>
                </a:solidFill>
                <a:latin typeface="Helvetica Neue"/>
                <a:ea typeface="Helvetica Neue"/>
              </a:rPr>
              <a:t>对象；</a:t>
            </a:r>
            <a:endParaRPr b="0" lang="en-US" sz="3400" spc="-1" strike="noStrike">
              <a:latin typeface="Arial"/>
            </a:endParaRPr>
          </a:p>
          <a:p>
            <a:pPr>
              <a:lnSpc>
                <a:spcPts val="5800"/>
              </a:lnSpc>
            </a:pPr>
            <a:r>
              <a:rPr b="0" lang="en-US" sz="3400" spc="-1" strike="noStrike">
                <a:solidFill>
                  <a:srgbClr val="333333"/>
                </a:solidFill>
                <a:latin typeface="Helvetica Neue"/>
                <a:ea typeface="Helvetica Neue"/>
              </a:rPr>
              <a:t>*  </a:t>
            </a:r>
            <a:r>
              <a:rPr b="0" lang="en-US" sz="3400" spc="-1" strike="noStrike">
                <a:solidFill>
                  <a:srgbClr val="333333"/>
                </a:solidFill>
                <a:latin typeface="Helvetica Neue"/>
                <a:ea typeface="Helvetica Neue"/>
              </a:rPr>
              <a:t>构建起</a:t>
            </a:r>
            <a:r>
              <a:rPr b="0" lang="en-US" sz="3400" spc="-1" strike="noStrike">
                <a:solidFill>
                  <a:srgbClr val="333333"/>
                </a:solidFill>
                <a:latin typeface="Helvetica Neue"/>
                <a:ea typeface="Helvetica Neue"/>
              </a:rPr>
              <a:t>fileRDD</a:t>
            </a:r>
            <a:r>
              <a:rPr b="0" lang="en-US" sz="3400" spc="-1" strike="noStrike">
                <a:solidFill>
                  <a:srgbClr val="333333"/>
                </a:solidFill>
                <a:latin typeface="Helvetica Neue"/>
                <a:ea typeface="Helvetica Neue"/>
              </a:rPr>
              <a:t>和</a:t>
            </a:r>
            <a:r>
              <a:rPr b="0" lang="en-US" sz="3400" spc="-1" strike="noStrike">
                <a:solidFill>
                  <a:srgbClr val="333333"/>
                </a:solidFill>
                <a:latin typeface="Helvetica Neue"/>
                <a:ea typeface="Helvetica Neue"/>
              </a:rPr>
              <a:t>filterRDD</a:t>
            </a:r>
            <a:r>
              <a:rPr b="0" lang="en-US" sz="3400" spc="-1" strike="noStrike">
                <a:solidFill>
                  <a:srgbClr val="333333"/>
                </a:solidFill>
                <a:latin typeface="Helvetica Neue"/>
                <a:ea typeface="Helvetica Neue"/>
              </a:rPr>
              <a:t>之间的依赖关系，形成</a:t>
            </a:r>
            <a:r>
              <a:rPr b="0" lang="en-US" sz="3400" spc="-1" strike="noStrike">
                <a:solidFill>
                  <a:srgbClr val="333333"/>
                </a:solidFill>
                <a:latin typeface="Helvetica Neue"/>
                <a:ea typeface="Helvetica Neue"/>
              </a:rPr>
              <a:t>DAG</a:t>
            </a:r>
            <a:r>
              <a:rPr b="0" lang="en-US" sz="3400" spc="-1" strike="noStrike">
                <a:solidFill>
                  <a:srgbClr val="333333"/>
                </a:solidFill>
                <a:latin typeface="Helvetica Neue"/>
                <a:ea typeface="Helvetica Neue"/>
              </a:rPr>
              <a:t>图，这时候并没有发生真正的计算，只是记录转换的轨迹；</a:t>
            </a:r>
            <a:endParaRPr b="0" lang="en-US" sz="3400" spc="-1" strike="noStrike">
              <a:latin typeface="Arial"/>
            </a:endParaRPr>
          </a:p>
          <a:p>
            <a:pPr>
              <a:lnSpc>
                <a:spcPts val="5800"/>
              </a:lnSpc>
            </a:pPr>
            <a:r>
              <a:rPr b="0" lang="en-US" sz="3400" spc="-1" strike="noStrike">
                <a:solidFill>
                  <a:srgbClr val="333333"/>
                </a:solidFill>
                <a:latin typeface="Helvetica Neue"/>
                <a:ea typeface="Helvetica Neue"/>
              </a:rPr>
              <a:t>*   </a:t>
            </a:r>
            <a:r>
              <a:rPr b="0" lang="en-US" sz="3400" spc="-1" strike="noStrike">
                <a:solidFill>
                  <a:srgbClr val="333333"/>
                </a:solidFill>
                <a:latin typeface="Helvetica Neue"/>
                <a:ea typeface="Helvetica Neue"/>
              </a:rPr>
              <a:t>第</a:t>
            </a:r>
            <a:r>
              <a:rPr b="0" lang="en-US" sz="3400" spc="-1" strike="noStrike">
                <a:solidFill>
                  <a:srgbClr val="333333"/>
                </a:solidFill>
                <a:latin typeface="Helvetica Neue"/>
                <a:ea typeface="Helvetica Neue"/>
              </a:rPr>
              <a:t>3</a:t>
            </a:r>
            <a:r>
              <a:rPr b="0" lang="en-US" sz="3400" spc="-1" strike="noStrike">
                <a:solidFill>
                  <a:srgbClr val="333333"/>
                </a:solidFill>
                <a:latin typeface="Helvetica Neue"/>
                <a:ea typeface="Helvetica Neue"/>
              </a:rPr>
              <a:t>行代码表示对</a:t>
            </a:r>
            <a:r>
              <a:rPr b="0" lang="en-US" sz="3400" spc="-1" strike="noStrike">
                <a:solidFill>
                  <a:srgbClr val="333333"/>
                </a:solidFill>
                <a:latin typeface="Helvetica Neue"/>
                <a:ea typeface="Helvetica Neue"/>
              </a:rPr>
              <a:t>filterRDD</a:t>
            </a:r>
            <a:r>
              <a:rPr b="0" lang="en-US" sz="3400" spc="-1" strike="noStrike">
                <a:solidFill>
                  <a:srgbClr val="333333"/>
                </a:solidFill>
                <a:latin typeface="Helvetica Neue"/>
                <a:ea typeface="Helvetica Neue"/>
              </a:rPr>
              <a:t>进行持久化，把它保存在内存或磁盘中（这里采用</a:t>
            </a:r>
            <a:r>
              <a:rPr b="0" lang="en-US" sz="3400" spc="-1" strike="noStrike">
                <a:solidFill>
                  <a:srgbClr val="333333"/>
                </a:solidFill>
                <a:latin typeface="Helvetica Neue"/>
                <a:ea typeface="Helvetica Neue"/>
              </a:rPr>
              <a:t>cache</a:t>
            </a:r>
            <a:r>
              <a:rPr b="0" lang="en-US" sz="3400" spc="-1" strike="noStrike">
                <a:solidFill>
                  <a:srgbClr val="333333"/>
                </a:solidFill>
                <a:latin typeface="Helvetica Neue"/>
                <a:ea typeface="Helvetica Neue"/>
              </a:rPr>
              <a:t>接口把数据集保存在内存中），方便后续重复使用，当数据被反复访问时（比如查询一些热点数据，或者运行迭代算法），这是非常有用的，而且通过</a:t>
            </a:r>
            <a:r>
              <a:rPr b="0" lang="en-US" sz="3400" spc="-1" strike="noStrike">
                <a:solidFill>
                  <a:srgbClr val="333333"/>
                </a:solidFill>
                <a:latin typeface="Helvetica Neue"/>
                <a:ea typeface="Helvetica Neue"/>
              </a:rPr>
              <a:t>cache()</a:t>
            </a:r>
            <a:r>
              <a:rPr b="0" lang="en-US" sz="3400" spc="-1" strike="noStrike">
                <a:solidFill>
                  <a:srgbClr val="333333"/>
                </a:solidFill>
                <a:latin typeface="Helvetica Neue"/>
                <a:ea typeface="Helvetica Neue"/>
              </a:rPr>
              <a:t>可以缓存非常大的数据集，支持跨越几十甚至上百个节点</a:t>
            </a:r>
            <a:endParaRPr b="0" lang="en-US" sz="3400" spc="-1" strike="noStrike">
              <a:latin typeface="Arial"/>
            </a:endParaRPr>
          </a:p>
          <a:p>
            <a:pPr>
              <a:lnSpc>
                <a:spcPts val="5800"/>
              </a:lnSpc>
            </a:pPr>
            <a:r>
              <a:rPr b="0" lang="en-US" sz="3400" spc="-1" strike="noStrike">
                <a:solidFill>
                  <a:srgbClr val="333333"/>
                </a:solidFill>
                <a:latin typeface="Helvetica Neue"/>
                <a:ea typeface="Helvetica Neue"/>
              </a:rPr>
              <a:t>*  </a:t>
            </a:r>
            <a:r>
              <a:rPr b="0" lang="en-US" sz="3400" spc="-1" strike="noStrike">
                <a:solidFill>
                  <a:srgbClr val="333333"/>
                </a:solidFill>
                <a:latin typeface="Helvetica Neue"/>
                <a:ea typeface="Helvetica Neue"/>
              </a:rPr>
              <a:t>执行到第</a:t>
            </a:r>
            <a:r>
              <a:rPr b="0" lang="en-US" sz="3400" spc="-1" strike="noStrike">
                <a:solidFill>
                  <a:srgbClr val="333333"/>
                </a:solidFill>
                <a:latin typeface="Helvetica Neue"/>
                <a:ea typeface="Helvetica Neue"/>
              </a:rPr>
              <a:t>4</a:t>
            </a:r>
            <a:r>
              <a:rPr b="0" lang="en-US" sz="3400" spc="-1" strike="noStrike">
                <a:solidFill>
                  <a:srgbClr val="333333"/>
                </a:solidFill>
                <a:latin typeface="Helvetica Neue"/>
                <a:ea typeface="Helvetica Neue"/>
              </a:rPr>
              <a:t>行代码时，</a:t>
            </a:r>
            <a:r>
              <a:rPr b="0" lang="en-US" sz="3400" spc="-1" strike="noStrike">
                <a:solidFill>
                  <a:srgbClr val="333333"/>
                </a:solidFill>
                <a:latin typeface="Helvetica Neue"/>
                <a:ea typeface="Helvetica Neue"/>
              </a:rPr>
              <a:t>count()</a:t>
            </a:r>
            <a:r>
              <a:rPr b="0" lang="en-US" sz="3400" spc="-1" strike="noStrike">
                <a:solidFill>
                  <a:srgbClr val="333333"/>
                </a:solidFill>
                <a:latin typeface="Helvetica Neue"/>
                <a:ea typeface="Helvetica Neue"/>
              </a:rPr>
              <a:t>是一个行动类型的操作，触发真正的计算，开始实际执行从</a:t>
            </a:r>
            <a:r>
              <a:rPr b="0" lang="en-US" sz="3400" spc="-1" strike="noStrike">
                <a:solidFill>
                  <a:srgbClr val="333333"/>
                </a:solidFill>
                <a:latin typeface="Helvetica Neue"/>
                <a:ea typeface="Helvetica Neue"/>
              </a:rPr>
              <a:t>fileRDD</a:t>
            </a:r>
            <a:r>
              <a:rPr b="0" lang="en-US" sz="3400" spc="-1" strike="noStrike">
                <a:solidFill>
                  <a:srgbClr val="333333"/>
                </a:solidFill>
                <a:latin typeface="Helvetica Neue"/>
                <a:ea typeface="Helvetica Neue"/>
              </a:rPr>
              <a:t>到</a:t>
            </a:r>
            <a:r>
              <a:rPr b="0" lang="en-US" sz="3400" spc="-1" strike="noStrike">
                <a:solidFill>
                  <a:srgbClr val="333333"/>
                </a:solidFill>
                <a:latin typeface="Helvetica Neue"/>
                <a:ea typeface="Helvetica Neue"/>
              </a:rPr>
              <a:t>filterRDD</a:t>
            </a:r>
            <a:r>
              <a:rPr b="0" lang="en-US" sz="3400" spc="-1" strike="noStrike">
                <a:solidFill>
                  <a:srgbClr val="333333"/>
                </a:solidFill>
                <a:latin typeface="Helvetica Neue"/>
                <a:ea typeface="Helvetica Neue"/>
              </a:rPr>
              <a:t>的转换操作，并把结果持久化到内存中，最后计算出</a:t>
            </a:r>
            <a:r>
              <a:rPr b="0" lang="en-US" sz="3400" spc="-1" strike="noStrike">
                <a:solidFill>
                  <a:srgbClr val="333333"/>
                </a:solidFill>
                <a:latin typeface="Helvetica Neue"/>
                <a:ea typeface="Helvetica Neue"/>
              </a:rPr>
              <a:t>filterRDD</a:t>
            </a:r>
            <a:r>
              <a:rPr b="0" lang="en-US" sz="3400" spc="-1" strike="noStrike">
                <a:solidFill>
                  <a:srgbClr val="333333"/>
                </a:solidFill>
                <a:latin typeface="Helvetica Neue"/>
                <a:ea typeface="Helvetica Neue"/>
              </a:rPr>
              <a:t>中包含的元素个数。</a:t>
            </a:r>
            <a:endParaRPr b="0" lang="en-US" sz="3400" spc="-1" strike="noStrike">
              <a:latin typeface="Arial"/>
            </a:endParaRPr>
          </a:p>
        </p:txBody>
      </p:sp>
      <p:grpSp>
        <p:nvGrpSpPr>
          <p:cNvPr id="371" name="Group 3"/>
          <p:cNvGrpSpPr/>
          <p:nvPr/>
        </p:nvGrpSpPr>
        <p:grpSpPr>
          <a:xfrm>
            <a:off x="529200" y="690840"/>
            <a:ext cx="19751760" cy="3259800"/>
            <a:chOff x="529200" y="690840"/>
            <a:chExt cx="19751760" cy="3259800"/>
          </a:xfrm>
        </p:grpSpPr>
        <p:sp>
          <p:nvSpPr>
            <p:cNvPr id="372" name="CustomShape 4"/>
            <p:cNvSpPr/>
            <p:nvPr/>
          </p:nvSpPr>
          <p:spPr>
            <a:xfrm>
              <a:off x="529200" y="690840"/>
              <a:ext cx="19751760" cy="3259800"/>
            </a:xfrm>
            <a:prstGeom prst="rect">
              <a:avLst/>
            </a:prstGeom>
            <a:solidFill>
              <a:srgbClr val="929292"/>
            </a:solidFill>
            <a:ln w="12600">
              <a:noFill/>
            </a:ln>
          </p:spPr>
          <p:style>
            <a:lnRef idx="0"/>
            <a:fillRef idx="0"/>
            <a:effectRef idx="0"/>
            <a:fontRef idx="minor"/>
          </p:style>
        </p:sp>
        <p:sp>
          <p:nvSpPr>
            <p:cNvPr id="373" name="CustomShape 5"/>
            <p:cNvSpPr/>
            <p:nvPr/>
          </p:nvSpPr>
          <p:spPr>
            <a:xfrm>
              <a:off x="529200" y="848520"/>
              <a:ext cx="19751760" cy="294480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fileRDD = sc.textFile('hdfs://localhost:9000/test.txt')</a:t>
              </a:r>
              <a:endParaRPr b="0" lang="en-US" sz="3200" spc="-1" strike="noStrike">
                <a:latin typeface="Arial"/>
              </a:endParaRPr>
            </a:p>
            <a:p>
              <a:pPr>
                <a:lnSpc>
                  <a:spcPts val="5601"/>
                </a:lnSpc>
              </a:pPr>
              <a:r>
                <a:rPr b="0" lang="en-US" sz="3200" spc="-1" strike="noStrike">
                  <a:solidFill>
                    <a:srgbClr val="177500"/>
                  </a:solidFill>
                  <a:latin typeface="Monaco"/>
                  <a:ea typeface="Monaco"/>
                </a:rPr>
                <a:t>filterRDD = fileRDD.filter(lambda line:’hello world’ in line)</a:t>
              </a:r>
              <a:endParaRPr b="0" lang="en-US" sz="3200" spc="-1" strike="noStrike">
                <a:latin typeface="Arial"/>
              </a:endParaRPr>
            </a:p>
            <a:p>
              <a:pPr>
                <a:lnSpc>
                  <a:spcPts val="5601"/>
                </a:lnSpc>
              </a:pPr>
              <a:r>
                <a:rPr b="0" lang="en-US" sz="3200" spc="-1" strike="noStrike">
                  <a:solidFill>
                    <a:srgbClr val="177500"/>
                  </a:solidFill>
                  <a:latin typeface="Monaco"/>
                  <a:ea typeface="Monaco"/>
                </a:rPr>
                <a:t>filterRDD.cache()</a:t>
              </a:r>
              <a:endParaRPr b="0" lang="en-US" sz="3200" spc="-1" strike="noStrike">
                <a:latin typeface="Arial"/>
              </a:endParaRPr>
            </a:p>
            <a:p>
              <a:pPr>
                <a:lnSpc>
                  <a:spcPts val="5601"/>
                </a:lnSpc>
              </a:pPr>
              <a:r>
                <a:rPr b="0" lang="en-US" sz="3200" spc="-1" strike="noStrike">
                  <a:solidFill>
                    <a:srgbClr val="177500"/>
                  </a:solidFill>
                  <a:latin typeface="Monaco"/>
                  <a:ea typeface="Monaco"/>
                </a:rPr>
                <a:t>filterRDD.count()</a:t>
              </a:r>
              <a:endParaRPr b="0" lang="en-US" sz="3200" spc="-1" strike="noStrike">
                <a:latin typeface="Arial"/>
              </a:endParaRPr>
            </a:p>
          </p:txBody>
        </p:sp>
      </p:gr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541800" y="318960"/>
            <a:ext cx="21969360" cy="113040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800"/>
              </a:spcBef>
            </a:pPr>
            <a:r>
              <a:rPr b="1" lang="en-US" sz="5500" spc="-86" strike="noStrike">
                <a:solidFill>
                  <a:srgbClr val="000000"/>
                </a:solidFill>
                <a:latin typeface="Helvetica Neue"/>
                <a:ea typeface="Helvetica Neue"/>
              </a:rPr>
              <a:t>RDD</a:t>
            </a:r>
            <a:r>
              <a:rPr b="1" lang="en-US" sz="5500" spc="-86" strike="noStrike">
                <a:solidFill>
                  <a:srgbClr val="000000"/>
                </a:solidFill>
                <a:latin typeface="Helvetica Neue"/>
                <a:ea typeface="Helvetica Neue"/>
              </a:rPr>
              <a:t>之间的依赖关系</a:t>
            </a:r>
            <a:endParaRPr b="0" lang="en-US" sz="5500" spc="-1" strike="noStrike">
              <a:latin typeface="Arial"/>
            </a:endParaRPr>
          </a:p>
        </p:txBody>
      </p:sp>
      <p:sp>
        <p:nvSpPr>
          <p:cNvPr id="375" name="CustomShape 2"/>
          <p:cNvSpPr/>
          <p:nvPr/>
        </p:nvSpPr>
        <p:spPr>
          <a:xfrm>
            <a:off x="392760" y="1528560"/>
            <a:ext cx="23832000" cy="1213524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800"/>
              </a:spcBef>
            </a:pPr>
            <a:r>
              <a:rPr b="0" lang="en-US" sz="3900" spc="-86" strike="noStrike">
                <a:solidFill>
                  <a:srgbClr val="000000"/>
                </a:solidFill>
                <a:latin typeface="Microsoft YaHei"/>
                <a:ea typeface="Microsoft YaHei"/>
              </a:rPr>
              <a:t>RDD</a:t>
            </a:r>
            <a:r>
              <a:rPr b="0" lang="en-US" sz="3900" spc="-86" strike="noStrike">
                <a:solidFill>
                  <a:srgbClr val="000000"/>
                </a:solidFill>
                <a:latin typeface="Microsoft YaHei"/>
                <a:ea typeface="Microsoft YaHei"/>
              </a:rPr>
              <a:t>中不同的操作会使得不同</a:t>
            </a:r>
            <a:r>
              <a:rPr b="0" lang="en-US" sz="3900" spc="-86" strike="noStrike">
                <a:solidFill>
                  <a:srgbClr val="000000"/>
                </a:solidFill>
                <a:latin typeface="Microsoft YaHei"/>
                <a:ea typeface="Microsoft YaHei"/>
              </a:rPr>
              <a:t>RDD</a:t>
            </a:r>
            <a:r>
              <a:rPr b="0" lang="en-US" sz="3900" spc="-86" strike="noStrike">
                <a:solidFill>
                  <a:srgbClr val="000000"/>
                </a:solidFill>
                <a:latin typeface="Microsoft YaHei"/>
                <a:ea typeface="Microsoft YaHei"/>
              </a:rPr>
              <a:t>中的分区会产生不同的依赖。</a:t>
            </a:r>
            <a:r>
              <a:rPr b="0" lang="en-US" sz="3900" spc="-86" strike="noStrike">
                <a:solidFill>
                  <a:srgbClr val="000000"/>
                </a:solidFill>
                <a:latin typeface="Microsoft YaHei"/>
                <a:ea typeface="Microsoft YaHei"/>
              </a:rPr>
              <a:t>RDD</a:t>
            </a:r>
            <a:r>
              <a:rPr b="0" lang="en-US" sz="3900" spc="-86" strike="noStrike">
                <a:solidFill>
                  <a:srgbClr val="000000"/>
                </a:solidFill>
                <a:latin typeface="Microsoft YaHei"/>
                <a:ea typeface="Microsoft YaHei"/>
              </a:rPr>
              <a:t>中的依赖关系分为窄依赖（</a:t>
            </a:r>
            <a:r>
              <a:rPr b="0" lang="en-US" sz="3900" spc="-86" strike="noStrike">
                <a:solidFill>
                  <a:srgbClr val="000000"/>
                </a:solidFill>
                <a:latin typeface="Microsoft YaHei"/>
                <a:ea typeface="Microsoft YaHei"/>
              </a:rPr>
              <a:t>Narrow Dependency</a:t>
            </a:r>
            <a:r>
              <a:rPr b="0" lang="en-US" sz="3900" spc="-86" strike="noStrike">
                <a:solidFill>
                  <a:srgbClr val="000000"/>
                </a:solidFill>
                <a:latin typeface="Microsoft YaHei"/>
                <a:ea typeface="Microsoft YaHei"/>
              </a:rPr>
              <a:t>）与宽依赖（</a:t>
            </a:r>
            <a:r>
              <a:rPr b="0" lang="en-US" sz="3900" spc="-86" strike="noStrike">
                <a:solidFill>
                  <a:srgbClr val="000000"/>
                </a:solidFill>
                <a:latin typeface="Microsoft YaHei"/>
                <a:ea typeface="Microsoft YaHei"/>
              </a:rPr>
              <a:t>Wide Dependency</a:t>
            </a:r>
            <a:r>
              <a:rPr b="0" lang="en-US" sz="3900" spc="-86" strike="noStrike">
                <a:solidFill>
                  <a:srgbClr val="000000"/>
                </a:solidFill>
                <a:latin typeface="Microsoft YaHei"/>
                <a:ea typeface="Microsoft YaHei"/>
              </a:rPr>
              <a:t>）</a:t>
            </a:r>
            <a:r>
              <a:rPr b="0" lang="en-US" sz="3900" spc="-86" strike="noStrike">
                <a:solidFill>
                  <a:srgbClr val="000000"/>
                </a:solidFill>
                <a:latin typeface="Microsoft YaHei"/>
                <a:ea typeface="Microsoft YaHei"/>
              </a:rPr>
              <a:t>,</a:t>
            </a:r>
            <a:r>
              <a:rPr b="0" lang="en-US" sz="3900" spc="-86" strike="noStrike">
                <a:solidFill>
                  <a:srgbClr val="000000"/>
                </a:solidFill>
                <a:latin typeface="Microsoft YaHei"/>
                <a:ea typeface="Microsoft YaHei"/>
              </a:rPr>
              <a:t>如图：</a:t>
            </a:r>
            <a:endParaRPr b="0" lang="en-US" sz="3900" spc="-1" strike="noStrike">
              <a:latin typeface="Arial"/>
            </a:endParaRPr>
          </a:p>
          <a:p>
            <a:pPr>
              <a:lnSpc>
                <a:spcPts val="6401"/>
              </a:lnSpc>
            </a:pPr>
            <a:endParaRPr b="0" lang="en-US" sz="3900" spc="-1" strike="noStrike">
              <a:latin typeface="Arial"/>
            </a:endParaRPr>
          </a:p>
          <a:p>
            <a:pPr>
              <a:lnSpc>
                <a:spcPts val="6401"/>
              </a:lnSpc>
            </a:pPr>
            <a:r>
              <a:rPr b="0" lang="en-US" sz="3900" spc="-1" strike="noStrike">
                <a:solidFill>
                  <a:srgbClr val="333333"/>
                </a:solidFill>
                <a:latin typeface="Microsoft YaHei"/>
                <a:ea typeface="Microsoft YaHei"/>
              </a:rPr>
              <a:t>a</a:t>
            </a:r>
            <a:r>
              <a:rPr b="0" lang="en-US" sz="3900" spc="-1" strike="noStrike">
                <a:solidFill>
                  <a:srgbClr val="333333"/>
                </a:solidFill>
                <a:latin typeface="Microsoft YaHei"/>
                <a:ea typeface="Microsoft YaHei"/>
              </a:rPr>
              <a:t>、窄依赖表现为一个父</a:t>
            </a:r>
            <a:r>
              <a:rPr b="0" lang="en-US" sz="3900" spc="-1" strike="noStrike">
                <a:solidFill>
                  <a:srgbClr val="333333"/>
                </a:solidFill>
                <a:latin typeface="Microsoft YaHei"/>
                <a:ea typeface="Microsoft YaHei"/>
              </a:rPr>
              <a:t>RDD</a:t>
            </a:r>
            <a:r>
              <a:rPr b="0" lang="en-US" sz="3900" spc="-1" strike="noStrike">
                <a:solidFill>
                  <a:srgbClr val="333333"/>
                </a:solidFill>
                <a:latin typeface="Microsoft YaHei"/>
                <a:ea typeface="Microsoft YaHei"/>
              </a:rPr>
              <a:t>的分区</a:t>
            </a:r>
            <a:endParaRPr b="0" lang="en-US" sz="3900" spc="-1" strike="noStrike">
              <a:latin typeface="Arial"/>
            </a:endParaRPr>
          </a:p>
          <a:p>
            <a:pPr>
              <a:lnSpc>
                <a:spcPts val="6401"/>
              </a:lnSpc>
            </a:pPr>
            <a:r>
              <a:rPr b="0" lang="en-US" sz="3900" spc="-1" strike="noStrike">
                <a:solidFill>
                  <a:srgbClr val="333333"/>
                </a:solidFill>
                <a:latin typeface="Microsoft YaHei"/>
                <a:ea typeface="Microsoft YaHei"/>
              </a:rPr>
              <a:t>对应于一个子</a:t>
            </a:r>
            <a:r>
              <a:rPr b="0" lang="en-US" sz="3900" spc="-1" strike="noStrike">
                <a:solidFill>
                  <a:srgbClr val="333333"/>
                </a:solidFill>
                <a:latin typeface="Microsoft YaHei"/>
                <a:ea typeface="Microsoft YaHei"/>
              </a:rPr>
              <a:t>RDD</a:t>
            </a:r>
            <a:r>
              <a:rPr b="0" lang="en-US" sz="3900" spc="-1" strike="noStrike">
                <a:solidFill>
                  <a:srgbClr val="333333"/>
                </a:solidFill>
                <a:latin typeface="Microsoft YaHei"/>
                <a:ea typeface="Microsoft YaHei"/>
              </a:rPr>
              <a:t>的分区，或多个父</a:t>
            </a:r>
            <a:endParaRPr b="0" lang="en-US" sz="3900" spc="-1" strike="noStrike">
              <a:latin typeface="Arial"/>
            </a:endParaRPr>
          </a:p>
          <a:p>
            <a:pPr>
              <a:lnSpc>
                <a:spcPts val="6401"/>
              </a:lnSpc>
            </a:pPr>
            <a:r>
              <a:rPr b="0" lang="en-US" sz="3900" spc="-1" strike="noStrike">
                <a:solidFill>
                  <a:srgbClr val="333333"/>
                </a:solidFill>
                <a:latin typeface="Microsoft YaHei"/>
                <a:ea typeface="Microsoft YaHei"/>
              </a:rPr>
              <a:t>RDD</a:t>
            </a:r>
            <a:r>
              <a:rPr b="0" lang="en-US" sz="3900" spc="-1" strike="noStrike">
                <a:solidFill>
                  <a:srgbClr val="333333"/>
                </a:solidFill>
                <a:latin typeface="Microsoft YaHei"/>
                <a:ea typeface="Microsoft YaHei"/>
              </a:rPr>
              <a:t>的分区对应于一个子</a:t>
            </a:r>
            <a:r>
              <a:rPr b="0" lang="en-US" sz="3900" spc="-1" strike="noStrike">
                <a:solidFill>
                  <a:srgbClr val="333333"/>
                </a:solidFill>
                <a:latin typeface="Microsoft YaHei"/>
                <a:ea typeface="Microsoft YaHei"/>
              </a:rPr>
              <a:t>RDD</a:t>
            </a:r>
            <a:r>
              <a:rPr b="0" lang="en-US" sz="3900" spc="-1" strike="noStrike">
                <a:solidFill>
                  <a:srgbClr val="333333"/>
                </a:solidFill>
                <a:latin typeface="Microsoft YaHei"/>
                <a:ea typeface="Microsoft YaHei"/>
              </a:rPr>
              <a:t>的分区；</a:t>
            </a:r>
            <a:endParaRPr b="0" lang="en-US" sz="3900" spc="-1" strike="noStrike">
              <a:latin typeface="Arial"/>
            </a:endParaRPr>
          </a:p>
          <a:p>
            <a:pPr>
              <a:lnSpc>
                <a:spcPts val="6401"/>
              </a:lnSpc>
            </a:pPr>
            <a:endParaRPr b="0" lang="en-US" sz="3900" spc="-1" strike="noStrike">
              <a:latin typeface="Arial"/>
            </a:endParaRPr>
          </a:p>
          <a:p>
            <a:pPr>
              <a:lnSpc>
                <a:spcPts val="6401"/>
              </a:lnSpc>
            </a:pPr>
            <a:r>
              <a:rPr b="0" lang="en-US" sz="3900" spc="-1" strike="noStrike">
                <a:solidFill>
                  <a:srgbClr val="333333"/>
                </a:solidFill>
                <a:latin typeface="Microsoft YaHei"/>
                <a:ea typeface="Microsoft YaHei"/>
              </a:rPr>
              <a:t>b</a:t>
            </a:r>
            <a:r>
              <a:rPr b="0" lang="en-US" sz="3900" spc="-1" strike="noStrike">
                <a:solidFill>
                  <a:srgbClr val="333333"/>
                </a:solidFill>
                <a:latin typeface="Microsoft YaHei"/>
                <a:ea typeface="Microsoft YaHei"/>
              </a:rPr>
              <a:t>、宽依赖表现为一个父</a:t>
            </a:r>
            <a:r>
              <a:rPr b="0" lang="en-US" sz="3900" spc="-1" strike="noStrike">
                <a:solidFill>
                  <a:srgbClr val="333333"/>
                </a:solidFill>
                <a:latin typeface="Microsoft YaHei"/>
                <a:ea typeface="Microsoft YaHei"/>
              </a:rPr>
              <a:t>RDD</a:t>
            </a:r>
            <a:r>
              <a:rPr b="0" lang="en-US" sz="3900" spc="-1" strike="noStrike">
                <a:solidFill>
                  <a:srgbClr val="333333"/>
                </a:solidFill>
                <a:latin typeface="Microsoft YaHei"/>
                <a:ea typeface="Microsoft YaHei"/>
              </a:rPr>
              <a:t>的一个</a:t>
            </a:r>
            <a:endParaRPr b="0" lang="en-US" sz="3900" spc="-1" strike="noStrike">
              <a:latin typeface="Arial"/>
            </a:endParaRPr>
          </a:p>
          <a:p>
            <a:pPr>
              <a:lnSpc>
                <a:spcPts val="6401"/>
              </a:lnSpc>
            </a:pPr>
            <a:r>
              <a:rPr b="0" lang="en-US" sz="3900" spc="-1" strike="noStrike">
                <a:solidFill>
                  <a:srgbClr val="333333"/>
                </a:solidFill>
                <a:latin typeface="Microsoft YaHei"/>
                <a:ea typeface="Microsoft YaHei"/>
              </a:rPr>
              <a:t>分区对应一个子</a:t>
            </a:r>
            <a:r>
              <a:rPr b="0" lang="en-US" sz="3900" spc="-1" strike="noStrike">
                <a:solidFill>
                  <a:srgbClr val="333333"/>
                </a:solidFill>
                <a:latin typeface="Microsoft YaHei"/>
                <a:ea typeface="Microsoft YaHei"/>
              </a:rPr>
              <a:t>RDD</a:t>
            </a:r>
            <a:r>
              <a:rPr b="0" lang="en-US" sz="3900" spc="-1" strike="noStrike">
                <a:solidFill>
                  <a:srgbClr val="333333"/>
                </a:solidFill>
                <a:latin typeface="Microsoft YaHei"/>
                <a:ea typeface="Microsoft YaHei"/>
              </a:rPr>
              <a:t>的多个分区。</a:t>
            </a:r>
            <a:endParaRPr b="0" lang="en-US" sz="3900" spc="-1" strike="noStrike">
              <a:latin typeface="Arial"/>
            </a:endParaRPr>
          </a:p>
        </p:txBody>
      </p:sp>
      <p:pic>
        <p:nvPicPr>
          <p:cNvPr id="376" name="图9-10-窄依赖与宽依赖的区别.jpg" descr=""/>
          <p:cNvPicPr/>
          <p:nvPr/>
        </p:nvPicPr>
        <p:blipFill>
          <a:blip r:embed="rId1"/>
          <a:stretch/>
        </p:blipFill>
        <p:spPr>
          <a:xfrm>
            <a:off x="8914680" y="2912040"/>
            <a:ext cx="14043600" cy="10472400"/>
          </a:xfrm>
          <a:prstGeom prst="rect">
            <a:avLst/>
          </a:prstGeom>
          <a:ln w="12600">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25920" y="26640"/>
            <a:ext cx="24329880" cy="8044920"/>
          </a:xfrm>
          <a:prstGeom prst="rect">
            <a:avLst/>
          </a:prstGeom>
          <a:noFill/>
          <a:ln w="12600">
            <a:noFill/>
          </a:ln>
        </p:spPr>
        <p:style>
          <a:lnRef idx="0"/>
          <a:fillRef idx="0"/>
          <a:effectRef idx="0"/>
          <a:fontRef idx="minor"/>
        </p:style>
        <p:txBody>
          <a:bodyPr lIns="50760" rIns="50760" tIns="50760" bIns="5076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3600" spc="-1" strike="noStrike">
                <a:solidFill>
                  <a:srgbClr val="000000"/>
                </a:solidFill>
                <a:latin typeface="Helvetica Neue"/>
                <a:ea typeface="Helvetica Neue"/>
              </a:rPr>
              <a:t>窄依赖与宽依赖的区别：</a:t>
            </a:r>
            <a:endParaRPr b="0" lang="en-US" sz="3600" spc="-1" strike="noStrike">
              <a:latin typeface="Arial"/>
            </a:endParaRPr>
          </a:p>
          <a:p>
            <a:pPr>
              <a:lnSpc>
                <a:spcPts val="6199"/>
              </a:lnSpc>
            </a:pP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的这种依赖关系设计，使其具有了天生的容错性，大大加快了</a:t>
            </a: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的执行速度。因为，</a:t>
            </a:r>
            <a:r>
              <a:rPr b="0" lang="en-US" sz="3700" spc="-1" strike="noStrike">
                <a:solidFill>
                  <a:srgbClr val="333333"/>
                </a:solidFill>
                <a:latin typeface="Microsoft YaHei"/>
                <a:ea typeface="Microsoft YaHei"/>
              </a:rPr>
              <a:t>RDD</a:t>
            </a:r>
            <a:r>
              <a:rPr b="0" lang="en-US" sz="3700" spc="-1" strike="noStrike">
                <a:solidFill>
                  <a:srgbClr val="333333"/>
                </a:solidFill>
                <a:latin typeface="Microsoft YaHei"/>
                <a:ea typeface="Microsoft YaHei"/>
              </a:rPr>
              <a:t>数据集通过“血缘关系”记住了它是如何从其它</a:t>
            </a:r>
            <a:r>
              <a:rPr b="0" lang="en-US" sz="3700" spc="-1" strike="noStrike">
                <a:solidFill>
                  <a:srgbClr val="333333"/>
                </a:solidFill>
                <a:latin typeface="Microsoft YaHei"/>
                <a:ea typeface="Microsoft YaHei"/>
              </a:rPr>
              <a:t>RDD</a:t>
            </a:r>
            <a:r>
              <a:rPr b="0" lang="en-US" sz="3700" spc="-1" strike="noStrike">
                <a:solidFill>
                  <a:srgbClr val="333333"/>
                </a:solidFill>
                <a:latin typeface="Microsoft YaHei"/>
                <a:ea typeface="Microsoft YaHei"/>
              </a:rPr>
              <a:t>中演变过来的，血缘关系记录的是粗颗粒度的转换操作行为，当这个</a:t>
            </a:r>
            <a:r>
              <a:rPr b="0" lang="en-US" sz="3700" spc="-1" strike="noStrike">
                <a:solidFill>
                  <a:srgbClr val="333333"/>
                </a:solidFill>
                <a:latin typeface="Microsoft YaHei"/>
                <a:ea typeface="Microsoft YaHei"/>
              </a:rPr>
              <a:t>RDD</a:t>
            </a:r>
            <a:r>
              <a:rPr b="0" lang="en-US" sz="3700" spc="-1" strike="noStrike">
                <a:solidFill>
                  <a:srgbClr val="333333"/>
                </a:solidFill>
                <a:latin typeface="Microsoft YaHei"/>
                <a:ea typeface="Microsoft YaHei"/>
              </a:rPr>
              <a:t>的部分分区数据丢失时，它可以通过血缘关系获取足够的信息来重新运算和恢复丢失的数据分区，由此带来了性能的提升。相对而言，在两种依赖关系中，窄依赖的失败恢复更为高效，它只需要根据父</a:t>
            </a:r>
            <a:r>
              <a:rPr b="0" lang="en-US" sz="3700" spc="-1" strike="noStrike">
                <a:solidFill>
                  <a:srgbClr val="333333"/>
                </a:solidFill>
                <a:latin typeface="Microsoft YaHei"/>
                <a:ea typeface="Microsoft YaHei"/>
              </a:rPr>
              <a:t>RDD</a:t>
            </a:r>
            <a:r>
              <a:rPr b="0" lang="en-US" sz="3700" spc="-1" strike="noStrike">
                <a:solidFill>
                  <a:srgbClr val="333333"/>
                </a:solidFill>
                <a:latin typeface="Microsoft YaHei"/>
                <a:ea typeface="Microsoft YaHei"/>
              </a:rPr>
              <a:t>分区重新计算丢失的分区即可（不需要重新计算所有分区），而且可以并行地在不同节点进行重新计算。而对于宽依赖而言，单个节点失效通常意味着重新计算过程会涉及多个父</a:t>
            </a:r>
            <a:r>
              <a:rPr b="0" lang="en-US" sz="3700" spc="-1" strike="noStrike">
                <a:solidFill>
                  <a:srgbClr val="333333"/>
                </a:solidFill>
                <a:latin typeface="Microsoft YaHei"/>
                <a:ea typeface="Microsoft YaHei"/>
              </a:rPr>
              <a:t>RDD</a:t>
            </a:r>
            <a:r>
              <a:rPr b="0" lang="en-US" sz="3700" spc="-1" strike="noStrike">
                <a:solidFill>
                  <a:srgbClr val="333333"/>
                </a:solidFill>
                <a:latin typeface="Microsoft YaHei"/>
                <a:ea typeface="Microsoft YaHei"/>
              </a:rPr>
              <a:t>分区，开销较大。此外，</a:t>
            </a: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还提供了数据检查点和记录日志，用于持久化中间</a:t>
            </a:r>
            <a:r>
              <a:rPr b="0" lang="en-US" sz="3700" spc="-1" strike="noStrike">
                <a:solidFill>
                  <a:srgbClr val="333333"/>
                </a:solidFill>
                <a:latin typeface="Microsoft YaHei"/>
                <a:ea typeface="Microsoft YaHei"/>
              </a:rPr>
              <a:t>RDD</a:t>
            </a:r>
            <a:r>
              <a:rPr b="0" lang="en-US" sz="3700" spc="-1" strike="noStrike">
                <a:solidFill>
                  <a:srgbClr val="333333"/>
                </a:solidFill>
                <a:latin typeface="Microsoft YaHei"/>
                <a:ea typeface="Microsoft YaHei"/>
              </a:rPr>
              <a:t>，从而使得在进行失败恢复时不需要追溯到最开始的阶段。在进行故障恢复时，</a:t>
            </a: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会对数据检查点开销和重新计算</a:t>
            </a:r>
            <a:r>
              <a:rPr b="0" lang="en-US" sz="3700" spc="-1" strike="noStrike">
                <a:solidFill>
                  <a:srgbClr val="333333"/>
                </a:solidFill>
                <a:latin typeface="Microsoft YaHei"/>
                <a:ea typeface="Microsoft YaHei"/>
              </a:rPr>
              <a:t>RDD</a:t>
            </a:r>
            <a:r>
              <a:rPr b="0" lang="en-US" sz="3700" spc="-1" strike="noStrike">
                <a:solidFill>
                  <a:srgbClr val="333333"/>
                </a:solidFill>
                <a:latin typeface="Microsoft YaHei"/>
                <a:ea typeface="Microsoft YaHei"/>
              </a:rPr>
              <a:t>分区的开销进行比较，从而自动选择最优的恢复策略。</a:t>
            </a:r>
            <a:endParaRPr b="0" lang="en-US" sz="37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91440" y="-91440"/>
            <a:ext cx="8527680" cy="11124000"/>
          </a:xfrm>
          <a:prstGeom prst="rect">
            <a:avLst/>
          </a:prstGeom>
          <a:noFill/>
          <a:ln w="12600">
            <a:noFill/>
          </a:ln>
        </p:spPr>
        <p:style>
          <a:lnRef idx="0"/>
          <a:fillRef idx="0"/>
          <a:effectRef idx="0"/>
          <a:fontRef idx="minor"/>
        </p:style>
        <p:txBody>
          <a:bodyPr lIns="50760" rIns="50760" tIns="50760" bIns="50760"/>
          <a:p>
            <a:pPr>
              <a:lnSpc>
                <a:spcPts val="9700"/>
              </a:lnSpc>
              <a:spcBef>
                <a:spcPts val="1001"/>
              </a:spcBef>
            </a:pPr>
            <a:r>
              <a:rPr b="1" lang="en-US" sz="5000" spc="-1" strike="noStrike">
                <a:solidFill>
                  <a:srgbClr val="333333"/>
                </a:solidFill>
                <a:latin typeface="Helvetica Neue"/>
                <a:ea typeface="Helvetica Neue"/>
              </a:rPr>
              <a:t>阶段的划分</a:t>
            </a:r>
            <a:endParaRPr b="0" lang="en-US" sz="5000" spc="-1" strike="noStrike">
              <a:latin typeface="Arial"/>
            </a:endParaRPr>
          </a:p>
          <a:p>
            <a:pPr>
              <a:lnSpc>
                <a:spcPts val="5400"/>
              </a:lnSpc>
              <a:spcBef>
                <a:spcPts val="1500"/>
              </a:spcBef>
            </a:pPr>
            <a:r>
              <a:rPr b="0" lang="en-US" sz="3000" spc="-1" strike="noStrike">
                <a:solidFill>
                  <a:srgbClr val="333333"/>
                </a:solidFill>
                <a:latin typeface="Microsoft YaHei"/>
                <a:ea typeface="Microsoft YaHei"/>
              </a:rPr>
              <a:t>Spark</a:t>
            </a:r>
            <a:r>
              <a:rPr b="0" lang="en-US" sz="3000" spc="-1" strike="noStrike">
                <a:solidFill>
                  <a:srgbClr val="333333"/>
                </a:solidFill>
                <a:latin typeface="Microsoft YaHei"/>
                <a:ea typeface="Microsoft YaHei"/>
              </a:rPr>
              <a:t>通过分析各个</a:t>
            </a:r>
            <a:r>
              <a:rPr b="0" lang="en-US" sz="3000" spc="-1" strike="noStrike">
                <a:solidFill>
                  <a:srgbClr val="333333"/>
                </a:solidFill>
                <a:latin typeface="Microsoft YaHei"/>
                <a:ea typeface="Microsoft YaHei"/>
              </a:rPr>
              <a:t>RDD</a:t>
            </a:r>
            <a:r>
              <a:rPr b="0" lang="en-US" sz="3000" spc="-1" strike="noStrike">
                <a:solidFill>
                  <a:srgbClr val="333333"/>
                </a:solidFill>
                <a:latin typeface="Microsoft YaHei"/>
                <a:ea typeface="Microsoft YaHei"/>
              </a:rPr>
              <a:t>的依赖关系生成了</a:t>
            </a:r>
            <a:r>
              <a:rPr b="0" lang="en-US" sz="3000" spc="-1" strike="noStrike">
                <a:solidFill>
                  <a:srgbClr val="333333"/>
                </a:solidFill>
                <a:latin typeface="Microsoft YaHei"/>
                <a:ea typeface="Microsoft YaHei"/>
              </a:rPr>
              <a:t>DAG</a:t>
            </a:r>
            <a:r>
              <a:rPr b="0" lang="en-US" sz="3000" spc="-1" strike="noStrike">
                <a:solidFill>
                  <a:srgbClr val="333333"/>
                </a:solidFill>
                <a:latin typeface="Microsoft YaHei"/>
                <a:ea typeface="Microsoft YaHei"/>
              </a:rPr>
              <a:t>，再通过分析各个</a:t>
            </a:r>
            <a:r>
              <a:rPr b="0" lang="en-US" sz="3000" spc="-1" strike="noStrike">
                <a:solidFill>
                  <a:srgbClr val="333333"/>
                </a:solidFill>
                <a:latin typeface="Microsoft YaHei"/>
                <a:ea typeface="Microsoft YaHei"/>
              </a:rPr>
              <a:t>RDD</a:t>
            </a:r>
            <a:r>
              <a:rPr b="0" lang="en-US" sz="3000" spc="-1" strike="noStrike">
                <a:solidFill>
                  <a:srgbClr val="333333"/>
                </a:solidFill>
                <a:latin typeface="Microsoft YaHei"/>
                <a:ea typeface="Microsoft YaHei"/>
              </a:rPr>
              <a:t>中的分区之间的依赖关系来决定如何划分阶段，具体划分方法是：在</a:t>
            </a:r>
            <a:r>
              <a:rPr b="0" lang="en-US" sz="3000" spc="-1" strike="noStrike">
                <a:solidFill>
                  <a:srgbClr val="333333"/>
                </a:solidFill>
                <a:latin typeface="Microsoft YaHei"/>
                <a:ea typeface="Microsoft YaHei"/>
              </a:rPr>
              <a:t>DAG</a:t>
            </a:r>
            <a:r>
              <a:rPr b="0" lang="en-US" sz="3000" spc="-1" strike="noStrike">
                <a:solidFill>
                  <a:srgbClr val="333333"/>
                </a:solidFill>
                <a:latin typeface="Microsoft YaHei"/>
                <a:ea typeface="Microsoft YaHei"/>
              </a:rPr>
              <a:t>中进行反向解析，遇到宽依赖就断开，遇到窄依赖就把当前的</a:t>
            </a:r>
            <a:r>
              <a:rPr b="0" lang="en-US" sz="3000" spc="-1" strike="noStrike">
                <a:solidFill>
                  <a:srgbClr val="333333"/>
                </a:solidFill>
                <a:latin typeface="Microsoft YaHei"/>
                <a:ea typeface="Microsoft YaHei"/>
              </a:rPr>
              <a:t>RDD</a:t>
            </a:r>
            <a:r>
              <a:rPr b="0" lang="en-US" sz="3000" spc="-1" strike="noStrike">
                <a:solidFill>
                  <a:srgbClr val="333333"/>
                </a:solidFill>
                <a:latin typeface="Microsoft YaHei"/>
                <a:ea typeface="Microsoft YaHei"/>
              </a:rPr>
              <a:t>加入到当前的阶段中；将窄依赖尽量划分在同一个阶段中，可以实现流水线计算（具体的阶段划分算法请参见</a:t>
            </a:r>
            <a:r>
              <a:rPr b="0" lang="en-US" sz="3000" spc="-1" strike="noStrike">
                <a:solidFill>
                  <a:srgbClr val="333333"/>
                </a:solidFill>
                <a:latin typeface="Microsoft YaHei"/>
                <a:ea typeface="Microsoft YaHei"/>
              </a:rPr>
              <a:t>AMP</a:t>
            </a:r>
            <a:r>
              <a:rPr b="0" lang="en-US" sz="3000" spc="-1" strike="noStrike">
                <a:solidFill>
                  <a:srgbClr val="333333"/>
                </a:solidFill>
                <a:latin typeface="Microsoft YaHei"/>
                <a:ea typeface="Microsoft YaHei"/>
              </a:rPr>
              <a:t>实验室发表的论文《</a:t>
            </a:r>
            <a:r>
              <a:rPr b="0" lang="en-US" sz="3000" spc="-1" strike="noStrike">
                <a:solidFill>
                  <a:srgbClr val="333333"/>
                </a:solidFill>
                <a:latin typeface="Microsoft YaHei"/>
                <a:ea typeface="Microsoft YaHei"/>
              </a:rPr>
              <a:t>Resilient Distributed Datasets: A Fault-Tolerant Abstraction for In-Memory Cluster Computing</a:t>
            </a:r>
            <a:r>
              <a:rPr b="0" lang="en-US" sz="3000" spc="-1" strike="noStrike">
                <a:solidFill>
                  <a:srgbClr val="333333"/>
                </a:solidFill>
                <a:latin typeface="Microsoft YaHei"/>
                <a:ea typeface="Microsoft YaHei"/>
              </a:rPr>
              <a:t>》）。例如，如图所示，假设从</a:t>
            </a:r>
            <a:r>
              <a:rPr b="0" lang="en-US" sz="3000" spc="-1" strike="noStrike">
                <a:solidFill>
                  <a:srgbClr val="333333"/>
                </a:solidFill>
                <a:latin typeface="Microsoft YaHei"/>
                <a:ea typeface="Microsoft YaHei"/>
              </a:rPr>
              <a:t>HDFS</a:t>
            </a:r>
            <a:r>
              <a:rPr b="0" lang="en-US" sz="3000" spc="-1" strike="noStrike">
                <a:solidFill>
                  <a:srgbClr val="333333"/>
                </a:solidFill>
                <a:latin typeface="Microsoft YaHei"/>
                <a:ea typeface="Microsoft YaHei"/>
              </a:rPr>
              <a:t>中读入数据生成</a:t>
            </a:r>
            <a:r>
              <a:rPr b="0" lang="en-US" sz="3000" spc="-1" strike="noStrike">
                <a:solidFill>
                  <a:srgbClr val="333333"/>
                </a:solidFill>
                <a:latin typeface="Microsoft YaHei"/>
                <a:ea typeface="Microsoft YaHei"/>
              </a:rPr>
              <a:t>3</a:t>
            </a:r>
            <a:r>
              <a:rPr b="0" lang="en-US" sz="3000" spc="-1" strike="noStrike">
                <a:solidFill>
                  <a:srgbClr val="333333"/>
                </a:solidFill>
                <a:latin typeface="Microsoft YaHei"/>
                <a:ea typeface="Microsoft YaHei"/>
              </a:rPr>
              <a:t>个不同的</a:t>
            </a:r>
            <a:r>
              <a:rPr b="0" lang="en-US" sz="3000" spc="-1" strike="noStrike">
                <a:solidFill>
                  <a:srgbClr val="333333"/>
                </a:solidFill>
                <a:latin typeface="Microsoft YaHei"/>
                <a:ea typeface="Microsoft YaHei"/>
              </a:rPr>
              <a:t>RDD</a:t>
            </a:r>
            <a:r>
              <a:rPr b="0" lang="en-US" sz="3000" spc="-1" strike="noStrike">
                <a:solidFill>
                  <a:srgbClr val="333333"/>
                </a:solidFill>
                <a:latin typeface="Microsoft YaHei"/>
                <a:ea typeface="Microsoft YaHei"/>
              </a:rPr>
              <a:t>（即</a:t>
            </a:r>
            <a:r>
              <a:rPr b="0" lang="en-US" sz="3000" spc="-1" strike="noStrike">
                <a:solidFill>
                  <a:srgbClr val="333333"/>
                </a:solidFill>
                <a:latin typeface="Microsoft YaHei"/>
                <a:ea typeface="Microsoft YaHei"/>
              </a:rPr>
              <a:t>A</a:t>
            </a:r>
            <a:r>
              <a:rPr b="0" lang="en-US" sz="3000" spc="-1" strike="noStrike">
                <a:solidFill>
                  <a:srgbClr val="333333"/>
                </a:solidFill>
                <a:latin typeface="Microsoft YaHei"/>
                <a:ea typeface="Microsoft YaHei"/>
              </a:rPr>
              <a:t>、</a:t>
            </a:r>
            <a:r>
              <a:rPr b="0" lang="en-US" sz="3000" spc="-1" strike="noStrike">
                <a:solidFill>
                  <a:srgbClr val="333333"/>
                </a:solidFill>
                <a:latin typeface="Microsoft YaHei"/>
                <a:ea typeface="Microsoft YaHei"/>
              </a:rPr>
              <a:t>C</a:t>
            </a:r>
            <a:r>
              <a:rPr b="0" lang="en-US" sz="3000" spc="-1" strike="noStrike">
                <a:solidFill>
                  <a:srgbClr val="333333"/>
                </a:solidFill>
                <a:latin typeface="Microsoft YaHei"/>
                <a:ea typeface="Microsoft YaHei"/>
              </a:rPr>
              <a:t>和</a:t>
            </a:r>
            <a:r>
              <a:rPr b="0" lang="en-US" sz="3000" spc="-1" strike="noStrike">
                <a:solidFill>
                  <a:srgbClr val="333333"/>
                </a:solidFill>
                <a:latin typeface="Microsoft YaHei"/>
                <a:ea typeface="Microsoft YaHei"/>
              </a:rPr>
              <a:t>E</a:t>
            </a:r>
            <a:r>
              <a:rPr b="0" lang="en-US" sz="3000" spc="-1" strike="noStrike">
                <a:solidFill>
                  <a:srgbClr val="333333"/>
                </a:solidFill>
                <a:latin typeface="Microsoft YaHei"/>
                <a:ea typeface="Microsoft YaHei"/>
              </a:rPr>
              <a:t>），通过一系列转换操作后再将计算结果保存回</a:t>
            </a:r>
            <a:r>
              <a:rPr b="0" lang="en-US" sz="3000" spc="-1" strike="noStrike">
                <a:solidFill>
                  <a:srgbClr val="333333"/>
                </a:solidFill>
                <a:latin typeface="Microsoft YaHei"/>
                <a:ea typeface="Microsoft YaHei"/>
              </a:rPr>
              <a:t>HDFS</a:t>
            </a:r>
            <a:r>
              <a:rPr b="0" lang="en-US" sz="3000" spc="-1" strike="noStrike">
                <a:solidFill>
                  <a:srgbClr val="333333"/>
                </a:solidFill>
                <a:latin typeface="Microsoft YaHei"/>
                <a:ea typeface="Microsoft YaHei"/>
              </a:rPr>
              <a:t>。对</a:t>
            </a:r>
            <a:r>
              <a:rPr b="0" lang="en-US" sz="3000" spc="-1" strike="noStrike">
                <a:solidFill>
                  <a:srgbClr val="333333"/>
                </a:solidFill>
                <a:latin typeface="Microsoft YaHei"/>
                <a:ea typeface="Microsoft YaHei"/>
              </a:rPr>
              <a:t>DAG</a:t>
            </a:r>
            <a:r>
              <a:rPr b="0" lang="en-US" sz="3000" spc="-1" strike="noStrike">
                <a:solidFill>
                  <a:srgbClr val="333333"/>
                </a:solidFill>
                <a:latin typeface="Microsoft YaHei"/>
                <a:ea typeface="Microsoft YaHei"/>
              </a:rPr>
              <a:t>进行解析时，在依赖图中进行反向解析，由于从</a:t>
            </a:r>
            <a:r>
              <a:rPr b="0" lang="en-US" sz="3000" spc="-1" strike="noStrike">
                <a:solidFill>
                  <a:srgbClr val="333333"/>
                </a:solidFill>
                <a:latin typeface="Microsoft YaHei"/>
                <a:ea typeface="Microsoft YaHei"/>
              </a:rPr>
              <a:t>RDD A</a:t>
            </a:r>
            <a:r>
              <a:rPr b="0" lang="en-US" sz="3000" spc="-1" strike="noStrike">
                <a:solidFill>
                  <a:srgbClr val="333333"/>
                </a:solidFill>
                <a:latin typeface="Microsoft YaHei"/>
                <a:ea typeface="Microsoft YaHei"/>
              </a:rPr>
              <a:t>到</a:t>
            </a:r>
            <a:r>
              <a:rPr b="0" lang="en-US" sz="3000" spc="-1" strike="noStrike">
                <a:solidFill>
                  <a:srgbClr val="333333"/>
                </a:solidFill>
                <a:latin typeface="Microsoft YaHei"/>
                <a:ea typeface="Microsoft YaHei"/>
              </a:rPr>
              <a:t>RDD B</a:t>
            </a:r>
            <a:r>
              <a:rPr b="0" lang="en-US" sz="3000" spc="-1" strike="noStrike">
                <a:solidFill>
                  <a:srgbClr val="333333"/>
                </a:solidFill>
                <a:latin typeface="Microsoft YaHei"/>
                <a:ea typeface="Microsoft YaHei"/>
              </a:rPr>
              <a:t>的转换</a:t>
            </a:r>
            <a:endParaRPr b="0" lang="en-US" sz="3000" spc="-1" strike="noStrike">
              <a:latin typeface="Arial"/>
            </a:endParaRPr>
          </a:p>
        </p:txBody>
      </p:sp>
      <p:pic>
        <p:nvPicPr>
          <p:cNvPr id="379" name="图9-11-根据RDD分区的依赖关系划分阶段.jpg" descr=""/>
          <p:cNvPicPr/>
          <p:nvPr/>
        </p:nvPicPr>
        <p:blipFill>
          <a:blip r:embed="rId1"/>
          <a:stretch/>
        </p:blipFill>
        <p:spPr>
          <a:xfrm>
            <a:off x="8769240" y="1365120"/>
            <a:ext cx="15233400" cy="9254160"/>
          </a:xfrm>
          <a:prstGeom prst="rect">
            <a:avLst/>
          </a:prstGeom>
          <a:ln w="12600">
            <a:noFill/>
          </a:ln>
        </p:spPr>
      </p:pic>
      <p:sp>
        <p:nvSpPr>
          <p:cNvPr id="380" name="CustomShape 2"/>
          <p:cNvSpPr/>
          <p:nvPr/>
        </p:nvSpPr>
        <p:spPr>
          <a:xfrm>
            <a:off x="141120" y="10881360"/>
            <a:ext cx="23083200" cy="2842560"/>
          </a:xfrm>
          <a:prstGeom prst="rect">
            <a:avLst/>
          </a:prstGeom>
          <a:noFill/>
          <a:ln w="12600">
            <a:noFill/>
          </a:ln>
        </p:spPr>
        <p:style>
          <a:lnRef idx="0"/>
          <a:fillRef idx="0"/>
          <a:effectRef idx="0"/>
          <a:fontRef idx="minor"/>
        </p:style>
        <p:txBody>
          <a:bodyPr lIns="50760" rIns="50760" tIns="50760" bIns="50760" anchor="ctr"/>
          <a:p>
            <a:pPr>
              <a:lnSpc>
                <a:spcPts val="5400"/>
              </a:lnSpc>
              <a:spcBef>
                <a:spcPts val="1500"/>
              </a:spcBef>
            </a:pPr>
            <a:r>
              <a:rPr b="0" lang="en-US" sz="3000" spc="-1" strike="noStrike">
                <a:solidFill>
                  <a:srgbClr val="333333"/>
                </a:solidFill>
                <a:latin typeface="Microsoft YaHei"/>
                <a:ea typeface="Microsoft YaHei"/>
              </a:rPr>
              <a:t>以及从</a:t>
            </a:r>
            <a:r>
              <a:rPr b="0" lang="en-US" sz="3000" spc="-1" strike="noStrike">
                <a:solidFill>
                  <a:srgbClr val="333333"/>
                </a:solidFill>
                <a:latin typeface="Microsoft YaHei"/>
                <a:ea typeface="Microsoft YaHei"/>
              </a:rPr>
              <a:t>RDD B</a:t>
            </a:r>
            <a:r>
              <a:rPr b="0" lang="en-US" sz="3000" spc="-1" strike="noStrike">
                <a:solidFill>
                  <a:srgbClr val="333333"/>
                </a:solidFill>
                <a:latin typeface="Microsoft YaHei"/>
                <a:ea typeface="Microsoft YaHei"/>
              </a:rPr>
              <a:t>和</a:t>
            </a:r>
            <a:r>
              <a:rPr b="0" lang="en-US" sz="3000" spc="-1" strike="noStrike">
                <a:solidFill>
                  <a:srgbClr val="333333"/>
                </a:solidFill>
                <a:latin typeface="Microsoft YaHei"/>
                <a:ea typeface="Microsoft YaHei"/>
              </a:rPr>
              <a:t>F</a:t>
            </a:r>
            <a:r>
              <a:rPr b="0" lang="en-US" sz="3000" spc="-1" strike="noStrike">
                <a:solidFill>
                  <a:srgbClr val="333333"/>
                </a:solidFill>
                <a:latin typeface="Microsoft YaHei"/>
                <a:ea typeface="Microsoft YaHei"/>
              </a:rPr>
              <a:t>到</a:t>
            </a:r>
            <a:r>
              <a:rPr b="0" lang="en-US" sz="3000" spc="-1" strike="noStrike">
                <a:solidFill>
                  <a:srgbClr val="333333"/>
                </a:solidFill>
                <a:latin typeface="Microsoft YaHei"/>
                <a:ea typeface="Microsoft YaHei"/>
              </a:rPr>
              <a:t>RDD G</a:t>
            </a:r>
            <a:r>
              <a:rPr b="0" lang="en-US" sz="3000" spc="-1" strike="noStrike">
                <a:solidFill>
                  <a:srgbClr val="333333"/>
                </a:solidFill>
                <a:latin typeface="Microsoft YaHei"/>
                <a:ea typeface="Microsoft YaHei"/>
              </a:rPr>
              <a:t>的转换，都属于宽依赖，因此，在宽依赖处断开后可以得到三个阶段，即阶段</a:t>
            </a:r>
            <a:r>
              <a:rPr b="0" lang="en-US" sz="3000" spc="-1" strike="noStrike">
                <a:solidFill>
                  <a:srgbClr val="333333"/>
                </a:solidFill>
                <a:latin typeface="Microsoft YaHei"/>
                <a:ea typeface="Microsoft YaHei"/>
              </a:rPr>
              <a:t>1</a:t>
            </a:r>
            <a:r>
              <a:rPr b="0" lang="en-US" sz="3000" spc="-1" strike="noStrike">
                <a:solidFill>
                  <a:srgbClr val="333333"/>
                </a:solidFill>
                <a:latin typeface="Microsoft YaHei"/>
                <a:ea typeface="Microsoft YaHei"/>
              </a:rPr>
              <a:t>、阶段</a:t>
            </a:r>
            <a:r>
              <a:rPr b="0" lang="en-US" sz="3000" spc="-1" strike="noStrike">
                <a:solidFill>
                  <a:srgbClr val="333333"/>
                </a:solidFill>
                <a:latin typeface="Microsoft YaHei"/>
                <a:ea typeface="Microsoft YaHei"/>
              </a:rPr>
              <a:t>2</a:t>
            </a:r>
            <a:r>
              <a:rPr b="0" lang="en-US" sz="3000" spc="-1" strike="noStrike">
                <a:solidFill>
                  <a:srgbClr val="333333"/>
                </a:solidFill>
                <a:latin typeface="Microsoft YaHei"/>
                <a:ea typeface="Microsoft YaHei"/>
              </a:rPr>
              <a:t>和阶段</a:t>
            </a:r>
            <a:r>
              <a:rPr b="0" lang="en-US" sz="3000" spc="-1" strike="noStrike">
                <a:solidFill>
                  <a:srgbClr val="333333"/>
                </a:solidFill>
                <a:latin typeface="Microsoft YaHei"/>
                <a:ea typeface="Microsoft YaHei"/>
              </a:rPr>
              <a:t>3</a:t>
            </a:r>
            <a:r>
              <a:rPr b="0" lang="en-US" sz="3000" spc="-1" strike="noStrike">
                <a:solidFill>
                  <a:srgbClr val="333333"/>
                </a:solidFill>
                <a:latin typeface="Microsoft YaHei"/>
                <a:ea typeface="Microsoft YaHei"/>
              </a:rPr>
              <a:t>。可以看出，在阶段</a:t>
            </a:r>
            <a:r>
              <a:rPr b="0" lang="en-US" sz="3000" spc="-1" strike="noStrike">
                <a:solidFill>
                  <a:srgbClr val="333333"/>
                </a:solidFill>
                <a:latin typeface="Microsoft YaHei"/>
                <a:ea typeface="Microsoft YaHei"/>
              </a:rPr>
              <a:t>2</a:t>
            </a:r>
            <a:r>
              <a:rPr b="0" lang="en-US" sz="3000" spc="-1" strike="noStrike">
                <a:solidFill>
                  <a:srgbClr val="333333"/>
                </a:solidFill>
                <a:latin typeface="Microsoft YaHei"/>
                <a:ea typeface="Microsoft YaHei"/>
              </a:rPr>
              <a:t>中，从</a:t>
            </a:r>
            <a:r>
              <a:rPr b="0" lang="en-US" sz="3000" spc="-1" strike="noStrike">
                <a:solidFill>
                  <a:srgbClr val="333333"/>
                </a:solidFill>
                <a:latin typeface="Microsoft YaHei"/>
                <a:ea typeface="Microsoft YaHei"/>
              </a:rPr>
              <a:t>map</a:t>
            </a:r>
            <a:r>
              <a:rPr b="0" lang="en-US" sz="3000" spc="-1" strike="noStrike">
                <a:solidFill>
                  <a:srgbClr val="333333"/>
                </a:solidFill>
                <a:latin typeface="Microsoft YaHei"/>
                <a:ea typeface="Microsoft YaHei"/>
              </a:rPr>
              <a:t>到</a:t>
            </a:r>
            <a:r>
              <a:rPr b="0" lang="en-US" sz="3000" spc="-1" strike="noStrike">
                <a:solidFill>
                  <a:srgbClr val="333333"/>
                </a:solidFill>
                <a:latin typeface="Microsoft YaHei"/>
                <a:ea typeface="Microsoft YaHei"/>
              </a:rPr>
              <a:t>union</a:t>
            </a:r>
            <a:r>
              <a:rPr b="0" lang="en-US" sz="3000" spc="-1" strike="noStrike">
                <a:solidFill>
                  <a:srgbClr val="333333"/>
                </a:solidFill>
                <a:latin typeface="Microsoft YaHei"/>
                <a:ea typeface="Microsoft YaHei"/>
              </a:rPr>
              <a:t>都是窄依赖，这两步操作可以形成一个流水线操作，比如，分区</a:t>
            </a:r>
            <a:r>
              <a:rPr b="0" lang="en-US" sz="3000" spc="-1" strike="noStrike">
                <a:solidFill>
                  <a:srgbClr val="333333"/>
                </a:solidFill>
                <a:latin typeface="Microsoft YaHei"/>
                <a:ea typeface="Microsoft YaHei"/>
              </a:rPr>
              <a:t>7</a:t>
            </a:r>
            <a:r>
              <a:rPr b="0" lang="en-US" sz="3000" spc="-1" strike="noStrike">
                <a:solidFill>
                  <a:srgbClr val="333333"/>
                </a:solidFill>
                <a:latin typeface="Microsoft YaHei"/>
                <a:ea typeface="Microsoft YaHei"/>
              </a:rPr>
              <a:t>通过</a:t>
            </a:r>
            <a:r>
              <a:rPr b="0" lang="en-US" sz="3000" spc="-1" strike="noStrike">
                <a:solidFill>
                  <a:srgbClr val="333333"/>
                </a:solidFill>
                <a:latin typeface="Microsoft YaHei"/>
                <a:ea typeface="Microsoft YaHei"/>
              </a:rPr>
              <a:t>map</a:t>
            </a:r>
            <a:r>
              <a:rPr b="0" lang="en-US" sz="3000" spc="-1" strike="noStrike">
                <a:solidFill>
                  <a:srgbClr val="333333"/>
                </a:solidFill>
                <a:latin typeface="Microsoft YaHei"/>
                <a:ea typeface="Microsoft YaHei"/>
              </a:rPr>
              <a:t>操作生成的分区</a:t>
            </a:r>
            <a:r>
              <a:rPr b="0" lang="en-US" sz="3000" spc="-1" strike="noStrike">
                <a:solidFill>
                  <a:srgbClr val="333333"/>
                </a:solidFill>
                <a:latin typeface="Microsoft YaHei"/>
                <a:ea typeface="Microsoft YaHei"/>
              </a:rPr>
              <a:t>9</a:t>
            </a:r>
            <a:r>
              <a:rPr b="0" lang="en-US" sz="3000" spc="-1" strike="noStrike">
                <a:solidFill>
                  <a:srgbClr val="333333"/>
                </a:solidFill>
                <a:latin typeface="Microsoft YaHei"/>
                <a:ea typeface="Microsoft YaHei"/>
              </a:rPr>
              <a:t>，可以不用等待分区</a:t>
            </a:r>
            <a:r>
              <a:rPr b="0" lang="en-US" sz="3000" spc="-1" strike="noStrike">
                <a:solidFill>
                  <a:srgbClr val="333333"/>
                </a:solidFill>
                <a:latin typeface="Microsoft YaHei"/>
                <a:ea typeface="Microsoft YaHei"/>
              </a:rPr>
              <a:t>8</a:t>
            </a:r>
            <a:r>
              <a:rPr b="0" lang="en-US" sz="3000" spc="-1" strike="noStrike">
                <a:solidFill>
                  <a:srgbClr val="333333"/>
                </a:solidFill>
                <a:latin typeface="Microsoft YaHei"/>
                <a:ea typeface="Microsoft YaHei"/>
              </a:rPr>
              <a:t>到分区</a:t>
            </a:r>
            <a:r>
              <a:rPr b="0" lang="en-US" sz="3000" spc="-1" strike="noStrike">
                <a:solidFill>
                  <a:srgbClr val="333333"/>
                </a:solidFill>
                <a:latin typeface="Microsoft YaHei"/>
                <a:ea typeface="Microsoft YaHei"/>
              </a:rPr>
              <a:t>9</a:t>
            </a:r>
            <a:r>
              <a:rPr b="0" lang="en-US" sz="3000" spc="-1" strike="noStrike">
                <a:solidFill>
                  <a:srgbClr val="333333"/>
                </a:solidFill>
                <a:latin typeface="Microsoft YaHei"/>
                <a:ea typeface="Microsoft YaHei"/>
              </a:rPr>
              <a:t>这个转换操作的计算结束，而是继续进行</a:t>
            </a:r>
            <a:r>
              <a:rPr b="0" lang="en-US" sz="3000" spc="-1" strike="noStrike">
                <a:solidFill>
                  <a:srgbClr val="333333"/>
                </a:solidFill>
                <a:latin typeface="Microsoft YaHei"/>
                <a:ea typeface="Microsoft YaHei"/>
              </a:rPr>
              <a:t>union</a:t>
            </a:r>
            <a:r>
              <a:rPr b="0" lang="en-US" sz="3000" spc="-1" strike="noStrike">
                <a:solidFill>
                  <a:srgbClr val="333333"/>
                </a:solidFill>
                <a:latin typeface="Microsoft YaHei"/>
                <a:ea typeface="Microsoft YaHei"/>
              </a:rPr>
              <a:t>操作，转换得到分区</a:t>
            </a:r>
            <a:r>
              <a:rPr b="0" lang="en-US" sz="3000" spc="-1" strike="noStrike">
                <a:solidFill>
                  <a:srgbClr val="333333"/>
                </a:solidFill>
                <a:latin typeface="Microsoft YaHei"/>
                <a:ea typeface="Microsoft YaHei"/>
              </a:rPr>
              <a:t>13</a:t>
            </a:r>
            <a:r>
              <a:rPr b="0" lang="en-US" sz="3000" spc="-1" strike="noStrike">
                <a:solidFill>
                  <a:srgbClr val="333333"/>
                </a:solidFill>
                <a:latin typeface="Microsoft YaHei"/>
                <a:ea typeface="Microsoft YaHei"/>
              </a:rPr>
              <a:t>，这样流水线执行大大提高了计算的效率。</a:t>
            </a:r>
            <a:endParaRPr b="0" lang="en-US" sz="30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19080" y="36000"/>
            <a:ext cx="24344280" cy="5790240"/>
          </a:xfrm>
          <a:prstGeom prst="rect">
            <a:avLst/>
          </a:prstGeom>
          <a:noFill/>
          <a:ln w="12600">
            <a:noFill/>
          </a:ln>
        </p:spPr>
        <p:style>
          <a:lnRef idx="0"/>
          <a:fillRef idx="0"/>
          <a:effectRef idx="0"/>
          <a:fontRef idx="minor"/>
        </p:style>
        <p:txBody>
          <a:bodyPr lIns="50760" rIns="50760" tIns="50760" bIns="50760"/>
          <a:p>
            <a:pPr>
              <a:lnSpc>
                <a:spcPts val="9700"/>
              </a:lnSpc>
              <a:spcBef>
                <a:spcPts val="1001"/>
              </a:spcBef>
            </a:pPr>
            <a:r>
              <a:rPr b="1" lang="en-US" sz="5000" spc="-1" strike="noStrike">
                <a:solidFill>
                  <a:srgbClr val="333333"/>
                </a:solidFill>
                <a:latin typeface="Helvetica Neue"/>
                <a:ea typeface="Helvetica Neue"/>
              </a:rPr>
              <a:t>RDD</a:t>
            </a:r>
            <a:r>
              <a:rPr b="1" lang="en-US" sz="5000" spc="-1" strike="noStrike">
                <a:solidFill>
                  <a:srgbClr val="333333"/>
                </a:solidFill>
                <a:latin typeface="Helvetica Neue"/>
                <a:ea typeface="Helvetica Neue"/>
              </a:rPr>
              <a:t>运行过程</a:t>
            </a:r>
            <a:endParaRPr b="0" lang="en-US" sz="5000" spc="-1" strike="noStrike">
              <a:latin typeface="Arial"/>
            </a:endParaRPr>
          </a:p>
          <a:p>
            <a:pPr>
              <a:lnSpc>
                <a:spcPts val="5601"/>
              </a:lnSpc>
              <a:spcBef>
                <a:spcPts val="1500"/>
              </a:spcBef>
            </a:pPr>
            <a:r>
              <a:rPr b="0" lang="en-US" sz="3200" spc="-1" strike="noStrike">
                <a:solidFill>
                  <a:srgbClr val="333333"/>
                </a:solidFill>
                <a:latin typeface="Helvetica Neue"/>
                <a:ea typeface="Helvetica Neue"/>
              </a:rPr>
              <a:t>通过上述对</a:t>
            </a:r>
            <a:r>
              <a:rPr b="0" lang="en-US" sz="3200" spc="-1" strike="noStrike">
                <a:solidFill>
                  <a:srgbClr val="333333"/>
                </a:solidFill>
                <a:latin typeface="Helvetica Neue"/>
                <a:ea typeface="Helvetica Neue"/>
              </a:rPr>
              <a:t>RDD</a:t>
            </a:r>
            <a:r>
              <a:rPr b="0" lang="en-US" sz="3200" spc="-1" strike="noStrike">
                <a:solidFill>
                  <a:srgbClr val="333333"/>
                </a:solidFill>
                <a:latin typeface="Helvetica Neue"/>
                <a:ea typeface="Helvetica Neue"/>
              </a:rPr>
              <a:t>概念、依赖关系和阶段划分的介绍，结合之前介绍的</a:t>
            </a:r>
            <a:r>
              <a:rPr b="0" lang="en-US" sz="3200" spc="-1" strike="noStrike">
                <a:solidFill>
                  <a:srgbClr val="333333"/>
                </a:solidFill>
                <a:latin typeface="Helvetica Neue"/>
                <a:ea typeface="Helvetica Neue"/>
              </a:rPr>
              <a:t>Spark</a:t>
            </a:r>
            <a:r>
              <a:rPr b="0" lang="en-US" sz="3200" spc="-1" strike="noStrike">
                <a:solidFill>
                  <a:srgbClr val="333333"/>
                </a:solidFill>
                <a:latin typeface="Helvetica Neue"/>
                <a:ea typeface="Helvetica Neue"/>
              </a:rPr>
              <a:t>运行基本流程，这里再总结一下</a:t>
            </a:r>
            <a:r>
              <a:rPr b="0" lang="en-US" sz="3200" spc="-1" strike="noStrike">
                <a:solidFill>
                  <a:srgbClr val="333333"/>
                </a:solidFill>
                <a:latin typeface="Helvetica Neue"/>
                <a:ea typeface="Helvetica Neue"/>
              </a:rPr>
              <a:t>RDD</a:t>
            </a:r>
            <a:r>
              <a:rPr b="0" lang="en-US" sz="3200" spc="-1" strike="noStrike">
                <a:solidFill>
                  <a:srgbClr val="333333"/>
                </a:solidFill>
                <a:latin typeface="Helvetica Neue"/>
                <a:ea typeface="Helvetica Neue"/>
              </a:rPr>
              <a:t>在</a:t>
            </a:r>
            <a:r>
              <a:rPr b="0" lang="en-US" sz="3200" spc="-1" strike="noStrike">
                <a:solidFill>
                  <a:srgbClr val="333333"/>
                </a:solidFill>
                <a:latin typeface="Helvetica Neue"/>
                <a:ea typeface="Helvetica Neue"/>
              </a:rPr>
              <a:t>Spark</a:t>
            </a:r>
            <a:r>
              <a:rPr b="0" lang="en-US" sz="3200" spc="-1" strike="noStrike">
                <a:solidFill>
                  <a:srgbClr val="333333"/>
                </a:solidFill>
                <a:latin typeface="Helvetica Neue"/>
                <a:ea typeface="Helvetica Neue"/>
              </a:rPr>
              <a:t>架构中的运行过程（如图下图所示）：</a:t>
            </a:r>
            <a:br/>
            <a:r>
              <a:rPr b="0" lang="en-US" sz="3200" spc="-1" strike="noStrike">
                <a:solidFill>
                  <a:srgbClr val="333333"/>
                </a:solidFill>
                <a:latin typeface="Helvetica Neue"/>
                <a:ea typeface="Helvetica Neue"/>
              </a:rPr>
              <a:t>（</a:t>
            </a:r>
            <a:r>
              <a:rPr b="0" lang="en-US" sz="3200" spc="-1" strike="noStrike">
                <a:solidFill>
                  <a:srgbClr val="333333"/>
                </a:solidFill>
                <a:latin typeface="Helvetica Neue"/>
                <a:ea typeface="Helvetica Neue"/>
              </a:rPr>
              <a:t>1</a:t>
            </a:r>
            <a:r>
              <a:rPr b="0" lang="en-US" sz="3200" spc="-1" strike="noStrike">
                <a:solidFill>
                  <a:srgbClr val="333333"/>
                </a:solidFill>
                <a:latin typeface="Helvetica Neue"/>
                <a:ea typeface="Helvetica Neue"/>
              </a:rPr>
              <a:t>）创建</a:t>
            </a:r>
            <a:r>
              <a:rPr b="0" lang="en-US" sz="3200" spc="-1" strike="noStrike">
                <a:solidFill>
                  <a:srgbClr val="333333"/>
                </a:solidFill>
                <a:latin typeface="Helvetica Neue"/>
                <a:ea typeface="Helvetica Neue"/>
              </a:rPr>
              <a:t>RDD</a:t>
            </a:r>
            <a:r>
              <a:rPr b="0" lang="en-US" sz="3200" spc="-1" strike="noStrike">
                <a:solidFill>
                  <a:srgbClr val="333333"/>
                </a:solidFill>
                <a:latin typeface="Helvetica Neue"/>
                <a:ea typeface="Helvetica Neue"/>
              </a:rPr>
              <a:t>对象；</a:t>
            </a:r>
            <a:br/>
            <a:r>
              <a:rPr b="0" lang="en-US" sz="3200" spc="-1" strike="noStrike">
                <a:solidFill>
                  <a:srgbClr val="333333"/>
                </a:solidFill>
                <a:latin typeface="Helvetica Neue"/>
                <a:ea typeface="Helvetica Neue"/>
              </a:rPr>
              <a:t>（</a:t>
            </a:r>
            <a:r>
              <a:rPr b="0" lang="en-US" sz="3200" spc="-1" strike="noStrike">
                <a:solidFill>
                  <a:srgbClr val="333333"/>
                </a:solidFill>
                <a:latin typeface="Helvetica Neue"/>
                <a:ea typeface="Helvetica Neue"/>
              </a:rPr>
              <a:t>2</a:t>
            </a:r>
            <a:r>
              <a:rPr b="0" lang="en-US" sz="3200" spc="-1" strike="noStrike">
                <a:solidFill>
                  <a:srgbClr val="333333"/>
                </a:solidFill>
                <a:latin typeface="Helvetica Neue"/>
                <a:ea typeface="Helvetica Neue"/>
              </a:rPr>
              <a:t>）</a:t>
            </a:r>
            <a:r>
              <a:rPr b="0" lang="en-US" sz="3200" spc="-1" strike="noStrike">
                <a:solidFill>
                  <a:srgbClr val="333333"/>
                </a:solidFill>
                <a:latin typeface="Helvetica Neue"/>
                <a:ea typeface="Helvetica Neue"/>
              </a:rPr>
              <a:t>SparkContext</a:t>
            </a:r>
            <a:r>
              <a:rPr b="0" lang="en-US" sz="3200" spc="-1" strike="noStrike">
                <a:solidFill>
                  <a:srgbClr val="333333"/>
                </a:solidFill>
                <a:latin typeface="Helvetica Neue"/>
                <a:ea typeface="Helvetica Neue"/>
              </a:rPr>
              <a:t>负责计算</a:t>
            </a:r>
            <a:r>
              <a:rPr b="0" lang="en-US" sz="3200" spc="-1" strike="noStrike">
                <a:solidFill>
                  <a:srgbClr val="333333"/>
                </a:solidFill>
                <a:latin typeface="Helvetica Neue"/>
                <a:ea typeface="Helvetica Neue"/>
              </a:rPr>
              <a:t>RDD</a:t>
            </a:r>
            <a:r>
              <a:rPr b="0" lang="en-US" sz="3200" spc="-1" strike="noStrike">
                <a:solidFill>
                  <a:srgbClr val="333333"/>
                </a:solidFill>
                <a:latin typeface="Helvetica Neue"/>
                <a:ea typeface="Helvetica Neue"/>
              </a:rPr>
              <a:t>之间的依赖关系，构建</a:t>
            </a:r>
            <a:r>
              <a:rPr b="0" lang="en-US" sz="3200" spc="-1" strike="noStrike">
                <a:solidFill>
                  <a:srgbClr val="333333"/>
                </a:solidFill>
                <a:latin typeface="Helvetica Neue"/>
                <a:ea typeface="Helvetica Neue"/>
              </a:rPr>
              <a:t>DAG</a:t>
            </a:r>
            <a:r>
              <a:rPr b="0" lang="en-US" sz="3200" spc="-1" strike="noStrike">
                <a:solidFill>
                  <a:srgbClr val="333333"/>
                </a:solidFill>
                <a:latin typeface="Helvetica Neue"/>
                <a:ea typeface="Helvetica Neue"/>
              </a:rPr>
              <a:t>；</a:t>
            </a:r>
            <a:br/>
            <a:r>
              <a:rPr b="0" lang="en-US" sz="3200" spc="-1" strike="noStrike">
                <a:solidFill>
                  <a:srgbClr val="333333"/>
                </a:solidFill>
                <a:latin typeface="Helvetica Neue"/>
                <a:ea typeface="Helvetica Neue"/>
              </a:rPr>
              <a:t>（</a:t>
            </a:r>
            <a:r>
              <a:rPr b="0" lang="en-US" sz="3200" spc="-1" strike="noStrike">
                <a:solidFill>
                  <a:srgbClr val="333333"/>
                </a:solidFill>
                <a:latin typeface="Helvetica Neue"/>
                <a:ea typeface="Helvetica Neue"/>
              </a:rPr>
              <a:t>3</a:t>
            </a:r>
            <a:r>
              <a:rPr b="0" lang="en-US" sz="3200" spc="-1" strike="noStrike">
                <a:solidFill>
                  <a:srgbClr val="333333"/>
                </a:solidFill>
                <a:latin typeface="Helvetica Neue"/>
                <a:ea typeface="Helvetica Neue"/>
              </a:rPr>
              <a:t>）</a:t>
            </a:r>
            <a:r>
              <a:rPr b="0" lang="en-US" sz="3200" spc="-1" strike="noStrike">
                <a:solidFill>
                  <a:srgbClr val="333333"/>
                </a:solidFill>
                <a:latin typeface="Helvetica Neue"/>
                <a:ea typeface="Helvetica Neue"/>
              </a:rPr>
              <a:t>DAGScheduler</a:t>
            </a:r>
            <a:r>
              <a:rPr b="0" lang="en-US" sz="3200" spc="-1" strike="noStrike">
                <a:solidFill>
                  <a:srgbClr val="333333"/>
                </a:solidFill>
                <a:latin typeface="Helvetica Neue"/>
                <a:ea typeface="Helvetica Neue"/>
              </a:rPr>
              <a:t>负责把</a:t>
            </a:r>
            <a:r>
              <a:rPr b="0" lang="en-US" sz="3200" spc="-1" strike="noStrike">
                <a:solidFill>
                  <a:srgbClr val="333333"/>
                </a:solidFill>
                <a:latin typeface="Helvetica Neue"/>
                <a:ea typeface="Helvetica Neue"/>
              </a:rPr>
              <a:t>DAG</a:t>
            </a:r>
            <a:r>
              <a:rPr b="0" lang="en-US" sz="3200" spc="-1" strike="noStrike">
                <a:solidFill>
                  <a:srgbClr val="333333"/>
                </a:solidFill>
                <a:latin typeface="Helvetica Neue"/>
                <a:ea typeface="Helvetica Neue"/>
              </a:rPr>
              <a:t>图分解成多个阶段，每个阶段中包含了多个任务，每个任务会被任务调度器分发给各个工作节点（</a:t>
            </a:r>
            <a:r>
              <a:rPr b="0" lang="en-US" sz="3200" spc="-1" strike="noStrike">
                <a:solidFill>
                  <a:srgbClr val="333333"/>
                </a:solidFill>
                <a:latin typeface="Helvetica Neue"/>
                <a:ea typeface="Helvetica Neue"/>
              </a:rPr>
              <a:t>Worker Node</a:t>
            </a:r>
            <a:r>
              <a:rPr b="0" lang="en-US" sz="3200" spc="-1" strike="noStrike">
                <a:solidFill>
                  <a:srgbClr val="333333"/>
                </a:solidFill>
                <a:latin typeface="Helvetica Neue"/>
                <a:ea typeface="Helvetica Neue"/>
              </a:rPr>
              <a:t>）上的</a:t>
            </a:r>
            <a:r>
              <a:rPr b="0" lang="en-US" sz="3200" spc="-1" strike="noStrike">
                <a:solidFill>
                  <a:srgbClr val="333333"/>
                </a:solidFill>
                <a:latin typeface="Helvetica Neue"/>
                <a:ea typeface="Helvetica Neue"/>
              </a:rPr>
              <a:t>Executor</a:t>
            </a:r>
            <a:r>
              <a:rPr b="0" lang="en-US" sz="3200" spc="-1" strike="noStrike">
                <a:solidFill>
                  <a:srgbClr val="333333"/>
                </a:solidFill>
                <a:latin typeface="Helvetica Neue"/>
                <a:ea typeface="Helvetica Neue"/>
              </a:rPr>
              <a:t>去执行。</a:t>
            </a:r>
            <a:endParaRPr b="0" lang="en-US" sz="3200" spc="-1" strike="noStrike">
              <a:latin typeface="Arial"/>
            </a:endParaRPr>
          </a:p>
        </p:txBody>
      </p:sp>
      <p:pic>
        <p:nvPicPr>
          <p:cNvPr id="382" name="图9-12-RDD在Spark中的运行过程.jpg" descr=""/>
          <p:cNvPicPr/>
          <p:nvPr/>
        </p:nvPicPr>
        <p:blipFill>
          <a:blip r:embed="rId1"/>
          <a:stretch/>
        </p:blipFill>
        <p:spPr>
          <a:xfrm>
            <a:off x="1920240" y="6035040"/>
            <a:ext cx="19438920" cy="7567200"/>
          </a:xfrm>
          <a:prstGeom prst="rect">
            <a:avLst/>
          </a:prstGeom>
          <a:ln w="12600">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9445320" y="651960"/>
            <a:ext cx="21969360" cy="1433160"/>
          </a:xfrm>
          <a:prstGeom prst="rect">
            <a:avLst/>
          </a:prstGeom>
          <a:noFill/>
          <a:ln w="12600">
            <a:noFill/>
          </a:ln>
        </p:spPr>
        <p:style>
          <a:lnRef idx="0"/>
          <a:fillRef idx="0"/>
          <a:effectRef idx="0"/>
          <a:fontRef idx="minor"/>
        </p:style>
        <p:txBody>
          <a:bodyPr lIns="50760" rIns="50760" tIns="50760" bIns="50760"/>
          <a:p>
            <a:pPr>
              <a:lnSpc>
                <a:spcPct val="80000"/>
              </a:lnSpc>
            </a:pPr>
            <a:r>
              <a:rPr b="1" i="1" lang="en-US" sz="7400" spc="-188" strike="noStrike">
                <a:solidFill>
                  <a:srgbClr val="000000"/>
                </a:solidFill>
                <a:latin typeface="Helvetica Neue"/>
                <a:ea typeface="Helvetica Neue"/>
              </a:rPr>
              <a:t>Spark</a:t>
            </a:r>
            <a:r>
              <a:rPr b="1" i="1" lang="en-US" sz="7400" spc="-188" strike="noStrike">
                <a:solidFill>
                  <a:srgbClr val="000000"/>
                </a:solidFill>
                <a:latin typeface="Helvetica Neue"/>
                <a:ea typeface="Helvetica Neue"/>
              </a:rPr>
              <a:t>简介</a:t>
            </a:r>
            <a:endParaRPr b="0" lang="en-US" sz="7400" spc="-1" strike="noStrike">
              <a:latin typeface="Arial"/>
            </a:endParaRPr>
          </a:p>
        </p:txBody>
      </p:sp>
      <p:sp>
        <p:nvSpPr>
          <p:cNvPr id="232" name="CustomShape 2"/>
          <p:cNvSpPr/>
          <p:nvPr/>
        </p:nvSpPr>
        <p:spPr>
          <a:xfrm>
            <a:off x="1206360" y="2550960"/>
            <a:ext cx="21969360" cy="1085400"/>
          </a:xfrm>
          <a:prstGeom prst="rect">
            <a:avLst/>
          </a:prstGeom>
          <a:noFill/>
          <a:ln w="12600">
            <a:noFill/>
          </a:ln>
        </p:spPr>
        <p:style>
          <a:lnRef idx="0"/>
          <a:fillRef idx="0"/>
          <a:effectRef idx="0"/>
          <a:fontRef idx="minor"/>
        </p:style>
        <p:txBody>
          <a:bodyPr lIns="50760" rIns="50760" tIns="50760" bIns="50760"/>
          <a:p>
            <a:pPr marL="698400" indent="-696600">
              <a:lnSpc>
                <a:spcPct val="100000"/>
              </a:lnSpc>
              <a:spcBef>
                <a:spcPts val="1800"/>
              </a:spcBef>
              <a:buClr>
                <a:srgbClr val="000000"/>
              </a:buClr>
              <a:buSzPct val="123000"/>
              <a:buFont typeface="Symbol"/>
              <a:buChar char=""/>
            </a:pPr>
            <a:r>
              <a:rPr b="1" lang="en-US" sz="5500" spc="-86" strike="noStrike">
                <a:solidFill>
                  <a:srgbClr val="000000"/>
                </a:solidFill>
                <a:latin typeface="Helvetica Neue"/>
                <a:ea typeface="Helvetica Neue"/>
              </a:rPr>
              <a:t>什么是</a:t>
            </a:r>
            <a:r>
              <a:rPr b="1" lang="en-US" sz="5500" spc="-86" strike="noStrike">
                <a:solidFill>
                  <a:srgbClr val="000000"/>
                </a:solidFill>
                <a:latin typeface="Helvetica Neue"/>
                <a:ea typeface="Helvetica Neue"/>
              </a:rPr>
              <a:t>Spark?</a:t>
            </a:r>
            <a:endParaRPr b="0" lang="en-US" sz="5500" spc="-1" strike="noStrike">
              <a:latin typeface="Arial"/>
            </a:endParaRPr>
          </a:p>
        </p:txBody>
      </p:sp>
      <p:sp>
        <p:nvSpPr>
          <p:cNvPr id="233" name="CustomShape 3"/>
          <p:cNvSpPr/>
          <p:nvPr/>
        </p:nvSpPr>
        <p:spPr>
          <a:xfrm>
            <a:off x="1815120" y="3745440"/>
            <a:ext cx="21168360" cy="175140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701"/>
              </a:spcBef>
            </a:pPr>
            <a:r>
              <a:rPr b="1" lang="en-US" sz="5300" spc="-86" strike="noStrike">
                <a:solidFill>
                  <a:srgbClr val="000000"/>
                </a:solidFill>
                <a:latin typeface="Helvetica Neue"/>
                <a:ea typeface="Helvetica Neue"/>
              </a:rPr>
              <a:t>Apache Spark™</a:t>
            </a:r>
            <a:r>
              <a:rPr b="0" lang="en-US" sz="5300" spc="-86" strike="noStrike">
                <a:solidFill>
                  <a:srgbClr val="000000"/>
                </a:solidFill>
                <a:latin typeface="Helvetica Neue"/>
                <a:ea typeface="Helvetica Neue"/>
              </a:rPr>
              <a:t> is a unified analytics engine for large-scale data processing</a:t>
            </a:r>
            <a:endParaRPr b="0" lang="en-US" sz="5300" spc="-1" strike="noStrike">
              <a:latin typeface="Arial"/>
            </a:endParaRPr>
          </a:p>
        </p:txBody>
      </p:sp>
      <p:sp>
        <p:nvSpPr>
          <p:cNvPr id="234" name="CustomShape 4"/>
          <p:cNvSpPr/>
          <p:nvPr/>
        </p:nvSpPr>
        <p:spPr>
          <a:xfrm>
            <a:off x="1206360" y="6001920"/>
            <a:ext cx="21969360" cy="1085400"/>
          </a:xfrm>
          <a:prstGeom prst="rect">
            <a:avLst/>
          </a:prstGeom>
          <a:noFill/>
          <a:ln w="12600">
            <a:noFill/>
          </a:ln>
        </p:spPr>
        <p:style>
          <a:lnRef idx="0"/>
          <a:fillRef idx="0"/>
          <a:effectRef idx="0"/>
          <a:fontRef idx="minor"/>
        </p:style>
        <p:txBody>
          <a:bodyPr lIns="50760" rIns="50760" tIns="50760" bIns="50760">
            <a:normAutofit/>
          </a:bodyPr>
          <a:p>
            <a:pPr marL="698400" indent="-696600">
              <a:lnSpc>
                <a:spcPct val="100000"/>
              </a:lnSpc>
              <a:spcBef>
                <a:spcPts val="1800"/>
              </a:spcBef>
              <a:buClr>
                <a:srgbClr val="000000"/>
              </a:buClr>
              <a:buSzPct val="123000"/>
              <a:buFont typeface="Symbol"/>
              <a:buChar char=""/>
            </a:pPr>
            <a:r>
              <a:rPr b="1" lang="en-US" sz="5500" spc="-86" strike="noStrike">
                <a:solidFill>
                  <a:srgbClr val="000000"/>
                </a:solidFill>
                <a:latin typeface="Helvetica Neue"/>
                <a:ea typeface="Helvetica Neue"/>
              </a:rPr>
              <a:t>Spark</a:t>
            </a:r>
            <a:r>
              <a:rPr b="1" lang="en-US" sz="5500" spc="-86" strike="noStrike">
                <a:solidFill>
                  <a:srgbClr val="000000"/>
                </a:solidFill>
                <a:latin typeface="Helvetica Neue"/>
                <a:ea typeface="Helvetica Neue"/>
              </a:rPr>
              <a:t>的历史</a:t>
            </a:r>
            <a:endParaRPr b="0" lang="en-US" sz="5500" spc="-1" strike="noStrike">
              <a:latin typeface="Arial"/>
            </a:endParaRPr>
          </a:p>
        </p:txBody>
      </p:sp>
      <p:sp>
        <p:nvSpPr>
          <p:cNvPr id="235" name="CustomShape 5"/>
          <p:cNvSpPr/>
          <p:nvPr/>
        </p:nvSpPr>
        <p:spPr>
          <a:xfrm>
            <a:off x="1650960" y="7592400"/>
            <a:ext cx="22351320" cy="5298840"/>
          </a:xfrm>
          <a:prstGeom prst="rect">
            <a:avLst/>
          </a:prstGeom>
          <a:noFill/>
          <a:ln w="12600">
            <a:noFill/>
          </a:ln>
        </p:spPr>
        <p:style>
          <a:lnRef idx="0"/>
          <a:fillRef idx="0"/>
          <a:effectRef idx="0"/>
          <a:fontRef idx="minor"/>
        </p:style>
        <p:txBody>
          <a:bodyPr lIns="50760" rIns="50760" tIns="50760" bIns="50760">
            <a:normAutofit/>
          </a:bodyPr>
          <a:p>
            <a:pPr marL="774000" indent="-772200">
              <a:lnSpc>
                <a:spcPct val="100000"/>
              </a:lnSpc>
              <a:spcBef>
                <a:spcPts val="1301"/>
              </a:spcBef>
              <a:buClr>
                <a:srgbClr val="000000"/>
              </a:buClr>
              <a:buFont typeface="StarSymbol"/>
              <a:buAutoNum type="arabicPeriod"/>
            </a:pPr>
            <a:r>
              <a:rPr b="0" lang="en-US" sz="4100" spc="-86" strike="noStrike">
                <a:solidFill>
                  <a:srgbClr val="000000"/>
                </a:solidFill>
                <a:latin typeface="Helvetica Neue Light"/>
                <a:ea typeface="Helvetica Neue Light"/>
              </a:rPr>
              <a:t>2009</a:t>
            </a:r>
            <a:r>
              <a:rPr b="0" lang="en-US" sz="4100" spc="-86" strike="noStrike">
                <a:solidFill>
                  <a:srgbClr val="000000"/>
                </a:solidFill>
                <a:latin typeface="Helvetica Neue Light"/>
                <a:ea typeface="Helvetica Neue Light"/>
              </a:rPr>
              <a:t>年，</a:t>
            </a:r>
            <a:r>
              <a:rPr b="0" lang="en-US" sz="4100" spc="-86" strike="noStrike">
                <a:solidFill>
                  <a:srgbClr val="000000"/>
                </a:solidFill>
                <a:latin typeface="Helvetica Neue Light"/>
                <a:ea typeface="Helvetica Neue Light"/>
              </a:rPr>
              <a:t>Spark</a:t>
            </a:r>
            <a:r>
              <a:rPr b="0" lang="en-US" sz="4100" spc="-86" strike="noStrike">
                <a:solidFill>
                  <a:srgbClr val="000000"/>
                </a:solidFill>
                <a:latin typeface="Helvetica Neue Light"/>
                <a:ea typeface="Helvetica Neue Light"/>
              </a:rPr>
              <a:t>诞生于美国加州大学伯克利分校 </a:t>
            </a:r>
            <a:r>
              <a:rPr b="0" lang="en-US" sz="4100" spc="-86" strike="noStrike">
                <a:solidFill>
                  <a:srgbClr val="000000"/>
                </a:solidFill>
                <a:latin typeface="Helvetica Neue Light"/>
                <a:ea typeface="Helvetica Neue Light"/>
              </a:rPr>
              <a:t>(UC Berkeley) </a:t>
            </a:r>
            <a:r>
              <a:rPr b="0" lang="en-US" sz="4100" spc="-86" strike="noStrike">
                <a:solidFill>
                  <a:srgbClr val="000000"/>
                </a:solidFill>
                <a:latin typeface="Helvetica Neue Light"/>
                <a:ea typeface="Helvetica Neue Light"/>
              </a:rPr>
              <a:t>的</a:t>
            </a:r>
            <a:r>
              <a:rPr b="0" lang="en-US" sz="4100" spc="-86" strike="noStrike">
                <a:solidFill>
                  <a:srgbClr val="000000"/>
                </a:solidFill>
                <a:latin typeface="Helvetica Neue Light"/>
                <a:ea typeface="Helvetica Neue Light"/>
              </a:rPr>
              <a:t>AMP (Algorithms, Machines and People) </a:t>
            </a:r>
            <a:r>
              <a:rPr b="0" lang="en-US" sz="4100" spc="-86" strike="noStrike">
                <a:solidFill>
                  <a:srgbClr val="000000"/>
                </a:solidFill>
                <a:latin typeface="Helvetica Neue Light"/>
                <a:ea typeface="Helvetica Neue Light"/>
              </a:rPr>
              <a:t>实验室，项目采用</a:t>
            </a:r>
            <a:r>
              <a:rPr b="0" lang="en-US" sz="4100" spc="-86" strike="noStrike">
                <a:solidFill>
                  <a:srgbClr val="000000"/>
                </a:solidFill>
                <a:latin typeface="Helvetica Neue Light"/>
                <a:ea typeface="Helvetica Neue Light"/>
              </a:rPr>
              <a:t>Scala</a:t>
            </a:r>
            <a:r>
              <a:rPr b="0" lang="en-US" sz="4100" spc="-86" strike="noStrike">
                <a:solidFill>
                  <a:srgbClr val="000000"/>
                </a:solidFill>
                <a:latin typeface="Helvetica Neue Light"/>
                <a:ea typeface="Helvetica Neue Light"/>
              </a:rPr>
              <a:t>语言编写。</a:t>
            </a:r>
            <a:endParaRPr b="0" lang="en-US" sz="4100" spc="-1" strike="noStrike">
              <a:latin typeface="Arial"/>
            </a:endParaRPr>
          </a:p>
          <a:p>
            <a:pPr marL="774000" indent="-772200">
              <a:lnSpc>
                <a:spcPct val="100000"/>
              </a:lnSpc>
              <a:spcBef>
                <a:spcPts val="1301"/>
              </a:spcBef>
              <a:buClr>
                <a:srgbClr val="000000"/>
              </a:buClr>
              <a:buFont typeface="StarSymbol"/>
              <a:buAutoNum type="arabicPeriod"/>
            </a:pPr>
            <a:r>
              <a:rPr b="0" lang="en-US" sz="4100" spc="-86" strike="noStrike">
                <a:solidFill>
                  <a:srgbClr val="000000"/>
                </a:solidFill>
                <a:latin typeface="Helvetica Neue Light"/>
                <a:ea typeface="Helvetica Neue Light"/>
              </a:rPr>
              <a:t>2010</a:t>
            </a:r>
            <a:r>
              <a:rPr b="0" lang="en-US" sz="4100" spc="-86" strike="noStrike">
                <a:solidFill>
                  <a:srgbClr val="000000"/>
                </a:solidFill>
                <a:latin typeface="Helvetica Neue Light"/>
                <a:ea typeface="Helvetica Neue Light"/>
              </a:rPr>
              <a:t>年，</a:t>
            </a:r>
            <a:r>
              <a:rPr b="0" lang="en-US" sz="4100" spc="-86" strike="noStrike">
                <a:solidFill>
                  <a:srgbClr val="000000"/>
                </a:solidFill>
                <a:latin typeface="Helvetica Neue Light"/>
                <a:ea typeface="Helvetica Neue Light"/>
              </a:rPr>
              <a:t>Spark </a:t>
            </a:r>
            <a:r>
              <a:rPr b="0" lang="en-US" sz="4100" spc="-86" strike="noStrike">
                <a:solidFill>
                  <a:srgbClr val="000000"/>
                </a:solidFill>
                <a:latin typeface="Helvetica Neue Light"/>
                <a:ea typeface="Helvetica Neue Light"/>
              </a:rPr>
              <a:t>正式对外开源。</a:t>
            </a:r>
            <a:endParaRPr b="0" lang="en-US" sz="4100" spc="-1" strike="noStrike">
              <a:latin typeface="Arial"/>
            </a:endParaRPr>
          </a:p>
          <a:p>
            <a:pPr marL="774000" indent="-772200">
              <a:lnSpc>
                <a:spcPct val="100000"/>
              </a:lnSpc>
              <a:spcBef>
                <a:spcPts val="1301"/>
              </a:spcBef>
              <a:buClr>
                <a:srgbClr val="000000"/>
              </a:buClr>
              <a:buFont typeface="StarSymbol"/>
              <a:buAutoNum type="arabicPeriod"/>
            </a:pPr>
            <a:r>
              <a:rPr b="0" lang="en-US" sz="4100" spc="-86" strike="noStrike">
                <a:solidFill>
                  <a:srgbClr val="000000"/>
                </a:solidFill>
                <a:latin typeface="Helvetica Neue Light"/>
                <a:ea typeface="Helvetica Neue Light"/>
              </a:rPr>
              <a:t>2013</a:t>
            </a:r>
            <a:r>
              <a:rPr b="0" lang="en-US" sz="4100" spc="-86" strike="noStrike">
                <a:solidFill>
                  <a:srgbClr val="000000"/>
                </a:solidFill>
                <a:latin typeface="Helvetica Neue Light"/>
                <a:ea typeface="Helvetica Neue Light"/>
              </a:rPr>
              <a:t>年，</a:t>
            </a:r>
            <a:r>
              <a:rPr b="0" lang="en-US" sz="4100" spc="-86" strike="noStrike">
                <a:solidFill>
                  <a:srgbClr val="000000"/>
                </a:solidFill>
                <a:latin typeface="Helvetica Neue Light"/>
                <a:ea typeface="Helvetica Neue Light"/>
              </a:rPr>
              <a:t>Spark</a:t>
            </a:r>
            <a:r>
              <a:rPr b="0" lang="en-US" sz="4100" spc="-86" strike="noStrike">
                <a:solidFill>
                  <a:srgbClr val="000000"/>
                </a:solidFill>
                <a:latin typeface="Helvetica Neue Light"/>
                <a:ea typeface="Helvetica Neue Light"/>
              </a:rPr>
              <a:t>加入</a:t>
            </a:r>
            <a:r>
              <a:rPr b="0" lang="en-US" sz="4100" spc="-86" strike="noStrike">
                <a:solidFill>
                  <a:srgbClr val="000000"/>
                </a:solidFill>
                <a:latin typeface="Helvetica Neue Light"/>
                <a:ea typeface="Helvetica Neue Light"/>
              </a:rPr>
              <a:t>Apache</a:t>
            </a:r>
            <a:r>
              <a:rPr b="0" lang="en-US" sz="4100" spc="-86" strike="noStrike">
                <a:solidFill>
                  <a:srgbClr val="000000"/>
                </a:solidFill>
                <a:latin typeface="Helvetica Neue Light"/>
                <a:ea typeface="Helvetica Neue Light"/>
              </a:rPr>
              <a:t>孵化项目</a:t>
            </a:r>
            <a:endParaRPr b="0" lang="en-US" sz="4100" spc="-1" strike="noStrike">
              <a:latin typeface="Arial"/>
            </a:endParaRPr>
          </a:p>
          <a:p>
            <a:pPr marL="774000" indent="-772200">
              <a:lnSpc>
                <a:spcPct val="100000"/>
              </a:lnSpc>
              <a:spcBef>
                <a:spcPts val="1301"/>
              </a:spcBef>
              <a:buClr>
                <a:srgbClr val="000000"/>
              </a:buClr>
              <a:buFont typeface="StarSymbol"/>
              <a:buAutoNum type="arabicPeriod"/>
            </a:pPr>
            <a:r>
              <a:rPr b="0" lang="en-US" sz="4100" spc="-86" strike="noStrike">
                <a:solidFill>
                  <a:srgbClr val="000000"/>
                </a:solidFill>
                <a:latin typeface="Helvetica Neue Light"/>
                <a:ea typeface="Helvetica Neue Light"/>
              </a:rPr>
              <a:t>如今，成为</a:t>
            </a:r>
            <a:r>
              <a:rPr b="0" lang="en-US" sz="4100" spc="-86" strike="noStrike">
                <a:solidFill>
                  <a:srgbClr val="000000"/>
                </a:solidFill>
                <a:latin typeface="Helvetica Neue Light"/>
                <a:ea typeface="Helvetica Neue Light"/>
              </a:rPr>
              <a:t>Apache</a:t>
            </a:r>
            <a:r>
              <a:rPr b="0" lang="en-US" sz="4100" spc="-86" strike="noStrike">
                <a:solidFill>
                  <a:srgbClr val="000000"/>
                </a:solidFill>
                <a:latin typeface="Helvetica Neue Light"/>
                <a:ea typeface="Helvetica Neue Light"/>
              </a:rPr>
              <a:t>的最重要的三大分布式计算系统开源项目之一（</a:t>
            </a:r>
            <a:r>
              <a:rPr b="0" lang="en-US" sz="4100" spc="-86" strike="noStrike">
                <a:solidFill>
                  <a:srgbClr val="000000"/>
                </a:solidFill>
                <a:latin typeface="Helvetica Neue Light"/>
                <a:ea typeface="Helvetica Neue Light"/>
              </a:rPr>
              <a:t>Hadoop</a:t>
            </a:r>
            <a:r>
              <a:rPr b="0" lang="en-US" sz="4100" spc="-86" strike="noStrike">
                <a:solidFill>
                  <a:srgbClr val="000000"/>
                </a:solidFill>
                <a:latin typeface="Helvetica Neue Light"/>
                <a:ea typeface="Helvetica Neue Light"/>
              </a:rPr>
              <a:t>、</a:t>
            </a:r>
            <a:r>
              <a:rPr b="0" lang="en-US" sz="4100" spc="-86" strike="noStrike">
                <a:solidFill>
                  <a:srgbClr val="000000"/>
                </a:solidFill>
                <a:latin typeface="Helvetica Neue Light"/>
                <a:ea typeface="Helvetica Neue Light"/>
              </a:rPr>
              <a:t>Spark</a:t>
            </a:r>
            <a:r>
              <a:rPr b="0" lang="en-US" sz="4100" spc="-86" strike="noStrike">
                <a:solidFill>
                  <a:srgbClr val="000000"/>
                </a:solidFill>
                <a:latin typeface="Helvetica Neue Light"/>
                <a:ea typeface="Helvetica Neue Light"/>
              </a:rPr>
              <a:t>、</a:t>
            </a:r>
            <a:r>
              <a:rPr b="0" lang="en-US" sz="4100" spc="-86" strike="noStrike">
                <a:solidFill>
                  <a:srgbClr val="000000"/>
                </a:solidFill>
                <a:latin typeface="Helvetica Neue Light"/>
                <a:ea typeface="Helvetica Neue Light"/>
              </a:rPr>
              <a:t>Storm</a:t>
            </a:r>
            <a:r>
              <a:rPr b="0" lang="en-US" sz="4100" spc="-86" strike="noStrike">
                <a:solidFill>
                  <a:srgbClr val="000000"/>
                </a:solidFill>
                <a:latin typeface="Helvetica Neue Light"/>
                <a:ea typeface="Helvetica Neue Light"/>
              </a:rPr>
              <a:t>）</a:t>
            </a:r>
            <a:endParaRPr b="0" lang="en-US" sz="4100" spc="-1" strike="noStrike">
              <a:latin typeface="Arial"/>
            </a:endParaRPr>
          </a:p>
          <a:p>
            <a:pPr marL="774000" indent="-772200">
              <a:lnSpc>
                <a:spcPct val="100000"/>
              </a:lnSpc>
              <a:spcBef>
                <a:spcPts val="1301"/>
              </a:spcBef>
              <a:buClr>
                <a:srgbClr val="000000"/>
              </a:buClr>
              <a:buFont typeface="StarSymbol"/>
              <a:buAutoNum type="arabicPeriod"/>
            </a:pPr>
            <a:r>
              <a:rPr b="0" lang="en-US" sz="4100" spc="-86" strike="noStrike">
                <a:solidFill>
                  <a:srgbClr val="000000"/>
                </a:solidFill>
                <a:latin typeface="Helvetica Neue Light"/>
                <a:ea typeface="Helvetica Neue Light"/>
              </a:rPr>
              <a:t>当前版本已经更新到</a:t>
            </a:r>
            <a:r>
              <a:rPr b="0" lang="en-US" sz="4100" spc="-86" strike="noStrike">
                <a:solidFill>
                  <a:srgbClr val="000000"/>
                </a:solidFill>
                <a:latin typeface="Helvetica Neue Light"/>
                <a:ea typeface="Helvetica Neue Light"/>
              </a:rPr>
              <a:t>3.0.0 (Jun 18, 2020)</a:t>
            </a:r>
            <a:endParaRPr b="0" lang="en-US" sz="41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545760" y="1736640"/>
            <a:ext cx="23623200" cy="8125920"/>
          </a:xfrm>
          <a:prstGeom prst="rect">
            <a:avLst/>
          </a:prstGeom>
          <a:noFill/>
          <a:ln w="12600">
            <a:noFill/>
          </a:ln>
        </p:spPr>
        <p:style>
          <a:lnRef idx="0"/>
          <a:fillRef idx="0"/>
          <a:effectRef idx="0"/>
          <a:fontRef idx="minor"/>
        </p:style>
        <p:txBody>
          <a:bodyPr lIns="50760" rIns="50760" tIns="50760" bIns="50760"/>
          <a:p>
            <a:pPr>
              <a:lnSpc>
                <a:spcPts val="7699"/>
              </a:lnSpc>
              <a:spcBef>
                <a:spcPts val="1001"/>
              </a:spcBef>
            </a:pPr>
            <a:r>
              <a:rPr b="1" lang="en-US" sz="3700" spc="-1" strike="noStrike">
                <a:solidFill>
                  <a:srgbClr val="333333"/>
                </a:solidFill>
                <a:latin typeface="Helvetica Neue"/>
                <a:ea typeface="Helvetica Neue"/>
              </a:rPr>
              <a:t>转换操作</a:t>
            </a:r>
            <a:endParaRPr b="0" lang="en-US" sz="3700" spc="-1" strike="noStrike">
              <a:latin typeface="Arial"/>
            </a:endParaRPr>
          </a:p>
          <a:p>
            <a:pPr>
              <a:lnSpc>
                <a:spcPts val="5400"/>
              </a:lnSpc>
              <a:spcBef>
                <a:spcPts val="1500"/>
              </a:spcBef>
            </a:pPr>
            <a:r>
              <a:rPr b="0" lang="en-US" sz="3000" spc="-1" strike="noStrike">
                <a:solidFill>
                  <a:srgbClr val="333333"/>
                </a:solidFill>
                <a:latin typeface="Helvetica Neue"/>
                <a:ea typeface="Helvetica Neue"/>
              </a:rPr>
              <a:t>对于</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而言，每一次转换操作都会产生不同的</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，供给下一个“转换”使用。转换得到的</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是惰性求值的，也就是说，整个转换过程只是记录了转换的轨迹，并不会发生真正的计算，只有遇到行动操作时，才会发生真正的计算，开始从血缘关系源头开始，进行物理的转换操作。</a:t>
            </a:r>
            <a:br/>
            <a:r>
              <a:rPr b="0" lang="en-US" sz="3000" spc="-1" strike="noStrike">
                <a:solidFill>
                  <a:srgbClr val="333333"/>
                </a:solidFill>
                <a:latin typeface="Helvetica Neue"/>
                <a:ea typeface="Helvetica Neue"/>
              </a:rPr>
              <a:t>下面列出一些常见的转换操作（</a:t>
            </a:r>
            <a:r>
              <a:rPr b="0" lang="en-US" sz="3000" spc="-1" strike="noStrike">
                <a:solidFill>
                  <a:srgbClr val="333333"/>
                </a:solidFill>
                <a:latin typeface="Helvetica Neue"/>
                <a:ea typeface="Helvetica Neue"/>
              </a:rPr>
              <a:t>Transformation API</a:t>
            </a:r>
            <a:r>
              <a:rPr b="0" lang="en-US" sz="3000" spc="-1" strike="noStrike">
                <a:solidFill>
                  <a:srgbClr val="333333"/>
                </a:solidFill>
                <a:latin typeface="Helvetica Neue"/>
                <a:ea typeface="Helvetica Neue"/>
              </a:rPr>
              <a:t>）：</a:t>
            </a:r>
            <a:br/>
            <a:r>
              <a:rPr b="0" lang="en-US" sz="3000" spc="-1" strike="noStrike">
                <a:solidFill>
                  <a:srgbClr val="333333"/>
                </a:solidFill>
                <a:latin typeface="Helvetica Neue"/>
                <a:ea typeface="Helvetica Neue"/>
              </a:rPr>
              <a:t>* filter(func)</a:t>
            </a:r>
            <a:r>
              <a:rPr b="0" lang="en-US" sz="3000" spc="-1" strike="noStrike">
                <a:solidFill>
                  <a:srgbClr val="333333"/>
                </a:solidFill>
                <a:latin typeface="Helvetica Neue"/>
                <a:ea typeface="Helvetica Neue"/>
              </a:rPr>
              <a:t>：筛选出满足函数</a:t>
            </a:r>
            <a:r>
              <a:rPr b="0" lang="en-US" sz="3000" spc="-1" strike="noStrike">
                <a:solidFill>
                  <a:srgbClr val="333333"/>
                </a:solidFill>
                <a:latin typeface="Helvetica Neue"/>
                <a:ea typeface="Helvetica Neue"/>
              </a:rPr>
              <a:t>func</a:t>
            </a:r>
            <a:r>
              <a:rPr b="0" lang="en-US" sz="3000" spc="-1" strike="noStrike">
                <a:solidFill>
                  <a:srgbClr val="333333"/>
                </a:solidFill>
                <a:latin typeface="Helvetica Neue"/>
                <a:ea typeface="Helvetica Neue"/>
              </a:rPr>
              <a:t>的元素，并返回一个新的数据集</a:t>
            </a:r>
            <a:br/>
            <a:r>
              <a:rPr b="0" lang="en-US" sz="3000" spc="-1" strike="noStrike">
                <a:solidFill>
                  <a:srgbClr val="333333"/>
                </a:solidFill>
                <a:latin typeface="Helvetica Neue"/>
                <a:ea typeface="Helvetica Neue"/>
              </a:rPr>
              <a:t>* map(func)</a:t>
            </a:r>
            <a:r>
              <a:rPr b="0" lang="en-US" sz="3000" spc="-1" strike="noStrike">
                <a:solidFill>
                  <a:srgbClr val="333333"/>
                </a:solidFill>
                <a:latin typeface="Helvetica Neue"/>
                <a:ea typeface="Helvetica Neue"/>
              </a:rPr>
              <a:t>：将每个元素传递到函数</a:t>
            </a:r>
            <a:r>
              <a:rPr b="0" lang="en-US" sz="3000" spc="-1" strike="noStrike">
                <a:solidFill>
                  <a:srgbClr val="333333"/>
                </a:solidFill>
                <a:latin typeface="Helvetica Neue"/>
                <a:ea typeface="Helvetica Neue"/>
              </a:rPr>
              <a:t>func</a:t>
            </a:r>
            <a:r>
              <a:rPr b="0" lang="en-US" sz="3000" spc="-1" strike="noStrike">
                <a:solidFill>
                  <a:srgbClr val="333333"/>
                </a:solidFill>
                <a:latin typeface="Helvetica Neue"/>
                <a:ea typeface="Helvetica Neue"/>
              </a:rPr>
              <a:t>中，并将结果返回为一个新的数据集</a:t>
            </a:r>
            <a:br/>
            <a:r>
              <a:rPr b="0" lang="en-US" sz="3000" spc="-1" strike="noStrike">
                <a:solidFill>
                  <a:srgbClr val="333333"/>
                </a:solidFill>
                <a:latin typeface="Helvetica Neue"/>
                <a:ea typeface="Helvetica Neue"/>
              </a:rPr>
              <a:t>* flatMap(func)</a:t>
            </a:r>
            <a:r>
              <a:rPr b="0" lang="en-US" sz="3000" spc="-1" strike="noStrike">
                <a:solidFill>
                  <a:srgbClr val="333333"/>
                </a:solidFill>
                <a:latin typeface="Helvetica Neue"/>
                <a:ea typeface="Helvetica Neue"/>
              </a:rPr>
              <a:t>：与</a:t>
            </a:r>
            <a:r>
              <a:rPr b="0" lang="en-US" sz="3000" spc="-1" strike="noStrike">
                <a:solidFill>
                  <a:srgbClr val="333333"/>
                </a:solidFill>
                <a:latin typeface="Helvetica Neue"/>
                <a:ea typeface="Helvetica Neue"/>
              </a:rPr>
              <a:t>map()</a:t>
            </a:r>
            <a:r>
              <a:rPr b="0" lang="en-US" sz="3000" spc="-1" strike="noStrike">
                <a:solidFill>
                  <a:srgbClr val="333333"/>
                </a:solidFill>
                <a:latin typeface="Helvetica Neue"/>
                <a:ea typeface="Helvetica Neue"/>
              </a:rPr>
              <a:t>相似，但每个输入元素都可以映射到</a:t>
            </a:r>
            <a:r>
              <a:rPr b="0" lang="en-US" sz="3000" spc="-1" strike="noStrike">
                <a:solidFill>
                  <a:srgbClr val="333333"/>
                </a:solidFill>
                <a:latin typeface="Helvetica Neue"/>
                <a:ea typeface="Helvetica Neue"/>
              </a:rPr>
              <a:t>0</a:t>
            </a:r>
            <a:r>
              <a:rPr b="0" lang="en-US" sz="3000" spc="-1" strike="noStrike">
                <a:solidFill>
                  <a:srgbClr val="333333"/>
                </a:solidFill>
                <a:latin typeface="Helvetica Neue"/>
                <a:ea typeface="Helvetica Neue"/>
              </a:rPr>
              <a:t>或多个输出结果</a:t>
            </a:r>
            <a:br/>
            <a:r>
              <a:rPr b="0" lang="en-US" sz="3000" spc="-1" strike="noStrike">
                <a:solidFill>
                  <a:srgbClr val="333333"/>
                </a:solidFill>
                <a:latin typeface="Helvetica Neue"/>
                <a:ea typeface="Helvetica Neue"/>
              </a:rPr>
              <a:t>* groupByKey()</a:t>
            </a:r>
            <a:r>
              <a:rPr b="0" lang="en-US" sz="3000" spc="-1" strike="noStrike">
                <a:solidFill>
                  <a:srgbClr val="333333"/>
                </a:solidFill>
                <a:latin typeface="Helvetica Neue"/>
                <a:ea typeface="Helvetica Neue"/>
              </a:rPr>
              <a:t>：应用于</a:t>
            </a:r>
            <a:r>
              <a:rPr b="0" lang="en-US" sz="3000" spc="-1" strike="noStrike">
                <a:solidFill>
                  <a:srgbClr val="333333"/>
                </a:solidFill>
                <a:latin typeface="Helvetica Neue"/>
                <a:ea typeface="Helvetica Neue"/>
              </a:rPr>
              <a:t>(K,V)</a:t>
            </a:r>
            <a:r>
              <a:rPr b="0" lang="en-US" sz="3000" spc="-1" strike="noStrike">
                <a:solidFill>
                  <a:srgbClr val="333333"/>
                </a:solidFill>
                <a:latin typeface="Helvetica Neue"/>
                <a:ea typeface="Helvetica Neue"/>
              </a:rPr>
              <a:t>键值对的数据集时，返回一个新的</a:t>
            </a:r>
            <a:r>
              <a:rPr b="0" lang="en-US" sz="3000" spc="-1" strike="noStrike">
                <a:solidFill>
                  <a:srgbClr val="333333"/>
                </a:solidFill>
                <a:latin typeface="Helvetica Neue"/>
                <a:ea typeface="Helvetica Neue"/>
              </a:rPr>
              <a:t>(K, Iterable)</a:t>
            </a:r>
            <a:r>
              <a:rPr b="0" lang="en-US" sz="3000" spc="-1" strike="noStrike">
                <a:solidFill>
                  <a:srgbClr val="333333"/>
                </a:solidFill>
                <a:latin typeface="Helvetica Neue"/>
                <a:ea typeface="Helvetica Neue"/>
              </a:rPr>
              <a:t>形式的数据集</a:t>
            </a:r>
            <a:br/>
            <a:r>
              <a:rPr b="0" lang="en-US" sz="3000" spc="-1" strike="noStrike">
                <a:solidFill>
                  <a:srgbClr val="333333"/>
                </a:solidFill>
                <a:latin typeface="Helvetica Neue"/>
                <a:ea typeface="Helvetica Neue"/>
              </a:rPr>
              <a:t>* reduceByKey(func)</a:t>
            </a:r>
            <a:r>
              <a:rPr b="0" lang="en-US" sz="3000" spc="-1" strike="noStrike">
                <a:solidFill>
                  <a:srgbClr val="333333"/>
                </a:solidFill>
                <a:latin typeface="Helvetica Neue"/>
                <a:ea typeface="Helvetica Neue"/>
              </a:rPr>
              <a:t>：应用于</a:t>
            </a:r>
            <a:r>
              <a:rPr b="0" lang="en-US" sz="3000" spc="-1" strike="noStrike">
                <a:solidFill>
                  <a:srgbClr val="333333"/>
                </a:solidFill>
                <a:latin typeface="Helvetica Neue"/>
                <a:ea typeface="Helvetica Neue"/>
              </a:rPr>
              <a:t>(K,V)</a:t>
            </a:r>
            <a:r>
              <a:rPr b="0" lang="en-US" sz="3000" spc="-1" strike="noStrike">
                <a:solidFill>
                  <a:srgbClr val="333333"/>
                </a:solidFill>
                <a:latin typeface="Helvetica Neue"/>
                <a:ea typeface="Helvetica Neue"/>
              </a:rPr>
              <a:t>键值对的数据集时，返回一个新的</a:t>
            </a:r>
            <a:r>
              <a:rPr b="0" lang="en-US" sz="3000" spc="-1" strike="noStrike">
                <a:solidFill>
                  <a:srgbClr val="333333"/>
                </a:solidFill>
                <a:latin typeface="Helvetica Neue"/>
                <a:ea typeface="Helvetica Neue"/>
              </a:rPr>
              <a:t>(K, V)</a:t>
            </a:r>
            <a:r>
              <a:rPr b="0" lang="en-US" sz="3000" spc="-1" strike="noStrike">
                <a:solidFill>
                  <a:srgbClr val="333333"/>
                </a:solidFill>
                <a:latin typeface="Helvetica Neue"/>
                <a:ea typeface="Helvetica Neue"/>
              </a:rPr>
              <a:t>形式的数据集，其中的每个值是将每个</a:t>
            </a:r>
            <a:r>
              <a:rPr b="0" lang="en-US" sz="3000" spc="-1" strike="noStrike">
                <a:solidFill>
                  <a:srgbClr val="333333"/>
                </a:solidFill>
                <a:latin typeface="Helvetica Neue"/>
                <a:ea typeface="Helvetica Neue"/>
              </a:rPr>
              <a:t>key</a:t>
            </a:r>
            <a:r>
              <a:rPr b="0" lang="en-US" sz="3000" spc="-1" strike="noStrike">
                <a:solidFill>
                  <a:srgbClr val="333333"/>
                </a:solidFill>
                <a:latin typeface="Helvetica Neue"/>
                <a:ea typeface="Helvetica Neue"/>
              </a:rPr>
              <a:t>传递到函数</a:t>
            </a:r>
            <a:r>
              <a:rPr b="0" lang="en-US" sz="3000" spc="-1" strike="noStrike">
                <a:solidFill>
                  <a:srgbClr val="333333"/>
                </a:solidFill>
                <a:latin typeface="Helvetica Neue"/>
                <a:ea typeface="Helvetica Neue"/>
              </a:rPr>
              <a:t>func</a:t>
            </a:r>
            <a:r>
              <a:rPr b="0" lang="en-US" sz="3000" spc="-1" strike="noStrike">
                <a:solidFill>
                  <a:srgbClr val="333333"/>
                </a:solidFill>
                <a:latin typeface="Helvetica Neue"/>
                <a:ea typeface="Helvetica Neue"/>
              </a:rPr>
              <a:t>中进行聚合</a:t>
            </a:r>
            <a:endParaRPr b="0" lang="en-US" sz="30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379440" y="537840"/>
            <a:ext cx="23623200" cy="7440120"/>
          </a:xfrm>
          <a:prstGeom prst="rect">
            <a:avLst/>
          </a:prstGeom>
          <a:noFill/>
          <a:ln w="12600">
            <a:noFill/>
          </a:ln>
        </p:spPr>
        <p:style>
          <a:lnRef idx="0"/>
          <a:fillRef idx="0"/>
          <a:effectRef idx="0"/>
          <a:fontRef idx="minor"/>
        </p:style>
        <p:txBody>
          <a:bodyPr lIns="50760" rIns="50760" tIns="50760" bIns="50760"/>
          <a:p>
            <a:pPr>
              <a:lnSpc>
                <a:spcPts val="7699"/>
              </a:lnSpc>
              <a:spcBef>
                <a:spcPts val="1001"/>
              </a:spcBef>
            </a:pPr>
            <a:r>
              <a:rPr b="1" lang="en-US" sz="3700" spc="-1" strike="noStrike">
                <a:solidFill>
                  <a:srgbClr val="333333"/>
                </a:solidFill>
                <a:latin typeface="Helvetica Neue"/>
                <a:ea typeface="Helvetica Neue"/>
              </a:rPr>
              <a:t>行动操作</a:t>
            </a:r>
            <a:endParaRPr b="0" lang="en-US" sz="3700" spc="-1" strike="noStrike">
              <a:latin typeface="Arial"/>
            </a:endParaRPr>
          </a:p>
          <a:p>
            <a:pPr>
              <a:lnSpc>
                <a:spcPts val="5400"/>
              </a:lnSpc>
              <a:spcBef>
                <a:spcPts val="1500"/>
              </a:spcBef>
            </a:pPr>
            <a:r>
              <a:rPr b="0" lang="en-US" sz="3000" spc="-1" strike="noStrike">
                <a:solidFill>
                  <a:srgbClr val="333333"/>
                </a:solidFill>
                <a:latin typeface="Helvetica Neue"/>
                <a:ea typeface="Helvetica Neue"/>
              </a:rPr>
              <a:t>行动操作是真正触发计算的地方。</a:t>
            </a:r>
            <a:r>
              <a:rPr b="0" lang="en-US" sz="3000" spc="-1" strike="noStrike">
                <a:solidFill>
                  <a:srgbClr val="333333"/>
                </a:solidFill>
                <a:latin typeface="Helvetica Neue"/>
                <a:ea typeface="Helvetica Neue"/>
              </a:rPr>
              <a:t>Spark</a:t>
            </a:r>
            <a:r>
              <a:rPr b="0" lang="en-US" sz="3000" spc="-1" strike="noStrike">
                <a:solidFill>
                  <a:srgbClr val="333333"/>
                </a:solidFill>
                <a:latin typeface="Helvetica Neue"/>
                <a:ea typeface="Helvetica Neue"/>
              </a:rPr>
              <a:t>程序执行到行动操作时，才会执行真正的计算，从文件中加载数据，完成一次又一次转换操作，最终，完成行动操作得到结果。</a:t>
            </a:r>
            <a:br/>
            <a:r>
              <a:rPr b="0" lang="en-US" sz="3000" spc="-1" strike="noStrike">
                <a:solidFill>
                  <a:srgbClr val="333333"/>
                </a:solidFill>
                <a:latin typeface="Helvetica Neue"/>
                <a:ea typeface="Helvetica Neue"/>
              </a:rPr>
              <a:t>下面列出一些常见的行动操作（</a:t>
            </a:r>
            <a:r>
              <a:rPr b="0" lang="en-US" sz="3000" spc="-1" strike="noStrike">
                <a:solidFill>
                  <a:srgbClr val="333333"/>
                </a:solidFill>
                <a:latin typeface="Helvetica Neue"/>
                <a:ea typeface="Helvetica Neue"/>
              </a:rPr>
              <a:t>Action API</a:t>
            </a:r>
            <a:r>
              <a:rPr b="0" lang="en-US" sz="3000" spc="-1" strike="noStrike">
                <a:solidFill>
                  <a:srgbClr val="333333"/>
                </a:solidFill>
                <a:latin typeface="Helvetica Neue"/>
                <a:ea typeface="Helvetica Neue"/>
              </a:rPr>
              <a:t>）：</a:t>
            </a:r>
            <a:br/>
            <a:r>
              <a:rPr b="0" lang="en-US" sz="3000" spc="-1" strike="noStrike">
                <a:solidFill>
                  <a:srgbClr val="333333"/>
                </a:solidFill>
                <a:latin typeface="Helvetica Neue"/>
                <a:ea typeface="Helvetica Neue"/>
              </a:rPr>
              <a:t>* count() </a:t>
            </a:r>
            <a:r>
              <a:rPr b="0" lang="en-US" sz="3000" spc="-1" strike="noStrike">
                <a:solidFill>
                  <a:srgbClr val="333333"/>
                </a:solidFill>
                <a:latin typeface="Helvetica Neue"/>
                <a:ea typeface="Helvetica Neue"/>
              </a:rPr>
              <a:t>返回数据集中的元素个数</a:t>
            </a:r>
            <a:br/>
            <a:r>
              <a:rPr b="0" lang="en-US" sz="3000" spc="-1" strike="noStrike">
                <a:solidFill>
                  <a:srgbClr val="333333"/>
                </a:solidFill>
                <a:latin typeface="Helvetica Neue"/>
                <a:ea typeface="Helvetica Neue"/>
              </a:rPr>
              <a:t>* collect() </a:t>
            </a:r>
            <a:r>
              <a:rPr b="0" lang="en-US" sz="3000" spc="-1" strike="noStrike">
                <a:solidFill>
                  <a:srgbClr val="333333"/>
                </a:solidFill>
                <a:latin typeface="Helvetica Neue"/>
                <a:ea typeface="Helvetica Neue"/>
              </a:rPr>
              <a:t>以数组的形式返回数据集中的所有元素</a:t>
            </a:r>
            <a:br/>
            <a:r>
              <a:rPr b="0" lang="en-US" sz="3000" spc="-1" strike="noStrike">
                <a:solidFill>
                  <a:srgbClr val="333333"/>
                </a:solidFill>
                <a:latin typeface="Helvetica Neue"/>
                <a:ea typeface="Helvetica Neue"/>
              </a:rPr>
              <a:t>* first() </a:t>
            </a:r>
            <a:r>
              <a:rPr b="0" lang="en-US" sz="3000" spc="-1" strike="noStrike">
                <a:solidFill>
                  <a:srgbClr val="333333"/>
                </a:solidFill>
                <a:latin typeface="Helvetica Neue"/>
                <a:ea typeface="Helvetica Neue"/>
              </a:rPr>
              <a:t>返回数据集中的第一个元素</a:t>
            </a:r>
            <a:br/>
            <a:r>
              <a:rPr b="0" lang="en-US" sz="3000" spc="-1" strike="noStrike">
                <a:solidFill>
                  <a:srgbClr val="333333"/>
                </a:solidFill>
                <a:latin typeface="Helvetica Neue"/>
                <a:ea typeface="Helvetica Neue"/>
              </a:rPr>
              <a:t>* take(n) </a:t>
            </a:r>
            <a:r>
              <a:rPr b="0" lang="en-US" sz="3000" spc="-1" strike="noStrike">
                <a:solidFill>
                  <a:srgbClr val="333333"/>
                </a:solidFill>
                <a:latin typeface="Helvetica Neue"/>
                <a:ea typeface="Helvetica Neue"/>
              </a:rPr>
              <a:t>以数组的形式返回数据集中的前</a:t>
            </a:r>
            <a:r>
              <a:rPr b="0" lang="en-US" sz="3000" spc="-1" strike="noStrike">
                <a:solidFill>
                  <a:srgbClr val="333333"/>
                </a:solidFill>
                <a:latin typeface="Helvetica Neue"/>
                <a:ea typeface="Helvetica Neue"/>
              </a:rPr>
              <a:t>n</a:t>
            </a:r>
            <a:r>
              <a:rPr b="0" lang="en-US" sz="3000" spc="-1" strike="noStrike">
                <a:solidFill>
                  <a:srgbClr val="333333"/>
                </a:solidFill>
                <a:latin typeface="Helvetica Neue"/>
                <a:ea typeface="Helvetica Neue"/>
              </a:rPr>
              <a:t>个元素</a:t>
            </a:r>
            <a:br/>
            <a:r>
              <a:rPr b="0" lang="en-US" sz="3000" spc="-1" strike="noStrike">
                <a:solidFill>
                  <a:srgbClr val="333333"/>
                </a:solidFill>
                <a:latin typeface="Helvetica Neue"/>
                <a:ea typeface="Helvetica Neue"/>
              </a:rPr>
              <a:t>* reduce(func) </a:t>
            </a:r>
            <a:r>
              <a:rPr b="0" lang="en-US" sz="3000" spc="-1" strike="noStrike">
                <a:solidFill>
                  <a:srgbClr val="333333"/>
                </a:solidFill>
                <a:latin typeface="Helvetica Neue"/>
                <a:ea typeface="Helvetica Neue"/>
              </a:rPr>
              <a:t>通过函数</a:t>
            </a:r>
            <a:r>
              <a:rPr b="0" lang="en-US" sz="3000" spc="-1" strike="noStrike">
                <a:solidFill>
                  <a:srgbClr val="333333"/>
                </a:solidFill>
                <a:latin typeface="Helvetica Neue"/>
                <a:ea typeface="Helvetica Neue"/>
              </a:rPr>
              <a:t>func</a:t>
            </a:r>
            <a:r>
              <a:rPr b="0" lang="en-US" sz="3000" spc="-1" strike="noStrike">
                <a:solidFill>
                  <a:srgbClr val="333333"/>
                </a:solidFill>
                <a:latin typeface="Helvetica Neue"/>
                <a:ea typeface="Helvetica Neue"/>
              </a:rPr>
              <a:t>（输入两个参数并返回一个值）聚合数据集中的元素</a:t>
            </a:r>
            <a:br/>
            <a:r>
              <a:rPr b="0" lang="en-US" sz="3000" spc="-1" strike="noStrike">
                <a:solidFill>
                  <a:srgbClr val="333333"/>
                </a:solidFill>
                <a:latin typeface="Helvetica Neue"/>
                <a:ea typeface="Helvetica Neue"/>
              </a:rPr>
              <a:t>* foreach(func) </a:t>
            </a:r>
            <a:r>
              <a:rPr b="0" lang="en-US" sz="3000" spc="-1" strike="noStrike">
                <a:solidFill>
                  <a:srgbClr val="333333"/>
                </a:solidFill>
                <a:latin typeface="Helvetica Neue"/>
                <a:ea typeface="Helvetica Neue"/>
              </a:rPr>
              <a:t>将数据集中的每个元素传递到函数</a:t>
            </a:r>
            <a:r>
              <a:rPr b="0" lang="en-US" sz="3000" spc="-1" strike="noStrike">
                <a:solidFill>
                  <a:srgbClr val="333333"/>
                </a:solidFill>
                <a:latin typeface="Helvetica Neue"/>
                <a:ea typeface="Helvetica Neue"/>
              </a:rPr>
              <a:t>func</a:t>
            </a:r>
            <a:r>
              <a:rPr b="0" lang="en-US" sz="3000" spc="-1" strike="noStrike">
                <a:solidFill>
                  <a:srgbClr val="333333"/>
                </a:solidFill>
                <a:latin typeface="Helvetica Neue"/>
                <a:ea typeface="Helvetica Neue"/>
              </a:rPr>
              <a:t>中运行</a:t>
            </a:r>
            <a:r>
              <a:rPr b="0" lang="en-US" sz="3000" spc="-1" strike="noStrike">
                <a:solidFill>
                  <a:srgbClr val="333333"/>
                </a:solidFill>
                <a:latin typeface="Helvetica Neue"/>
                <a:ea typeface="Helvetica Neue"/>
              </a:rPr>
              <a:t>*</a:t>
            </a:r>
            <a:endParaRPr b="0" lang="en-US" sz="30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110160" y="1279440"/>
            <a:ext cx="24161760" cy="4062240"/>
          </a:xfrm>
          <a:prstGeom prst="rect">
            <a:avLst/>
          </a:prstGeom>
          <a:noFill/>
          <a:ln w="12600">
            <a:noFill/>
          </a:ln>
        </p:spPr>
        <p:style>
          <a:lnRef idx="0"/>
          <a:fillRef idx="0"/>
          <a:effectRef idx="0"/>
          <a:fontRef idx="minor"/>
        </p:style>
        <p:txBody>
          <a:bodyPr lIns="50760" rIns="50760" tIns="50760" bIns="50760"/>
          <a:p>
            <a:pPr>
              <a:lnSpc>
                <a:spcPts val="8101"/>
              </a:lnSpc>
              <a:spcBef>
                <a:spcPts val="1001"/>
              </a:spcBef>
            </a:pPr>
            <a:r>
              <a:rPr b="1" lang="en-US" sz="3700" spc="-1" strike="noStrike">
                <a:solidFill>
                  <a:srgbClr val="333333"/>
                </a:solidFill>
                <a:latin typeface="Helvetica Neue"/>
                <a:ea typeface="Helvetica Neue"/>
              </a:rPr>
              <a:t>持久化</a:t>
            </a:r>
            <a:endParaRPr b="0" lang="en-US" sz="3700" spc="-1" strike="noStrike">
              <a:latin typeface="Arial"/>
            </a:endParaRPr>
          </a:p>
          <a:p>
            <a:pPr>
              <a:lnSpc>
                <a:spcPts val="5400"/>
              </a:lnSpc>
              <a:spcBef>
                <a:spcPts val="1500"/>
              </a:spcBef>
            </a:pPr>
            <a:r>
              <a:rPr b="0" lang="en-US" sz="3000" spc="-1" strike="noStrike">
                <a:solidFill>
                  <a:srgbClr val="333333"/>
                </a:solidFill>
                <a:latin typeface="Helvetica Neue"/>
                <a:ea typeface="Helvetica Neue"/>
              </a:rPr>
              <a:t>前面我们已经说过，在</a:t>
            </a:r>
            <a:r>
              <a:rPr b="0" lang="en-US" sz="3000" spc="-1" strike="noStrike">
                <a:solidFill>
                  <a:srgbClr val="333333"/>
                </a:solidFill>
                <a:latin typeface="Helvetica Neue"/>
                <a:ea typeface="Helvetica Neue"/>
              </a:rPr>
              <a:t>Spark</a:t>
            </a:r>
            <a:r>
              <a:rPr b="0" lang="en-US" sz="3000" spc="-1" strike="noStrike">
                <a:solidFill>
                  <a:srgbClr val="333333"/>
                </a:solidFill>
                <a:latin typeface="Helvetica Neue"/>
                <a:ea typeface="Helvetica Neue"/>
              </a:rPr>
              <a:t>中，</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采用惰性求值的机制，每次遇到行动操作，都会从头开始执行计算。如果整个</a:t>
            </a:r>
            <a:r>
              <a:rPr b="0" lang="en-US" sz="3000" spc="-1" strike="noStrike">
                <a:solidFill>
                  <a:srgbClr val="333333"/>
                </a:solidFill>
                <a:latin typeface="Helvetica Neue"/>
                <a:ea typeface="Helvetica Neue"/>
              </a:rPr>
              <a:t>Spark</a:t>
            </a:r>
            <a:r>
              <a:rPr b="0" lang="en-US" sz="3000" spc="-1" strike="noStrike">
                <a:solidFill>
                  <a:srgbClr val="333333"/>
                </a:solidFill>
                <a:latin typeface="Helvetica Neue"/>
                <a:ea typeface="Helvetica Neue"/>
              </a:rPr>
              <a:t>程序中只有一次行动操作，这当然不会有什么问题。但是，在一些情形下，我们需要多次调用不同的行动操作，这就意味着，每次调用行动操作，都会触发一次从头开始的计算。这对于迭代计算而言，代价是很大的，迭代计算经常需要多次重复使用同一组数据。</a:t>
            </a:r>
            <a:br/>
            <a:r>
              <a:rPr b="0" lang="en-US" sz="3000" spc="-1" strike="noStrike">
                <a:solidFill>
                  <a:srgbClr val="333333"/>
                </a:solidFill>
                <a:latin typeface="Helvetica Neue"/>
                <a:ea typeface="Helvetica Neue"/>
              </a:rPr>
              <a:t>比如，下面就是多次计算同一个</a:t>
            </a:r>
            <a:r>
              <a:rPr b="0" lang="en-US" sz="3000" spc="-1" strike="noStrike">
                <a:solidFill>
                  <a:srgbClr val="333333"/>
                </a:solidFill>
                <a:latin typeface="Helvetica Neue"/>
                <a:ea typeface="Helvetica Neue"/>
              </a:rPr>
              <a:t>DD</a:t>
            </a:r>
            <a:r>
              <a:rPr b="0" lang="en-US" sz="3000" spc="-1" strike="noStrike">
                <a:solidFill>
                  <a:srgbClr val="333333"/>
                </a:solidFill>
                <a:latin typeface="Helvetica Neue"/>
                <a:ea typeface="Helvetica Neue"/>
              </a:rPr>
              <a:t>的例子：</a:t>
            </a:r>
            <a:endParaRPr b="0" lang="en-US" sz="3000" spc="-1" strike="noStrike">
              <a:latin typeface="Arial"/>
            </a:endParaRPr>
          </a:p>
        </p:txBody>
      </p:sp>
      <p:grpSp>
        <p:nvGrpSpPr>
          <p:cNvPr id="386" name="Group 2"/>
          <p:cNvGrpSpPr/>
          <p:nvPr/>
        </p:nvGrpSpPr>
        <p:grpSpPr>
          <a:xfrm>
            <a:off x="239040" y="5439600"/>
            <a:ext cx="20777040" cy="4702320"/>
            <a:chOff x="239040" y="5439600"/>
            <a:chExt cx="20777040" cy="4702320"/>
          </a:xfrm>
        </p:grpSpPr>
        <p:sp>
          <p:nvSpPr>
            <p:cNvPr id="387" name="CustomShape 3"/>
            <p:cNvSpPr/>
            <p:nvPr/>
          </p:nvSpPr>
          <p:spPr>
            <a:xfrm>
              <a:off x="239040" y="5439600"/>
              <a:ext cx="20777040" cy="4702320"/>
            </a:xfrm>
            <a:prstGeom prst="rect">
              <a:avLst/>
            </a:prstGeom>
            <a:solidFill>
              <a:srgbClr val="929292"/>
            </a:solidFill>
            <a:ln w="12600">
              <a:noFill/>
            </a:ln>
          </p:spPr>
          <p:style>
            <a:lnRef idx="0"/>
            <a:fillRef idx="0"/>
            <a:effectRef idx="0"/>
            <a:fontRef idx="minor"/>
          </p:style>
        </p:sp>
        <p:sp>
          <p:nvSpPr>
            <p:cNvPr id="388" name="CustomShape 4"/>
            <p:cNvSpPr/>
            <p:nvPr/>
          </p:nvSpPr>
          <p:spPr>
            <a:xfrm>
              <a:off x="239040" y="5798160"/>
              <a:ext cx="20777040" cy="3985200"/>
            </a:xfrm>
            <a:prstGeom prst="rect">
              <a:avLst/>
            </a:prstGeom>
            <a:noFill/>
            <a:ln w="12600">
              <a:noFill/>
            </a:ln>
          </p:spPr>
          <p:style>
            <a:lnRef idx="0"/>
            <a:fillRef idx="0"/>
            <a:effectRef idx="0"/>
            <a:fontRef idx="minor"/>
          </p:style>
          <p:txBody>
            <a:bodyPr lIns="50760" rIns="50760" tIns="50760" bIns="50760" anchor="ctr"/>
            <a:p>
              <a:pPr marL="457200" indent="-315720">
                <a:lnSpc>
                  <a:spcPts val="5100"/>
                </a:lnSpc>
                <a:buClr>
                  <a:srgbClr val="ffffff"/>
                </a:buClr>
                <a:buFont typeface="StarSymbol"/>
                <a:buAutoNum type="arabicPeriod"/>
              </a:pPr>
              <a:r>
                <a:rPr b="0" lang="en-US" sz="2600" spc="-1" strike="noStrike">
                  <a:solidFill>
                    <a:srgbClr val="ffffff"/>
                  </a:solidFill>
                  <a:latin typeface="Menlo Regular"/>
                  <a:ea typeface="Menlo Regular"/>
                </a:rPr>
                <a:t>&gt;&gt;&gt; list = [</a:t>
              </a:r>
              <a:r>
                <a:rPr b="0" lang="en-US" sz="2600" spc="-1" strike="noStrike">
                  <a:solidFill>
                    <a:srgbClr val="e6db5a"/>
                  </a:solidFill>
                  <a:latin typeface="Menlo Regular"/>
                  <a:ea typeface="Menlo Regular"/>
                </a:rPr>
                <a:t>"Hadoop"</a:t>
              </a:r>
              <a:r>
                <a:rPr b="0" lang="en-US" sz="2600" spc="-1" strike="noStrike">
                  <a:solidFill>
                    <a:srgbClr val="ffffff"/>
                  </a:solidFill>
                  <a:latin typeface="Menlo Regular"/>
                  <a:ea typeface="Menlo Regular"/>
                </a:rPr>
                <a:t>,</a:t>
              </a:r>
              <a:r>
                <a:rPr b="0" lang="en-US" sz="2600" spc="-1" strike="noStrike">
                  <a:solidFill>
                    <a:srgbClr val="e6db5a"/>
                  </a:solidFill>
                  <a:latin typeface="Menlo Regular"/>
                  <a:ea typeface="Menlo Regular"/>
                </a:rPr>
                <a:t>"Spark"</a:t>
              </a:r>
              <a:r>
                <a:rPr b="0" lang="en-US" sz="2600" spc="-1" strike="noStrike">
                  <a:solidFill>
                    <a:srgbClr val="ffffff"/>
                  </a:solidFill>
                  <a:latin typeface="Menlo Regular"/>
                  <a:ea typeface="Menlo Regular"/>
                </a:rPr>
                <a:t>,</a:t>
              </a:r>
              <a:r>
                <a:rPr b="0" lang="en-US" sz="2600" spc="-1" strike="noStrike">
                  <a:solidFill>
                    <a:srgbClr val="e6db5a"/>
                  </a:solidFill>
                  <a:latin typeface="Menlo Regular"/>
                  <a:ea typeface="Menlo Regular"/>
                </a:rPr>
                <a:t>"Hive"</a:t>
              </a:r>
              <a:r>
                <a:rPr b="0" lang="en-US" sz="2600" spc="-1" strike="noStrike">
                  <a:solidFill>
                    <a:srgbClr val="ffffff"/>
                  </a:solidFill>
                  <a:latin typeface="Menlo Regular"/>
                  <a:ea typeface="Menlo Regular"/>
                </a:rPr>
                <a:t>]</a:t>
              </a:r>
              <a:endParaRPr b="0" lang="en-US" sz="2600" spc="-1" strike="noStrike">
                <a:latin typeface="Arial"/>
              </a:endParaRPr>
            </a:p>
            <a:p>
              <a:pPr marL="457200" indent="-315720">
                <a:lnSpc>
                  <a:spcPts val="5100"/>
                </a:lnSpc>
                <a:buClr>
                  <a:srgbClr val="ffffff"/>
                </a:buClr>
                <a:buFont typeface="StarSymbol"/>
                <a:buAutoNum type="arabicPeriod"/>
              </a:pPr>
              <a:r>
                <a:rPr b="0" lang="en-US" sz="2600" spc="-1" strike="noStrike">
                  <a:solidFill>
                    <a:srgbClr val="ffffff"/>
                  </a:solidFill>
                  <a:latin typeface="Menlo Regular"/>
                  <a:ea typeface="Menlo Regular"/>
                </a:rPr>
                <a:t>&gt;&gt;&gt; rdd = sc.parallelize(list)</a:t>
              </a:r>
              <a:endParaRPr b="0" lang="en-US" sz="2600" spc="-1" strike="noStrike">
                <a:latin typeface="Arial"/>
              </a:endParaRPr>
            </a:p>
            <a:p>
              <a:pPr marL="457200" indent="-315720">
                <a:lnSpc>
                  <a:spcPts val="5100"/>
                </a:lnSpc>
                <a:buClr>
                  <a:srgbClr val="ffffff"/>
                </a:buClr>
                <a:buFont typeface="StarSymbol"/>
                <a:buAutoNum type="arabicPeriod"/>
              </a:pPr>
              <a:r>
                <a:rPr b="0" lang="en-US" sz="2600" spc="-1" strike="noStrike">
                  <a:solidFill>
                    <a:srgbClr val="ffffff"/>
                  </a:solidFill>
                  <a:latin typeface="Menlo Regular"/>
                  <a:ea typeface="Menlo Regular"/>
                </a:rPr>
                <a:t>&gt;&gt;&gt; </a:t>
              </a:r>
              <a:r>
                <a:rPr b="0" lang="en-US" sz="2600" spc="-1" strike="noStrike">
                  <a:solidFill>
                    <a:srgbClr val="66d9ef"/>
                  </a:solidFill>
                  <a:latin typeface="Menlo Regular"/>
                  <a:ea typeface="Menlo Regular"/>
                </a:rPr>
                <a:t>print</a:t>
              </a:r>
              <a:r>
                <a:rPr b="0" lang="en-US" sz="2600" spc="-1" strike="noStrike">
                  <a:solidFill>
                    <a:srgbClr val="ffffff"/>
                  </a:solidFill>
                  <a:latin typeface="Menlo Regular"/>
                  <a:ea typeface="Menlo Regular"/>
                </a:rPr>
                <a:t>(rdd.count()) //</a:t>
              </a:r>
              <a:r>
                <a:rPr b="0" lang="en-US" sz="2600" spc="-1" strike="noStrike">
                  <a:solidFill>
                    <a:srgbClr val="ffffff"/>
                  </a:solidFill>
                  <a:latin typeface="Menlo Regular"/>
                  <a:ea typeface="Menlo Regular"/>
                </a:rPr>
                <a:t>行动操作，触发一次真正从头到尾的计算</a:t>
              </a:r>
              <a:endParaRPr b="0" lang="en-US" sz="2600" spc="-1" strike="noStrike">
                <a:latin typeface="Arial"/>
              </a:endParaRPr>
            </a:p>
            <a:p>
              <a:pPr marL="457200" indent="-315720">
                <a:lnSpc>
                  <a:spcPts val="5100"/>
                </a:lnSpc>
                <a:buClr>
                  <a:srgbClr val="cc3581"/>
                </a:buClr>
                <a:buFont typeface="StarSymbol"/>
                <a:buAutoNum type="arabicPeriod"/>
              </a:pPr>
              <a:r>
                <a:rPr b="0" lang="en-US" sz="2600" spc="-1" strike="noStrike">
                  <a:solidFill>
                    <a:srgbClr val="cc3581"/>
                  </a:solidFill>
                  <a:latin typeface="Menlo Regular"/>
                  <a:ea typeface="Menlo Regular"/>
                </a:rPr>
                <a:t>3</a:t>
              </a:r>
              <a:endParaRPr b="0" lang="en-US" sz="2600" spc="-1" strike="noStrike">
                <a:latin typeface="Arial"/>
              </a:endParaRPr>
            </a:p>
            <a:p>
              <a:pPr marL="457200" indent="-315720">
                <a:lnSpc>
                  <a:spcPts val="5100"/>
                </a:lnSpc>
                <a:buClr>
                  <a:srgbClr val="ffffff"/>
                </a:buClr>
                <a:buFont typeface="StarSymbol"/>
                <a:buAutoNum type="arabicPeriod"/>
              </a:pPr>
              <a:r>
                <a:rPr b="0" lang="en-US" sz="2600" spc="-1" strike="noStrike">
                  <a:solidFill>
                    <a:srgbClr val="ffffff"/>
                  </a:solidFill>
                  <a:latin typeface="Menlo Regular"/>
                  <a:ea typeface="Menlo Regular"/>
                </a:rPr>
                <a:t>&gt;&gt;&gt; </a:t>
              </a:r>
              <a:r>
                <a:rPr b="0" lang="en-US" sz="2600" spc="-1" strike="noStrike">
                  <a:solidFill>
                    <a:srgbClr val="66d9ef"/>
                  </a:solidFill>
                  <a:latin typeface="Menlo Regular"/>
                  <a:ea typeface="Menlo Regular"/>
                </a:rPr>
                <a:t>print</a:t>
              </a:r>
              <a:r>
                <a:rPr b="0" lang="en-US" sz="2600" spc="-1" strike="noStrike">
                  <a:solidFill>
                    <a:srgbClr val="ffffff"/>
                  </a:solidFill>
                  <a:latin typeface="Menlo Regular"/>
                  <a:ea typeface="Menlo Regular"/>
                </a:rPr>
                <a:t>(</a:t>
              </a:r>
              <a:r>
                <a:rPr b="0" lang="en-US" sz="2600" spc="-1" strike="noStrike">
                  <a:solidFill>
                    <a:srgbClr val="e6db5a"/>
                  </a:solidFill>
                  <a:latin typeface="Menlo Regular"/>
                  <a:ea typeface="Menlo Regular"/>
                </a:rPr>
                <a:t>','</a:t>
              </a:r>
              <a:r>
                <a:rPr b="0" lang="en-US" sz="2600" spc="-1" strike="noStrike">
                  <a:solidFill>
                    <a:srgbClr val="ffffff"/>
                  </a:solidFill>
                  <a:latin typeface="Menlo Regular"/>
                  <a:ea typeface="Menlo Regular"/>
                </a:rPr>
                <a:t>.join(rdd.collect())) //</a:t>
              </a:r>
              <a:r>
                <a:rPr b="0" lang="en-US" sz="2600" spc="-1" strike="noStrike">
                  <a:solidFill>
                    <a:srgbClr val="ffffff"/>
                  </a:solidFill>
                  <a:latin typeface="Menlo Regular"/>
                  <a:ea typeface="Menlo Regular"/>
                </a:rPr>
                <a:t>行动操作，触发一次真正从头到尾的计算</a:t>
              </a:r>
              <a:endParaRPr b="0" lang="en-US" sz="2600" spc="-1" strike="noStrike">
                <a:latin typeface="Arial"/>
              </a:endParaRPr>
            </a:p>
            <a:p>
              <a:pPr marL="457200" indent="-315720">
                <a:lnSpc>
                  <a:spcPts val="5100"/>
                </a:lnSpc>
                <a:buClr>
                  <a:srgbClr val="66d9ef"/>
                </a:buClr>
                <a:buFont typeface="StarSymbol"/>
                <a:buAutoNum type="arabicPeriod"/>
              </a:pPr>
              <a:r>
                <a:rPr b="0" lang="en-US" sz="2600" spc="-1" strike="noStrike">
                  <a:solidFill>
                    <a:srgbClr val="66d9ef"/>
                  </a:solidFill>
                  <a:latin typeface="Menlo Regular"/>
                  <a:ea typeface="Menlo Regular"/>
                </a:rPr>
                <a:t>Hadoop</a:t>
              </a:r>
              <a:r>
                <a:rPr b="0" lang="en-US" sz="2600" spc="-1" strike="noStrike">
                  <a:solidFill>
                    <a:srgbClr val="ffffff"/>
                  </a:solidFill>
                  <a:latin typeface="Menlo Regular"/>
                  <a:ea typeface="Menlo Regular"/>
                </a:rPr>
                <a:t>,</a:t>
              </a:r>
              <a:r>
                <a:rPr b="0" lang="en-US" sz="2600" spc="-1" strike="noStrike">
                  <a:solidFill>
                    <a:srgbClr val="66d9ef"/>
                  </a:solidFill>
                  <a:latin typeface="Menlo Regular"/>
                  <a:ea typeface="Menlo Regular"/>
                </a:rPr>
                <a:t>Spark</a:t>
              </a:r>
              <a:r>
                <a:rPr b="0" lang="en-US" sz="2600" spc="-1" strike="noStrike">
                  <a:solidFill>
                    <a:srgbClr val="ffffff"/>
                  </a:solidFill>
                  <a:latin typeface="Menlo Regular"/>
                  <a:ea typeface="Menlo Regular"/>
                </a:rPr>
                <a:t>,</a:t>
              </a:r>
              <a:r>
                <a:rPr b="0" lang="en-US" sz="2600" spc="-1" strike="noStrike">
                  <a:solidFill>
                    <a:srgbClr val="66d9ef"/>
                  </a:solidFill>
                  <a:latin typeface="Menlo Regular"/>
                  <a:ea typeface="Menlo Regular"/>
                </a:rPr>
                <a:t>Hive</a:t>
              </a:r>
              <a:endParaRPr b="0" lang="en-US" sz="2600" spc="-1" strike="noStrike">
                <a:latin typeface="Arial"/>
              </a:endParaRPr>
            </a:p>
          </p:txBody>
        </p:sp>
      </p:gr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110160" y="471960"/>
            <a:ext cx="24161760" cy="10566360"/>
          </a:xfrm>
          <a:prstGeom prst="rect">
            <a:avLst/>
          </a:prstGeom>
          <a:noFill/>
          <a:ln w="12600">
            <a:noFill/>
          </a:ln>
        </p:spPr>
        <p:style>
          <a:lnRef idx="0"/>
          <a:fillRef idx="0"/>
          <a:effectRef idx="0"/>
          <a:fontRef idx="minor"/>
        </p:style>
        <p:txBody>
          <a:bodyPr lIns="50760" rIns="50760" tIns="50760" bIns="50760"/>
          <a:p>
            <a:pPr>
              <a:lnSpc>
                <a:spcPts val="5400"/>
              </a:lnSpc>
              <a:spcBef>
                <a:spcPts val="1500"/>
              </a:spcBef>
            </a:pPr>
            <a:r>
              <a:rPr b="0" lang="en-US" sz="3000" spc="-1" strike="noStrike">
                <a:solidFill>
                  <a:srgbClr val="333333"/>
                </a:solidFill>
                <a:latin typeface="Helvetica Neue"/>
                <a:ea typeface="Helvetica Neue"/>
              </a:rPr>
              <a:t>上面代码执行过程中，前后共触发了两次从头到尾的计算。</a:t>
            </a:r>
            <a:br/>
            <a:r>
              <a:rPr b="0" lang="en-US" sz="3000" spc="-1" strike="noStrike">
                <a:solidFill>
                  <a:srgbClr val="333333"/>
                </a:solidFill>
                <a:latin typeface="Helvetica Neue"/>
                <a:ea typeface="Helvetica Neue"/>
              </a:rPr>
              <a:t>实际上，可以通过持久化（缓存）机制避免这种重复计算的开销。可以使用</a:t>
            </a:r>
            <a:r>
              <a:rPr b="0" lang="en-US" sz="3000" spc="-1" strike="noStrike">
                <a:solidFill>
                  <a:srgbClr val="333333"/>
                </a:solidFill>
                <a:latin typeface="Helvetica Neue"/>
                <a:ea typeface="Helvetica Neue"/>
              </a:rPr>
              <a:t>persist()</a:t>
            </a:r>
            <a:r>
              <a:rPr b="0" lang="en-US" sz="3000" spc="-1" strike="noStrike">
                <a:solidFill>
                  <a:srgbClr val="333333"/>
                </a:solidFill>
                <a:latin typeface="Helvetica Neue"/>
                <a:ea typeface="Helvetica Neue"/>
              </a:rPr>
              <a:t>方法对一个</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标记为持久化，之所以说“标记为持久化”，是因为出现</a:t>
            </a:r>
            <a:r>
              <a:rPr b="0" lang="en-US" sz="3000" spc="-1" strike="noStrike">
                <a:solidFill>
                  <a:srgbClr val="333333"/>
                </a:solidFill>
                <a:latin typeface="Helvetica Neue"/>
                <a:ea typeface="Helvetica Neue"/>
              </a:rPr>
              <a:t>persist()</a:t>
            </a:r>
            <a:r>
              <a:rPr b="0" lang="en-US" sz="3000" spc="-1" strike="noStrike">
                <a:solidFill>
                  <a:srgbClr val="333333"/>
                </a:solidFill>
                <a:latin typeface="Helvetica Neue"/>
                <a:ea typeface="Helvetica Neue"/>
              </a:rPr>
              <a:t>语句的地方，并不会马上计算生成</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并把它持久化，而是要等到遇到第一个行动操作触发真正计算以后，才会把计算结果进行持久化，持久化后的</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将会被保留在计算节点的内存中被后面的行动操作重复使用。</a:t>
            </a:r>
            <a:br/>
            <a:r>
              <a:rPr b="0" lang="en-US" sz="3000" spc="-1" strike="noStrike">
                <a:solidFill>
                  <a:srgbClr val="333333"/>
                </a:solidFill>
                <a:latin typeface="Helvetica Neue"/>
                <a:ea typeface="Helvetica Neue"/>
              </a:rPr>
              <a:t>persist()</a:t>
            </a:r>
            <a:r>
              <a:rPr b="0" lang="en-US" sz="3000" spc="-1" strike="noStrike">
                <a:solidFill>
                  <a:srgbClr val="333333"/>
                </a:solidFill>
                <a:latin typeface="Helvetica Neue"/>
                <a:ea typeface="Helvetica Neue"/>
              </a:rPr>
              <a:t>的圆括号中包含的是持久化级别参数，比如，</a:t>
            </a:r>
            <a:r>
              <a:rPr b="0" lang="en-US" sz="3000" spc="-1" strike="noStrike">
                <a:solidFill>
                  <a:srgbClr val="333333"/>
                </a:solidFill>
                <a:latin typeface="Helvetica Neue"/>
                <a:ea typeface="Helvetica Neue"/>
              </a:rPr>
              <a:t>persist(MEMORY_ONLY)</a:t>
            </a:r>
            <a:r>
              <a:rPr b="0" lang="en-US" sz="3000" spc="-1" strike="noStrike">
                <a:solidFill>
                  <a:srgbClr val="333333"/>
                </a:solidFill>
                <a:latin typeface="Helvetica Neue"/>
                <a:ea typeface="Helvetica Neue"/>
              </a:rPr>
              <a:t>表示将</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作为反序列化的对象存储于</a:t>
            </a:r>
            <a:r>
              <a:rPr b="0" lang="en-US" sz="3000" spc="-1" strike="noStrike">
                <a:solidFill>
                  <a:srgbClr val="333333"/>
                </a:solidFill>
                <a:latin typeface="Helvetica Neue"/>
                <a:ea typeface="Helvetica Neue"/>
              </a:rPr>
              <a:t>JVM</a:t>
            </a:r>
            <a:r>
              <a:rPr b="0" lang="en-US" sz="3000" spc="-1" strike="noStrike">
                <a:solidFill>
                  <a:srgbClr val="333333"/>
                </a:solidFill>
                <a:latin typeface="Helvetica Neue"/>
                <a:ea typeface="Helvetica Neue"/>
              </a:rPr>
              <a:t>中，如果内存不足，就要按照</a:t>
            </a:r>
            <a:r>
              <a:rPr b="0" lang="en-US" sz="3000" spc="-1" strike="noStrike">
                <a:solidFill>
                  <a:srgbClr val="333333"/>
                </a:solidFill>
                <a:latin typeface="Helvetica Neue"/>
                <a:ea typeface="Helvetica Neue"/>
              </a:rPr>
              <a:t>LRU</a:t>
            </a:r>
            <a:r>
              <a:rPr b="0" lang="en-US" sz="3000" spc="-1" strike="noStrike">
                <a:solidFill>
                  <a:srgbClr val="333333"/>
                </a:solidFill>
                <a:latin typeface="Helvetica Neue"/>
                <a:ea typeface="Helvetica Neue"/>
              </a:rPr>
              <a:t>原则替换缓存中的内容。</a:t>
            </a:r>
            <a:r>
              <a:rPr b="0" lang="en-US" sz="3000" spc="-1" strike="noStrike">
                <a:solidFill>
                  <a:srgbClr val="333333"/>
                </a:solidFill>
                <a:latin typeface="Helvetica Neue"/>
                <a:ea typeface="Helvetica Neue"/>
              </a:rPr>
              <a:t>persist(MEMORY_AND_DISK)</a:t>
            </a:r>
            <a:r>
              <a:rPr b="0" lang="en-US" sz="3000" spc="-1" strike="noStrike">
                <a:solidFill>
                  <a:srgbClr val="333333"/>
                </a:solidFill>
                <a:latin typeface="Helvetica Neue"/>
                <a:ea typeface="Helvetica Neue"/>
              </a:rPr>
              <a:t>表示将</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作为反序列化的对象存储在</a:t>
            </a:r>
            <a:r>
              <a:rPr b="0" lang="en-US" sz="3000" spc="-1" strike="noStrike">
                <a:solidFill>
                  <a:srgbClr val="333333"/>
                </a:solidFill>
                <a:latin typeface="Helvetica Neue"/>
                <a:ea typeface="Helvetica Neue"/>
              </a:rPr>
              <a:t>JVM</a:t>
            </a:r>
            <a:r>
              <a:rPr b="0" lang="en-US" sz="3000" spc="-1" strike="noStrike">
                <a:solidFill>
                  <a:srgbClr val="333333"/>
                </a:solidFill>
                <a:latin typeface="Helvetica Neue"/>
                <a:ea typeface="Helvetica Neue"/>
              </a:rPr>
              <a:t>中，如果内存不足，超出的分区将会被存放在硬盘上。一般而言，使用</a:t>
            </a:r>
            <a:r>
              <a:rPr b="0" lang="en-US" sz="3000" spc="-1" strike="noStrike">
                <a:solidFill>
                  <a:srgbClr val="333333"/>
                </a:solidFill>
                <a:latin typeface="Helvetica Neue"/>
                <a:ea typeface="Helvetica Neue"/>
              </a:rPr>
              <a:t>cache()</a:t>
            </a:r>
            <a:r>
              <a:rPr b="0" lang="en-US" sz="3000" spc="-1" strike="noStrike">
                <a:solidFill>
                  <a:srgbClr val="333333"/>
                </a:solidFill>
                <a:latin typeface="Helvetica Neue"/>
                <a:ea typeface="Helvetica Neue"/>
              </a:rPr>
              <a:t>方法时，会调用</a:t>
            </a:r>
            <a:r>
              <a:rPr b="0" lang="en-US" sz="3000" spc="-1" strike="noStrike">
                <a:solidFill>
                  <a:srgbClr val="333333"/>
                </a:solidFill>
                <a:latin typeface="Helvetica Neue"/>
                <a:ea typeface="Helvetica Neue"/>
              </a:rPr>
              <a:t>persist(MEMORY_ONLY)</a:t>
            </a:r>
            <a:r>
              <a:rPr b="0" lang="en-US" sz="3000" spc="-1" strike="noStrike">
                <a:solidFill>
                  <a:srgbClr val="333333"/>
                </a:solidFill>
                <a:latin typeface="Helvetica Neue"/>
                <a:ea typeface="Helvetica Neue"/>
              </a:rPr>
              <a:t>。</a:t>
            </a:r>
            <a:br/>
            <a:r>
              <a:rPr b="0" lang="en-US" sz="3000" spc="-1" strike="noStrike">
                <a:solidFill>
                  <a:srgbClr val="333333"/>
                </a:solidFill>
                <a:latin typeface="Helvetica Neue"/>
                <a:ea typeface="Helvetica Neue"/>
              </a:rPr>
              <a:t>例子如下：</a:t>
            </a:r>
            <a:endParaRPr b="0" lang="en-US" sz="3000" spc="-1" strike="noStrike">
              <a:latin typeface="Arial"/>
            </a:endParaRPr>
          </a:p>
          <a:p>
            <a:pPr>
              <a:lnSpc>
                <a:spcPts val="5601"/>
              </a:lnSpc>
            </a:pPr>
            <a:endParaRPr b="0" lang="en-US" sz="3000" spc="-1" strike="noStrike">
              <a:latin typeface="Arial"/>
            </a:endParaRPr>
          </a:p>
          <a:p>
            <a:pPr>
              <a:lnSpc>
                <a:spcPts val="5601"/>
              </a:lnSpc>
            </a:pPr>
            <a:endParaRPr b="0" lang="en-US" sz="3000" spc="-1" strike="noStrike">
              <a:latin typeface="Arial"/>
            </a:endParaRPr>
          </a:p>
          <a:p>
            <a:pPr>
              <a:lnSpc>
                <a:spcPts val="5601"/>
              </a:lnSpc>
            </a:pPr>
            <a:endParaRPr b="0" lang="en-US" sz="3000" spc="-1" strike="noStrike">
              <a:latin typeface="Arial"/>
            </a:endParaRPr>
          </a:p>
          <a:p>
            <a:pPr>
              <a:lnSpc>
                <a:spcPts val="5601"/>
              </a:lnSpc>
            </a:pPr>
            <a:endParaRPr b="0" lang="en-US" sz="3000" spc="-1" strike="noStrike">
              <a:latin typeface="Arial"/>
            </a:endParaRPr>
          </a:p>
          <a:p>
            <a:pPr>
              <a:lnSpc>
                <a:spcPts val="5601"/>
              </a:lnSpc>
            </a:pPr>
            <a:endParaRPr b="0" lang="en-US" sz="3000" spc="-1" strike="noStrike">
              <a:latin typeface="Arial"/>
            </a:endParaRPr>
          </a:p>
          <a:p>
            <a:pPr>
              <a:lnSpc>
                <a:spcPts val="5601"/>
              </a:lnSpc>
            </a:pPr>
            <a:endParaRPr b="0" lang="en-US" sz="3000" spc="-1" strike="noStrike">
              <a:latin typeface="Arial"/>
            </a:endParaRPr>
          </a:p>
          <a:p>
            <a:pPr>
              <a:lnSpc>
                <a:spcPts val="5601"/>
              </a:lnSpc>
            </a:pPr>
            <a:endParaRPr b="0" lang="en-US" sz="3000" spc="-1" strike="noStrike">
              <a:latin typeface="Arial"/>
            </a:endParaRPr>
          </a:p>
        </p:txBody>
      </p:sp>
      <p:sp>
        <p:nvSpPr>
          <p:cNvPr id="390" name="CustomShape 2"/>
          <p:cNvSpPr/>
          <p:nvPr/>
        </p:nvSpPr>
        <p:spPr>
          <a:xfrm>
            <a:off x="110160" y="6091560"/>
            <a:ext cx="24161760" cy="5245560"/>
          </a:xfrm>
          <a:prstGeom prst="rect">
            <a:avLst/>
          </a:prstGeom>
          <a:solidFill>
            <a:srgbClr val="929292"/>
          </a:solidFill>
          <a:ln w="12600">
            <a:noFill/>
          </a:ln>
        </p:spPr>
        <p:style>
          <a:lnRef idx="0"/>
          <a:fillRef idx="0"/>
          <a:effectRef idx="0"/>
          <a:fontRef idx="minor"/>
        </p:style>
        <p:txBody>
          <a:bodyPr lIns="50760" rIns="50760" tIns="50760" bIns="50760" anchor="ctr"/>
          <a:p>
            <a:pPr marL="457200" indent="-315720">
              <a:lnSpc>
                <a:spcPts val="5601"/>
              </a:lnSpc>
              <a:buClr>
                <a:srgbClr val="ffffff"/>
              </a:buClr>
              <a:buFont typeface="StarSymbol"/>
              <a:buAutoNum type="arabicPeriod"/>
            </a:pPr>
            <a:r>
              <a:rPr b="0" lang="en-US" sz="3000" spc="-1" strike="noStrike">
                <a:solidFill>
                  <a:srgbClr val="ffffff"/>
                </a:solidFill>
                <a:latin typeface="Helvetica Neue"/>
                <a:ea typeface="Helvetica Neue"/>
              </a:rPr>
              <a:t>&gt;&gt;&gt; list = [</a:t>
            </a:r>
            <a:r>
              <a:rPr b="0" lang="en-US" sz="3000" spc="-1" strike="noStrike">
                <a:solidFill>
                  <a:srgbClr val="e6db5a"/>
                </a:solidFill>
                <a:latin typeface="Helvetica Neue"/>
                <a:ea typeface="Helvetica Neue"/>
              </a:rPr>
              <a:t>"Hadoop"</a:t>
            </a:r>
            <a:r>
              <a:rPr b="0" lang="en-US" sz="3000" spc="-1" strike="noStrike">
                <a:solidFill>
                  <a:srgbClr val="ffffff"/>
                </a:solidFill>
                <a:latin typeface="Helvetica Neue"/>
                <a:ea typeface="Helvetica Neue"/>
              </a:rPr>
              <a:t>,</a:t>
            </a:r>
            <a:r>
              <a:rPr b="0" lang="en-US" sz="3000" spc="-1" strike="noStrike">
                <a:solidFill>
                  <a:srgbClr val="e6db5a"/>
                </a:solidFill>
                <a:latin typeface="Helvetica Neue"/>
                <a:ea typeface="Helvetica Neue"/>
              </a:rPr>
              <a:t>"Spark"</a:t>
            </a:r>
            <a:r>
              <a:rPr b="0" lang="en-US" sz="3000" spc="-1" strike="noStrike">
                <a:solidFill>
                  <a:srgbClr val="ffffff"/>
                </a:solidFill>
                <a:latin typeface="Helvetica Neue"/>
                <a:ea typeface="Helvetica Neue"/>
              </a:rPr>
              <a:t>,</a:t>
            </a:r>
            <a:r>
              <a:rPr b="0" lang="en-US" sz="3000" spc="-1" strike="noStrike">
                <a:solidFill>
                  <a:srgbClr val="e6db5a"/>
                </a:solidFill>
                <a:latin typeface="Helvetica Neue"/>
                <a:ea typeface="Helvetica Neue"/>
              </a:rPr>
              <a:t>"Hive"</a:t>
            </a:r>
            <a:r>
              <a:rPr b="0" lang="en-US" sz="3000" spc="-1" strike="noStrike">
                <a:solidFill>
                  <a:srgbClr val="ffffff"/>
                </a:solidFill>
                <a:latin typeface="Helvetica Neue"/>
                <a:ea typeface="Helvetica Neue"/>
              </a:rPr>
              <a:t>]</a:t>
            </a:r>
            <a:endParaRPr b="0" lang="en-US" sz="3000" spc="-1" strike="noStrike">
              <a:latin typeface="Arial"/>
            </a:endParaRPr>
          </a:p>
          <a:p>
            <a:pPr marL="457200" indent="-315720">
              <a:lnSpc>
                <a:spcPts val="5601"/>
              </a:lnSpc>
              <a:buClr>
                <a:srgbClr val="ffffff"/>
              </a:buClr>
              <a:buFont typeface="StarSymbol"/>
              <a:buAutoNum type="arabicPeriod"/>
            </a:pPr>
            <a:r>
              <a:rPr b="0" lang="en-US" sz="3000" spc="-1" strike="noStrike">
                <a:solidFill>
                  <a:srgbClr val="ffffff"/>
                </a:solidFill>
                <a:latin typeface="Helvetica Neue"/>
                <a:ea typeface="Helvetica Neue"/>
              </a:rPr>
              <a:t>&gt;&gt;&gt; rdd = sc.parallelize(list)</a:t>
            </a:r>
            <a:endParaRPr b="0" lang="en-US" sz="3000" spc="-1" strike="noStrike">
              <a:latin typeface="Arial"/>
            </a:endParaRPr>
          </a:p>
          <a:p>
            <a:pPr marL="457200" indent="-315720">
              <a:lnSpc>
                <a:spcPts val="5601"/>
              </a:lnSpc>
              <a:buClr>
                <a:srgbClr val="ffffff"/>
              </a:buClr>
              <a:buFont typeface="StarSymbol"/>
              <a:buAutoNum type="arabicPeriod"/>
            </a:pPr>
            <a:r>
              <a:rPr b="0" lang="en-US" sz="3000" spc="-1" strike="noStrike">
                <a:solidFill>
                  <a:srgbClr val="ffffff"/>
                </a:solidFill>
                <a:latin typeface="Helvetica Neue"/>
                <a:ea typeface="Helvetica Neue"/>
              </a:rPr>
              <a:t>&gt;&gt;&gt; rdd.cache()  //</a:t>
            </a:r>
            <a:r>
              <a:rPr b="0" lang="en-US" sz="3000" spc="-1" strike="noStrike">
                <a:solidFill>
                  <a:srgbClr val="ffffff"/>
                </a:solidFill>
                <a:latin typeface="Helvetica Neue"/>
                <a:ea typeface="Helvetica Neue"/>
              </a:rPr>
              <a:t>会调用</a:t>
            </a:r>
            <a:r>
              <a:rPr b="0" lang="en-US" sz="3000" spc="-1" strike="noStrike">
                <a:solidFill>
                  <a:srgbClr val="ffffff"/>
                </a:solidFill>
                <a:latin typeface="Helvetica Neue"/>
                <a:ea typeface="Helvetica Neue"/>
              </a:rPr>
              <a:t>persist(MEMORY_ONLY)</a:t>
            </a:r>
            <a:r>
              <a:rPr b="0" lang="en-US" sz="3000" spc="-1" strike="noStrike">
                <a:solidFill>
                  <a:srgbClr val="ffffff"/>
                </a:solidFill>
                <a:latin typeface="Helvetica Neue"/>
                <a:ea typeface="Helvetica Neue"/>
              </a:rPr>
              <a:t>，但是，语句执行到这里，并不会缓存</a:t>
            </a:r>
            <a:r>
              <a:rPr b="0" lang="en-US" sz="3000" spc="-1" strike="noStrike">
                <a:solidFill>
                  <a:srgbClr val="ffffff"/>
                </a:solidFill>
                <a:latin typeface="Helvetica Neue"/>
                <a:ea typeface="Helvetica Neue"/>
              </a:rPr>
              <a:t>rdd</a:t>
            </a:r>
            <a:r>
              <a:rPr b="0" lang="en-US" sz="3000" spc="-1" strike="noStrike">
                <a:solidFill>
                  <a:srgbClr val="ffffff"/>
                </a:solidFill>
                <a:latin typeface="Helvetica Neue"/>
                <a:ea typeface="Helvetica Neue"/>
              </a:rPr>
              <a:t>，这是</a:t>
            </a:r>
            <a:r>
              <a:rPr b="0" lang="en-US" sz="3000" spc="-1" strike="noStrike">
                <a:solidFill>
                  <a:srgbClr val="ffffff"/>
                </a:solidFill>
                <a:latin typeface="Helvetica Neue"/>
                <a:ea typeface="Helvetica Neue"/>
              </a:rPr>
              <a:t>rdd</a:t>
            </a:r>
            <a:r>
              <a:rPr b="0" lang="en-US" sz="3000" spc="-1" strike="noStrike">
                <a:solidFill>
                  <a:srgbClr val="ffffff"/>
                </a:solidFill>
                <a:latin typeface="Helvetica Neue"/>
                <a:ea typeface="Helvetica Neue"/>
              </a:rPr>
              <a:t>还没有被计算生成</a:t>
            </a:r>
            <a:endParaRPr b="0" lang="en-US" sz="3000" spc="-1" strike="noStrike">
              <a:latin typeface="Arial"/>
            </a:endParaRPr>
          </a:p>
          <a:p>
            <a:pPr marL="457200" indent="-315720">
              <a:lnSpc>
                <a:spcPts val="5601"/>
              </a:lnSpc>
              <a:buClr>
                <a:srgbClr val="ffffff"/>
              </a:buClr>
              <a:buFont typeface="StarSymbol"/>
              <a:buAutoNum type="arabicPeriod"/>
            </a:pPr>
            <a:r>
              <a:rPr b="0" lang="en-US" sz="3000" spc="-1" strike="noStrike">
                <a:solidFill>
                  <a:srgbClr val="ffffff"/>
                </a:solidFill>
                <a:latin typeface="Helvetica Neue"/>
                <a:ea typeface="Helvetica Neue"/>
              </a:rPr>
              <a:t>&gt;&gt;&gt; </a:t>
            </a:r>
            <a:r>
              <a:rPr b="0" lang="en-US" sz="3000" spc="-1" strike="noStrike">
                <a:solidFill>
                  <a:srgbClr val="66d9ef"/>
                </a:solidFill>
                <a:latin typeface="Helvetica Neue"/>
                <a:ea typeface="Helvetica Neue"/>
              </a:rPr>
              <a:t>print</a:t>
            </a:r>
            <a:r>
              <a:rPr b="0" lang="en-US" sz="3000" spc="-1" strike="noStrike">
                <a:solidFill>
                  <a:srgbClr val="ffffff"/>
                </a:solidFill>
                <a:latin typeface="Helvetica Neue"/>
                <a:ea typeface="Helvetica Neue"/>
              </a:rPr>
              <a:t>(rdd.count()) //</a:t>
            </a:r>
            <a:r>
              <a:rPr b="0" lang="en-US" sz="3000" spc="-1" strike="noStrike">
                <a:solidFill>
                  <a:srgbClr val="ffffff"/>
                </a:solidFill>
                <a:latin typeface="Helvetica Neue"/>
                <a:ea typeface="Helvetica Neue"/>
              </a:rPr>
              <a:t>第一次行动操作，触发一次真正从头到尾的计算，这时才会执行上面的</a:t>
            </a:r>
            <a:r>
              <a:rPr b="0" lang="en-US" sz="3000" spc="-1" strike="noStrike">
                <a:solidFill>
                  <a:srgbClr val="ffffff"/>
                </a:solidFill>
                <a:latin typeface="Helvetica Neue"/>
                <a:ea typeface="Helvetica Neue"/>
              </a:rPr>
              <a:t>rdd.cache()</a:t>
            </a:r>
            <a:r>
              <a:rPr b="0" lang="en-US" sz="3000" spc="-1" strike="noStrike">
                <a:solidFill>
                  <a:srgbClr val="ffffff"/>
                </a:solidFill>
                <a:latin typeface="Helvetica Neue"/>
                <a:ea typeface="Helvetica Neue"/>
              </a:rPr>
              <a:t>，把这个</a:t>
            </a:r>
            <a:r>
              <a:rPr b="0" lang="en-US" sz="3000" spc="-1" strike="noStrike">
                <a:solidFill>
                  <a:srgbClr val="ffffff"/>
                </a:solidFill>
                <a:latin typeface="Helvetica Neue"/>
                <a:ea typeface="Helvetica Neue"/>
              </a:rPr>
              <a:t>rdd</a:t>
            </a:r>
            <a:r>
              <a:rPr b="0" lang="en-US" sz="3000" spc="-1" strike="noStrike">
                <a:solidFill>
                  <a:srgbClr val="ffffff"/>
                </a:solidFill>
                <a:latin typeface="Helvetica Neue"/>
                <a:ea typeface="Helvetica Neue"/>
              </a:rPr>
              <a:t>放到缓存中</a:t>
            </a:r>
            <a:endParaRPr b="0" lang="en-US" sz="3000" spc="-1" strike="noStrike">
              <a:latin typeface="Arial"/>
            </a:endParaRPr>
          </a:p>
          <a:p>
            <a:pPr marL="457200" indent="-315720">
              <a:lnSpc>
                <a:spcPts val="5601"/>
              </a:lnSpc>
              <a:buClr>
                <a:srgbClr val="cc503e"/>
              </a:buClr>
              <a:buFont typeface="StarSymbol"/>
              <a:buAutoNum type="arabicPeriod"/>
            </a:pPr>
            <a:r>
              <a:rPr b="0" lang="en-US" sz="3000" spc="-1" strike="noStrike">
                <a:solidFill>
                  <a:srgbClr val="cc503e"/>
                </a:solidFill>
                <a:latin typeface="Helvetica Neue"/>
                <a:ea typeface="Helvetica Neue"/>
              </a:rPr>
              <a:t>3</a:t>
            </a:r>
            <a:endParaRPr b="0" lang="en-US" sz="3000" spc="-1" strike="noStrike">
              <a:latin typeface="Arial"/>
            </a:endParaRPr>
          </a:p>
          <a:p>
            <a:pPr marL="457200" indent="-315720">
              <a:lnSpc>
                <a:spcPts val="5601"/>
              </a:lnSpc>
              <a:buClr>
                <a:srgbClr val="ffffff"/>
              </a:buClr>
              <a:buFont typeface="StarSymbol"/>
              <a:buAutoNum type="arabicPeriod"/>
            </a:pPr>
            <a:r>
              <a:rPr b="0" lang="en-US" sz="3000" spc="-1" strike="noStrike">
                <a:solidFill>
                  <a:srgbClr val="ffffff"/>
                </a:solidFill>
                <a:latin typeface="Helvetica Neue"/>
                <a:ea typeface="Helvetica Neue"/>
              </a:rPr>
              <a:t>&gt;&gt;&gt; </a:t>
            </a:r>
            <a:r>
              <a:rPr b="0" lang="en-US" sz="3000" spc="-1" strike="noStrike">
                <a:solidFill>
                  <a:srgbClr val="66d9ef"/>
                </a:solidFill>
                <a:latin typeface="Helvetica Neue"/>
                <a:ea typeface="Helvetica Neue"/>
              </a:rPr>
              <a:t>print</a:t>
            </a:r>
            <a:r>
              <a:rPr b="0" lang="en-US" sz="3000" spc="-1" strike="noStrike">
                <a:solidFill>
                  <a:srgbClr val="ffffff"/>
                </a:solidFill>
                <a:latin typeface="Helvetica Neue"/>
                <a:ea typeface="Helvetica Neue"/>
              </a:rPr>
              <a:t>(</a:t>
            </a:r>
            <a:r>
              <a:rPr b="0" lang="en-US" sz="3000" spc="-1" strike="noStrike">
                <a:solidFill>
                  <a:srgbClr val="e6db5a"/>
                </a:solidFill>
                <a:latin typeface="Helvetica Neue"/>
                <a:ea typeface="Helvetica Neue"/>
              </a:rPr>
              <a:t>','</a:t>
            </a:r>
            <a:r>
              <a:rPr b="0" lang="en-US" sz="3000" spc="-1" strike="noStrike">
                <a:solidFill>
                  <a:srgbClr val="ffffff"/>
                </a:solidFill>
                <a:latin typeface="Helvetica Neue"/>
                <a:ea typeface="Helvetica Neue"/>
              </a:rPr>
              <a:t>.join(rdd.collect())) //</a:t>
            </a:r>
            <a:r>
              <a:rPr b="0" lang="en-US" sz="3000" spc="-1" strike="noStrike">
                <a:solidFill>
                  <a:srgbClr val="ffffff"/>
                </a:solidFill>
                <a:latin typeface="Helvetica Neue"/>
                <a:ea typeface="Helvetica Neue"/>
              </a:rPr>
              <a:t>第二次行动操作，不需要触发从头到尾的计算，只需要重复使用上面缓存中的</a:t>
            </a:r>
            <a:r>
              <a:rPr b="0" lang="en-US" sz="3000" spc="-1" strike="noStrike">
                <a:solidFill>
                  <a:srgbClr val="ffffff"/>
                </a:solidFill>
                <a:latin typeface="Helvetica Neue"/>
                <a:ea typeface="Helvetica Neue"/>
              </a:rPr>
              <a:t>rdd</a:t>
            </a:r>
            <a:endParaRPr b="0" lang="en-US" sz="3000" spc="-1" strike="noStrike">
              <a:latin typeface="Arial"/>
            </a:endParaRPr>
          </a:p>
          <a:p>
            <a:pPr marL="457200" indent="-315720">
              <a:lnSpc>
                <a:spcPts val="5601"/>
              </a:lnSpc>
              <a:buClr>
                <a:srgbClr val="66d9ef"/>
              </a:buClr>
              <a:buFont typeface="StarSymbol"/>
              <a:buAutoNum type="arabicPeriod"/>
            </a:pPr>
            <a:r>
              <a:rPr b="0" lang="en-US" sz="3000" spc="-1" strike="noStrike">
                <a:solidFill>
                  <a:srgbClr val="66d9ef"/>
                </a:solidFill>
                <a:latin typeface="Helvetica Neue"/>
                <a:ea typeface="Helvetica Neue"/>
              </a:rPr>
              <a:t>Hadoop</a:t>
            </a:r>
            <a:r>
              <a:rPr b="0" lang="en-US" sz="3000" spc="-1" strike="noStrike">
                <a:solidFill>
                  <a:srgbClr val="ffffff"/>
                </a:solidFill>
                <a:latin typeface="Helvetica Neue"/>
                <a:ea typeface="Helvetica Neue"/>
              </a:rPr>
              <a:t>,</a:t>
            </a:r>
            <a:r>
              <a:rPr b="0" lang="en-US" sz="3000" spc="-1" strike="noStrike">
                <a:solidFill>
                  <a:srgbClr val="66d9ef"/>
                </a:solidFill>
                <a:latin typeface="Helvetica Neue"/>
                <a:ea typeface="Helvetica Neue"/>
              </a:rPr>
              <a:t>Spark</a:t>
            </a:r>
            <a:r>
              <a:rPr b="0" lang="en-US" sz="3000" spc="-1" strike="noStrike">
                <a:solidFill>
                  <a:srgbClr val="ffffff"/>
                </a:solidFill>
                <a:latin typeface="Helvetica Neue"/>
                <a:ea typeface="Helvetica Neue"/>
              </a:rPr>
              <a:t>,</a:t>
            </a:r>
            <a:r>
              <a:rPr b="0" lang="en-US" sz="3000" spc="-1" strike="noStrike">
                <a:solidFill>
                  <a:srgbClr val="66d9ef"/>
                </a:solidFill>
                <a:latin typeface="Helvetica Neue"/>
                <a:ea typeface="Helvetica Neue"/>
              </a:rPr>
              <a:t>Hive</a:t>
            </a:r>
            <a:endParaRPr b="0" lang="en-US" sz="3000" spc="-1" strike="noStrike">
              <a:latin typeface="Arial"/>
            </a:endParaRPr>
          </a:p>
        </p:txBody>
      </p:sp>
      <p:sp>
        <p:nvSpPr>
          <p:cNvPr id="391" name="CustomShape 3"/>
          <p:cNvSpPr/>
          <p:nvPr/>
        </p:nvSpPr>
        <p:spPr>
          <a:xfrm>
            <a:off x="110160" y="11466360"/>
            <a:ext cx="10621440" cy="785160"/>
          </a:xfrm>
          <a:prstGeom prst="rect">
            <a:avLst/>
          </a:prstGeom>
          <a:noFill/>
          <a:ln w="12600">
            <a:noFill/>
          </a:ln>
        </p:spPr>
        <p:style>
          <a:lnRef idx="0"/>
          <a:fillRef idx="0"/>
          <a:effectRef idx="0"/>
          <a:fontRef idx="minor"/>
        </p:style>
        <p:txBody>
          <a:bodyPr wrap="none" lIns="50760" rIns="50760" tIns="50760" bIns="50760" anchor="ctr"/>
          <a:p>
            <a:pPr>
              <a:lnSpc>
                <a:spcPts val="5400"/>
              </a:lnSpc>
              <a:spcBef>
                <a:spcPts val="1500"/>
              </a:spcBef>
            </a:pPr>
            <a:r>
              <a:rPr b="0" lang="en-US" sz="3000" spc="-1" strike="noStrike">
                <a:solidFill>
                  <a:srgbClr val="333333"/>
                </a:solidFill>
                <a:latin typeface="Helvetica Neue"/>
                <a:ea typeface="Helvetica Neue"/>
              </a:rPr>
              <a:t>最后，可以使用</a:t>
            </a:r>
            <a:r>
              <a:rPr b="0" lang="en-US" sz="3000" spc="-1" strike="noStrike">
                <a:solidFill>
                  <a:srgbClr val="333333"/>
                </a:solidFill>
                <a:latin typeface="Helvetica Neue"/>
                <a:ea typeface="Helvetica Neue"/>
              </a:rPr>
              <a:t>unpersist()</a:t>
            </a:r>
            <a:r>
              <a:rPr b="0" lang="en-US" sz="3000" spc="-1" strike="noStrike">
                <a:solidFill>
                  <a:srgbClr val="333333"/>
                </a:solidFill>
                <a:latin typeface="Helvetica Neue"/>
                <a:ea typeface="Helvetica Neue"/>
              </a:rPr>
              <a:t>方法手动地把持久化的</a:t>
            </a:r>
            <a:r>
              <a:rPr b="0" lang="en-US" sz="3000" spc="-1" strike="noStrike">
                <a:solidFill>
                  <a:srgbClr val="333333"/>
                </a:solidFill>
                <a:latin typeface="Helvetica Neue"/>
                <a:ea typeface="Helvetica Neue"/>
              </a:rPr>
              <a:t>RDD</a:t>
            </a:r>
            <a:r>
              <a:rPr b="0" lang="en-US" sz="3000" spc="-1" strike="noStrike">
                <a:solidFill>
                  <a:srgbClr val="333333"/>
                </a:solidFill>
                <a:latin typeface="Helvetica Neue"/>
                <a:ea typeface="Helvetica Neue"/>
              </a:rPr>
              <a:t>删除</a:t>
            </a:r>
            <a:endParaRPr b="0" lang="en-US" sz="30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1206360" y="532800"/>
            <a:ext cx="21969360" cy="1130400"/>
          </a:xfrm>
          <a:prstGeom prst="rect">
            <a:avLst/>
          </a:prstGeom>
          <a:noFill/>
          <a:ln w="12600">
            <a:noFill/>
          </a:ln>
        </p:spPr>
        <p:style>
          <a:lnRef idx="0"/>
          <a:fillRef idx="0"/>
          <a:effectRef idx="0"/>
          <a:fontRef idx="minor"/>
        </p:style>
        <p:txBody>
          <a:bodyPr lIns="50760" rIns="50760" tIns="50760" bIns="50760"/>
          <a:p>
            <a:pPr marL="698400" indent="-696600">
              <a:lnSpc>
                <a:spcPct val="100000"/>
              </a:lnSpc>
              <a:spcBef>
                <a:spcPts val="1800"/>
              </a:spcBef>
              <a:buClr>
                <a:srgbClr val="000000"/>
              </a:buClr>
              <a:buSzPct val="123000"/>
              <a:buFont typeface="Symbol"/>
              <a:buChar char=""/>
            </a:pPr>
            <a:r>
              <a:rPr b="1" lang="en-US" sz="5500" spc="-86" strike="noStrike">
                <a:solidFill>
                  <a:srgbClr val="000000"/>
                </a:solidFill>
                <a:latin typeface="Helvetica Neue"/>
                <a:ea typeface="Helvetica Neue"/>
              </a:rPr>
              <a:t>Spark SQL</a:t>
            </a:r>
            <a:endParaRPr b="0" lang="en-US" sz="5500" spc="-1" strike="noStrike">
              <a:latin typeface="Arial"/>
            </a:endParaRPr>
          </a:p>
        </p:txBody>
      </p:sp>
      <p:sp>
        <p:nvSpPr>
          <p:cNvPr id="393" name="CustomShape 2"/>
          <p:cNvSpPr/>
          <p:nvPr/>
        </p:nvSpPr>
        <p:spPr>
          <a:xfrm>
            <a:off x="1650960" y="1860840"/>
            <a:ext cx="22351320" cy="3225240"/>
          </a:xfrm>
          <a:prstGeom prst="rect">
            <a:avLst/>
          </a:prstGeom>
          <a:noFill/>
          <a:ln w="12600">
            <a:noFill/>
          </a:ln>
        </p:spPr>
        <p:style>
          <a:lnRef idx="0"/>
          <a:fillRef idx="0"/>
          <a:effectRef idx="0"/>
          <a:fontRef idx="minor"/>
        </p:style>
        <p:txBody>
          <a:bodyPr lIns="50760" rIns="50760" tIns="50760" bIns="50760">
            <a:normAutofit/>
          </a:bodyPr>
          <a:p>
            <a:pPr algn="just">
              <a:lnSpc>
                <a:spcPct val="100000"/>
              </a:lnSpc>
              <a:spcBef>
                <a:spcPts val="1599"/>
              </a:spcBef>
            </a:pPr>
            <a:r>
              <a:rPr b="0" lang="en-US" sz="4100" spc="-86" strike="noStrike">
                <a:solidFill>
                  <a:srgbClr val="000000"/>
                </a:solidFill>
                <a:latin typeface="Helvetica Neue Light"/>
                <a:ea typeface="Helvetica Neue Light"/>
              </a:rPr>
              <a:t>Spark SQL</a:t>
            </a:r>
            <a:r>
              <a:rPr b="0" lang="en-US" sz="4100" spc="-86" strike="noStrike">
                <a:solidFill>
                  <a:srgbClr val="000000"/>
                </a:solidFill>
                <a:latin typeface="Helvetica Neue Light"/>
                <a:ea typeface="Helvetica Neue Light"/>
              </a:rPr>
              <a:t>是</a:t>
            </a:r>
            <a:r>
              <a:rPr b="0" lang="en-US" sz="4100" spc="-86" strike="noStrike">
                <a:solidFill>
                  <a:srgbClr val="000000"/>
                </a:solidFill>
                <a:latin typeface="Helvetica Neue Light"/>
                <a:ea typeface="Helvetica Neue Light"/>
              </a:rPr>
              <a:t>Spark</a:t>
            </a:r>
            <a:r>
              <a:rPr b="0" lang="en-US" sz="4100" spc="-86" strike="noStrike">
                <a:solidFill>
                  <a:srgbClr val="000000"/>
                </a:solidFill>
                <a:latin typeface="Helvetica Neue Light"/>
                <a:ea typeface="Helvetica Neue Light"/>
              </a:rPr>
              <a:t>生态系统中非常重要的组件，其前身为</a:t>
            </a:r>
            <a:r>
              <a:rPr b="0" lang="en-US" sz="4100" spc="-86" strike="noStrike">
                <a:solidFill>
                  <a:srgbClr val="000000"/>
                </a:solidFill>
                <a:latin typeface="Helvetica Neue Light"/>
                <a:ea typeface="Helvetica Neue Light"/>
              </a:rPr>
              <a:t>Shark</a:t>
            </a:r>
            <a:r>
              <a:rPr b="0" lang="en-US" sz="4100" spc="-86" strike="noStrike">
                <a:solidFill>
                  <a:srgbClr val="000000"/>
                </a:solidFill>
                <a:latin typeface="Helvetica Neue Light"/>
                <a:ea typeface="Helvetica Neue Light"/>
              </a:rPr>
              <a:t>。</a:t>
            </a:r>
            <a:r>
              <a:rPr b="0" lang="en-US" sz="4100" spc="-86" strike="noStrike">
                <a:solidFill>
                  <a:srgbClr val="000000"/>
                </a:solidFill>
                <a:latin typeface="Helvetica Neue Light"/>
                <a:ea typeface="Helvetica Neue Light"/>
              </a:rPr>
              <a:t>Shark</a:t>
            </a:r>
            <a:r>
              <a:rPr b="0" lang="en-US" sz="4100" spc="-86" strike="noStrike">
                <a:solidFill>
                  <a:srgbClr val="000000"/>
                </a:solidFill>
                <a:latin typeface="Helvetica Neue Light"/>
                <a:ea typeface="Helvetica Neue Light"/>
              </a:rPr>
              <a:t>是</a:t>
            </a:r>
            <a:r>
              <a:rPr b="0" lang="en-US" sz="4100" spc="-86" strike="noStrike">
                <a:solidFill>
                  <a:srgbClr val="000000"/>
                </a:solidFill>
                <a:latin typeface="Helvetica Neue Light"/>
                <a:ea typeface="Helvetica Neue Light"/>
              </a:rPr>
              <a:t>Spark</a:t>
            </a:r>
            <a:r>
              <a:rPr b="0" lang="en-US" sz="4100" spc="-86" strike="noStrike">
                <a:solidFill>
                  <a:srgbClr val="000000"/>
                </a:solidFill>
                <a:latin typeface="Helvetica Neue Light"/>
                <a:ea typeface="Helvetica Neue Light"/>
              </a:rPr>
              <a:t>上的数据仓库，最初设计成与</a:t>
            </a:r>
            <a:r>
              <a:rPr b="0" lang="en-US" sz="4100" spc="-86" strike="noStrike">
                <a:solidFill>
                  <a:srgbClr val="000000"/>
                </a:solidFill>
                <a:latin typeface="Helvetica Neue Light"/>
                <a:ea typeface="Helvetica Neue Light"/>
              </a:rPr>
              <a:t>Hive</a:t>
            </a:r>
            <a:r>
              <a:rPr b="0" lang="en-US" sz="4100" spc="-86" strike="noStrike">
                <a:solidFill>
                  <a:srgbClr val="000000"/>
                </a:solidFill>
                <a:latin typeface="Helvetica Neue Light"/>
                <a:ea typeface="Helvetica Neue Light"/>
              </a:rPr>
              <a:t>兼容，但是该项目于</a:t>
            </a:r>
            <a:r>
              <a:rPr b="0" lang="en-US" sz="4100" spc="-86" strike="noStrike">
                <a:solidFill>
                  <a:srgbClr val="000000"/>
                </a:solidFill>
                <a:latin typeface="Helvetica Neue Light"/>
                <a:ea typeface="Helvetica Neue Light"/>
              </a:rPr>
              <a:t>2014</a:t>
            </a:r>
            <a:r>
              <a:rPr b="0" lang="en-US" sz="4100" spc="-86" strike="noStrike">
                <a:solidFill>
                  <a:srgbClr val="000000"/>
                </a:solidFill>
                <a:latin typeface="Helvetica Neue Light"/>
                <a:ea typeface="Helvetica Neue Light"/>
              </a:rPr>
              <a:t>年开始停止开发，转向</a:t>
            </a:r>
            <a:r>
              <a:rPr b="0" lang="en-US" sz="4100" spc="-86" strike="noStrike">
                <a:solidFill>
                  <a:srgbClr val="000000"/>
                </a:solidFill>
                <a:latin typeface="Helvetica Neue Light"/>
                <a:ea typeface="Helvetica Neue Light"/>
              </a:rPr>
              <a:t>Spark SQL</a:t>
            </a:r>
            <a:r>
              <a:rPr b="0" lang="en-US" sz="4100" spc="-86" strike="noStrike">
                <a:solidFill>
                  <a:srgbClr val="000000"/>
                </a:solidFill>
                <a:latin typeface="Helvetica Neue Light"/>
                <a:ea typeface="Helvetica Neue Light"/>
              </a:rPr>
              <a:t>。</a:t>
            </a:r>
            <a:r>
              <a:rPr b="0" lang="en-US" sz="4100" spc="-86" strike="noStrike">
                <a:solidFill>
                  <a:srgbClr val="000000"/>
                </a:solidFill>
                <a:latin typeface="Helvetica Neue Light"/>
                <a:ea typeface="Helvetica Neue Light"/>
              </a:rPr>
              <a:t>Spark SQL</a:t>
            </a:r>
            <a:r>
              <a:rPr b="0" lang="en-US" sz="4100" spc="-86" strike="noStrike">
                <a:solidFill>
                  <a:srgbClr val="000000"/>
                </a:solidFill>
                <a:latin typeface="Helvetica Neue Light"/>
                <a:ea typeface="Helvetica Neue Light"/>
              </a:rPr>
              <a:t>全面继承了</a:t>
            </a:r>
            <a:r>
              <a:rPr b="0" lang="en-US" sz="4100" spc="-86" strike="noStrike">
                <a:solidFill>
                  <a:srgbClr val="000000"/>
                </a:solidFill>
                <a:latin typeface="Helvetica Neue Light"/>
                <a:ea typeface="Helvetica Neue Light"/>
              </a:rPr>
              <a:t>Shark</a:t>
            </a:r>
            <a:r>
              <a:rPr b="0" lang="en-US" sz="4100" spc="-86" strike="noStrike">
                <a:solidFill>
                  <a:srgbClr val="000000"/>
                </a:solidFill>
                <a:latin typeface="Helvetica Neue Light"/>
                <a:ea typeface="Helvetica Neue Light"/>
              </a:rPr>
              <a:t>，并进行了优化。</a:t>
            </a:r>
            <a:endParaRPr b="0" lang="en-US" sz="4100" spc="-1" strike="noStrike">
              <a:latin typeface="Arial"/>
            </a:endParaRPr>
          </a:p>
        </p:txBody>
      </p:sp>
      <p:pic>
        <p:nvPicPr>
          <p:cNvPr id="394" name="图16-13-Spark-SQL支持的数据格式和编程语言.jpg" descr=""/>
          <p:cNvPicPr/>
          <p:nvPr/>
        </p:nvPicPr>
        <p:blipFill>
          <a:blip r:embed="rId1"/>
          <a:stretch/>
        </p:blipFill>
        <p:spPr>
          <a:xfrm>
            <a:off x="3666960" y="4489560"/>
            <a:ext cx="16618680" cy="5461560"/>
          </a:xfrm>
          <a:prstGeom prst="rect">
            <a:avLst/>
          </a:prstGeom>
          <a:ln w="12600">
            <a:noFill/>
          </a:ln>
        </p:spPr>
      </p:pic>
      <p:sp>
        <p:nvSpPr>
          <p:cNvPr id="395" name="CustomShape 3"/>
          <p:cNvSpPr/>
          <p:nvPr/>
        </p:nvSpPr>
        <p:spPr>
          <a:xfrm>
            <a:off x="1771200" y="10228680"/>
            <a:ext cx="22110840" cy="3249720"/>
          </a:xfrm>
          <a:prstGeom prst="rect">
            <a:avLst/>
          </a:prstGeom>
          <a:noFill/>
          <a:ln w="12600">
            <a:noFill/>
          </a:ln>
        </p:spPr>
        <p:style>
          <a:lnRef idx="0"/>
          <a:fillRef idx="0"/>
          <a:effectRef idx="0"/>
          <a:fontRef idx="minor"/>
        </p:style>
        <p:txBody>
          <a:bodyPr lIns="50760" rIns="50760" tIns="50760" bIns="50760"/>
          <a:p>
            <a:pPr>
              <a:lnSpc>
                <a:spcPts val="6199"/>
              </a:lnSpc>
            </a:pPr>
            <a:r>
              <a:rPr b="0" lang="en-US" sz="3700" spc="-1" strike="noStrike">
                <a:solidFill>
                  <a:srgbClr val="333333"/>
                </a:solidFill>
                <a:latin typeface="Helvetica Neue"/>
                <a:ea typeface="Helvetica Neue"/>
              </a:rPr>
              <a:t>Spark SQL</a:t>
            </a:r>
            <a:r>
              <a:rPr b="0" lang="en-US" sz="3700" spc="-1" strike="noStrike">
                <a:solidFill>
                  <a:srgbClr val="333333"/>
                </a:solidFill>
                <a:latin typeface="Helvetica Neue"/>
                <a:ea typeface="Helvetica Neue"/>
              </a:rPr>
              <a:t>可以很好地支持</a:t>
            </a:r>
            <a:r>
              <a:rPr b="0" lang="en-US" sz="3700" spc="-1" strike="noStrike">
                <a:solidFill>
                  <a:srgbClr val="333333"/>
                </a:solidFill>
                <a:latin typeface="Helvetica Neue"/>
                <a:ea typeface="Helvetica Neue"/>
              </a:rPr>
              <a:t>SQL</a:t>
            </a:r>
            <a:r>
              <a:rPr b="0" lang="en-US" sz="3700" spc="-1" strike="noStrike">
                <a:solidFill>
                  <a:srgbClr val="333333"/>
                </a:solidFill>
                <a:latin typeface="Helvetica Neue"/>
                <a:ea typeface="Helvetica Neue"/>
              </a:rPr>
              <a:t>查询，一方面，可以编写</a:t>
            </a:r>
            <a:r>
              <a:rPr b="0" lang="en-US" sz="3700" spc="-1" strike="noStrike">
                <a:solidFill>
                  <a:srgbClr val="333333"/>
                </a:solidFill>
                <a:latin typeface="Helvetica Neue"/>
                <a:ea typeface="Helvetica Neue"/>
              </a:rPr>
              <a:t>Spark</a:t>
            </a:r>
            <a:r>
              <a:rPr b="0" lang="en-US" sz="3700" spc="-1" strike="noStrike">
                <a:solidFill>
                  <a:srgbClr val="333333"/>
                </a:solidFill>
                <a:latin typeface="Helvetica Neue"/>
                <a:ea typeface="Helvetica Neue"/>
              </a:rPr>
              <a:t>应用程序使用</a:t>
            </a:r>
            <a:r>
              <a:rPr b="0" lang="en-US" sz="3700" spc="-1" strike="noStrike">
                <a:solidFill>
                  <a:srgbClr val="333333"/>
                </a:solidFill>
                <a:latin typeface="Helvetica Neue"/>
                <a:ea typeface="Helvetica Neue"/>
              </a:rPr>
              <a:t>SQL</a:t>
            </a:r>
            <a:r>
              <a:rPr b="0" lang="en-US" sz="3700" spc="-1" strike="noStrike">
                <a:solidFill>
                  <a:srgbClr val="333333"/>
                </a:solidFill>
                <a:latin typeface="Helvetica Neue"/>
                <a:ea typeface="Helvetica Neue"/>
              </a:rPr>
              <a:t>语句进行数据查询，另一方面，也可以使用标准的数据库连接器（比如</a:t>
            </a:r>
            <a:r>
              <a:rPr b="0" lang="en-US" sz="3700" spc="-1" strike="noStrike">
                <a:solidFill>
                  <a:srgbClr val="333333"/>
                </a:solidFill>
                <a:latin typeface="Helvetica Neue"/>
                <a:ea typeface="Helvetica Neue"/>
              </a:rPr>
              <a:t>JDBC</a:t>
            </a:r>
            <a:r>
              <a:rPr b="0" lang="en-US" sz="3700" spc="-1" strike="noStrike">
                <a:solidFill>
                  <a:srgbClr val="333333"/>
                </a:solidFill>
                <a:latin typeface="Helvetica Neue"/>
                <a:ea typeface="Helvetica Neue"/>
              </a:rPr>
              <a:t>或</a:t>
            </a:r>
            <a:r>
              <a:rPr b="0" lang="en-US" sz="3700" spc="-1" strike="noStrike">
                <a:solidFill>
                  <a:srgbClr val="333333"/>
                </a:solidFill>
                <a:latin typeface="Helvetica Neue"/>
                <a:ea typeface="Helvetica Neue"/>
              </a:rPr>
              <a:t>ODBC</a:t>
            </a:r>
            <a:r>
              <a:rPr b="0" lang="en-US" sz="3700" spc="-1" strike="noStrike">
                <a:solidFill>
                  <a:srgbClr val="333333"/>
                </a:solidFill>
                <a:latin typeface="Helvetica Neue"/>
                <a:ea typeface="Helvetica Neue"/>
              </a:rPr>
              <a:t>）连接</a:t>
            </a:r>
            <a:r>
              <a:rPr b="0" lang="en-US" sz="3700" spc="-1" strike="noStrike">
                <a:solidFill>
                  <a:srgbClr val="333333"/>
                </a:solidFill>
                <a:latin typeface="Helvetica Neue"/>
                <a:ea typeface="Helvetica Neue"/>
              </a:rPr>
              <a:t>Spark</a:t>
            </a:r>
            <a:r>
              <a:rPr b="0" lang="en-US" sz="3700" spc="-1" strike="noStrike">
                <a:solidFill>
                  <a:srgbClr val="333333"/>
                </a:solidFill>
                <a:latin typeface="Helvetica Neue"/>
                <a:ea typeface="Helvetica Neue"/>
              </a:rPr>
              <a:t>进行</a:t>
            </a:r>
            <a:r>
              <a:rPr b="0" lang="en-US" sz="3700" spc="-1" strike="noStrike">
                <a:solidFill>
                  <a:srgbClr val="333333"/>
                </a:solidFill>
                <a:latin typeface="Helvetica Neue"/>
                <a:ea typeface="Helvetica Neue"/>
              </a:rPr>
              <a:t>SQL</a:t>
            </a:r>
            <a:r>
              <a:rPr b="0" lang="en-US" sz="3700" spc="-1" strike="noStrike">
                <a:solidFill>
                  <a:srgbClr val="333333"/>
                </a:solidFill>
                <a:latin typeface="Helvetica Neue"/>
                <a:ea typeface="Helvetica Neue"/>
              </a:rPr>
              <a:t>查询，这样，一些市场上现有的商业智能工具（比如</a:t>
            </a:r>
            <a:r>
              <a:rPr b="0" lang="en-US" sz="3700" spc="-1" strike="noStrike">
                <a:solidFill>
                  <a:srgbClr val="333333"/>
                </a:solidFill>
                <a:latin typeface="Helvetica Neue"/>
                <a:ea typeface="Helvetica Neue"/>
              </a:rPr>
              <a:t>Tableau</a:t>
            </a:r>
            <a:r>
              <a:rPr b="0" lang="en-US" sz="3700" spc="-1" strike="noStrike">
                <a:solidFill>
                  <a:srgbClr val="333333"/>
                </a:solidFill>
                <a:latin typeface="Helvetica Neue"/>
                <a:ea typeface="Helvetica Neue"/>
              </a:rPr>
              <a:t>）就可以很好地和</a:t>
            </a:r>
            <a:r>
              <a:rPr b="0" lang="en-US" sz="3700" spc="-1" strike="noStrike">
                <a:solidFill>
                  <a:srgbClr val="333333"/>
                </a:solidFill>
                <a:latin typeface="Helvetica Neue"/>
                <a:ea typeface="Helvetica Neue"/>
              </a:rPr>
              <a:t>Spark SQL</a:t>
            </a:r>
            <a:r>
              <a:rPr b="0" lang="en-US" sz="3700" spc="-1" strike="noStrike">
                <a:solidFill>
                  <a:srgbClr val="333333"/>
                </a:solidFill>
                <a:latin typeface="Helvetica Neue"/>
                <a:ea typeface="Helvetica Neue"/>
              </a:rPr>
              <a:t>组合起来使用，从而使得这些外部工具借助于</a:t>
            </a:r>
            <a:r>
              <a:rPr b="0" lang="en-US" sz="3700" spc="-1" strike="noStrike">
                <a:solidFill>
                  <a:srgbClr val="333333"/>
                </a:solidFill>
                <a:latin typeface="Helvetica Neue"/>
                <a:ea typeface="Helvetica Neue"/>
              </a:rPr>
              <a:t>Spark SQL</a:t>
            </a:r>
            <a:r>
              <a:rPr b="0" lang="en-US" sz="3700" spc="-1" strike="noStrike">
                <a:solidFill>
                  <a:srgbClr val="333333"/>
                </a:solidFill>
                <a:latin typeface="Helvetica Neue"/>
                <a:ea typeface="Helvetica Neue"/>
              </a:rPr>
              <a:t>也能获得大规模数据的处理分析能力。</a:t>
            </a:r>
            <a:endParaRPr b="0" lang="en-US" sz="37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695880" y="-482400"/>
            <a:ext cx="21281040" cy="9623520"/>
          </a:xfrm>
          <a:prstGeom prst="rect">
            <a:avLst/>
          </a:prstGeom>
          <a:noFill/>
          <a:ln w="12600">
            <a:noFill/>
          </a:ln>
        </p:spPr>
        <p:style>
          <a:lnRef idx="0"/>
          <a:fillRef idx="0"/>
          <a:effectRef idx="0"/>
          <a:fontRef idx="minor"/>
        </p:style>
        <p:txBody>
          <a:bodyPr lIns="50760" rIns="50760" tIns="50760" bIns="50760" anchor="ctr"/>
          <a:p>
            <a:pPr>
              <a:lnSpc>
                <a:spcPts val="8501"/>
              </a:lnSpc>
              <a:spcBef>
                <a:spcPts val="2001"/>
              </a:spcBef>
            </a:pPr>
            <a:r>
              <a:rPr b="1" lang="en-US" sz="4000" spc="-1" strike="noStrike">
                <a:solidFill>
                  <a:srgbClr val="333333"/>
                </a:solidFill>
                <a:latin typeface="Helvetica Neue"/>
                <a:ea typeface="Helvetica Neue"/>
              </a:rPr>
              <a:t>DataFrame</a:t>
            </a:r>
            <a:endParaRPr b="0" lang="en-US" sz="4000" spc="-1" strike="noStrike">
              <a:latin typeface="Arial"/>
            </a:endParaRPr>
          </a:p>
          <a:p>
            <a:pPr>
              <a:lnSpc>
                <a:spcPts val="6199"/>
              </a:lnSpc>
              <a:spcBef>
                <a:spcPts val="1500"/>
              </a:spcBef>
            </a:pPr>
            <a:r>
              <a:rPr b="0" lang="en-US" sz="3000" spc="-1" strike="noStrike">
                <a:solidFill>
                  <a:srgbClr val="333333"/>
                </a:solidFill>
                <a:latin typeface="Helvetica Neue"/>
                <a:ea typeface="Helvetica Neue"/>
              </a:rPr>
              <a:t>从</a:t>
            </a:r>
            <a:r>
              <a:rPr b="0" lang="en-US" sz="3000" spc="-1" strike="noStrike">
                <a:solidFill>
                  <a:srgbClr val="333333"/>
                </a:solidFill>
                <a:latin typeface="Helvetica Neue"/>
                <a:ea typeface="Helvetica Neue"/>
              </a:rPr>
              <a:t>Spark2.0</a:t>
            </a:r>
            <a:r>
              <a:rPr b="0" lang="en-US" sz="3000" spc="-1" strike="noStrike">
                <a:solidFill>
                  <a:srgbClr val="333333"/>
                </a:solidFill>
                <a:latin typeface="Helvetica Neue"/>
                <a:ea typeface="Helvetica Neue"/>
              </a:rPr>
              <a:t>以上版本开始，</a:t>
            </a:r>
            <a:r>
              <a:rPr b="0" lang="en-US" sz="3000" spc="-1" strike="noStrike">
                <a:solidFill>
                  <a:srgbClr val="333333"/>
                </a:solidFill>
                <a:latin typeface="Helvetica Neue"/>
                <a:ea typeface="Helvetica Neue"/>
              </a:rPr>
              <a:t>Spark</a:t>
            </a:r>
            <a:r>
              <a:rPr b="0" lang="en-US" sz="3000" spc="-1" strike="noStrike">
                <a:solidFill>
                  <a:srgbClr val="333333"/>
                </a:solidFill>
                <a:latin typeface="Helvetica Neue"/>
                <a:ea typeface="Helvetica Neue"/>
              </a:rPr>
              <a:t>使用全新的</a:t>
            </a:r>
            <a:r>
              <a:rPr b="0" lang="en-US" sz="3000" spc="-1" strike="noStrike">
                <a:solidFill>
                  <a:srgbClr val="333333"/>
                </a:solidFill>
                <a:latin typeface="Helvetica Neue"/>
                <a:ea typeface="Helvetica Neue"/>
              </a:rPr>
              <a:t>SparkSession</a:t>
            </a:r>
            <a:r>
              <a:rPr b="0" lang="en-US" sz="3000" spc="-1" strike="noStrike">
                <a:solidFill>
                  <a:srgbClr val="333333"/>
                </a:solidFill>
                <a:latin typeface="Helvetica Neue"/>
                <a:ea typeface="Helvetica Neue"/>
              </a:rPr>
              <a:t>接口替代</a:t>
            </a:r>
            <a:r>
              <a:rPr b="0" lang="en-US" sz="3000" spc="-1" strike="noStrike">
                <a:solidFill>
                  <a:srgbClr val="333333"/>
                </a:solidFill>
                <a:latin typeface="Helvetica Neue"/>
                <a:ea typeface="Helvetica Neue"/>
              </a:rPr>
              <a:t>Spark1.6</a:t>
            </a:r>
            <a:r>
              <a:rPr b="0" lang="en-US" sz="3000" spc="-1" strike="noStrike">
                <a:solidFill>
                  <a:srgbClr val="333333"/>
                </a:solidFill>
                <a:latin typeface="Helvetica Neue"/>
                <a:ea typeface="Helvetica Neue"/>
              </a:rPr>
              <a:t>中的</a:t>
            </a:r>
            <a:r>
              <a:rPr b="0" lang="en-US" sz="3000" spc="-1" strike="noStrike">
                <a:solidFill>
                  <a:srgbClr val="333333"/>
                </a:solidFill>
                <a:latin typeface="Helvetica Neue"/>
                <a:ea typeface="Helvetica Neue"/>
              </a:rPr>
              <a:t>SQLContext</a:t>
            </a:r>
            <a:r>
              <a:rPr b="0" lang="en-US" sz="3000" spc="-1" strike="noStrike">
                <a:solidFill>
                  <a:srgbClr val="333333"/>
                </a:solidFill>
                <a:latin typeface="Helvetica Neue"/>
                <a:ea typeface="Helvetica Neue"/>
              </a:rPr>
              <a:t>及</a:t>
            </a:r>
            <a:r>
              <a:rPr b="0" lang="en-US" sz="3000" spc="-1" strike="noStrike">
                <a:solidFill>
                  <a:srgbClr val="333333"/>
                </a:solidFill>
                <a:latin typeface="Helvetica Neue"/>
                <a:ea typeface="Helvetica Neue"/>
              </a:rPr>
              <a:t>HiveContext</a:t>
            </a:r>
            <a:r>
              <a:rPr b="0" lang="en-US" sz="3000" spc="-1" strike="noStrike">
                <a:solidFill>
                  <a:srgbClr val="333333"/>
                </a:solidFill>
                <a:latin typeface="Helvetica Neue"/>
                <a:ea typeface="Helvetica Neue"/>
              </a:rPr>
              <a:t>接口来实现其对数据加载、转换、处理等功能。</a:t>
            </a:r>
            <a:r>
              <a:rPr b="0" lang="en-US" sz="3000" spc="-1" strike="noStrike">
                <a:solidFill>
                  <a:srgbClr val="333333"/>
                </a:solidFill>
                <a:latin typeface="Helvetica Neue"/>
                <a:ea typeface="Helvetica Neue"/>
              </a:rPr>
              <a:t>SparkSession</a:t>
            </a:r>
            <a:r>
              <a:rPr b="0" lang="en-US" sz="3000" spc="-1" strike="noStrike">
                <a:solidFill>
                  <a:srgbClr val="333333"/>
                </a:solidFill>
                <a:latin typeface="Helvetica Neue"/>
                <a:ea typeface="Helvetica Neue"/>
              </a:rPr>
              <a:t>实现了</a:t>
            </a:r>
            <a:r>
              <a:rPr b="0" lang="en-US" sz="3000" spc="-1" strike="noStrike">
                <a:solidFill>
                  <a:srgbClr val="333333"/>
                </a:solidFill>
                <a:latin typeface="Helvetica Neue"/>
                <a:ea typeface="Helvetica Neue"/>
              </a:rPr>
              <a:t>SQLContext</a:t>
            </a:r>
            <a:r>
              <a:rPr b="0" lang="en-US" sz="3000" spc="-1" strike="noStrike">
                <a:solidFill>
                  <a:srgbClr val="333333"/>
                </a:solidFill>
                <a:latin typeface="Helvetica Neue"/>
                <a:ea typeface="Helvetica Neue"/>
              </a:rPr>
              <a:t>及</a:t>
            </a:r>
            <a:r>
              <a:rPr b="0" lang="en-US" sz="3000" spc="-1" strike="noStrike">
                <a:solidFill>
                  <a:srgbClr val="333333"/>
                </a:solidFill>
                <a:latin typeface="Helvetica Neue"/>
                <a:ea typeface="Helvetica Neue"/>
              </a:rPr>
              <a:t>HiveContext</a:t>
            </a:r>
            <a:r>
              <a:rPr b="0" lang="en-US" sz="3000" spc="-1" strike="noStrike">
                <a:solidFill>
                  <a:srgbClr val="333333"/>
                </a:solidFill>
                <a:latin typeface="Helvetica Neue"/>
                <a:ea typeface="Helvetica Neue"/>
              </a:rPr>
              <a:t>所有功能。</a:t>
            </a:r>
            <a:endParaRPr b="0" lang="en-US" sz="3000" spc="-1" strike="noStrike">
              <a:latin typeface="Arial"/>
            </a:endParaRPr>
          </a:p>
          <a:p>
            <a:pPr>
              <a:lnSpc>
                <a:spcPts val="6199"/>
              </a:lnSpc>
              <a:spcBef>
                <a:spcPts val="1500"/>
              </a:spcBef>
            </a:pPr>
            <a:r>
              <a:rPr b="0" lang="en-US" sz="3000" spc="-1" strike="noStrike">
                <a:solidFill>
                  <a:srgbClr val="333333"/>
                </a:solidFill>
                <a:latin typeface="Helvetica Neue"/>
                <a:ea typeface="Helvetica Neue"/>
              </a:rPr>
              <a:t>SparkSession</a:t>
            </a:r>
            <a:r>
              <a:rPr b="0" lang="en-US" sz="3000" spc="-1" strike="noStrike">
                <a:solidFill>
                  <a:srgbClr val="333333"/>
                </a:solidFill>
                <a:latin typeface="Helvetica Neue"/>
                <a:ea typeface="Helvetica Neue"/>
              </a:rPr>
              <a:t>支持从不同的数据源加载数据，并把数据转换成</a:t>
            </a:r>
            <a:r>
              <a:rPr b="0" lang="en-US" sz="3000" spc="-1" strike="noStrike">
                <a:solidFill>
                  <a:srgbClr val="333333"/>
                </a:solidFill>
                <a:latin typeface="Helvetica Neue"/>
                <a:ea typeface="Helvetica Neue"/>
              </a:rPr>
              <a:t>DataFrame</a:t>
            </a:r>
            <a:r>
              <a:rPr b="0" lang="en-US" sz="3000" spc="-1" strike="noStrike">
                <a:solidFill>
                  <a:srgbClr val="333333"/>
                </a:solidFill>
                <a:latin typeface="Helvetica Neue"/>
                <a:ea typeface="Helvetica Neue"/>
              </a:rPr>
              <a:t>，并且支持把</a:t>
            </a:r>
            <a:r>
              <a:rPr b="0" lang="en-US" sz="3000" spc="-1" strike="noStrike">
                <a:solidFill>
                  <a:srgbClr val="333333"/>
                </a:solidFill>
                <a:latin typeface="Helvetica Neue"/>
                <a:ea typeface="Helvetica Neue"/>
              </a:rPr>
              <a:t>DataFrame</a:t>
            </a:r>
            <a:r>
              <a:rPr b="0" lang="en-US" sz="3000" spc="-1" strike="noStrike">
                <a:solidFill>
                  <a:srgbClr val="333333"/>
                </a:solidFill>
                <a:latin typeface="Helvetica Neue"/>
                <a:ea typeface="Helvetica Neue"/>
              </a:rPr>
              <a:t>转换成</a:t>
            </a:r>
            <a:r>
              <a:rPr b="0" lang="en-US" sz="3000" spc="-1" strike="noStrike">
                <a:solidFill>
                  <a:srgbClr val="333333"/>
                </a:solidFill>
                <a:latin typeface="Helvetica Neue"/>
                <a:ea typeface="Helvetica Neue"/>
              </a:rPr>
              <a:t>SQLContext</a:t>
            </a:r>
            <a:r>
              <a:rPr b="0" lang="en-US" sz="3000" spc="-1" strike="noStrike">
                <a:solidFill>
                  <a:srgbClr val="333333"/>
                </a:solidFill>
                <a:latin typeface="Helvetica Neue"/>
                <a:ea typeface="Helvetica Neue"/>
              </a:rPr>
              <a:t>自身中的表，然后使用</a:t>
            </a:r>
            <a:r>
              <a:rPr b="0" lang="en-US" sz="3000" spc="-1" strike="noStrike">
                <a:solidFill>
                  <a:srgbClr val="333333"/>
                </a:solidFill>
                <a:latin typeface="Helvetica Neue"/>
                <a:ea typeface="Helvetica Neue"/>
              </a:rPr>
              <a:t>SQL</a:t>
            </a:r>
            <a:r>
              <a:rPr b="0" lang="en-US" sz="3000" spc="-1" strike="noStrike">
                <a:solidFill>
                  <a:srgbClr val="333333"/>
                </a:solidFill>
                <a:latin typeface="Helvetica Neue"/>
                <a:ea typeface="Helvetica Neue"/>
              </a:rPr>
              <a:t>语句来操作数据。</a:t>
            </a:r>
            <a:r>
              <a:rPr b="0" lang="en-US" sz="3000" spc="-1" strike="noStrike">
                <a:solidFill>
                  <a:srgbClr val="333333"/>
                </a:solidFill>
                <a:latin typeface="Helvetica Neue"/>
                <a:ea typeface="Helvetica Neue"/>
              </a:rPr>
              <a:t>SparkSession</a:t>
            </a:r>
            <a:r>
              <a:rPr b="0" lang="en-US" sz="3000" spc="-1" strike="noStrike">
                <a:solidFill>
                  <a:srgbClr val="333333"/>
                </a:solidFill>
                <a:latin typeface="Helvetica Neue"/>
                <a:ea typeface="Helvetica Neue"/>
              </a:rPr>
              <a:t>亦提供了</a:t>
            </a:r>
            <a:r>
              <a:rPr b="0" lang="en-US" sz="3000" spc="-1" strike="noStrike">
                <a:solidFill>
                  <a:srgbClr val="333333"/>
                </a:solidFill>
                <a:latin typeface="Helvetica Neue"/>
                <a:ea typeface="Helvetica Neue"/>
              </a:rPr>
              <a:t>HiveQL</a:t>
            </a:r>
            <a:r>
              <a:rPr b="0" lang="en-US" sz="3000" spc="-1" strike="noStrike">
                <a:solidFill>
                  <a:srgbClr val="333333"/>
                </a:solidFill>
                <a:latin typeface="Helvetica Neue"/>
                <a:ea typeface="Helvetica Neue"/>
              </a:rPr>
              <a:t>以及其他依赖于</a:t>
            </a:r>
            <a:r>
              <a:rPr b="0" lang="en-US" sz="3000" spc="-1" strike="noStrike">
                <a:solidFill>
                  <a:srgbClr val="333333"/>
                </a:solidFill>
                <a:latin typeface="Helvetica Neue"/>
                <a:ea typeface="Helvetica Neue"/>
              </a:rPr>
              <a:t>Hive</a:t>
            </a:r>
            <a:r>
              <a:rPr b="0" lang="en-US" sz="3000" spc="-1" strike="noStrike">
                <a:solidFill>
                  <a:srgbClr val="333333"/>
                </a:solidFill>
                <a:latin typeface="Helvetica Neue"/>
                <a:ea typeface="Helvetica Neue"/>
              </a:rPr>
              <a:t>的功能的支持。</a:t>
            </a:r>
            <a:endParaRPr b="0" lang="en-US" sz="3000" spc="-1" strike="noStrike">
              <a:latin typeface="Arial"/>
            </a:endParaRPr>
          </a:p>
          <a:p>
            <a:pPr>
              <a:lnSpc>
                <a:spcPts val="6199"/>
              </a:lnSpc>
              <a:spcBef>
                <a:spcPts val="1500"/>
              </a:spcBef>
            </a:pPr>
            <a:r>
              <a:rPr b="0" lang="en-US" sz="3000" spc="-1" strike="noStrike">
                <a:solidFill>
                  <a:srgbClr val="333333"/>
                </a:solidFill>
                <a:latin typeface="Helvetica Neue"/>
                <a:ea typeface="Helvetica Neue"/>
              </a:rPr>
              <a:t>下面我们就介绍如何使用</a:t>
            </a:r>
            <a:r>
              <a:rPr b="0" lang="en-US" sz="3000" spc="-1" strike="noStrike">
                <a:solidFill>
                  <a:srgbClr val="333333"/>
                </a:solidFill>
                <a:latin typeface="Helvetica Neue"/>
                <a:ea typeface="Helvetica Neue"/>
              </a:rPr>
              <a:t>SparkSession</a:t>
            </a:r>
            <a:r>
              <a:rPr b="0" lang="en-US" sz="3000" spc="-1" strike="noStrike">
                <a:solidFill>
                  <a:srgbClr val="333333"/>
                </a:solidFill>
                <a:latin typeface="Helvetica Neue"/>
                <a:ea typeface="Helvetica Neue"/>
              </a:rPr>
              <a:t>来创建</a:t>
            </a:r>
            <a:r>
              <a:rPr b="0" lang="en-US" sz="3000" spc="-1" strike="noStrike">
                <a:solidFill>
                  <a:srgbClr val="333333"/>
                </a:solidFill>
                <a:latin typeface="Helvetica Neue"/>
                <a:ea typeface="Helvetica Neue"/>
              </a:rPr>
              <a:t>DataFrame</a:t>
            </a:r>
            <a:r>
              <a:rPr b="0" lang="en-US" sz="3000" spc="-1" strike="noStrike">
                <a:solidFill>
                  <a:srgbClr val="333333"/>
                </a:solidFill>
                <a:latin typeface="Helvetica Neue"/>
                <a:ea typeface="Helvetica Neue"/>
              </a:rPr>
              <a:t>。</a:t>
            </a:r>
            <a:br/>
            <a:r>
              <a:rPr b="0" lang="en-US" sz="3000" spc="-1" strike="noStrike">
                <a:solidFill>
                  <a:srgbClr val="333333"/>
                </a:solidFill>
                <a:latin typeface="Helvetica Neue"/>
                <a:ea typeface="Helvetica Neue"/>
              </a:rPr>
              <a:t>请进入</a:t>
            </a:r>
            <a:r>
              <a:rPr b="0" lang="en-US" sz="3000" spc="-1" strike="noStrike">
                <a:solidFill>
                  <a:srgbClr val="333333"/>
                </a:solidFill>
                <a:latin typeface="Helvetica Neue"/>
                <a:ea typeface="Helvetica Neue"/>
              </a:rPr>
              <a:t>Linux</a:t>
            </a:r>
            <a:r>
              <a:rPr b="0" lang="en-US" sz="3000" spc="-1" strike="noStrike">
                <a:solidFill>
                  <a:srgbClr val="333333"/>
                </a:solidFill>
                <a:latin typeface="Helvetica Neue"/>
                <a:ea typeface="Helvetica Neue"/>
              </a:rPr>
              <a:t>系统，打开“终端”，进入</a:t>
            </a:r>
            <a:r>
              <a:rPr b="0" lang="en-US" sz="3000" spc="-1" strike="noStrike">
                <a:solidFill>
                  <a:srgbClr val="333333"/>
                </a:solidFill>
                <a:latin typeface="Helvetica Neue"/>
                <a:ea typeface="Helvetica Neue"/>
              </a:rPr>
              <a:t>Shell</a:t>
            </a:r>
            <a:r>
              <a:rPr b="0" lang="en-US" sz="3000" spc="-1" strike="noStrike">
                <a:solidFill>
                  <a:srgbClr val="333333"/>
                </a:solidFill>
                <a:latin typeface="Helvetica Neue"/>
                <a:ea typeface="Helvetica Neue"/>
              </a:rPr>
              <a:t>命令提示符状态。</a:t>
            </a:r>
            <a:br/>
            <a:r>
              <a:rPr b="0" lang="en-US" sz="3000" spc="-1" strike="noStrike">
                <a:solidFill>
                  <a:srgbClr val="333333"/>
                </a:solidFill>
                <a:latin typeface="Helvetica Neue"/>
                <a:ea typeface="Helvetica Neue"/>
              </a:rPr>
              <a:t>首先，请找到样例数据。 </a:t>
            </a:r>
            <a:r>
              <a:rPr b="0" lang="en-US" sz="3000" spc="-1" strike="noStrike">
                <a:solidFill>
                  <a:srgbClr val="333333"/>
                </a:solidFill>
                <a:latin typeface="Helvetica Neue"/>
                <a:ea typeface="Helvetica Neue"/>
              </a:rPr>
              <a:t>Spark</a:t>
            </a:r>
            <a:r>
              <a:rPr b="0" lang="en-US" sz="3000" spc="-1" strike="noStrike">
                <a:solidFill>
                  <a:srgbClr val="333333"/>
                </a:solidFill>
                <a:latin typeface="Helvetica Neue"/>
                <a:ea typeface="Helvetica Neue"/>
              </a:rPr>
              <a:t>已经为我们提供了几个样例数据，就保存在“</a:t>
            </a:r>
            <a:r>
              <a:rPr b="0" lang="en-US" sz="3000" spc="-1" strike="noStrike">
                <a:solidFill>
                  <a:srgbClr val="333333"/>
                </a:solidFill>
                <a:latin typeface="Helvetica Neue"/>
                <a:ea typeface="Helvetica Neue"/>
              </a:rPr>
              <a:t>/usr/local/spark-local/examples/src/main/resources/”</a:t>
            </a:r>
            <a:r>
              <a:rPr b="0" lang="en-US" sz="3000" spc="-1" strike="noStrike">
                <a:solidFill>
                  <a:srgbClr val="333333"/>
                </a:solidFill>
                <a:latin typeface="Helvetica Neue"/>
                <a:ea typeface="Helvetica Neue"/>
              </a:rPr>
              <a:t>这个目录下，这个目录下有两个样例数据</a:t>
            </a:r>
            <a:r>
              <a:rPr b="0" lang="en-US" sz="3000" spc="-1" strike="noStrike">
                <a:solidFill>
                  <a:srgbClr val="333333"/>
                </a:solidFill>
                <a:latin typeface="Helvetica Neue"/>
                <a:ea typeface="Helvetica Neue"/>
              </a:rPr>
              <a:t>people.json</a:t>
            </a:r>
            <a:r>
              <a:rPr b="0" lang="en-US" sz="3000" spc="-1" strike="noStrike">
                <a:solidFill>
                  <a:srgbClr val="333333"/>
                </a:solidFill>
                <a:latin typeface="Helvetica Neue"/>
                <a:ea typeface="Helvetica Neue"/>
              </a:rPr>
              <a:t>和</a:t>
            </a:r>
            <a:r>
              <a:rPr b="0" lang="en-US" sz="3000" spc="-1" strike="noStrike">
                <a:solidFill>
                  <a:srgbClr val="333333"/>
                </a:solidFill>
                <a:latin typeface="Helvetica Neue"/>
                <a:ea typeface="Helvetica Neue"/>
              </a:rPr>
              <a:t>people.txt</a:t>
            </a:r>
            <a:r>
              <a:rPr b="0" lang="en-US" sz="3000" spc="-1" strike="noStrike">
                <a:solidFill>
                  <a:srgbClr val="333333"/>
                </a:solidFill>
                <a:latin typeface="Helvetica Neue"/>
                <a:ea typeface="Helvetica Neue"/>
              </a:rPr>
              <a:t>。</a:t>
            </a:r>
            <a:br/>
            <a:r>
              <a:rPr b="0" lang="en-US" sz="3000" spc="-1" strike="noStrike">
                <a:solidFill>
                  <a:srgbClr val="333333"/>
                </a:solidFill>
                <a:latin typeface="Helvetica Neue"/>
                <a:ea typeface="Helvetica Neue"/>
              </a:rPr>
              <a:t>people.json</a:t>
            </a:r>
            <a:r>
              <a:rPr b="0" lang="en-US" sz="3000" spc="-1" strike="noStrike">
                <a:solidFill>
                  <a:srgbClr val="333333"/>
                </a:solidFill>
                <a:latin typeface="Helvetica Neue"/>
                <a:ea typeface="Helvetica Neue"/>
              </a:rPr>
              <a:t>文件的内容如下：                                         </a:t>
            </a:r>
            <a:r>
              <a:rPr b="0" lang="en-US" sz="3000" spc="-1" strike="noStrike">
                <a:solidFill>
                  <a:srgbClr val="333333"/>
                </a:solidFill>
                <a:latin typeface="Helvetica Neue"/>
                <a:ea typeface="Helvetica Neue"/>
              </a:rPr>
              <a:t>people.txt</a:t>
            </a:r>
            <a:r>
              <a:rPr b="0" lang="en-US" sz="3000" spc="-1" strike="noStrike">
                <a:solidFill>
                  <a:srgbClr val="333333"/>
                </a:solidFill>
                <a:latin typeface="Helvetica Neue"/>
                <a:ea typeface="Helvetica Neue"/>
              </a:rPr>
              <a:t>文件的内容如下：</a:t>
            </a:r>
            <a:endParaRPr b="0" lang="en-US" sz="3000" spc="-1" strike="noStrike">
              <a:latin typeface="Arial"/>
            </a:endParaRPr>
          </a:p>
        </p:txBody>
      </p:sp>
      <p:sp>
        <p:nvSpPr>
          <p:cNvPr id="397" name="CustomShape 2"/>
          <p:cNvSpPr/>
          <p:nvPr/>
        </p:nvSpPr>
        <p:spPr>
          <a:xfrm>
            <a:off x="806400" y="8743680"/>
            <a:ext cx="6260400" cy="2157120"/>
          </a:xfrm>
          <a:prstGeom prst="rect">
            <a:avLst/>
          </a:prstGeom>
          <a:noFill/>
          <a:ln w="12600">
            <a:noFill/>
          </a:ln>
        </p:spPr>
        <p:style>
          <a:lnRef idx="0"/>
          <a:fillRef idx="0"/>
          <a:effectRef idx="0"/>
          <a:fontRef idx="minor"/>
        </p:style>
        <p:txBody>
          <a:bodyPr lIns="50760" rIns="50760" tIns="50760" bIns="50760"/>
          <a:p>
            <a:pPr>
              <a:lnSpc>
                <a:spcPts val="5400"/>
              </a:lnSpc>
            </a:pPr>
            <a:r>
              <a:rPr b="0" lang="en-US" sz="2900" spc="-1" strike="noStrike">
                <a:solidFill>
                  <a:srgbClr val="151515"/>
                </a:solidFill>
                <a:latin typeface="Menlo Regular"/>
                <a:ea typeface="Menlo Regular"/>
              </a:rPr>
              <a:t>{"name":"Michael"}</a:t>
            </a:r>
            <a:endParaRPr b="0" lang="en-US" sz="2900" spc="-1" strike="noStrike">
              <a:latin typeface="Arial"/>
            </a:endParaRPr>
          </a:p>
          <a:p>
            <a:pPr>
              <a:lnSpc>
                <a:spcPts val="5400"/>
              </a:lnSpc>
            </a:pPr>
            <a:r>
              <a:rPr b="0" lang="en-US" sz="2900" spc="-1" strike="noStrike">
                <a:solidFill>
                  <a:srgbClr val="151515"/>
                </a:solidFill>
                <a:latin typeface="Menlo Regular"/>
                <a:ea typeface="Menlo Regular"/>
              </a:rPr>
              <a:t>{"name":"Andy", "age":30}</a:t>
            </a:r>
            <a:endParaRPr b="0" lang="en-US" sz="2900" spc="-1" strike="noStrike">
              <a:latin typeface="Arial"/>
            </a:endParaRPr>
          </a:p>
          <a:p>
            <a:pPr>
              <a:lnSpc>
                <a:spcPts val="5400"/>
              </a:lnSpc>
            </a:pPr>
            <a:r>
              <a:rPr b="0" lang="en-US" sz="2900" spc="-1" strike="noStrike">
                <a:solidFill>
                  <a:srgbClr val="151515"/>
                </a:solidFill>
                <a:latin typeface="Menlo Regular"/>
                <a:ea typeface="Menlo Regular"/>
              </a:rPr>
              <a:t>{"name":"Justin", "age":19}</a:t>
            </a:r>
            <a:endParaRPr b="0" lang="en-US" sz="2900" spc="-1" strike="noStrike">
              <a:latin typeface="Arial"/>
            </a:endParaRPr>
          </a:p>
        </p:txBody>
      </p:sp>
      <p:sp>
        <p:nvSpPr>
          <p:cNvPr id="398" name="CustomShape 3"/>
          <p:cNvSpPr/>
          <p:nvPr/>
        </p:nvSpPr>
        <p:spPr>
          <a:xfrm>
            <a:off x="10327320" y="8743680"/>
            <a:ext cx="6787080" cy="2157120"/>
          </a:xfrm>
          <a:prstGeom prst="rect">
            <a:avLst/>
          </a:prstGeom>
          <a:noFill/>
          <a:ln w="12600">
            <a:noFill/>
          </a:ln>
        </p:spPr>
        <p:style>
          <a:lnRef idx="0"/>
          <a:fillRef idx="0"/>
          <a:effectRef idx="0"/>
          <a:fontRef idx="minor"/>
        </p:style>
        <p:txBody>
          <a:bodyPr lIns="50760" rIns="50760" tIns="50760" bIns="50760"/>
          <a:p>
            <a:pPr>
              <a:lnSpc>
                <a:spcPts val="5400"/>
              </a:lnSpc>
            </a:pPr>
            <a:r>
              <a:rPr b="0" lang="en-US" sz="2900" spc="-1" strike="noStrike">
                <a:solidFill>
                  <a:srgbClr val="151515"/>
                </a:solidFill>
                <a:latin typeface="Menlo Regular"/>
                <a:ea typeface="Menlo Regular"/>
              </a:rPr>
              <a:t>Michael, 29</a:t>
            </a:r>
            <a:endParaRPr b="0" lang="en-US" sz="2900" spc="-1" strike="noStrike">
              <a:latin typeface="Arial"/>
            </a:endParaRPr>
          </a:p>
          <a:p>
            <a:pPr>
              <a:lnSpc>
                <a:spcPts val="5400"/>
              </a:lnSpc>
            </a:pPr>
            <a:r>
              <a:rPr b="0" lang="en-US" sz="2900" spc="-1" strike="noStrike">
                <a:solidFill>
                  <a:srgbClr val="151515"/>
                </a:solidFill>
                <a:latin typeface="Menlo Regular"/>
                <a:ea typeface="Menlo Regular"/>
              </a:rPr>
              <a:t>Andy, 30</a:t>
            </a:r>
            <a:endParaRPr b="0" lang="en-US" sz="2900" spc="-1" strike="noStrike">
              <a:latin typeface="Arial"/>
            </a:endParaRPr>
          </a:p>
          <a:p>
            <a:pPr>
              <a:lnSpc>
                <a:spcPts val="5400"/>
              </a:lnSpc>
            </a:pPr>
            <a:r>
              <a:rPr b="0" lang="en-US" sz="2900" spc="-1" strike="noStrike">
                <a:solidFill>
                  <a:srgbClr val="151515"/>
                </a:solidFill>
                <a:latin typeface="Menlo Regular"/>
                <a:ea typeface="Menlo Regular"/>
              </a:rPr>
              <a:t>Justin, 10</a:t>
            </a:r>
            <a:endParaRPr b="0" lang="en-US" sz="29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CustomShape 1"/>
          <p:cNvSpPr/>
          <p:nvPr/>
        </p:nvSpPr>
        <p:spPr>
          <a:xfrm>
            <a:off x="695880" y="339480"/>
            <a:ext cx="21281040" cy="1179360"/>
          </a:xfrm>
          <a:prstGeom prst="rect">
            <a:avLst/>
          </a:prstGeom>
          <a:noFill/>
          <a:ln w="12600">
            <a:noFill/>
          </a:ln>
        </p:spPr>
        <p:style>
          <a:lnRef idx="0"/>
          <a:fillRef idx="0"/>
          <a:effectRef idx="0"/>
          <a:fontRef idx="minor"/>
        </p:style>
        <p:txBody>
          <a:bodyPr lIns="50760" rIns="50760" tIns="50760" bIns="50760"/>
          <a:p>
            <a:pPr>
              <a:lnSpc>
                <a:spcPts val="8501"/>
              </a:lnSpc>
              <a:spcBef>
                <a:spcPts val="2001"/>
              </a:spcBef>
            </a:pPr>
            <a:r>
              <a:rPr b="0" lang="en-US" sz="4000" spc="-1" strike="noStrike">
                <a:solidFill>
                  <a:srgbClr val="333333"/>
                </a:solidFill>
                <a:latin typeface="Helvetica Neue Light"/>
                <a:ea typeface="Helvetica Neue Light"/>
              </a:rPr>
              <a:t>进入到</a:t>
            </a:r>
            <a:r>
              <a:rPr b="0" lang="en-US" sz="4000" spc="-1" strike="noStrike">
                <a:solidFill>
                  <a:srgbClr val="333333"/>
                </a:solidFill>
                <a:latin typeface="Helvetica Neue Light"/>
                <a:ea typeface="Helvetica Neue Light"/>
              </a:rPr>
              <a:t>pyspark</a:t>
            </a:r>
            <a:r>
              <a:rPr b="0" lang="en-US" sz="4000" spc="-1" strike="noStrike">
                <a:solidFill>
                  <a:srgbClr val="333333"/>
                </a:solidFill>
                <a:latin typeface="Helvetica Neue Light"/>
                <a:ea typeface="Helvetica Neue Light"/>
              </a:rPr>
              <a:t>状态后执行下面命令：</a:t>
            </a:r>
            <a:endParaRPr b="0" lang="en-US" sz="4000" spc="-1" strike="noStrike">
              <a:latin typeface="Arial"/>
            </a:endParaRPr>
          </a:p>
        </p:txBody>
      </p:sp>
      <p:sp>
        <p:nvSpPr>
          <p:cNvPr id="400" name="CustomShape 2"/>
          <p:cNvSpPr/>
          <p:nvPr/>
        </p:nvSpPr>
        <p:spPr>
          <a:xfrm>
            <a:off x="601200" y="1699200"/>
            <a:ext cx="18651240" cy="6450120"/>
          </a:xfrm>
          <a:prstGeom prst="rect">
            <a:avLst/>
          </a:prstGeom>
          <a:noFill/>
          <a:ln w="12600">
            <a:noFill/>
          </a:ln>
        </p:spPr>
        <p:style>
          <a:lnRef idx="0"/>
          <a:fillRef idx="0"/>
          <a:effectRef idx="0"/>
          <a:fontRef idx="minor"/>
        </p:style>
        <p:txBody>
          <a:bodyPr lIns="50760" rIns="50760" tIns="50760" bIns="50760"/>
          <a:p>
            <a:pPr>
              <a:lnSpc>
                <a:spcPts val="5000"/>
              </a:lnSpc>
            </a:pPr>
            <a:r>
              <a:rPr b="0" lang="en-US" sz="2600" spc="-1" strike="noStrike">
                <a:solidFill>
                  <a:srgbClr val="000000"/>
                </a:solidFill>
                <a:latin typeface="Menlo Regular"/>
                <a:ea typeface="Menlo Regular"/>
              </a:rPr>
              <a:t>&gt;&gt;&gt;</a:t>
            </a:r>
            <a:r>
              <a:rPr b="0" lang="en-US" sz="2600" spc="-1" strike="noStrike">
                <a:solidFill>
                  <a:srgbClr val="ffffff"/>
                </a:solidFill>
                <a:latin typeface="Menlo Regular"/>
                <a:ea typeface="Menlo Regular"/>
              </a:rPr>
              <a:t> </a:t>
            </a:r>
            <a:r>
              <a:rPr b="0" lang="en-US" sz="2600" spc="-1" strike="noStrike">
                <a:solidFill>
                  <a:srgbClr val="000000"/>
                </a:solidFill>
                <a:latin typeface="Menlo Regular"/>
                <a:ea typeface="Menlo Regular"/>
              </a:rPr>
              <a:t>spark=SparkSession.builder.getOrCreate()</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&gt;&gt;&gt; df = spark.read.json(</a:t>
            </a:r>
            <a:r>
              <a:rPr b="0" lang="en-US" sz="2600" spc="-1" strike="noStrike">
                <a:solidFill>
                  <a:srgbClr val="ee230c"/>
                </a:solidFill>
                <a:latin typeface="Menlo Regular"/>
                <a:ea typeface="Menlo Regular"/>
              </a:rPr>
              <a:t>“/usr/local/spark_local/examples/src/main/resources/people.json"</a:t>
            </a:r>
            <a:r>
              <a:rPr b="0" lang="en-US" sz="2600" spc="-1" strike="noStrike">
                <a:solidFill>
                  <a:srgbClr val="000000"/>
                </a:solidFill>
                <a:latin typeface="Menlo Regular"/>
                <a:ea typeface="Menlo Regular"/>
              </a:rPr>
              <a:t>)</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&gt;&gt;&gt; df.show()</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age|   name|</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|null|Michael|</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30|   Andy|</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19| Justin|</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a:t>
            </a:r>
            <a:endParaRPr b="0" lang="en-US" sz="26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776880" y="773640"/>
            <a:ext cx="11780280" cy="888120"/>
          </a:xfrm>
          <a:prstGeom prst="rect">
            <a:avLst/>
          </a:prstGeom>
          <a:noFill/>
          <a:ln w="12600">
            <a:noFill/>
          </a:ln>
        </p:spPr>
        <p:style>
          <a:lnRef idx="0"/>
          <a:fillRef idx="0"/>
          <a:effectRef idx="0"/>
          <a:fontRef idx="minor"/>
        </p:style>
        <p:txBody>
          <a:bodyPr lIns="50760" rIns="50760" tIns="50760" bIns="50760" anchor="ctr"/>
          <a:p>
            <a:pPr>
              <a:lnSpc>
                <a:spcPts val="6199"/>
              </a:lnSpc>
            </a:pPr>
            <a:r>
              <a:rPr b="0" lang="en-US" sz="3700" spc="-1" strike="noStrike">
                <a:solidFill>
                  <a:srgbClr val="333333"/>
                </a:solidFill>
                <a:latin typeface="Helvetica Neue Light"/>
                <a:ea typeface="Helvetica Neue Light"/>
              </a:rPr>
              <a:t>现在，我们可以执行一些常用的</a:t>
            </a:r>
            <a:r>
              <a:rPr b="0" lang="en-US" sz="3700" spc="-1" strike="noStrike">
                <a:solidFill>
                  <a:srgbClr val="333333"/>
                </a:solidFill>
                <a:latin typeface="Helvetica Neue Light"/>
                <a:ea typeface="Helvetica Neue Light"/>
              </a:rPr>
              <a:t>DataFrame</a:t>
            </a:r>
            <a:r>
              <a:rPr b="0" lang="en-US" sz="3700" spc="-1" strike="noStrike">
                <a:solidFill>
                  <a:srgbClr val="333333"/>
                </a:solidFill>
                <a:latin typeface="Helvetica Neue Light"/>
                <a:ea typeface="Helvetica Neue Light"/>
              </a:rPr>
              <a:t>操作。</a:t>
            </a:r>
            <a:endParaRPr b="0" lang="en-US" sz="3700" spc="-1" strike="noStrike">
              <a:latin typeface="Arial"/>
            </a:endParaRPr>
          </a:p>
        </p:txBody>
      </p:sp>
      <p:sp>
        <p:nvSpPr>
          <p:cNvPr id="402" name="CustomShape 2"/>
          <p:cNvSpPr/>
          <p:nvPr/>
        </p:nvSpPr>
        <p:spPr>
          <a:xfrm>
            <a:off x="753480" y="2405160"/>
            <a:ext cx="22875480" cy="9625320"/>
          </a:xfrm>
          <a:prstGeom prst="rect">
            <a:avLst/>
          </a:prstGeom>
          <a:noFill/>
          <a:ln w="12600">
            <a:noFill/>
          </a:ln>
        </p:spPr>
        <p:style>
          <a:lnRef idx="0"/>
          <a:fillRef idx="0"/>
          <a:effectRef idx="0"/>
          <a:fontRef idx="minor"/>
        </p:style>
        <p:txBody>
          <a:bodyPr lIns="50760" rIns="50760" tIns="50760" bIns="50760"/>
          <a:p>
            <a:pPr>
              <a:lnSpc>
                <a:spcPts val="5000"/>
              </a:lnSpc>
            </a:pPr>
            <a:r>
              <a:rPr b="0" lang="en-US" sz="2600" spc="-1" strike="noStrike">
                <a:solidFill>
                  <a:srgbClr val="000000"/>
                </a:solidFill>
                <a:latin typeface="Menlo Regular"/>
                <a:ea typeface="Menlo Regular"/>
              </a:rPr>
              <a:t>// </a:t>
            </a:r>
            <a:r>
              <a:rPr b="0" lang="en-US" sz="2600" spc="-1" strike="noStrike">
                <a:solidFill>
                  <a:srgbClr val="000000"/>
                </a:solidFill>
                <a:latin typeface="Menlo Regular"/>
                <a:ea typeface="Menlo Regular"/>
              </a:rPr>
              <a:t>打印模式信息</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&gt;&gt;&gt; df.printSchema()</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root</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a:t>
            </a:r>
            <a:r>
              <a:rPr b="0" lang="en-US" sz="2600" spc="-1" strike="noStrike">
                <a:solidFill>
                  <a:srgbClr val="000000"/>
                </a:solidFill>
                <a:latin typeface="Menlo Regular"/>
                <a:ea typeface="Menlo Regular"/>
              </a:rPr>
              <a:t>|-- age: long (nullable = true)</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a:t>
            </a:r>
            <a:r>
              <a:rPr b="0" lang="en-US" sz="2600" spc="-1" strike="noStrike">
                <a:solidFill>
                  <a:srgbClr val="000000"/>
                </a:solidFill>
                <a:latin typeface="Menlo Regular"/>
                <a:ea typeface="Menlo Regular"/>
              </a:rPr>
              <a:t>|-- name: string (nullable = true)</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a:t>
            </a:r>
            <a:r>
              <a:rPr b="0" lang="en-US" sz="2600" spc="-1" strike="noStrike">
                <a:solidFill>
                  <a:srgbClr val="000000"/>
                </a:solidFill>
                <a:latin typeface="Menlo Regular"/>
                <a:ea typeface="Menlo Regular"/>
              </a:rPr>
              <a:t>选择多列</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&gt;&gt;&gt; df.select(df.name,df.age + 1).show()</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name|(age + 1)|</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|Michael|     null|</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Andy|       31|</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 Justin|       20|</a:t>
            </a:r>
            <a:endParaRPr b="0" lang="en-US" sz="2600" spc="-1" strike="noStrike">
              <a:latin typeface="Arial"/>
            </a:endParaRPr>
          </a:p>
          <a:p>
            <a:pPr>
              <a:lnSpc>
                <a:spcPts val="5000"/>
              </a:lnSpc>
            </a:pPr>
            <a:r>
              <a:rPr b="0" lang="en-US" sz="2600" spc="-1" strike="noStrike">
                <a:solidFill>
                  <a:srgbClr val="000000"/>
                </a:solidFill>
                <a:latin typeface="Menlo Regular"/>
                <a:ea typeface="Menlo Regular"/>
              </a:rPr>
              <a:t>+-------+---------+</a:t>
            </a:r>
            <a:endParaRPr b="0" lang="en-US" sz="26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44280" y="572400"/>
            <a:ext cx="10883880" cy="12671640"/>
          </a:xfrm>
          <a:prstGeom prst="rect">
            <a:avLst/>
          </a:prstGeom>
          <a:noFill/>
          <a:ln w="12600">
            <a:noFill/>
          </a:ln>
        </p:spPr>
        <p:style>
          <a:lnRef idx="0"/>
          <a:fillRef idx="0"/>
          <a:effectRef idx="0"/>
          <a:fontRef idx="minor"/>
        </p:style>
        <p:txBody>
          <a:bodyPr lIns="50760" rIns="50760" tIns="50760" bIns="50760"/>
          <a:p>
            <a:pPr>
              <a:lnSpc>
                <a:spcPts val="5499"/>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条件过滤</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&gt;&gt;&gt; df.filter(df.age &gt; 20 ).show()</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|age|name|</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30|Andy|</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分组聚合</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&gt;&gt;&gt; df.groupBy("age").count().show()</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age|count|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19|    1|</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|null|    1|</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30|    1|</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t>
            </a:r>
            <a:endParaRPr b="0" lang="en-US" sz="3000" spc="-1" strike="noStrike">
              <a:latin typeface="Arial"/>
            </a:endParaRPr>
          </a:p>
        </p:txBody>
      </p:sp>
      <p:sp>
        <p:nvSpPr>
          <p:cNvPr id="404" name="CustomShape 2"/>
          <p:cNvSpPr/>
          <p:nvPr/>
        </p:nvSpPr>
        <p:spPr>
          <a:xfrm>
            <a:off x="12893040" y="0"/>
            <a:ext cx="11439360" cy="14068440"/>
          </a:xfrm>
          <a:prstGeom prst="rect">
            <a:avLst/>
          </a:prstGeom>
          <a:noFill/>
          <a:ln w="12600">
            <a:noFill/>
          </a:ln>
        </p:spPr>
        <p:style>
          <a:lnRef idx="0"/>
          <a:fillRef idx="0"/>
          <a:effectRef idx="0"/>
          <a:fontRef idx="minor"/>
        </p:style>
        <p:txBody>
          <a:bodyPr lIns="50760" rIns="50760" tIns="50760" bIns="50760"/>
          <a:p>
            <a:pPr>
              <a:lnSpc>
                <a:spcPts val="5499"/>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排序</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&gt;&gt;&gt; df.sort(df.age.desc()).show()</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age|   name|</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30|   Andy|</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19| Justin|</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|null|Michael|</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r>
              <a:rPr b="0" lang="en-US" sz="3000" spc="-1" strike="noStrike">
                <a:solidFill>
                  <a:srgbClr val="000000"/>
                </a:solidFill>
                <a:latin typeface="Menlo Regular"/>
                <a:ea typeface="Menlo Regular"/>
              </a:rPr>
              <a:t>多列排序</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&gt;&gt;&gt; df.sort(df.age.desc(), df.name.asc()).show()</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age|   name|</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30|   Andy|</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19| Justin|</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|null|Michael|</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endParaRPr b="0" lang="en-US" sz="30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106560" y="79560"/>
            <a:ext cx="12419280" cy="6386040"/>
          </a:xfrm>
          <a:prstGeom prst="rect">
            <a:avLst/>
          </a:prstGeom>
          <a:noFill/>
          <a:ln w="12600">
            <a:noFill/>
          </a:ln>
        </p:spPr>
        <p:style>
          <a:lnRef idx="0"/>
          <a:fillRef idx="0"/>
          <a:effectRef idx="0"/>
          <a:fontRef idx="minor"/>
        </p:style>
        <p:txBody>
          <a:bodyPr lIns="50760" rIns="50760" tIns="50760" bIns="50760"/>
          <a:p>
            <a:pPr>
              <a:lnSpc>
                <a:spcPts val="5499"/>
              </a:lnSpc>
            </a:pPr>
            <a:r>
              <a:rPr b="0" lang="en-US" sz="3000" spc="-1" strike="noStrike">
                <a:solidFill>
                  <a:srgbClr val="000000"/>
                </a:solidFill>
                <a:latin typeface="Menlo Regular"/>
                <a:ea typeface="Menlo Regular"/>
              </a:rPr>
              <a:t>//</a:t>
            </a:r>
            <a:r>
              <a:rPr b="0" lang="en-US" sz="3000" spc="-1" strike="noStrike">
                <a:solidFill>
                  <a:srgbClr val="000000"/>
                </a:solidFill>
                <a:latin typeface="Menlo Regular"/>
                <a:ea typeface="Menlo Regular"/>
              </a:rPr>
              <a:t>对列进行重命名</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&gt;&gt;&gt; df.select(df.name.alias("username"),df.age).show()</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|username| age|</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Michael|null|</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Andy|  30|</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Justin|  19|</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a:t>
            </a:r>
            <a:endParaRPr b="0" lang="en-US" sz="3000" spc="-1" strike="noStrike">
              <a:latin typeface="Arial"/>
            </a:endParaRPr>
          </a:p>
          <a:p>
            <a:pPr>
              <a:lnSpc>
                <a:spcPts val="5499"/>
              </a:lnSpc>
            </a:pP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sql</a:t>
            </a:r>
            <a:r>
              <a:rPr b="0" lang="en-US" sz="3000" spc="-1" strike="noStrike">
                <a:solidFill>
                  <a:srgbClr val="000000"/>
                </a:solidFill>
                <a:latin typeface="Menlo Regular"/>
                <a:ea typeface="Menlo Regular"/>
              </a:rPr>
              <a:t>语句查询</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df = spark.read.json(“examples/src/main/resources/people.json”)</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df.createOrReplaceTempView(“people")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peopleDF = spark.sql("select * from people”)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peopleDF.show()</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 age|   name|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|null|Michael|</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  30|   Andy|</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  19| Justin|</a:t>
            </a:r>
            <a:endParaRPr b="0" lang="en-US" sz="3000" spc="-1" strike="noStrike">
              <a:latin typeface="Arial"/>
            </a:endParaRPr>
          </a:p>
          <a:p>
            <a:pPr>
              <a:lnSpc>
                <a:spcPts val="5499"/>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a:t>
            </a:r>
            <a:endParaRPr b="0" lang="en-US" sz="3000" spc="-1" strike="noStrike">
              <a:latin typeface="Arial"/>
            </a:endParaRPr>
          </a:p>
        </p:txBody>
      </p:sp>
      <p:sp>
        <p:nvSpPr>
          <p:cNvPr id="406" name="CustomShape 2"/>
          <p:cNvSpPr/>
          <p:nvPr/>
        </p:nvSpPr>
        <p:spPr>
          <a:xfrm>
            <a:off x="13167360" y="111240"/>
            <a:ext cx="11306520" cy="12507840"/>
          </a:xfrm>
          <a:prstGeom prst="rect">
            <a:avLst/>
          </a:prstGeom>
          <a:noFill/>
          <a:ln>
            <a:noFill/>
          </a:ln>
        </p:spPr>
        <p:style>
          <a:lnRef idx="0"/>
          <a:fillRef idx="0"/>
          <a:effectRef idx="0"/>
          <a:fontRef idx="minor"/>
        </p:style>
        <p:txBody>
          <a:bodyPr lIns="90000" rIns="90000" tIns="45000" bIns="45000"/>
          <a:p>
            <a:pPr>
              <a:lnSpc>
                <a:spcPct val="100000"/>
              </a:lnSpc>
            </a:pPr>
            <a:r>
              <a:rPr b="0" lang="en-US" sz="3000" spc="-1" strike="noStrike">
                <a:solidFill>
                  <a:srgbClr val="000000"/>
                </a:solidFill>
                <a:latin typeface="Menlo Regular"/>
                <a:ea typeface="Menlo Regular"/>
              </a:rPr>
              <a:t>// SparkDataFrame convert to Pandas DataFrame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df.toPandas()</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r>
              <a:rPr b="0" lang="en-US" sz="3000" spc="-1" strike="noStrike">
                <a:solidFill>
                  <a:srgbClr val="000000"/>
                </a:solidFill>
                <a:latin typeface="Menlo Regular"/>
                <a:ea typeface="Menlo Regular"/>
              </a:rPr>
              <a:t>age     name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0   NaN  Michael</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1  30.0     Andy</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2  19.0   Justin</a:t>
            </a: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Pandas DataFrame convert to SparkDataFrame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df = pd.DataFrame([["laozhang", 60], ["laoli",57], ["laowang", 66]], columns=["name", "age"])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spark_df = spark.createDataFrame(df)</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&gt;&gt;&gt; spark_df.show()</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name  |age|</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|laozhang| 60 |</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laoli| 57 |</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 laowang| 66 |</a:t>
            </a:r>
            <a:endParaRPr b="0" lang="en-US" sz="3000" spc="-1" strike="noStrike">
              <a:latin typeface="Arial"/>
            </a:endParaRPr>
          </a:p>
          <a:p>
            <a:pPr>
              <a:lnSpc>
                <a:spcPct val="100000"/>
              </a:lnSpc>
            </a:pPr>
            <a:r>
              <a:rPr b="0" lang="en-US" sz="3000" spc="-1" strike="noStrike">
                <a:solidFill>
                  <a:srgbClr val="000000"/>
                </a:solidFill>
                <a:latin typeface="Menlo Regular"/>
                <a:ea typeface="Menlo Regular"/>
              </a:rPr>
              <a:t>+----------+----+</a:t>
            </a: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1206360" y="746280"/>
            <a:ext cx="21969360" cy="1085400"/>
          </a:xfrm>
          <a:prstGeom prst="rect">
            <a:avLst/>
          </a:prstGeom>
          <a:noFill/>
          <a:ln w="12600">
            <a:noFill/>
          </a:ln>
        </p:spPr>
        <p:style>
          <a:lnRef idx="0"/>
          <a:fillRef idx="0"/>
          <a:effectRef idx="0"/>
          <a:fontRef idx="minor"/>
        </p:style>
        <p:txBody>
          <a:bodyPr lIns="50760" rIns="50760" tIns="50760" bIns="50760"/>
          <a:p>
            <a:pPr marL="698400" indent="-696600">
              <a:lnSpc>
                <a:spcPct val="100000"/>
              </a:lnSpc>
              <a:spcBef>
                <a:spcPts val="1800"/>
              </a:spcBef>
              <a:buClr>
                <a:srgbClr val="000000"/>
              </a:buClr>
              <a:buSzPct val="123000"/>
              <a:buFont typeface="Symbol"/>
              <a:buChar char=""/>
            </a:pPr>
            <a:r>
              <a:rPr b="1" lang="en-US" sz="5500" spc="-86" strike="noStrike">
                <a:solidFill>
                  <a:srgbClr val="000000"/>
                </a:solidFill>
                <a:latin typeface="Helvetica Neue"/>
                <a:ea typeface="Helvetica Neue"/>
              </a:rPr>
              <a:t>Spark</a:t>
            </a:r>
            <a:r>
              <a:rPr b="1" lang="en-US" sz="5500" spc="-86" strike="noStrike">
                <a:solidFill>
                  <a:srgbClr val="000000"/>
                </a:solidFill>
                <a:latin typeface="Helvetica Neue"/>
                <a:ea typeface="Helvetica Neue"/>
              </a:rPr>
              <a:t>主要特点</a:t>
            </a:r>
            <a:endParaRPr b="0" lang="en-US" sz="5500" spc="-1" strike="noStrike">
              <a:latin typeface="Arial"/>
            </a:endParaRPr>
          </a:p>
        </p:txBody>
      </p:sp>
      <p:sp>
        <p:nvSpPr>
          <p:cNvPr id="237" name="CustomShape 2"/>
          <p:cNvSpPr/>
          <p:nvPr/>
        </p:nvSpPr>
        <p:spPr>
          <a:xfrm>
            <a:off x="1627200" y="2043360"/>
            <a:ext cx="15750720" cy="274536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199"/>
              </a:spcBef>
            </a:pPr>
            <a:r>
              <a:rPr b="0" lang="en-US" sz="3900" spc="-86" strike="noStrike">
                <a:solidFill>
                  <a:srgbClr val="000000"/>
                </a:solidFill>
                <a:latin typeface="Helvetica Neue Light"/>
                <a:ea typeface="Helvetica Neue Light"/>
              </a:rPr>
              <a:t>运行快速 </a:t>
            </a:r>
            <a:r>
              <a:rPr b="0" lang="en-US" sz="3900" spc="-86" strike="noStrike">
                <a:solidFill>
                  <a:srgbClr val="000000"/>
                </a:solidFill>
                <a:latin typeface="Helvetica Neue Light"/>
                <a:ea typeface="Helvetica Neue Light"/>
              </a:rPr>
              <a:t>(Speed): Spark</a:t>
            </a:r>
            <a:r>
              <a:rPr b="0" lang="en-US" sz="3900" spc="-86" strike="noStrike">
                <a:solidFill>
                  <a:srgbClr val="000000"/>
                </a:solidFill>
                <a:latin typeface="Helvetica Neue Light"/>
                <a:ea typeface="Helvetica Neue Light"/>
              </a:rPr>
              <a:t>使用先进的</a:t>
            </a:r>
            <a:r>
              <a:rPr b="0" lang="en-US" sz="3900" spc="-86" strike="noStrike">
                <a:solidFill>
                  <a:srgbClr val="000000"/>
                </a:solidFill>
                <a:latin typeface="Helvetica Neue Light"/>
                <a:ea typeface="Helvetica Neue Light"/>
              </a:rPr>
              <a:t>DAG (Directed Acyclic Graph, </a:t>
            </a:r>
            <a:r>
              <a:rPr b="0" lang="en-US" sz="3900" spc="-86" strike="noStrike">
                <a:solidFill>
                  <a:srgbClr val="000000"/>
                </a:solidFill>
                <a:latin typeface="Helvetica Neue Light"/>
                <a:ea typeface="Helvetica Neue Light"/>
              </a:rPr>
              <a:t>有向无环图</a:t>
            </a:r>
            <a:r>
              <a:rPr b="0" lang="en-US" sz="3900" spc="-86" strike="noStrike">
                <a:solidFill>
                  <a:srgbClr val="000000"/>
                </a:solidFill>
                <a:latin typeface="Helvetica Neue Light"/>
                <a:ea typeface="Helvetica Neue Light"/>
              </a:rPr>
              <a:t>)</a:t>
            </a:r>
            <a:r>
              <a:rPr b="0" lang="en-US" sz="3900" spc="-86" strike="noStrike">
                <a:solidFill>
                  <a:srgbClr val="000000"/>
                </a:solidFill>
                <a:latin typeface="Helvetica Neue Light"/>
                <a:ea typeface="Helvetica Neue Light"/>
              </a:rPr>
              <a:t>执行引擎，以支持循环数据流与内存计算，基于内存的执行速度可比</a:t>
            </a:r>
            <a:r>
              <a:rPr b="0" lang="en-US" sz="3900" spc="-86" strike="noStrike">
                <a:solidFill>
                  <a:srgbClr val="000000"/>
                </a:solidFill>
                <a:latin typeface="Helvetica Neue Light"/>
                <a:ea typeface="Helvetica Neue Light"/>
              </a:rPr>
              <a:t>Hadoop MapReduce</a:t>
            </a:r>
            <a:r>
              <a:rPr b="0" lang="en-US" sz="3900" spc="-86" strike="noStrike">
                <a:solidFill>
                  <a:srgbClr val="000000"/>
                </a:solidFill>
                <a:latin typeface="Helvetica Neue Light"/>
                <a:ea typeface="Helvetica Neue Light"/>
              </a:rPr>
              <a:t>快上百倍，基于磁盘的执行速度也能快十倍；</a:t>
            </a:r>
            <a:endParaRPr b="0" lang="en-US" sz="3900" spc="-1" strike="noStrike">
              <a:latin typeface="Arial"/>
            </a:endParaRPr>
          </a:p>
        </p:txBody>
      </p:sp>
      <p:pic>
        <p:nvPicPr>
          <p:cNvPr id="238" name="logistic-regression.png" descr=""/>
          <p:cNvPicPr/>
          <p:nvPr/>
        </p:nvPicPr>
        <p:blipFill>
          <a:blip r:embed="rId1"/>
          <a:stretch/>
        </p:blipFill>
        <p:spPr>
          <a:xfrm>
            <a:off x="17757720" y="548640"/>
            <a:ext cx="5832360" cy="3008520"/>
          </a:xfrm>
          <a:prstGeom prst="rect">
            <a:avLst/>
          </a:prstGeom>
          <a:ln w="12600">
            <a:noFill/>
          </a:ln>
        </p:spPr>
      </p:pic>
      <p:sp>
        <p:nvSpPr>
          <p:cNvPr id="239" name="CustomShape 3"/>
          <p:cNvSpPr/>
          <p:nvPr/>
        </p:nvSpPr>
        <p:spPr>
          <a:xfrm>
            <a:off x="1531440" y="5743800"/>
            <a:ext cx="15467400" cy="222660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199"/>
              </a:spcBef>
            </a:pPr>
            <a:r>
              <a:rPr b="0" lang="en-US" sz="3900" spc="-86" strike="noStrike">
                <a:solidFill>
                  <a:srgbClr val="000000"/>
                </a:solidFill>
                <a:latin typeface="Helvetica Neue Light"/>
                <a:ea typeface="Helvetica Neue Light"/>
              </a:rPr>
              <a:t>易用性 </a:t>
            </a:r>
            <a:r>
              <a:rPr b="0" lang="en-US" sz="3900" spc="-86" strike="noStrike">
                <a:solidFill>
                  <a:srgbClr val="000000"/>
                </a:solidFill>
                <a:latin typeface="Helvetica Neue Light"/>
                <a:ea typeface="Helvetica Neue Light"/>
              </a:rPr>
              <a:t>(Ease of Use): Spark</a:t>
            </a:r>
            <a:r>
              <a:rPr b="0" lang="en-US" sz="3900" spc="-86" strike="noStrike">
                <a:solidFill>
                  <a:srgbClr val="000000"/>
                </a:solidFill>
                <a:latin typeface="Helvetica Neue Light"/>
                <a:ea typeface="Helvetica Neue Light"/>
              </a:rPr>
              <a:t>支持使用</a:t>
            </a:r>
            <a:r>
              <a:rPr b="0" lang="en-US" sz="3900" spc="-86" strike="noStrike">
                <a:solidFill>
                  <a:srgbClr val="000000"/>
                </a:solidFill>
                <a:latin typeface="Helvetica Neue Light"/>
                <a:ea typeface="Helvetica Neue Light"/>
              </a:rPr>
              <a:t>Scala</a:t>
            </a:r>
            <a:r>
              <a:rPr b="0" lang="en-US" sz="3900" spc="-86" strike="noStrike">
                <a:solidFill>
                  <a:srgbClr val="000000"/>
                </a:solidFill>
                <a:latin typeface="Helvetica Neue Light"/>
                <a:ea typeface="Helvetica Neue Light"/>
              </a:rPr>
              <a:t>、</a:t>
            </a:r>
            <a:r>
              <a:rPr b="0" lang="en-US" sz="3900" spc="-86" strike="noStrike">
                <a:solidFill>
                  <a:srgbClr val="000000"/>
                </a:solidFill>
                <a:latin typeface="Helvetica Neue Light"/>
                <a:ea typeface="Helvetica Neue Light"/>
              </a:rPr>
              <a:t>Java</a:t>
            </a:r>
            <a:r>
              <a:rPr b="0" lang="en-US" sz="3900" spc="-86" strike="noStrike">
                <a:solidFill>
                  <a:srgbClr val="000000"/>
                </a:solidFill>
                <a:latin typeface="Helvetica Neue Light"/>
                <a:ea typeface="Helvetica Neue Light"/>
              </a:rPr>
              <a:t>、</a:t>
            </a:r>
            <a:r>
              <a:rPr b="0" lang="en-US" sz="3900" spc="-86" strike="noStrike">
                <a:solidFill>
                  <a:srgbClr val="000000"/>
                </a:solidFill>
                <a:latin typeface="Helvetica Neue Light"/>
                <a:ea typeface="Helvetica Neue Light"/>
              </a:rPr>
              <a:t>Python</a:t>
            </a:r>
            <a:r>
              <a:rPr b="0" lang="en-US" sz="3900" spc="-86" strike="noStrike">
                <a:solidFill>
                  <a:srgbClr val="000000"/>
                </a:solidFill>
                <a:latin typeface="Helvetica Neue Light"/>
                <a:ea typeface="Helvetica Neue Light"/>
              </a:rPr>
              <a:t>和</a:t>
            </a:r>
            <a:r>
              <a:rPr b="0" lang="en-US" sz="3900" spc="-86" strike="noStrike">
                <a:solidFill>
                  <a:srgbClr val="000000"/>
                </a:solidFill>
                <a:latin typeface="Helvetica Neue Light"/>
                <a:ea typeface="Helvetica Neue Light"/>
              </a:rPr>
              <a:t>R</a:t>
            </a:r>
            <a:r>
              <a:rPr b="0" lang="en-US" sz="3900" spc="-86" strike="noStrike">
                <a:solidFill>
                  <a:srgbClr val="000000"/>
                </a:solidFill>
                <a:latin typeface="Helvetica Neue Light"/>
                <a:ea typeface="Helvetica Neue Light"/>
              </a:rPr>
              <a:t>语言进行          编程，简洁的</a:t>
            </a:r>
            <a:r>
              <a:rPr b="0" lang="en-US" sz="3900" spc="-86" strike="noStrike">
                <a:solidFill>
                  <a:srgbClr val="000000"/>
                </a:solidFill>
                <a:latin typeface="Helvetica Neue Light"/>
                <a:ea typeface="Helvetica Neue Light"/>
              </a:rPr>
              <a:t>API</a:t>
            </a:r>
            <a:r>
              <a:rPr b="0" lang="en-US" sz="3900" spc="-86" strike="noStrike">
                <a:solidFill>
                  <a:srgbClr val="000000"/>
                </a:solidFill>
                <a:latin typeface="Helvetica Neue Light"/>
                <a:ea typeface="Helvetica Neue Light"/>
              </a:rPr>
              <a:t>设计有助于用户轻松构建并行程序，并且可以通过</a:t>
            </a:r>
            <a:r>
              <a:rPr b="0" lang="en-US" sz="3900" spc="-86" strike="noStrike">
                <a:solidFill>
                  <a:srgbClr val="000000"/>
                </a:solidFill>
                <a:latin typeface="Helvetica Neue Light"/>
                <a:ea typeface="Helvetica Neue Light"/>
              </a:rPr>
              <a:t>Spark Shell</a:t>
            </a:r>
            <a:r>
              <a:rPr b="0" lang="en-US" sz="3900" spc="-86" strike="noStrike">
                <a:solidFill>
                  <a:srgbClr val="000000"/>
                </a:solidFill>
                <a:latin typeface="Helvetica Neue Light"/>
                <a:ea typeface="Helvetica Neue Light"/>
              </a:rPr>
              <a:t>进行交互式编程；</a:t>
            </a:r>
            <a:endParaRPr b="0" lang="en-US" sz="3900" spc="-1" strike="noStrike">
              <a:latin typeface="Arial"/>
            </a:endParaRPr>
          </a:p>
        </p:txBody>
      </p:sp>
      <p:sp>
        <p:nvSpPr>
          <p:cNvPr id="240" name="CustomShape 4"/>
          <p:cNvSpPr/>
          <p:nvPr/>
        </p:nvSpPr>
        <p:spPr>
          <a:xfrm>
            <a:off x="17925480" y="4868640"/>
            <a:ext cx="5610600" cy="4404600"/>
          </a:xfrm>
          <a:prstGeom prst="rect">
            <a:avLst/>
          </a:prstGeom>
          <a:noFill/>
          <a:ln w="12600">
            <a:noFill/>
          </a:ln>
        </p:spPr>
        <p:style>
          <a:lnRef idx="0"/>
          <a:fillRef idx="0"/>
          <a:effectRef idx="0"/>
          <a:fontRef idx="minor"/>
        </p:style>
        <p:txBody>
          <a:bodyPr lIns="50760" rIns="50760" tIns="50760" bIns="50760" anchor="ctr"/>
          <a:p>
            <a:pPr>
              <a:lnSpc>
                <a:spcPts val="4799"/>
              </a:lnSpc>
            </a:pPr>
            <a:r>
              <a:rPr b="0" lang="en-US" sz="2800" spc="-1" strike="noStrike">
                <a:solidFill>
                  <a:srgbClr val="555555"/>
                </a:solidFill>
                <a:latin typeface="Helvetica Neue"/>
                <a:ea typeface="Helvetica Neue"/>
              </a:rPr>
              <a:t>df </a:t>
            </a:r>
            <a:r>
              <a:rPr b="0" lang="en-US" sz="2800" spc="-1" strike="noStrike">
                <a:solidFill>
                  <a:srgbClr val="000080"/>
                </a:solidFill>
                <a:latin typeface="Helvetica Neue"/>
                <a:ea typeface="Helvetica Neue"/>
              </a:rPr>
              <a:t>=</a:t>
            </a:r>
            <a:r>
              <a:rPr b="0" lang="en-US" sz="2800" spc="-1" strike="noStrike">
                <a:solidFill>
                  <a:srgbClr val="555555"/>
                </a:solidFill>
                <a:latin typeface="Helvetica Neue"/>
                <a:ea typeface="Helvetica Neue"/>
              </a:rPr>
              <a:t> spark.</a:t>
            </a:r>
            <a:r>
              <a:rPr b="0" lang="en-US" sz="2800" spc="-1" strike="noStrike">
                <a:solidFill>
                  <a:srgbClr val="000000"/>
                </a:solidFill>
                <a:latin typeface="Helvetica Neue"/>
                <a:ea typeface="Helvetica Neue"/>
              </a:rPr>
              <a:t>read</a:t>
            </a:r>
            <a:r>
              <a:rPr b="0" lang="en-US" sz="2800" spc="-1" strike="noStrike">
                <a:solidFill>
                  <a:srgbClr val="555555"/>
                </a:solidFill>
                <a:latin typeface="Helvetica Neue"/>
                <a:ea typeface="Helvetica Neue"/>
              </a:rPr>
              <a:t>.</a:t>
            </a:r>
            <a:r>
              <a:rPr b="0" lang="en-US" sz="2800" spc="-1" strike="noStrike">
                <a:solidFill>
                  <a:srgbClr val="000000"/>
                </a:solidFill>
                <a:latin typeface="Helvetica Neue"/>
                <a:ea typeface="Helvetica Neue"/>
              </a:rPr>
              <a:t>json</a:t>
            </a:r>
            <a:r>
              <a:rPr b="0" lang="en-US" sz="2800" spc="-1" strike="noStrike">
                <a:solidFill>
                  <a:srgbClr val="f78811"/>
                </a:solidFill>
                <a:latin typeface="Helvetica Neue"/>
                <a:ea typeface="Helvetica Neue"/>
              </a:rPr>
              <a:t>(</a:t>
            </a:r>
            <a:r>
              <a:rPr b="0" lang="en-US" sz="2800" spc="-1" strike="noStrike">
                <a:solidFill>
                  <a:srgbClr val="6666ff"/>
                </a:solidFill>
                <a:latin typeface="Helvetica Neue"/>
                <a:ea typeface="Helvetica Neue"/>
              </a:rPr>
              <a:t>"logs.json"</a:t>
            </a:r>
            <a:r>
              <a:rPr b="0" lang="en-US" sz="2800" spc="-1" strike="noStrike">
                <a:solidFill>
                  <a:srgbClr val="f78811"/>
                </a:solidFill>
                <a:latin typeface="Helvetica Neue"/>
                <a:ea typeface="Helvetica Neue"/>
              </a:rPr>
              <a:t>)</a:t>
            </a:r>
            <a:r>
              <a:rPr b="0" lang="en-US" sz="2800" spc="-1" strike="noStrike">
                <a:solidFill>
                  <a:srgbClr val="555555"/>
                </a:solidFill>
                <a:latin typeface="Helvetica Neue"/>
                <a:ea typeface="Helvetica Neue"/>
              </a:rPr>
              <a:t> df.</a:t>
            </a:r>
            <a:r>
              <a:rPr b="0" lang="en-US" sz="2800" spc="-1" strike="noStrike">
                <a:solidFill>
                  <a:srgbClr val="000000"/>
                </a:solidFill>
                <a:latin typeface="Helvetica Neue"/>
                <a:ea typeface="Helvetica Neue"/>
              </a:rPr>
              <a:t>where</a:t>
            </a:r>
            <a:r>
              <a:rPr b="0" lang="en-US" sz="2800" spc="-1" strike="noStrike">
                <a:solidFill>
                  <a:srgbClr val="f78811"/>
                </a:solidFill>
                <a:latin typeface="Helvetica Neue"/>
                <a:ea typeface="Helvetica Neue"/>
              </a:rPr>
              <a:t>(</a:t>
            </a:r>
            <a:r>
              <a:rPr b="0" lang="en-US" sz="2800" spc="-1" strike="noStrike">
                <a:solidFill>
                  <a:srgbClr val="6666ff"/>
                </a:solidFill>
                <a:latin typeface="Helvetica Neue"/>
                <a:ea typeface="Helvetica Neue"/>
              </a:rPr>
              <a:t>"age &gt; 21"</a:t>
            </a:r>
            <a:r>
              <a:rPr b="0" lang="en-US" sz="2800" spc="-1" strike="noStrike">
                <a:solidFill>
                  <a:srgbClr val="f78811"/>
                </a:solidFill>
                <a:latin typeface="Helvetica Neue"/>
                <a:ea typeface="Helvetica Neue"/>
              </a:rPr>
              <a:t>)</a:t>
            </a:r>
            <a:r>
              <a:rPr b="0" lang="en-US" sz="2800" spc="-1" strike="noStrike">
                <a:solidFill>
                  <a:srgbClr val="555555"/>
                </a:solidFill>
                <a:latin typeface="Helvetica Neue"/>
                <a:ea typeface="Helvetica Neue"/>
              </a:rPr>
              <a:t>   .</a:t>
            </a:r>
            <a:r>
              <a:rPr b="0" lang="en-US" sz="2800" spc="-1" strike="noStrike">
                <a:solidFill>
                  <a:srgbClr val="000000"/>
                </a:solidFill>
                <a:latin typeface="Helvetica Neue"/>
                <a:ea typeface="Helvetica Neue"/>
              </a:rPr>
              <a:t>select</a:t>
            </a:r>
            <a:r>
              <a:rPr b="0" lang="en-US" sz="2800" spc="-1" strike="noStrike">
                <a:solidFill>
                  <a:srgbClr val="f78811"/>
                </a:solidFill>
                <a:latin typeface="Helvetica Neue"/>
                <a:ea typeface="Helvetica Neue"/>
              </a:rPr>
              <a:t>(</a:t>
            </a:r>
            <a:r>
              <a:rPr b="0" lang="en-US" sz="2800" spc="-1" strike="noStrike">
                <a:solidFill>
                  <a:srgbClr val="6666ff"/>
                </a:solidFill>
                <a:latin typeface="Helvetica Neue"/>
                <a:ea typeface="Helvetica Neue"/>
              </a:rPr>
              <a:t>"name.first"</a:t>
            </a:r>
            <a:r>
              <a:rPr b="0" lang="en-US" sz="2800" spc="-1" strike="noStrike">
                <a:solidFill>
                  <a:srgbClr val="f78811"/>
                </a:solidFill>
                <a:latin typeface="Helvetica Neue"/>
                <a:ea typeface="Helvetica Neue"/>
              </a:rPr>
              <a:t>)</a:t>
            </a:r>
            <a:r>
              <a:rPr b="0" lang="en-US" sz="2800" spc="-1" strike="noStrike">
                <a:solidFill>
                  <a:srgbClr val="555555"/>
                </a:solidFill>
                <a:latin typeface="Helvetica Neue"/>
                <a:ea typeface="Helvetica Neue"/>
              </a:rPr>
              <a:t>.</a:t>
            </a:r>
            <a:r>
              <a:rPr b="0" lang="en-US" sz="2800" spc="-1" strike="noStrike">
                <a:solidFill>
                  <a:srgbClr val="000000"/>
                </a:solidFill>
                <a:latin typeface="Helvetica Neue"/>
                <a:ea typeface="Helvetica Neue"/>
              </a:rPr>
              <a:t>show</a:t>
            </a:r>
            <a:r>
              <a:rPr b="0" lang="en-US" sz="2800" spc="-1" strike="noStrike">
                <a:solidFill>
                  <a:srgbClr val="f78811"/>
                </a:solidFill>
                <a:latin typeface="Helvetica Neue"/>
                <a:ea typeface="Helvetica Neue"/>
              </a:rPr>
              <a:t>()</a:t>
            </a:r>
            <a:endParaRPr b="0" lang="en-US" sz="2800" spc="-1" strike="noStrike">
              <a:latin typeface="Arial"/>
            </a:endParaRPr>
          </a:p>
          <a:p>
            <a:pPr algn="ctr">
              <a:lnSpc>
                <a:spcPts val="4901"/>
              </a:lnSpc>
            </a:pPr>
            <a:r>
              <a:rPr b="0" lang="en-US" sz="2800" spc="-1" strike="noStrike">
                <a:solidFill>
                  <a:srgbClr val="8f8f8f"/>
                </a:solidFill>
                <a:latin typeface="Helvetica Neue"/>
                <a:ea typeface="Helvetica Neue"/>
              </a:rPr>
              <a:t>Spark's Python DataFrame API</a:t>
            </a:r>
            <a:endParaRPr b="0" lang="en-US" sz="2800" spc="-1" strike="noStrike">
              <a:latin typeface="Arial"/>
            </a:endParaRPr>
          </a:p>
          <a:p>
            <a:pPr algn="ctr">
              <a:lnSpc>
                <a:spcPts val="4901"/>
              </a:lnSpc>
            </a:pPr>
            <a:r>
              <a:rPr b="0" lang="en-US" sz="2800" spc="-1" strike="noStrike">
                <a:solidFill>
                  <a:srgbClr val="8f8f8f"/>
                </a:solidFill>
                <a:latin typeface="Helvetica Neue"/>
                <a:ea typeface="Helvetica Neue"/>
              </a:rPr>
              <a:t>Read JSON files with automatic schema inference</a:t>
            </a:r>
            <a:endParaRPr b="0" lang="en-US" sz="2800" spc="-1" strike="noStrike">
              <a:latin typeface="Arial"/>
            </a:endParaRPr>
          </a:p>
        </p:txBody>
      </p:sp>
      <p:sp>
        <p:nvSpPr>
          <p:cNvPr id="241" name="CustomShape 5"/>
          <p:cNvSpPr/>
          <p:nvPr/>
        </p:nvSpPr>
        <p:spPr>
          <a:xfrm>
            <a:off x="17849160" y="3445200"/>
            <a:ext cx="5832360" cy="1216800"/>
          </a:xfrm>
          <a:prstGeom prst="rect">
            <a:avLst/>
          </a:prstGeom>
          <a:noFill/>
          <a:ln w="12600">
            <a:noFill/>
          </a:ln>
        </p:spPr>
        <p:style>
          <a:lnRef idx="0"/>
          <a:fillRef idx="0"/>
          <a:effectRef idx="0"/>
          <a:fontRef idx="minor"/>
        </p:style>
        <p:txBody>
          <a:bodyPr lIns="50760" rIns="50760" tIns="50760" bIns="50760" anchor="ctr"/>
          <a:p>
            <a:pPr>
              <a:lnSpc>
                <a:spcPts val="4399"/>
              </a:lnSpc>
            </a:pPr>
            <a:r>
              <a:rPr b="0" lang="en-US" sz="2400" spc="-1" strike="noStrike">
                <a:solidFill>
                  <a:srgbClr val="8f8f8f"/>
                </a:solidFill>
                <a:latin typeface="Helvetica Neue"/>
                <a:ea typeface="Helvetica Neue"/>
              </a:rPr>
              <a:t>Logistic regression in Hadoop and Spark</a:t>
            </a:r>
            <a:endParaRPr b="0" lang="en-US" sz="2400" spc="-1" strike="noStrike">
              <a:latin typeface="Arial"/>
            </a:endParaRPr>
          </a:p>
        </p:txBody>
      </p:sp>
      <p:sp>
        <p:nvSpPr>
          <p:cNvPr id="242" name="CustomShape 6"/>
          <p:cNvSpPr/>
          <p:nvPr/>
        </p:nvSpPr>
        <p:spPr>
          <a:xfrm>
            <a:off x="1531440" y="9479520"/>
            <a:ext cx="15467400" cy="222660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199"/>
              </a:spcBef>
            </a:pPr>
            <a:r>
              <a:rPr b="0" lang="en-US" sz="3900" spc="-86" strike="noStrike">
                <a:solidFill>
                  <a:srgbClr val="000000"/>
                </a:solidFill>
                <a:latin typeface="Helvetica Neue Light"/>
                <a:ea typeface="Helvetica Neue Light"/>
              </a:rPr>
              <a:t>通用性 </a:t>
            </a:r>
            <a:r>
              <a:rPr b="0" lang="en-US" sz="3900" spc="-86" strike="noStrike">
                <a:solidFill>
                  <a:srgbClr val="000000"/>
                </a:solidFill>
                <a:latin typeface="Helvetica Neue Light"/>
                <a:ea typeface="Helvetica Neue Light"/>
              </a:rPr>
              <a:t>(Generality): Spark</a:t>
            </a:r>
            <a:r>
              <a:rPr b="0" lang="en-US" sz="3900" spc="-86" strike="noStrike">
                <a:solidFill>
                  <a:srgbClr val="000000"/>
                </a:solidFill>
                <a:latin typeface="Helvetica Neue Light"/>
                <a:ea typeface="Helvetica Neue Light"/>
              </a:rPr>
              <a:t>提供了完整而强大的技术栈，包括</a:t>
            </a:r>
            <a:r>
              <a:rPr b="0" lang="en-US" sz="3900" spc="-86" strike="noStrike">
                <a:solidFill>
                  <a:srgbClr val="000000"/>
                </a:solidFill>
                <a:latin typeface="Helvetica Neue Light"/>
                <a:ea typeface="Helvetica Neue Light"/>
              </a:rPr>
              <a:t>SQL</a:t>
            </a:r>
            <a:r>
              <a:rPr b="0" lang="en-US" sz="3900" spc="-86" strike="noStrike">
                <a:solidFill>
                  <a:srgbClr val="000000"/>
                </a:solidFill>
                <a:latin typeface="Helvetica Neue Light"/>
                <a:ea typeface="Helvetica Neue Light"/>
              </a:rPr>
              <a:t>查询、流式计算、机器学习和图算法组件，这些组件可以无缝整合在同一个应用中，足以应对复杂的计算；</a:t>
            </a:r>
            <a:endParaRPr b="0" lang="en-US" sz="3900" spc="-1" strike="noStrike">
              <a:latin typeface="Arial"/>
            </a:endParaRPr>
          </a:p>
        </p:txBody>
      </p:sp>
      <p:grpSp>
        <p:nvGrpSpPr>
          <p:cNvPr id="243" name="Group 7"/>
          <p:cNvGrpSpPr/>
          <p:nvPr/>
        </p:nvGrpSpPr>
        <p:grpSpPr>
          <a:xfrm>
            <a:off x="17567640" y="9380880"/>
            <a:ext cx="1403280" cy="2077920"/>
            <a:chOff x="17567640" y="9380880"/>
            <a:chExt cx="1403280" cy="2077920"/>
          </a:xfrm>
        </p:grpSpPr>
        <p:sp>
          <p:nvSpPr>
            <p:cNvPr id="244" name="CustomShape 8"/>
            <p:cNvSpPr/>
            <p:nvPr/>
          </p:nvSpPr>
          <p:spPr>
            <a:xfrm>
              <a:off x="17567640" y="9380880"/>
              <a:ext cx="1403280" cy="2077920"/>
            </a:xfrm>
            <a:prstGeom prst="rect">
              <a:avLst/>
            </a:prstGeom>
            <a:solidFill>
              <a:srgbClr val="00a1ff"/>
            </a:solidFill>
            <a:ln w="12600">
              <a:noFill/>
            </a:ln>
          </p:spPr>
          <p:style>
            <a:lnRef idx="0"/>
            <a:fillRef idx="0"/>
            <a:effectRef idx="0"/>
            <a:fontRef idx="minor"/>
          </p:style>
        </p:sp>
        <p:sp>
          <p:nvSpPr>
            <p:cNvPr id="245" name="CustomShape 9"/>
            <p:cNvSpPr/>
            <p:nvPr/>
          </p:nvSpPr>
          <p:spPr>
            <a:xfrm>
              <a:off x="17567640" y="9882000"/>
              <a:ext cx="1403280" cy="107568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Spark</a:t>
              </a:r>
              <a:endParaRPr b="0" lang="en-US" sz="3200" spc="-1" strike="noStrike">
                <a:latin typeface="Arial"/>
              </a:endParaRPr>
            </a:p>
            <a:p>
              <a:pPr algn="ctr">
                <a:lnSpc>
                  <a:spcPct val="100000"/>
                </a:lnSpc>
              </a:pPr>
              <a:r>
                <a:rPr b="0" lang="en-US" sz="3200" spc="-1" strike="noStrike">
                  <a:solidFill>
                    <a:srgbClr val="000000"/>
                  </a:solidFill>
                  <a:latin typeface="Helvetica Neue Medium"/>
                  <a:ea typeface="Helvetica Neue Medium"/>
                </a:rPr>
                <a:t>SQL</a:t>
              </a:r>
              <a:endParaRPr b="0" lang="en-US" sz="3200" spc="-1" strike="noStrike">
                <a:latin typeface="Arial"/>
              </a:endParaRPr>
            </a:p>
          </p:txBody>
        </p:sp>
      </p:grpSp>
      <p:grpSp>
        <p:nvGrpSpPr>
          <p:cNvPr id="246" name="Group 10"/>
          <p:cNvGrpSpPr/>
          <p:nvPr/>
        </p:nvGrpSpPr>
        <p:grpSpPr>
          <a:xfrm>
            <a:off x="22658400" y="9380880"/>
            <a:ext cx="1438200" cy="2077920"/>
            <a:chOff x="22658400" y="9380880"/>
            <a:chExt cx="1438200" cy="2077920"/>
          </a:xfrm>
        </p:grpSpPr>
        <p:sp>
          <p:nvSpPr>
            <p:cNvPr id="247" name="CustomShape 11"/>
            <p:cNvSpPr/>
            <p:nvPr/>
          </p:nvSpPr>
          <p:spPr>
            <a:xfrm>
              <a:off x="22658400" y="9380880"/>
              <a:ext cx="1438200" cy="2077920"/>
            </a:xfrm>
            <a:prstGeom prst="rect">
              <a:avLst/>
            </a:prstGeom>
            <a:solidFill>
              <a:srgbClr val="00a1ff"/>
            </a:solidFill>
            <a:ln w="12600">
              <a:noFill/>
            </a:ln>
          </p:spPr>
          <p:style>
            <a:lnRef idx="0"/>
            <a:fillRef idx="0"/>
            <a:effectRef idx="0"/>
            <a:fontRef idx="minor"/>
          </p:style>
        </p:sp>
        <p:sp>
          <p:nvSpPr>
            <p:cNvPr id="248" name="CustomShape 12"/>
            <p:cNvSpPr/>
            <p:nvPr/>
          </p:nvSpPr>
          <p:spPr>
            <a:xfrm>
              <a:off x="22658400" y="9669600"/>
              <a:ext cx="1438200" cy="150048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000" spc="-1" strike="noStrike">
                  <a:solidFill>
                    <a:srgbClr val="000000"/>
                  </a:solidFill>
                  <a:latin typeface="Helvetica Neue Medium"/>
                  <a:ea typeface="Helvetica Neue Medium"/>
                </a:rPr>
                <a:t>GraphX</a:t>
              </a:r>
              <a:endParaRPr b="0" lang="en-US" sz="3000" spc="-1" strike="noStrike">
                <a:latin typeface="Arial"/>
              </a:endParaRPr>
            </a:p>
            <a:p>
              <a:pPr algn="ctr">
                <a:lnSpc>
                  <a:spcPct val="100000"/>
                </a:lnSpc>
              </a:pPr>
              <a:r>
                <a:rPr b="0" lang="en-US" sz="3200" spc="-1" strike="noStrike">
                  <a:solidFill>
                    <a:srgbClr val="000000"/>
                  </a:solidFill>
                  <a:latin typeface="Helvetica Neue Medium"/>
                  <a:ea typeface="Helvetica Neue Medium"/>
                </a:rPr>
                <a:t>(</a:t>
              </a:r>
              <a:r>
                <a:rPr b="0" lang="en-US" sz="2800" spc="-1" strike="noStrike">
                  <a:solidFill>
                    <a:srgbClr val="000000"/>
                  </a:solidFill>
                  <a:latin typeface="Helvetica Neue Medium"/>
                  <a:ea typeface="Helvetica Neue Medium"/>
                </a:rPr>
                <a:t>graph)</a:t>
              </a:r>
              <a:endParaRPr b="0" lang="en-US" sz="2800" spc="-1" strike="noStrike">
                <a:latin typeface="Arial"/>
              </a:endParaRPr>
            </a:p>
          </p:txBody>
        </p:sp>
      </p:grpSp>
      <p:grpSp>
        <p:nvGrpSpPr>
          <p:cNvPr id="249" name="Group 13"/>
          <p:cNvGrpSpPr/>
          <p:nvPr/>
        </p:nvGrpSpPr>
        <p:grpSpPr>
          <a:xfrm>
            <a:off x="19234800" y="9380880"/>
            <a:ext cx="1438200" cy="2077920"/>
            <a:chOff x="19234800" y="9380880"/>
            <a:chExt cx="1438200" cy="2077920"/>
          </a:xfrm>
        </p:grpSpPr>
        <p:sp>
          <p:nvSpPr>
            <p:cNvPr id="250" name="CustomShape 14"/>
            <p:cNvSpPr/>
            <p:nvPr/>
          </p:nvSpPr>
          <p:spPr>
            <a:xfrm>
              <a:off x="19234800" y="9380880"/>
              <a:ext cx="1438200" cy="2077920"/>
            </a:xfrm>
            <a:prstGeom prst="rect">
              <a:avLst/>
            </a:prstGeom>
            <a:solidFill>
              <a:srgbClr val="00a1ff"/>
            </a:solidFill>
            <a:ln w="12600">
              <a:noFill/>
            </a:ln>
          </p:spPr>
          <p:style>
            <a:lnRef idx="0"/>
            <a:fillRef idx="0"/>
            <a:effectRef idx="0"/>
            <a:fontRef idx="minor"/>
          </p:style>
        </p:sp>
        <p:sp>
          <p:nvSpPr>
            <p:cNvPr id="251" name="CustomShape 15"/>
            <p:cNvSpPr/>
            <p:nvPr/>
          </p:nvSpPr>
          <p:spPr>
            <a:xfrm>
              <a:off x="19234800" y="9821520"/>
              <a:ext cx="1438200" cy="119628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2800" spc="-1" strike="noStrike">
                  <a:solidFill>
                    <a:srgbClr val="000000"/>
                  </a:solidFill>
                  <a:latin typeface="Helvetica Neue Medium"/>
                  <a:ea typeface="Helvetica Neue Medium"/>
                </a:rPr>
                <a:t>Spark</a:t>
              </a:r>
              <a:endParaRPr b="0" lang="en-US" sz="2800" spc="-1" strike="noStrike">
                <a:latin typeface="Arial"/>
              </a:endParaRPr>
            </a:p>
            <a:p>
              <a:pPr algn="ctr">
                <a:lnSpc>
                  <a:spcPct val="100000"/>
                </a:lnSpc>
              </a:pPr>
              <a:r>
                <a:rPr b="0" lang="en-US" sz="2200" spc="-1" strike="noStrike">
                  <a:solidFill>
                    <a:srgbClr val="000000"/>
                  </a:solidFill>
                  <a:latin typeface="Helvetica Neue Medium"/>
                  <a:ea typeface="Helvetica Neue Medium"/>
                </a:rPr>
                <a:t>Streaming</a:t>
              </a:r>
              <a:endParaRPr b="0" lang="en-US" sz="2200" spc="-1" strike="noStrike">
                <a:latin typeface="Arial"/>
              </a:endParaRPr>
            </a:p>
          </p:txBody>
        </p:sp>
      </p:grpSp>
      <p:grpSp>
        <p:nvGrpSpPr>
          <p:cNvPr id="252" name="Group 16"/>
          <p:cNvGrpSpPr/>
          <p:nvPr/>
        </p:nvGrpSpPr>
        <p:grpSpPr>
          <a:xfrm>
            <a:off x="20936520" y="9357120"/>
            <a:ext cx="1403280" cy="2125080"/>
            <a:chOff x="20936520" y="9357120"/>
            <a:chExt cx="1403280" cy="2125080"/>
          </a:xfrm>
        </p:grpSpPr>
        <p:sp>
          <p:nvSpPr>
            <p:cNvPr id="253" name="CustomShape 17"/>
            <p:cNvSpPr/>
            <p:nvPr/>
          </p:nvSpPr>
          <p:spPr>
            <a:xfrm>
              <a:off x="20936520" y="9380880"/>
              <a:ext cx="1403280" cy="2077920"/>
            </a:xfrm>
            <a:prstGeom prst="rect">
              <a:avLst/>
            </a:prstGeom>
            <a:solidFill>
              <a:srgbClr val="00a1ff"/>
            </a:solidFill>
            <a:ln w="12600">
              <a:noFill/>
            </a:ln>
          </p:spPr>
          <p:style>
            <a:lnRef idx="0"/>
            <a:fillRef idx="0"/>
            <a:effectRef idx="0"/>
            <a:fontRef idx="minor"/>
          </p:style>
        </p:sp>
        <p:sp>
          <p:nvSpPr>
            <p:cNvPr id="254" name="CustomShape 18"/>
            <p:cNvSpPr/>
            <p:nvPr/>
          </p:nvSpPr>
          <p:spPr>
            <a:xfrm>
              <a:off x="20936520" y="9357120"/>
              <a:ext cx="1403280" cy="212508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MLib</a:t>
              </a:r>
              <a:endParaRPr b="0" lang="en-US" sz="3200" spc="-1" strike="noStrike">
                <a:latin typeface="Arial"/>
              </a:endParaRPr>
            </a:p>
            <a:p>
              <a:pPr algn="ctr">
                <a:lnSpc>
                  <a:spcPct val="100000"/>
                </a:lnSpc>
              </a:pPr>
              <a:r>
                <a:rPr b="0" lang="en-US" sz="3200" spc="-1" strike="noStrike">
                  <a:solidFill>
                    <a:srgbClr val="000000"/>
                  </a:solidFill>
                  <a:latin typeface="Helvetica Neue Medium"/>
                  <a:ea typeface="Helvetica Neue Medium"/>
                </a:rPr>
                <a:t>(</a:t>
              </a:r>
              <a:r>
                <a:rPr b="0" lang="en-US" sz="2300" spc="-1" strike="noStrike">
                  <a:solidFill>
                    <a:srgbClr val="000000"/>
                  </a:solidFill>
                  <a:latin typeface="Helvetica Neue Medium"/>
                  <a:ea typeface="Helvetica Neue Medium"/>
                </a:rPr>
                <a:t>machine learning)</a:t>
              </a:r>
              <a:endParaRPr b="0" lang="en-US" sz="2300" spc="-1" strike="noStrike">
                <a:latin typeface="Arial"/>
              </a:endParaRPr>
            </a:p>
          </p:txBody>
        </p:sp>
      </p:grpSp>
      <p:grpSp>
        <p:nvGrpSpPr>
          <p:cNvPr id="255" name="Group 19"/>
          <p:cNvGrpSpPr/>
          <p:nvPr/>
        </p:nvGrpSpPr>
        <p:grpSpPr>
          <a:xfrm>
            <a:off x="17603640" y="11707560"/>
            <a:ext cx="6612840" cy="821880"/>
            <a:chOff x="17603640" y="11707560"/>
            <a:chExt cx="6612840" cy="821880"/>
          </a:xfrm>
        </p:grpSpPr>
        <p:sp>
          <p:nvSpPr>
            <p:cNvPr id="256" name="CustomShape 20"/>
            <p:cNvSpPr/>
            <p:nvPr/>
          </p:nvSpPr>
          <p:spPr>
            <a:xfrm>
              <a:off x="17603640" y="11707560"/>
              <a:ext cx="6612840" cy="821880"/>
            </a:xfrm>
            <a:prstGeom prst="rect">
              <a:avLst/>
            </a:prstGeom>
            <a:solidFill>
              <a:srgbClr val="00a1ff"/>
            </a:solidFill>
            <a:ln w="12600">
              <a:noFill/>
            </a:ln>
          </p:spPr>
          <p:style>
            <a:lnRef idx="0"/>
            <a:fillRef idx="0"/>
            <a:effectRef idx="0"/>
            <a:fontRef idx="minor"/>
          </p:style>
        </p:sp>
        <p:sp>
          <p:nvSpPr>
            <p:cNvPr id="257" name="CustomShape 21"/>
            <p:cNvSpPr/>
            <p:nvPr/>
          </p:nvSpPr>
          <p:spPr>
            <a:xfrm>
              <a:off x="17603640" y="11824920"/>
              <a:ext cx="6612840" cy="5868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Apache Spark</a:t>
              </a:r>
              <a:endParaRPr b="0" lang="en-US" sz="3200" spc="-1" strike="noStrike">
                <a:latin typeface="Arial"/>
              </a:endParaRPr>
            </a:p>
          </p:txBody>
        </p:sp>
      </p:gr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1206360" y="1079640"/>
            <a:ext cx="21970440" cy="1434240"/>
          </a:xfrm>
          <a:prstGeom prst="rect">
            <a:avLst/>
          </a:prstGeom>
          <a:noFill/>
          <a:ln w="12600">
            <a:noFill/>
          </a:ln>
        </p:spPr>
        <p:style>
          <a:lnRef idx="0"/>
          <a:fillRef idx="0"/>
          <a:effectRef idx="0"/>
          <a:fontRef idx="minor"/>
        </p:style>
        <p:txBody>
          <a:bodyPr lIns="50760" rIns="50760" tIns="50760" bIns="50760"/>
          <a:p>
            <a:pPr>
              <a:lnSpc>
                <a:spcPct val="80000"/>
              </a:lnSpc>
            </a:pPr>
            <a:r>
              <a:rPr b="1" lang="en-US" sz="8500" spc="-165" strike="noStrike">
                <a:solidFill>
                  <a:srgbClr val="000000"/>
                </a:solidFill>
                <a:latin typeface="Helvetica Neue"/>
                <a:ea typeface="Helvetica Neue"/>
              </a:rPr>
              <a:t>从</a:t>
            </a:r>
            <a:r>
              <a:rPr b="1" lang="en-US" sz="8500" spc="-165" strike="noStrike">
                <a:solidFill>
                  <a:srgbClr val="000000"/>
                </a:solidFill>
                <a:latin typeface="Helvetica Neue"/>
                <a:ea typeface="Helvetica Neue"/>
              </a:rPr>
              <a:t>pandas</a:t>
            </a:r>
            <a:r>
              <a:rPr b="1" lang="en-US" sz="8500" spc="-165" strike="noStrike">
                <a:solidFill>
                  <a:srgbClr val="000000"/>
                </a:solidFill>
                <a:latin typeface="Helvetica Neue"/>
                <a:ea typeface="Helvetica Neue"/>
              </a:rPr>
              <a:t>到</a:t>
            </a:r>
            <a:r>
              <a:rPr b="1" lang="en-US" sz="8500" spc="-165" strike="noStrike">
                <a:solidFill>
                  <a:srgbClr val="000000"/>
                </a:solidFill>
                <a:latin typeface="Helvetica Neue"/>
                <a:ea typeface="Helvetica Neue"/>
              </a:rPr>
              <a:t>spark</a:t>
            </a:r>
            <a:endParaRPr b="0" lang="en-US" sz="8500" spc="-1" strike="noStrike">
              <a:latin typeface="Arial"/>
            </a:endParaRPr>
          </a:p>
        </p:txBody>
      </p:sp>
      <p:sp>
        <p:nvSpPr>
          <p:cNvPr id="408" name="CustomShape 2"/>
          <p:cNvSpPr/>
          <p:nvPr/>
        </p:nvSpPr>
        <p:spPr>
          <a:xfrm>
            <a:off x="1206360" y="2373120"/>
            <a:ext cx="21970440" cy="934200"/>
          </a:xfrm>
          <a:prstGeom prst="rect">
            <a:avLst/>
          </a:prstGeom>
          <a:noFill/>
          <a:ln w="12600">
            <a:noFill/>
          </a:ln>
        </p:spPr>
        <p:style>
          <a:lnRef idx="0"/>
          <a:fillRef idx="0"/>
          <a:effectRef idx="0"/>
          <a:fontRef idx="minor"/>
        </p:style>
        <p:txBody>
          <a:bodyPr lIns="45720" rIns="45720" tIns="45000" bIns="45000"/>
          <a:p>
            <a:pPr>
              <a:lnSpc>
                <a:spcPct val="100000"/>
              </a:lnSpc>
            </a:pPr>
            <a:r>
              <a:rPr b="1" lang="en-US" sz="4800" spc="-1" strike="noStrike">
                <a:solidFill>
                  <a:srgbClr val="000000"/>
                </a:solidFill>
                <a:latin typeface="Helvetica Neue"/>
                <a:ea typeface="Helvetica Neue"/>
              </a:rPr>
              <a:t>主要不同处：</a:t>
            </a:r>
            <a:endParaRPr b="0" lang="en-US" sz="4800" spc="-1" strike="noStrike">
              <a:latin typeface="Arial"/>
            </a:endParaRPr>
          </a:p>
          <a:p>
            <a:pPr>
              <a:lnSpc>
                <a:spcPct val="100000"/>
              </a:lnSpc>
            </a:pPr>
            <a:endParaRPr b="0" lang="en-US" sz="4800" spc="-1" strike="noStrike">
              <a:latin typeface="Arial"/>
            </a:endParaRPr>
          </a:p>
        </p:txBody>
      </p:sp>
      <p:sp>
        <p:nvSpPr>
          <p:cNvPr id="409" name="CustomShape 3"/>
          <p:cNvSpPr/>
          <p:nvPr/>
        </p:nvSpPr>
        <p:spPr>
          <a:xfrm>
            <a:off x="1206360" y="3808080"/>
            <a:ext cx="21970440" cy="9257400"/>
          </a:xfrm>
          <a:prstGeom prst="rect">
            <a:avLst/>
          </a:prstGeom>
          <a:noFill/>
          <a:ln w="12600">
            <a:noFill/>
          </a:ln>
        </p:spPr>
        <p:style>
          <a:lnRef idx="0"/>
          <a:fillRef idx="0"/>
          <a:effectRef idx="0"/>
          <a:fontRef idx="minor"/>
        </p:style>
        <p:txBody>
          <a:bodyPr lIns="50760" rIns="50760" tIns="50760" bIns="50760">
            <a:normAutofit/>
          </a:bodyPr>
          <a:p>
            <a:pPr marL="685800" indent="-685080">
              <a:lnSpc>
                <a:spcPct val="100000"/>
              </a:lnSpc>
              <a:spcBef>
                <a:spcPts val="1800"/>
              </a:spcBef>
              <a:buClr>
                <a:srgbClr val="000000"/>
              </a:buClr>
              <a:buFont typeface="Arial"/>
              <a:buChar char="•"/>
            </a:pPr>
            <a:r>
              <a:rPr b="1" lang="en-US" sz="5500" spc="-94" strike="noStrike">
                <a:solidFill>
                  <a:srgbClr val="000000"/>
                </a:solidFill>
                <a:latin typeface="Helvetica Neue"/>
                <a:ea typeface="Helvetica Neue"/>
              </a:rPr>
              <a:t>分布式处理</a:t>
            </a:r>
            <a:endParaRPr b="0" lang="en-US" sz="5500" spc="-1" strike="noStrike">
              <a:latin typeface="Arial"/>
            </a:endParaRPr>
          </a:p>
          <a:p>
            <a:pPr>
              <a:lnSpc>
                <a:spcPct val="100000"/>
              </a:lnSpc>
              <a:spcBef>
                <a:spcPts val="1800"/>
              </a:spcBef>
            </a:pPr>
            <a:r>
              <a:rPr b="0" lang="en-US" sz="5500" spc="-94" strike="noStrike">
                <a:solidFill>
                  <a:srgbClr val="000000"/>
                </a:solidFill>
                <a:latin typeface="Helvetica Neue"/>
                <a:ea typeface="Helvetica Neue"/>
              </a:rPr>
              <a:t>pandas</a:t>
            </a:r>
            <a:r>
              <a:rPr b="0" lang="en-US" sz="5500" spc="-94" strike="noStrike">
                <a:solidFill>
                  <a:srgbClr val="000000"/>
                </a:solidFill>
                <a:latin typeface="Helvetica Neue"/>
                <a:ea typeface="Helvetica Neue"/>
              </a:rPr>
              <a:t>只能单机处理， 把</a:t>
            </a:r>
            <a:r>
              <a:rPr b="0" lang="en-US" sz="5500" spc="-94" strike="noStrike">
                <a:solidFill>
                  <a:srgbClr val="000000"/>
                </a:solidFill>
                <a:latin typeface="Helvetica Neue"/>
                <a:ea typeface="Helvetica Neue"/>
              </a:rPr>
              <a:t>dataframe</a:t>
            </a:r>
            <a:r>
              <a:rPr b="0" lang="en-US" sz="5500" spc="-94" strike="noStrike">
                <a:solidFill>
                  <a:srgbClr val="000000"/>
                </a:solidFill>
                <a:latin typeface="Helvetica Neue"/>
                <a:ea typeface="Helvetica Neue"/>
              </a:rPr>
              <a:t>放进内存计算。</a:t>
            </a:r>
            <a:r>
              <a:rPr b="0" lang="en-US" sz="5500" spc="-94" strike="noStrike">
                <a:solidFill>
                  <a:srgbClr val="000000"/>
                </a:solidFill>
                <a:latin typeface="Helvetica Neue"/>
                <a:ea typeface="Helvetica Neue"/>
              </a:rPr>
              <a:t>spark</a:t>
            </a:r>
            <a:r>
              <a:rPr b="0" lang="en-US" sz="5500" spc="-94" strike="noStrike">
                <a:solidFill>
                  <a:srgbClr val="000000"/>
                </a:solidFill>
                <a:latin typeface="Helvetica Neue"/>
                <a:ea typeface="Helvetica Neue"/>
              </a:rPr>
              <a:t>是集群分布式地，可以处理的数据可以大大超出集群的内存数。</a:t>
            </a:r>
            <a:endParaRPr b="0" lang="en-US" sz="5500" spc="-1" strike="noStrike">
              <a:latin typeface="Arial"/>
            </a:endParaRPr>
          </a:p>
          <a:p>
            <a:pPr marL="685800" indent="-685080">
              <a:lnSpc>
                <a:spcPct val="100000"/>
              </a:lnSpc>
              <a:spcBef>
                <a:spcPts val="1800"/>
              </a:spcBef>
              <a:buClr>
                <a:srgbClr val="000000"/>
              </a:buClr>
              <a:buFont typeface="Arial"/>
              <a:buChar char="•"/>
            </a:pPr>
            <a:r>
              <a:rPr b="1" lang="en-US" sz="5500" spc="-94" strike="noStrike">
                <a:solidFill>
                  <a:srgbClr val="000000"/>
                </a:solidFill>
                <a:latin typeface="Helvetica Neue"/>
                <a:ea typeface="Helvetica Neue"/>
              </a:rPr>
              <a:t>懒执行</a:t>
            </a:r>
            <a:endParaRPr b="0" lang="en-US" sz="5500" spc="-1" strike="noStrike">
              <a:latin typeface="Arial"/>
            </a:endParaRPr>
          </a:p>
          <a:p>
            <a:pPr>
              <a:lnSpc>
                <a:spcPct val="100000"/>
              </a:lnSpc>
              <a:spcBef>
                <a:spcPts val="1800"/>
              </a:spcBef>
            </a:pPr>
            <a:r>
              <a:rPr b="0" lang="en-US" sz="5500" spc="-94" strike="noStrike">
                <a:solidFill>
                  <a:srgbClr val="000000"/>
                </a:solidFill>
                <a:latin typeface="Helvetica Neue"/>
                <a:ea typeface="Helvetica Neue"/>
              </a:rPr>
              <a:t>spark</a:t>
            </a:r>
            <a:r>
              <a:rPr b="0" lang="en-US" sz="5500" spc="-94" strike="noStrike">
                <a:solidFill>
                  <a:srgbClr val="000000"/>
                </a:solidFill>
                <a:latin typeface="Helvetica Neue"/>
                <a:ea typeface="Helvetica Neue"/>
              </a:rPr>
              <a:t>不执行任何</a:t>
            </a:r>
            <a:r>
              <a:rPr b="0" lang="en-US" sz="5500" spc="-94" strike="noStrike">
                <a:solidFill>
                  <a:srgbClr val="000000"/>
                </a:solidFill>
                <a:latin typeface="Helvetica Neue"/>
                <a:ea typeface="Helvetica Neue"/>
              </a:rPr>
              <a:t>transformation</a:t>
            </a:r>
            <a:r>
              <a:rPr b="0" lang="en-US" sz="5500" spc="-94" strike="noStrike">
                <a:solidFill>
                  <a:srgbClr val="000000"/>
                </a:solidFill>
                <a:latin typeface="Helvetica Neue"/>
                <a:ea typeface="Helvetica Neue"/>
              </a:rPr>
              <a:t>直到需要运行</a:t>
            </a:r>
            <a:r>
              <a:rPr b="0" lang="en-US" sz="5500" spc="-94" strike="noStrike">
                <a:solidFill>
                  <a:srgbClr val="000000"/>
                </a:solidFill>
                <a:latin typeface="Helvetica Neue"/>
                <a:ea typeface="Helvetica Neue"/>
              </a:rPr>
              <a:t>action</a:t>
            </a:r>
            <a:r>
              <a:rPr b="0" lang="en-US" sz="5500" spc="-94" strike="noStrike">
                <a:solidFill>
                  <a:srgbClr val="000000"/>
                </a:solidFill>
                <a:latin typeface="Helvetica Neue"/>
                <a:ea typeface="Helvetica Neue"/>
              </a:rPr>
              <a:t>方法，</a:t>
            </a:r>
            <a:r>
              <a:rPr b="0" lang="en-US" sz="5500" spc="-94" strike="noStrike">
                <a:solidFill>
                  <a:srgbClr val="000000"/>
                </a:solidFill>
                <a:latin typeface="Helvetica Neue"/>
                <a:ea typeface="Helvetica Neue"/>
              </a:rPr>
              <a:t>action</a:t>
            </a:r>
            <a:r>
              <a:rPr b="0" lang="en-US" sz="5500" spc="-94" strike="noStrike">
                <a:solidFill>
                  <a:srgbClr val="000000"/>
                </a:solidFill>
                <a:latin typeface="Helvetica Neue"/>
                <a:ea typeface="Helvetica Neue"/>
              </a:rPr>
              <a:t>一般是存储或者展示数据的操作。这种将</a:t>
            </a:r>
            <a:r>
              <a:rPr b="0" lang="en-US" sz="5500" spc="-94" strike="noStrike">
                <a:solidFill>
                  <a:srgbClr val="000000"/>
                </a:solidFill>
                <a:latin typeface="Helvetica Neue"/>
                <a:ea typeface="Helvetica Neue"/>
              </a:rPr>
              <a:t>transformation</a:t>
            </a:r>
            <a:r>
              <a:rPr b="0" lang="en-US" sz="5500" spc="-94" strike="noStrike">
                <a:solidFill>
                  <a:srgbClr val="000000"/>
                </a:solidFill>
                <a:latin typeface="Helvetica Neue"/>
                <a:ea typeface="Helvetica Neue"/>
              </a:rPr>
              <a:t>延后的做法可以让</a:t>
            </a:r>
            <a:r>
              <a:rPr b="0" lang="en-US" sz="5500" spc="-94" strike="noStrike">
                <a:solidFill>
                  <a:srgbClr val="000000"/>
                </a:solidFill>
                <a:latin typeface="Helvetica Neue"/>
                <a:ea typeface="Helvetica Neue"/>
              </a:rPr>
              <a:t>spark</a:t>
            </a:r>
            <a:r>
              <a:rPr b="0" lang="en-US" sz="5500" spc="-94" strike="noStrike">
                <a:solidFill>
                  <a:srgbClr val="000000"/>
                </a:solidFill>
                <a:latin typeface="Helvetica Neue"/>
                <a:ea typeface="Helvetica Neue"/>
              </a:rPr>
              <a:t>调度知道所有的执行情况，用于优化执行顺序和读取需要的数据。懒执行也是</a:t>
            </a:r>
            <a:r>
              <a:rPr b="0" lang="en-US" sz="5500" spc="-94" strike="noStrike">
                <a:solidFill>
                  <a:srgbClr val="000000"/>
                </a:solidFill>
                <a:latin typeface="Helvetica Neue"/>
                <a:ea typeface="Helvetica Neue"/>
              </a:rPr>
              <a:t>scala</a:t>
            </a:r>
            <a:r>
              <a:rPr b="0" lang="en-US" sz="5500" spc="-94" strike="noStrike">
                <a:solidFill>
                  <a:srgbClr val="000000"/>
                </a:solidFill>
                <a:latin typeface="Helvetica Neue"/>
                <a:ea typeface="Helvetica Neue"/>
              </a:rPr>
              <a:t>的特性之一。通常，在</a:t>
            </a:r>
            <a:r>
              <a:rPr b="0" lang="en-US" sz="5500" spc="-94" strike="noStrike">
                <a:solidFill>
                  <a:srgbClr val="000000"/>
                </a:solidFill>
                <a:latin typeface="Helvetica Neue"/>
                <a:ea typeface="Helvetica Neue"/>
              </a:rPr>
              <a:t>pandas</a:t>
            </a:r>
            <a:r>
              <a:rPr b="0" lang="en-US" sz="5500" spc="-94" strike="noStrike">
                <a:solidFill>
                  <a:srgbClr val="000000"/>
                </a:solidFill>
                <a:latin typeface="Helvetica Neue"/>
                <a:ea typeface="Helvetica Neue"/>
              </a:rPr>
              <a:t>我们总是和数据打交道， 而在</a:t>
            </a:r>
            <a:r>
              <a:rPr b="0" lang="en-US" sz="5500" spc="-94" strike="noStrike">
                <a:solidFill>
                  <a:srgbClr val="000000"/>
                </a:solidFill>
                <a:latin typeface="Helvetica Neue"/>
                <a:ea typeface="Helvetica Neue"/>
              </a:rPr>
              <a:t>spark,</a:t>
            </a:r>
            <a:r>
              <a:rPr b="0" lang="en-US" sz="5500" spc="-94" strike="noStrike">
                <a:solidFill>
                  <a:srgbClr val="000000"/>
                </a:solidFill>
                <a:latin typeface="Helvetica Neue"/>
                <a:ea typeface="Helvetica Neue"/>
              </a:rPr>
              <a:t>我们总是写在改变产生数据的执行计划。</a:t>
            </a:r>
            <a:endParaRPr b="0" lang="en-US" sz="5500" spc="-1" strike="noStrike">
              <a:latin typeface="Arial"/>
            </a:endParaRPr>
          </a:p>
          <a:p>
            <a:pPr marL="685800" indent="-685080">
              <a:lnSpc>
                <a:spcPct val="100000"/>
              </a:lnSpc>
              <a:spcBef>
                <a:spcPts val="1800"/>
              </a:spcBef>
              <a:buClr>
                <a:srgbClr val="000000"/>
              </a:buClr>
              <a:buFont typeface="Arial"/>
              <a:buChar char="•"/>
            </a:pPr>
            <a:r>
              <a:rPr b="1" lang="en-US" sz="5500" spc="-94" strike="noStrike">
                <a:solidFill>
                  <a:srgbClr val="000000"/>
                </a:solidFill>
                <a:latin typeface="Helvetica Neue"/>
                <a:ea typeface="Helvetica Neue"/>
              </a:rPr>
              <a:t>数据不可变</a:t>
            </a:r>
            <a:endParaRPr b="0" lang="en-US" sz="5500" spc="-1" strike="noStrike">
              <a:latin typeface="Arial"/>
            </a:endParaRPr>
          </a:p>
          <a:p>
            <a:pPr>
              <a:lnSpc>
                <a:spcPct val="100000"/>
              </a:lnSpc>
              <a:spcBef>
                <a:spcPts val="1800"/>
              </a:spcBef>
            </a:pPr>
            <a:r>
              <a:rPr b="0" lang="en-US" sz="5500" spc="-94" strike="noStrike">
                <a:solidFill>
                  <a:srgbClr val="000000"/>
                </a:solidFill>
                <a:latin typeface="Helvetica Neue"/>
                <a:ea typeface="Helvetica Neue"/>
              </a:rPr>
              <a:t>scala</a:t>
            </a:r>
            <a:r>
              <a:rPr b="0" lang="en-US" sz="5500" spc="-94" strike="noStrike">
                <a:solidFill>
                  <a:srgbClr val="000000"/>
                </a:solidFill>
                <a:latin typeface="Helvetica Neue"/>
                <a:ea typeface="Helvetica Neue"/>
              </a:rPr>
              <a:t>的函数式编程通常倾向使用不可变对象， 每一个</a:t>
            </a:r>
            <a:r>
              <a:rPr b="0" lang="en-US" sz="5500" spc="-94" strike="noStrike">
                <a:solidFill>
                  <a:srgbClr val="000000"/>
                </a:solidFill>
                <a:latin typeface="Helvetica Neue"/>
                <a:ea typeface="Helvetica Neue"/>
              </a:rPr>
              <a:t>spark transformation</a:t>
            </a:r>
            <a:r>
              <a:rPr b="0" lang="en-US" sz="5500" spc="-94" strike="noStrike">
                <a:solidFill>
                  <a:srgbClr val="000000"/>
                </a:solidFill>
                <a:latin typeface="Helvetica Neue"/>
                <a:ea typeface="Helvetica Neue"/>
              </a:rPr>
              <a:t>会返回一个新的</a:t>
            </a:r>
            <a:r>
              <a:rPr b="0" lang="en-US" sz="5500" spc="-94" strike="noStrike">
                <a:solidFill>
                  <a:srgbClr val="000000"/>
                </a:solidFill>
                <a:latin typeface="Helvetica Neue"/>
                <a:ea typeface="Helvetica Neue"/>
              </a:rPr>
              <a:t>dataframe(</a:t>
            </a:r>
            <a:r>
              <a:rPr b="0" lang="en-US" sz="5500" spc="-94" strike="noStrike">
                <a:solidFill>
                  <a:srgbClr val="000000"/>
                </a:solidFill>
                <a:latin typeface="Helvetica Neue"/>
                <a:ea typeface="Helvetica Neue"/>
              </a:rPr>
              <a:t>除了一些</a:t>
            </a:r>
            <a:r>
              <a:rPr b="0" lang="en-US" sz="5500" spc="-94" strike="noStrike">
                <a:solidFill>
                  <a:srgbClr val="000000"/>
                </a:solidFill>
                <a:latin typeface="Helvetica Neue"/>
                <a:ea typeface="Helvetica Neue"/>
              </a:rPr>
              <a:t>meta info</a:t>
            </a:r>
            <a:r>
              <a:rPr b="0" lang="en-US" sz="5500" spc="-94" strike="noStrike">
                <a:solidFill>
                  <a:srgbClr val="000000"/>
                </a:solidFill>
                <a:latin typeface="Helvetica Neue"/>
                <a:ea typeface="Helvetica Neue"/>
              </a:rPr>
              <a:t>会改变）</a:t>
            </a:r>
            <a:endParaRPr b="0" lang="en-US" sz="5500" spc="-1" strike="noStrike">
              <a:latin typeface="Arial"/>
            </a:endParaRPr>
          </a:p>
          <a:p>
            <a:pPr marL="685800" indent="-685080">
              <a:lnSpc>
                <a:spcPct val="100000"/>
              </a:lnSpc>
              <a:spcBef>
                <a:spcPts val="1800"/>
              </a:spcBef>
              <a:buClr>
                <a:srgbClr val="000000"/>
              </a:buClr>
              <a:buFont typeface="Arial"/>
              <a:buChar char="•"/>
            </a:pPr>
            <a:r>
              <a:rPr b="1" lang="en-US" sz="5500" spc="-94" strike="noStrike">
                <a:solidFill>
                  <a:srgbClr val="000000"/>
                </a:solidFill>
                <a:latin typeface="Helvetica Neue"/>
                <a:ea typeface="Helvetica Neue"/>
              </a:rPr>
              <a:t>没有索引</a:t>
            </a:r>
            <a:endParaRPr b="0" lang="en-US" sz="5500" spc="-1" strike="noStrike">
              <a:latin typeface="Arial"/>
            </a:endParaRPr>
          </a:p>
          <a:p>
            <a:pPr>
              <a:lnSpc>
                <a:spcPct val="100000"/>
              </a:lnSpc>
              <a:spcBef>
                <a:spcPts val="1800"/>
              </a:spcBef>
            </a:pPr>
            <a:r>
              <a:rPr b="0" lang="en-US" sz="5500" spc="-94" strike="noStrike">
                <a:solidFill>
                  <a:srgbClr val="000000"/>
                </a:solidFill>
                <a:latin typeface="Helvetica Neue"/>
                <a:ea typeface="Helvetica Neue"/>
              </a:rPr>
              <a:t>spark</a:t>
            </a:r>
            <a:r>
              <a:rPr b="0" lang="en-US" sz="5500" spc="-94" strike="noStrike">
                <a:solidFill>
                  <a:srgbClr val="000000"/>
                </a:solidFill>
                <a:latin typeface="Helvetica Neue"/>
                <a:ea typeface="Helvetica Neue"/>
              </a:rPr>
              <a:t>是没有索引概念的</a:t>
            </a:r>
            <a:r>
              <a:rPr b="0" lang="en-US" sz="5500" spc="-94" strike="noStrike">
                <a:solidFill>
                  <a:srgbClr val="000000"/>
                </a:solidFill>
                <a:latin typeface="Helvetica Neue"/>
                <a:ea typeface="Helvetica Neue"/>
              </a:rPr>
              <a:t>.</a:t>
            </a:r>
            <a:endParaRPr b="0" lang="en-US" sz="5500" spc="-1" strike="noStrike">
              <a:latin typeface="Arial"/>
            </a:endParaRPr>
          </a:p>
          <a:p>
            <a:pPr marL="685800" indent="-685080">
              <a:lnSpc>
                <a:spcPct val="100000"/>
              </a:lnSpc>
              <a:spcBef>
                <a:spcPts val="1800"/>
              </a:spcBef>
              <a:buClr>
                <a:srgbClr val="000000"/>
              </a:buClr>
              <a:buFont typeface="Arial"/>
              <a:buChar char="•"/>
            </a:pPr>
            <a:r>
              <a:rPr b="1" lang="en-US" sz="5500" spc="-94" strike="noStrike">
                <a:solidFill>
                  <a:srgbClr val="000000"/>
                </a:solidFill>
                <a:latin typeface="Helvetica Neue"/>
                <a:ea typeface="Helvetica Neue"/>
              </a:rPr>
              <a:t>单条数据索引不方便</a:t>
            </a:r>
            <a:endParaRPr b="0" lang="en-US" sz="5500" spc="-1" strike="noStrike">
              <a:latin typeface="Arial"/>
            </a:endParaRPr>
          </a:p>
          <a:p>
            <a:pPr>
              <a:lnSpc>
                <a:spcPct val="100000"/>
              </a:lnSpc>
              <a:spcBef>
                <a:spcPts val="1800"/>
              </a:spcBef>
            </a:pPr>
            <a:r>
              <a:rPr b="0" lang="en-US" sz="5500" spc="-94" strike="noStrike">
                <a:solidFill>
                  <a:srgbClr val="000000"/>
                </a:solidFill>
                <a:latin typeface="Helvetica Neue"/>
                <a:ea typeface="Helvetica Neue"/>
              </a:rPr>
              <a:t>pandas</a:t>
            </a:r>
            <a:r>
              <a:rPr b="0" lang="en-US" sz="5500" spc="-94" strike="noStrike">
                <a:solidFill>
                  <a:srgbClr val="000000"/>
                </a:solidFill>
                <a:latin typeface="Helvetica Neue"/>
                <a:ea typeface="Helvetica Neue"/>
              </a:rPr>
              <a:t>可以快速使用索引找到数据，</a:t>
            </a:r>
            <a:r>
              <a:rPr b="0" lang="en-US" sz="5500" spc="-94" strike="noStrike">
                <a:solidFill>
                  <a:srgbClr val="000000"/>
                </a:solidFill>
                <a:latin typeface="Helvetica Neue"/>
                <a:ea typeface="Helvetica Neue"/>
              </a:rPr>
              <a:t>spark</a:t>
            </a:r>
            <a:r>
              <a:rPr b="0" lang="en-US" sz="5500" spc="-94" strike="noStrike">
                <a:solidFill>
                  <a:srgbClr val="000000"/>
                </a:solidFill>
                <a:latin typeface="Helvetica Neue"/>
                <a:ea typeface="Helvetica Neue"/>
              </a:rPr>
              <a:t>没有这个功能，因为在</a:t>
            </a:r>
            <a:r>
              <a:rPr b="0" lang="en-US" sz="5500" spc="-94" strike="noStrike">
                <a:solidFill>
                  <a:srgbClr val="000000"/>
                </a:solidFill>
                <a:latin typeface="Helvetica Neue"/>
                <a:ea typeface="Helvetica Neue"/>
              </a:rPr>
              <a:t>spark</a:t>
            </a:r>
            <a:r>
              <a:rPr b="0" lang="en-US" sz="5500" spc="-94" strike="noStrike">
                <a:solidFill>
                  <a:srgbClr val="000000"/>
                </a:solidFill>
                <a:latin typeface="Helvetica Neue"/>
                <a:ea typeface="Helvetica Neue"/>
              </a:rPr>
              <a:t>主要操作的是执行计划来表达数据， 而不是数据本身。</a:t>
            </a:r>
            <a:endParaRPr b="0" lang="en-US" sz="5500" spc="-1" strike="noStrike">
              <a:latin typeface="Arial"/>
            </a:endParaRPr>
          </a:p>
          <a:p>
            <a:pPr marL="685800" indent="-685080">
              <a:lnSpc>
                <a:spcPct val="100000"/>
              </a:lnSpc>
              <a:spcBef>
                <a:spcPts val="1800"/>
              </a:spcBef>
              <a:buClr>
                <a:srgbClr val="000000"/>
              </a:buClr>
              <a:buFont typeface="Arial"/>
              <a:buChar char="•"/>
            </a:pPr>
            <a:r>
              <a:rPr b="1" lang="en-US" sz="5500" spc="-94" strike="noStrike">
                <a:solidFill>
                  <a:srgbClr val="000000"/>
                </a:solidFill>
                <a:latin typeface="Helvetica Neue"/>
                <a:ea typeface="Helvetica Neue"/>
              </a:rPr>
              <a:t>spark sql</a:t>
            </a:r>
            <a:endParaRPr b="0" lang="en-US" sz="5500" spc="-1" strike="noStrike">
              <a:latin typeface="Arial"/>
            </a:endParaRPr>
          </a:p>
          <a:p>
            <a:pPr>
              <a:lnSpc>
                <a:spcPct val="100000"/>
              </a:lnSpc>
              <a:spcBef>
                <a:spcPts val="1800"/>
              </a:spcBef>
            </a:pPr>
            <a:r>
              <a:rPr b="0" lang="en-US" sz="5500" spc="-94" strike="noStrike">
                <a:solidFill>
                  <a:srgbClr val="000000"/>
                </a:solidFill>
                <a:latin typeface="Helvetica Neue"/>
                <a:ea typeface="Helvetica Neue"/>
              </a:rPr>
              <a:t>因为有了</a:t>
            </a:r>
            <a:r>
              <a:rPr b="0" lang="en-US" sz="5500" spc="-94" strike="noStrike">
                <a:solidFill>
                  <a:srgbClr val="000000"/>
                </a:solidFill>
                <a:latin typeface="Helvetica Neue"/>
                <a:ea typeface="Helvetica Neue"/>
              </a:rPr>
              <a:t>SQL</a:t>
            </a:r>
            <a:r>
              <a:rPr b="0" lang="en-US" sz="5500" spc="-94" strike="noStrike">
                <a:solidFill>
                  <a:srgbClr val="000000"/>
                </a:solidFill>
                <a:latin typeface="Helvetica Neue"/>
                <a:ea typeface="Helvetica Neue"/>
              </a:rPr>
              <a:t>功能的支持， </a:t>
            </a:r>
            <a:r>
              <a:rPr b="0" lang="en-US" sz="5500" spc="-94" strike="noStrike">
                <a:solidFill>
                  <a:srgbClr val="000000"/>
                </a:solidFill>
                <a:latin typeface="Helvetica Neue"/>
                <a:ea typeface="Helvetica Neue"/>
              </a:rPr>
              <a:t>spark</a:t>
            </a:r>
            <a:r>
              <a:rPr b="0" lang="en-US" sz="5500" spc="-94" strike="noStrike">
                <a:solidFill>
                  <a:srgbClr val="000000"/>
                </a:solidFill>
                <a:latin typeface="Helvetica Neue"/>
                <a:ea typeface="Helvetica Neue"/>
              </a:rPr>
              <a:t>更接近关系型数据库。</a:t>
            </a:r>
            <a:endParaRPr b="0" lang="en-US" sz="55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1206360" y="1076040"/>
            <a:ext cx="21969360" cy="7239960"/>
          </a:xfrm>
          <a:prstGeom prst="rect">
            <a:avLst/>
          </a:prstGeom>
          <a:noFill/>
          <a:ln w="12600">
            <a:noFill/>
          </a:ln>
        </p:spPr>
        <p:style>
          <a:lnRef idx="0"/>
          <a:fillRef idx="0"/>
          <a:effectRef idx="0"/>
          <a:fontRef idx="minor"/>
        </p:style>
        <p:txBody>
          <a:bodyPr lIns="50760" rIns="50760" tIns="50760" bIns="50760" anchor="b"/>
          <a:p>
            <a:pPr algn="ctr">
              <a:lnSpc>
                <a:spcPct val="80000"/>
              </a:lnSpc>
            </a:pPr>
            <a:r>
              <a:rPr b="1" lang="en-US" sz="18800" spc="-185" strike="noStrike">
                <a:solidFill>
                  <a:srgbClr val="000000"/>
                </a:solidFill>
                <a:latin typeface="Helvetica Neue"/>
                <a:ea typeface="Helvetica Neue"/>
              </a:rPr>
              <a:t>To be continuede</a:t>
            </a:r>
            <a:endParaRPr b="0" lang="en-US" sz="18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1342440" y="792360"/>
            <a:ext cx="15369120" cy="232416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301"/>
              </a:spcBef>
            </a:pPr>
            <a:r>
              <a:rPr b="0" lang="en-US" sz="4000" spc="-86" strike="noStrike">
                <a:solidFill>
                  <a:srgbClr val="000000"/>
                </a:solidFill>
                <a:latin typeface="Helvetica Neue Light"/>
                <a:ea typeface="Helvetica Neue Light"/>
              </a:rPr>
              <a:t>运行模式多样</a:t>
            </a:r>
            <a:r>
              <a:rPr b="0" lang="en-US" sz="4000" spc="-86" strike="noStrike">
                <a:solidFill>
                  <a:srgbClr val="000000"/>
                </a:solidFill>
                <a:latin typeface="Helvetica Neue Light"/>
                <a:ea typeface="Helvetica Neue Light"/>
              </a:rPr>
              <a:t>(Runs Everywhere)</a:t>
            </a:r>
            <a:r>
              <a:rPr b="0" lang="en-US" sz="4000" spc="-86" strike="noStrike">
                <a:solidFill>
                  <a:srgbClr val="000000"/>
                </a:solidFill>
                <a:latin typeface="Helvetica Neue Light"/>
                <a:ea typeface="Helvetica Neue Light"/>
              </a:rPr>
              <a:t>：</a:t>
            </a:r>
            <a:r>
              <a:rPr b="0" lang="en-US" sz="4000" spc="-86" strike="noStrike">
                <a:solidFill>
                  <a:srgbClr val="000000"/>
                </a:solidFill>
                <a:latin typeface="Helvetica Neue Light"/>
                <a:ea typeface="Helvetica Neue Light"/>
              </a:rPr>
              <a:t>Spark</a:t>
            </a:r>
            <a:r>
              <a:rPr b="0" lang="en-US" sz="4000" spc="-86" strike="noStrike">
                <a:solidFill>
                  <a:srgbClr val="000000"/>
                </a:solidFill>
                <a:latin typeface="Helvetica Neue Light"/>
                <a:ea typeface="Helvetica Neue Light"/>
              </a:rPr>
              <a:t>可运行于独立的集群模式中，或者运行于</a:t>
            </a:r>
            <a:r>
              <a:rPr b="0" lang="en-US" sz="4000" spc="-86" strike="noStrike">
                <a:solidFill>
                  <a:srgbClr val="000000"/>
                </a:solidFill>
                <a:latin typeface="Helvetica Neue Light"/>
                <a:ea typeface="Helvetica Neue Light"/>
              </a:rPr>
              <a:t>Hadoop</a:t>
            </a:r>
            <a:r>
              <a:rPr b="0" lang="en-US" sz="4000" spc="-86" strike="noStrike">
                <a:solidFill>
                  <a:srgbClr val="000000"/>
                </a:solidFill>
                <a:latin typeface="Helvetica Neue Light"/>
                <a:ea typeface="Helvetica Neue Light"/>
              </a:rPr>
              <a:t>中，也可运行于</a:t>
            </a:r>
            <a:r>
              <a:rPr b="0" lang="en-US" sz="4000" spc="-86" strike="noStrike">
                <a:solidFill>
                  <a:srgbClr val="000000"/>
                </a:solidFill>
                <a:latin typeface="Helvetica Neue Light"/>
                <a:ea typeface="Helvetica Neue Light"/>
              </a:rPr>
              <a:t>Amazon EC2</a:t>
            </a:r>
            <a:r>
              <a:rPr b="0" lang="en-US" sz="4000" spc="-86" strike="noStrike">
                <a:solidFill>
                  <a:srgbClr val="000000"/>
                </a:solidFill>
                <a:latin typeface="Helvetica Neue Light"/>
                <a:ea typeface="Helvetica Neue Light"/>
              </a:rPr>
              <a:t>等云环境中，并且可以访问</a:t>
            </a:r>
            <a:r>
              <a:rPr b="0" lang="en-US" sz="4000" spc="-86" strike="noStrike">
                <a:solidFill>
                  <a:srgbClr val="000000"/>
                </a:solidFill>
                <a:latin typeface="Helvetica Neue Light"/>
                <a:ea typeface="Helvetica Neue Light"/>
              </a:rPr>
              <a:t>HDFS</a:t>
            </a:r>
            <a:r>
              <a:rPr b="0" lang="en-US" sz="4000" spc="-86" strike="noStrike">
                <a:solidFill>
                  <a:srgbClr val="000000"/>
                </a:solidFill>
                <a:latin typeface="Helvetica Neue Light"/>
                <a:ea typeface="Helvetica Neue Light"/>
              </a:rPr>
              <a:t>、</a:t>
            </a:r>
            <a:r>
              <a:rPr b="0" lang="en-US" sz="4000" spc="-86" strike="noStrike">
                <a:solidFill>
                  <a:srgbClr val="000000"/>
                </a:solidFill>
                <a:latin typeface="Helvetica Neue Light"/>
                <a:ea typeface="Helvetica Neue Light"/>
              </a:rPr>
              <a:t>Cassandra</a:t>
            </a:r>
            <a:r>
              <a:rPr b="0" lang="en-US" sz="4000" spc="-86" strike="noStrike">
                <a:solidFill>
                  <a:srgbClr val="000000"/>
                </a:solidFill>
                <a:latin typeface="Helvetica Neue Light"/>
                <a:ea typeface="Helvetica Neue Light"/>
              </a:rPr>
              <a:t>、</a:t>
            </a:r>
            <a:r>
              <a:rPr b="0" lang="en-US" sz="4000" spc="-86" strike="noStrike">
                <a:solidFill>
                  <a:srgbClr val="000000"/>
                </a:solidFill>
                <a:latin typeface="Helvetica Neue Light"/>
                <a:ea typeface="Helvetica Neue Light"/>
              </a:rPr>
              <a:t>HBase</a:t>
            </a:r>
            <a:r>
              <a:rPr b="0" lang="en-US" sz="4000" spc="-86" strike="noStrike">
                <a:solidFill>
                  <a:srgbClr val="000000"/>
                </a:solidFill>
                <a:latin typeface="Helvetica Neue Light"/>
                <a:ea typeface="Helvetica Neue Light"/>
              </a:rPr>
              <a:t>、</a:t>
            </a:r>
            <a:r>
              <a:rPr b="0" lang="en-US" sz="4000" spc="-86" strike="noStrike">
                <a:solidFill>
                  <a:srgbClr val="000000"/>
                </a:solidFill>
                <a:latin typeface="Helvetica Neue Light"/>
                <a:ea typeface="Helvetica Neue Light"/>
              </a:rPr>
              <a:t>Hive</a:t>
            </a:r>
            <a:r>
              <a:rPr b="0" lang="en-US" sz="4000" spc="-86" strike="noStrike">
                <a:solidFill>
                  <a:srgbClr val="000000"/>
                </a:solidFill>
                <a:latin typeface="Helvetica Neue Light"/>
                <a:ea typeface="Helvetica Neue Light"/>
              </a:rPr>
              <a:t>等多种数据源</a:t>
            </a:r>
            <a:endParaRPr b="0" lang="en-US" sz="4000" spc="-1" strike="noStrike">
              <a:latin typeface="Arial"/>
            </a:endParaRPr>
          </a:p>
        </p:txBody>
      </p:sp>
      <p:pic>
        <p:nvPicPr>
          <p:cNvPr id="259" name="spark-runs-everywhere.png" descr=""/>
          <p:cNvPicPr/>
          <p:nvPr/>
        </p:nvPicPr>
        <p:blipFill>
          <a:blip r:embed="rId1"/>
          <a:stretch/>
        </p:blipFill>
        <p:spPr>
          <a:xfrm>
            <a:off x="17817480" y="-104760"/>
            <a:ext cx="4513320" cy="4762080"/>
          </a:xfrm>
          <a:prstGeom prst="rect">
            <a:avLst/>
          </a:prstGeom>
          <a:ln w="12600">
            <a:noFill/>
          </a:ln>
        </p:spPr>
      </p:pic>
      <p:sp>
        <p:nvSpPr>
          <p:cNvPr id="260" name="CustomShape 2"/>
          <p:cNvSpPr/>
          <p:nvPr/>
        </p:nvSpPr>
        <p:spPr>
          <a:xfrm>
            <a:off x="684000" y="3950640"/>
            <a:ext cx="21969360" cy="1085400"/>
          </a:xfrm>
          <a:prstGeom prst="rect">
            <a:avLst/>
          </a:prstGeom>
          <a:noFill/>
          <a:ln w="12600">
            <a:noFill/>
          </a:ln>
        </p:spPr>
        <p:style>
          <a:lnRef idx="0"/>
          <a:fillRef idx="0"/>
          <a:effectRef idx="0"/>
          <a:fontRef idx="minor"/>
        </p:style>
        <p:txBody>
          <a:bodyPr lIns="50760" rIns="50760" tIns="50760" bIns="50760"/>
          <a:p>
            <a:pPr marL="698400" indent="-696600">
              <a:lnSpc>
                <a:spcPct val="100000"/>
              </a:lnSpc>
              <a:spcBef>
                <a:spcPts val="1800"/>
              </a:spcBef>
              <a:buClr>
                <a:srgbClr val="000000"/>
              </a:buClr>
              <a:buSzPct val="123000"/>
              <a:buFont typeface="Symbol"/>
              <a:buChar char=""/>
            </a:pPr>
            <a:r>
              <a:rPr b="1" lang="en-US" sz="5500" spc="-86" strike="noStrike">
                <a:solidFill>
                  <a:srgbClr val="000000"/>
                </a:solidFill>
                <a:latin typeface="Helvetica Neue"/>
                <a:ea typeface="Helvetica Neue"/>
              </a:rPr>
              <a:t>Spark</a:t>
            </a:r>
            <a:r>
              <a:rPr b="1" lang="en-US" sz="5500" spc="-86" strike="noStrike">
                <a:solidFill>
                  <a:srgbClr val="000000"/>
                </a:solidFill>
                <a:latin typeface="Helvetica Neue"/>
                <a:ea typeface="Helvetica Neue"/>
              </a:rPr>
              <a:t>生态圈</a:t>
            </a:r>
            <a:endParaRPr b="0" lang="en-US" sz="5500" spc="-1" strike="noStrike">
              <a:latin typeface="Arial"/>
            </a:endParaRPr>
          </a:p>
        </p:txBody>
      </p:sp>
      <p:sp>
        <p:nvSpPr>
          <p:cNvPr id="261" name="CustomShape 3"/>
          <p:cNvSpPr/>
          <p:nvPr/>
        </p:nvSpPr>
        <p:spPr>
          <a:xfrm>
            <a:off x="1323720" y="5229000"/>
            <a:ext cx="16860960" cy="7359480"/>
          </a:xfrm>
          <a:prstGeom prst="rect">
            <a:avLst/>
          </a:prstGeom>
          <a:solidFill>
            <a:srgbClr val="d5d5d5"/>
          </a:solidFill>
          <a:ln w="12600">
            <a:noFill/>
          </a:ln>
        </p:spPr>
        <p:style>
          <a:lnRef idx="0"/>
          <a:fillRef idx="0"/>
          <a:effectRef idx="0"/>
          <a:fontRef idx="minor"/>
        </p:style>
      </p:sp>
      <p:grpSp>
        <p:nvGrpSpPr>
          <p:cNvPr id="262" name="Group 4"/>
          <p:cNvGrpSpPr/>
          <p:nvPr/>
        </p:nvGrpSpPr>
        <p:grpSpPr>
          <a:xfrm>
            <a:off x="2297160" y="5650200"/>
            <a:ext cx="2641320" cy="1268280"/>
            <a:chOff x="2297160" y="5650200"/>
            <a:chExt cx="2641320" cy="1268280"/>
          </a:xfrm>
        </p:grpSpPr>
        <p:sp>
          <p:nvSpPr>
            <p:cNvPr id="263" name="CustomShape 5"/>
            <p:cNvSpPr/>
            <p:nvPr/>
          </p:nvSpPr>
          <p:spPr>
            <a:xfrm>
              <a:off x="2297160" y="5650200"/>
              <a:ext cx="2641320" cy="1268280"/>
            </a:xfrm>
            <a:prstGeom prst="rect">
              <a:avLst/>
            </a:prstGeom>
            <a:solidFill>
              <a:srgbClr val="61d836"/>
            </a:solidFill>
            <a:ln w="12600">
              <a:noFill/>
            </a:ln>
          </p:spPr>
          <p:style>
            <a:lnRef idx="0"/>
            <a:fillRef idx="0"/>
            <a:effectRef idx="0"/>
            <a:fontRef idx="minor"/>
          </p:style>
        </p:sp>
        <p:sp>
          <p:nvSpPr>
            <p:cNvPr id="264" name="CustomShape 6"/>
            <p:cNvSpPr/>
            <p:nvPr/>
          </p:nvSpPr>
          <p:spPr>
            <a:xfrm>
              <a:off x="2297160" y="5990760"/>
              <a:ext cx="2641320" cy="5868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Spark SQL</a:t>
              </a:r>
              <a:endParaRPr b="0" lang="en-US" sz="3200" spc="-1" strike="noStrike">
                <a:latin typeface="Arial"/>
              </a:endParaRPr>
            </a:p>
          </p:txBody>
        </p:sp>
      </p:grpSp>
      <p:grpSp>
        <p:nvGrpSpPr>
          <p:cNvPr id="265" name="Group 7"/>
          <p:cNvGrpSpPr/>
          <p:nvPr/>
        </p:nvGrpSpPr>
        <p:grpSpPr>
          <a:xfrm>
            <a:off x="6075360" y="5650200"/>
            <a:ext cx="2641320" cy="1268280"/>
            <a:chOff x="6075360" y="5650200"/>
            <a:chExt cx="2641320" cy="1268280"/>
          </a:xfrm>
        </p:grpSpPr>
        <p:sp>
          <p:nvSpPr>
            <p:cNvPr id="266" name="CustomShape 8"/>
            <p:cNvSpPr/>
            <p:nvPr/>
          </p:nvSpPr>
          <p:spPr>
            <a:xfrm>
              <a:off x="6075360" y="5650200"/>
              <a:ext cx="2641320" cy="1268280"/>
            </a:xfrm>
            <a:prstGeom prst="rect">
              <a:avLst/>
            </a:prstGeom>
            <a:solidFill>
              <a:srgbClr val="61d836"/>
            </a:solidFill>
            <a:ln w="12600">
              <a:noFill/>
            </a:ln>
          </p:spPr>
          <p:style>
            <a:lnRef idx="0"/>
            <a:fillRef idx="0"/>
            <a:effectRef idx="0"/>
            <a:fontRef idx="minor"/>
          </p:style>
        </p:sp>
        <p:sp>
          <p:nvSpPr>
            <p:cNvPr id="267" name="CustomShape 9"/>
            <p:cNvSpPr/>
            <p:nvPr/>
          </p:nvSpPr>
          <p:spPr>
            <a:xfrm>
              <a:off x="6075360" y="5746320"/>
              <a:ext cx="2641320" cy="107568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Spark Streaming</a:t>
              </a:r>
              <a:endParaRPr b="0" lang="en-US" sz="3200" spc="-1" strike="noStrike">
                <a:latin typeface="Arial"/>
              </a:endParaRPr>
            </a:p>
          </p:txBody>
        </p:sp>
      </p:grpSp>
      <p:grpSp>
        <p:nvGrpSpPr>
          <p:cNvPr id="268" name="Group 10"/>
          <p:cNvGrpSpPr/>
          <p:nvPr/>
        </p:nvGrpSpPr>
        <p:grpSpPr>
          <a:xfrm>
            <a:off x="10348200" y="5650200"/>
            <a:ext cx="2641320" cy="1268280"/>
            <a:chOff x="10348200" y="5650200"/>
            <a:chExt cx="2641320" cy="1268280"/>
          </a:xfrm>
        </p:grpSpPr>
        <p:sp>
          <p:nvSpPr>
            <p:cNvPr id="269" name="CustomShape 11"/>
            <p:cNvSpPr/>
            <p:nvPr/>
          </p:nvSpPr>
          <p:spPr>
            <a:xfrm>
              <a:off x="10348200" y="5650200"/>
              <a:ext cx="2641320" cy="1268280"/>
            </a:xfrm>
            <a:prstGeom prst="rect">
              <a:avLst/>
            </a:prstGeom>
            <a:solidFill>
              <a:srgbClr val="61d836"/>
            </a:solidFill>
            <a:ln w="12600">
              <a:noFill/>
            </a:ln>
          </p:spPr>
          <p:style>
            <a:lnRef idx="0"/>
            <a:fillRef idx="0"/>
            <a:effectRef idx="0"/>
            <a:fontRef idx="minor"/>
          </p:style>
        </p:sp>
        <p:sp>
          <p:nvSpPr>
            <p:cNvPr id="270" name="CustomShape 12"/>
            <p:cNvSpPr/>
            <p:nvPr/>
          </p:nvSpPr>
          <p:spPr>
            <a:xfrm>
              <a:off x="10348200" y="5990760"/>
              <a:ext cx="2641320" cy="5868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Spark MLib</a:t>
              </a:r>
              <a:endParaRPr b="0" lang="en-US" sz="3200" spc="-1" strike="noStrike">
                <a:latin typeface="Arial"/>
              </a:endParaRPr>
            </a:p>
          </p:txBody>
        </p:sp>
      </p:grpSp>
      <p:grpSp>
        <p:nvGrpSpPr>
          <p:cNvPr id="271" name="Group 13"/>
          <p:cNvGrpSpPr/>
          <p:nvPr/>
        </p:nvGrpSpPr>
        <p:grpSpPr>
          <a:xfrm>
            <a:off x="14621040" y="5650200"/>
            <a:ext cx="2641320" cy="1268280"/>
            <a:chOff x="14621040" y="5650200"/>
            <a:chExt cx="2641320" cy="1268280"/>
          </a:xfrm>
        </p:grpSpPr>
        <p:sp>
          <p:nvSpPr>
            <p:cNvPr id="272" name="CustomShape 14"/>
            <p:cNvSpPr/>
            <p:nvPr/>
          </p:nvSpPr>
          <p:spPr>
            <a:xfrm>
              <a:off x="14621040" y="5650200"/>
              <a:ext cx="2641320" cy="1268280"/>
            </a:xfrm>
            <a:prstGeom prst="rect">
              <a:avLst/>
            </a:prstGeom>
            <a:solidFill>
              <a:srgbClr val="61d836"/>
            </a:solidFill>
            <a:ln w="12600">
              <a:noFill/>
            </a:ln>
          </p:spPr>
          <p:style>
            <a:lnRef idx="0"/>
            <a:fillRef idx="0"/>
            <a:effectRef idx="0"/>
            <a:fontRef idx="minor"/>
          </p:style>
        </p:sp>
        <p:sp>
          <p:nvSpPr>
            <p:cNvPr id="273" name="CustomShape 15"/>
            <p:cNvSpPr/>
            <p:nvPr/>
          </p:nvSpPr>
          <p:spPr>
            <a:xfrm>
              <a:off x="14621040" y="5746320"/>
              <a:ext cx="2641320" cy="107568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Spark GraphX</a:t>
              </a:r>
              <a:endParaRPr b="0" lang="en-US" sz="3200" spc="-1" strike="noStrike">
                <a:latin typeface="Arial"/>
              </a:endParaRPr>
            </a:p>
          </p:txBody>
        </p:sp>
      </p:grpSp>
      <p:grpSp>
        <p:nvGrpSpPr>
          <p:cNvPr id="274" name="Group 16"/>
          <p:cNvGrpSpPr/>
          <p:nvPr/>
        </p:nvGrpSpPr>
        <p:grpSpPr>
          <a:xfrm>
            <a:off x="2217240" y="7402680"/>
            <a:ext cx="15074280" cy="1268280"/>
            <a:chOff x="2217240" y="7402680"/>
            <a:chExt cx="15074280" cy="1268280"/>
          </a:xfrm>
        </p:grpSpPr>
        <p:sp>
          <p:nvSpPr>
            <p:cNvPr id="275" name="CustomShape 17"/>
            <p:cNvSpPr/>
            <p:nvPr/>
          </p:nvSpPr>
          <p:spPr>
            <a:xfrm>
              <a:off x="2217240" y="7402680"/>
              <a:ext cx="15074280" cy="1268280"/>
            </a:xfrm>
            <a:prstGeom prst="rect">
              <a:avLst/>
            </a:prstGeom>
            <a:solidFill>
              <a:srgbClr val="fead00"/>
            </a:solidFill>
            <a:ln w="12600">
              <a:noFill/>
            </a:ln>
          </p:spPr>
          <p:style>
            <a:lnRef idx="0"/>
            <a:fillRef idx="0"/>
            <a:effectRef idx="0"/>
            <a:fontRef idx="minor"/>
          </p:style>
        </p:sp>
        <p:sp>
          <p:nvSpPr>
            <p:cNvPr id="276" name="CustomShape 18"/>
            <p:cNvSpPr/>
            <p:nvPr/>
          </p:nvSpPr>
          <p:spPr>
            <a:xfrm>
              <a:off x="2217240" y="7743240"/>
              <a:ext cx="15074280" cy="5868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Spark Core</a:t>
              </a:r>
              <a:endParaRPr b="0" lang="en-US" sz="3200" spc="-1" strike="noStrike">
                <a:latin typeface="Arial"/>
              </a:endParaRPr>
            </a:p>
          </p:txBody>
        </p:sp>
      </p:grpSp>
      <p:grpSp>
        <p:nvGrpSpPr>
          <p:cNvPr id="277" name="Group 19"/>
          <p:cNvGrpSpPr/>
          <p:nvPr/>
        </p:nvGrpSpPr>
        <p:grpSpPr>
          <a:xfrm>
            <a:off x="2297160" y="9155160"/>
            <a:ext cx="2641320" cy="1268280"/>
            <a:chOff x="2297160" y="9155160"/>
            <a:chExt cx="2641320" cy="1268280"/>
          </a:xfrm>
        </p:grpSpPr>
        <p:sp>
          <p:nvSpPr>
            <p:cNvPr id="278" name="CustomShape 20"/>
            <p:cNvSpPr/>
            <p:nvPr/>
          </p:nvSpPr>
          <p:spPr>
            <a:xfrm>
              <a:off x="2297160" y="9155160"/>
              <a:ext cx="2641320" cy="1268280"/>
            </a:xfrm>
            <a:prstGeom prst="rect">
              <a:avLst/>
            </a:prstGeom>
            <a:solidFill>
              <a:srgbClr val="00a1ff"/>
            </a:solidFill>
            <a:ln w="12600">
              <a:noFill/>
            </a:ln>
          </p:spPr>
          <p:style>
            <a:lnRef idx="0"/>
            <a:fillRef idx="0"/>
            <a:effectRef idx="0"/>
            <a:fontRef idx="minor"/>
          </p:style>
        </p:sp>
        <p:sp>
          <p:nvSpPr>
            <p:cNvPr id="279" name="CustomShape 21"/>
            <p:cNvSpPr/>
            <p:nvPr/>
          </p:nvSpPr>
          <p:spPr>
            <a:xfrm>
              <a:off x="2297160" y="9495720"/>
              <a:ext cx="2641320" cy="5868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Local</a:t>
              </a:r>
              <a:endParaRPr b="0" lang="en-US" sz="3200" spc="-1" strike="noStrike">
                <a:latin typeface="Arial"/>
              </a:endParaRPr>
            </a:p>
          </p:txBody>
        </p:sp>
      </p:grpSp>
      <p:grpSp>
        <p:nvGrpSpPr>
          <p:cNvPr id="280" name="Group 22"/>
          <p:cNvGrpSpPr/>
          <p:nvPr/>
        </p:nvGrpSpPr>
        <p:grpSpPr>
          <a:xfrm>
            <a:off x="6075360" y="9155160"/>
            <a:ext cx="2641320" cy="1268280"/>
            <a:chOff x="6075360" y="9155160"/>
            <a:chExt cx="2641320" cy="1268280"/>
          </a:xfrm>
        </p:grpSpPr>
        <p:sp>
          <p:nvSpPr>
            <p:cNvPr id="281" name="CustomShape 23"/>
            <p:cNvSpPr/>
            <p:nvPr/>
          </p:nvSpPr>
          <p:spPr>
            <a:xfrm>
              <a:off x="6075360" y="9155160"/>
              <a:ext cx="2641320" cy="1268280"/>
            </a:xfrm>
            <a:prstGeom prst="rect">
              <a:avLst/>
            </a:prstGeom>
            <a:solidFill>
              <a:srgbClr val="00a1ff"/>
            </a:solidFill>
            <a:ln w="12600">
              <a:noFill/>
            </a:ln>
          </p:spPr>
          <p:style>
            <a:lnRef idx="0"/>
            <a:fillRef idx="0"/>
            <a:effectRef idx="0"/>
            <a:fontRef idx="minor"/>
          </p:style>
        </p:sp>
        <p:sp>
          <p:nvSpPr>
            <p:cNvPr id="282" name="CustomShape 24"/>
            <p:cNvSpPr/>
            <p:nvPr/>
          </p:nvSpPr>
          <p:spPr>
            <a:xfrm>
              <a:off x="6075360" y="9495720"/>
              <a:ext cx="2641320" cy="5868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Standalone</a:t>
              </a:r>
              <a:endParaRPr b="0" lang="en-US" sz="3200" spc="-1" strike="noStrike">
                <a:latin typeface="Arial"/>
              </a:endParaRPr>
            </a:p>
          </p:txBody>
        </p:sp>
      </p:grpSp>
      <p:grpSp>
        <p:nvGrpSpPr>
          <p:cNvPr id="283" name="Group 25"/>
          <p:cNvGrpSpPr/>
          <p:nvPr/>
        </p:nvGrpSpPr>
        <p:grpSpPr>
          <a:xfrm>
            <a:off x="14621040" y="9155160"/>
            <a:ext cx="2641320" cy="1268280"/>
            <a:chOff x="14621040" y="9155160"/>
            <a:chExt cx="2641320" cy="1268280"/>
          </a:xfrm>
        </p:grpSpPr>
        <p:sp>
          <p:nvSpPr>
            <p:cNvPr id="284" name="CustomShape 26"/>
            <p:cNvSpPr/>
            <p:nvPr/>
          </p:nvSpPr>
          <p:spPr>
            <a:xfrm>
              <a:off x="14621040" y="9155160"/>
              <a:ext cx="2641320" cy="1268280"/>
            </a:xfrm>
            <a:prstGeom prst="rect">
              <a:avLst/>
            </a:prstGeom>
            <a:solidFill>
              <a:srgbClr val="00a1ff"/>
            </a:solidFill>
            <a:ln w="12600">
              <a:noFill/>
            </a:ln>
          </p:spPr>
          <p:style>
            <a:lnRef idx="0"/>
            <a:fillRef idx="0"/>
            <a:effectRef idx="0"/>
            <a:fontRef idx="minor"/>
          </p:style>
        </p:sp>
        <p:sp>
          <p:nvSpPr>
            <p:cNvPr id="285" name="CustomShape 27"/>
            <p:cNvSpPr/>
            <p:nvPr/>
          </p:nvSpPr>
          <p:spPr>
            <a:xfrm>
              <a:off x="14621040" y="9495720"/>
              <a:ext cx="2641320" cy="5868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Yarn</a:t>
              </a:r>
              <a:endParaRPr b="0" lang="en-US" sz="3200" spc="-1" strike="noStrike">
                <a:latin typeface="Arial"/>
              </a:endParaRPr>
            </a:p>
          </p:txBody>
        </p:sp>
      </p:grpSp>
      <p:grpSp>
        <p:nvGrpSpPr>
          <p:cNvPr id="286" name="Group 28"/>
          <p:cNvGrpSpPr/>
          <p:nvPr/>
        </p:nvGrpSpPr>
        <p:grpSpPr>
          <a:xfrm>
            <a:off x="10348200" y="9155160"/>
            <a:ext cx="2641320" cy="1268280"/>
            <a:chOff x="10348200" y="9155160"/>
            <a:chExt cx="2641320" cy="1268280"/>
          </a:xfrm>
        </p:grpSpPr>
        <p:sp>
          <p:nvSpPr>
            <p:cNvPr id="287" name="CustomShape 29"/>
            <p:cNvSpPr/>
            <p:nvPr/>
          </p:nvSpPr>
          <p:spPr>
            <a:xfrm>
              <a:off x="10348200" y="9155160"/>
              <a:ext cx="2641320" cy="1268280"/>
            </a:xfrm>
            <a:prstGeom prst="rect">
              <a:avLst/>
            </a:prstGeom>
            <a:solidFill>
              <a:srgbClr val="00a1ff"/>
            </a:solidFill>
            <a:ln w="12600">
              <a:noFill/>
            </a:ln>
          </p:spPr>
          <p:style>
            <a:lnRef idx="0"/>
            <a:fillRef idx="0"/>
            <a:effectRef idx="0"/>
            <a:fontRef idx="minor"/>
          </p:style>
        </p:sp>
        <p:sp>
          <p:nvSpPr>
            <p:cNvPr id="288" name="CustomShape 30"/>
            <p:cNvSpPr/>
            <p:nvPr/>
          </p:nvSpPr>
          <p:spPr>
            <a:xfrm>
              <a:off x="10348200" y="9495720"/>
              <a:ext cx="2641320" cy="5868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000000"/>
                  </a:solidFill>
                  <a:latin typeface="Helvetica Neue Medium"/>
                  <a:ea typeface="Helvetica Neue Medium"/>
                </a:rPr>
                <a:t>Mesos</a:t>
              </a:r>
              <a:endParaRPr b="0" lang="en-US" sz="3200" spc="-1" strike="noStrike">
                <a:latin typeface="Arial"/>
              </a:endParaRPr>
            </a:p>
          </p:txBody>
        </p:sp>
      </p:grpSp>
      <p:grpSp>
        <p:nvGrpSpPr>
          <p:cNvPr id="289" name="Group 31"/>
          <p:cNvGrpSpPr/>
          <p:nvPr/>
        </p:nvGrpSpPr>
        <p:grpSpPr>
          <a:xfrm>
            <a:off x="2297160" y="10907640"/>
            <a:ext cx="9020880" cy="1268280"/>
            <a:chOff x="2297160" y="10907640"/>
            <a:chExt cx="9020880" cy="1268280"/>
          </a:xfrm>
        </p:grpSpPr>
        <p:sp>
          <p:nvSpPr>
            <p:cNvPr id="290" name="CustomShape 32"/>
            <p:cNvSpPr/>
            <p:nvPr/>
          </p:nvSpPr>
          <p:spPr>
            <a:xfrm>
              <a:off x="2297160" y="10907640"/>
              <a:ext cx="9020880" cy="1268280"/>
            </a:xfrm>
            <a:prstGeom prst="rect">
              <a:avLst/>
            </a:prstGeom>
            <a:solidFill>
              <a:srgbClr val="960e52"/>
            </a:solidFill>
            <a:ln w="12600">
              <a:noFill/>
            </a:ln>
          </p:spPr>
          <p:style>
            <a:lnRef idx="0"/>
            <a:fillRef idx="0"/>
            <a:effectRef idx="0"/>
            <a:fontRef idx="minor"/>
          </p:style>
        </p:sp>
        <p:sp>
          <p:nvSpPr>
            <p:cNvPr id="291" name="CustomShape 33"/>
            <p:cNvSpPr/>
            <p:nvPr/>
          </p:nvSpPr>
          <p:spPr>
            <a:xfrm>
              <a:off x="2297160" y="11248560"/>
              <a:ext cx="9020880" cy="5868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HDFS</a:t>
              </a:r>
              <a:endParaRPr b="0" lang="en-US" sz="3200" spc="-1" strike="noStrike">
                <a:latin typeface="Arial"/>
              </a:endParaRPr>
            </a:p>
          </p:txBody>
        </p:sp>
      </p:grpSp>
      <p:grpSp>
        <p:nvGrpSpPr>
          <p:cNvPr id="292" name="Group 34"/>
          <p:cNvGrpSpPr/>
          <p:nvPr/>
        </p:nvGrpSpPr>
        <p:grpSpPr>
          <a:xfrm>
            <a:off x="12038040" y="10907640"/>
            <a:ext cx="5240160" cy="1268280"/>
            <a:chOff x="12038040" y="10907640"/>
            <a:chExt cx="5240160" cy="1268280"/>
          </a:xfrm>
        </p:grpSpPr>
        <p:sp>
          <p:nvSpPr>
            <p:cNvPr id="293" name="CustomShape 35"/>
            <p:cNvSpPr/>
            <p:nvPr/>
          </p:nvSpPr>
          <p:spPr>
            <a:xfrm>
              <a:off x="12038040" y="10907640"/>
              <a:ext cx="5240160" cy="1268280"/>
            </a:xfrm>
            <a:prstGeom prst="rect">
              <a:avLst/>
            </a:prstGeom>
            <a:solidFill>
              <a:srgbClr val="960e52"/>
            </a:solidFill>
            <a:ln w="12600">
              <a:noFill/>
            </a:ln>
          </p:spPr>
          <p:style>
            <a:lnRef idx="0"/>
            <a:fillRef idx="0"/>
            <a:effectRef idx="0"/>
            <a:fontRef idx="minor"/>
          </p:style>
        </p:sp>
        <p:sp>
          <p:nvSpPr>
            <p:cNvPr id="294" name="CustomShape 36"/>
            <p:cNvSpPr/>
            <p:nvPr/>
          </p:nvSpPr>
          <p:spPr>
            <a:xfrm>
              <a:off x="12038040" y="11248560"/>
              <a:ext cx="5240160" cy="5868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HBASE</a:t>
              </a:r>
              <a:endParaRPr b="0" lang="en-US" sz="3200" spc="-1" strike="noStrike">
                <a:latin typeface="Arial"/>
              </a:endParaRPr>
            </a:p>
          </p:txBody>
        </p:sp>
      </p:grpSp>
      <p:sp>
        <p:nvSpPr>
          <p:cNvPr id="295" name="CustomShape 37"/>
          <p:cNvSpPr/>
          <p:nvPr/>
        </p:nvSpPr>
        <p:spPr>
          <a:xfrm>
            <a:off x="1279440" y="12660480"/>
            <a:ext cx="20471040" cy="942840"/>
          </a:xfrm>
          <a:prstGeom prst="rect">
            <a:avLst/>
          </a:prstGeom>
          <a:noFill/>
          <a:ln w="12600">
            <a:noFill/>
          </a:ln>
        </p:spPr>
        <p:style>
          <a:lnRef idx="0"/>
          <a:fillRef idx="0"/>
          <a:effectRef idx="0"/>
          <a:fontRef idx="minor"/>
        </p:style>
        <p:txBody>
          <a:bodyPr lIns="50760" rIns="50760" tIns="50760" bIns="50760">
            <a:normAutofit/>
          </a:bodyPr>
          <a:p>
            <a:pPr>
              <a:lnSpc>
                <a:spcPct val="100000"/>
              </a:lnSpc>
              <a:spcBef>
                <a:spcPts val="1500"/>
              </a:spcBef>
            </a:pPr>
            <a:r>
              <a:rPr b="0" lang="en-US" sz="4700" spc="-86" strike="noStrike">
                <a:solidFill>
                  <a:srgbClr val="000000"/>
                </a:solidFill>
                <a:latin typeface="Helvetica Neue Light"/>
                <a:ea typeface="Helvetica Neue Light"/>
              </a:rPr>
              <a:t>spark</a:t>
            </a:r>
            <a:r>
              <a:rPr b="0" lang="en-US" sz="4700" spc="-86" strike="noStrike">
                <a:solidFill>
                  <a:srgbClr val="000000"/>
                </a:solidFill>
                <a:latin typeface="Helvetica Neue Light"/>
                <a:ea typeface="Helvetica Neue Light"/>
              </a:rPr>
              <a:t>的数据源支持</a:t>
            </a:r>
            <a:r>
              <a:rPr b="0" lang="en-US" sz="4700" spc="-86" strike="noStrike">
                <a:solidFill>
                  <a:srgbClr val="000000"/>
                </a:solidFill>
                <a:latin typeface="Helvetica Neue Light"/>
                <a:ea typeface="Helvetica Neue Light"/>
              </a:rPr>
              <a:t>hdfs</a:t>
            </a:r>
            <a:r>
              <a:rPr b="0" lang="en-US" sz="4700" spc="-86" strike="noStrike">
                <a:solidFill>
                  <a:srgbClr val="000000"/>
                </a:solidFill>
                <a:latin typeface="Helvetica Neue Light"/>
                <a:ea typeface="Helvetica Neue Light"/>
              </a:rPr>
              <a:t>、</a:t>
            </a:r>
            <a:r>
              <a:rPr b="0" lang="en-US" sz="4700" spc="-86" strike="noStrike">
                <a:solidFill>
                  <a:srgbClr val="000000"/>
                </a:solidFill>
                <a:latin typeface="Helvetica Neue Light"/>
                <a:ea typeface="Helvetica Neue Light"/>
              </a:rPr>
              <a:t>hbase, </a:t>
            </a:r>
            <a:r>
              <a:rPr b="0" lang="en-US" sz="4700" spc="-86" strike="noStrike">
                <a:solidFill>
                  <a:srgbClr val="000000"/>
                </a:solidFill>
                <a:latin typeface="Helvetica Neue Light"/>
                <a:ea typeface="Helvetica Neue Light"/>
              </a:rPr>
              <a:t>还包括</a:t>
            </a:r>
            <a:r>
              <a:rPr b="0" lang="en-US" sz="4700" spc="-86" strike="noStrike">
                <a:solidFill>
                  <a:srgbClr val="000000"/>
                </a:solidFill>
                <a:latin typeface="Helvetica Neue Light"/>
                <a:ea typeface="Helvetica Neue Light"/>
              </a:rPr>
              <a:t>s3</a:t>
            </a:r>
            <a:r>
              <a:rPr b="0" lang="en-US" sz="4700" spc="-86" strike="noStrike">
                <a:solidFill>
                  <a:srgbClr val="000000"/>
                </a:solidFill>
                <a:latin typeface="Helvetica Neue Light"/>
                <a:ea typeface="Helvetica Neue Light"/>
              </a:rPr>
              <a:t>、</a:t>
            </a:r>
            <a:r>
              <a:rPr b="0" lang="en-US" sz="4700" spc="-86" strike="noStrike">
                <a:solidFill>
                  <a:srgbClr val="000000"/>
                </a:solidFill>
                <a:latin typeface="Helvetica Neue Light"/>
                <a:ea typeface="Helvetica Neue Light"/>
              </a:rPr>
              <a:t>cassdra</a:t>
            </a:r>
            <a:r>
              <a:rPr b="0" lang="en-US" sz="4700" spc="-86" strike="noStrike">
                <a:solidFill>
                  <a:srgbClr val="000000"/>
                </a:solidFill>
                <a:latin typeface="Helvetica Neue Light"/>
                <a:ea typeface="Helvetica Neue Light"/>
              </a:rPr>
              <a:t>、</a:t>
            </a:r>
            <a:r>
              <a:rPr b="0" lang="en-US" sz="4700" spc="-86" strike="noStrike">
                <a:solidFill>
                  <a:srgbClr val="000000"/>
                </a:solidFill>
                <a:latin typeface="Helvetica Neue Light"/>
                <a:ea typeface="Helvetica Neue Light"/>
              </a:rPr>
              <a:t>mongoDB</a:t>
            </a:r>
            <a:r>
              <a:rPr b="0" lang="en-US" sz="4700" spc="-86" strike="noStrike">
                <a:solidFill>
                  <a:srgbClr val="000000"/>
                </a:solidFill>
                <a:latin typeface="Helvetica Neue Light"/>
                <a:ea typeface="Helvetica Neue Light"/>
              </a:rPr>
              <a:t>、</a:t>
            </a:r>
            <a:r>
              <a:rPr b="0" lang="en-US" sz="4700" spc="-86" strike="noStrike">
                <a:solidFill>
                  <a:srgbClr val="000000"/>
                </a:solidFill>
                <a:latin typeface="Helvetica Neue Light"/>
                <a:ea typeface="Helvetica Neue Light"/>
              </a:rPr>
              <a:t>mysql</a:t>
            </a:r>
            <a:r>
              <a:rPr b="0" lang="en-US" sz="4700" spc="-86" strike="noStrike">
                <a:solidFill>
                  <a:srgbClr val="000000"/>
                </a:solidFill>
                <a:latin typeface="Helvetica Neue Light"/>
                <a:ea typeface="Helvetica Neue Light"/>
              </a:rPr>
              <a:t>等</a:t>
            </a:r>
            <a:endParaRPr b="0" lang="en-US" sz="4700" spc="-1" strike="noStrike">
              <a:latin typeface="Arial"/>
            </a:endParaRPr>
          </a:p>
        </p:txBody>
      </p:sp>
      <p:grpSp>
        <p:nvGrpSpPr>
          <p:cNvPr id="296" name="Group 38"/>
          <p:cNvGrpSpPr/>
          <p:nvPr/>
        </p:nvGrpSpPr>
        <p:grpSpPr>
          <a:xfrm>
            <a:off x="18398880" y="5225760"/>
            <a:ext cx="3115080" cy="1578960"/>
            <a:chOff x="18398880" y="5225760"/>
            <a:chExt cx="3115080" cy="1578960"/>
          </a:xfrm>
        </p:grpSpPr>
        <p:sp>
          <p:nvSpPr>
            <p:cNvPr id="297" name="CustomShape 39"/>
            <p:cNvSpPr/>
            <p:nvPr/>
          </p:nvSpPr>
          <p:spPr>
            <a:xfrm>
              <a:off x="18398880" y="5225760"/>
              <a:ext cx="3115080" cy="1578960"/>
            </a:xfrm>
            <a:prstGeom prst="rect">
              <a:avLst/>
            </a:prstGeom>
            <a:solidFill>
              <a:srgbClr val="5e5e5e"/>
            </a:solidFill>
            <a:ln w="12600">
              <a:noFill/>
            </a:ln>
          </p:spPr>
          <p:style>
            <a:lnRef idx="0"/>
            <a:fillRef idx="0"/>
            <a:effectRef idx="0"/>
            <a:fontRef idx="minor"/>
          </p:style>
        </p:sp>
        <p:sp>
          <p:nvSpPr>
            <p:cNvPr id="298" name="CustomShape 40"/>
            <p:cNvSpPr/>
            <p:nvPr/>
          </p:nvSpPr>
          <p:spPr>
            <a:xfrm>
              <a:off x="18398880" y="5721120"/>
              <a:ext cx="3115080" cy="58824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访问和接口</a:t>
              </a:r>
              <a:endParaRPr b="0" lang="en-US" sz="3200" spc="-1" strike="noStrike">
                <a:latin typeface="Arial"/>
              </a:endParaRPr>
            </a:p>
          </p:txBody>
        </p:sp>
      </p:grpSp>
      <p:grpSp>
        <p:nvGrpSpPr>
          <p:cNvPr id="299" name="Group 41"/>
          <p:cNvGrpSpPr/>
          <p:nvPr/>
        </p:nvGrpSpPr>
        <p:grpSpPr>
          <a:xfrm>
            <a:off x="18398880" y="10897200"/>
            <a:ext cx="3115080" cy="1619640"/>
            <a:chOff x="18398880" y="10897200"/>
            <a:chExt cx="3115080" cy="1619640"/>
          </a:xfrm>
        </p:grpSpPr>
        <p:sp>
          <p:nvSpPr>
            <p:cNvPr id="300" name="CustomShape 42"/>
            <p:cNvSpPr/>
            <p:nvPr/>
          </p:nvSpPr>
          <p:spPr>
            <a:xfrm>
              <a:off x="18398880" y="10897200"/>
              <a:ext cx="3115080" cy="1619640"/>
            </a:xfrm>
            <a:prstGeom prst="rect">
              <a:avLst/>
            </a:prstGeom>
            <a:solidFill>
              <a:srgbClr val="5e5e5e"/>
            </a:solidFill>
            <a:ln w="12600">
              <a:noFill/>
            </a:ln>
          </p:spPr>
          <p:style>
            <a:lnRef idx="0"/>
            <a:fillRef idx="0"/>
            <a:effectRef idx="0"/>
            <a:fontRef idx="minor"/>
          </p:style>
        </p:sp>
        <p:sp>
          <p:nvSpPr>
            <p:cNvPr id="301" name="CustomShape 43"/>
            <p:cNvSpPr/>
            <p:nvPr/>
          </p:nvSpPr>
          <p:spPr>
            <a:xfrm>
              <a:off x="18398880" y="11412720"/>
              <a:ext cx="3115080" cy="58824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存储</a:t>
              </a:r>
              <a:endParaRPr b="0" lang="en-US" sz="3200" spc="-1" strike="noStrike">
                <a:latin typeface="Arial"/>
              </a:endParaRPr>
            </a:p>
          </p:txBody>
        </p:sp>
      </p:grpSp>
      <p:grpSp>
        <p:nvGrpSpPr>
          <p:cNvPr id="302" name="Group 44"/>
          <p:cNvGrpSpPr/>
          <p:nvPr/>
        </p:nvGrpSpPr>
        <p:grpSpPr>
          <a:xfrm>
            <a:off x="18398880" y="8979480"/>
            <a:ext cx="3115080" cy="1619640"/>
            <a:chOff x="18398880" y="8979480"/>
            <a:chExt cx="3115080" cy="1619640"/>
          </a:xfrm>
        </p:grpSpPr>
        <p:sp>
          <p:nvSpPr>
            <p:cNvPr id="303" name="CustomShape 45"/>
            <p:cNvSpPr/>
            <p:nvPr/>
          </p:nvSpPr>
          <p:spPr>
            <a:xfrm>
              <a:off x="18398880" y="8979480"/>
              <a:ext cx="3115080" cy="1619640"/>
            </a:xfrm>
            <a:prstGeom prst="rect">
              <a:avLst/>
            </a:prstGeom>
            <a:solidFill>
              <a:srgbClr val="5e5e5e"/>
            </a:solidFill>
            <a:ln w="12600">
              <a:noFill/>
            </a:ln>
          </p:spPr>
          <p:style>
            <a:lnRef idx="0"/>
            <a:fillRef idx="0"/>
            <a:effectRef idx="0"/>
            <a:fontRef idx="minor"/>
          </p:style>
        </p:sp>
        <p:sp>
          <p:nvSpPr>
            <p:cNvPr id="304" name="CustomShape 46"/>
            <p:cNvSpPr/>
            <p:nvPr/>
          </p:nvSpPr>
          <p:spPr>
            <a:xfrm>
              <a:off x="18398880" y="9495000"/>
              <a:ext cx="3115080" cy="58824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资源管理和调度</a:t>
              </a:r>
              <a:endParaRPr b="0" lang="en-US" sz="3200" spc="-1" strike="noStrike">
                <a:latin typeface="Arial"/>
              </a:endParaRPr>
            </a:p>
          </p:txBody>
        </p:sp>
      </p:grpSp>
      <p:grpSp>
        <p:nvGrpSpPr>
          <p:cNvPr id="305" name="Group 47"/>
          <p:cNvGrpSpPr/>
          <p:nvPr/>
        </p:nvGrpSpPr>
        <p:grpSpPr>
          <a:xfrm>
            <a:off x="18398880" y="7102800"/>
            <a:ext cx="3115080" cy="1578960"/>
            <a:chOff x="18398880" y="7102800"/>
            <a:chExt cx="3115080" cy="1578960"/>
          </a:xfrm>
        </p:grpSpPr>
        <p:sp>
          <p:nvSpPr>
            <p:cNvPr id="306" name="CustomShape 48"/>
            <p:cNvSpPr/>
            <p:nvPr/>
          </p:nvSpPr>
          <p:spPr>
            <a:xfrm>
              <a:off x="18398880" y="7102800"/>
              <a:ext cx="3115080" cy="1578960"/>
            </a:xfrm>
            <a:prstGeom prst="rect">
              <a:avLst/>
            </a:prstGeom>
            <a:solidFill>
              <a:srgbClr val="5e5e5e"/>
            </a:solidFill>
            <a:ln w="12600">
              <a:noFill/>
            </a:ln>
          </p:spPr>
          <p:style>
            <a:lnRef idx="0"/>
            <a:fillRef idx="0"/>
            <a:effectRef idx="0"/>
            <a:fontRef idx="minor"/>
          </p:style>
        </p:sp>
        <p:sp>
          <p:nvSpPr>
            <p:cNvPr id="307" name="CustomShape 49"/>
            <p:cNvSpPr/>
            <p:nvPr/>
          </p:nvSpPr>
          <p:spPr>
            <a:xfrm>
              <a:off x="18398880" y="7597800"/>
              <a:ext cx="3115080" cy="58824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3200" spc="-1" strike="noStrike">
                  <a:solidFill>
                    <a:srgbClr val="ffffff"/>
                  </a:solidFill>
                  <a:latin typeface="Helvetica Neue Medium"/>
                  <a:ea typeface="Helvetica Neue Medium"/>
                </a:rPr>
                <a:t>处理引擎</a:t>
              </a:r>
              <a:endParaRPr b="0" lang="en-US" sz="3200" spc="-1" strike="noStrike">
                <a:latin typeface="Arial"/>
              </a:endParaRPr>
            </a:p>
          </p:txBody>
        </p:sp>
      </p:gr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1206360" y="532800"/>
            <a:ext cx="21969360" cy="1085400"/>
          </a:xfrm>
          <a:prstGeom prst="rect">
            <a:avLst/>
          </a:prstGeom>
          <a:noFill/>
          <a:ln w="12600">
            <a:noFill/>
          </a:ln>
        </p:spPr>
        <p:style>
          <a:lnRef idx="0"/>
          <a:fillRef idx="0"/>
          <a:effectRef idx="0"/>
          <a:fontRef idx="minor"/>
        </p:style>
        <p:txBody>
          <a:bodyPr lIns="50760" rIns="50760" tIns="50760" bIns="50760"/>
          <a:p>
            <a:pPr marL="698400" indent="-696600">
              <a:lnSpc>
                <a:spcPct val="100000"/>
              </a:lnSpc>
              <a:spcBef>
                <a:spcPts val="1800"/>
              </a:spcBef>
              <a:buClr>
                <a:srgbClr val="000000"/>
              </a:buClr>
              <a:buSzPct val="123000"/>
              <a:buFont typeface="Symbol"/>
              <a:buChar char=""/>
            </a:pPr>
            <a:r>
              <a:rPr b="1" lang="en-US" sz="5500" spc="-86" strike="noStrike">
                <a:solidFill>
                  <a:srgbClr val="000000"/>
                </a:solidFill>
                <a:latin typeface="Helvetica Neue"/>
                <a:ea typeface="Helvetica Neue"/>
              </a:rPr>
              <a:t>Spark</a:t>
            </a:r>
            <a:r>
              <a:rPr b="1" lang="en-US" sz="5500" spc="-86" strike="noStrike">
                <a:solidFill>
                  <a:srgbClr val="000000"/>
                </a:solidFill>
                <a:latin typeface="Helvetica Neue"/>
                <a:ea typeface="Helvetica Neue"/>
              </a:rPr>
              <a:t>运行模式</a:t>
            </a:r>
            <a:endParaRPr b="0" lang="en-US" sz="5500" spc="-1" strike="noStrike">
              <a:latin typeface="Arial"/>
            </a:endParaRPr>
          </a:p>
        </p:txBody>
      </p:sp>
      <p:grpSp>
        <p:nvGrpSpPr>
          <p:cNvPr id="309" name="Group 2"/>
          <p:cNvGrpSpPr/>
          <p:nvPr/>
        </p:nvGrpSpPr>
        <p:grpSpPr>
          <a:xfrm>
            <a:off x="1817280" y="1514520"/>
            <a:ext cx="22351680" cy="13307040"/>
            <a:chOff x="1817280" y="1514520"/>
            <a:chExt cx="22351680" cy="13307040"/>
          </a:xfrm>
        </p:grpSpPr>
        <p:sp>
          <p:nvSpPr>
            <p:cNvPr id="310" name="CustomShape 3"/>
            <p:cNvSpPr/>
            <p:nvPr/>
          </p:nvSpPr>
          <p:spPr>
            <a:xfrm>
              <a:off x="1817280" y="1514520"/>
              <a:ext cx="22351680" cy="13307040"/>
            </a:xfrm>
            <a:prstGeom prst="rect">
              <a:avLst/>
            </a:prstGeom>
            <a:solidFill>
              <a:srgbClr val="ffffff"/>
            </a:solidFill>
            <a:ln w="12600">
              <a:noFill/>
            </a:ln>
          </p:spPr>
          <p:style>
            <a:lnRef idx="0"/>
            <a:fillRef idx="0"/>
            <a:effectRef idx="0"/>
            <a:fontRef idx="minor"/>
          </p:style>
        </p:sp>
        <p:sp>
          <p:nvSpPr>
            <p:cNvPr id="311" name="CustomShape 4"/>
            <p:cNvSpPr/>
            <p:nvPr/>
          </p:nvSpPr>
          <p:spPr>
            <a:xfrm>
              <a:off x="1817280" y="1514520"/>
              <a:ext cx="22351680" cy="13307040"/>
            </a:xfrm>
            <a:prstGeom prst="rect">
              <a:avLst/>
            </a:prstGeom>
            <a:noFill/>
            <a:ln w="12600">
              <a:noFill/>
            </a:ln>
          </p:spPr>
          <p:style>
            <a:lnRef idx="0"/>
            <a:fillRef idx="0"/>
            <a:effectRef idx="0"/>
            <a:fontRef idx="minor"/>
          </p:style>
          <p:txBody>
            <a:bodyPr lIns="50760" rIns="50760" tIns="50760" bIns="50760">
              <a:normAutofit/>
            </a:bodyPr>
            <a:p>
              <a:pPr marL="611280" indent="-609480">
                <a:lnSpc>
                  <a:spcPct val="100000"/>
                </a:lnSpc>
                <a:spcBef>
                  <a:spcPts val="1001"/>
                </a:spcBef>
                <a:buClr>
                  <a:srgbClr val="000000"/>
                </a:buClr>
                <a:buFont typeface="StarSymbol"/>
                <a:buAutoNum type="alphaUcPeriod"/>
              </a:pPr>
              <a:r>
                <a:rPr b="1" lang="en-US" sz="3700" spc="-86" strike="noStrike">
                  <a:solidFill>
                    <a:srgbClr val="000000"/>
                  </a:solidFill>
                  <a:latin typeface="Helvetica Neue"/>
                  <a:ea typeface="Helvetica Neue"/>
                </a:rPr>
                <a:t>Local </a:t>
              </a:r>
              <a:r>
                <a:rPr b="1" lang="en-US" sz="3700" spc="-86" strike="noStrike">
                  <a:solidFill>
                    <a:srgbClr val="000000"/>
                  </a:solidFill>
                  <a:latin typeface="Helvetica Neue"/>
                  <a:ea typeface="Helvetica Neue"/>
                </a:rPr>
                <a:t>模式</a:t>
              </a:r>
              <a:r>
                <a:rPr b="1" lang="en-US" sz="3700" spc="-86" strike="noStrike">
                  <a:solidFill>
                    <a:srgbClr val="000000"/>
                  </a:solidFill>
                  <a:latin typeface="Helvetica Neue"/>
                  <a:ea typeface="Helvetica Neue"/>
                </a:rPr>
                <a:t>(PySpark)</a:t>
              </a:r>
              <a:endParaRPr b="0" lang="en-US" sz="3700" spc="-1" strike="noStrike">
                <a:latin typeface="Arial"/>
              </a:endParaRPr>
            </a:p>
            <a:p>
              <a:pPr>
                <a:lnSpc>
                  <a:spcPct val="100000"/>
                </a:lnSpc>
                <a:spcBef>
                  <a:spcPts val="1001"/>
                </a:spcBef>
              </a:pPr>
              <a:r>
                <a:rPr b="0" lang="en-US" sz="3400" spc="-86" strike="noStrike">
                  <a:solidFill>
                    <a:srgbClr val="000000"/>
                  </a:solidFill>
                  <a:latin typeface="Helvetica Neue Light"/>
                  <a:ea typeface="Helvetica Neue Light"/>
                </a:rPr>
                <a:t>Local </a:t>
              </a:r>
              <a:r>
                <a:rPr b="0" lang="en-US" sz="3400" spc="-86" strike="noStrike">
                  <a:solidFill>
                    <a:srgbClr val="000000"/>
                  </a:solidFill>
                  <a:latin typeface="Helvetica Neue Light"/>
                  <a:ea typeface="Helvetica Neue Light"/>
                </a:rPr>
                <a:t>模式就是指的只在一台计算机上来运行</a:t>
              </a:r>
              <a:r>
                <a:rPr b="0" lang="en-US" sz="3400" spc="-86" strike="noStrike">
                  <a:solidFill>
                    <a:srgbClr val="000000"/>
                  </a:solidFill>
                  <a:latin typeface="Helvetica Neue Light"/>
                  <a:ea typeface="Helvetica Neue Light"/>
                </a:rPr>
                <a:t>Spark.</a:t>
              </a:r>
              <a:endParaRPr b="0" lang="en-US" sz="3400" spc="-1" strike="noStrike">
                <a:latin typeface="Arial"/>
              </a:endParaRPr>
            </a:p>
            <a:p>
              <a:pPr>
                <a:lnSpc>
                  <a:spcPct val="100000"/>
                </a:lnSpc>
                <a:spcBef>
                  <a:spcPts val="1001"/>
                </a:spcBef>
              </a:pPr>
              <a:r>
                <a:rPr b="0" lang="en-US" sz="3400" spc="-86" strike="noStrike">
                  <a:solidFill>
                    <a:srgbClr val="000000"/>
                  </a:solidFill>
                  <a:latin typeface="Helvetica Neue Light"/>
                  <a:ea typeface="Helvetica Neue Light"/>
                </a:rPr>
                <a:t>通常用于测试的目的来使用</a:t>
              </a:r>
              <a:r>
                <a:rPr b="0" lang="en-US" sz="3400" spc="-86" strike="noStrike">
                  <a:solidFill>
                    <a:srgbClr val="000000"/>
                  </a:solidFill>
                  <a:latin typeface="Helvetica Neue Light"/>
                  <a:ea typeface="Helvetica Neue Light"/>
                </a:rPr>
                <a:t>Local</a:t>
              </a:r>
              <a:r>
                <a:rPr b="0" lang="en-US" sz="3400" spc="-86" strike="noStrike">
                  <a:solidFill>
                    <a:srgbClr val="000000"/>
                  </a:solidFill>
                  <a:latin typeface="Helvetica Neue Light"/>
                  <a:ea typeface="Helvetica Neue Light"/>
                </a:rPr>
                <a:t>模式，实际的生产环境中不会使用</a:t>
              </a:r>
              <a:r>
                <a:rPr b="0" lang="en-US" sz="3400" spc="-86" strike="noStrike">
                  <a:solidFill>
                    <a:srgbClr val="000000"/>
                  </a:solidFill>
                  <a:latin typeface="Helvetica Neue Light"/>
                  <a:ea typeface="Helvetica Neue Light"/>
                </a:rPr>
                <a:t>Local</a:t>
              </a:r>
              <a:r>
                <a:rPr b="0" lang="en-US" sz="3400" spc="-86" strike="noStrike">
                  <a:solidFill>
                    <a:srgbClr val="000000"/>
                  </a:solidFill>
                  <a:latin typeface="Helvetica Neue Light"/>
                  <a:ea typeface="Helvetica Neue Light"/>
                </a:rPr>
                <a:t>模</a:t>
              </a:r>
              <a:r>
                <a:rPr b="0" lang="en-US" sz="2800" spc="-86" strike="noStrike">
                  <a:solidFill>
                    <a:srgbClr val="000000"/>
                  </a:solidFill>
                  <a:latin typeface="Helvetica Neue Light"/>
                  <a:ea typeface="Helvetica Neue Light"/>
                </a:rPr>
                <a:t>式</a:t>
              </a:r>
              <a:endParaRPr b="0" lang="en-US" sz="2800" spc="-1" strike="noStrike">
                <a:latin typeface="Arial"/>
              </a:endParaRPr>
            </a:p>
            <a:p>
              <a:pPr lvl="1" marL="1066680" indent="-531720">
                <a:lnSpc>
                  <a:spcPct val="100000"/>
                </a:lnSpc>
                <a:spcBef>
                  <a:spcPts val="700"/>
                </a:spcBef>
                <a:buClr>
                  <a:srgbClr val="000000"/>
                </a:buClr>
                <a:buFont typeface="StarSymbol"/>
                <a:buAutoNum type="arabicPeriod"/>
              </a:pPr>
              <a:r>
                <a:rPr b="1" lang="en-US" sz="3400" spc="-86" strike="noStrike">
                  <a:solidFill>
                    <a:srgbClr val="000000"/>
                  </a:solidFill>
                  <a:latin typeface="Helvetica Neue"/>
                  <a:ea typeface="Helvetica Neue"/>
                </a:rPr>
                <a:t>解压</a:t>
              </a:r>
              <a:r>
                <a:rPr b="1" lang="en-US" sz="3400" spc="-86" strike="noStrike">
                  <a:solidFill>
                    <a:srgbClr val="000000"/>
                  </a:solidFill>
                  <a:latin typeface="Helvetica Neue"/>
                  <a:ea typeface="Helvetica Neue"/>
                </a:rPr>
                <a:t>Spark</a:t>
              </a:r>
              <a:r>
                <a:rPr b="1" lang="en-US" sz="3400" spc="-86" strike="noStrike">
                  <a:solidFill>
                    <a:srgbClr val="000000"/>
                  </a:solidFill>
                  <a:latin typeface="Helvetica Neue"/>
                  <a:ea typeface="Helvetica Neue"/>
                </a:rPr>
                <a:t>安装包</a:t>
              </a:r>
              <a:endParaRPr b="0" lang="en-US" sz="3400" spc="-1" strike="noStrike">
                <a:latin typeface="Arial"/>
              </a:endParaRPr>
            </a:p>
            <a:p>
              <a:pPr>
                <a:lnSpc>
                  <a:spcPct val="100000"/>
                </a:lnSpc>
                <a:spcBef>
                  <a:spcPts val="700"/>
                </a:spcBef>
              </a:pPr>
              <a:r>
                <a:rPr b="0" lang="en-US" sz="3400" spc="-86" strike="noStrike">
                  <a:solidFill>
                    <a:srgbClr val="000000"/>
                  </a:solidFill>
                  <a:latin typeface="Helvetica Neue Light"/>
                  <a:ea typeface="Helvetica Neue Light"/>
                </a:rPr>
                <a:t>从</a:t>
              </a:r>
              <a:r>
                <a:rPr b="0" lang="en-US" sz="3400" spc="-86" strike="noStrike">
                  <a:solidFill>
                    <a:srgbClr val="000000"/>
                  </a:solidFill>
                  <a:latin typeface="Helvetica Neue Light"/>
                  <a:ea typeface="Helvetica Neue Light"/>
                </a:rPr>
                <a:t>Spark</a:t>
              </a:r>
              <a:r>
                <a:rPr b="0" lang="en-US" sz="3400" spc="-86" strike="noStrike">
                  <a:solidFill>
                    <a:srgbClr val="000000"/>
                  </a:solidFill>
                  <a:latin typeface="Helvetica Neue Light"/>
                  <a:ea typeface="Helvetica Neue Light"/>
                </a:rPr>
                <a:t>官网</a:t>
              </a:r>
              <a:r>
                <a:rPr b="0" lang="en-US" sz="3400" spc="-86" strike="noStrike">
                  <a:solidFill>
                    <a:srgbClr val="000000"/>
                  </a:solidFill>
                  <a:latin typeface="Helvetica Neue Light"/>
                  <a:ea typeface="Helvetica Neue Light"/>
                </a:rPr>
                <a:t>(</a:t>
              </a:r>
              <a:r>
                <a:rPr b="0" lang="en-US" sz="3400" spc="-86" strike="noStrike" u="sng">
                  <a:solidFill>
                    <a:srgbClr val="0000ff"/>
                  </a:solidFill>
                  <a:uFillTx/>
                  <a:latin typeface="Helvetica Neue Light"/>
                  <a:ea typeface="Helvetica Neue Light"/>
                  <a:hlinkClick r:id="rId1"/>
                </a:rPr>
                <a:t>https://spark.apache.org/downloads.html</a:t>
              </a:r>
              <a:r>
                <a:rPr b="0" lang="en-US" sz="3400" spc="-86" strike="noStrike">
                  <a:solidFill>
                    <a:srgbClr val="000000"/>
                  </a:solidFill>
                  <a:latin typeface="Helvetica Neue Light"/>
                  <a:ea typeface="Helvetica Neue Light"/>
                </a:rPr>
                <a:t>)</a:t>
              </a:r>
              <a:r>
                <a:rPr b="0" lang="en-US" sz="3400" spc="-86" strike="noStrike">
                  <a:solidFill>
                    <a:srgbClr val="000000"/>
                  </a:solidFill>
                  <a:latin typeface="Helvetica Neue Light"/>
                  <a:ea typeface="Helvetica Neue Light"/>
                </a:rPr>
                <a:t>下载安装包</a:t>
              </a:r>
              <a:r>
                <a:rPr b="0" lang="en-US" sz="3400" spc="-86" strike="noStrike">
                  <a:solidFill>
                    <a:srgbClr val="000000"/>
                  </a:solidFill>
                  <a:latin typeface="Helvetica Neue Light"/>
                  <a:ea typeface="Helvetica Neue Light"/>
                </a:rPr>
                <a:t>,</a:t>
              </a:r>
              <a:r>
                <a:rPr b="0" lang="en-US" sz="3400" spc="-86" strike="noStrike">
                  <a:solidFill>
                    <a:srgbClr val="000000"/>
                  </a:solidFill>
                  <a:latin typeface="Helvetica Neue Light"/>
                  <a:ea typeface="Helvetica Neue Light"/>
                </a:rPr>
                <a:t>选择</a:t>
              </a:r>
              <a:r>
                <a:rPr b="0" lang="en-US" sz="3400" spc="-86" strike="noStrike">
                  <a:solidFill>
                    <a:srgbClr val="000000"/>
                  </a:solidFill>
                  <a:latin typeface="Helvetica Neue Light"/>
                  <a:ea typeface="Helvetica Neue Light"/>
                </a:rPr>
                <a:t>Pre-built for Apache Hadoop 2.7,</a:t>
              </a:r>
              <a:r>
                <a:rPr b="0" lang="en-US" sz="3400" spc="-86" strike="noStrike">
                  <a:solidFill>
                    <a:srgbClr val="000000"/>
                  </a:solidFill>
                  <a:latin typeface="Helvetica Neue Light"/>
                  <a:ea typeface="Helvetica Neue Light"/>
                </a:rPr>
                <a:t>下载对应安装包</a:t>
              </a:r>
              <a:r>
                <a:rPr b="0" lang="en-US" sz="3400" spc="-86" strike="noStrike">
                  <a:solidFill>
                    <a:srgbClr val="000000"/>
                  </a:solidFill>
                  <a:latin typeface="Helvetica Neue Light"/>
                  <a:ea typeface="Helvetica Neue Light"/>
                </a:rPr>
                <a:t>spark-3.0.0-bin-hadoop2.7.tgz</a:t>
              </a:r>
              <a:r>
                <a:rPr b="0" lang="en-US" sz="3400" spc="-86" strike="noStrike">
                  <a:solidFill>
                    <a:srgbClr val="000000"/>
                  </a:solidFill>
                  <a:latin typeface="Helvetica Neue Light"/>
                  <a:ea typeface="Helvetica Neue Light"/>
                </a:rPr>
                <a:t>，并解压到指定安装目录</a:t>
              </a:r>
              <a:r>
                <a:rPr b="0" lang="en-US" sz="3400" spc="-86" strike="noStrike">
                  <a:solidFill>
                    <a:srgbClr val="000000"/>
                  </a:solidFill>
                  <a:latin typeface="Helvetica Neue Light"/>
                  <a:ea typeface="Helvetica Neue Light"/>
                </a:rPr>
                <a:t>:</a:t>
              </a:r>
              <a:endParaRPr b="0" lang="en-US" sz="3400" spc="-1" strike="noStrike">
                <a:latin typeface="Arial"/>
              </a:endParaRPr>
            </a:p>
            <a:p>
              <a:pPr>
                <a:lnSpc>
                  <a:spcPct val="100000"/>
                </a:lnSpc>
                <a:spcBef>
                  <a:spcPts val="700"/>
                </a:spcBef>
              </a:pPr>
              <a:r>
                <a:rPr b="1" lang="en-US" sz="3400" spc="-86" strike="noStrike">
                  <a:solidFill>
                    <a:srgbClr val="000000"/>
                  </a:solidFill>
                  <a:latin typeface="Helvetica Neue"/>
                  <a:ea typeface="Helvetica Neue"/>
                </a:rPr>
                <a:t>tar -zxvf sparl-3.0.0-bin-hadoop2.7.tgz -C /usr/local</a:t>
              </a:r>
              <a:endParaRPr b="0" lang="en-US" sz="3400" spc="-1" strike="noStrike">
                <a:latin typeface="Arial"/>
              </a:endParaRPr>
            </a:p>
            <a:p>
              <a:pPr>
                <a:lnSpc>
                  <a:spcPct val="100000"/>
                </a:lnSpc>
                <a:spcBef>
                  <a:spcPts val="700"/>
                </a:spcBef>
              </a:pPr>
              <a:r>
                <a:rPr b="0" lang="en-US" sz="3400" spc="-86" strike="noStrike">
                  <a:solidFill>
                    <a:srgbClr val="000000"/>
                  </a:solidFill>
                  <a:latin typeface="Helvetica Neue Light"/>
                  <a:ea typeface="Helvetica Neue Light"/>
                </a:rPr>
                <a:t>然后重命名为</a:t>
              </a:r>
              <a:r>
                <a:rPr b="0" lang="en-US" sz="3400" spc="-86" strike="noStrike">
                  <a:solidFill>
                    <a:srgbClr val="000000"/>
                  </a:solidFill>
                  <a:latin typeface="Helvetica Neue Light"/>
                  <a:ea typeface="Helvetica Neue Light"/>
                </a:rPr>
                <a:t>spark-local</a:t>
              </a:r>
              <a:endParaRPr b="0" lang="en-US" sz="3400" spc="-1" strike="noStrike">
                <a:latin typeface="Arial"/>
              </a:endParaRPr>
            </a:p>
            <a:p>
              <a:pPr>
                <a:lnSpc>
                  <a:spcPct val="100000"/>
                </a:lnSpc>
                <a:spcBef>
                  <a:spcPts val="700"/>
                </a:spcBef>
              </a:pPr>
              <a:r>
                <a:rPr b="1" lang="en-US" sz="3400" spc="-86" strike="noStrike">
                  <a:solidFill>
                    <a:srgbClr val="000000"/>
                  </a:solidFill>
                  <a:latin typeface="Helvetica Neue"/>
                  <a:ea typeface="Helvetica Neue"/>
                </a:rPr>
                <a:t>cp -r spark-3.0.0-bin-hadoop2.7 spark-local</a:t>
              </a:r>
              <a:endParaRPr b="0" lang="en-US" sz="3400" spc="-1" strike="noStrike">
                <a:latin typeface="Arial"/>
              </a:endParaRPr>
            </a:p>
            <a:p>
              <a:pPr>
                <a:lnSpc>
                  <a:spcPct val="100000"/>
                </a:lnSpc>
                <a:spcBef>
                  <a:spcPts val="700"/>
                </a:spcBef>
              </a:pPr>
              <a:endParaRPr b="0" lang="en-US" sz="3400" spc="-1" strike="noStrike">
                <a:latin typeface="Arial"/>
              </a:endParaRPr>
            </a:p>
            <a:p>
              <a:pPr lvl="1" marL="1066680" indent="-531720">
                <a:lnSpc>
                  <a:spcPct val="100000"/>
                </a:lnSpc>
                <a:spcBef>
                  <a:spcPts val="700"/>
                </a:spcBef>
                <a:buClr>
                  <a:srgbClr val="000000"/>
                </a:buClr>
                <a:buFont typeface="StarSymbol"/>
                <a:buAutoNum type="arabicPeriod"/>
              </a:pPr>
              <a:r>
                <a:rPr b="1" lang="en-US" sz="3400" spc="-86" strike="noStrike">
                  <a:solidFill>
                    <a:srgbClr val="000000"/>
                  </a:solidFill>
                  <a:latin typeface="Helvetica Neue"/>
                  <a:ea typeface="Helvetica Neue"/>
                </a:rPr>
                <a:t>设置</a:t>
              </a:r>
              <a:r>
                <a:rPr b="1" lang="en-US" sz="3400" spc="-86" strike="noStrike">
                  <a:solidFill>
                    <a:srgbClr val="000000"/>
                  </a:solidFill>
                  <a:latin typeface="Helvetica Neue"/>
                  <a:ea typeface="Helvetica Neue"/>
                </a:rPr>
                <a:t>Spark</a:t>
              </a:r>
              <a:r>
                <a:rPr b="1" lang="en-US" sz="3400" spc="-86" strike="noStrike">
                  <a:solidFill>
                    <a:srgbClr val="000000"/>
                  </a:solidFill>
                  <a:latin typeface="Helvetica Neue"/>
                  <a:ea typeface="Helvetica Neue"/>
                </a:rPr>
                <a:t>的环境变量以启动</a:t>
              </a:r>
              <a:r>
                <a:rPr b="1" lang="en-US" sz="3400" spc="-86" strike="noStrike">
                  <a:solidFill>
                    <a:srgbClr val="000000"/>
                  </a:solidFill>
                  <a:latin typeface="Helvetica Neue"/>
                  <a:ea typeface="Helvetica Neue"/>
                </a:rPr>
                <a:t>PySpark,</a:t>
              </a:r>
              <a:r>
                <a:rPr b="1" lang="en-US" sz="3400" spc="-86" strike="noStrike">
                  <a:solidFill>
                    <a:srgbClr val="000000"/>
                  </a:solidFill>
                  <a:latin typeface="Helvetica Neue"/>
                  <a:ea typeface="Helvetica Neue"/>
                </a:rPr>
                <a:t>将以下内容添加到</a:t>
              </a:r>
              <a:r>
                <a:rPr b="1" lang="en-US" sz="3400" spc="-86" strike="noStrike">
                  <a:solidFill>
                    <a:srgbClr val="000000"/>
                  </a:solidFill>
                  <a:latin typeface="Helvetica Neue"/>
                  <a:ea typeface="Helvetica Neue"/>
                </a:rPr>
                <a:t>~/.bashrc, </a:t>
              </a:r>
              <a:r>
                <a:rPr b="1" lang="en-US" sz="3400" spc="-86" strike="noStrike">
                  <a:solidFill>
                    <a:srgbClr val="000000"/>
                  </a:solidFill>
                  <a:latin typeface="Helvetica Neue"/>
                  <a:ea typeface="Helvetica Neue"/>
                </a:rPr>
                <a:t>然后</a:t>
              </a:r>
              <a:r>
                <a:rPr b="1" lang="en-US" sz="3400" spc="-86" strike="noStrike">
                  <a:solidFill>
                    <a:srgbClr val="000000"/>
                  </a:solidFill>
                  <a:latin typeface="Helvetica Neue"/>
                  <a:ea typeface="Helvetica Neue"/>
                </a:rPr>
                <a:t>source .bashrc</a:t>
              </a:r>
              <a:endParaRPr b="0" lang="en-US" sz="3400" spc="-1" strike="noStrike">
                <a:latin typeface="Arial"/>
              </a:endParaRPr>
            </a:p>
            <a:p>
              <a:pPr>
                <a:lnSpc>
                  <a:spcPct val="100000"/>
                </a:lnSpc>
                <a:spcBef>
                  <a:spcPts val="700"/>
                </a:spcBef>
              </a:pPr>
              <a:endParaRPr b="0" lang="en-US" sz="3400" spc="-1" strike="noStrike">
                <a:latin typeface="Arial"/>
              </a:endParaRPr>
            </a:p>
            <a:p>
              <a:pPr>
                <a:lnSpc>
                  <a:spcPct val="100000"/>
                </a:lnSpc>
                <a:spcBef>
                  <a:spcPts val="700"/>
                </a:spcBef>
              </a:pPr>
              <a:endParaRPr b="0" lang="en-US" sz="3400" spc="-1" strike="noStrike">
                <a:latin typeface="Arial"/>
              </a:endParaRPr>
            </a:p>
            <a:p>
              <a:pPr>
                <a:lnSpc>
                  <a:spcPct val="100000"/>
                </a:lnSpc>
                <a:spcBef>
                  <a:spcPts val="700"/>
                </a:spcBef>
              </a:pPr>
              <a:endParaRPr b="0" lang="en-US" sz="3400" spc="-1" strike="noStrike">
                <a:latin typeface="Arial"/>
              </a:endParaRPr>
            </a:p>
            <a:p>
              <a:pPr>
                <a:lnSpc>
                  <a:spcPct val="100000"/>
                </a:lnSpc>
                <a:spcBef>
                  <a:spcPts val="700"/>
                </a:spcBef>
              </a:pPr>
              <a:endParaRPr b="0" lang="en-US" sz="3400" spc="-1" strike="noStrike">
                <a:latin typeface="Arial"/>
              </a:endParaRPr>
            </a:p>
            <a:p>
              <a:pPr>
                <a:lnSpc>
                  <a:spcPct val="100000"/>
                </a:lnSpc>
                <a:spcBef>
                  <a:spcPts val="700"/>
                </a:spcBef>
              </a:pPr>
              <a:r>
                <a:rPr b="1" lang="en-US" sz="2800" spc="-86" strike="noStrike">
                  <a:solidFill>
                    <a:srgbClr val="000000"/>
                  </a:solidFill>
                  <a:latin typeface="Helvetica Neue"/>
                  <a:ea typeface="Helvetica Neue"/>
                </a:rPr>
                <a:t>                 </a:t>
              </a:r>
              <a:endParaRPr b="0" lang="en-US" sz="2800" spc="-1" strike="noStrike">
                <a:latin typeface="Arial"/>
              </a:endParaRPr>
            </a:p>
            <a:p>
              <a:pPr>
                <a:lnSpc>
                  <a:spcPct val="100000"/>
                </a:lnSpc>
                <a:spcBef>
                  <a:spcPts val="700"/>
                </a:spcBef>
              </a:pPr>
              <a:endParaRPr b="0" lang="en-US" sz="2800" spc="-1" strike="noStrike">
                <a:latin typeface="Arial"/>
              </a:endParaRPr>
            </a:p>
            <a:p>
              <a:pPr>
                <a:lnSpc>
                  <a:spcPct val="100000"/>
                </a:lnSpc>
                <a:spcBef>
                  <a:spcPts val="700"/>
                </a:spcBef>
              </a:pPr>
              <a:endParaRPr b="0" lang="en-US" sz="2800" spc="-1" strike="noStrike">
                <a:latin typeface="Arial"/>
              </a:endParaRPr>
            </a:p>
          </p:txBody>
        </p:sp>
      </p:grpSp>
      <p:grpSp>
        <p:nvGrpSpPr>
          <p:cNvPr id="312" name="Group 5"/>
          <p:cNvGrpSpPr/>
          <p:nvPr/>
        </p:nvGrpSpPr>
        <p:grpSpPr>
          <a:xfrm>
            <a:off x="2458440" y="8960400"/>
            <a:ext cx="21650760" cy="2436480"/>
            <a:chOff x="2458440" y="8960400"/>
            <a:chExt cx="21650760" cy="2436480"/>
          </a:xfrm>
        </p:grpSpPr>
        <p:sp>
          <p:nvSpPr>
            <p:cNvPr id="313" name="CustomShape 6"/>
            <p:cNvSpPr/>
            <p:nvPr/>
          </p:nvSpPr>
          <p:spPr>
            <a:xfrm>
              <a:off x="2458440" y="9043200"/>
              <a:ext cx="21650760" cy="2270160"/>
            </a:xfrm>
            <a:prstGeom prst="rect">
              <a:avLst/>
            </a:prstGeom>
            <a:solidFill>
              <a:srgbClr val="929292"/>
            </a:solidFill>
            <a:ln w="12600">
              <a:noFill/>
            </a:ln>
          </p:spPr>
          <p:style>
            <a:lnRef idx="0"/>
            <a:fillRef idx="0"/>
            <a:effectRef idx="0"/>
            <a:fontRef idx="minor"/>
          </p:style>
        </p:sp>
        <p:sp>
          <p:nvSpPr>
            <p:cNvPr id="314" name="CustomShape 7"/>
            <p:cNvSpPr/>
            <p:nvPr/>
          </p:nvSpPr>
          <p:spPr>
            <a:xfrm>
              <a:off x="2458440" y="8960400"/>
              <a:ext cx="21650760" cy="2436480"/>
            </a:xfrm>
            <a:prstGeom prst="rect">
              <a:avLst/>
            </a:prstGeom>
            <a:noFill/>
            <a:ln w="12600">
              <a:noFill/>
            </a:ln>
          </p:spPr>
          <p:style>
            <a:lnRef idx="0"/>
            <a:fillRef idx="0"/>
            <a:effectRef idx="0"/>
            <a:fontRef idx="minor"/>
          </p:style>
          <p:txBody>
            <a:bodyPr lIns="50760" rIns="50760" tIns="50760" bIns="50760" anchor="ctr"/>
            <a:p>
              <a:pPr>
                <a:lnSpc>
                  <a:spcPts val="4601"/>
                </a:lnSpc>
              </a:pPr>
              <a:r>
                <a:rPr b="0" lang="en-US" sz="2400" spc="-1" strike="noStrike">
                  <a:solidFill>
                    <a:srgbClr val="000000"/>
                  </a:solidFill>
                  <a:latin typeface="Monaco"/>
                  <a:ea typeface="Monaco"/>
                </a:rPr>
                <a:t>export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SPARK_HOME</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/usr/local/spark-local</a:t>
              </a:r>
              <a:endParaRPr b="0" lang="en-US" sz="2400" spc="-1" strike="noStrike">
                <a:latin typeface="Arial"/>
              </a:endParaRPr>
            </a:p>
            <a:p>
              <a:pPr>
                <a:lnSpc>
                  <a:spcPts val="4601"/>
                </a:lnSpc>
              </a:pPr>
              <a:r>
                <a:rPr b="0" lang="en-US" sz="2400" spc="-1" strike="noStrike">
                  <a:solidFill>
                    <a:srgbClr val="000000"/>
                  </a:solidFill>
                  <a:latin typeface="Monaco"/>
                  <a:ea typeface="Monaco"/>
                </a:rPr>
                <a:t>export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PATH</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$PATH</a:t>
              </a:r>
              <a:r>
                <a:rPr b="0" lang="en-US" sz="2400" spc="-1" strike="noStrike">
                  <a:solidFill>
                    <a:srgbClr val="666666"/>
                  </a:solidFill>
                  <a:latin typeface="Monaco"/>
                  <a:ea typeface="Monaco"/>
                </a:rPr>
                <a:t>:</a:t>
              </a:r>
              <a:r>
                <a:rPr b="0" lang="en-US" sz="2400" spc="-1" strike="noStrike">
                  <a:solidFill>
                    <a:srgbClr val="000000"/>
                  </a:solidFill>
                  <a:latin typeface="Monaco"/>
                  <a:ea typeface="Monaco"/>
                </a:rPr>
                <a:t>/usr/local/spark-local/</a:t>
              </a:r>
              <a:r>
                <a:rPr b="0" lang="en-US" sz="2400" spc="-1" strike="noStrike">
                  <a:solidFill>
                    <a:srgbClr val="a90d91"/>
                  </a:solidFill>
                  <a:latin typeface="Monaco"/>
                  <a:ea typeface="Monaco"/>
                </a:rPr>
                <a:t>bin</a:t>
              </a:r>
              <a:endParaRPr b="0" lang="en-US" sz="2400" spc="-1" strike="noStrike">
                <a:latin typeface="Arial"/>
              </a:endParaRPr>
            </a:p>
            <a:p>
              <a:pPr>
                <a:lnSpc>
                  <a:spcPts val="4601"/>
                </a:lnSpc>
              </a:pPr>
              <a:r>
                <a:rPr b="0" lang="en-US" sz="2400" spc="-1" strike="noStrike">
                  <a:solidFill>
                    <a:srgbClr val="000000"/>
                  </a:solidFill>
                  <a:latin typeface="Monaco"/>
                  <a:ea typeface="Monaco"/>
                </a:rPr>
                <a:t>export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PYTHONPATH</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$SPARK_HOME/python</a:t>
              </a:r>
              <a:r>
                <a:rPr b="0" lang="en-US" sz="2400" spc="-1" strike="noStrike">
                  <a:solidFill>
                    <a:srgbClr val="666666"/>
                  </a:solidFill>
                  <a:latin typeface="Monaco"/>
                  <a:ea typeface="Monaco"/>
                </a:rPr>
                <a:t>:</a:t>
              </a:r>
              <a:r>
                <a:rPr b="0" lang="en-US" sz="2400" spc="-1" strike="noStrike">
                  <a:solidFill>
                    <a:srgbClr val="000000"/>
                  </a:solidFill>
                  <a:latin typeface="Monaco"/>
                  <a:ea typeface="Monaco"/>
                </a:rPr>
                <a:t>$SPARK_HOME/python/lib/py4j-</a:t>
              </a:r>
              <a:r>
                <a:rPr b="0" lang="en-US" sz="2400" spc="-1" strike="noStrike">
                  <a:solidFill>
                    <a:srgbClr val="1c01ce"/>
                  </a:solidFill>
                  <a:latin typeface="Monaco"/>
                  <a:ea typeface="Monaco"/>
                </a:rPr>
                <a:t>0.10</a:t>
              </a:r>
              <a:r>
                <a:rPr b="0" lang="en-US" sz="2400" spc="-1" strike="noStrike">
                  <a:solidFill>
                    <a:srgbClr val="000000"/>
                  </a:solidFill>
                  <a:latin typeface="Monaco"/>
                  <a:ea typeface="Monaco"/>
                </a:rPr>
                <a:t>.</a:t>
              </a:r>
              <a:r>
                <a:rPr b="0" lang="en-US" sz="2400" spc="-1" strike="noStrike">
                  <a:solidFill>
                    <a:srgbClr val="1c01ce"/>
                  </a:solidFill>
                  <a:latin typeface="Monaco"/>
                  <a:ea typeface="Monaco"/>
                </a:rPr>
                <a:t>9</a:t>
              </a:r>
              <a:r>
                <a:rPr b="0" lang="en-US" sz="2400" spc="-1" strike="noStrike">
                  <a:solidFill>
                    <a:srgbClr val="000000"/>
                  </a:solidFill>
                  <a:latin typeface="Monaco"/>
                  <a:ea typeface="Monaco"/>
                </a:rPr>
                <a:t>-src.zip</a:t>
              </a:r>
              <a:r>
                <a:rPr b="0" lang="en-US" sz="2400" spc="-1" strike="noStrike">
                  <a:solidFill>
                    <a:srgbClr val="666666"/>
                  </a:solidFill>
                  <a:latin typeface="Monaco"/>
                  <a:ea typeface="Monaco"/>
                </a:rPr>
                <a:t>:</a:t>
              </a:r>
              <a:r>
                <a:rPr b="0" lang="en-US" sz="2400" spc="-1" strike="noStrike">
                  <a:solidFill>
                    <a:srgbClr val="000000"/>
                  </a:solidFill>
                  <a:latin typeface="Monaco"/>
                  <a:ea typeface="Monaco"/>
                </a:rPr>
                <a:t>$PYTHONPATH</a:t>
              </a:r>
              <a:endParaRPr b="0" lang="en-US" sz="2400" spc="-1" strike="noStrike">
                <a:latin typeface="Arial"/>
              </a:endParaRPr>
            </a:p>
            <a:p>
              <a:pPr>
                <a:lnSpc>
                  <a:spcPts val="4601"/>
                </a:lnSpc>
              </a:pPr>
              <a:r>
                <a:rPr b="0" lang="en-US" sz="2400" spc="-1" strike="noStrike">
                  <a:solidFill>
                    <a:srgbClr val="000000"/>
                  </a:solidFill>
                  <a:latin typeface="Monaco"/>
                  <a:ea typeface="Monaco"/>
                </a:rPr>
                <a:t>export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PATH</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a:t>
              </a:r>
              <a:r>
                <a:rPr b="0" lang="en-US" sz="2400" spc="-1" strike="noStrike">
                  <a:solidFill>
                    <a:srgbClr val="666666"/>
                  </a:solidFill>
                  <a:latin typeface="Monaco"/>
                  <a:ea typeface="Monaco"/>
                </a:rPr>
                <a:t> </a:t>
              </a:r>
              <a:r>
                <a:rPr b="0" lang="en-US" sz="2400" spc="-1" strike="noStrike">
                  <a:solidFill>
                    <a:srgbClr val="000000"/>
                  </a:solidFill>
                  <a:latin typeface="Monaco"/>
                  <a:ea typeface="Monaco"/>
                </a:rPr>
                <a:t>$SPARK_HOME/python</a:t>
              </a:r>
              <a:r>
                <a:rPr b="0" lang="en-US" sz="2400" spc="-1" strike="noStrike">
                  <a:solidFill>
                    <a:srgbClr val="666666"/>
                  </a:solidFill>
                  <a:latin typeface="Monaco"/>
                  <a:ea typeface="Monaco"/>
                </a:rPr>
                <a:t>:</a:t>
              </a:r>
              <a:r>
                <a:rPr b="0" lang="en-US" sz="2400" spc="-1" strike="noStrike">
                  <a:solidFill>
                    <a:srgbClr val="000000"/>
                  </a:solidFill>
                  <a:latin typeface="Monaco"/>
                  <a:ea typeface="Monaco"/>
                </a:rPr>
                <a:t>$PATH</a:t>
              </a:r>
              <a:endParaRPr b="0" lang="en-US" sz="2400" spc="-1" strike="noStrike">
                <a:latin typeface="Arial"/>
              </a:endParaRPr>
            </a:p>
          </p:txBody>
        </p:sp>
      </p:gr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15" name="Group 1"/>
          <p:cNvGrpSpPr/>
          <p:nvPr/>
        </p:nvGrpSpPr>
        <p:grpSpPr>
          <a:xfrm>
            <a:off x="1297440" y="1728360"/>
            <a:ext cx="19792800" cy="810720"/>
            <a:chOff x="1297440" y="1728360"/>
            <a:chExt cx="19792800" cy="810720"/>
          </a:xfrm>
        </p:grpSpPr>
        <p:sp>
          <p:nvSpPr>
            <p:cNvPr id="316" name="CustomShape 2"/>
            <p:cNvSpPr/>
            <p:nvPr/>
          </p:nvSpPr>
          <p:spPr>
            <a:xfrm>
              <a:off x="1297440" y="1772640"/>
              <a:ext cx="19792800" cy="722160"/>
            </a:xfrm>
            <a:prstGeom prst="rect">
              <a:avLst/>
            </a:prstGeom>
            <a:solidFill>
              <a:srgbClr val="929292"/>
            </a:solidFill>
            <a:ln w="12600">
              <a:noFill/>
            </a:ln>
          </p:spPr>
          <p:style>
            <a:lnRef idx="0"/>
            <a:fillRef idx="0"/>
            <a:effectRef idx="0"/>
            <a:fontRef idx="minor"/>
          </p:style>
        </p:sp>
        <p:sp>
          <p:nvSpPr>
            <p:cNvPr id="317" name="CustomShape 3"/>
            <p:cNvSpPr/>
            <p:nvPr/>
          </p:nvSpPr>
          <p:spPr>
            <a:xfrm>
              <a:off x="1297440" y="1728360"/>
              <a:ext cx="19792800" cy="81072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 ./bin/pyspark</a:t>
              </a:r>
              <a:endParaRPr b="0" lang="en-US" sz="3200" spc="-1" strike="noStrike">
                <a:latin typeface="Arial"/>
              </a:endParaRPr>
            </a:p>
          </p:txBody>
        </p:sp>
      </p:grpSp>
      <p:grpSp>
        <p:nvGrpSpPr>
          <p:cNvPr id="318" name="Group 4"/>
          <p:cNvGrpSpPr/>
          <p:nvPr/>
        </p:nvGrpSpPr>
        <p:grpSpPr>
          <a:xfrm>
            <a:off x="1297440" y="2713680"/>
            <a:ext cx="19792800" cy="7110720"/>
            <a:chOff x="1297440" y="2713680"/>
            <a:chExt cx="19792800" cy="7110720"/>
          </a:xfrm>
        </p:grpSpPr>
        <p:sp>
          <p:nvSpPr>
            <p:cNvPr id="319" name="CustomShape 5"/>
            <p:cNvSpPr/>
            <p:nvPr/>
          </p:nvSpPr>
          <p:spPr>
            <a:xfrm>
              <a:off x="1297440" y="2746800"/>
              <a:ext cx="19792800" cy="7044120"/>
            </a:xfrm>
            <a:prstGeom prst="rect">
              <a:avLst/>
            </a:prstGeom>
            <a:solidFill>
              <a:srgbClr val="a7a7a7"/>
            </a:solidFill>
            <a:ln w="12600">
              <a:noFill/>
            </a:ln>
          </p:spPr>
          <p:style>
            <a:lnRef idx="0"/>
            <a:fillRef idx="0"/>
            <a:effectRef idx="0"/>
            <a:fontRef idx="minor"/>
          </p:style>
        </p:sp>
        <p:sp>
          <p:nvSpPr>
            <p:cNvPr id="320" name="CustomShape 6"/>
            <p:cNvSpPr/>
            <p:nvPr/>
          </p:nvSpPr>
          <p:spPr>
            <a:xfrm>
              <a:off x="1297440" y="2713680"/>
              <a:ext cx="19792800" cy="7110720"/>
            </a:xfrm>
            <a:prstGeom prst="rect">
              <a:avLst/>
            </a:prstGeom>
            <a:noFill/>
            <a:ln w="12600">
              <a:noFill/>
            </a:ln>
          </p:spPr>
          <p:style>
            <a:lnRef idx="0"/>
            <a:fillRef idx="0"/>
            <a:effectRef idx="0"/>
            <a:fontRef idx="minor"/>
          </p:style>
          <p:txBody>
            <a:bodyPr lIns="50760" rIns="50760" tIns="50760" bIns="50760" anchor="ctr"/>
            <a:p>
              <a:pPr>
                <a:lnSpc>
                  <a:spcPts val="4601"/>
                </a:lnSpc>
              </a:pPr>
              <a:r>
                <a:rPr b="0" lang="en-US" sz="2600" spc="-1" strike="noStrike">
                  <a:solidFill>
                    <a:srgbClr val="000000"/>
                  </a:solidFill>
                  <a:latin typeface="Monaco"/>
                  <a:ea typeface="Monaco"/>
                </a:rPr>
                <a:t>Python</a:t>
              </a:r>
              <a:r>
                <a:rPr b="0" lang="en-US" sz="2600" spc="-1" strike="noStrike">
                  <a:solidFill>
                    <a:srgbClr val="666666"/>
                  </a:solidFill>
                  <a:latin typeface="Monaco"/>
                  <a:ea typeface="Monaco"/>
                </a:rPr>
                <a:t> 3</a:t>
              </a:r>
              <a:r>
                <a:rPr b="0" lang="en-US" sz="2600" spc="-1" strike="noStrike">
                  <a:solidFill>
                    <a:srgbClr val="1c01ce"/>
                  </a:solidFill>
                  <a:latin typeface="Monaco"/>
                  <a:ea typeface="Monaco"/>
                </a:rPr>
                <a:t>.7</a:t>
              </a:r>
              <a:r>
                <a:rPr b="0" lang="en-US" sz="2600" spc="-1" strike="noStrike">
                  <a:solidFill>
                    <a:srgbClr val="000000"/>
                  </a:solidFill>
                  <a:latin typeface="Monaco"/>
                  <a:ea typeface="Monaco"/>
                </a:rPr>
                <a:t>.</a:t>
              </a:r>
              <a:r>
                <a:rPr b="0" lang="en-US" sz="2600" spc="-1" strike="noStrike">
                  <a:solidFill>
                    <a:srgbClr val="1c01ce"/>
                  </a:solidFill>
                  <a:latin typeface="Monaco"/>
                  <a:ea typeface="Monaco"/>
                </a:rPr>
                <a:t>0</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default</a:t>
              </a:r>
              <a:r>
                <a:rPr b="0" lang="en-US" sz="2600" spc="-1" strike="noStrike">
                  <a:solidFill>
                    <a:srgbClr val="666666"/>
                  </a:solidFill>
                  <a:latin typeface="Monaco"/>
                  <a:ea typeface="Monaco"/>
                </a:rPr>
                <a:t>, July </a:t>
              </a:r>
              <a:r>
                <a:rPr b="0" lang="en-US" sz="2600" spc="-1" strike="noStrike">
                  <a:solidFill>
                    <a:srgbClr val="1c01ce"/>
                  </a:solidFill>
                  <a:latin typeface="Monaco"/>
                  <a:ea typeface="Monaco"/>
                </a:rPr>
                <a:t>19</a:t>
              </a:r>
              <a:r>
                <a:rPr b="0" lang="en-US" sz="2600" spc="-1" strike="noStrike">
                  <a:solidFill>
                    <a:srgbClr val="666666"/>
                  </a:solidFill>
                  <a:latin typeface="Monaco"/>
                  <a:ea typeface="Monaco"/>
                </a:rPr>
                <a:t> </a:t>
              </a:r>
              <a:r>
                <a:rPr b="0" lang="en-US" sz="2600" spc="-1" strike="noStrike">
                  <a:solidFill>
                    <a:srgbClr val="1c01ce"/>
                  </a:solidFill>
                  <a:latin typeface="Monaco"/>
                  <a:ea typeface="Monaco"/>
                </a:rPr>
                <a:t>2020</a:t>
              </a:r>
              <a:r>
                <a:rPr b="0" lang="en-US" sz="2600" spc="-1" strike="noStrike">
                  <a:solidFill>
                    <a:srgbClr val="666666"/>
                  </a:solidFill>
                  <a:latin typeface="Monaco"/>
                  <a:ea typeface="Monaco"/>
                </a:rPr>
                <a:t>, </a:t>
              </a:r>
              <a:r>
                <a:rPr b="0" lang="en-US" sz="2600" spc="-1" strike="noStrike">
                  <a:solidFill>
                    <a:srgbClr val="1c01ce"/>
                  </a:solidFill>
                  <a:latin typeface="Monaco"/>
                  <a:ea typeface="Monaco"/>
                </a:rPr>
                <a:t>06</a:t>
              </a:r>
              <a:r>
                <a:rPr b="0" lang="en-US" sz="2600" spc="-1" strike="noStrike">
                  <a:solidFill>
                    <a:srgbClr val="666666"/>
                  </a:solidFill>
                  <a:latin typeface="Monaco"/>
                  <a:ea typeface="Monaco"/>
                </a:rPr>
                <a:t>:</a:t>
              </a:r>
              <a:r>
                <a:rPr b="0" lang="en-US" sz="2600" spc="-1" strike="noStrike">
                  <a:solidFill>
                    <a:srgbClr val="1c01ce"/>
                  </a:solidFill>
                  <a:latin typeface="Monaco"/>
                  <a:ea typeface="Monaco"/>
                </a:rPr>
                <a:t>48</a:t>
              </a:r>
              <a:r>
                <a:rPr b="0" lang="en-US" sz="2600" spc="-1" strike="noStrike">
                  <a:solidFill>
                    <a:srgbClr val="666666"/>
                  </a:solidFill>
                  <a:latin typeface="Monaco"/>
                  <a:ea typeface="Monaco"/>
                </a:rPr>
                <a:t>:</a:t>
              </a:r>
              <a:r>
                <a:rPr b="0" lang="en-US" sz="2600" spc="-1" strike="noStrike">
                  <a:solidFill>
                    <a:srgbClr val="1c01ce"/>
                  </a:solidFill>
                  <a:latin typeface="Monaco"/>
                  <a:ea typeface="Monaco"/>
                </a:rPr>
                <a:t>10</a:t>
              </a:r>
              <a:r>
                <a:rPr b="0" lang="en-US" sz="2600" spc="-1" strike="noStrike">
                  <a:solidFill>
                    <a:srgbClr val="666666"/>
                  </a:solidFill>
                  <a:latin typeface="Monaco"/>
                  <a:ea typeface="Monaco"/>
                </a:rPr>
                <a:t>)</a:t>
              </a:r>
              <a:endParaRPr b="0" lang="en-US" sz="2600" spc="-1" strike="noStrike">
                <a:latin typeface="Arial"/>
              </a:endParaRPr>
            </a:p>
            <a:p>
              <a:pPr>
                <a:lnSpc>
                  <a:spcPts val="4601"/>
                </a:lnSpc>
              </a:pPr>
              <a:r>
                <a:rPr b="0" lang="en-US" sz="2600" spc="-1" strike="noStrike">
                  <a:solidFill>
                    <a:srgbClr val="666666"/>
                  </a:solidFill>
                  <a:latin typeface="Monaco"/>
                  <a:ea typeface="Monaco"/>
                </a:rPr>
                <a:t>[</a:t>
              </a:r>
              <a:r>
                <a:rPr b="0" lang="en-US" sz="2600" spc="-1" strike="noStrike">
                  <a:solidFill>
                    <a:srgbClr val="000000"/>
                  </a:solidFill>
                  <a:latin typeface="Monaco"/>
                  <a:ea typeface="Monaco"/>
                </a:rPr>
                <a:t>GCC</a:t>
              </a:r>
              <a:r>
                <a:rPr b="0" lang="en-US" sz="2600" spc="-1" strike="noStrike">
                  <a:solidFill>
                    <a:srgbClr val="666666"/>
                  </a:solidFill>
                  <a:latin typeface="Monaco"/>
                  <a:ea typeface="Monaco"/>
                </a:rPr>
                <a:t> </a:t>
              </a:r>
              <a:r>
                <a:rPr b="0" lang="en-US" sz="2600" spc="-1" strike="noStrike">
                  <a:solidFill>
                    <a:srgbClr val="1c01ce"/>
                  </a:solidFill>
                  <a:latin typeface="Monaco"/>
                  <a:ea typeface="Monaco"/>
                </a:rPr>
                <a:t>5.4</a:t>
              </a:r>
              <a:r>
                <a:rPr b="0" lang="en-US" sz="2600" spc="-1" strike="noStrike">
                  <a:solidFill>
                    <a:srgbClr val="000000"/>
                  </a:solidFill>
                  <a:latin typeface="Monaco"/>
                  <a:ea typeface="Monaco"/>
                </a:rPr>
                <a:t>.</a:t>
              </a:r>
              <a:r>
                <a:rPr b="0" lang="en-US" sz="2600" spc="-1" strike="noStrike">
                  <a:solidFill>
                    <a:srgbClr val="1c01ce"/>
                  </a:solidFill>
                  <a:latin typeface="Monaco"/>
                  <a:ea typeface="Monaco"/>
                </a:rPr>
                <a:t>0</a:t>
              </a:r>
              <a:r>
                <a:rPr b="0" lang="en-US" sz="2600" spc="-1" strike="noStrike">
                  <a:solidFill>
                    <a:srgbClr val="666666"/>
                  </a:solidFill>
                  <a:latin typeface="Monaco"/>
                  <a:ea typeface="Monaco"/>
                </a:rPr>
                <a:t> </a:t>
              </a:r>
              <a:r>
                <a:rPr b="0" lang="en-US" sz="2600" spc="-1" strike="noStrike">
                  <a:solidFill>
                    <a:srgbClr val="1c01ce"/>
                  </a:solidFill>
                  <a:latin typeface="Monaco"/>
                  <a:ea typeface="Monaco"/>
                </a:rPr>
                <a:t>20200719</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on</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linux2</a:t>
              </a:r>
              <a:endParaRPr b="0" lang="en-US" sz="2600" spc="-1" strike="noStrike">
                <a:latin typeface="Arial"/>
              </a:endParaRPr>
            </a:p>
            <a:p>
              <a:pPr>
                <a:lnSpc>
                  <a:spcPts val="4601"/>
                </a:lnSpc>
              </a:pPr>
              <a:r>
                <a:rPr b="0" lang="en-US" sz="2600" spc="-1" strike="noStrike">
                  <a:solidFill>
                    <a:srgbClr val="000000"/>
                  </a:solidFill>
                  <a:latin typeface="Monaco"/>
                  <a:ea typeface="Monaco"/>
                </a:rPr>
                <a:t>Type</a:t>
              </a:r>
              <a:r>
                <a:rPr b="0" lang="en-US" sz="2600" spc="-1" strike="noStrike">
                  <a:solidFill>
                    <a:srgbClr val="666666"/>
                  </a:solidFill>
                  <a:latin typeface="Monaco"/>
                  <a:ea typeface="Monaco"/>
                </a:rPr>
                <a:t> </a:t>
              </a:r>
              <a:r>
                <a:rPr b="0" lang="en-US" sz="2600" spc="-1" strike="noStrike">
                  <a:solidFill>
                    <a:srgbClr val="c41a16"/>
                  </a:solidFill>
                  <a:latin typeface="Monaco"/>
                  <a:ea typeface="Monaco"/>
                </a:rPr>
                <a:t>"help"</a:t>
              </a:r>
              <a:r>
                <a:rPr b="0" lang="en-US" sz="2600" spc="-1" strike="noStrike">
                  <a:solidFill>
                    <a:srgbClr val="666666"/>
                  </a:solidFill>
                  <a:latin typeface="Monaco"/>
                  <a:ea typeface="Monaco"/>
                </a:rPr>
                <a:t>, </a:t>
              </a:r>
              <a:r>
                <a:rPr b="0" lang="en-US" sz="2600" spc="-1" strike="noStrike">
                  <a:solidFill>
                    <a:srgbClr val="c41a16"/>
                  </a:solidFill>
                  <a:latin typeface="Monaco"/>
                  <a:ea typeface="Monaco"/>
                </a:rPr>
                <a:t>"copyright"</a:t>
              </a:r>
              <a:r>
                <a:rPr b="0" lang="en-US" sz="2600" spc="-1" strike="noStrike">
                  <a:solidFill>
                    <a:srgbClr val="666666"/>
                  </a:solidFill>
                  <a:latin typeface="Monaco"/>
                  <a:ea typeface="Monaco"/>
                </a:rPr>
                <a:t>, </a:t>
              </a:r>
              <a:r>
                <a:rPr b="0" lang="en-US" sz="2600" spc="-1" strike="noStrike">
                  <a:solidFill>
                    <a:srgbClr val="c41a16"/>
                  </a:solidFill>
                  <a:latin typeface="Monaco"/>
                  <a:ea typeface="Monaco"/>
                </a:rPr>
                <a:t>"credits"</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or</a:t>
              </a:r>
              <a:r>
                <a:rPr b="0" lang="en-US" sz="2600" spc="-1" strike="noStrike">
                  <a:solidFill>
                    <a:srgbClr val="666666"/>
                  </a:solidFill>
                  <a:latin typeface="Monaco"/>
                  <a:ea typeface="Monaco"/>
                </a:rPr>
                <a:t> </a:t>
              </a:r>
              <a:r>
                <a:rPr b="0" lang="en-US" sz="2600" spc="-1" strike="noStrike">
                  <a:solidFill>
                    <a:srgbClr val="c41a16"/>
                  </a:solidFill>
                  <a:latin typeface="Monaco"/>
                  <a:ea typeface="Monaco"/>
                </a:rPr>
                <a:t>"license"</a:t>
              </a:r>
              <a:r>
                <a:rPr b="0" lang="en-US" sz="2600" spc="-1" strike="noStrike">
                  <a:solidFill>
                    <a:srgbClr val="666666"/>
                  </a:solidFill>
                  <a:latin typeface="Monaco"/>
                  <a:ea typeface="Monaco"/>
                </a:rPr>
                <a:t> </a:t>
              </a:r>
              <a:r>
                <a:rPr b="0" lang="en-US" sz="2600" spc="-1" strike="noStrike">
                  <a:solidFill>
                    <a:srgbClr val="a90d91"/>
                  </a:solidFill>
                  <a:latin typeface="Monaco"/>
                  <a:ea typeface="Monaco"/>
                </a:rPr>
                <a:t>for</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more</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information.</a:t>
              </a:r>
              <a:endParaRPr b="0" lang="en-US" sz="2600" spc="-1" strike="noStrike">
                <a:latin typeface="Arial"/>
              </a:endParaRPr>
            </a:p>
            <a:p>
              <a:pPr>
                <a:lnSpc>
                  <a:spcPts val="4601"/>
                </a:lnSpc>
              </a:pPr>
              <a:r>
                <a:rPr b="0" lang="en-US" sz="2600" spc="-1" strike="noStrike">
                  <a:solidFill>
                    <a:srgbClr val="000000"/>
                  </a:solidFill>
                  <a:latin typeface="Monaco"/>
                  <a:ea typeface="Monaco"/>
                </a:rPr>
                <a:t>Welcome</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to</a:t>
              </a:r>
              <a:endParaRPr b="0" lang="en-US" sz="2600" spc="-1" strike="noStrike">
                <a:latin typeface="Arial"/>
              </a:endParaRPr>
            </a:p>
            <a:p>
              <a:pPr>
                <a:lnSpc>
                  <a:spcPts val="4601"/>
                </a:lnSpc>
              </a:pP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____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a:t>
              </a:r>
              <a:endParaRPr b="0" lang="en-US" sz="2600" spc="-1" strike="noStrike">
                <a:latin typeface="Arial"/>
              </a:endParaRPr>
            </a:p>
            <a:p>
              <a:pPr>
                <a:lnSpc>
                  <a:spcPts val="4601"/>
                </a:lnSpc>
              </a:pP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__/__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_____/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a:t>
              </a:r>
              <a:endParaRPr b="0" lang="en-US" sz="2600" spc="-1" strike="noStrike">
                <a:latin typeface="Arial"/>
              </a:endParaRPr>
            </a:p>
            <a:p>
              <a:pPr>
                <a:lnSpc>
                  <a:spcPts val="4601"/>
                </a:lnSpc>
              </a:pP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a:t>
              </a:r>
              <a:r>
                <a:rPr b="0" lang="en-US" sz="2600" spc="-1" strike="noStrike">
                  <a:solidFill>
                    <a:srgbClr val="666666"/>
                  </a:solidFill>
                  <a:latin typeface="Monaco"/>
                  <a:ea typeface="Monaco"/>
                </a:rPr>
                <a:t>  </a:t>
              </a:r>
              <a:r>
                <a:rPr b="0" lang="en-US" sz="2600" spc="-1" strike="noStrike">
                  <a:solidFill>
                    <a:srgbClr val="c41a16"/>
                  </a:solidFill>
                  <a:latin typeface="Monaco"/>
                  <a:ea typeface="Monaco"/>
                </a:rPr>
                <a:t>'_/</a:t>
              </a:r>
              <a:endParaRPr b="0" lang="en-US" sz="2600" spc="-1" strike="noStrike">
                <a:latin typeface="Arial"/>
              </a:endParaRPr>
            </a:p>
            <a:p>
              <a:pPr>
                <a:lnSpc>
                  <a:spcPts val="4601"/>
                </a:lnSpc>
              </a:pP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.__/</a:t>
              </a:r>
              <a:r>
                <a:rPr b="0" lang="en-US" sz="2600" spc="-1" strike="noStrike">
                  <a:solidFill>
                    <a:srgbClr val="666666"/>
                  </a:solidFill>
                  <a:latin typeface="Monaco"/>
                  <a:ea typeface="Monaco"/>
                </a:rPr>
                <a:t>\</a:t>
              </a:r>
              <a:r>
                <a:rPr b="0" lang="en-US" sz="2600" spc="-1" strike="noStrike">
                  <a:solidFill>
                    <a:srgbClr val="000000"/>
                  </a:solidFill>
                  <a:latin typeface="Monaco"/>
                  <a:ea typeface="Monaco"/>
                </a:rPr>
                <a:t>_</a:t>
              </a:r>
              <a:r>
                <a:rPr b="0" lang="en-US" sz="2600" spc="-1" strike="noStrike">
                  <a:solidFill>
                    <a:srgbClr val="666666"/>
                  </a:solidFill>
                  <a:latin typeface="Monaco"/>
                  <a:ea typeface="Monaco"/>
                </a:rPr>
                <a:t>,</a:t>
              </a:r>
              <a:r>
                <a:rPr b="0" lang="en-US" sz="2600" spc="-1" strike="noStrike">
                  <a:solidFill>
                    <a:srgbClr val="000000"/>
                  </a:solidFill>
                  <a:latin typeface="Monaco"/>
                  <a:ea typeface="Monaco"/>
                </a:rPr>
                <a:t>_/_/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a:t>
              </a:r>
              <a:r>
                <a:rPr b="0" lang="en-US" sz="2600" spc="-1" strike="noStrike">
                  <a:solidFill>
                    <a:srgbClr val="666666"/>
                  </a:solidFill>
                  <a:latin typeface="Monaco"/>
                  <a:ea typeface="Monaco"/>
                </a:rPr>
                <a:t>\</a:t>
              </a:r>
              <a:r>
                <a:rPr b="0" lang="en-US" sz="2600" spc="-1" strike="noStrike">
                  <a:solidFill>
                    <a:srgbClr val="000000"/>
                  </a:solidFill>
                  <a:latin typeface="Monaco"/>
                  <a:ea typeface="Monaco"/>
                </a:rPr>
                <a:t>_</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version</a:t>
              </a:r>
              <a:r>
                <a:rPr b="0" lang="en-US" sz="2600" spc="-1" strike="noStrike">
                  <a:solidFill>
                    <a:srgbClr val="666666"/>
                  </a:solidFill>
                  <a:latin typeface="Monaco"/>
                  <a:ea typeface="Monaco"/>
                </a:rPr>
                <a:t> 3</a:t>
              </a:r>
              <a:r>
                <a:rPr b="0" lang="en-US" sz="2600" spc="-1" strike="noStrike">
                  <a:solidFill>
                    <a:srgbClr val="1c01ce"/>
                  </a:solidFill>
                  <a:latin typeface="Monaco"/>
                  <a:ea typeface="Monaco"/>
                </a:rPr>
                <a:t>.0</a:t>
              </a:r>
              <a:r>
                <a:rPr b="0" lang="en-US" sz="2600" spc="-1" strike="noStrike">
                  <a:solidFill>
                    <a:srgbClr val="000000"/>
                  </a:solidFill>
                  <a:latin typeface="Monaco"/>
                  <a:ea typeface="Monaco"/>
                </a:rPr>
                <a:t>.</a:t>
              </a:r>
              <a:r>
                <a:rPr b="0" lang="en-US" sz="2600" spc="-1" strike="noStrike">
                  <a:solidFill>
                    <a:srgbClr val="1c01ce"/>
                  </a:solidFill>
                  <a:latin typeface="Monaco"/>
                  <a:ea typeface="Monaco"/>
                </a:rPr>
                <a:t>0</a:t>
              </a:r>
              <a:endParaRPr b="0" lang="en-US" sz="2600" spc="-1" strike="noStrike">
                <a:latin typeface="Arial"/>
              </a:endParaRPr>
            </a:p>
            <a:p>
              <a:pPr>
                <a:lnSpc>
                  <a:spcPts val="4601"/>
                </a:lnSpc>
              </a:pP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/_/</a:t>
              </a:r>
              <a:endParaRPr b="0" lang="en-US" sz="2600" spc="-1" strike="noStrike">
                <a:latin typeface="Arial"/>
              </a:endParaRPr>
            </a:p>
            <a:p>
              <a:pPr>
                <a:lnSpc>
                  <a:spcPts val="4601"/>
                </a:lnSpc>
              </a:pPr>
              <a:r>
                <a:rPr b="0" lang="en-US" sz="2600" spc="-1" strike="noStrike">
                  <a:solidFill>
                    <a:srgbClr val="000000"/>
                  </a:solidFill>
                  <a:latin typeface="Monaco"/>
                  <a:ea typeface="Monaco"/>
                </a:rPr>
                <a:t>Using</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Python</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version</a:t>
              </a:r>
              <a:r>
                <a:rPr b="0" lang="en-US" sz="2600" spc="-1" strike="noStrike">
                  <a:solidFill>
                    <a:srgbClr val="666666"/>
                  </a:solidFill>
                  <a:latin typeface="Monaco"/>
                  <a:ea typeface="Monaco"/>
                </a:rPr>
                <a:t> 3</a:t>
              </a:r>
              <a:r>
                <a:rPr b="0" lang="en-US" sz="2600" spc="-1" strike="noStrike">
                  <a:solidFill>
                    <a:srgbClr val="1c01ce"/>
                  </a:solidFill>
                  <a:latin typeface="Monaco"/>
                  <a:ea typeface="Monaco"/>
                </a:rPr>
                <a:t>.7</a:t>
              </a:r>
              <a:r>
                <a:rPr b="0" lang="en-US" sz="2600" spc="-1" strike="noStrike">
                  <a:solidFill>
                    <a:srgbClr val="000000"/>
                  </a:solidFill>
                  <a:latin typeface="Monaco"/>
                  <a:ea typeface="Monaco"/>
                </a:rPr>
                <a:t>.</a:t>
              </a:r>
              <a:r>
                <a:rPr b="0" lang="en-US" sz="2600" spc="-1" strike="noStrike">
                  <a:solidFill>
                    <a:srgbClr val="1c01ce"/>
                  </a:solidFill>
                  <a:latin typeface="Monaco"/>
                  <a:ea typeface="Monaco"/>
                </a:rPr>
                <a:t>0</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default</a:t>
              </a:r>
              <a:r>
                <a:rPr b="0" lang="en-US" sz="2600" spc="-1" strike="noStrike">
                  <a:solidFill>
                    <a:srgbClr val="666666"/>
                  </a:solidFill>
                  <a:latin typeface="Monaco"/>
                  <a:ea typeface="Monaco"/>
                </a:rPr>
                <a:t>, July </a:t>
              </a:r>
              <a:r>
                <a:rPr b="0" lang="en-US" sz="2600" spc="-1" strike="noStrike">
                  <a:solidFill>
                    <a:srgbClr val="1c01ce"/>
                  </a:solidFill>
                  <a:latin typeface="Monaco"/>
                  <a:ea typeface="Monaco"/>
                </a:rPr>
                <a:t>19</a:t>
              </a:r>
              <a:r>
                <a:rPr b="0" lang="en-US" sz="2600" spc="-1" strike="noStrike">
                  <a:solidFill>
                    <a:srgbClr val="666666"/>
                  </a:solidFill>
                  <a:latin typeface="Monaco"/>
                  <a:ea typeface="Monaco"/>
                </a:rPr>
                <a:t> </a:t>
              </a:r>
              <a:r>
                <a:rPr b="0" lang="en-US" sz="2600" spc="-1" strike="noStrike">
                  <a:solidFill>
                    <a:srgbClr val="1c01ce"/>
                  </a:solidFill>
                  <a:latin typeface="Monaco"/>
                  <a:ea typeface="Monaco"/>
                </a:rPr>
                <a:t>2020</a:t>
              </a:r>
              <a:r>
                <a:rPr b="0" lang="en-US" sz="2600" spc="-1" strike="noStrike">
                  <a:solidFill>
                    <a:srgbClr val="666666"/>
                  </a:solidFill>
                  <a:latin typeface="Monaco"/>
                  <a:ea typeface="Monaco"/>
                </a:rPr>
                <a:t> </a:t>
              </a:r>
              <a:r>
                <a:rPr b="0" lang="en-US" sz="2600" spc="-1" strike="noStrike">
                  <a:solidFill>
                    <a:srgbClr val="1c01ce"/>
                  </a:solidFill>
                  <a:latin typeface="Monaco"/>
                  <a:ea typeface="Monaco"/>
                </a:rPr>
                <a:t>06</a:t>
              </a:r>
              <a:r>
                <a:rPr b="0" lang="en-US" sz="2600" spc="-1" strike="noStrike">
                  <a:solidFill>
                    <a:srgbClr val="666666"/>
                  </a:solidFill>
                  <a:latin typeface="Monaco"/>
                  <a:ea typeface="Monaco"/>
                </a:rPr>
                <a:t>:</a:t>
              </a:r>
              <a:r>
                <a:rPr b="0" lang="en-US" sz="2600" spc="-1" strike="noStrike">
                  <a:solidFill>
                    <a:srgbClr val="1c01ce"/>
                  </a:solidFill>
                  <a:latin typeface="Monaco"/>
                  <a:ea typeface="Monaco"/>
                </a:rPr>
                <a:t>48</a:t>
              </a:r>
              <a:r>
                <a:rPr b="0" lang="en-US" sz="2600" spc="-1" strike="noStrike">
                  <a:solidFill>
                    <a:srgbClr val="666666"/>
                  </a:solidFill>
                  <a:latin typeface="Monaco"/>
                  <a:ea typeface="Monaco"/>
                </a:rPr>
                <a:t>:</a:t>
              </a:r>
              <a:r>
                <a:rPr b="0" lang="en-US" sz="2600" spc="-1" strike="noStrike">
                  <a:solidFill>
                    <a:srgbClr val="1c01ce"/>
                  </a:solidFill>
                  <a:latin typeface="Monaco"/>
                  <a:ea typeface="Monaco"/>
                </a:rPr>
                <a:t>10</a:t>
              </a:r>
              <a:r>
                <a:rPr b="0" lang="en-US" sz="2600" spc="-1" strike="noStrike">
                  <a:solidFill>
                    <a:srgbClr val="666666"/>
                  </a:solidFill>
                  <a:latin typeface="Monaco"/>
                  <a:ea typeface="Monaco"/>
                </a:rPr>
                <a:t>)</a:t>
              </a:r>
              <a:endParaRPr b="0" lang="en-US" sz="2600" spc="-1" strike="noStrike">
                <a:latin typeface="Arial"/>
              </a:endParaRPr>
            </a:p>
            <a:p>
              <a:pPr>
                <a:lnSpc>
                  <a:spcPts val="4601"/>
                </a:lnSpc>
              </a:pPr>
              <a:r>
                <a:rPr b="0" lang="en-US" sz="2600" spc="-1" strike="noStrike">
                  <a:solidFill>
                    <a:srgbClr val="000000"/>
                  </a:solidFill>
                  <a:latin typeface="Monaco"/>
                  <a:ea typeface="Monaco"/>
                </a:rPr>
                <a:t>SparkSession</a:t>
              </a:r>
              <a:r>
                <a:rPr b="0" lang="en-US" sz="2600" spc="-1" strike="noStrike">
                  <a:solidFill>
                    <a:srgbClr val="666666"/>
                  </a:solidFill>
                  <a:latin typeface="Monaco"/>
                  <a:ea typeface="Monaco"/>
                </a:rPr>
                <a:t> </a:t>
              </a:r>
              <a:r>
                <a:rPr b="0" lang="en-US" sz="2600" spc="-1" strike="noStrike">
                  <a:solidFill>
                    <a:srgbClr val="000000"/>
                  </a:solidFill>
                  <a:latin typeface="Monaco"/>
                  <a:ea typeface="Monaco"/>
                </a:rPr>
                <a:t>available</a:t>
              </a:r>
              <a:r>
                <a:rPr b="0" lang="en-US" sz="2600" spc="-1" strike="noStrike">
                  <a:solidFill>
                    <a:srgbClr val="666666"/>
                  </a:solidFill>
                  <a:latin typeface="Monaco"/>
                  <a:ea typeface="Monaco"/>
                </a:rPr>
                <a:t> </a:t>
              </a:r>
              <a:r>
                <a:rPr b="0" lang="en-US" sz="2600" spc="-1" strike="noStrike">
                  <a:solidFill>
                    <a:srgbClr val="a90d91"/>
                  </a:solidFill>
                  <a:latin typeface="Monaco"/>
                  <a:ea typeface="Monaco"/>
                </a:rPr>
                <a:t>as</a:t>
              </a:r>
              <a:r>
                <a:rPr b="0" lang="en-US" sz="2600" spc="-1" strike="noStrike">
                  <a:solidFill>
                    <a:srgbClr val="666666"/>
                  </a:solidFill>
                  <a:latin typeface="Monaco"/>
                  <a:ea typeface="Monaco"/>
                </a:rPr>
                <a:t> </a:t>
              </a:r>
              <a:r>
                <a:rPr b="0" lang="en-US" sz="2600" spc="-1" strike="noStrike">
                  <a:solidFill>
                    <a:srgbClr val="c41a16"/>
                  </a:solidFill>
                  <a:latin typeface="Monaco"/>
                  <a:ea typeface="Monaco"/>
                </a:rPr>
                <a:t>'spark'</a:t>
              </a:r>
              <a:r>
                <a:rPr b="0" lang="en-US" sz="2600" spc="-1" strike="noStrike">
                  <a:solidFill>
                    <a:srgbClr val="000000"/>
                  </a:solidFill>
                  <a:latin typeface="Monaco"/>
                  <a:ea typeface="Monaco"/>
                </a:rPr>
                <a:t>.</a:t>
              </a:r>
              <a:endParaRPr b="0" lang="en-US" sz="2600" spc="-1" strike="noStrike">
                <a:latin typeface="Arial"/>
              </a:endParaRPr>
            </a:p>
            <a:p>
              <a:pPr>
                <a:lnSpc>
                  <a:spcPts val="4601"/>
                </a:lnSpc>
              </a:pPr>
              <a:r>
                <a:rPr b="0" lang="en-US" sz="2600" spc="-1" strike="noStrike">
                  <a:solidFill>
                    <a:srgbClr val="000000"/>
                  </a:solidFill>
                  <a:latin typeface="Monaco"/>
                  <a:ea typeface="Monaco"/>
                </a:rPr>
                <a:t>&lt;&lt;&lt;</a:t>
              </a:r>
              <a:endParaRPr b="0" lang="en-US" sz="2600" spc="-1" strike="noStrike">
                <a:latin typeface="Arial"/>
              </a:endParaRPr>
            </a:p>
          </p:txBody>
        </p:sp>
      </p:grpSp>
      <p:sp>
        <p:nvSpPr>
          <p:cNvPr id="321" name="CustomShape 7"/>
          <p:cNvSpPr/>
          <p:nvPr/>
        </p:nvSpPr>
        <p:spPr>
          <a:xfrm>
            <a:off x="186120" y="876960"/>
            <a:ext cx="12830400" cy="603360"/>
          </a:xfrm>
          <a:prstGeom prst="rect">
            <a:avLst/>
          </a:prstGeom>
          <a:noFill/>
          <a:ln w="12600">
            <a:noFill/>
          </a:ln>
        </p:spPr>
        <p:style>
          <a:lnRef idx="0"/>
          <a:fillRef idx="0"/>
          <a:effectRef idx="0"/>
          <a:fontRef idx="minor"/>
        </p:style>
        <p:txBody>
          <a:bodyPr wrap="none" lIns="50760" rIns="50760" tIns="50760" bIns="50760" anchor="ctr"/>
          <a:p>
            <a:pPr>
              <a:lnSpc>
                <a:spcPct val="100000"/>
              </a:lnSpc>
              <a:spcBef>
                <a:spcPts val="601"/>
              </a:spcBef>
            </a:pPr>
            <a:r>
              <a:rPr b="1" lang="en-US" sz="3300" spc="-86" strike="noStrike">
                <a:solidFill>
                  <a:srgbClr val="000000"/>
                </a:solidFill>
                <a:latin typeface="Helvetica Neue"/>
                <a:ea typeface="Helvetica Neue"/>
              </a:rPr>
              <a:t>3. </a:t>
            </a:r>
            <a:r>
              <a:rPr b="1" lang="en-US" sz="3300" spc="-86" strike="noStrike">
                <a:solidFill>
                  <a:srgbClr val="000000"/>
                </a:solidFill>
                <a:latin typeface="Helvetica Neue"/>
                <a:ea typeface="Helvetica Neue"/>
              </a:rPr>
              <a:t>启动</a:t>
            </a:r>
            <a:r>
              <a:rPr b="1" lang="en-US" sz="3300" spc="-86" strike="noStrike">
                <a:solidFill>
                  <a:srgbClr val="000000"/>
                </a:solidFill>
                <a:latin typeface="Helvetica Neue"/>
                <a:ea typeface="Helvetica Neue"/>
              </a:rPr>
              <a:t>PySpark shell,</a:t>
            </a:r>
            <a:r>
              <a:rPr b="1" lang="en-US" sz="3300" spc="-86" strike="noStrike">
                <a:solidFill>
                  <a:srgbClr val="000000"/>
                </a:solidFill>
                <a:latin typeface="Helvetica Neue"/>
                <a:ea typeface="Helvetica Neue"/>
              </a:rPr>
              <a:t>就可以在</a:t>
            </a:r>
            <a:r>
              <a:rPr b="1" lang="en-US" sz="3300" spc="-86" strike="noStrike">
                <a:solidFill>
                  <a:srgbClr val="000000"/>
                </a:solidFill>
                <a:latin typeface="Helvetica Neue"/>
                <a:ea typeface="Helvetica Neue"/>
              </a:rPr>
              <a:t>shell</a:t>
            </a:r>
            <a:r>
              <a:rPr b="1" lang="en-US" sz="3300" spc="-86" strike="noStrike">
                <a:solidFill>
                  <a:srgbClr val="000000"/>
                </a:solidFill>
                <a:latin typeface="Helvetica Neue"/>
                <a:ea typeface="Helvetica Neue"/>
              </a:rPr>
              <a:t>上面进行一些交互式的测试</a:t>
            </a:r>
            <a:endParaRPr b="0" lang="en-US" sz="33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22" name="Group 1"/>
          <p:cNvGrpSpPr/>
          <p:nvPr/>
        </p:nvGrpSpPr>
        <p:grpSpPr>
          <a:xfrm>
            <a:off x="1677240" y="1556640"/>
            <a:ext cx="19792800" cy="810720"/>
            <a:chOff x="1677240" y="1556640"/>
            <a:chExt cx="19792800" cy="810720"/>
          </a:xfrm>
        </p:grpSpPr>
        <p:sp>
          <p:nvSpPr>
            <p:cNvPr id="323" name="CustomShape 2"/>
            <p:cNvSpPr/>
            <p:nvPr/>
          </p:nvSpPr>
          <p:spPr>
            <a:xfrm>
              <a:off x="1677240" y="1600920"/>
              <a:ext cx="19792800" cy="722160"/>
            </a:xfrm>
            <a:prstGeom prst="rect">
              <a:avLst/>
            </a:prstGeom>
            <a:solidFill>
              <a:srgbClr val="929292"/>
            </a:solidFill>
            <a:ln w="12600">
              <a:noFill/>
            </a:ln>
          </p:spPr>
          <p:style>
            <a:lnRef idx="0"/>
            <a:fillRef idx="0"/>
            <a:effectRef idx="0"/>
            <a:fontRef idx="minor"/>
          </p:style>
        </p:sp>
        <p:sp>
          <p:nvSpPr>
            <p:cNvPr id="324" name="CustomShape 3"/>
            <p:cNvSpPr/>
            <p:nvPr/>
          </p:nvSpPr>
          <p:spPr>
            <a:xfrm>
              <a:off x="1677240" y="1556640"/>
              <a:ext cx="19792800" cy="81072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 ./bin/pyspark —</a:t>
              </a:r>
              <a:r>
                <a:rPr b="0" lang="en-US" sz="3200" spc="-1" strike="noStrike">
                  <a:solidFill>
                    <a:srgbClr val="666666"/>
                  </a:solidFill>
                  <a:latin typeface="Monaco"/>
                  <a:ea typeface="Monaco"/>
                </a:rPr>
                <a:t>master &lt;master-url&gt;</a:t>
              </a:r>
              <a:endParaRPr b="0" lang="en-US" sz="3200" spc="-1" strike="noStrike">
                <a:latin typeface="Arial"/>
              </a:endParaRPr>
            </a:p>
          </p:txBody>
        </p:sp>
      </p:grpSp>
      <p:sp>
        <p:nvSpPr>
          <p:cNvPr id="325" name="CustomShape 4"/>
          <p:cNvSpPr/>
          <p:nvPr/>
        </p:nvSpPr>
        <p:spPr>
          <a:xfrm>
            <a:off x="1104120" y="367200"/>
            <a:ext cx="7995240" cy="664200"/>
          </a:xfrm>
          <a:prstGeom prst="rect">
            <a:avLst/>
          </a:prstGeom>
          <a:noFill/>
          <a:ln w="12600">
            <a:noFill/>
          </a:ln>
        </p:spPr>
        <p:style>
          <a:lnRef idx="0"/>
          <a:fillRef idx="0"/>
          <a:effectRef idx="0"/>
          <a:fontRef idx="minor"/>
        </p:style>
        <p:txBody>
          <a:bodyPr lIns="50760" rIns="50760" tIns="50760" bIns="50760"/>
          <a:p>
            <a:pPr>
              <a:lnSpc>
                <a:spcPct val="100000"/>
              </a:lnSpc>
              <a:spcBef>
                <a:spcPts val="601"/>
              </a:spcBef>
            </a:pPr>
            <a:r>
              <a:rPr b="0" lang="en-US" sz="3700" spc="-123" strike="noStrike">
                <a:solidFill>
                  <a:srgbClr val="000000"/>
                </a:solidFill>
                <a:latin typeface="Microsoft YaHei"/>
                <a:ea typeface="Microsoft YaHei"/>
              </a:rPr>
              <a:t>pyspark</a:t>
            </a:r>
            <a:r>
              <a:rPr b="0" lang="en-US" sz="3700" spc="-123" strike="noStrike">
                <a:solidFill>
                  <a:srgbClr val="000000"/>
                </a:solidFill>
                <a:latin typeface="Microsoft YaHei"/>
                <a:ea typeface="Microsoft YaHei"/>
              </a:rPr>
              <a:t>命令及其常用的参数如下：</a:t>
            </a:r>
            <a:endParaRPr b="0" lang="en-US" sz="3700" spc="-1" strike="noStrike">
              <a:latin typeface="Arial"/>
            </a:endParaRPr>
          </a:p>
        </p:txBody>
      </p:sp>
      <p:sp>
        <p:nvSpPr>
          <p:cNvPr id="326" name="CustomShape 5"/>
          <p:cNvSpPr/>
          <p:nvPr/>
        </p:nvSpPr>
        <p:spPr>
          <a:xfrm>
            <a:off x="1066680" y="2886120"/>
            <a:ext cx="22249080" cy="7846920"/>
          </a:xfrm>
          <a:prstGeom prst="rect">
            <a:avLst/>
          </a:prstGeom>
          <a:noFill/>
          <a:ln w="12600">
            <a:noFill/>
          </a:ln>
        </p:spPr>
        <p:style>
          <a:lnRef idx="0"/>
          <a:fillRef idx="0"/>
          <a:effectRef idx="0"/>
          <a:fontRef idx="minor"/>
        </p:style>
        <p:txBody>
          <a:bodyPr lIns="50760" rIns="50760" tIns="50760" bIns="50760"/>
          <a:p>
            <a:pPr>
              <a:lnSpc>
                <a:spcPts val="4300"/>
              </a:lnSpc>
              <a:spcBef>
                <a:spcPts val="799"/>
              </a:spcBef>
            </a:pP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的运行模式取决于传递给</a:t>
            </a:r>
            <a:r>
              <a:rPr b="0" lang="en-US" sz="3700" spc="-1" strike="noStrike">
                <a:solidFill>
                  <a:srgbClr val="333333"/>
                </a:solidFill>
                <a:latin typeface="Microsoft YaHei"/>
                <a:ea typeface="Microsoft YaHei"/>
              </a:rPr>
              <a:t>SparkContext</a:t>
            </a:r>
            <a:r>
              <a:rPr b="0" lang="en-US" sz="3700" spc="-1" strike="noStrike">
                <a:solidFill>
                  <a:srgbClr val="333333"/>
                </a:solidFill>
                <a:latin typeface="Microsoft YaHei"/>
                <a:ea typeface="Microsoft YaHei"/>
              </a:rPr>
              <a:t>的</a:t>
            </a:r>
            <a:r>
              <a:rPr b="0" lang="en-US" sz="3700" spc="-1" strike="noStrike">
                <a:solidFill>
                  <a:srgbClr val="333333"/>
                </a:solidFill>
                <a:latin typeface="Microsoft YaHei"/>
                <a:ea typeface="Microsoft YaHei"/>
              </a:rPr>
              <a:t>Master URL</a:t>
            </a:r>
            <a:r>
              <a:rPr b="0" lang="en-US" sz="3700" spc="-1" strike="noStrike">
                <a:solidFill>
                  <a:srgbClr val="333333"/>
                </a:solidFill>
                <a:latin typeface="Microsoft YaHei"/>
                <a:ea typeface="Microsoft YaHei"/>
              </a:rPr>
              <a:t>的值。</a:t>
            </a:r>
            <a:r>
              <a:rPr b="0" lang="en-US" sz="3700" spc="-1" strike="noStrike">
                <a:solidFill>
                  <a:srgbClr val="333333"/>
                </a:solidFill>
                <a:latin typeface="Microsoft YaHei"/>
                <a:ea typeface="Microsoft YaHei"/>
              </a:rPr>
              <a:t>Master URL</a:t>
            </a:r>
            <a:r>
              <a:rPr b="0" lang="en-US" sz="3700" spc="-1" strike="noStrike">
                <a:solidFill>
                  <a:srgbClr val="333333"/>
                </a:solidFill>
                <a:latin typeface="Microsoft YaHei"/>
                <a:ea typeface="Microsoft YaHei"/>
              </a:rPr>
              <a:t>可以是以下任一种式：</a:t>
            </a:r>
            <a:br/>
            <a:r>
              <a:rPr b="0" lang="en-US" sz="3700" spc="-1" strike="noStrike">
                <a:solidFill>
                  <a:srgbClr val="333333"/>
                </a:solidFill>
                <a:latin typeface="Microsoft YaHei"/>
                <a:ea typeface="Microsoft YaHei"/>
              </a:rPr>
              <a:t>      </a:t>
            </a:r>
            <a:r>
              <a:rPr b="0" lang="en-US" sz="3700" spc="-1" strike="noStrike">
                <a:solidFill>
                  <a:srgbClr val="333333"/>
                </a:solidFill>
                <a:latin typeface="Microsoft YaHei"/>
                <a:ea typeface="Microsoft YaHei"/>
              </a:rPr>
              <a:t>* local </a:t>
            </a:r>
            <a:r>
              <a:rPr b="0" lang="en-US" sz="3700" spc="-1" strike="noStrike">
                <a:solidFill>
                  <a:srgbClr val="333333"/>
                </a:solidFill>
                <a:latin typeface="Microsoft YaHei"/>
                <a:ea typeface="Microsoft YaHei"/>
              </a:rPr>
              <a:t>使用一个</a:t>
            </a:r>
            <a:r>
              <a:rPr b="0" lang="en-US" sz="3700" spc="-1" strike="noStrike">
                <a:solidFill>
                  <a:srgbClr val="333333"/>
                </a:solidFill>
                <a:latin typeface="Microsoft YaHei"/>
                <a:ea typeface="Microsoft YaHei"/>
              </a:rPr>
              <a:t>Worker</a:t>
            </a:r>
            <a:r>
              <a:rPr b="0" lang="en-US" sz="3700" spc="-1" strike="noStrike">
                <a:solidFill>
                  <a:srgbClr val="333333"/>
                </a:solidFill>
                <a:latin typeface="Microsoft YaHei"/>
                <a:ea typeface="Microsoft YaHei"/>
              </a:rPr>
              <a:t>线程本地化运行</a:t>
            </a: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完全不并行</a:t>
            </a:r>
            <a:r>
              <a:rPr b="0" lang="en-US" sz="3700" spc="-1" strike="noStrike">
                <a:solidFill>
                  <a:srgbClr val="333333"/>
                </a:solidFill>
                <a:latin typeface="Microsoft YaHei"/>
                <a:ea typeface="Microsoft YaHei"/>
              </a:rPr>
              <a:t>)</a:t>
            </a:r>
            <a:br/>
            <a:r>
              <a:rPr b="0" lang="en-US" sz="3700" spc="-1" strike="noStrike">
                <a:solidFill>
                  <a:srgbClr val="333333"/>
                </a:solidFill>
                <a:latin typeface="Microsoft YaHei"/>
                <a:ea typeface="Microsoft YaHei"/>
              </a:rPr>
              <a:t>      * local[*] </a:t>
            </a:r>
            <a:r>
              <a:rPr b="0" lang="en-US" sz="3700" spc="-1" strike="noStrike">
                <a:solidFill>
                  <a:srgbClr val="333333"/>
                </a:solidFill>
                <a:latin typeface="Microsoft YaHei"/>
                <a:ea typeface="Microsoft YaHei"/>
              </a:rPr>
              <a:t>使用逻辑</a:t>
            </a:r>
            <a:r>
              <a:rPr b="0" lang="en-US" sz="3700" spc="-1" strike="noStrike">
                <a:solidFill>
                  <a:srgbClr val="333333"/>
                </a:solidFill>
                <a:latin typeface="Microsoft YaHei"/>
                <a:ea typeface="Microsoft YaHei"/>
              </a:rPr>
              <a:t>CPU</a:t>
            </a:r>
            <a:r>
              <a:rPr b="0" lang="en-US" sz="3700" spc="-1" strike="noStrike">
                <a:solidFill>
                  <a:srgbClr val="333333"/>
                </a:solidFill>
                <a:latin typeface="Microsoft YaHei"/>
                <a:ea typeface="Microsoft YaHei"/>
              </a:rPr>
              <a:t>个数数量的线程来本地化运行</a:t>
            </a:r>
            <a:r>
              <a:rPr b="0" lang="en-US" sz="3700" spc="-1" strike="noStrike">
                <a:solidFill>
                  <a:srgbClr val="333333"/>
                </a:solidFill>
                <a:latin typeface="Microsoft YaHei"/>
                <a:ea typeface="Microsoft YaHei"/>
              </a:rPr>
              <a:t>Spark</a:t>
            </a:r>
            <a:br/>
            <a:r>
              <a:rPr b="0" lang="en-US" sz="3700" spc="-1" strike="noStrike">
                <a:solidFill>
                  <a:srgbClr val="333333"/>
                </a:solidFill>
                <a:latin typeface="Microsoft YaHei"/>
                <a:ea typeface="Microsoft YaHei"/>
              </a:rPr>
              <a:t>      * local[K] </a:t>
            </a:r>
            <a:r>
              <a:rPr b="0" lang="en-US" sz="3700" spc="-1" strike="noStrike">
                <a:solidFill>
                  <a:srgbClr val="333333"/>
                </a:solidFill>
                <a:latin typeface="Microsoft YaHei"/>
                <a:ea typeface="Microsoft YaHei"/>
              </a:rPr>
              <a:t>使用</a:t>
            </a:r>
            <a:r>
              <a:rPr b="0" lang="en-US" sz="3700" spc="-1" strike="noStrike">
                <a:solidFill>
                  <a:srgbClr val="333333"/>
                </a:solidFill>
                <a:latin typeface="Microsoft YaHei"/>
                <a:ea typeface="Microsoft YaHei"/>
              </a:rPr>
              <a:t>K</a:t>
            </a:r>
            <a:r>
              <a:rPr b="0" lang="en-US" sz="3700" spc="-1" strike="noStrike">
                <a:solidFill>
                  <a:srgbClr val="333333"/>
                </a:solidFill>
                <a:latin typeface="Microsoft YaHei"/>
                <a:ea typeface="Microsoft YaHei"/>
              </a:rPr>
              <a:t>个</a:t>
            </a:r>
            <a:r>
              <a:rPr b="0" lang="en-US" sz="3700" spc="-1" strike="noStrike">
                <a:solidFill>
                  <a:srgbClr val="333333"/>
                </a:solidFill>
                <a:latin typeface="Microsoft YaHei"/>
                <a:ea typeface="Microsoft YaHei"/>
              </a:rPr>
              <a:t>Worker</a:t>
            </a:r>
            <a:r>
              <a:rPr b="0" lang="en-US" sz="3700" spc="-1" strike="noStrike">
                <a:solidFill>
                  <a:srgbClr val="333333"/>
                </a:solidFill>
                <a:latin typeface="Microsoft YaHei"/>
                <a:ea typeface="Microsoft YaHei"/>
              </a:rPr>
              <a:t>线程本地化运行</a:t>
            </a: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（理想情况下，</a:t>
            </a:r>
            <a:r>
              <a:rPr b="0" lang="en-US" sz="3700" spc="-1" strike="noStrike">
                <a:solidFill>
                  <a:srgbClr val="333333"/>
                </a:solidFill>
                <a:latin typeface="Microsoft YaHei"/>
                <a:ea typeface="Microsoft YaHei"/>
              </a:rPr>
              <a:t>K</a:t>
            </a:r>
            <a:r>
              <a:rPr b="0" lang="en-US" sz="3700" spc="-1" strike="noStrike">
                <a:solidFill>
                  <a:srgbClr val="333333"/>
                </a:solidFill>
                <a:latin typeface="Microsoft YaHei"/>
                <a:ea typeface="Microsoft YaHei"/>
              </a:rPr>
              <a:t>应该根据运行机器的</a:t>
            </a:r>
            <a:r>
              <a:rPr b="0" lang="en-US" sz="3700" spc="-1" strike="noStrike">
                <a:solidFill>
                  <a:srgbClr val="333333"/>
                </a:solidFill>
                <a:latin typeface="Microsoft YaHei"/>
                <a:ea typeface="Microsoft YaHei"/>
              </a:rPr>
              <a:t>CPU</a:t>
            </a:r>
            <a:r>
              <a:rPr b="0" lang="en-US" sz="3700" spc="-1" strike="noStrike">
                <a:solidFill>
                  <a:srgbClr val="333333"/>
                </a:solidFill>
                <a:latin typeface="Microsoft YaHei"/>
                <a:ea typeface="Microsoft YaHei"/>
              </a:rPr>
              <a:t>核数设定）</a:t>
            </a:r>
            <a:br/>
            <a:r>
              <a:rPr b="0" lang="en-US" sz="3700" spc="-1" strike="noStrike">
                <a:solidFill>
                  <a:srgbClr val="333333"/>
                </a:solidFill>
                <a:latin typeface="Microsoft YaHei"/>
                <a:ea typeface="Microsoft YaHei"/>
              </a:rPr>
              <a:t>      </a:t>
            </a:r>
            <a:r>
              <a:rPr b="0" lang="en-US" sz="3700" spc="-1" strike="noStrike">
                <a:solidFill>
                  <a:srgbClr val="333333"/>
                </a:solidFill>
                <a:latin typeface="Microsoft YaHei"/>
                <a:ea typeface="Microsoft YaHei"/>
              </a:rPr>
              <a:t>* spark://HOST:PORT </a:t>
            </a:r>
            <a:r>
              <a:rPr b="0" lang="en-US" sz="3700" spc="-1" strike="noStrike">
                <a:solidFill>
                  <a:srgbClr val="333333"/>
                </a:solidFill>
                <a:latin typeface="Microsoft YaHei"/>
                <a:ea typeface="Microsoft YaHei"/>
              </a:rPr>
              <a:t>连接到指定的</a:t>
            </a:r>
            <a:r>
              <a:rPr b="0" lang="en-US" sz="3700" spc="-1" strike="noStrike">
                <a:solidFill>
                  <a:srgbClr val="333333"/>
                </a:solidFill>
                <a:latin typeface="Microsoft YaHei"/>
                <a:ea typeface="Microsoft YaHei"/>
              </a:rPr>
              <a:t>Spark standalone master</a:t>
            </a:r>
            <a:r>
              <a:rPr b="0" lang="en-US" sz="3700" spc="-1" strike="noStrike">
                <a:solidFill>
                  <a:srgbClr val="333333"/>
                </a:solidFill>
                <a:latin typeface="Microsoft YaHei"/>
                <a:ea typeface="Microsoft YaHei"/>
              </a:rPr>
              <a:t>。默认端口是</a:t>
            </a:r>
            <a:r>
              <a:rPr b="0" lang="en-US" sz="3700" spc="-1" strike="noStrike">
                <a:solidFill>
                  <a:srgbClr val="333333"/>
                </a:solidFill>
                <a:latin typeface="Microsoft YaHei"/>
                <a:ea typeface="Microsoft YaHei"/>
              </a:rPr>
              <a:t>7077.</a:t>
            </a:r>
            <a:br/>
            <a:r>
              <a:rPr b="0" lang="en-US" sz="3700" spc="-1" strike="noStrike">
                <a:solidFill>
                  <a:srgbClr val="333333"/>
                </a:solidFill>
                <a:latin typeface="Microsoft YaHei"/>
                <a:ea typeface="Microsoft YaHei"/>
              </a:rPr>
              <a:t>      * yarn-client </a:t>
            </a:r>
            <a:r>
              <a:rPr b="0" lang="en-US" sz="3700" spc="-1" strike="noStrike">
                <a:solidFill>
                  <a:srgbClr val="333333"/>
                </a:solidFill>
                <a:latin typeface="Microsoft YaHei"/>
                <a:ea typeface="Microsoft YaHei"/>
              </a:rPr>
              <a:t>以客户端模式连接</a:t>
            </a:r>
            <a:r>
              <a:rPr b="0" lang="en-US" sz="3700" spc="-1" strike="noStrike">
                <a:solidFill>
                  <a:srgbClr val="333333"/>
                </a:solidFill>
                <a:latin typeface="Microsoft YaHei"/>
                <a:ea typeface="Microsoft YaHei"/>
              </a:rPr>
              <a:t>YARN</a:t>
            </a:r>
            <a:r>
              <a:rPr b="0" lang="en-US" sz="3700" spc="-1" strike="noStrike">
                <a:solidFill>
                  <a:srgbClr val="333333"/>
                </a:solidFill>
                <a:latin typeface="Microsoft YaHei"/>
                <a:ea typeface="Microsoft YaHei"/>
              </a:rPr>
              <a:t>集群。集群的位置可以在</a:t>
            </a:r>
            <a:r>
              <a:rPr b="0" lang="en-US" sz="3700" spc="-1" strike="noStrike">
                <a:solidFill>
                  <a:srgbClr val="333333"/>
                </a:solidFill>
                <a:latin typeface="Microsoft YaHei"/>
                <a:ea typeface="Microsoft YaHei"/>
              </a:rPr>
              <a:t>HADOOP_CONF_DIR </a:t>
            </a:r>
            <a:r>
              <a:rPr b="0" lang="en-US" sz="3700" spc="-1" strike="noStrike">
                <a:solidFill>
                  <a:srgbClr val="333333"/>
                </a:solidFill>
                <a:latin typeface="Microsoft YaHei"/>
                <a:ea typeface="Microsoft YaHei"/>
              </a:rPr>
              <a:t>环境变量中找   到。</a:t>
            </a:r>
            <a:br/>
            <a:r>
              <a:rPr b="0" lang="en-US" sz="3700" spc="-1" strike="noStrike">
                <a:solidFill>
                  <a:srgbClr val="333333"/>
                </a:solidFill>
                <a:latin typeface="Microsoft YaHei"/>
                <a:ea typeface="Microsoft YaHei"/>
              </a:rPr>
              <a:t>     </a:t>
            </a:r>
            <a:r>
              <a:rPr b="0" lang="en-US" sz="3700" spc="-1" strike="noStrike">
                <a:solidFill>
                  <a:srgbClr val="333333"/>
                </a:solidFill>
                <a:latin typeface="Microsoft YaHei"/>
                <a:ea typeface="Microsoft YaHei"/>
              </a:rPr>
              <a:t>* yarn-cluster </a:t>
            </a:r>
            <a:r>
              <a:rPr b="0" lang="en-US" sz="3700" spc="-1" strike="noStrike">
                <a:solidFill>
                  <a:srgbClr val="333333"/>
                </a:solidFill>
                <a:latin typeface="Microsoft YaHei"/>
                <a:ea typeface="Microsoft YaHei"/>
              </a:rPr>
              <a:t>以集群模式连接</a:t>
            </a:r>
            <a:r>
              <a:rPr b="0" lang="en-US" sz="3700" spc="-1" strike="noStrike">
                <a:solidFill>
                  <a:srgbClr val="333333"/>
                </a:solidFill>
                <a:latin typeface="Microsoft YaHei"/>
                <a:ea typeface="Microsoft YaHei"/>
              </a:rPr>
              <a:t>YARN</a:t>
            </a:r>
            <a:r>
              <a:rPr b="0" lang="en-US" sz="3700" spc="-1" strike="noStrike">
                <a:solidFill>
                  <a:srgbClr val="333333"/>
                </a:solidFill>
                <a:latin typeface="Microsoft YaHei"/>
                <a:ea typeface="Microsoft YaHei"/>
              </a:rPr>
              <a:t>集群。集群的位置可以在</a:t>
            </a:r>
            <a:r>
              <a:rPr b="0" lang="en-US" sz="3700" spc="-1" strike="noStrike">
                <a:solidFill>
                  <a:srgbClr val="333333"/>
                </a:solidFill>
                <a:latin typeface="Microsoft YaHei"/>
                <a:ea typeface="Microsoft YaHei"/>
              </a:rPr>
              <a:t>HADOOP_CONF_DIR </a:t>
            </a:r>
            <a:r>
              <a:rPr b="0" lang="en-US" sz="3700" spc="-1" strike="noStrike">
                <a:solidFill>
                  <a:srgbClr val="333333"/>
                </a:solidFill>
                <a:latin typeface="Microsoft YaHei"/>
                <a:ea typeface="Microsoft YaHei"/>
              </a:rPr>
              <a:t>环境变量中找到。</a:t>
            </a:r>
            <a:br/>
            <a:r>
              <a:rPr b="0" lang="en-US" sz="3700" spc="-1" strike="noStrike">
                <a:solidFill>
                  <a:srgbClr val="333333"/>
                </a:solidFill>
                <a:latin typeface="Microsoft YaHei"/>
                <a:ea typeface="Microsoft YaHei"/>
              </a:rPr>
              <a:t>     </a:t>
            </a:r>
            <a:r>
              <a:rPr b="0" lang="en-US" sz="3700" spc="-1" strike="noStrike">
                <a:solidFill>
                  <a:srgbClr val="333333"/>
                </a:solidFill>
                <a:latin typeface="Microsoft YaHei"/>
                <a:ea typeface="Microsoft YaHei"/>
              </a:rPr>
              <a:t>* mesos://HOST:PORT </a:t>
            </a:r>
            <a:r>
              <a:rPr b="0" lang="en-US" sz="3700" spc="-1" strike="noStrike">
                <a:solidFill>
                  <a:srgbClr val="333333"/>
                </a:solidFill>
                <a:latin typeface="Microsoft YaHei"/>
                <a:ea typeface="Microsoft YaHei"/>
              </a:rPr>
              <a:t>连接到指定的</a:t>
            </a:r>
            <a:r>
              <a:rPr b="0" lang="en-US" sz="3700" spc="-1" strike="noStrike">
                <a:solidFill>
                  <a:srgbClr val="333333"/>
                </a:solidFill>
                <a:latin typeface="Microsoft YaHei"/>
                <a:ea typeface="Microsoft YaHei"/>
              </a:rPr>
              <a:t>Mesos</a:t>
            </a:r>
            <a:r>
              <a:rPr b="0" lang="en-US" sz="3700" spc="-1" strike="noStrike">
                <a:solidFill>
                  <a:srgbClr val="333333"/>
                </a:solidFill>
                <a:latin typeface="Microsoft YaHei"/>
                <a:ea typeface="Microsoft YaHei"/>
              </a:rPr>
              <a:t>集群。默认接口是</a:t>
            </a:r>
            <a:r>
              <a:rPr b="0" lang="en-US" sz="3700" spc="-1" strike="noStrike">
                <a:solidFill>
                  <a:srgbClr val="333333"/>
                </a:solidFill>
                <a:latin typeface="Microsoft YaHei"/>
                <a:ea typeface="Microsoft YaHei"/>
              </a:rPr>
              <a:t>5050</a:t>
            </a:r>
            <a:r>
              <a:rPr b="0" lang="en-US" sz="3700" spc="-1" strike="noStrike">
                <a:solidFill>
                  <a:srgbClr val="333333"/>
                </a:solidFill>
                <a:latin typeface="Microsoft YaHei"/>
                <a:ea typeface="Microsoft YaHei"/>
              </a:rPr>
              <a:t>。</a:t>
            </a:r>
            <a:endParaRPr b="0" lang="en-US" sz="3700" spc="-1" strike="noStrike">
              <a:latin typeface="Arial"/>
            </a:endParaRPr>
          </a:p>
          <a:p>
            <a:pPr>
              <a:lnSpc>
                <a:spcPts val="4300"/>
              </a:lnSpc>
              <a:spcBef>
                <a:spcPts val="799"/>
              </a:spcBef>
            </a:pPr>
            <a:r>
              <a:rPr b="0" lang="en-US" sz="3700" spc="-1" strike="noStrike">
                <a:solidFill>
                  <a:srgbClr val="333333"/>
                </a:solidFill>
                <a:latin typeface="Microsoft YaHei"/>
                <a:ea typeface="Microsoft YaHei"/>
              </a:rPr>
              <a:t>需要强调的是，这里我们采用“本地模式”（</a:t>
            </a:r>
            <a:r>
              <a:rPr b="0" lang="en-US" sz="3700" spc="-1" strike="noStrike">
                <a:solidFill>
                  <a:srgbClr val="333333"/>
                </a:solidFill>
                <a:latin typeface="Microsoft YaHei"/>
                <a:ea typeface="Microsoft YaHei"/>
              </a:rPr>
              <a:t>local</a:t>
            </a:r>
            <a:r>
              <a:rPr b="0" lang="en-US" sz="3700" spc="-1" strike="noStrike">
                <a:solidFill>
                  <a:srgbClr val="333333"/>
                </a:solidFill>
                <a:latin typeface="Microsoft YaHei"/>
                <a:ea typeface="Microsoft YaHei"/>
              </a:rPr>
              <a:t>）运行</a:t>
            </a: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系统默认是“</a:t>
            </a:r>
            <a:r>
              <a:rPr b="0" lang="en-US" sz="3700" spc="-1" strike="noStrike">
                <a:solidFill>
                  <a:srgbClr val="333333"/>
                </a:solidFill>
                <a:latin typeface="Microsoft YaHei"/>
                <a:ea typeface="Microsoft YaHei"/>
              </a:rPr>
              <a:t>bin/pyspark-master local[*]”,</a:t>
            </a:r>
            <a:r>
              <a:rPr b="0" lang="en-US" sz="3700" spc="-1" strike="noStrike">
                <a:solidFill>
                  <a:srgbClr val="333333"/>
                </a:solidFill>
                <a:latin typeface="Microsoft YaHei"/>
                <a:ea typeface="Microsoft YaHei"/>
              </a:rPr>
              <a:t>也就是使用本地所有</a:t>
            </a:r>
            <a:r>
              <a:rPr b="0" lang="en-US" sz="3700" spc="-1" strike="noStrike">
                <a:solidFill>
                  <a:srgbClr val="333333"/>
                </a:solidFill>
                <a:latin typeface="Microsoft YaHei"/>
                <a:ea typeface="Microsoft YaHei"/>
              </a:rPr>
              <a:t>CPU</a:t>
            </a:r>
            <a:endParaRPr b="0" lang="en-US" sz="37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27" name="Group 1"/>
          <p:cNvGrpSpPr/>
          <p:nvPr/>
        </p:nvGrpSpPr>
        <p:grpSpPr>
          <a:xfrm>
            <a:off x="1701000" y="5954400"/>
            <a:ext cx="19792800" cy="810720"/>
            <a:chOff x="1701000" y="5954400"/>
            <a:chExt cx="19792800" cy="810720"/>
          </a:xfrm>
        </p:grpSpPr>
        <p:sp>
          <p:nvSpPr>
            <p:cNvPr id="328" name="CustomShape 2"/>
            <p:cNvSpPr/>
            <p:nvPr/>
          </p:nvSpPr>
          <p:spPr>
            <a:xfrm>
              <a:off x="1701000" y="5998680"/>
              <a:ext cx="19792800" cy="722160"/>
            </a:xfrm>
            <a:prstGeom prst="rect">
              <a:avLst/>
            </a:prstGeom>
            <a:solidFill>
              <a:srgbClr val="929292"/>
            </a:solidFill>
            <a:ln w="12600">
              <a:noFill/>
            </a:ln>
          </p:spPr>
          <p:style>
            <a:lnRef idx="0"/>
            <a:fillRef idx="0"/>
            <a:effectRef idx="0"/>
            <a:fontRef idx="minor"/>
          </p:style>
        </p:sp>
        <p:sp>
          <p:nvSpPr>
            <p:cNvPr id="329" name="CustomShape 3"/>
            <p:cNvSpPr/>
            <p:nvPr/>
          </p:nvSpPr>
          <p:spPr>
            <a:xfrm>
              <a:off x="1701000" y="5954400"/>
              <a:ext cx="19792800" cy="81072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 ./bin/pyspark —</a:t>
              </a:r>
              <a:r>
                <a:rPr b="0" lang="en-US" sz="3200" spc="-1" strike="noStrike">
                  <a:solidFill>
                    <a:srgbClr val="666666"/>
                  </a:solidFill>
                  <a:latin typeface="Monaco"/>
                  <a:ea typeface="Monaco"/>
                </a:rPr>
                <a:t>master local[4]</a:t>
              </a:r>
              <a:endParaRPr b="0" lang="en-US" sz="3200" spc="-1" strike="noStrike">
                <a:latin typeface="Arial"/>
              </a:endParaRPr>
            </a:p>
          </p:txBody>
        </p:sp>
      </p:grpSp>
      <p:grpSp>
        <p:nvGrpSpPr>
          <p:cNvPr id="330" name="Group 4"/>
          <p:cNvGrpSpPr/>
          <p:nvPr/>
        </p:nvGrpSpPr>
        <p:grpSpPr>
          <a:xfrm>
            <a:off x="1701000" y="5142240"/>
            <a:ext cx="19792800" cy="810720"/>
            <a:chOff x="1701000" y="5142240"/>
            <a:chExt cx="19792800" cy="810720"/>
          </a:xfrm>
        </p:grpSpPr>
        <p:sp>
          <p:nvSpPr>
            <p:cNvPr id="331" name="CustomShape 5"/>
            <p:cNvSpPr/>
            <p:nvPr/>
          </p:nvSpPr>
          <p:spPr>
            <a:xfrm>
              <a:off x="1701000" y="5186520"/>
              <a:ext cx="19792800" cy="722160"/>
            </a:xfrm>
            <a:prstGeom prst="rect">
              <a:avLst/>
            </a:prstGeom>
            <a:solidFill>
              <a:srgbClr val="929292"/>
            </a:solidFill>
            <a:ln w="12600">
              <a:noFill/>
            </a:ln>
          </p:spPr>
          <p:style>
            <a:lnRef idx="0"/>
            <a:fillRef idx="0"/>
            <a:effectRef idx="0"/>
            <a:fontRef idx="minor"/>
          </p:style>
        </p:sp>
        <p:sp>
          <p:nvSpPr>
            <p:cNvPr id="332" name="CustomShape 6"/>
            <p:cNvSpPr/>
            <p:nvPr/>
          </p:nvSpPr>
          <p:spPr>
            <a:xfrm>
              <a:off x="1701000" y="5142240"/>
              <a:ext cx="19792800" cy="81072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177500"/>
                  </a:solidFill>
                  <a:latin typeface="Monaco"/>
                  <a:ea typeface="Monaco"/>
                </a:rPr>
                <a:t># cd /usr/local/spark-local</a:t>
              </a:r>
              <a:endParaRPr b="0" lang="en-US" sz="3200" spc="-1" strike="noStrike">
                <a:latin typeface="Arial"/>
              </a:endParaRPr>
            </a:p>
          </p:txBody>
        </p:sp>
      </p:grpSp>
      <p:sp>
        <p:nvSpPr>
          <p:cNvPr id="333" name="CustomShape 7"/>
          <p:cNvSpPr/>
          <p:nvPr/>
        </p:nvSpPr>
        <p:spPr>
          <a:xfrm>
            <a:off x="0" y="7772400"/>
            <a:ext cx="24382080" cy="3510000"/>
          </a:xfrm>
          <a:prstGeom prst="rect">
            <a:avLst/>
          </a:prstGeom>
          <a:noFill/>
          <a:ln w="12600">
            <a:noFill/>
          </a:ln>
        </p:spPr>
        <p:style>
          <a:lnRef idx="0"/>
          <a:fillRef idx="0"/>
          <a:effectRef idx="0"/>
          <a:fontRef idx="minor"/>
        </p:style>
        <p:txBody>
          <a:bodyPr lIns="50760" rIns="50760" tIns="50760" bIns="50760" anchor="ctr"/>
          <a:p>
            <a:pPr>
              <a:lnSpc>
                <a:spcPct val="100000"/>
              </a:lnSpc>
              <a:spcBef>
                <a:spcPts val="1199"/>
              </a:spcBef>
            </a:pPr>
            <a:r>
              <a:rPr b="1" lang="en-US" sz="3700" spc="-86" strike="noStrike">
                <a:solidFill>
                  <a:srgbClr val="000000"/>
                </a:solidFill>
                <a:latin typeface="Helvetica Neue"/>
                <a:ea typeface="Helvetica Neue"/>
              </a:rPr>
              <a:t>4. Spark</a:t>
            </a:r>
            <a:r>
              <a:rPr b="1" lang="en-US" sz="3700" spc="-86" strike="noStrike">
                <a:solidFill>
                  <a:srgbClr val="000000"/>
                </a:solidFill>
                <a:latin typeface="Helvetica Neue"/>
                <a:ea typeface="Helvetica Neue"/>
              </a:rPr>
              <a:t>独立应用编程</a:t>
            </a:r>
            <a:endParaRPr b="0" lang="en-US" sz="3700" spc="-1" strike="noStrike">
              <a:latin typeface="Arial"/>
            </a:endParaRPr>
          </a:p>
          <a:p>
            <a:pPr>
              <a:lnSpc>
                <a:spcPts val="5601"/>
              </a:lnSpc>
            </a:pPr>
            <a:r>
              <a:rPr b="0" lang="en-US" sz="3200" spc="-1" strike="noStrike">
                <a:solidFill>
                  <a:srgbClr val="333333"/>
                </a:solidFill>
                <a:latin typeface="Microsoft YaHei"/>
                <a:ea typeface="Microsoft YaHei"/>
              </a:rPr>
              <a:t>接着我们通过一个简单的应用程序来演示如何通过 </a:t>
            </a:r>
            <a:r>
              <a:rPr b="0" lang="en-US" sz="3200" spc="-1" strike="noStrike">
                <a:solidFill>
                  <a:srgbClr val="333333"/>
                </a:solidFill>
                <a:latin typeface="Microsoft YaHei"/>
                <a:ea typeface="Microsoft YaHei"/>
              </a:rPr>
              <a:t>Spark API </a:t>
            </a:r>
            <a:r>
              <a:rPr b="0" lang="en-US" sz="3200" spc="-1" strike="noStrike">
                <a:solidFill>
                  <a:srgbClr val="333333"/>
                </a:solidFill>
                <a:latin typeface="Microsoft YaHei"/>
                <a:ea typeface="Microsoft YaHei"/>
              </a:rPr>
              <a:t>编写一个独立应用程序。使用 </a:t>
            </a:r>
            <a:r>
              <a:rPr b="0" lang="en-US" sz="3200" spc="-1" strike="noStrike">
                <a:solidFill>
                  <a:srgbClr val="333333"/>
                </a:solidFill>
                <a:latin typeface="Microsoft YaHei"/>
                <a:ea typeface="Microsoft YaHei"/>
              </a:rPr>
              <a:t>Python</a:t>
            </a:r>
            <a:r>
              <a:rPr b="0" lang="en-US" sz="3200" spc="-1" strike="noStrike">
                <a:solidFill>
                  <a:srgbClr val="333333"/>
                </a:solidFill>
                <a:latin typeface="Microsoft YaHei"/>
                <a:ea typeface="Microsoft YaHei"/>
              </a:rPr>
              <a:t>进行</a:t>
            </a:r>
            <a:r>
              <a:rPr b="0" lang="en-US" sz="3200" spc="-1" strike="noStrike">
                <a:solidFill>
                  <a:srgbClr val="333333"/>
                </a:solidFill>
                <a:latin typeface="Microsoft YaHei"/>
                <a:ea typeface="Microsoft YaHei"/>
              </a:rPr>
              <a:t>spark</a:t>
            </a:r>
            <a:r>
              <a:rPr b="0" lang="en-US" sz="3200" spc="-1" strike="noStrike">
                <a:solidFill>
                  <a:srgbClr val="333333"/>
                </a:solidFill>
                <a:latin typeface="Microsoft YaHei"/>
                <a:ea typeface="Microsoft YaHei"/>
              </a:rPr>
              <a:t>编程比</a:t>
            </a:r>
            <a:r>
              <a:rPr b="0" lang="en-US" sz="3200" spc="-1" strike="noStrike">
                <a:solidFill>
                  <a:srgbClr val="333333"/>
                </a:solidFill>
                <a:latin typeface="Microsoft YaHei"/>
                <a:ea typeface="Microsoft YaHei"/>
              </a:rPr>
              <a:t>Java</a:t>
            </a:r>
            <a:r>
              <a:rPr b="0" lang="en-US" sz="3200" spc="-1" strike="noStrike">
                <a:solidFill>
                  <a:srgbClr val="333333"/>
                </a:solidFill>
                <a:latin typeface="Microsoft YaHei"/>
                <a:ea typeface="Microsoft YaHei"/>
              </a:rPr>
              <a:t>和</a:t>
            </a:r>
            <a:r>
              <a:rPr b="0" lang="en-US" sz="3200" spc="-1" strike="noStrike">
                <a:solidFill>
                  <a:srgbClr val="333333"/>
                </a:solidFill>
                <a:latin typeface="Microsoft YaHei"/>
                <a:ea typeface="Microsoft YaHei"/>
              </a:rPr>
              <a:t>Scala</a:t>
            </a:r>
            <a:r>
              <a:rPr b="0" lang="en-US" sz="3200" spc="-1" strike="noStrike">
                <a:solidFill>
                  <a:srgbClr val="333333"/>
                </a:solidFill>
                <a:latin typeface="Microsoft YaHei"/>
                <a:ea typeface="Microsoft YaHei"/>
              </a:rPr>
              <a:t>简单得多。</a:t>
            </a:r>
            <a:endParaRPr b="0" lang="en-US" sz="3200" spc="-1" strike="noStrike">
              <a:latin typeface="Arial"/>
            </a:endParaRPr>
          </a:p>
          <a:p>
            <a:pPr>
              <a:lnSpc>
                <a:spcPts val="5601"/>
              </a:lnSpc>
            </a:pPr>
            <a:r>
              <a:rPr b="0" lang="en-US" sz="3200" spc="-1" strike="noStrike">
                <a:solidFill>
                  <a:srgbClr val="333333"/>
                </a:solidFill>
                <a:latin typeface="Microsoft YaHei"/>
                <a:ea typeface="Microsoft YaHei"/>
              </a:rPr>
              <a:t>在进行</a:t>
            </a:r>
            <a:r>
              <a:rPr b="0" lang="en-US" sz="3200" spc="-1" strike="noStrike">
                <a:solidFill>
                  <a:srgbClr val="333333"/>
                </a:solidFill>
                <a:latin typeface="Microsoft YaHei"/>
                <a:ea typeface="Microsoft YaHei"/>
              </a:rPr>
              <a:t>Python</a:t>
            </a:r>
            <a:r>
              <a:rPr b="0" lang="en-US" sz="3200" spc="-1" strike="noStrike">
                <a:solidFill>
                  <a:srgbClr val="333333"/>
                </a:solidFill>
                <a:latin typeface="Microsoft YaHei"/>
                <a:ea typeface="Microsoft YaHei"/>
              </a:rPr>
              <a:t>编程前，请先确定是否已经</a:t>
            </a:r>
            <a:r>
              <a:rPr b="0" lang="en-US" sz="3200" spc="-1" strike="noStrike">
                <a:solidFill>
                  <a:srgbClr val="333333"/>
                </a:solidFill>
                <a:latin typeface="Microsoft YaHei"/>
                <a:ea typeface="Microsoft YaHei"/>
              </a:rPr>
              <a:t>.bashrc</a:t>
            </a:r>
            <a:r>
              <a:rPr b="0" lang="en-US" sz="3200" spc="-1" strike="noStrike">
                <a:solidFill>
                  <a:srgbClr val="333333"/>
                </a:solidFill>
                <a:latin typeface="Microsoft YaHei"/>
                <a:ea typeface="Microsoft YaHei"/>
              </a:rPr>
              <a:t>中添加</a:t>
            </a:r>
            <a:r>
              <a:rPr b="0" lang="en-US" sz="3200" spc="-1" strike="noStrike">
                <a:solidFill>
                  <a:srgbClr val="333333"/>
                </a:solidFill>
                <a:latin typeface="Microsoft YaHei"/>
                <a:ea typeface="Microsoft YaHei"/>
              </a:rPr>
              <a:t>PYTHONPATH</a:t>
            </a:r>
            <a:r>
              <a:rPr b="0" lang="en-US" sz="3200" spc="-1" strike="noStrike">
                <a:solidFill>
                  <a:srgbClr val="333333"/>
                </a:solidFill>
                <a:latin typeface="Microsoft YaHei"/>
                <a:ea typeface="Microsoft YaHei"/>
              </a:rPr>
              <a:t>环境变量。</a:t>
            </a:r>
            <a:endParaRPr b="0" lang="en-US" sz="3200" spc="-1" strike="noStrike">
              <a:latin typeface="Arial"/>
            </a:endParaRPr>
          </a:p>
          <a:p>
            <a:pPr>
              <a:lnSpc>
                <a:spcPts val="5601"/>
              </a:lnSpc>
            </a:pPr>
            <a:r>
              <a:rPr b="0" lang="en-US" sz="3200" spc="-1" strike="noStrike">
                <a:solidFill>
                  <a:srgbClr val="333333"/>
                </a:solidFill>
                <a:latin typeface="Microsoft YaHei"/>
                <a:ea typeface="Microsoft YaHei"/>
              </a:rPr>
              <a:t>接下来即可进行</a:t>
            </a:r>
            <a:r>
              <a:rPr b="0" lang="en-US" sz="3200" spc="-1" strike="noStrike">
                <a:solidFill>
                  <a:srgbClr val="333333"/>
                </a:solidFill>
                <a:latin typeface="Microsoft YaHei"/>
                <a:ea typeface="Microsoft YaHei"/>
              </a:rPr>
              <a:t>Python</a:t>
            </a:r>
            <a:r>
              <a:rPr b="0" lang="en-US" sz="3200" spc="-1" strike="noStrike">
                <a:solidFill>
                  <a:srgbClr val="333333"/>
                </a:solidFill>
                <a:latin typeface="Microsoft YaHei"/>
                <a:ea typeface="Microsoft YaHei"/>
              </a:rPr>
              <a:t>编程</a:t>
            </a:r>
            <a:r>
              <a:rPr b="0" lang="en-US" sz="3200" spc="-1" strike="noStrike">
                <a:solidFill>
                  <a:srgbClr val="333333"/>
                </a:solidFill>
                <a:latin typeface="Microsoft YaHei"/>
                <a:ea typeface="Microsoft YaHei"/>
              </a:rPr>
              <a:t>.</a:t>
            </a:r>
            <a:endParaRPr b="0" lang="en-US" sz="3200" spc="-1" strike="noStrike">
              <a:latin typeface="Arial"/>
            </a:endParaRPr>
          </a:p>
        </p:txBody>
      </p:sp>
      <p:sp>
        <p:nvSpPr>
          <p:cNvPr id="334" name="CustomShape 8"/>
          <p:cNvSpPr/>
          <p:nvPr/>
        </p:nvSpPr>
        <p:spPr>
          <a:xfrm>
            <a:off x="261360" y="182880"/>
            <a:ext cx="23328720" cy="5655240"/>
          </a:xfrm>
          <a:prstGeom prst="rect">
            <a:avLst/>
          </a:prstGeom>
          <a:noFill/>
          <a:ln w="12600">
            <a:noFill/>
          </a:ln>
        </p:spPr>
        <p:style>
          <a:lnRef idx="0"/>
          <a:fillRef idx="0"/>
          <a:effectRef idx="0"/>
          <a:fontRef idx="minor"/>
        </p:style>
        <p:txBody>
          <a:bodyPr lIns="50760" rIns="50760" tIns="50760" bIns="50760"/>
          <a:p>
            <a:pPr>
              <a:lnSpc>
                <a:spcPts val="6100"/>
              </a:lnSpc>
              <a:spcBef>
                <a:spcPts val="1500"/>
              </a:spcBef>
            </a:pPr>
            <a:r>
              <a:rPr b="0" lang="en-US" sz="3700" spc="-1" strike="noStrike">
                <a:solidFill>
                  <a:srgbClr val="333333"/>
                </a:solidFill>
                <a:latin typeface="Microsoft YaHei"/>
                <a:ea typeface="Microsoft YaHei"/>
              </a:rPr>
              <a:t>在</a:t>
            </a:r>
            <a:r>
              <a:rPr b="0" lang="en-US" sz="3700" spc="-1" strike="noStrike">
                <a:solidFill>
                  <a:srgbClr val="333333"/>
                </a:solidFill>
                <a:latin typeface="Microsoft YaHei"/>
                <a:ea typeface="Microsoft YaHei"/>
              </a:rPr>
              <a:t>Spark</a:t>
            </a:r>
            <a:r>
              <a:rPr b="0" lang="en-US" sz="3700" spc="-1" strike="noStrike">
                <a:solidFill>
                  <a:srgbClr val="333333"/>
                </a:solidFill>
                <a:latin typeface="Microsoft YaHei"/>
                <a:ea typeface="Microsoft YaHei"/>
              </a:rPr>
              <a:t>中采用本地模式启动</a:t>
            </a:r>
            <a:r>
              <a:rPr b="0" lang="en-US" sz="3700" spc="-1" strike="noStrike">
                <a:solidFill>
                  <a:srgbClr val="333333"/>
                </a:solidFill>
                <a:latin typeface="Microsoft YaHei"/>
                <a:ea typeface="Microsoft YaHei"/>
              </a:rPr>
              <a:t>pyspark</a:t>
            </a:r>
            <a:r>
              <a:rPr b="0" lang="en-US" sz="3700" spc="-1" strike="noStrike">
                <a:solidFill>
                  <a:srgbClr val="333333"/>
                </a:solidFill>
                <a:latin typeface="Microsoft YaHei"/>
                <a:ea typeface="Microsoft YaHei"/>
              </a:rPr>
              <a:t>的命令主要包含以下参数：</a:t>
            </a:r>
            <a:br/>
            <a:r>
              <a:rPr b="0" lang="en-US" sz="3700" spc="-1" strike="noStrike">
                <a:solidFill>
                  <a:srgbClr val="333333"/>
                </a:solidFill>
                <a:latin typeface="Microsoft YaHei"/>
                <a:ea typeface="Microsoft YaHei"/>
              </a:rPr>
              <a:t>            </a:t>
            </a:r>
            <a:r>
              <a:rPr b="0" lang="en-US" sz="3700" spc="-1" strike="noStrike">
                <a:solidFill>
                  <a:srgbClr val="333333"/>
                </a:solidFill>
                <a:latin typeface="Microsoft YaHei"/>
                <a:ea typeface="Microsoft YaHei"/>
              </a:rPr>
              <a:t>--master</a:t>
            </a:r>
            <a:r>
              <a:rPr b="0" lang="en-US" sz="3700" spc="-1" strike="noStrike">
                <a:solidFill>
                  <a:srgbClr val="333333"/>
                </a:solidFill>
                <a:latin typeface="Microsoft YaHei"/>
                <a:ea typeface="Microsoft YaHei"/>
              </a:rPr>
              <a:t>：这个参数表示当前的</a:t>
            </a:r>
            <a:r>
              <a:rPr b="0" lang="en-US" sz="3700" spc="-1" strike="noStrike">
                <a:solidFill>
                  <a:srgbClr val="333333"/>
                </a:solidFill>
                <a:latin typeface="Microsoft YaHei"/>
                <a:ea typeface="Microsoft YaHei"/>
              </a:rPr>
              <a:t>pyspark</a:t>
            </a:r>
            <a:r>
              <a:rPr b="0" lang="en-US" sz="3700" spc="-1" strike="noStrike">
                <a:solidFill>
                  <a:srgbClr val="333333"/>
                </a:solidFill>
                <a:latin typeface="Microsoft YaHei"/>
                <a:ea typeface="Microsoft YaHei"/>
              </a:rPr>
              <a:t>要连接到哪个</a:t>
            </a:r>
            <a:r>
              <a:rPr b="0" lang="en-US" sz="3700" spc="-1" strike="noStrike">
                <a:solidFill>
                  <a:srgbClr val="333333"/>
                </a:solidFill>
                <a:latin typeface="Microsoft YaHei"/>
                <a:ea typeface="Microsoft YaHei"/>
              </a:rPr>
              <a:t>master</a:t>
            </a:r>
            <a:r>
              <a:rPr b="0" lang="en-US" sz="3700" spc="-1" strike="noStrike">
                <a:solidFill>
                  <a:srgbClr val="333333"/>
                </a:solidFill>
                <a:latin typeface="Microsoft YaHei"/>
                <a:ea typeface="Microsoft YaHei"/>
              </a:rPr>
              <a:t>，如果是</a:t>
            </a:r>
            <a:r>
              <a:rPr b="0" lang="en-US" sz="3700" spc="-1" strike="noStrike">
                <a:solidFill>
                  <a:srgbClr val="333333"/>
                </a:solidFill>
                <a:latin typeface="Microsoft YaHei"/>
                <a:ea typeface="Microsoft YaHei"/>
              </a:rPr>
              <a:t>local[*]</a:t>
            </a:r>
            <a:r>
              <a:rPr b="0" lang="en-US" sz="3700" spc="-1" strike="noStrike">
                <a:solidFill>
                  <a:srgbClr val="333333"/>
                </a:solidFill>
                <a:latin typeface="Microsoft YaHei"/>
                <a:ea typeface="Microsoft YaHei"/>
              </a:rPr>
              <a:t>，就是使用本地模式启动</a:t>
            </a:r>
            <a:r>
              <a:rPr b="0" lang="en-US" sz="3700" spc="-1" strike="noStrike">
                <a:solidFill>
                  <a:srgbClr val="333333"/>
                </a:solidFill>
                <a:latin typeface="Microsoft YaHei"/>
                <a:ea typeface="Microsoft YaHei"/>
              </a:rPr>
              <a:t>pyspark</a:t>
            </a:r>
            <a:r>
              <a:rPr b="0" lang="en-US" sz="3700" spc="-1" strike="noStrike">
                <a:solidFill>
                  <a:srgbClr val="333333"/>
                </a:solidFill>
                <a:latin typeface="Microsoft YaHei"/>
                <a:ea typeface="Microsoft YaHei"/>
              </a:rPr>
              <a:t>，其中，中括号内的星号表示需要使用几个</a:t>
            </a:r>
            <a:r>
              <a:rPr b="0" lang="en-US" sz="3700" spc="-1" strike="noStrike">
                <a:solidFill>
                  <a:srgbClr val="333333"/>
                </a:solidFill>
                <a:latin typeface="Microsoft YaHei"/>
                <a:ea typeface="Microsoft YaHei"/>
              </a:rPr>
              <a:t>CPU</a:t>
            </a:r>
            <a:r>
              <a:rPr b="0" lang="en-US" sz="3700" spc="-1" strike="noStrike">
                <a:solidFill>
                  <a:srgbClr val="333333"/>
                </a:solidFill>
                <a:latin typeface="Microsoft YaHei"/>
                <a:ea typeface="Microsoft YaHei"/>
              </a:rPr>
              <a:t>核心</a:t>
            </a:r>
            <a:r>
              <a:rPr b="0" lang="en-US" sz="3700" spc="-1" strike="noStrike">
                <a:solidFill>
                  <a:srgbClr val="333333"/>
                </a:solidFill>
                <a:latin typeface="Microsoft YaHei"/>
                <a:ea typeface="Microsoft YaHei"/>
              </a:rPr>
              <a:t>(core)</a:t>
            </a:r>
            <a:r>
              <a:rPr b="0" lang="en-US" sz="3700" spc="-1" strike="noStrike">
                <a:solidFill>
                  <a:srgbClr val="333333"/>
                </a:solidFill>
                <a:latin typeface="Microsoft YaHei"/>
                <a:ea typeface="Microsoft YaHei"/>
              </a:rPr>
              <a:t>；</a:t>
            </a:r>
            <a:br/>
            <a:r>
              <a:rPr b="0" lang="en-US" sz="3700" spc="-1" strike="noStrike">
                <a:solidFill>
                  <a:srgbClr val="333333"/>
                </a:solidFill>
                <a:latin typeface="Microsoft YaHei"/>
                <a:ea typeface="Microsoft YaHei"/>
              </a:rPr>
              <a:t>            </a:t>
            </a:r>
            <a:r>
              <a:rPr b="0" lang="en-US" sz="3700" spc="-1" strike="noStrike">
                <a:solidFill>
                  <a:srgbClr val="333333"/>
                </a:solidFill>
                <a:latin typeface="Microsoft YaHei"/>
                <a:ea typeface="Microsoft YaHei"/>
              </a:rPr>
              <a:t>--jars</a:t>
            </a:r>
            <a:r>
              <a:rPr b="0" lang="en-US" sz="3700" spc="-1" strike="noStrike">
                <a:solidFill>
                  <a:srgbClr val="333333"/>
                </a:solidFill>
                <a:latin typeface="Microsoft YaHei"/>
                <a:ea typeface="Microsoft YaHei"/>
              </a:rPr>
              <a:t>： 这个参数用于把相关的</a:t>
            </a:r>
            <a:r>
              <a:rPr b="0" lang="en-US" sz="3700" spc="-1" strike="noStrike">
                <a:solidFill>
                  <a:srgbClr val="333333"/>
                </a:solidFill>
                <a:latin typeface="Microsoft YaHei"/>
                <a:ea typeface="Microsoft YaHei"/>
              </a:rPr>
              <a:t>JAR</a:t>
            </a:r>
            <a:r>
              <a:rPr b="0" lang="en-US" sz="3700" spc="-1" strike="noStrike">
                <a:solidFill>
                  <a:srgbClr val="333333"/>
                </a:solidFill>
                <a:latin typeface="Microsoft YaHei"/>
                <a:ea typeface="Microsoft YaHei"/>
              </a:rPr>
              <a:t>包添加到</a:t>
            </a:r>
            <a:r>
              <a:rPr b="0" lang="en-US" sz="3700" spc="-1" strike="noStrike">
                <a:solidFill>
                  <a:srgbClr val="333333"/>
                </a:solidFill>
                <a:latin typeface="Microsoft YaHei"/>
                <a:ea typeface="Microsoft YaHei"/>
              </a:rPr>
              <a:t>CLASSPATH</a:t>
            </a:r>
            <a:r>
              <a:rPr b="0" lang="en-US" sz="3700" spc="-1" strike="noStrike">
                <a:solidFill>
                  <a:srgbClr val="333333"/>
                </a:solidFill>
                <a:latin typeface="Microsoft YaHei"/>
                <a:ea typeface="Microsoft YaHei"/>
              </a:rPr>
              <a:t>中；如果有多个</a:t>
            </a:r>
            <a:r>
              <a:rPr b="0" lang="en-US" sz="3700" spc="-1" strike="noStrike">
                <a:solidFill>
                  <a:srgbClr val="333333"/>
                </a:solidFill>
                <a:latin typeface="Microsoft YaHei"/>
                <a:ea typeface="Microsoft YaHei"/>
              </a:rPr>
              <a:t>jar</a:t>
            </a:r>
            <a:r>
              <a:rPr b="0" lang="en-US" sz="3700" spc="-1" strike="noStrike">
                <a:solidFill>
                  <a:srgbClr val="333333"/>
                </a:solidFill>
                <a:latin typeface="Microsoft YaHei"/>
                <a:ea typeface="Microsoft YaHei"/>
              </a:rPr>
              <a:t>包，可以使用逗号分隔符连接它们；</a:t>
            </a:r>
            <a:endParaRPr b="0" lang="en-US" sz="3700" spc="-1" strike="noStrike">
              <a:latin typeface="Arial"/>
            </a:endParaRPr>
          </a:p>
          <a:p>
            <a:pPr>
              <a:lnSpc>
                <a:spcPts val="6100"/>
              </a:lnSpc>
              <a:spcBef>
                <a:spcPts val="1500"/>
              </a:spcBef>
            </a:pPr>
            <a:r>
              <a:rPr b="0" lang="en-US" sz="3700" spc="-1" strike="noStrike">
                <a:solidFill>
                  <a:srgbClr val="333333"/>
                </a:solidFill>
                <a:latin typeface="Microsoft YaHei"/>
                <a:ea typeface="Microsoft YaHei"/>
              </a:rPr>
              <a:t>比如，要采用本地模式，在</a:t>
            </a:r>
            <a:r>
              <a:rPr b="0" lang="en-US" sz="3700" spc="-1" strike="noStrike">
                <a:solidFill>
                  <a:srgbClr val="333333"/>
                </a:solidFill>
                <a:latin typeface="Microsoft YaHei"/>
                <a:ea typeface="Microsoft YaHei"/>
              </a:rPr>
              <a:t>4</a:t>
            </a:r>
            <a:r>
              <a:rPr b="0" lang="en-US" sz="3700" spc="-1" strike="noStrike">
                <a:solidFill>
                  <a:srgbClr val="333333"/>
                </a:solidFill>
                <a:latin typeface="Microsoft YaHei"/>
                <a:ea typeface="Microsoft YaHei"/>
              </a:rPr>
              <a:t>个</a:t>
            </a:r>
            <a:r>
              <a:rPr b="0" lang="en-US" sz="3700" spc="-1" strike="noStrike">
                <a:solidFill>
                  <a:srgbClr val="333333"/>
                </a:solidFill>
                <a:latin typeface="Microsoft YaHei"/>
                <a:ea typeface="Microsoft YaHei"/>
              </a:rPr>
              <a:t>CPU</a:t>
            </a:r>
            <a:r>
              <a:rPr b="0" lang="en-US" sz="3700" spc="-1" strike="noStrike">
                <a:solidFill>
                  <a:srgbClr val="333333"/>
                </a:solidFill>
                <a:latin typeface="Microsoft YaHei"/>
                <a:ea typeface="Microsoft YaHei"/>
              </a:rPr>
              <a:t>核心上运行</a:t>
            </a:r>
            <a:r>
              <a:rPr b="0" lang="en-US" sz="3700" spc="-1" strike="noStrike">
                <a:solidFill>
                  <a:srgbClr val="333333"/>
                </a:solidFill>
                <a:latin typeface="Microsoft YaHei"/>
                <a:ea typeface="Microsoft YaHei"/>
              </a:rPr>
              <a:t>pyspark</a:t>
            </a:r>
            <a:r>
              <a:rPr b="0" lang="en-US" sz="3700" spc="-1" strike="noStrike">
                <a:solidFill>
                  <a:srgbClr val="333333"/>
                </a:solidFill>
                <a:latin typeface="Microsoft YaHei"/>
                <a:ea typeface="Microsoft YaHei"/>
              </a:rPr>
              <a:t>：</a:t>
            </a:r>
            <a:endParaRPr b="0" lang="en-US" sz="3700" spc="-1" strike="noStrike">
              <a:latin typeface="Arial"/>
            </a:endParaRPr>
          </a:p>
          <a:p>
            <a:pPr>
              <a:lnSpc>
                <a:spcPct val="100000"/>
              </a:lnSpc>
              <a:spcBef>
                <a:spcPts val="1199"/>
              </a:spcBef>
            </a:pPr>
            <a:endParaRPr b="0" lang="en-US" sz="37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170640" y="801720"/>
            <a:ext cx="10264680" cy="1522080"/>
          </a:xfrm>
          <a:prstGeom prst="rect">
            <a:avLst/>
          </a:prstGeom>
          <a:noFill/>
          <a:ln w="12600">
            <a:noFill/>
          </a:ln>
        </p:spPr>
        <p:style>
          <a:lnRef idx="0"/>
          <a:fillRef idx="0"/>
          <a:effectRef idx="0"/>
          <a:fontRef idx="minor"/>
        </p:style>
        <p:txBody>
          <a:bodyPr lIns="50760" rIns="50760" tIns="50760" bIns="50760" anchor="ctr"/>
          <a:p>
            <a:pPr>
              <a:lnSpc>
                <a:spcPts val="5601"/>
              </a:lnSpc>
            </a:pPr>
            <a:r>
              <a:rPr b="0" lang="en-US" sz="3200" spc="-1" strike="noStrike">
                <a:solidFill>
                  <a:srgbClr val="333333"/>
                </a:solidFill>
                <a:latin typeface="Microsoft YaHei"/>
                <a:ea typeface="Microsoft YaHei"/>
              </a:rPr>
              <a:t>这里在新建一个</a:t>
            </a:r>
            <a:r>
              <a:rPr b="0" lang="en-US" sz="3200" spc="-1" strike="noStrike">
                <a:solidFill>
                  <a:srgbClr val="333333"/>
                </a:solidFill>
                <a:latin typeface="Microsoft YaHei"/>
                <a:ea typeface="Microsoft YaHei"/>
              </a:rPr>
              <a:t>test.py</a:t>
            </a:r>
            <a:r>
              <a:rPr b="0" lang="en-US" sz="3200" spc="-1" strike="noStrike">
                <a:solidFill>
                  <a:srgbClr val="333333"/>
                </a:solidFill>
                <a:latin typeface="Microsoft YaHei"/>
                <a:ea typeface="Microsoft YaHei"/>
              </a:rPr>
              <a:t>文件</a:t>
            </a:r>
            <a:r>
              <a:rPr b="0" lang="en-US" sz="3200" spc="-1" strike="noStrike">
                <a:solidFill>
                  <a:srgbClr val="333333"/>
                </a:solidFill>
                <a:latin typeface="Microsoft YaHei"/>
                <a:ea typeface="Microsoft YaHei"/>
              </a:rPr>
              <a:t>,</a:t>
            </a:r>
            <a:r>
              <a:rPr b="0" lang="en-US" sz="3200" spc="-1" strike="noStrike">
                <a:solidFill>
                  <a:srgbClr val="333333"/>
                </a:solidFill>
                <a:latin typeface="Microsoft YaHei"/>
                <a:ea typeface="Microsoft YaHei"/>
              </a:rPr>
              <a:t>并在</a:t>
            </a:r>
            <a:r>
              <a:rPr b="0" lang="en-US" sz="3200" spc="-1" strike="noStrike">
                <a:solidFill>
                  <a:srgbClr val="333333"/>
                </a:solidFill>
                <a:latin typeface="Microsoft YaHei"/>
                <a:ea typeface="Microsoft YaHei"/>
              </a:rPr>
              <a:t>test.py</a:t>
            </a:r>
            <a:r>
              <a:rPr b="0" lang="en-US" sz="3200" spc="-1" strike="noStrike">
                <a:solidFill>
                  <a:srgbClr val="333333"/>
                </a:solidFill>
                <a:latin typeface="Microsoft YaHei"/>
                <a:ea typeface="Microsoft YaHei"/>
              </a:rPr>
              <a:t>添加代码</a:t>
            </a:r>
            <a:endParaRPr b="0" lang="en-US" sz="3200" spc="-1" strike="noStrike">
              <a:latin typeface="Arial"/>
            </a:endParaRPr>
          </a:p>
        </p:txBody>
      </p:sp>
      <p:grpSp>
        <p:nvGrpSpPr>
          <p:cNvPr id="336" name="Group 2"/>
          <p:cNvGrpSpPr/>
          <p:nvPr/>
        </p:nvGrpSpPr>
        <p:grpSpPr>
          <a:xfrm>
            <a:off x="1440000" y="2319480"/>
            <a:ext cx="19792800" cy="7044120"/>
            <a:chOff x="1440000" y="2319480"/>
            <a:chExt cx="19792800" cy="7044120"/>
          </a:xfrm>
        </p:grpSpPr>
        <p:sp>
          <p:nvSpPr>
            <p:cNvPr id="337" name="CustomShape 3"/>
            <p:cNvSpPr/>
            <p:nvPr/>
          </p:nvSpPr>
          <p:spPr>
            <a:xfrm>
              <a:off x="1440000" y="2319480"/>
              <a:ext cx="19792800" cy="7044120"/>
            </a:xfrm>
            <a:prstGeom prst="rect">
              <a:avLst/>
            </a:prstGeom>
            <a:solidFill>
              <a:srgbClr val="a7a7a7"/>
            </a:solidFill>
            <a:ln w="12600">
              <a:noFill/>
            </a:ln>
          </p:spPr>
          <p:style>
            <a:lnRef idx="0"/>
            <a:fillRef idx="0"/>
            <a:effectRef idx="0"/>
            <a:fontRef idx="minor"/>
          </p:style>
        </p:sp>
        <p:sp>
          <p:nvSpPr>
            <p:cNvPr id="338" name="CustomShape 4"/>
            <p:cNvSpPr/>
            <p:nvPr/>
          </p:nvSpPr>
          <p:spPr>
            <a:xfrm>
              <a:off x="1440000" y="3258000"/>
              <a:ext cx="19792800" cy="5167080"/>
            </a:xfrm>
            <a:prstGeom prst="rect">
              <a:avLst/>
            </a:prstGeom>
            <a:noFill/>
            <a:ln w="12600">
              <a:noFill/>
            </a:ln>
          </p:spPr>
          <p:style>
            <a:lnRef idx="0"/>
            <a:fillRef idx="0"/>
            <a:effectRef idx="0"/>
            <a:fontRef idx="minor"/>
          </p:style>
          <p:txBody>
            <a:bodyPr lIns="50760" rIns="50760" tIns="50760" bIns="50760" anchor="ctr"/>
            <a:p>
              <a:pPr>
                <a:lnSpc>
                  <a:spcPts val="5700"/>
                </a:lnSpc>
              </a:pPr>
              <a:r>
                <a:rPr b="0" lang="en-US" sz="3200" spc="-1" strike="noStrike">
                  <a:solidFill>
                    <a:srgbClr val="000000"/>
                  </a:solidFill>
                  <a:latin typeface="Menlo Regular"/>
                  <a:ea typeface="Menlo Regular"/>
                </a:rPr>
                <a:t>from pyspark import SparkContext</a:t>
              </a:r>
              <a:endParaRPr b="0" lang="en-US" sz="3200" spc="-1" strike="noStrike">
                <a:latin typeface="Arial"/>
              </a:endParaRPr>
            </a:p>
            <a:p>
              <a:pPr>
                <a:lnSpc>
                  <a:spcPts val="5700"/>
                </a:lnSpc>
              </a:pPr>
              <a:r>
                <a:rPr b="0" lang="en-US" sz="3200" spc="-1" strike="noStrike">
                  <a:solidFill>
                    <a:srgbClr val="000000"/>
                  </a:solidFill>
                  <a:latin typeface="Menlo Regular"/>
                  <a:ea typeface="Menlo Regular"/>
                </a:rPr>
                <a:t>sc = SparkContext( 'local', 'test')</a:t>
              </a:r>
              <a:endParaRPr b="0" lang="en-US" sz="3200" spc="-1" strike="noStrike">
                <a:latin typeface="Arial"/>
              </a:endParaRPr>
            </a:p>
            <a:p>
              <a:pPr>
                <a:lnSpc>
                  <a:spcPts val="5700"/>
                </a:lnSpc>
              </a:pPr>
              <a:r>
                <a:rPr b="0" lang="en-US" sz="3200" spc="-1" strike="noStrike">
                  <a:solidFill>
                    <a:srgbClr val="000000"/>
                  </a:solidFill>
                  <a:latin typeface="Menlo Regular"/>
                  <a:ea typeface="Menlo Regular"/>
                </a:rPr>
                <a:t>logFile = "file:///usr/local/spark/README.md"</a:t>
              </a:r>
              <a:endParaRPr b="0" lang="en-US" sz="3200" spc="-1" strike="noStrike">
                <a:latin typeface="Arial"/>
              </a:endParaRPr>
            </a:p>
            <a:p>
              <a:pPr>
                <a:lnSpc>
                  <a:spcPts val="5700"/>
                </a:lnSpc>
              </a:pPr>
              <a:r>
                <a:rPr b="0" lang="en-US" sz="3200" spc="-1" strike="noStrike">
                  <a:solidFill>
                    <a:srgbClr val="000000"/>
                  </a:solidFill>
                  <a:latin typeface="Menlo Regular"/>
                  <a:ea typeface="Menlo Regular"/>
                </a:rPr>
                <a:t>logData = sc.textFile(logFile, 2).cache()</a:t>
              </a:r>
              <a:endParaRPr b="0" lang="en-US" sz="3200" spc="-1" strike="noStrike">
                <a:latin typeface="Arial"/>
              </a:endParaRPr>
            </a:p>
            <a:p>
              <a:pPr>
                <a:lnSpc>
                  <a:spcPts val="5700"/>
                </a:lnSpc>
              </a:pPr>
              <a:r>
                <a:rPr b="0" lang="en-US" sz="3200" spc="-1" strike="noStrike">
                  <a:solidFill>
                    <a:srgbClr val="000000"/>
                  </a:solidFill>
                  <a:latin typeface="Menlo Regular"/>
                  <a:ea typeface="Menlo Regular"/>
                </a:rPr>
                <a:t>numAs = logData.filter(lambda line: 'a' in line).count()</a:t>
              </a:r>
              <a:endParaRPr b="0" lang="en-US" sz="3200" spc="-1" strike="noStrike">
                <a:latin typeface="Arial"/>
              </a:endParaRPr>
            </a:p>
            <a:p>
              <a:pPr>
                <a:lnSpc>
                  <a:spcPts val="5700"/>
                </a:lnSpc>
              </a:pPr>
              <a:r>
                <a:rPr b="0" lang="en-US" sz="3200" spc="-1" strike="noStrike">
                  <a:solidFill>
                    <a:srgbClr val="000000"/>
                  </a:solidFill>
                  <a:latin typeface="Menlo Regular"/>
                  <a:ea typeface="Menlo Regular"/>
                </a:rPr>
                <a:t>numBs = logData.filter(lambda line: 'b' in line).count()</a:t>
              </a:r>
              <a:endParaRPr b="0" lang="en-US" sz="3200" spc="-1" strike="noStrike">
                <a:latin typeface="Arial"/>
              </a:endParaRPr>
            </a:p>
            <a:p>
              <a:pPr>
                <a:lnSpc>
                  <a:spcPts val="5700"/>
                </a:lnSpc>
              </a:pPr>
              <a:r>
                <a:rPr b="0" lang="en-US" sz="3200" spc="-1" strike="noStrike">
                  <a:solidFill>
                    <a:srgbClr val="000000"/>
                  </a:solidFill>
                  <a:latin typeface="Menlo Regular"/>
                  <a:ea typeface="Menlo Regular"/>
                </a:rPr>
                <a:t>print('Lines with a: %s, Lines with b: %s' % (numAs, numBs))</a:t>
              </a:r>
              <a:endParaRPr b="0" lang="en-US" sz="3200" spc="-1" strike="noStrike">
                <a:latin typeface="Arial"/>
              </a:endParaRPr>
            </a:p>
          </p:txBody>
        </p:sp>
      </p:gr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1814</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2020-07-29T16:15:05Z</dcterms:modified>
  <cp:revision>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32</vt:i4>
  </property>
</Properties>
</file>