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62" r:id="rId5"/>
    <p:sldId id="264" r:id="rId6"/>
    <p:sldId id="265" r:id="rId7"/>
    <p:sldId id="268" r:id="rId8"/>
    <p:sldId id="277" r:id="rId9"/>
    <p:sldId id="273" r:id="rId10"/>
    <p:sldId id="283" r:id="rId11"/>
    <p:sldId id="270" r:id="rId12"/>
    <p:sldId id="266" r:id="rId13"/>
    <p:sldId id="288" r:id="rId14"/>
    <p:sldId id="289" r:id="rId15"/>
    <p:sldId id="291" r:id="rId16"/>
    <p:sldId id="292" r:id="rId17"/>
    <p:sldId id="267" r:id="rId18"/>
    <p:sldId id="263" r:id="rId19"/>
    <p:sldId id="272" r:id="rId20"/>
    <p:sldId id="275" r:id="rId21"/>
    <p:sldId id="285" r:id="rId22"/>
    <p:sldId id="286" r:id="rId23"/>
    <p:sldId id="287" r:id="rId24"/>
    <p:sldId id="269" r:id="rId25"/>
    <p:sldId id="290" r:id="rId26"/>
    <p:sldId id="278" r:id="rId27"/>
    <p:sldId id="276" r:id="rId28"/>
    <p:sldId id="279" r:id="rId29"/>
    <p:sldId id="282" r:id="rId30"/>
    <p:sldId id="280" r:id="rId31"/>
    <p:sldId id="2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544917-0E08-4383-B233-4D9F08DD42AA}">
          <p14:sldIdLst>
            <p14:sldId id="256"/>
          </p14:sldIdLst>
        </p14:section>
        <p14:section name="ubuntu操作" id="{8413DEEB-33CD-4F84-B567-356F3A7770D6}">
          <p14:sldIdLst>
            <p14:sldId id="260"/>
            <p14:sldId id="274"/>
            <p14:sldId id="262"/>
            <p14:sldId id="264"/>
            <p14:sldId id="265"/>
            <p14:sldId id="268"/>
            <p14:sldId id="277"/>
            <p14:sldId id="273"/>
            <p14:sldId id="283"/>
            <p14:sldId id="270"/>
          </p14:sldIdLst>
        </p14:section>
        <p14:section name="大模型相关" id="{5B66204F-7E99-4308-8AE0-98CCB382A456}">
          <p14:sldIdLst>
            <p14:sldId id="266"/>
            <p14:sldId id="288"/>
            <p14:sldId id="289"/>
            <p14:sldId id="291"/>
            <p14:sldId id="292"/>
            <p14:sldId id="267"/>
            <p14:sldId id="263"/>
            <p14:sldId id="272"/>
            <p14:sldId id="275"/>
            <p14:sldId id="285"/>
            <p14:sldId id="286"/>
            <p14:sldId id="287"/>
          </p14:sldIdLst>
        </p14:section>
        <p14:section name="python问题" id="{291E3596-81F8-4763-ADFC-71516B01B8F2}">
          <p14:sldIdLst>
            <p14:sldId id="269"/>
            <p14:sldId id="290"/>
            <p14:sldId id="278"/>
            <p14:sldId id="276"/>
            <p14:sldId id="279"/>
            <p14:sldId id="282"/>
          </p14:sldIdLst>
        </p14:section>
        <p14:section name="html" id="{48394A5B-8B6C-41BE-833A-9FE0FB894CC1}">
          <p14:sldIdLst>
            <p14:sldId id="280"/>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38428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342584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292423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157538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45336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315616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372799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164630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210468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144493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BA3106F-3EA0-4644-B7DB-A3DDAAC86C81}" type="datetimeFigureOut">
              <a:rPr lang="zh-CN" altLang="en-US" smtClean="0"/>
              <a:t>2025/4/27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120978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3106F-3EA0-4644-B7DB-A3DDAAC86C81}" type="datetimeFigureOut">
              <a:rPr lang="zh-CN" altLang="en-US" smtClean="0"/>
              <a:t>2025/4/27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CBD58-DCB4-4287-8522-B0A2EA420E24}" type="slidenum">
              <a:rPr lang="zh-CN" altLang="en-US" smtClean="0"/>
              <a:t>‹#›</a:t>
            </a:fld>
            <a:endParaRPr lang="zh-CN" altLang="en-US"/>
          </a:p>
        </p:txBody>
      </p:sp>
    </p:spTree>
    <p:extLst>
      <p:ext uri="{BB962C8B-B14F-4D97-AF65-F5344CB8AC3E}">
        <p14:creationId xmlns:p14="http://schemas.microsoft.com/office/powerpoint/2010/main" val="410676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10.1.15.149:11434/v1/chat/completion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mirrors.aliyun.com/docker-ce/linux/static/stable/x86_64/"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常见指令和问题记录文档</a:t>
            </a:r>
          </a:p>
        </p:txBody>
      </p:sp>
    </p:spTree>
    <p:extLst>
      <p:ext uri="{BB962C8B-B14F-4D97-AF65-F5344CB8AC3E}">
        <p14:creationId xmlns:p14="http://schemas.microsoft.com/office/powerpoint/2010/main" val="247376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服务管理</a:t>
            </a:r>
          </a:p>
        </p:txBody>
      </p:sp>
      <p:sp>
        <p:nvSpPr>
          <p:cNvPr id="3" name="内容占位符 2"/>
          <p:cNvSpPr>
            <a:spLocks noGrp="1"/>
          </p:cNvSpPr>
          <p:nvPr>
            <p:ph sz="half" idx="1"/>
          </p:nvPr>
        </p:nvSpPr>
        <p:spPr/>
        <p:txBody>
          <a:bodyPr/>
          <a:lstStyle/>
          <a:p>
            <a:r>
              <a:rPr lang="zh-CN" altLang="en-US" dirty="0"/>
              <a:t>进行需要在</a:t>
            </a:r>
            <a:r>
              <a:rPr lang="en-US" altLang="zh-CN" dirty="0"/>
              <a:t>/</a:t>
            </a:r>
            <a:r>
              <a:rPr lang="en-US" altLang="zh-CN" dirty="0" err="1"/>
              <a:t>etc</a:t>
            </a:r>
            <a:r>
              <a:rPr lang="en-US" altLang="zh-CN" dirty="0"/>
              <a:t>/</a:t>
            </a:r>
            <a:r>
              <a:rPr lang="en-US" altLang="zh-CN" dirty="0" err="1"/>
              <a:t>systmd</a:t>
            </a:r>
            <a:r>
              <a:rPr lang="en-US" altLang="zh-CN" dirty="0"/>
              <a:t>/</a:t>
            </a:r>
            <a:r>
              <a:rPr lang="zh-CN" altLang="en-US" dirty="0"/>
              <a:t>中创建</a:t>
            </a:r>
            <a:r>
              <a:rPr lang="en-US" altLang="zh-CN" dirty="0"/>
              <a:t>.service</a:t>
            </a:r>
            <a:r>
              <a:rPr lang="zh-CN" altLang="en-US" dirty="0"/>
              <a:t>文件之后进行服务管理</a:t>
            </a:r>
            <a:endParaRPr lang="en-US" altLang="zh-CN" dirty="0"/>
          </a:p>
          <a:p>
            <a:endParaRPr lang="en-US" altLang="zh-CN" dirty="0"/>
          </a:p>
          <a:p>
            <a:r>
              <a:rPr lang="zh-CN" altLang="en-US" dirty="0"/>
              <a:t>启动服务</a:t>
            </a:r>
            <a:r>
              <a:rPr lang="en-US" altLang="zh-CN" dirty="0"/>
              <a:t>	</a:t>
            </a:r>
            <a:r>
              <a:rPr lang="en-US" altLang="zh-CN" dirty="0" err="1"/>
              <a:t>systemctl</a:t>
            </a:r>
            <a:r>
              <a:rPr lang="en-US" altLang="zh-CN" dirty="0"/>
              <a:t> start  </a:t>
            </a:r>
            <a:r>
              <a:rPr lang="zh-CN" altLang="en-US" dirty="0"/>
              <a:t>服务名</a:t>
            </a:r>
            <a:endParaRPr lang="en-US" altLang="zh-CN" dirty="0"/>
          </a:p>
          <a:p>
            <a:r>
              <a:rPr lang="zh-CN" altLang="en-US" dirty="0"/>
              <a:t>停止服务</a:t>
            </a:r>
            <a:r>
              <a:rPr lang="en-US" altLang="zh-CN" dirty="0"/>
              <a:t>	</a:t>
            </a:r>
            <a:r>
              <a:rPr lang="en-US" altLang="zh-CN" dirty="0" err="1"/>
              <a:t>systemctl</a:t>
            </a:r>
            <a:r>
              <a:rPr lang="en-US" altLang="zh-CN" dirty="0"/>
              <a:t> stop </a:t>
            </a:r>
            <a:r>
              <a:rPr lang="zh-CN" altLang="en-US" dirty="0"/>
              <a:t>服务名</a:t>
            </a:r>
            <a:endParaRPr lang="en-US" altLang="zh-CN" dirty="0"/>
          </a:p>
          <a:p>
            <a:r>
              <a:rPr lang="zh-CN" altLang="en-US" dirty="0"/>
              <a:t>重启服务    </a:t>
            </a:r>
            <a:r>
              <a:rPr lang="en-US" altLang="zh-CN" dirty="0" err="1"/>
              <a:t>systemctl</a:t>
            </a:r>
            <a:r>
              <a:rPr lang="en-US" altLang="zh-CN" dirty="0"/>
              <a:t> restart </a:t>
            </a:r>
            <a:r>
              <a:rPr lang="zh-CN" altLang="en-US" dirty="0"/>
              <a:t>服务名</a:t>
            </a:r>
            <a:endParaRPr lang="en-US" altLang="zh-CN" dirty="0"/>
          </a:p>
          <a:p>
            <a:endParaRPr lang="en-US" altLang="zh-CN" dirty="0"/>
          </a:p>
        </p:txBody>
      </p:sp>
      <p:sp>
        <p:nvSpPr>
          <p:cNvPr id="4" name="内容占位符 3"/>
          <p:cNvSpPr>
            <a:spLocks noGrp="1"/>
          </p:cNvSpPr>
          <p:nvPr>
            <p:ph sz="half" idx="2"/>
          </p:nvPr>
        </p:nvSpPr>
        <p:spPr/>
        <p:txBody>
          <a:bodyPr/>
          <a:lstStyle/>
          <a:p>
            <a:r>
              <a:rPr lang="zh-CN" altLang="en-US" dirty="0"/>
              <a:t>修改完服务文件后需要重新加载</a:t>
            </a:r>
            <a:r>
              <a:rPr lang="en-US" altLang="zh-CN" dirty="0" err="1"/>
              <a:t>systemd</a:t>
            </a:r>
            <a:r>
              <a:rPr lang="zh-CN" altLang="en-US" dirty="0"/>
              <a:t>使更改生效</a:t>
            </a:r>
            <a:endParaRPr lang="en-US" altLang="zh-CN" dirty="0"/>
          </a:p>
          <a:p>
            <a:pPr lvl="1"/>
            <a:r>
              <a:rPr lang="en-US" altLang="zh-CN" dirty="0" err="1"/>
              <a:t>systemctl</a:t>
            </a:r>
            <a:r>
              <a:rPr lang="en-US" altLang="zh-CN" dirty="0"/>
              <a:t> daemon-reload</a:t>
            </a:r>
          </a:p>
          <a:p>
            <a:pPr lvl="1"/>
            <a:r>
              <a:rPr lang="en-US" altLang="zh-CN" dirty="0" err="1"/>
              <a:t>systemctl</a:t>
            </a:r>
            <a:r>
              <a:rPr lang="en-US" altLang="zh-CN" dirty="0"/>
              <a:t> restart </a:t>
            </a:r>
            <a:r>
              <a:rPr lang="en-US" altLang="zh-CN" dirty="0" err="1"/>
              <a:t>ollama.service</a:t>
            </a:r>
            <a:endParaRPr lang="en-US" altLang="zh-CN" dirty="0"/>
          </a:p>
          <a:p>
            <a:pPr lvl="1"/>
            <a:endParaRPr lang="zh-CN" altLang="en-US" dirty="0"/>
          </a:p>
        </p:txBody>
      </p:sp>
    </p:spTree>
    <p:extLst>
      <p:ext uri="{BB962C8B-B14F-4D97-AF65-F5344CB8AC3E}">
        <p14:creationId xmlns:p14="http://schemas.microsoft.com/office/powerpoint/2010/main" val="17137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网络常识</a:t>
            </a:r>
          </a:p>
        </p:txBody>
      </p:sp>
      <p:sp>
        <p:nvSpPr>
          <p:cNvPr id="3" name="内容占位符 2"/>
          <p:cNvSpPr>
            <a:spLocks noGrp="1"/>
          </p:cNvSpPr>
          <p:nvPr>
            <p:ph sz="half" idx="1"/>
          </p:nvPr>
        </p:nvSpPr>
        <p:spPr/>
        <p:txBody>
          <a:bodyPr/>
          <a:lstStyle/>
          <a:p>
            <a:pPr lvl="1"/>
            <a:r>
              <a:rPr lang="zh-CN" altLang="en-US" sz="1800" dirty="0"/>
              <a:t>只有本机能够访问的端口 </a:t>
            </a:r>
            <a:r>
              <a:rPr lang="en-US" altLang="zh-CN" sz="1800" dirty="0"/>
              <a:t>127.0.0.1</a:t>
            </a:r>
          </a:p>
          <a:p>
            <a:pPr lvl="1"/>
            <a:r>
              <a:rPr lang="zh-CN" altLang="en-US" sz="1800" dirty="0"/>
              <a:t>让外部能够访问的端口加 </a:t>
            </a:r>
            <a:r>
              <a:rPr lang="en-US" altLang="zh-CN" sz="1800" dirty="0"/>
              <a:t>- -host 0.0.0.0</a:t>
            </a:r>
          </a:p>
          <a:p>
            <a:endParaRPr lang="zh-CN" altLang="en-US" dirty="0"/>
          </a:p>
        </p:txBody>
      </p:sp>
      <p:sp>
        <p:nvSpPr>
          <p:cNvPr id="4" name="内容占位符 3"/>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363263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提示词工程</a:t>
            </a:r>
          </a:p>
        </p:txBody>
      </p:sp>
      <p:sp>
        <p:nvSpPr>
          <p:cNvPr id="3" name="内容占位符 2"/>
          <p:cNvSpPr>
            <a:spLocks noGrp="1"/>
          </p:cNvSpPr>
          <p:nvPr>
            <p:ph sz="half" idx="1"/>
          </p:nvPr>
        </p:nvSpPr>
        <p:spPr/>
        <p:txBody>
          <a:bodyPr>
            <a:normAutofit/>
          </a:bodyPr>
          <a:lstStyle/>
          <a:p>
            <a:r>
              <a:rPr lang="zh-CN" altLang="en-US" sz="2400" dirty="0"/>
              <a:t>背景</a:t>
            </a:r>
            <a:r>
              <a:rPr lang="en-US" altLang="zh-CN" sz="2400" dirty="0"/>
              <a:t>+</a:t>
            </a:r>
            <a:r>
              <a:rPr lang="zh-CN" altLang="en-US" sz="2400" dirty="0"/>
              <a:t>角色</a:t>
            </a:r>
            <a:r>
              <a:rPr lang="en-US" altLang="zh-CN" sz="2400" dirty="0"/>
              <a:t>+</a:t>
            </a:r>
            <a:r>
              <a:rPr lang="zh-CN" altLang="en-US" sz="2400" dirty="0"/>
              <a:t>示例</a:t>
            </a:r>
            <a:r>
              <a:rPr lang="en-US" altLang="zh-CN" sz="2400" dirty="0"/>
              <a:t>+</a:t>
            </a:r>
            <a:r>
              <a:rPr lang="zh-CN" altLang="en-US" sz="2400" dirty="0"/>
              <a:t>输出指示</a:t>
            </a:r>
            <a:endParaRPr lang="en-US" altLang="zh-CN" sz="2400" dirty="0"/>
          </a:p>
          <a:p>
            <a:r>
              <a:rPr lang="zh-CN" altLang="en-US" sz="2400" dirty="0"/>
              <a:t>强化逻辑的词：让我们逐步思考</a:t>
            </a:r>
          </a:p>
        </p:txBody>
      </p:sp>
      <p:sp>
        <p:nvSpPr>
          <p:cNvPr id="4" name="内容占位符 3"/>
          <p:cNvSpPr>
            <a:spLocks noGrp="1"/>
          </p:cNvSpPr>
          <p:nvPr>
            <p:ph sz="half" idx="2"/>
          </p:nvPr>
        </p:nvSpPr>
        <p:spPr/>
        <p:txBody>
          <a:bodyPr/>
          <a:lstStyle/>
          <a:p>
            <a:endParaRPr lang="zh-CN" altLang="en-US" dirty="0"/>
          </a:p>
        </p:txBody>
      </p:sp>
    </p:spTree>
    <p:extLst>
      <p:ext uri="{BB962C8B-B14F-4D97-AF65-F5344CB8AC3E}">
        <p14:creationId xmlns:p14="http://schemas.microsoft.com/office/powerpoint/2010/main" val="402657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9FA82-8214-0479-7B03-9CDEA1F54C53}"/>
              </a:ext>
            </a:extLst>
          </p:cNvPr>
          <p:cNvSpPr>
            <a:spLocks noGrp="1"/>
          </p:cNvSpPr>
          <p:nvPr>
            <p:ph type="title"/>
          </p:nvPr>
        </p:nvSpPr>
        <p:spPr/>
        <p:txBody>
          <a:bodyPr/>
          <a:lstStyle/>
          <a:p>
            <a:r>
              <a:rPr lang="en-US" altLang="zh-CN" dirty="0"/>
              <a:t>Transform</a:t>
            </a:r>
            <a:r>
              <a:rPr lang="zh-CN" altLang="en-US" dirty="0"/>
              <a:t>架构</a:t>
            </a:r>
          </a:p>
        </p:txBody>
      </p:sp>
      <p:sp>
        <p:nvSpPr>
          <p:cNvPr id="3" name="内容占位符 2">
            <a:extLst>
              <a:ext uri="{FF2B5EF4-FFF2-40B4-BE49-F238E27FC236}">
                <a16:creationId xmlns:a16="http://schemas.microsoft.com/office/drawing/2014/main" id="{F49D04DB-D9D9-EC07-61AA-1C3125ADF791}"/>
              </a:ext>
            </a:extLst>
          </p:cNvPr>
          <p:cNvSpPr>
            <a:spLocks noGrp="1"/>
          </p:cNvSpPr>
          <p:nvPr>
            <p:ph sz="half" idx="1"/>
          </p:nvPr>
        </p:nvSpPr>
        <p:spPr/>
        <p:txBody>
          <a:bodyPr/>
          <a:lstStyle/>
          <a:p>
            <a:r>
              <a:rPr lang="zh-CN" altLang="en-US" dirty="0"/>
              <a:t>多头注意力机制</a:t>
            </a:r>
            <a:r>
              <a:rPr lang="en-US" altLang="zh-CN" dirty="0"/>
              <a:t>:</a:t>
            </a:r>
          </a:p>
          <a:p>
            <a:pPr lvl="1"/>
            <a:r>
              <a:rPr lang="zh-CN" altLang="en-US" dirty="0"/>
              <a:t>计算输入语句中每个词对其他词的相关系数。</a:t>
            </a:r>
            <a:endParaRPr lang="en-US" altLang="zh-CN" dirty="0"/>
          </a:p>
          <a:p>
            <a:pPr lvl="1"/>
            <a:r>
              <a:rPr lang="en-US" altLang="zh-CN" dirty="0"/>
              <a:t>Q</a:t>
            </a:r>
            <a:r>
              <a:rPr lang="zh-CN" altLang="en-US" dirty="0"/>
              <a:t>为探头，</a:t>
            </a:r>
            <a:r>
              <a:rPr lang="en-US" altLang="zh-CN" dirty="0"/>
              <a:t>K</a:t>
            </a:r>
            <a:r>
              <a:rPr lang="zh-CN" altLang="en-US" dirty="0"/>
              <a:t>为其余词组成的向量。</a:t>
            </a:r>
            <a:r>
              <a:rPr lang="en-US" altLang="zh-CN" dirty="0"/>
              <a:t>Q</a:t>
            </a:r>
            <a:r>
              <a:rPr lang="zh-CN" altLang="en-US" dirty="0"/>
              <a:t>与</a:t>
            </a:r>
            <a:r>
              <a:rPr lang="en-US" altLang="zh-CN" dirty="0"/>
              <a:t>K</a:t>
            </a:r>
            <a:r>
              <a:rPr lang="zh-CN" altLang="en-US" dirty="0"/>
              <a:t>点乘得到探头与其他词的分数，在做归一化处理，得到最终的每个词与其他词的相关性概率。再和</a:t>
            </a:r>
            <a:r>
              <a:rPr lang="en-US" altLang="zh-CN" dirty="0"/>
              <a:t>V</a:t>
            </a:r>
            <a:r>
              <a:rPr lang="zh-CN" altLang="en-US" dirty="0"/>
              <a:t>相乘，得到与</a:t>
            </a:r>
            <a:r>
              <a:rPr lang="en-US" altLang="zh-CN" dirty="0"/>
              <a:t>V</a:t>
            </a:r>
            <a:r>
              <a:rPr lang="zh-CN" altLang="en-US" dirty="0"/>
              <a:t>向量注重的词的关注分数。通过不同的</a:t>
            </a:r>
            <a:r>
              <a:rPr lang="en-US" altLang="zh-CN" dirty="0"/>
              <a:t>Q,K,V</a:t>
            </a:r>
            <a:r>
              <a:rPr lang="zh-CN" altLang="en-US" dirty="0"/>
              <a:t>来得到不同的输入对应关系。</a:t>
            </a:r>
          </a:p>
        </p:txBody>
      </p:sp>
      <p:pic>
        <p:nvPicPr>
          <p:cNvPr id="6" name="内容占位符 5">
            <a:extLst>
              <a:ext uri="{FF2B5EF4-FFF2-40B4-BE49-F238E27FC236}">
                <a16:creationId xmlns:a16="http://schemas.microsoft.com/office/drawing/2014/main" id="{CEE1F731-9A81-9DC4-DB8B-0D929884BABF}"/>
              </a:ext>
            </a:extLst>
          </p:cNvPr>
          <p:cNvPicPr>
            <a:picLocks noGrp="1" noChangeAspect="1"/>
          </p:cNvPicPr>
          <p:nvPr>
            <p:ph sz="half" idx="2"/>
          </p:nvPr>
        </p:nvPicPr>
        <p:blipFill>
          <a:blip r:embed="rId2"/>
          <a:stretch>
            <a:fillRect/>
          </a:stretch>
        </p:blipFill>
        <p:spPr>
          <a:xfrm>
            <a:off x="6967450" y="1154504"/>
            <a:ext cx="2671500" cy="5411341"/>
          </a:xfrm>
        </p:spPr>
      </p:pic>
      <p:sp>
        <p:nvSpPr>
          <p:cNvPr id="7" name="文本框 6">
            <a:extLst>
              <a:ext uri="{FF2B5EF4-FFF2-40B4-BE49-F238E27FC236}">
                <a16:creationId xmlns:a16="http://schemas.microsoft.com/office/drawing/2014/main" id="{D3C5DE82-83D6-689E-DC5D-8930AA876AAB}"/>
              </a:ext>
            </a:extLst>
          </p:cNvPr>
          <p:cNvSpPr txBox="1"/>
          <p:nvPr/>
        </p:nvSpPr>
        <p:spPr>
          <a:xfrm>
            <a:off x="7667538" y="637563"/>
            <a:ext cx="1510018" cy="369332"/>
          </a:xfrm>
          <a:prstGeom prst="rect">
            <a:avLst/>
          </a:prstGeom>
          <a:noFill/>
        </p:spPr>
        <p:txBody>
          <a:bodyPr wrap="square" rtlCol="0">
            <a:spAutoFit/>
          </a:bodyPr>
          <a:lstStyle/>
          <a:p>
            <a:r>
              <a:rPr lang="zh-CN" altLang="en-US" dirty="0"/>
              <a:t>编码器</a:t>
            </a:r>
          </a:p>
        </p:txBody>
      </p:sp>
    </p:spTree>
    <p:extLst>
      <p:ext uri="{BB962C8B-B14F-4D97-AF65-F5344CB8AC3E}">
        <p14:creationId xmlns:p14="http://schemas.microsoft.com/office/powerpoint/2010/main" val="187090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769EE9-A45D-BCDB-B424-2CDA497063EC}"/>
              </a:ext>
            </a:extLst>
          </p:cNvPr>
          <p:cNvSpPr>
            <a:spLocks noGrp="1"/>
          </p:cNvSpPr>
          <p:nvPr>
            <p:ph sz="half" idx="1"/>
          </p:nvPr>
        </p:nvSpPr>
        <p:spPr/>
        <p:txBody>
          <a:bodyPr/>
          <a:lstStyle/>
          <a:p>
            <a:r>
              <a:rPr lang="zh-CN" altLang="en-US" dirty="0"/>
              <a:t>残差连接：将多头注意力机制算出的得分加到原始输入上</a:t>
            </a:r>
            <a:endParaRPr lang="en-US" altLang="zh-CN" dirty="0"/>
          </a:p>
          <a:p>
            <a:endParaRPr lang="en-US" altLang="zh-CN" dirty="0"/>
          </a:p>
          <a:p>
            <a:r>
              <a:rPr lang="zh-CN" altLang="en-US" dirty="0"/>
              <a:t>解码器是自回归的：</a:t>
            </a:r>
            <a:endParaRPr lang="en-US" altLang="zh-CN" dirty="0"/>
          </a:p>
          <a:p>
            <a:pPr lvl="1"/>
            <a:r>
              <a:rPr lang="zh-CN" altLang="en-US" dirty="0"/>
              <a:t>解码器输出的值只和之前的输出相关</a:t>
            </a:r>
            <a:endParaRPr lang="en-US" altLang="zh-CN" dirty="0"/>
          </a:p>
          <a:p>
            <a:pPr lvl="1"/>
            <a:r>
              <a:rPr lang="zh-CN" altLang="en-US" dirty="0"/>
              <a:t>根据编码器的输出和已经生成的部分输出来生成完整的输出序列。</a:t>
            </a:r>
          </a:p>
        </p:txBody>
      </p:sp>
      <p:pic>
        <p:nvPicPr>
          <p:cNvPr id="7" name="内容占位符 6">
            <a:extLst>
              <a:ext uri="{FF2B5EF4-FFF2-40B4-BE49-F238E27FC236}">
                <a16:creationId xmlns:a16="http://schemas.microsoft.com/office/drawing/2014/main" id="{8E9AC707-647F-75AA-E589-BFAC7642BE43}"/>
              </a:ext>
            </a:extLst>
          </p:cNvPr>
          <p:cNvPicPr>
            <a:picLocks noGrp="1" noChangeAspect="1"/>
          </p:cNvPicPr>
          <p:nvPr>
            <p:ph sz="half" idx="2"/>
          </p:nvPr>
        </p:nvPicPr>
        <p:blipFill>
          <a:blip r:embed="rId2"/>
          <a:stretch>
            <a:fillRect/>
          </a:stretch>
        </p:blipFill>
        <p:spPr>
          <a:xfrm>
            <a:off x="9673364" y="1124635"/>
            <a:ext cx="1890130" cy="4104882"/>
          </a:xfrm>
        </p:spPr>
      </p:pic>
      <p:sp>
        <p:nvSpPr>
          <p:cNvPr id="5" name="标题 1">
            <a:extLst>
              <a:ext uri="{FF2B5EF4-FFF2-40B4-BE49-F238E27FC236}">
                <a16:creationId xmlns:a16="http://schemas.microsoft.com/office/drawing/2014/main" id="{027152C6-62E1-6C3D-6040-3E7739C079E1}"/>
              </a:ext>
            </a:extLst>
          </p:cNvPr>
          <p:cNvSpPr>
            <a:spLocks noGrp="1"/>
          </p:cNvSpPr>
          <p:nvPr>
            <p:ph type="title"/>
          </p:nvPr>
        </p:nvSpPr>
        <p:spPr>
          <a:xfrm>
            <a:off x="838200" y="365125"/>
            <a:ext cx="10515600" cy="1325563"/>
          </a:xfrm>
        </p:spPr>
        <p:txBody>
          <a:bodyPr/>
          <a:lstStyle/>
          <a:p>
            <a:r>
              <a:rPr lang="en-US" altLang="zh-CN" dirty="0"/>
              <a:t>Transform</a:t>
            </a:r>
            <a:r>
              <a:rPr lang="zh-CN" altLang="en-US" dirty="0"/>
              <a:t>架构</a:t>
            </a:r>
          </a:p>
        </p:txBody>
      </p:sp>
      <p:pic>
        <p:nvPicPr>
          <p:cNvPr id="9" name="图片 8">
            <a:extLst>
              <a:ext uri="{FF2B5EF4-FFF2-40B4-BE49-F238E27FC236}">
                <a16:creationId xmlns:a16="http://schemas.microsoft.com/office/drawing/2014/main" id="{01A914D2-D3E9-D903-C2DA-E1741AEC7E23}"/>
              </a:ext>
            </a:extLst>
          </p:cNvPr>
          <p:cNvPicPr>
            <a:picLocks noChangeAspect="1"/>
          </p:cNvPicPr>
          <p:nvPr/>
        </p:nvPicPr>
        <p:blipFill>
          <a:blip r:embed="rId3"/>
          <a:stretch>
            <a:fillRect/>
          </a:stretch>
        </p:blipFill>
        <p:spPr>
          <a:xfrm>
            <a:off x="6577317" y="-92279"/>
            <a:ext cx="2466964" cy="6858000"/>
          </a:xfrm>
          <a:prstGeom prst="rect">
            <a:avLst/>
          </a:prstGeom>
        </p:spPr>
      </p:pic>
      <p:cxnSp>
        <p:nvCxnSpPr>
          <p:cNvPr id="11" name="直接箭头连接符 10">
            <a:extLst>
              <a:ext uri="{FF2B5EF4-FFF2-40B4-BE49-F238E27FC236}">
                <a16:creationId xmlns:a16="http://schemas.microsoft.com/office/drawing/2014/main" id="{0E183DC9-4DB3-0D18-DFC8-F2C5001F815D}"/>
              </a:ext>
            </a:extLst>
          </p:cNvPr>
          <p:cNvCxnSpPr>
            <a:cxnSpLocks/>
          </p:cNvCxnSpPr>
          <p:nvPr/>
        </p:nvCxnSpPr>
        <p:spPr>
          <a:xfrm>
            <a:off x="8515774" y="2969703"/>
            <a:ext cx="115759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0C32366-D2FA-C6F1-ACED-B392EE48152A}"/>
              </a:ext>
            </a:extLst>
          </p:cNvPr>
          <p:cNvSpPr txBox="1"/>
          <p:nvPr/>
        </p:nvSpPr>
        <p:spPr>
          <a:xfrm>
            <a:off x="5612614" y="711419"/>
            <a:ext cx="1510018" cy="369332"/>
          </a:xfrm>
          <a:prstGeom prst="rect">
            <a:avLst/>
          </a:prstGeom>
          <a:noFill/>
        </p:spPr>
        <p:txBody>
          <a:bodyPr wrap="square" rtlCol="0">
            <a:spAutoFit/>
          </a:bodyPr>
          <a:lstStyle/>
          <a:p>
            <a:r>
              <a:rPr lang="zh-CN" altLang="en-US" dirty="0"/>
              <a:t>解码器</a:t>
            </a:r>
          </a:p>
        </p:txBody>
      </p:sp>
    </p:spTree>
    <p:extLst>
      <p:ext uri="{BB962C8B-B14F-4D97-AF65-F5344CB8AC3E}">
        <p14:creationId xmlns:p14="http://schemas.microsoft.com/office/powerpoint/2010/main" val="108276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98D5-99AA-8A07-70A1-CFACDF1C91C7}"/>
              </a:ext>
            </a:extLst>
          </p:cNvPr>
          <p:cNvSpPr>
            <a:spLocks noGrp="1"/>
          </p:cNvSpPr>
          <p:nvPr>
            <p:ph type="title"/>
          </p:nvPr>
        </p:nvSpPr>
        <p:spPr/>
        <p:txBody>
          <a:bodyPr/>
          <a:lstStyle/>
          <a:p>
            <a:r>
              <a:rPr lang="zh-CN" altLang="en-US" dirty="0"/>
              <a:t>微调原理</a:t>
            </a:r>
          </a:p>
        </p:txBody>
      </p:sp>
      <p:sp>
        <p:nvSpPr>
          <p:cNvPr id="3" name="内容占位符 2">
            <a:extLst>
              <a:ext uri="{FF2B5EF4-FFF2-40B4-BE49-F238E27FC236}">
                <a16:creationId xmlns:a16="http://schemas.microsoft.com/office/drawing/2014/main" id="{F66B08F7-0DC4-ED3C-E07D-278699C9C0CE}"/>
              </a:ext>
            </a:extLst>
          </p:cNvPr>
          <p:cNvSpPr>
            <a:spLocks noGrp="1"/>
          </p:cNvSpPr>
          <p:nvPr>
            <p:ph sz="half" idx="1"/>
          </p:nvPr>
        </p:nvSpPr>
        <p:spPr/>
        <p:txBody>
          <a:bodyPr/>
          <a:lstStyle/>
          <a:p>
            <a:r>
              <a:rPr lang="en-US" altLang="zh-CN" dirty="0" err="1"/>
              <a:t>BitFit</a:t>
            </a:r>
            <a:r>
              <a:rPr lang="zh-CN" altLang="en-US" dirty="0"/>
              <a:t>：只更新</a:t>
            </a:r>
            <a:r>
              <a:rPr lang="en-US" altLang="zh-CN" dirty="0"/>
              <a:t>bias</a:t>
            </a:r>
            <a:r>
              <a:rPr lang="zh-CN" altLang="en-US" dirty="0"/>
              <a:t>和分类层参数</a:t>
            </a:r>
            <a:endParaRPr lang="en-US" altLang="zh-CN" dirty="0"/>
          </a:p>
          <a:p>
            <a:r>
              <a:rPr lang="en-US" altLang="zh-CN" dirty="0"/>
              <a:t>Prefix Tuning</a:t>
            </a:r>
            <a:r>
              <a:rPr lang="zh-CN" altLang="en-US" dirty="0"/>
              <a:t>：在输入</a:t>
            </a:r>
            <a:r>
              <a:rPr lang="en-US" altLang="zh-CN" dirty="0"/>
              <a:t>token</a:t>
            </a:r>
            <a:r>
              <a:rPr lang="zh-CN" altLang="en-US" dirty="0"/>
              <a:t>之前加入一段任务相关的虚拟</a:t>
            </a:r>
            <a:r>
              <a:rPr lang="en-US" altLang="zh-CN" dirty="0"/>
              <a:t>token</a:t>
            </a:r>
            <a:r>
              <a:rPr lang="zh-CN" altLang="en-US" dirty="0"/>
              <a:t>。</a:t>
            </a:r>
            <a:r>
              <a:rPr lang="en-US" altLang="zh-CN" dirty="0"/>
              <a:t>encoder-decoder</a:t>
            </a:r>
            <a:r>
              <a:rPr lang="zh-CN" altLang="en-US" dirty="0"/>
              <a:t>模型需要加两部分</a:t>
            </a:r>
            <a:r>
              <a:rPr lang="en-US" altLang="zh-CN" dirty="0"/>
              <a:t>prefix</a:t>
            </a:r>
          </a:p>
          <a:p>
            <a:r>
              <a:rPr lang="en-US" altLang="zh-CN" dirty="0"/>
              <a:t>Prompt tuning</a:t>
            </a:r>
            <a:r>
              <a:rPr lang="zh-CN" altLang="en-US" dirty="0"/>
              <a:t>：在训练时就给模型增加</a:t>
            </a:r>
            <a:r>
              <a:rPr lang="en-US" altLang="zh-CN" dirty="0"/>
              <a:t>prompt</a:t>
            </a:r>
            <a:r>
              <a:rPr lang="zh-CN" altLang="en-US" dirty="0"/>
              <a:t>，通过负反馈自动更改</a:t>
            </a:r>
            <a:r>
              <a:rPr lang="en-US" altLang="zh-CN" dirty="0"/>
              <a:t>prompt</a:t>
            </a:r>
            <a:r>
              <a:rPr lang="zh-CN" altLang="en-US" dirty="0"/>
              <a:t>。</a:t>
            </a:r>
            <a:endParaRPr lang="en-US" altLang="zh-CN" dirty="0"/>
          </a:p>
          <a:p>
            <a:r>
              <a:rPr lang="en-US" altLang="zh-CN" dirty="0"/>
              <a:t>P-tuning</a:t>
            </a:r>
            <a:r>
              <a:rPr lang="zh-CN" altLang="en-US" dirty="0"/>
              <a:t>：</a:t>
            </a:r>
            <a:r>
              <a:rPr lang="en-US" altLang="zh-CN" b="0" i="0" dirty="0">
                <a:solidFill>
                  <a:srgbClr val="191B1F"/>
                </a:solidFill>
                <a:effectLst/>
                <a:latin typeface="-apple-system"/>
              </a:rPr>
              <a:t>P-Tuning</a:t>
            </a:r>
            <a:r>
              <a:rPr lang="zh-CN" altLang="en-US" b="0" i="0" dirty="0">
                <a:solidFill>
                  <a:srgbClr val="191B1F"/>
                </a:solidFill>
                <a:effectLst/>
                <a:latin typeface="-apple-system"/>
              </a:rPr>
              <a:t>加入的可微的</a:t>
            </a:r>
            <a:r>
              <a:rPr lang="en-US" altLang="zh-CN" b="0" i="0" dirty="0">
                <a:solidFill>
                  <a:srgbClr val="191B1F"/>
                </a:solidFill>
                <a:effectLst/>
                <a:latin typeface="-apple-system"/>
              </a:rPr>
              <a:t>virtual token</a:t>
            </a:r>
            <a:r>
              <a:rPr lang="zh-CN" altLang="en-US" b="0" i="0" dirty="0">
                <a:solidFill>
                  <a:srgbClr val="191B1F"/>
                </a:solidFill>
                <a:effectLst/>
                <a:latin typeface="-apple-system"/>
              </a:rPr>
              <a:t>，但仅限于输入层</a:t>
            </a:r>
            <a:endParaRPr lang="en-US" altLang="zh-CN" dirty="0"/>
          </a:p>
          <a:p>
            <a:pPr lvl="1"/>
            <a:endParaRPr lang="zh-CN" altLang="en-US" dirty="0"/>
          </a:p>
        </p:txBody>
      </p:sp>
      <p:sp>
        <p:nvSpPr>
          <p:cNvPr id="4" name="内容占位符 3">
            <a:extLst>
              <a:ext uri="{FF2B5EF4-FFF2-40B4-BE49-F238E27FC236}">
                <a16:creationId xmlns:a16="http://schemas.microsoft.com/office/drawing/2014/main" id="{CAF23AD6-3842-C97F-31A9-2FEF9C59EC68}"/>
              </a:ext>
            </a:extLst>
          </p:cNvPr>
          <p:cNvSpPr>
            <a:spLocks noGrp="1"/>
          </p:cNvSpPr>
          <p:nvPr>
            <p:ph sz="half" idx="2"/>
          </p:nvPr>
        </p:nvSpPr>
        <p:spPr/>
        <p:txBody>
          <a:bodyPr/>
          <a:lstStyle/>
          <a:p>
            <a:r>
              <a:rPr lang="zh-CN" altLang="en-US" dirty="0"/>
              <a:t>相关术语：</a:t>
            </a:r>
            <a:endParaRPr lang="en-US" altLang="zh-CN" dirty="0"/>
          </a:p>
          <a:p>
            <a:r>
              <a:rPr lang="en-US" altLang="zh-CN" dirty="0"/>
              <a:t>GLUE</a:t>
            </a:r>
            <a:r>
              <a:rPr lang="zh-CN" altLang="en-US" dirty="0"/>
              <a:t>是一个大模型能力测试基准，其中包含多个方面的测试数据</a:t>
            </a:r>
            <a:endParaRPr lang="en-US" altLang="zh-CN" dirty="0"/>
          </a:p>
          <a:p>
            <a:r>
              <a:rPr lang="en-US" altLang="zh-CN" b="0" i="0" dirty="0">
                <a:effectLst/>
                <a:latin typeface="Inter"/>
              </a:rPr>
              <a:t>“MLP” </a:t>
            </a:r>
            <a:r>
              <a:rPr lang="zh-CN" altLang="en-US" b="0" i="0" dirty="0">
                <a:effectLst/>
                <a:latin typeface="Inter"/>
              </a:rPr>
              <a:t>指多层感知机（</a:t>
            </a:r>
            <a:r>
              <a:rPr lang="en-US" altLang="zh-CN" b="0" i="0" dirty="0">
                <a:effectLst/>
                <a:latin typeface="Inter"/>
              </a:rPr>
              <a:t>Multi - Layer Perceptron</a:t>
            </a:r>
            <a:r>
              <a:rPr lang="zh-CN" altLang="en-US" b="0" i="0" dirty="0">
                <a:effectLst/>
                <a:latin typeface="Inter"/>
              </a:rPr>
              <a:t>），处理非线性问题</a:t>
            </a:r>
            <a:endParaRPr lang="zh-CN" altLang="en-US" dirty="0"/>
          </a:p>
        </p:txBody>
      </p:sp>
    </p:spTree>
    <p:extLst>
      <p:ext uri="{BB962C8B-B14F-4D97-AF65-F5344CB8AC3E}">
        <p14:creationId xmlns:p14="http://schemas.microsoft.com/office/powerpoint/2010/main" val="94833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98D5-99AA-8A07-70A1-CFACDF1C91C7}"/>
              </a:ext>
            </a:extLst>
          </p:cNvPr>
          <p:cNvSpPr>
            <a:spLocks noGrp="1"/>
          </p:cNvSpPr>
          <p:nvPr>
            <p:ph type="title"/>
          </p:nvPr>
        </p:nvSpPr>
        <p:spPr/>
        <p:txBody>
          <a:bodyPr/>
          <a:lstStyle/>
          <a:p>
            <a:r>
              <a:rPr lang="zh-CN" altLang="en-US" dirty="0"/>
              <a:t>微调原理</a:t>
            </a:r>
          </a:p>
        </p:txBody>
      </p:sp>
      <p:sp>
        <p:nvSpPr>
          <p:cNvPr id="3" name="内容占位符 2">
            <a:extLst>
              <a:ext uri="{FF2B5EF4-FFF2-40B4-BE49-F238E27FC236}">
                <a16:creationId xmlns:a16="http://schemas.microsoft.com/office/drawing/2014/main" id="{F66B08F7-0DC4-ED3C-E07D-278699C9C0CE}"/>
              </a:ext>
            </a:extLst>
          </p:cNvPr>
          <p:cNvSpPr>
            <a:spLocks noGrp="1"/>
          </p:cNvSpPr>
          <p:nvPr>
            <p:ph sz="half" idx="1"/>
          </p:nvPr>
        </p:nvSpPr>
        <p:spPr/>
        <p:txBody>
          <a:bodyPr>
            <a:normAutofit lnSpcReduction="10000"/>
          </a:bodyPr>
          <a:lstStyle/>
          <a:p>
            <a:r>
              <a:rPr lang="en-US" altLang="zh-CN" dirty="0"/>
              <a:t>Adapter</a:t>
            </a:r>
            <a:r>
              <a:rPr lang="zh-CN" altLang="en-US" dirty="0"/>
              <a:t> </a:t>
            </a:r>
            <a:r>
              <a:rPr lang="en-US" altLang="zh-CN" dirty="0"/>
              <a:t>tuning</a:t>
            </a:r>
            <a:r>
              <a:rPr lang="en-US" altLang="zh-CN" sz="2000" dirty="0"/>
              <a:t>:</a:t>
            </a:r>
            <a:r>
              <a:rPr lang="zh-CN" altLang="en-US" sz="2000" dirty="0"/>
              <a:t>在模型中加入</a:t>
            </a:r>
            <a:r>
              <a:rPr lang="en-US" altLang="zh-CN" sz="2000" dirty="0"/>
              <a:t>adapter</a:t>
            </a:r>
          </a:p>
          <a:p>
            <a:r>
              <a:rPr lang="en-US" altLang="zh-CN" dirty="0"/>
              <a:t>Lora</a:t>
            </a:r>
            <a:r>
              <a:rPr lang="zh-CN" altLang="en-US" dirty="0"/>
              <a:t>：</a:t>
            </a:r>
            <a:endParaRPr lang="en-US" altLang="zh-CN" dirty="0"/>
          </a:p>
          <a:p>
            <a:r>
              <a:rPr lang="zh-CN" altLang="en-US" sz="1500" b="0" i="0" dirty="0">
                <a:solidFill>
                  <a:srgbClr val="191B1F"/>
                </a:solidFill>
                <a:effectLst/>
                <a:latin typeface="-apple-system"/>
              </a:rPr>
              <a:t>当针对特定任务进行微调后，模型中权重矩阵其实具有很低的本征秩（</a:t>
            </a:r>
            <a:r>
              <a:rPr lang="en-US" altLang="zh-CN" sz="1500" b="0" i="0" dirty="0">
                <a:solidFill>
                  <a:srgbClr val="191B1F"/>
                </a:solidFill>
                <a:effectLst/>
                <a:latin typeface="-apple-system"/>
              </a:rPr>
              <a:t>intrinsic rank</a:t>
            </a:r>
            <a:r>
              <a:rPr lang="zh-CN" altLang="en-US" sz="1500" b="0" i="0" dirty="0">
                <a:solidFill>
                  <a:srgbClr val="191B1F"/>
                </a:solidFill>
                <a:effectLst/>
                <a:latin typeface="-apple-system"/>
              </a:rPr>
              <a:t>），因此，论文的作者认为权重更新的那部分参数矩阵尽管随机投影到较小的子空间，仍然可以有效的学习，可以理解为针对特定的下游任务这些权重矩阵就不要求满秩</a:t>
            </a:r>
            <a:endParaRPr lang="en-US" altLang="zh-CN" sz="1500" b="0" i="0" dirty="0">
              <a:solidFill>
                <a:srgbClr val="191B1F"/>
              </a:solidFill>
              <a:effectLst/>
              <a:latin typeface="-apple-system"/>
            </a:endParaRPr>
          </a:p>
          <a:p>
            <a:r>
              <a:rPr lang="zh-CN" altLang="en-US" sz="1500" b="0" i="0" dirty="0">
                <a:solidFill>
                  <a:srgbClr val="191B1F"/>
                </a:solidFill>
                <a:effectLst/>
                <a:latin typeface="-apple-system"/>
              </a:rPr>
              <a:t>矩阵计算就从</a:t>
            </a:r>
            <a:r>
              <a:rPr lang="en-US" altLang="zh-CN" sz="1500" b="0" i="0" dirty="0">
                <a:solidFill>
                  <a:srgbClr val="191B1F"/>
                </a:solidFill>
                <a:effectLst/>
                <a:latin typeface="-apple-system"/>
              </a:rPr>
              <a:t>d x d</a:t>
            </a:r>
            <a:r>
              <a:rPr lang="zh-CN" altLang="en-US" sz="1500" b="0" i="0" dirty="0">
                <a:solidFill>
                  <a:srgbClr val="191B1F"/>
                </a:solidFill>
                <a:effectLst/>
                <a:latin typeface="-apple-system"/>
              </a:rPr>
              <a:t>变为</a:t>
            </a:r>
            <a:r>
              <a:rPr lang="en-US" altLang="zh-CN" sz="1500" b="0" i="0" dirty="0">
                <a:solidFill>
                  <a:srgbClr val="191B1F"/>
                </a:solidFill>
                <a:effectLst/>
                <a:latin typeface="-apple-system"/>
              </a:rPr>
              <a:t>d x r + r x d</a:t>
            </a:r>
            <a:r>
              <a:rPr lang="zh-CN" altLang="en-US" sz="1500" b="0" i="0" dirty="0">
                <a:solidFill>
                  <a:srgbClr val="191B1F"/>
                </a:solidFill>
                <a:effectLst/>
                <a:latin typeface="-apple-system"/>
              </a:rPr>
              <a:t>，参数量减少很多</a:t>
            </a:r>
            <a:endParaRPr lang="en-US" altLang="zh-CN" sz="1500" b="0" i="0" dirty="0">
              <a:solidFill>
                <a:srgbClr val="191B1F"/>
              </a:solidFill>
              <a:effectLst/>
              <a:latin typeface="-apple-system"/>
            </a:endParaRPr>
          </a:p>
          <a:p>
            <a:pPr algn="l"/>
            <a:r>
              <a:rPr lang="zh-CN" altLang="en-US" sz="1500" b="0" i="0" dirty="0">
                <a:solidFill>
                  <a:srgbClr val="191B1F"/>
                </a:solidFill>
                <a:effectLst/>
                <a:latin typeface="-apple-system"/>
              </a:rPr>
              <a:t>第一个矩阵的</a:t>
            </a:r>
            <a:r>
              <a:rPr lang="en-US" altLang="zh-CN" sz="1500" b="0" i="0" dirty="0">
                <a:solidFill>
                  <a:srgbClr val="191B1F"/>
                </a:solidFill>
                <a:effectLst/>
                <a:latin typeface="-apple-system"/>
              </a:rPr>
              <a:t>A</a:t>
            </a:r>
            <a:r>
              <a:rPr lang="zh-CN" altLang="en-US" sz="1500" b="0" i="0" dirty="0">
                <a:solidFill>
                  <a:srgbClr val="191B1F"/>
                </a:solidFill>
                <a:effectLst/>
                <a:latin typeface="-apple-system"/>
              </a:rPr>
              <a:t>的权重参数会通过高斯函数初始化，而第二个矩阵的</a:t>
            </a:r>
            <a:r>
              <a:rPr lang="en-US" altLang="zh-CN" sz="1500" b="0" i="0" dirty="0">
                <a:solidFill>
                  <a:srgbClr val="191B1F"/>
                </a:solidFill>
                <a:effectLst/>
                <a:latin typeface="-apple-system"/>
              </a:rPr>
              <a:t>B</a:t>
            </a:r>
            <a:r>
              <a:rPr lang="zh-CN" altLang="en-US" sz="1500" b="0" i="0" dirty="0">
                <a:solidFill>
                  <a:srgbClr val="191B1F"/>
                </a:solidFill>
                <a:effectLst/>
                <a:latin typeface="-apple-system"/>
              </a:rPr>
              <a:t>的权重参数则会初始化为零矩阵证训练开始时新增的通路</a:t>
            </a:r>
            <a:r>
              <a:rPr lang="en-US" altLang="zh-CN" sz="1500" b="0" i="0" dirty="0">
                <a:solidFill>
                  <a:srgbClr val="191B1F"/>
                </a:solidFill>
                <a:effectLst/>
                <a:latin typeface="-apple-system"/>
              </a:rPr>
              <a:t>BA=0</a:t>
            </a:r>
            <a:r>
              <a:rPr lang="zh-CN" altLang="en-US" sz="1500" b="0" i="0" dirty="0">
                <a:solidFill>
                  <a:srgbClr val="191B1F"/>
                </a:solidFill>
                <a:effectLst/>
                <a:latin typeface="-apple-system"/>
              </a:rPr>
              <a:t>从而对模型结果没有影响。</a:t>
            </a:r>
            <a:endParaRPr lang="en-US" altLang="zh-CN" sz="1500" b="0" i="0" dirty="0">
              <a:solidFill>
                <a:srgbClr val="191B1F"/>
              </a:solidFill>
              <a:effectLst/>
              <a:latin typeface="-apple-system"/>
            </a:endParaRPr>
          </a:p>
          <a:p>
            <a:pPr algn="l"/>
            <a:r>
              <a:rPr lang="zh-CN" altLang="en-US" sz="1500" b="0" i="0" dirty="0">
                <a:solidFill>
                  <a:srgbClr val="191B1F"/>
                </a:solidFill>
                <a:effectLst/>
                <a:latin typeface="-apple-system"/>
              </a:rPr>
              <a:t>一般采用低秩分解</a:t>
            </a:r>
          </a:p>
          <a:p>
            <a:pPr>
              <a:buFont typeface="Wingdings" panose="05000000000000000000" pitchFamily="2" charset="2"/>
              <a:buChar char="l"/>
            </a:pPr>
            <a:r>
              <a:rPr lang="en-US" altLang="zh-CN" sz="1800" dirty="0" err="1"/>
              <a:t>Adalora</a:t>
            </a:r>
            <a:r>
              <a:rPr lang="zh-CN" altLang="en-US" sz="1800" dirty="0"/>
              <a:t>：可以动态调整矩阵的秩，采用奇异值分解矩阵</a:t>
            </a:r>
            <a:endParaRPr lang="en-US" altLang="zh-CN" sz="1800" dirty="0"/>
          </a:p>
          <a:p>
            <a:pPr>
              <a:buFont typeface="Wingdings" panose="05000000000000000000" pitchFamily="2" charset="2"/>
              <a:buChar char="l"/>
            </a:pPr>
            <a:r>
              <a:rPr lang="en-US" altLang="zh-CN" sz="1400" dirty="0" err="1"/>
              <a:t>Qlora</a:t>
            </a:r>
            <a:r>
              <a:rPr lang="en-US" altLang="zh-CN" sz="1400" dirty="0"/>
              <a:t>:</a:t>
            </a:r>
            <a:r>
              <a:rPr lang="zh-CN" altLang="en-US" sz="1100" b="0" i="0" dirty="0">
                <a:effectLst/>
                <a:latin typeface="-apple-system"/>
              </a:rPr>
              <a:t>结合了量化技术来进一步压缩模型大小和加速推理过程</a:t>
            </a:r>
            <a:br>
              <a:rPr lang="zh-CN" altLang="en-US" sz="1400" dirty="0"/>
            </a:br>
            <a:endParaRPr lang="en-US" altLang="zh-CN" sz="1400" b="0" i="0" dirty="0">
              <a:solidFill>
                <a:srgbClr val="191B1F"/>
              </a:solidFill>
              <a:effectLst/>
              <a:latin typeface="-apple-system"/>
            </a:endParaRPr>
          </a:p>
          <a:p>
            <a:pPr lvl="2"/>
            <a:endParaRPr lang="en-US" altLang="zh-CN" sz="1400" dirty="0"/>
          </a:p>
        </p:txBody>
      </p:sp>
      <p:sp>
        <p:nvSpPr>
          <p:cNvPr id="4" name="内容占位符 3">
            <a:extLst>
              <a:ext uri="{FF2B5EF4-FFF2-40B4-BE49-F238E27FC236}">
                <a16:creationId xmlns:a16="http://schemas.microsoft.com/office/drawing/2014/main" id="{CAF23AD6-3842-C97F-31A9-2FEF9C59EC68}"/>
              </a:ext>
            </a:extLst>
          </p:cNvPr>
          <p:cNvSpPr>
            <a:spLocks noGrp="1"/>
          </p:cNvSpPr>
          <p:nvPr>
            <p:ph sz="half" idx="2"/>
          </p:nvPr>
        </p:nvSpPr>
        <p:spPr/>
        <p:txBody>
          <a:bodyPr>
            <a:normAutofit lnSpcReduction="10000"/>
          </a:bodyPr>
          <a:lstStyle/>
          <a:p>
            <a:r>
              <a:rPr lang="en-US" altLang="zh-CN" sz="2000" b="0" i="0" dirty="0">
                <a:solidFill>
                  <a:srgbClr val="191B1F"/>
                </a:solidFill>
                <a:effectLst/>
                <a:latin typeface="-apple-system"/>
              </a:rPr>
              <a:t>(mix-and-match)MAM Adapter</a:t>
            </a:r>
            <a:r>
              <a:rPr lang="en-US" altLang="zh-CN" sz="2000" dirty="0">
                <a:solidFill>
                  <a:srgbClr val="191B1F"/>
                </a:solidFill>
                <a:latin typeface="-apple-system"/>
              </a:rPr>
              <a:t>  </a:t>
            </a:r>
            <a:r>
              <a:rPr lang="en-US" altLang="zh-CN" sz="2000" b="0" i="0" dirty="0">
                <a:solidFill>
                  <a:srgbClr val="191B1F"/>
                </a:solidFill>
                <a:effectLst/>
                <a:latin typeface="-apple-system"/>
              </a:rPr>
              <a:t>  </a:t>
            </a:r>
            <a:r>
              <a:rPr lang="en-US" altLang="zh-CN" sz="2000" b="0" i="0" dirty="0" err="1">
                <a:solidFill>
                  <a:srgbClr val="191B1F"/>
                </a:solidFill>
                <a:effectLst/>
                <a:latin typeface="-apple-system"/>
              </a:rPr>
              <a:t>UniPELT</a:t>
            </a:r>
            <a:endParaRPr lang="zh-CN" altLang="en-US" sz="2000" dirty="0"/>
          </a:p>
        </p:txBody>
      </p:sp>
      <p:pic>
        <p:nvPicPr>
          <p:cNvPr id="3078" name="Picture 6">
            <a:extLst>
              <a:ext uri="{FF2B5EF4-FFF2-40B4-BE49-F238E27FC236}">
                <a16:creationId xmlns:a16="http://schemas.microsoft.com/office/drawing/2014/main" id="{E084FB7C-3752-000A-7211-B7952ED529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1009" y="3969016"/>
            <a:ext cx="2937492" cy="252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587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训练的术语</a:t>
            </a:r>
          </a:p>
        </p:txBody>
      </p:sp>
      <p:sp>
        <p:nvSpPr>
          <p:cNvPr id="3" name="内容占位符 2"/>
          <p:cNvSpPr>
            <a:spLocks noGrp="1"/>
          </p:cNvSpPr>
          <p:nvPr>
            <p:ph sz="half" idx="1"/>
          </p:nvPr>
        </p:nvSpPr>
        <p:spPr/>
        <p:txBody>
          <a:bodyPr/>
          <a:lstStyle/>
          <a:p>
            <a:r>
              <a:rPr lang="en-US" altLang="zh-CN" dirty="0"/>
              <a:t>epoch:</a:t>
            </a:r>
            <a:r>
              <a:rPr lang="zh-CN" altLang="en-US" dirty="0"/>
              <a:t>训练全部样本的次数</a:t>
            </a:r>
            <a:endParaRPr lang="en-US" altLang="zh-CN" dirty="0"/>
          </a:p>
          <a:p>
            <a:r>
              <a:rPr lang="en-US" altLang="zh-CN" dirty="0" err="1"/>
              <a:t>max_grad_norm</a:t>
            </a:r>
            <a:r>
              <a:rPr lang="zh-CN" altLang="en-US" dirty="0"/>
              <a:t>：梯度裁剪的最大范数</a:t>
            </a:r>
            <a:endParaRPr lang="en-US" altLang="zh-CN" dirty="0"/>
          </a:p>
          <a:p>
            <a:r>
              <a:rPr lang="en-US" altLang="zh-CN" dirty="0"/>
              <a:t>--</a:t>
            </a:r>
            <a:r>
              <a:rPr lang="en-US" altLang="zh-CN" dirty="0" err="1"/>
              <a:t>eval_steps</a:t>
            </a:r>
            <a:r>
              <a:rPr lang="en-US" altLang="zh-CN" dirty="0"/>
              <a:t>:</a:t>
            </a:r>
            <a:r>
              <a:rPr lang="zh-CN" altLang="en-US" dirty="0"/>
              <a:t>评估步长</a:t>
            </a:r>
            <a:endParaRPr lang="en-US" altLang="zh-CN" dirty="0"/>
          </a:p>
          <a:p>
            <a:endParaRPr lang="en-US" altLang="zh-CN" dirty="0"/>
          </a:p>
          <a:p>
            <a:r>
              <a:rPr lang="zh-CN" altLang="en-US" dirty="0"/>
              <a:t>在启动</a:t>
            </a:r>
            <a:r>
              <a:rPr lang="en-US" altLang="zh-CN" dirty="0" err="1"/>
              <a:t>dockers</a:t>
            </a:r>
            <a:r>
              <a:rPr lang="zh-CN" altLang="en-US" dirty="0"/>
              <a:t>时先用：</a:t>
            </a:r>
            <a:endParaRPr lang="en-US" altLang="zh-CN" dirty="0"/>
          </a:p>
          <a:p>
            <a:pPr lvl="1"/>
            <a:r>
              <a:rPr lang="en-US" altLang="zh-CN" dirty="0"/>
              <a:t>--</a:t>
            </a:r>
            <a:r>
              <a:rPr lang="en-US" altLang="zh-CN" dirty="0" err="1"/>
              <a:t>shm</a:t>
            </a:r>
            <a:r>
              <a:rPr lang="en-US" altLang="zh-CN" dirty="0"/>
              <a:t>-size 24G</a:t>
            </a:r>
          </a:p>
          <a:p>
            <a:r>
              <a:rPr lang="zh-CN" altLang="en-US" dirty="0"/>
              <a:t>增加通信的共享内存大小，</a:t>
            </a:r>
            <a:r>
              <a:rPr lang="en-US" altLang="zh-CN" dirty="0"/>
              <a:t>NPROC_PER_NODE=2,</a:t>
            </a:r>
          </a:p>
          <a:p>
            <a:r>
              <a:rPr lang="zh-CN" altLang="en-US" dirty="0"/>
              <a:t>再加上</a:t>
            </a:r>
            <a:r>
              <a:rPr lang="en-US" altLang="zh-CN" dirty="0"/>
              <a:t>- -</a:t>
            </a:r>
            <a:r>
              <a:rPr lang="en-US" altLang="zh-CN" dirty="0" err="1"/>
              <a:t>deepspeed</a:t>
            </a:r>
            <a:r>
              <a:rPr lang="en-US" altLang="zh-CN" dirty="0"/>
              <a:t> default-zero1</a:t>
            </a:r>
            <a:endParaRPr lang="zh-CN" altLang="en-US" dirty="0"/>
          </a:p>
        </p:txBody>
      </p:sp>
      <p:sp>
        <p:nvSpPr>
          <p:cNvPr id="4" name="内容占位符 3"/>
          <p:cNvSpPr>
            <a:spLocks noGrp="1"/>
          </p:cNvSpPr>
          <p:nvPr>
            <p:ph sz="half" idx="2"/>
          </p:nvPr>
        </p:nvSpPr>
        <p:spPr/>
        <p:txBody>
          <a:bodyPr/>
          <a:lstStyle/>
          <a:p>
            <a:r>
              <a:rPr lang="zh-CN" altLang="en-US" dirty="0"/>
              <a:t>源码安装</a:t>
            </a:r>
            <a:r>
              <a:rPr lang="en-US" altLang="zh-CN" dirty="0"/>
              <a:t>transforms</a:t>
            </a:r>
            <a:r>
              <a:rPr lang="zh-CN" altLang="en-US" dirty="0"/>
              <a:t>最新版本：</a:t>
            </a:r>
            <a:endParaRPr lang="en-US" altLang="zh-CN" dirty="0"/>
          </a:p>
          <a:p>
            <a:pPr lvl="1"/>
            <a:r>
              <a:rPr lang="zh-CN" altLang="en-US" sz="1800" dirty="0"/>
              <a:t>下载源码和安装包放在同一路径 </a:t>
            </a:r>
            <a:r>
              <a:rPr lang="en-US" altLang="zh-CN" sz="1800" dirty="0"/>
              <a:t>:python setup.py install</a:t>
            </a:r>
          </a:p>
          <a:p>
            <a:pPr lvl="1"/>
            <a:r>
              <a:rPr lang="zh-CN" altLang="en-US" sz="1800" dirty="0"/>
              <a:t>要记得卸载以前安装的版本</a:t>
            </a:r>
          </a:p>
        </p:txBody>
      </p:sp>
    </p:spTree>
    <p:extLst>
      <p:ext uri="{BB962C8B-B14F-4D97-AF65-F5344CB8AC3E}">
        <p14:creationId xmlns:p14="http://schemas.microsoft.com/office/powerpoint/2010/main" val="396151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Llama_factory</a:t>
            </a:r>
            <a:r>
              <a:rPr lang="zh-CN" altLang="en-US" dirty="0"/>
              <a:t>命令</a:t>
            </a:r>
          </a:p>
        </p:txBody>
      </p:sp>
      <p:sp>
        <p:nvSpPr>
          <p:cNvPr id="3" name="内容占位符 2"/>
          <p:cNvSpPr>
            <a:spLocks noGrp="1"/>
          </p:cNvSpPr>
          <p:nvPr>
            <p:ph sz="half" idx="1"/>
          </p:nvPr>
        </p:nvSpPr>
        <p:spPr/>
        <p:txBody>
          <a:bodyPr/>
          <a:lstStyle/>
          <a:p>
            <a:r>
              <a:rPr lang="zh-CN" altLang="en-US" dirty="0"/>
              <a:t>制定运行显卡</a:t>
            </a:r>
            <a:endParaRPr lang="en-US" altLang="zh-CN" dirty="0"/>
          </a:p>
          <a:p>
            <a:pPr lvl="2"/>
            <a:r>
              <a:rPr lang="en-US" altLang="zh-CN" dirty="0"/>
              <a:t>CUDA_VISIBLE_DEVICES=0</a:t>
            </a:r>
            <a:endParaRPr lang="zh-CN" altLang="en-US" dirty="0"/>
          </a:p>
        </p:txBody>
      </p:sp>
      <p:sp>
        <p:nvSpPr>
          <p:cNvPr id="4" name="内容占位符 3"/>
          <p:cNvSpPr>
            <a:spLocks noGrp="1"/>
          </p:cNvSpPr>
          <p:nvPr>
            <p:ph sz="half" idx="2"/>
          </p:nvPr>
        </p:nvSpPr>
        <p:spPr/>
        <p:txBody>
          <a:bodyPr/>
          <a:lstStyle/>
          <a:p>
            <a:r>
              <a:rPr lang="zh-CN" altLang="en-US" dirty="0"/>
              <a:t>指定端口</a:t>
            </a:r>
            <a:endParaRPr lang="en-US" altLang="zh-CN" dirty="0"/>
          </a:p>
          <a:p>
            <a:pPr lvl="1"/>
            <a:r>
              <a:rPr lang="en-US" altLang="zh-CN" dirty="0"/>
              <a:t>API_PORT=8080</a:t>
            </a:r>
          </a:p>
          <a:p>
            <a:r>
              <a:rPr lang="zh-CN" altLang="en-US" dirty="0"/>
              <a:t>千问</a:t>
            </a:r>
            <a:r>
              <a:rPr lang="en-US" altLang="zh-CN" dirty="0"/>
              <a:t>2</a:t>
            </a:r>
            <a:r>
              <a:rPr lang="zh-CN" altLang="en-US" dirty="0"/>
              <a:t>模型地址</a:t>
            </a:r>
            <a:endParaRPr lang="en-US" altLang="zh-CN" dirty="0"/>
          </a:p>
          <a:p>
            <a:pPr lvl="1"/>
            <a:r>
              <a:rPr lang="en-US" altLang="zh-CN" dirty="0"/>
              <a:t>/root/</a:t>
            </a:r>
            <a:r>
              <a:rPr lang="en-US" altLang="zh-CN" dirty="0" err="1"/>
              <a:t>pretrained_models</a:t>
            </a:r>
            <a:r>
              <a:rPr lang="en-US" altLang="zh-CN" dirty="0"/>
              <a:t>/Qwen2-7B-instruct</a:t>
            </a:r>
          </a:p>
          <a:p>
            <a:pPr marL="457200" lvl="1" indent="0">
              <a:buNone/>
            </a:pPr>
            <a:endParaRPr lang="zh-CN" altLang="en-US" dirty="0"/>
          </a:p>
        </p:txBody>
      </p:sp>
    </p:spTree>
    <p:extLst>
      <p:ext uri="{BB962C8B-B14F-4D97-AF65-F5344CB8AC3E}">
        <p14:creationId xmlns:p14="http://schemas.microsoft.com/office/powerpoint/2010/main" val="419387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err="1"/>
              <a:t>tmux</a:t>
            </a:r>
            <a:r>
              <a:rPr lang="zh-CN" altLang="en-US" dirty="0"/>
              <a:t>分离终端和任务（防中断）</a:t>
            </a:r>
          </a:p>
        </p:txBody>
      </p:sp>
      <p:sp>
        <p:nvSpPr>
          <p:cNvPr id="3" name="内容占位符 2"/>
          <p:cNvSpPr>
            <a:spLocks noGrp="1"/>
          </p:cNvSpPr>
          <p:nvPr>
            <p:ph sz="half" idx="1"/>
          </p:nvPr>
        </p:nvSpPr>
        <p:spPr/>
        <p:txBody>
          <a:bodyPr/>
          <a:lstStyle/>
          <a:p>
            <a:r>
              <a:rPr lang="zh-CN" altLang="en-US" dirty="0"/>
              <a:t>创任务</a:t>
            </a:r>
            <a:r>
              <a:rPr lang="en-US" altLang="zh-CN" dirty="0" err="1"/>
              <a:t>tmux</a:t>
            </a:r>
            <a:r>
              <a:rPr lang="en-US" altLang="zh-CN" dirty="0"/>
              <a:t> new –t test1</a:t>
            </a:r>
          </a:p>
          <a:p>
            <a:r>
              <a:rPr lang="zh-CN" altLang="en-US" dirty="0"/>
              <a:t>绑定任务</a:t>
            </a:r>
            <a:r>
              <a:rPr lang="en-US" altLang="zh-CN" dirty="0" err="1"/>
              <a:t>tmux</a:t>
            </a:r>
            <a:r>
              <a:rPr lang="en-US" altLang="zh-CN" dirty="0"/>
              <a:t> attach –t test1</a:t>
            </a:r>
          </a:p>
          <a:p>
            <a:r>
              <a:rPr lang="en-US" altLang="zh-CN" dirty="0" err="1"/>
              <a:t>tmux</a:t>
            </a:r>
            <a:r>
              <a:rPr lang="en-US" altLang="zh-CN" dirty="0"/>
              <a:t> ls </a:t>
            </a:r>
            <a:r>
              <a:rPr lang="zh-CN" altLang="en-US" dirty="0"/>
              <a:t>查看任务</a:t>
            </a:r>
            <a:endParaRPr lang="en-US" altLang="zh-CN" dirty="0"/>
          </a:p>
          <a:p>
            <a:r>
              <a:rPr lang="zh-CN" altLang="en-US" dirty="0"/>
              <a:t>杀死任务</a:t>
            </a:r>
            <a:r>
              <a:rPr lang="en-US" altLang="zh-CN" dirty="0" err="1"/>
              <a:t>tmux</a:t>
            </a:r>
            <a:r>
              <a:rPr lang="en-US" altLang="zh-CN" dirty="0"/>
              <a:t> kill-session –t ***</a:t>
            </a:r>
            <a:endParaRPr lang="zh-CN" altLang="en-US" dirty="0"/>
          </a:p>
        </p:txBody>
      </p:sp>
      <p:sp>
        <p:nvSpPr>
          <p:cNvPr id="4" name="内容占位符 3"/>
          <p:cNvSpPr>
            <a:spLocks noGrp="1"/>
          </p:cNvSpPr>
          <p:nvPr>
            <p:ph sz="half" idx="2"/>
          </p:nvPr>
        </p:nvSpPr>
        <p:spPr/>
        <p:txBody>
          <a:bodyPr/>
          <a:lstStyle/>
          <a:p>
            <a:r>
              <a:rPr lang="en-US" altLang="zh-CN" dirty="0" err="1"/>
              <a:t>tmux</a:t>
            </a:r>
            <a:r>
              <a:rPr lang="zh-CN" altLang="en-US" dirty="0"/>
              <a:t>快捷键</a:t>
            </a:r>
            <a:endParaRPr lang="en-US" altLang="zh-CN" dirty="0"/>
          </a:p>
          <a:p>
            <a:pPr lvl="1"/>
            <a:r>
              <a:rPr lang="en-US" altLang="zh-CN" dirty="0"/>
              <a:t>ctrl +b  </a:t>
            </a:r>
          </a:p>
          <a:p>
            <a:pPr lvl="2"/>
            <a:r>
              <a:rPr lang="en-US" altLang="zh-CN" dirty="0"/>
              <a:t>C</a:t>
            </a:r>
            <a:r>
              <a:rPr lang="zh-CN" altLang="en-US" dirty="0"/>
              <a:t>创窗口                     </a:t>
            </a:r>
            <a:r>
              <a:rPr lang="en-US" altLang="zh-CN" dirty="0"/>
              <a:t>&amp; </a:t>
            </a:r>
            <a:r>
              <a:rPr lang="zh-CN" altLang="en-US" dirty="0"/>
              <a:t>关窗口</a:t>
            </a:r>
            <a:endParaRPr lang="en-US" altLang="zh-CN" dirty="0"/>
          </a:p>
          <a:p>
            <a:pPr lvl="2"/>
            <a:r>
              <a:rPr lang="en-US" altLang="zh-CN" dirty="0" err="1"/>
              <a:t>P,n</a:t>
            </a:r>
            <a:r>
              <a:rPr lang="en-US" altLang="zh-CN" dirty="0"/>
              <a:t> </a:t>
            </a:r>
            <a:r>
              <a:rPr lang="zh-CN" altLang="en-US" dirty="0"/>
              <a:t>移动窗口</a:t>
            </a:r>
            <a:endParaRPr lang="en-US" altLang="zh-CN" dirty="0"/>
          </a:p>
          <a:p>
            <a:pPr lvl="2"/>
            <a:r>
              <a:rPr lang="en-US" altLang="zh-CN" dirty="0"/>
              <a:t>% “ </a:t>
            </a:r>
            <a:r>
              <a:rPr lang="zh-CN" altLang="en-US" dirty="0"/>
              <a:t>创</a:t>
            </a:r>
            <a:r>
              <a:rPr lang="en-US" altLang="zh-CN" dirty="0"/>
              <a:t>pane</a:t>
            </a:r>
            <a:r>
              <a:rPr lang="zh-CN" altLang="en-US" dirty="0"/>
              <a:t>（视窗） </a:t>
            </a:r>
            <a:r>
              <a:rPr lang="en-US" altLang="zh-CN" dirty="0"/>
              <a:t>x</a:t>
            </a:r>
            <a:r>
              <a:rPr lang="zh-CN" altLang="en-US" dirty="0"/>
              <a:t>关视窗</a:t>
            </a:r>
            <a:endParaRPr lang="en-US" altLang="zh-CN" dirty="0"/>
          </a:p>
          <a:p>
            <a:pPr lvl="2"/>
            <a:r>
              <a:rPr lang="en-US" altLang="zh-CN" dirty="0"/>
              <a:t>d </a:t>
            </a:r>
            <a:r>
              <a:rPr lang="zh-CN" altLang="en-US" dirty="0"/>
              <a:t>退出任务</a:t>
            </a:r>
            <a:endParaRPr lang="en-US" altLang="zh-CN" dirty="0"/>
          </a:p>
          <a:p>
            <a:pPr lvl="2"/>
            <a:r>
              <a:rPr lang="zh-CN" altLang="en-US" dirty="0"/>
              <a:t>： 进入命令行模式</a:t>
            </a:r>
          </a:p>
        </p:txBody>
      </p:sp>
    </p:spTree>
    <p:extLst>
      <p:ext uri="{BB962C8B-B14F-4D97-AF65-F5344CB8AC3E}">
        <p14:creationId xmlns:p14="http://schemas.microsoft.com/office/powerpoint/2010/main" val="393022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命令</a:t>
            </a:r>
          </a:p>
        </p:txBody>
      </p:sp>
      <p:sp>
        <p:nvSpPr>
          <p:cNvPr id="4" name="内容占位符 3"/>
          <p:cNvSpPr>
            <a:spLocks noGrp="1"/>
          </p:cNvSpPr>
          <p:nvPr>
            <p:ph sz="half" idx="2"/>
          </p:nvPr>
        </p:nvSpPr>
        <p:spPr>
          <a:xfrm>
            <a:off x="839788" y="1690688"/>
            <a:ext cx="5157787" cy="4498975"/>
          </a:xfrm>
        </p:spPr>
        <p:txBody>
          <a:bodyPr>
            <a:normAutofit fontScale="92500"/>
          </a:bodyPr>
          <a:lstStyle/>
          <a:p>
            <a:r>
              <a:rPr lang="zh-CN" altLang="en-US" sz="2600" dirty="0"/>
              <a:t>显示显卡情况 </a:t>
            </a:r>
            <a:r>
              <a:rPr lang="en-US" altLang="zh-CN" sz="2600" dirty="0" err="1"/>
              <a:t>nvidia-smi</a:t>
            </a:r>
            <a:endParaRPr lang="en-US" altLang="zh-CN" sz="2600" dirty="0"/>
          </a:p>
          <a:p>
            <a:pPr lvl="1"/>
            <a:r>
              <a:rPr lang="zh-CN" altLang="en-US" dirty="0"/>
              <a:t>我的进程的</a:t>
            </a:r>
            <a:r>
              <a:rPr lang="en-US" altLang="zh-CN" dirty="0"/>
              <a:t>PID</a:t>
            </a:r>
            <a:r>
              <a:rPr lang="zh-CN" altLang="en-US" dirty="0"/>
              <a:t>：</a:t>
            </a:r>
            <a:r>
              <a:rPr lang="en-US" altLang="zh-CN" dirty="0"/>
              <a:t>48881</a:t>
            </a:r>
          </a:p>
          <a:p>
            <a:pPr lvl="1"/>
            <a:r>
              <a:rPr lang="en-US" altLang="zh-CN" sz="1900" dirty="0"/>
              <a:t>watch –d </a:t>
            </a:r>
            <a:r>
              <a:rPr lang="en-US" altLang="zh-CN" sz="1900" dirty="0" err="1"/>
              <a:t>nvidia</a:t>
            </a:r>
            <a:r>
              <a:rPr lang="en-US" altLang="zh-CN" sz="1900" dirty="0"/>
              <a:t> -</a:t>
            </a:r>
            <a:r>
              <a:rPr lang="en-US" altLang="zh-CN" sz="1900" dirty="0" err="1"/>
              <a:t>smi</a:t>
            </a:r>
            <a:r>
              <a:rPr lang="en-US" altLang="zh-CN" sz="1900" dirty="0"/>
              <a:t> </a:t>
            </a:r>
            <a:r>
              <a:rPr lang="zh-CN" altLang="en-US" sz="1900" dirty="0"/>
              <a:t>按时间更新一次指令</a:t>
            </a:r>
            <a:endParaRPr lang="en-US" altLang="zh-CN" sz="1900" dirty="0"/>
          </a:p>
          <a:p>
            <a:endParaRPr lang="en-US" altLang="zh-CN" dirty="0"/>
          </a:p>
          <a:p>
            <a:r>
              <a:rPr lang="zh-CN" altLang="en-US" dirty="0"/>
              <a:t>解压缩</a:t>
            </a:r>
            <a:r>
              <a:rPr lang="en-US" altLang="zh-CN" dirty="0"/>
              <a:t>.tar.gz</a:t>
            </a:r>
            <a:r>
              <a:rPr lang="zh-CN" altLang="en-US" dirty="0"/>
              <a:t>：</a:t>
            </a:r>
            <a:r>
              <a:rPr lang="en-US" altLang="zh-CN" dirty="0"/>
              <a:t>tar -</a:t>
            </a:r>
            <a:r>
              <a:rPr lang="en-US" altLang="zh-CN" dirty="0" err="1"/>
              <a:t>xzvf</a:t>
            </a:r>
            <a:endParaRPr lang="en-US" altLang="zh-CN" dirty="0"/>
          </a:p>
          <a:p>
            <a:pPr lvl="1"/>
            <a:r>
              <a:rPr lang="en-US" altLang="zh-CN" dirty="0"/>
              <a:t>–x</a:t>
            </a:r>
            <a:r>
              <a:rPr lang="zh-CN" altLang="en-US" dirty="0"/>
              <a:t>提取文件，</a:t>
            </a:r>
            <a:r>
              <a:rPr lang="en-US" altLang="zh-CN" dirty="0"/>
              <a:t>f</a:t>
            </a:r>
            <a:r>
              <a:rPr lang="zh-CN" altLang="en-US" dirty="0"/>
              <a:t>指定文件名，</a:t>
            </a:r>
            <a:r>
              <a:rPr lang="en-US" altLang="zh-CN" dirty="0"/>
              <a:t>v</a:t>
            </a:r>
            <a:r>
              <a:rPr lang="zh-CN" altLang="en-US" dirty="0"/>
              <a:t>显示常用信息，</a:t>
            </a:r>
            <a:r>
              <a:rPr lang="en-US" altLang="zh-CN" dirty="0"/>
              <a:t>z</a:t>
            </a:r>
            <a:r>
              <a:rPr lang="zh-CN" altLang="en-US" dirty="0"/>
              <a:t>，</a:t>
            </a:r>
            <a:r>
              <a:rPr lang="en-US" altLang="zh-CN" dirty="0"/>
              <a:t>j</a:t>
            </a:r>
            <a:r>
              <a:rPr lang="zh-CN" altLang="en-US" dirty="0"/>
              <a:t>，</a:t>
            </a:r>
            <a:r>
              <a:rPr lang="en-US" altLang="zh-CN" dirty="0"/>
              <a:t>J</a:t>
            </a:r>
            <a:r>
              <a:rPr lang="zh-CN" altLang="en-US" dirty="0"/>
              <a:t>指定压缩格式，</a:t>
            </a:r>
            <a:r>
              <a:rPr lang="en-US" altLang="zh-CN" dirty="0"/>
              <a:t>C</a:t>
            </a:r>
            <a:r>
              <a:rPr lang="zh-CN" altLang="en-US" dirty="0"/>
              <a:t>指定路径（如果是</a:t>
            </a:r>
            <a:r>
              <a:rPr lang="en-US" altLang="zh-CN" dirty="0"/>
              <a:t>.tar</a:t>
            </a:r>
            <a:r>
              <a:rPr lang="zh-CN" altLang="en-US" dirty="0"/>
              <a:t>可以不加</a:t>
            </a:r>
            <a:r>
              <a:rPr lang="en-US" altLang="zh-CN"/>
              <a:t>z</a:t>
            </a:r>
            <a:r>
              <a:rPr lang="zh-CN" altLang="en-US"/>
              <a:t>）</a:t>
            </a:r>
            <a:endParaRPr lang="en-US" altLang="zh-CN" dirty="0"/>
          </a:p>
          <a:p>
            <a:r>
              <a:rPr lang="zh-CN" altLang="en-US" dirty="0"/>
              <a:t>压缩：</a:t>
            </a:r>
            <a:r>
              <a:rPr lang="en-US" altLang="zh-CN" dirty="0"/>
              <a:t>tar -</a:t>
            </a:r>
            <a:r>
              <a:rPr lang="en-US" altLang="zh-CN" dirty="0" err="1"/>
              <a:t>czvf</a:t>
            </a:r>
            <a:endParaRPr lang="en-US" altLang="zh-CN" dirty="0"/>
          </a:p>
          <a:p>
            <a:pPr lvl="1"/>
            <a:r>
              <a:rPr lang="en-US" altLang="zh-CN" dirty="0"/>
              <a:t>–c</a:t>
            </a:r>
            <a:r>
              <a:rPr lang="zh-CN" altLang="en-US" dirty="0"/>
              <a:t>创建新文件，</a:t>
            </a:r>
            <a:r>
              <a:rPr lang="en-US" altLang="zh-CN" dirty="0"/>
              <a:t>f</a:t>
            </a:r>
            <a:r>
              <a:rPr lang="zh-CN" altLang="en-US" dirty="0"/>
              <a:t>指定文件名，</a:t>
            </a:r>
            <a:r>
              <a:rPr lang="en-US" altLang="zh-CN" dirty="0"/>
              <a:t>v</a:t>
            </a:r>
            <a:r>
              <a:rPr lang="zh-CN" altLang="en-US" dirty="0"/>
              <a:t>显示常用信息，</a:t>
            </a:r>
            <a:r>
              <a:rPr lang="en-US" altLang="zh-CN" dirty="0"/>
              <a:t>z</a:t>
            </a:r>
            <a:r>
              <a:rPr lang="zh-CN" altLang="en-US" dirty="0"/>
              <a:t>，</a:t>
            </a:r>
            <a:r>
              <a:rPr lang="en-US" altLang="zh-CN" dirty="0"/>
              <a:t>j</a:t>
            </a:r>
            <a:r>
              <a:rPr lang="zh-CN" altLang="en-US" dirty="0"/>
              <a:t>，</a:t>
            </a:r>
            <a:r>
              <a:rPr lang="en-US" altLang="zh-CN" dirty="0"/>
              <a:t>J</a:t>
            </a:r>
            <a:r>
              <a:rPr lang="zh-CN" altLang="en-US" dirty="0"/>
              <a:t>指定压缩格式，</a:t>
            </a:r>
            <a:r>
              <a:rPr lang="en-US" altLang="zh-CN" dirty="0"/>
              <a:t>C</a:t>
            </a:r>
            <a:r>
              <a:rPr lang="zh-CN" altLang="en-US" dirty="0"/>
              <a:t>指定路径</a:t>
            </a:r>
            <a:endParaRPr lang="en-US" altLang="zh-CN" dirty="0"/>
          </a:p>
          <a:p>
            <a:endParaRPr lang="en-US" altLang="zh-CN" dirty="0"/>
          </a:p>
          <a:p>
            <a:endParaRPr lang="zh-CN" altLang="en-US" dirty="0"/>
          </a:p>
        </p:txBody>
      </p:sp>
      <p:sp>
        <p:nvSpPr>
          <p:cNvPr id="8" name="内容占位符 2"/>
          <p:cNvSpPr>
            <a:spLocks noGrp="1"/>
          </p:cNvSpPr>
          <p:nvPr>
            <p:ph sz="quarter" idx="4"/>
          </p:nvPr>
        </p:nvSpPr>
        <p:spPr>
          <a:xfrm>
            <a:off x="6172200" y="1787236"/>
            <a:ext cx="5183188" cy="4402427"/>
          </a:xfrm>
        </p:spPr>
        <p:txBody>
          <a:bodyPr/>
          <a:lstStyle/>
          <a:p>
            <a:r>
              <a:rPr lang="zh-CN" altLang="en-US" dirty="0"/>
              <a:t>按照关键词查询：</a:t>
            </a:r>
            <a:r>
              <a:rPr lang="en-US" altLang="zh-CN" dirty="0" err="1"/>
              <a:t>list|grep</a:t>
            </a:r>
            <a:r>
              <a:rPr lang="en-US" altLang="zh-CN" dirty="0"/>
              <a:t> **</a:t>
            </a:r>
          </a:p>
          <a:p>
            <a:r>
              <a:rPr lang="en-US" altLang="zh-CN" dirty="0"/>
              <a:t>curl </a:t>
            </a:r>
            <a:r>
              <a:rPr lang="zh-CN" altLang="en-US" dirty="0"/>
              <a:t>从服务器获取或发送数据</a:t>
            </a:r>
            <a:endParaRPr lang="en-US" altLang="zh-CN" dirty="0"/>
          </a:p>
          <a:p>
            <a:r>
              <a:rPr lang="en-US" altLang="zh-CN" dirty="0"/>
              <a:t>alias </a:t>
            </a:r>
            <a:r>
              <a:rPr lang="zh-CN" altLang="en-US" dirty="0"/>
              <a:t>给操作命令起别名</a:t>
            </a:r>
            <a:endParaRPr lang="en-US" altLang="zh-CN" dirty="0"/>
          </a:p>
          <a:p>
            <a:r>
              <a:rPr lang="zh-CN" altLang="en-US" dirty="0"/>
              <a:t>查看目录文件大小</a:t>
            </a:r>
            <a:endParaRPr lang="en-US" altLang="zh-CN" dirty="0"/>
          </a:p>
          <a:p>
            <a:pPr lvl="1"/>
            <a:r>
              <a:rPr lang="en-US" altLang="zh-CN" dirty="0"/>
              <a:t>du  -h   --max-depth=1 </a:t>
            </a:r>
            <a:r>
              <a:rPr lang="zh-CN" altLang="en-US" dirty="0"/>
              <a:t>查看一级目录下的内存大小</a:t>
            </a:r>
            <a:endParaRPr lang="en-US" altLang="zh-CN" dirty="0"/>
          </a:p>
          <a:p>
            <a:pPr lvl="1"/>
            <a:r>
              <a:rPr lang="en-US" altLang="zh-CN" dirty="0"/>
              <a:t>-s </a:t>
            </a:r>
            <a:r>
              <a:rPr lang="zh-CN" altLang="en-US" dirty="0"/>
              <a:t>总目录</a:t>
            </a:r>
            <a:endParaRPr lang="en-US" altLang="zh-CN" dirty="0"/>
          </a:p>
          <a:p>
            <a:pPr lvl="1"/>
            <a:endParaRPr lang="en-US" altLang="zh-CN" dirty="0"/>
          </a:p>
          <a:p>
            <a:pPr marL="457200" lvl="1" indent="0">
              <a:buNone/>
            </a:pPr>
            <a:endParaRPr lang="en-US" altLang="zh-CN" dirty="0"/>
          </a:p>
          <a:p>
            <a:pPr marL="457200" lvl="1" indent="0">
              <a:buNone/>
            </a:pPr>
            <a:endParaRPr lang="en-US" altLang="zh-CN" dirty="0"/>
          </a:p>
        </p:txBody>
      </p:sp>
    </p:spTree>
    <p:extLst>
      <p:ext uri="{BB962C8B-B14F-4D97-AF65-F5344CB8AC3E}">
        <p14:creationId xmlns:p14="http://schemas.microsoft.com/office/powerpoint/2010/main" val="864851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Swift</a:t>
            </a:r>
            <a:r>
              <a:rPr lang="zh-CN" altLang="en-US" dirty="0"/>
              <a:t>命令</a:t>
            </a:r>
          </a:p>
        </p:txBody>
      </p:sp>
      <p:sp>
        <p:nvSpPr>
          <p:cNvPr id="3" name="内容占位符 2"/>
          <p:cNvSpPr>
            <a:spLocks noGrp="1"/>
          </p:cNvSpPr>
          <p:nvPr>
            <p:ph sz="half" idx="1"/>
          </p:nvPr>
        </p:nvSpPr>
        <p:spPr/>
        <p:txBody>
          <a:bodyPr/>
          <a:lstStyle/>
          <a:p>
            <a:r>
              <a:rPr lang="zh-CN" altLang="en-US" dirty="0"/>
              <a:t>注意检查环境变量，这个有错不会报错</a:t>
            </a:r>
            <a:r>
              <a:rPr lang="en-US" altLang="zh-CN" dirty="0"/>
              <a:t>CUDA_VISIBLE_DEVICES=</a:t>
            </a:r>
          </a:p>
          <a:p>
            <a:pPr marL="0" indent="0">
              <a:buNone/>
            </a:pPr>
            <a:endParaRPr lang="en-US" altLang="zh-CN" dirty="0"/>
          </a:p>
          <a:p>
            <a:r>
              <a:rPr lang="en-US" altLang="zh-CN" dirty="0"/>
              <a:t>swift app-</a:t>
            </a:r>
            <a:r>
              <a:rPr lang="en-US" altLang="zh-CN" dirty="0" err="1"/>
              <a:t>ui</a:t>
            </a:r>
            <a:r>
              <a:rPr lang="en-US" altLang="zh-CN" dirty="0"/>
              <a:t> </a:t>
            </a:r>
            <a:r>
              <a:rPr lang="zh-CN" altLang="en-US" dirty="0"/>
              <a:t>可以通过</a:t>
            </a:r>
            <a:endParaRPr lang="en-US" altLang="zh-CN" dirty="0"/>
          </a:p>
          <a:p>
            <a:pPr lvl="1"/>
            <a:r>
              <a:rPr lang="en-US" altLang="zh-CN" dirty="0"/>
              <a:t>&lt;image&gt;/data/</a:t>
            </a:r>
            <a:r>
              <a:rPr lang="en-US" altLang="zh-CN" dirty="0" err="1"/>
              <a:t>liuWYdata</a:t>
            </a:r>
            <a:r>
              <a:rPr lang="en-US" altLang="zh-CN" dirty="0"/>
              <a:t>/data/</a:t>
            </a:r>
            <a:r>
              <a:rPr lang="en-US" altLang="zh-CN" dirty="0" err="1"/>
              <a:t>pngs</a:t>
            </a:r>
            <a:r>
              <a:rPr lang="en-US" altLang="zh-CN" dirty="0"/>
              <a:t>/test0.png&lt;/image&gt;</a:t>
            </a:r>
            <a:r>
              <a:rPr lang="zh-CN" altLang="en-US" dirty="0"/>
              <a:t>的形式输入图片</a:t>
            </a:r>
            <a:endParaRPr lang="en-US" altLang="zh-CN" dirty="0"/>
          </a:p>
          <a:p>
            <a:endParaRPr lang="zh-CN" altLang="en-US" dirty="0"/>
          </a:p>
        </p:txBody>
      </p:sp>
      <p:sp>
        <p:nvSpPr>
          <p:cNvPr id="4" name="内容占位符 3"/>
          <p:cNvSpPr>
            <a:spLocks noGrp="1"/>
          </p:cNvSpPr>
          <p:nvPr>
            <p:ph sz="half" idx="2"/>
          </p:nvPr>
        </p:nvSpPr>
        <p:spPr/>
        <p:txBody>
          <a:bodyPr/>
          <a:lstStyle/>
          <a:p>
            <a:endParaRPr lang="zh-CN" altLang="en-US"/>
          </a:p>
        </p:txBody>
      </p:sp>
    </p:spTree>
    <p:extLst>
      <p:ext uri="{BB962C8B-B14F-4D97-AF65-F5344CB8AC3E}">
        <p14:creationId xmlns:p14="http://schemas.microsoft.com/office/powerpoint/2010/main" val="282920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Ragflow0.15.1</a:t>
            </a:r>
            <a:endParaRPr lang="zh-CN" altLang="en-US" dirty="0"/>
          </a:p>
        </p:txBody>
      </p:sp>
      <p:sp>
        <p:nvSpPr>
          <p:cNvPr id="3" name="内容占位符 2"/>
          <p:cNvSpPr>
            <a:spLocks noGrp="1"/>
          </p:cNvSpPr>
          <p:nvPr>
            <p:ph sz="half" idx="1"/>
          </p:nvPr>
        </p:nvSpPr>
        <p:spPr/>
        <p:txBody>
          <a:bodyPr>
            <a:normAutofit lnSpcReduction="10000"/>
          </a:bodyPr>
          <a:lstStyle/>
          <a:p>
            <a:pPr marL="0" indent="0">
              <a:buNone/>
            </a:pPr>
            <a:r>
              <a:rPr lang="zh-CN" altLang="en-US" dirty="0"/>
              <a:t>相关</a:t>
            </a:r>
            <a:r>
              <a:rPr lang="en-US" altLang="zh-CN" dirty="0" err="1"/>
              <a:t>docker</a:t>
            </a:r>
            <a:r>
              <a:rPr lang="en-US" altLang="zh-CN" dirty="0"/>
              <a:t> image</a:t>
            </a:r>
            <a:r>
              <a:rPr lang="zh-CN" altLang="en-US" dirty="0"/>
              <a:t>名称：</a:t>
            </a:r>
            <a:endParaRPr lang="en-US" altLang="zh-CN" dirty="0"/>
          </a:p>
          <a:p>
            <a:pPr marL="0" indent="0">
              <a:buNone/>
            </a:pPr>
            <a:r>
              <a:rPr lang="en-US" altLang="zh-CN" dirty="0" err="1"/>
              <a:t>infiniflow</a:t>
            </a:r>
            <a:r>
              <a:rPr lang="en-US" altLang="zh-CN" dirty="0"/>
              <a:t>/ragflow:v0.15.1</a:t>
            </a:r>
          </a:p>
          <a:p>
            <a:pPr marL="0" indent="0">
              <a:buNone/>
            </a:pPr>
            <a:r>
              <a:rPr lang="en-US" altLang="zh-CN" dirty="0"/>
              <a:t> mysql:8.0.39</a:t>
            </a:r>
          </a:p>
          <a:p>
            <a:pPr marL="0" indent="0">
              <a:buNone/>
            </a:pPr>
            <a:r>
              <a:rPr lang="en-US" altLang="zh-CN" dirty="0"/>
              <a:t>quay.io/</a:t>
            </a:r>
            <a:r>
              <a:rPr lang="en-US" altLang="zh-CN" dirty="0" err="1"/>
              <a:t>minio</a:t>
            </a:r>
            <a:r>
              <a:rPr lang="en-US" altLang="zh-CN" dirty="0"/>
              <a:t>/minio:RELEASE.2023-12-20T01-00-02Z</a:t>
            </a:r>
          </a:p>
          <a:p>
            <a:pPr marL="0" indent="0">
              <a:buNone/>
            </a:pPr>
            <a:r>
              <a:rPr lang="en-US" altLang="zh-CN" dirty="0"/>
              <a:t>docker.elastic.co/</a:t>
            </a:r>
            <a:r>
              <a:rPr lang="en-US" altLang="zh-CN" dirty="0" err="1"/>
              <a:t>elasticsearch</a:t>
            </a:r>
            <a:r>
              <a:rPr lang="en-US" altLang="zh-CN" dirty="0"/>
              <a:t>/elasticsearch:8.11.3</a:t>
            </a:r>
          </a:p>
          <a:p>
            <a:pPr marL="0" indent="0">
              <a:buNone/>
            </a:pPr>
            <a:r>
              <a:rPr lang="en-US" altLang="zh-CN" dirty="0" err="1"/>
              <a:t>valkey</a:t>
            </a:r>
            <a:r>
              <a:rPr lang="en-US" altLang="zh-CN" dirty="0"/>
              <a:t>/valkey:8</a:t>
            </a:r>
          </a:p>
          <a:p>
            <a:pPr marL="0" indent="0">
              <a:buNone/>
            </a:pPr>
            <a:endParaRPr lang="en-US" altLang="zh-CN" dirty="0"/>
          </a:p>
          <a:p>
            <a:pPr marL="0" indent="0">
              <a:buNone/>
            </a:pPr>
            <a:endParaRPr lang="en-US" altLang="zh-CN" dirty="0"/>
          </a:p>
          <a:p>
            <a:pPr marL="0" indent="0">
              <a:buNone/>
            </a:pPr>
            <a:r>
              <a:rPr lang="en-US" altLang="zh-CN" dirty="0"/>
              <a:t>	</a:t>
            </a:r>
            <a:endParaRPr lang="zh-CN" altLang="en-US" dirty="0"/>
          </a:p>
        </p:txBody>
      </p:sp>
      <p:sp>
        <p:nvSpPr>
          <p:cNvPr id="4" name="内容占位符 3"/>
          <p:cNvSpPr>
            <a:spLocks noGrp="1"/>
          </p:cNvSpPr>
          <p:nvPr>
            <p:ph sz="half" idx="2"/>
          </p:nvPr>
        </p:nvSpPr>
        <p:spPr/>
        <p:txBody>
          <a:bodyPr>
            <a:normAutofit lnSpcReduction="10000"/>
          </a:bodyPr>
          <a:lstStyle/>
          <a:p>
            <a:endParaRPr lang="zh-CN" altLang="en-US"/>
          </a:p>
        </p:txBody>
      </p:sp>
    </p:spTree>
    <p:extLst>
      <p:ext uri="{BB962C8B-B14F-4D97-AF65-F5344CB8AC3E}">
        <p14:creationId xmlns:p14="http://schemas.microsoft.com/office/powerpoint/2010/main" val="3546861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7B98B-5218-852A-E69B-02D0E88E76D2}"/>
              </a:ext>
            </a:extLst>
          </p:cNvPr>
          <p:cNvSpPr>
            <a:spLocks noGrp="1"/>
          </p:cNvSpPr>
          <p:nvPr>
            <p:ph type="title"/>
          </p:nvPr>
        </p:nvSpPr>
        <p:spPr/>
        <p:txBody>
          <a:bodyPr/>
          <a:lstStyle/>
          <a:p>
            <a:r>
              <a:rPr lang="zh-CN" altLang="en-US" dirty="0"/>
              <a:t>标注</a:t>
            </a:r>
          </a:p>
        </p:txBody>
      </p:sp>
      <p:sp>
        <p:nvSpPr>
          <p:cNvPr id="3" name="内容占位符 2">
            <a:extLst>
              <a:ext uri="{FF2B5EF4-FFF2-40B4-BE49-F238E27FC236}">
                <a16:creationId xmlns:a16="http://schemas.microsoft.com/office/drawing/2014/main" id="{AE571EA2-6B37-4B95-4478-032B9AF2FC0C}"/>
              </a:ext>
            </a:extLst>
          </p:cNvPr>
          <p:cNvSpPr>
            <a:spLocks noGrp="1"/>
          </p:cNvSpPr>
          <p:nvPr>
            <p:ph sz="half" idx="1"/>
          </p:nvPr>
        </p:nvSpPr>
        <p:spPr/>
        <p:txBody>
          <a:bodyPr/>
          <a:lstStyle/>
          <a:p>
            <a:r>
              <a:rPr lang="zh-CN" altLang="en-US" dirty="0"/>
              <a:t>文本类标准主要类型：</a:t>
            </a:r>
            <a:endParaRPr lang="en-US" altLang="zh-CN" dirty="0"/>
          </a:p>
          <a:p>
            <a:pPr lvl="1"/>
            <a:r>
              <a:rPr lang="zh-CN" altLang="en-US" dirty="0"/>
              <a:t>文本分类，情感分析，实体识别，机器翻译</a:t>
            </a:r>
          </a:p>
        </p:txBody>
      </p:sp>
      <p:sp>
        <p:nvSpPr>
          <p:cNvPr id="4" name="内容占位符 3">
            <a:extLst>
              <a:ext uri="{FF2B5EF4-FFF2-40B4-BE49-F238E27FC236}">
                <a16:creationId xmlns:a16="http://schemas.microsoft.com/office/drawing/2014/main" id="{42E4AD38-11F1-A76D-5758-E02FEDD0AB6E}"/>
              </a:ext>
            </a:extLst>
          </p:cNvPr>
          <p:cNvSpPr>
            <a:spLocks noGrp="1"/>
          </p:cNvSpPr>
          <p:nvPr>
            <p:ph sz="half" idx="2"/>
          </p:nvPr>
        </p:nvSpPr>
        <p:spPr/>
        <p:txBody>
          <a:bodyPr/>
          <a:lstStyle/>
          <a:p>
            <a:r>
              <a:rPr lang="zh-CN" altLang="en-US" dirty="0"/>
              <a:t>数据训练方式和流程</a:t>
            </a:r>
            <a:endParaRPr lang="en-US" altLang="zh-CN" dirty="0"/>
          </a:p>
          <a:p>
            <a:endParaRPr lang="zh-CN" altLang="en-US" dirty="0"/>
          </a:p>
        </p:txBody>
      </p:sp>
      <p:pic>
        <p:nvPicPr>
          <p:cNvPr id="9" name="图片 8">
            <a:extLst>
              <a:ext uri="{FF2B5EF4-FFF2-40B4-BE49-F238E27FC236}">
                <a16:creationId xmlns:a16="http://schemas.microsoft.com/office/drawing/2014/main" id="{8F9C4003-B022-F7C5-9B20-CC40A817D4A5}"/>
              </a:ext>
            </a:extLst>
          </p:cNvPr>
          <p:cNvPicPr>
            <a:picLocks noChangeAspect="1"/>
          </p:cNvPicPr>
          <p:nvPr/>
        </p:nvPicPr>
        <p:blipFill>
          <a:blip r:embed="rId2"/>
          <a:stretch>
            <a:fillRect/>
          </a:stretch>
        </p:blipFill>
        <p:spPr>
          <a:xfrm>
            <a:off x="5740835" y="2324856"/>
            <a:ext cx="5612965" cy="1679546"/>
          </a:xfrm>
          <a:prstGeom prst="rect">
            <a:avLst/>
          </a:prstGeom>
        </p:spPr>
      </p:pic>
      <p:pic>
        <p:nvPicPr>
          <p:cNvPr id="11" name="图片 10">
            <a:extLst>
              <a:ext uri="{FF2B5EF4-FFF2-40B4-BE49-F238E27FC236}">
                <a16:creationId xmlns:a16="http://schemas.microsoft.com/office/drawing/2014/main" id="{D4990439-47CD-A2B8-6A7A-846E13DDFA54}"/>
              </a:ext>
            </a:extLst>
          </p:cNvPr>
          <p:cNvPicPr>
            <a:picLocks noChangeAspect="1"/>
          </p:cNvPicPr>
          <p:nvPr/>
        </p:nvPicPr>
        <p:blipFill>
          <a:blip r:embed="rId3"/>
          <a:stretch>
            <a:fillRect/>
          </a:stretch>
        </p:blipFill>
        <p:spPr>
          <a:xfrm>
            <a:off x="6960766" y="3963898"/>
            <a:ext cx="4087536" cy="2847233"/>
          </a:xfrm>
          <a:prstGeom prst="rect">
            <a:avLst/>
          </a:prstGeom>
        </p:spPr>
      </p:pic>
    </p:spTree>
    <p:extLst>
      <p:ext uri="{BB962C8B-B14F-4D97-AF65-F5344CB8AC3E}">
        <p14:creationId xmlns:p14="http://schemas.microsoft.com/office/powerpoint/2010/main" val="3564577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CAE96-B479-D746-65A3-9CE981635ADC}"/>
              </a:ext>
            </a:extLst>
          </p:cNvPr>
          <p:cNvSpPr>
            <a:spLocks noGrp="1"/>
          </p:cNvSpPr>
          <p:nvPr>
            <p:ph type="title"/>
          </p:nvPr>
        </p:nvSpPr>
        <p:spPr/>
        <p:txBody>
          <a:bodyPr/>
          <a:lstStyle/>
          <a:p>
            <a:r>
              <a:rPr lang="en-US" altLang="zh-CN" dirty="0"/>
              <a:t>PE</a:t>
            </a:r>
            <a:r>
              <a:rPr lang="zh-CN" altLang="en-US" dirty="0"/>
              <a:t>思路</a:t>
            </a:r>
          </a:p>
        </p:txBody>
      </p:sp>
      <p:pic>
        <p:nvPicPr>
          <p:cNvPr id="5" name="内容占位符 4">
            <a:extLst>
              <a:ext uri="{FF2B5EF4-FFF2-40B4-BE49-F238E27FC236}">
                <a16:creationId xmlns:a16="http://schemas.microsoft.com/office/drawing/2014/main" id="{C4A58D19-2693-1846-350D-16957F4E658E}"/>
              </a:ext>
            </a:extLst>
          </p:cNvPr>
          <p:cNvPicPr>
            <a:picLocks noGrp="1" noChangeAspect="1"/>
          </p:cNvPicPr>
          <p:nvPr>
            <p:ph sz="half" idx="1"/>
          </p:nvPr>
        </p:nvPicPr>
        <p:blipFill>
          <a:blip r:embed="rId2"/>
          <a:stretch>
            <a:fillRect/>
          </a:stretch>
        </p:blipFill>
        <p:spPr>
          <a:xfrm>
            <a:off x="989202" y="1490377"/>
            <a:ext cx="9169866" cy="2914259"/>
          </a:xfrm>
          <a:prstGeom prst="rect">
            <a:avLst/>
          </a:prstGeom>
        </p:spPr>
      </p:pic>
      <p:sp>
        <p:nvSpPr>
          <p:cNvPr id="6" name="文本框 5">
            <a:extLst>
              <a:ext uri="{FF2B5EF4-FFF2-40B4-BE49-F238E27FC236}">
                <a16:creationId xmlns:a16="http://schemas.microsoft.com/office/drawing/2014/main" id="{930F472B-D35A-8F85-F338-BE9137C4D256}"/>
              </a:ext>
            </a:extLst>
          </p:cNvPr>
          <p:cNvSpPr txBox="1"/>
          <p:nvPr/>
        </p:nvSpPr>
        <p:spPr>
          <a:xfrm>
            <a:off x="1652631" y="4890782"/>
            <a:ext cx="6602136" cy="369332"/>
          </a:xfrm>
          <a:prstGeom prst="rect">
            <a:avLst/>
          </a:prstGeom>
          <a:noFill/>
        </p:spPr>
        <p:txBody>
          <a:bodyPr wrap="square" rtlCol="0">
            <a:spAutoFit/>
          </a:bodyPr>
          <a:lstStyle/>
          <a:p>
            <a:r>
              <a:rPr lang="zh-CN" altLang="en-US" dirty="0"/>
              <a:t>常用方法：角色扮演，思维链、举列子（</a:t>
            </a:r>
            <a:r>
              <a:rPr lang="en-US" altLang="zh-CN" dirty="0"/>
              <a:t>few shot</a:t>
            </a:r>
            <a:r>
              <a:rPr lang="zh-CN" altLang="en-US" dirty="0"/>
              <a:t>）</a:t>
            </a:r>
          </a:p>
        </p:txBody>
      </p:sp>
    </p:spTree>
    <p:extLst>
      <p:ext uri="{BB962C8B-B14F-4D97-AF65-F5344CB8AC3E}">
        <p14:creationId xmlns:p14="http://schemas.microsoft.com/office/powerpoint/2010/main" val="3033583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输入输出</a:t>
            </a:r>
          </a:p>
        </p:txBody>
      </p:sp>
      <p:sp>
        <p:nvSpPr>
          <p:cNvPr id="3" name="内容占位符 2"/>
          <p:cNvSpPr>
            <a:spLocks noGrp="1"/>
          </p:cNvSpPr>
          <p:nvPr>
            <p:ph sz="half" idx="1"/>
          </p:nvPr>
        </p:nvSpPr>
        <p:spPr/>
        <p:txBody>
          <a:bodyPr>
            <a:normAutofit lnSpcReduction="10000"/>
          </a:bodyPr>
          <a:lstStyle/>
          <a:p>
            <a:r>
              <a:rPr lang="en-US" altLang="zh-CN" sz="2000" dirty="0" err="1"/>
              <a:t>sys.args</a:t>
            </a:r>
            <a:r>
              <a:rPr lang="en-US" altLang="zh-CN" sz="2000" dirty="0"/>
              <a:t>[ ]</a:t>
            </a:r>
            <a:r>
              <a:rPr lang="zh-CN" altLang="en-US" sz="2000" dirty="0"/>
              <a:t>接收到的参数是</a:t>
            </a:r>
            <a:r>
              <a:rPr lang="en-US" altLang="zh-CN" sz="2000" dirty="0" err="1"/>
              <a:t>str</a:t>
            </a:r>
            <a:r>
              <a:rPr lang="zh-CN" altLang="en-US" sz="2000" dirty="0"/>
              <a:t>类型，注意转换</a:t>
            </a:r>
            <a:endParaRPr lang="en-US" altLang="zh-CN" sz="2000" dirty="0"/>
          </a:p>
          <a:p>
            <a:r>
              <a:rPr lang="en-US" altLang="zh-CN" sz="1400" dirty="0" err="1"/>
              <a:t>json.dumps</a:t>
            </a:r>
            <a:r>
              <a:rPr lang="en-US" altLang="zh-CN" sz="1400" dirty="0"/>
              <a:t>(</a:t>
            </a:r>
            <a:r>
              <a:rPr lang="en-US" altLang="zh-CN" sz="1400" dirty="0" err="1"/>
              <a:t>largelist</a:t>
            </a:r>
            <a:r>
              <a:rPr lang="en-US" altLang="zh-CN" sz="1400" dirty="0"/>
              <a:t>, </a:t>
            </a:r>
            <a:r>
              <a:rPr lang="en-US" altLang="zh-CN" sz="1400" dirty="0" err="1"/>
              <a:t>ensure_ascii</a:t>
            </a:r>
            <a:r>
              <a:rPr lang="en-US" altLang="zh-CN" sz="1400" dirty="0"/>
              <a:t>=</a:t>
            </a:r>
            <a:r>
              <a:rPr lang="en-US" altLang="zh-CN" sz="1400" dirty="0" err="1"/>
              <a:t>False,indent</a:t>
            </a:r>
            <a:r>
              <a:rPr lang="en-US" altLang="zh-CN" sz="1400" dirty="0"/>
              <a:t>=4)</a:t>
            </a:r>
          </a:p>
          <a:p>
            <a:r>
              <a:rPr lang="zh-CN" altLang="en-US" sz="1400" dirty="0"/>
              <a:t>可以通过</a:t>
            </a:r>
            <a:r>
              <a:rPr lang="en-US" altLang="zh-CN" sz="1400" dirty="0"/>
              <a:t>indent</a:t>
            </a:r>
            <a:r>
              <a:rPr lang="zh-CN" altLang="en-US" sz="1400" dirty="0"/>
              <a:t>来确定</a:t>
            </a:r>
            <a:r>
              <a:rPr lang="en-US" altLang="zh-CN" sz="1400" dirty="0" err="1"/>
              <a:t>json</a:t>
            </a:r>
            <a:r>
              <a:rPr lang="zh-CN" altLang="en-US" sz="1400" dirty="0"/>
              <a:t>文件的缩进格式，输入数字换行符为对应的空格，输入字符串为对应的字符串</a:t>
            </a:r>
            <a:endParaRPr lang="en-US" altLang="zh-CN" sz="1400" dirty="0"/>
          </a:p>
          <a:p>
            <a:r>
              <a:rPr lang="zh-CN" altLang="en-US" sz="2000" dirty="0"/>
              <a:t>用</a:t>
            </a:r>
            <a:r>
              <a:rPr lang="en-US" altLang="zh-CN" sz="2000" dirty="0"/>
              <a:t>logging.info()</a:t>
            </a:r>
            <a:r>
              <a:rPr lang="zh-CN" altLang="en-US" sz="2000" dirty="0"/>
              <a:t>进行调试</a:t>
            </a:r>
            <a:r>
              <a:rPr lang="en-US" altLang="zh-CN" sz="2000" dirty="0"/>
              <a:t>,</a:t>
            </a:r>
            <a:r>
              <a:rPr lang="zh-CN" altLang="en-US" sz="2000" dirty="0"/>
              <a:t>可以指定级别</a:t>
            </a:r>
            <a:endParaRPr lang="en-US" altLang="zh-CN" sz="2000" dirty="0"/>
          </a:p>
          <a:p>
            <a:pPr lvl="1"/>
            <a:r>
              <a:rPr lang="en-US" altLang="zh-CN" sz="1800" dirty="0"/>
              <a:t>Import logging</a:t>
            </a:r>
          </a:p>
          <a:p>
            <a:pPr lvl="1"/>
            <a:r>
              <a:rPr lang="en-US" altLang="zh-CN" sz="1800" dirty="0" err="1"/>
              <a:t>Logging,basicConfig</a:t>
            </a:r>
            <a:r>
              <a:rPr lang="en-US" altLang="zh-CN" sz="1800" dirty="0"/>
              <a:t>(level=logging.INFO)</a:t>
            </a:r>
          </a:p>
          <a:p>
            <a:r>
              <a:rPr lang="en-US" altLang="zh-CN" sz="2000" dirty="0"/>
              <a:t>F5</a:t>
            </a:r>
            <a:r>
              <a:rPr lang="zh-CN" altLang="en-US" sz="2000" dirty="0"/>
              <a:t>运行到断点处，</a:t>
            </a:r>
            <a:r>
              <a:rPr lang="en-US" altLang="zh-CN" sz="2000" dirty="0"/>
              <a:t>F10</a:t>
            </a:r>
            <a:r>
              <a:rPr lang="zh-CN" altLang="en-US" sz="2000" dirty="0"/>
              <a:t>单步调试。</a:t>
            </a:r>
            <a:r>
              <a:rPr lang="en-US" altLang="zh-CN" sz="2000" dirty="0"/>
              <a:t>F11</a:t>
            </a:r>
            <a:r>
              <a:rPr lang="zh-CN" altLang="en-US" sz="2000" dirty="0"/>
              <a:t>逐过程：进入函数内部</a:t>
            </a:r>
            <a:endParaRPr lang="en-US" altLang="zh-CN" sz="2000" dirty="0"/>
          </a:p>
          <a:p>
            <a:pPr lvl="1"/>
            <a:r>
              <a:rPr lang="zh-CN" altLang="en-US" sz="1600" dirty="0"/>
              <a:t>如果已经进入函数内部了，</a:t>
            </a:r>
            <a:r>
              <a:rPr lang="en-US" altLang="zh-CN" sz="1600" dirty="0"/>
              <a:t>F10</a:t>
            </a:r>
            <a:r>
              <a:rPr lang="zh-CN" altLang="en-US" sz="1600" dirty="0"/>
              <a:t>和</a:t>
            </a:r>
            <a:r>
              <a:rPr lang="en-US" altLang="zh-CN" sz="1600" dirty="0"/>
              <a:t>F11</a:t>
            </a:r>
            <a:r>
              <a:rPr lang="zh-CN" altLang="en-US" sz="1600" dirty="0"/>
              <a:t>效果一样</a:t>
            </a:r>
            <a:endParaRPr lang="en-US" altLang="zh-CN" sz="1800" dirty="0"/>
          </a:p>
          <a:p>
            <a:r>
              <a:rPr lang="zh-CN" altLang="en-US" sz="1600" dirty="0"/>
              <a:t>迭代器</a:t>
            </a:r>
            <a:r>
              <a:rPr lang="en-US" altLang="zh-CN" sz="1600" dirty="0"/>
              <a:t>map</a:t>
            </a:r>
            <a:r>
              <a:rPr lang="zh-CN" altLang="en-US" sz="1600" dirty="0"/>
              <a:t>（）</a:t>
            </a:r>
            <a:r>
              <a:rPr lang="zh-CN" altLang="en-US" sz="1800" dirty="0"/>
              <a:t>用于将一个函数应用于一个或多个迭代器（如列表、元组等），并返回一个新的迭代器</a:t>
            </a:r>
            <a:endParaRPr lang="en-US" altLang="zh-CN" sz="1600" dirty="0"/>
          </a:p>
          <a:p>
            <a:pPr marL="457200" lvl="1" indent="0">
              <a:buNone/>
            </a:pPr>
            <a:r>
              <a:rPr lang="en-US" altLang="zh-CN" sz="1400" dirty="0"/>
              <a:t>map(function, </a:t>
            </a:r>
            <a:r>
              <a:rPr lang="en-US" altLang="zh-CN" sz="1400" dirty="0" err="1"/>
              <a:t>iterable</a:t>
            </a:r>
            <a:r>
              <a:rPr lang="en-US" altLang="zh-CN" sz="1400" dirty="0"/>
              <a:t>, ...)</a:t>
            </a:r>
          </a:p>
        </p:txBody>
      </p:sp>
      <p:sp>
        <p:nvSpPr>
          <p:cNvPr id="4" name="内容占位符 3"/>
          <p:cNvSpPr>
            <a:spLocks noGrp="1"/>
          </p:cNvSpPr>
          <p:nvPr>
            <p:ph sz="half" idx="2"/>
          </p:nvPr>
        </p:nvSpPr>
        <p:spPr/>
        <p:txBody>
          <a:bodyPr>
            <a:normAutofit lnSpcReduction="10000"/>
          </a:bodyPr>
          <a:lstStyle/>
          <a:p>
            <a:r>
              <a:rPr lang="en-US" altLang="zh-CN" dirty="0" err="1"/>
              <a:t>slipt</a:t>
            </a:r>
            <a:r>
              <a:rPr lang="zh-CN" altLang="en-US" dirty="0"/>
              <a:t>（） 拆分字符</a:t>
            </a:r>
            <a:endParaRPr lang="en-US" altLang="zh-CN" dirty="0"/>
          </a:p>
          <a:p>
            <a:r>
              <a:rPr lang="en-US" altLang="zh-CN" dirty="0"/>
              <a:t>strip()</a:t>
            </a:r>
            <a:r>
              <a:rPr lang="zh-CN" altLang="en-US" dirty="0"/>
              <a:t>方法可以接受一个可选的参数，</a:t>
            </a:r>
            <a:endParaRPr lang="en-US" altLang="zh-CN" dirty="0"/>
          </a:p>
          <a:p>
            <a:pPr lvl="1"/>
            <a:r>
              <a:rPr lang="zh-CN" altLang="en-US" dirty="0"/>
              <a:t>用于指定要移除的字符，如果是空白，直接移除首尾空白字符</a:t>
            </a:r>
            <a:endParaRPr lang="en-US" altLang="zh-CN" dirty="0"/>
          </a:p>
          <a:p>
            <a:r>
              <a:rPr lang="en-US" altLang="zh-CN" dirty="0"/>
              <a:t>exec</a:t>
            </a:r>
            <a:r>
              <a:rPr lang="zh-CN" altLang="en-US" dirty="0"/>
              <a:t>（） </a:t>
            </a:r>
            <a:endParaRPr lang="en-US" altLang="zh-CN" dirty="0"/>
          </a:p>
          <a:p>
            <a:pPr lvl="1"/>
            <a:r>
              <a:rPr lang="zh-CN" altLang="en-US" dirty="0"/>
              <a:t>直接把字符串当作函数执行</a:t>
            </a:r>
            <a:endParaRPr lang="en-US" altLang="zh-CN" dirty="0"/>
          </a:p>
          <a:p>
            <a:r>
              <a:rPr lang="zh-CN" altLang="en-US" dirty="0"/>
              <a:t>字符串格式化输出：</a:t>
            </a:r>
            <a:endParaRPr lang="en-US" altLang="zh-CN" dirty="0"/>
          </a:p>
          <a:p>
            <a:pPr lvl="1"/>
            <a:r>
              <a:rPr lang="en-US" altLang="zh-CN" dirty="0"/>
              <a:t>1.</a:t>
            </a:r>
            <a:r>
              <a:rPr lang="zh-CN" altLang="en-US" dirty="0"/>
              <a:t>用</a:t>
            </a:r>
            <a:r>
              <a:rPr lang="en-US" altLang="zh-CN" dirty="0"/>
              <a:t>.format()</a:t>
            </a:r>
          </a:p>
          <a:p>
            <a:pPr lvl="1"/>
            <a:r>
              <a:rPr lang="en-US" altLang="zh-CN" sz="1600" dirty="0"/>
              <a:t>print(</a:t>
            </a:r>
            <a:r>
              <a:rPr lang="en-US" altLang="zh-CN" sz="1600" dirty="0" err="1"/>
              <a:t>string_templet.format</a:t>
            </a:r>
            <a:r>
              <a:rPr lang="en-US" altLang="zh-CN" sz="1600" dirty="0"/>
              <a:t>(student['name'],student['age'],student['class'],student['grade']))</a:t>
            </a:r>
          </a:p>
          <a:p>
            <a:pPr lvl="1"/>
            <a:r>
              <a:rPr lang="en-US" altLang="zh-CN" dirty="0"/>
              <a:t>2. </a:t>
            </a:r>
            <a:r>
              <a:rPr lang="zh-CN" altLang="en-US" dirty="0"/>
              <a:t>用</a:t>
            </a:r>
            <a:r>
              <a:rPr lang="en-US" altLang="zh-CN" dirty="0"/>
              <a:t>f</a:t>
            </a:r>
            <a:r>
              <a:rPr lang="zh-CN" altLang="en-US" dirty="0"/>
              <a:t>“ ”</a:t>
            </a:r>
            <a:endParaRPr lang="en-US" altLang="zh-CN" sz="1400" dirty="0"/>
          </a:p>
          <a:p>
            <a:pPr lvl="1"/>
            <a:r>
              <a:rPr lang="en-US" altLang="zh-CN" sz="1400" dirty="0" err="1"/>
              <a:t>string_out</a:t>
            </a:r>
            <a:r>
              <a:rPr lang="en-US" altLang="zh-CN" sz="1400" dirty="0"/>
              <a:t> = f"{student['name']}</a:t>
            </a:r>
            <a:r>
              <a:rPr lang="zh-CN" altLang="en-US" sz="1400" dirty="0"/>
              <a:t>在</a:t>
            </a:r>
            <a:r>
              <a:rPr lang="en-US" altLang="zh-CN" sz="1400" dirty="0"/>
              <a:t>{student['age']}</a:t>
            </a:r>
            <a:r>
              <a:rPr lang="zh-CN" altLang="en-US" sz="1400" dirty="0"/>
              <a:t>岁的时候参加了</a:t>
            </a:r>
            <a:r>
              <a:rPr lang="en-US" altLang="zh-CN" sz="1400" dirty="0"/>
              <a:t>{student['class']}</a:t>
            </a:r>
            <a:r>
              <a:rPr lang="zh-CN" altLang="en-US" sz="1400" dirty="0"/>
              <a:t>，获得了</a:t>
            </a:r>
            <a:r>
              <a:rPr lang="en-US" altLang="zh-CN" sz="1400" dirty="0"/>
              <a:t>{student['grade']}</a:t>
            </a:r>
            <a:r>
              <a:rPr lang="zh-CN" altLang="en-US" sz="1400" dirty="0"/>
              <a:t>。</a:t>
            </a:r>
            <a:r>
              <a:rPr lang="en-US" altLang="zh-CN" sz="1400" dirty="0"/>
              <a:t>"</a:t>
            </a:r>
            <a:endParaRPr lang="zh-CN" altLang="en-US" dirty="0"/>
          </a:p>
        </p:txBody>
      </p:sp>
    </p:spTree>
    <p:extLst>
      <p:ext uri="{BB962C8B-B14F-4D97-AF65-F5344CB8AC3E}">
        <p14:creationId xmlns:p14="http://schemas.microsoft.com/office/powerpoint/2010/main" val="405763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8D801-C955-5095-FB96-8F2928031199}"/>
              </a:ext>
            </a:extLst>
          </p:cNvPr>
          <p:cNvSpPr>
            <a:spLocks noGrp="1"/>
          </p:cNvSpPr>
          <p:nvPr>
            <p:ph type="title"/>
          </p:nvPr>
        </p:nvSpPr>
        <p:spPr/>
        <p:txBody>
          <a:bodyPr/>
          <a:lstStyle/>
          <a:p>
            <a:r>
              <a:rPr lang="zh-CN" altLang="en-US" dirty="0"/>
              <a:t>批量处理的方法（字符串）</a:t>
            </a:r>
          </a:p>
        </p:txBody>
      </p:sp>
      <p:sp>
        <p:nvSpPr>
          <p:cNvPr id="3" name="内容占位符 2">
            <a:extLst>
              <a:ext uri="{FF2B5EF4-FFF2-40B4-BE49-F238E27FC236}">
                <a16:creationId xmlns:a16="http://schemas.microsoft.com/office/drawing/2014/main" id="{D9F2BAAF-CC4A-02F4-3E00-1AF442A28B9C}"/>
              </a:ext>
            </a:extLst>
          </p:cNvPr>
          <p:cNvSpPr>
            <a:spLocks noGrp="1"/>
          </p:cNvSpPr>
          <p:nvPr>
            <p:ph sz="half" idx="1"/>
          </p:nvPr>
        </p:nvSpPr>
        <p:spPr/>
        <p:txBody>
          <a:bodyPr>
            <a:normAutofit fontScale="92500" lnSpcReduction="10000"/>
          </a:bodyPr>
          <a:lstStyle/>
          <a:p>
            <a:r>
              <a:rPr lang="en-US" altLang="zh-CN" dirty="0" err="1"/>
              <a:t>slipt</a:t>
            </a:r>
            <a:r>
              <a:rPr lang="zh-CN" altLang="en-US" dirty="0"/>
              <a:t>（） 拆分字符</a:t>
            </a:r>
            <a:endParaRPr lang="en-US" altLang="zh-CN" dirty="0"/>
          </a:p>
          <a:p>
            <a:r>
              <a:rPr lang="en-US" altLang="zh-CN" dirty="0"/>
              <a:t>strip()</a:t>
            </a:r>
            <a:r>
              <a:rPr lang="zh-CN" altLang="en-US" dirty="0"/>
              <a:t>方法可以接受一个可选的参数，</a:t>
            </a:r>
            <a:endParaRPr lang="en-US" altLang="zh-CN" dirty="0"/>
          </a:p>
          <a:p>
            <a:pPr lvl="1"/>
            <a:r>
              <a:rPr lang="zh-CN" altLang="en-US" dirty="0"/>
              <a:t>用于指定要移除的字符，如果是空白，直接移除首尾空白字符</a:t>
            </a:r>
            <a:endParaRPr lang="en-US" altLang="zh-CN" dirty="0"/>
          </a:p>
          <a:p>
            <a:r>
              <a:rPr lang="en-US" altLang="zh-CN" dirty="0"/>
              <a:t> code = </a:t>
            </a:r>
            <a:r>
              <a:rPr lang="en-US" altLang="zh-CN" dirty="0" err="1"/>
              <a:t>re.findall</a:t>
            </a:r>
            <a:r>
              <a:rPr lang="en-US" altLang="zh-CN" dirty="0"/>
              <a:t>(</a:t>
            </a:r>
            <a:r>
              <a:rPr lang="en-US" altLang="zh-CN" dirty="0" err="1"/>
              <a:t>r'```python</a:t>
            </a:r>
            <a:r>
              <a:rPr lang="en-US" altLang="zh-CN" dirty="0"/>
              <a:t>(.*?)```', code, </a:t>
            </a:r>
            <a:r>
              <a:rPr lang="en-US" altLang="zh-CN" dirty="0" err="1"/>
              <a:t>re.DOTALL</a:t>
            </a:r>
            <a:r>
              <a:rPr lang="en-US" altLang="zh-CN" dirty="0"/>
              <a:t>)[-1]</a:t>
            </a:r>
          </a:p>
          <a:p>
            <a:pPr lvl="1"/>
            <a:r>
              <a:rPr lang="en-US" altLang="zh-CN" dirty="0" err="1"/>
              <a:t>r'```python</a:t>
            </a:r>
            <a:r>
              <a:rPr lang="en-US" altLang="zh-CN" dirty="0"/>
              <a:t>(.*?)```' </a:t>
            </a:r>
            <a:r>
              <a:rPr lang="zh-CN" altLang="en-US" dirty="0"/>
              <a:t>是正则表达式，用于匹配以 </a:t>
            </a:r>
            <a:r>
              <a:rPr lang="en-US" altLang="zh-CN" dirty="0"/>
              <a:t>'```python' </a:t>
            </a:r>
            <a:r>
              <a:rPr lang="zh-CN" altLang="en-US" dirty="0"/>
              <a:t>开始，以 </a:t>
            </a:r>
            <a:r>
              <a:rPr lang="en-US" altLang="zh-CN" dirty="0"/>
              <a:t>'```' </a:t>
            </a:r>
            <a:r>
              <a:rPr lang="zh-CN" altLang="en-US" dirty="0"/>
              <a:t>结束的字符串。</a:t>
            </a:r>
            <a:r>
              <a:rPr lang="en-US" altLang="zh-CN" dirty="0"/>
              <a:t>.*? </a:t>
            </a:r>
            <a:r>
              <a:rPr lang="zh-CN" altLang="en-US" dirty="0"/>
              <a:t>是一个非贪婪匹配，表示匹配任意字符（包括换行符）直到遇到下一个 </a:t>
            </a:r>
            <a:r>
              <a:rPr lang="en-US" altLang="zh-CN" dirty="0"/>
              <a:t>'```'</a:t>
            </a:r>
            <a:r>
              <a:rPr lang="zh-CN" altLang="en-US" dirty="0"/>
              <a:t>。</a:t>
            </a:r>
          </a:p>
          <a:p>
            <a:pPr lvl="1"/>
            <a:r>
              <a:rPr lang="en-US" altLang="zh-CN" dirty="0" err="1"/>
              <a:t>re.DOTALL</a:t>
            </a:r>
            <a:r>
              <a:rPr lang="en-US" altLang="zh-CN" dirty="0"/>
              <a:t> </a:t>
            </a:r>
            <a:r>
              <a:rPr lang="zh-CN" altLang="en-US" dirty="0"/>
              <a:t>是一个标志，表示正则表达式中的 </a:t>
            </a:r>
            <a:r>
              <a:rPr lang="en-US" altLang="zh-CN" dirty="0"/>
              <a:t>. </a:t>
            </a:r>
            <a:r>
              <a:rPr lang="zh-CN" altLang="en-US" dirty="0"/>
              <a:t>可以匹配任何字符，包括换行符。</a:t>
            </a:r>
          </a:p>
          <a:p>
            <a:pPr lvl="1"/>
            <a:r>
              <a:rPr lang="en-US" altLang="zh-CN" dirty="0"/>
              <a:t>[-1]</a:t>
            </a:r>
            <a:r>
              <a:rPr lang="zh-CN" altLang="en-US" dirty="0"/>
              <a:t>：从匹配结果中取出最后一个匹配项，即最后一个</a:t>
            </a:r>
            <a:r>
              <a:rPr lang="en-US" altLang="zh-CN" dirty="0"/>
              <a:t>Python</a:t>
            </a:r>
            <a:r>
              <a:rPr lang="zh-CN" altLang="en-US" dirty="0"/>
              <a:t>代码块</a:t>
            </a:r>
          </a:p>
        </p:txBody>
      </p:sp>
      <p:sp>
        <p:nvSpPr>
          <p:cNvPr id="4" name="内容占位符 3">
            <a:extLst>
              <a:ext uri="{FF2B5EF4-FFF2-40B4-BE49-F238E27FC236}">
                <a16:creationId xmlns:a16="http://schemas.microsoft.com/office/drawing/2014/main" id="{6A0F15AE-5FDC-BC12-7521-59855E4E2D9A}"/>
              </a:ext>
            </a:extLst>
          </p:cNvPr>
          <p:cNvSpPr>
            <a:spLocks noGrp="1"/>
          </p:cNvSpPr>
          <p:nvPr>
            <p:ph sz="half" idx="2"/>
          </p:nvPr>
        </p:nvSpPr>
        <p:spPr/>
        <p:txBody>
          <a:bodyPr>
            <a:normAutofit fontScale="92500" lnSpcReduction="10000"/>
          </a:bodyPr>
          <a:lstStyle/>
          <a:p>
            <a:endParaRPr lang="zh-CN" altLang="en-US"/>
          </a:p>
        </p:txBody>
      </p:sp>
    </p:spTree>
    <p:extLst>
      <p:ext uri="{BB962C8B-B14F-4D97-AF65-F5344CB8AC3E}">
        <p14:creationId xmlns:p14="http://schemas.microsoft.com/office/powerpoint/2010/main" val="3407984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a:t>
            </a:r>
            <a:r>
              <a:rPr lang="zh-CN" altLang="en-US" dirty="0"/>
              <a:t>函数</a:t>
            </a:r>
          </a:p>
        </p:txBody>
      </p:sp>
      <p:sp>
        <p:nvSpPr>
          <p:cNvPr id="3" name="内容占位符 2"/>
          <p:cNvSpPr>
            <a:spLocks noGrp="1"/>
          </p:cNvSpPr>
          <p:nvPr>
            <p:ph sz="half" idx="1"/>
          </p:nvPr>
        </p:nvSpPr>
        <p:spPr/>
        <p:txBody>
          <a:bodyPr>
            <a:normAutofit lnSpcReduction="10000"/>
          </a:bodyPr>
          <a:lstStyle/>
          <a:p>
            <a:r>
              <a:rPr lang="en-US" altLang="zh-CN" sz="1800" dirty="0" err="1"/>
              <a:t>random.choices</a:t>
            </a:r>
            <a:r>
              <a:rPr lang="en-US" altLang="zh-CN" sz="1800" dirty="0"/>
              <a:t>(range(</a:t>
            </a:r>
            <a:r>
              <a:rPr lang="en-US" altLang="zh-CN" sz="1800" dirty="0" err="1"/>
              <a:t>len</a:t>
            </a:r>
            <a:r>
              <a:rPr lang="en-US" altLang="zh-CN" sz="1800" dirty="0"/>
              <a:t>(</a:t>
            </a:r>
            <a:r>
              <a:rPr lang="en-US" altLang="zh-CN" sz="1800" dirty="0" err="1"/>
              <a:t>fitness_scores</a:t>
            </a:r>
            <a:r>
              <a:rPr lang="en-US" altLang="zh-CN" sz="1800" dirty="0"/>
              <a:t>)), weights=</a:t>
            </a:r>
            <a:r>
              <a:rPr lang="en-US" altLang="zh-CN" sz="1800" dirty="0" err="1"/>
              <a:t>fitness_scores</a:t>
            </a:r>
            <a:r>
              <a:rPr lang="en-US" altLang="zh-CN" sz="1800" dirty="0"/>
              <a:t>, k=1)</a:t>
            </a:r>
          </a:p>
          <a:p>
            <a:pPr lvl="1"/>
            <a:r>
              <a:rPr lang="zh-CN" altLang="en-US" sz="1400" dirty="0"/>
              <a:t>随机选取一个可迭代对象中的值，</a:t>
            </a:r>
            <a:r>
              <a:rPr lang="en-US" altLang="zh-CN" sz="1400" dirty="0"/>
              <a:t>weight</a:t>
            </a:r>
            <a:r>
              <a:rPr lang="zh-CN" altLang="en-US" sz="1400" dirty="0"/>
              <a:t>指定各值的权重，不指定则各数权重一致，</a:t>
            </a:r>
            <a:r>
              <a:rPr lang="en-US" altLang="zh-CN" sz="1400" dirty="0"/>
              <a:t>k</a:t>
            </a:r>
            <a:r>
              <a:rPr lang="zh-CN" altLang="en-US" sz="1400" dirty="0"/>
              <a:t>表示选择的元素个数</a:t>
            </a:r>
          </a:p>
          <a:p>
            <a:pPr lvl="1"/>
            <a:endParaRPr lang="en-US" altLang="zh-CN" sz="1400" dirty="0"/>
          </a:p>
          <a:p>
            <a:r>
              <a:rPr lang="en-US" altLang="zh-CN" sz="1600" dirty="0"/>
              <a:t> </a:t>
            </a:r>
            <a:r>
              <a:rPr lang="en-US" altLang="zh-CN" sz="1600" dirty="0" err="1"/>
              <a:t>list.</a:t>
            </a:r>
            <a:r>
              <a:rPr lang="en-US" altLang="zh-CN" sz="1800" dirty="0" err="1"/>
              <a:t>index</a:t>
            </a:r>
            <a:r>
              <a:rPr lang="en-US" altLang="zh-CN" sz="1800" dirty="0"/>
              <a:t>()</a:t>
            </a:r>
            <a:r>
              <a:rPr lang="zh-CN" altLang="en-US" sz="1800" dirty="0"/>
              <a:t>返回列表中最大元素的索引</a:t>
            </a:r>
          </a:p>
          <a:p>
            <a:endParaRPr lang="en-US" altLang="zh-CN" sz="2000" dirty="0"/>
          </a:p>
          <a:p>
            <a:r>
              <a:rPr lang="zh-CN" altLang="en-US" sz="1600" dirty="0"/>
              <a:t>函数参数（</a:t>
            </a:r>
            <a:r>
              <a:rPr lang="en-US" altLang="zh-CN" sz="1600" dirty="0" err="1"/>
              <a:t>location_arg</a:t>
            </a:r>
            <a:r>
              <a:rPr lang="en-US" altLang="zh-CN" sz="1600" dirty="0"/>
              <a:t>,  </a:t>
            </a:r>
            <a:r>
              <a:rPr lang="en-US" altLang="zh-CN" sz="1600" dirty="0" err="1"/>
              <a:t>default_arg</a:t>
            </a:r>
            <a:r>
              <a:rPr lang="en-US" altLang="zh-CN" sz="1600" dirty="0"/>
              <a:t>=0, *</a:t>
            </a:r>
            <a:r>
              <a:rPr lang="en-US" altLang="zh-CN" sz="1600" dirty="0" err="1"/>
              <a:t>variable_arg</a:t>
            </a:r>
            <a:r>
              <a:rPr lang="en-US" altLang="zh-CN" sz="1600" dirty="0"/>
              <a:t> ,  **kw</a:t>
            </a:r>
            <a:r>
              <a:rPr lang="zh-CN" altLang="en-US" sz="1600" dirty="0"/>
              <a:t>，</a:t>
            </a:r>
            <a:r>
              <a:rPr lang="en-US" altLang="zh-CN" sz="1600" dirty="0"/>
              <a:t>*,</a:t>
            </a:r>
            <a:r>
              <a:rPr lang="en-US" altLang="zh-CN" sz="1600" dirty="0" err="1"/>
              <a:t>a,b</a:t>
            </a:r>
            <a:r>
              <a:rPr lang="zh-CN" altLang="en-US" sz="2000" dirty="0"/>
              <a:t>）</a:t>
            </a:r>
            <a:endParaRPr lang="en-US" altLang="zh-CN" sz="2000" dirty="0"/>
          </a:p>
          <a:p>
            <a:pPr lvl="1"/>
            <a:r>
              <a:rPr lang="zh-CN" altLang="en-US" sz="1600" dirty="0"/>
              <a:t>默认参数需要指定固定对象（不固定的如</a:t>
            </a:r>
            <a:r>
              <a:rPr lang="en-US" altLang="zh-CN" sz="1600" dirty="0"/>
              <a:t>: list[ ]</a:t>
            </a:r>
            <a:r>
              <a:rPr lang="zh-CN" altLang="en-US" sz="1600" dirty="0"/>
              <a:t>）</a:t>
            </a:r>
            <a:endParaRPr lang="en-US" altLang="zh-CN" sz="1600" dirty="0"/>
          </a:p>
          <a:p>
            <a:pPr lvl="1"/>
            <a:r>
              <a:rPr lang="zh-CN" altLang="en-US" sz="1600" dirty="0"/>
              <a:t>可变参数可以穿多个参数，通过</a:t>
            </a:r>
            <a:r>
              <a:rPr lang="en-US" altLang="zh-CN" sz="1600" dirty="0"/>
              <a:t>for</a:t>
            </a:r>
            <a:r>
              <a:rPr lang="zh-CN" altLang="en-US" sz="1600" dirty="0"/>
              <a:t>调用</a:t>
            </a:r>
            <a:endParaRPr lang="en-US" altLang="zh-CN" sz="1600" dirty="0"/>
          </a:p>
          <a:p>
            <a:pPr lvl="2"/>
            <a:r>
              <a:rPr lang="en-US" altLang="zh-CN" sz="1400" dirty="0" err="1"/>
              <a:t>func</a:t>
            </a:r>
            <a:r>
              <a:rPr lang="zh-CN" altLang="en-US" sz="1400" dirty="0"/>
              <a:t>（</a:t>
            </a:r>
            <a:r>
              <a:rPr lang="en-US" altLang="zh-CN" sz="1400" dirty="0"/>
              <a:t>* </a:t>
            </a:r>
            <a:r>
              <a:rPr lang="en-US" altLang="zh-CN" sz="1400" dirty="0" err="1"/>
              <a:t>v_arg</a:t>
            </a:r>
            <a:r>
              <a:rPr lang="zh-CN" altLang="en-US" sz="1400" dirty="0"/>
              <a:t>）</a:t>
            </a:r>
            <a:endParaRPr lang="en-US" altLang="zh-CN" sz="1400" dirty="0"/>
          </a:p>
          <a:p>
            <a:pPr lvl="2"/>
            <a:r>
              <a:rPr lang="en-US" altLang="zh-CN" sz="1200" dirty="0"/>
              <a:t>    for numb in </a:t>
            </a:r>
            <a:r>
              <a:rPr lang="en-US" altLang="zh-CN" sz="1200" dirty="0" err="1"/>
              <a:t>v_arg</a:t>
            </a:r>
            <a:endParaRPr lang="en-US" altLang="zh-CN" sz="1200" dirty="0"/>
          </a:p>
          <a:p>
            <a:pPr lvl="1"/>
            <a:r>
              <a:rPr lang="en-US" altLang="zh-CN" sz="1600" dirty="0"/>
              <a:t>**kw</a:t>
            </a:r>
            <a:r>
              <a:rPr lang="zh-CN" altLang="en-US" sz="1600" dirty="0"/>
              <a:t>关键字参数传入的是键值对</a:t>
            </a:r>
            <a:r>
              <a:rPr lang="en-US" altLang="zh-CN" sz="1600" dirty="0" err="1"/>
              <a:t>eg</a:t>
            </a:r>
            <a:r>
              <a:rPr lang="en-US" altLang="zh-CN" sz="1600" dirty="0"/>
              <a:t>: temp = </a:t>
            </a:r>
            <a:r>
              <a:rPr lang="zh-CN" altLang="en-US" sz="1600" dirty="0"/>
              <a:t>‘</a:t>
            </a:r>
            <a:r>
              <a:rPr lang="en-US" altLang="zh-CN" sz="1600" dirty="0"/>
              <a:t>true</a:t>
            </a:r>
            <a:r>
              <a:rPr lang="zh-CN" altLang="en-US" sz="1600" dirty="0"/>
              <a:t>’</a:t>
            </a:r>
            <a:endParaRPr lang="en-US" altLang="zh-CN" sz="1600" dirty="0"/>
          </a:p>
          <a:p>
            <a:pPr lvl="1"/>
            <a:r>
              <a:rPr lang="en-US" altLang="zh-CN" sz="1600" dirty="0"/>
              <a:t>*</a:t>
            </a:r>
            <a:r>
              <a:rPr lang="zh-CN" altLang="en-US" sz="1600" dirty="0"/>
              <a:t>后面的</a:t>
            </a:r>
            <a:r>
              <a:rPr lang="en-US" altLang="zh-CN" sz="1600" dirty="0" err="1"/>
              <a:t>a,b</a:t>
            </a:r>
            <a:r>
              <a:rPr lang="zh-CN" altLang="en-US" sz="1600" dirty="0"/>
              <a:t>是命名关键字参数，可以限制关键字参数的接收</a:t>
            </a:r>
          </a:p>
        </p:txBody>
      </p:sp>
      <p:sp>
        <p:nvSpPr>
          <p:cNvPr id="4" name="内容占位符 3"/>
          <p:cNvSpPr>
            <a:spLocks noGrp="1"/>
          </p:cNvSpPr>
          <p:nvPr>
            <p:ph sz="half" idx="2"/>
          </p:nvPr>
        </p:nvSpPr>
        <p:spPr/>
        <p:txBody>
          <a:bodyPr>
            <a:normAutofit lnSpcReduction="10000"/>
          </a:bodyPr>
          <a:lstStyle/>
          <a:p>
            <a:r>
              <a:rPr lang="en-US" altLang="zh-CN" dirty="0"/>
              <a:t>{ }</a:t>
            </a:r>
            <a:r>
              <a:rPr lang="zh-CN" altLang="en-US" dirty="0"/>
              <a:t>字典的参数：</a:t>
            </a:r>
            <a:endParaRPr lang="en-US" altLang="zh-CN" dirty="0"/>
          </a:p>
          <a:p>
            <a:pPr lvl="1"/>
            <a:r>
              <a:rPr lang="en-US" altLang="zh-CN" dirty="0"/>
              <a:t>items</a:t>
            </a:r>
            <a:r>
              <a:rPr lang="zh-CN" altLang="en-US" dirty="0"/>
              <a:t>：键值对</a:t>
            </a:r>
          </a:p>
        </p:txBody>
      </p:sp>
    </p:spTree>
    <p:extLst>
      <p:ext uri="{BB962C8B-B14F-4D97-AF65-F5344CB8AC3E}">
        <p14:creationId xmlns:p14="http://schemas.microsoft.com/office/powerpoint/2010/main" val="4902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Numpy</a:t>
            </a:r>
            <a:r>
              <a:rPr lang="zh-CN" altLang="en-US" dirty="0"/>
              <a:t>操作</a:t>
            </a:r>
          </a:p>
        </p:txBody>
      </p:sp>
      <p:sp>
        <p:nvSpPr>
          <p:cNvPr id="3" name="内容占位符 2"/>
          <p:cNvSpPr>
            <a:spLocks noGrp="1"/>
          </p:cNvSpPr>
          <p:nvPr>
            <p:ph sz="half" idx="1"/>
          </p:nvPr>
        </p:nvSpPr>
        <p:spPr/>
        <p:txBody>
          <a:bodyPr/>
          <a:lstStyle/>
          <a:p>
            <a:r>
              <a:rPr lang="en-US" altLang="zh-CN" dirty="0" err="1"/>
              <a:t>np.shape</a:t>
            </a:r>
            <a:r>
              <a:rPr lang="en-US" altLang="zh-CN" dirty="0"/>
              <a:t>(n,-1)</a:t>
            </a:r>
            <a:r>
              <a:rPr lang="zh-CN" altLang="en-US" dirty="0"/>
              <a:t>转换的</a:t>
            </a:r>
            <a:r>
              <a:rPr lang="en-US" altLang="zh-CN" dirty="0"/>
              <a:t>shape</a:t>
            </a:r>
            <a:r>
              <a:rPr lang="zh-CN" altLang="en-US" dirty="0"/>
              <a:t>是（</a:t>
            </a:r>
            <a:r>
              <a:rPr lang="en-US" altLang="zh-CN" dirty="0"/>
              <a:t>n,1</a:t>
            </a:r>
            <a:r>
              <a:rPr lang="zh-CN" altLang="en-US" dirty="0"/>
              <a:t>）</a:t>
            </a:r>
            <a:endParaRPr lang="en-US" altLang="zh-CN" dirty="0"/>
          </a:p>
          <a:p>
            <a:r>
              <a:rPr lang="en-US" altLang="zh-CN" dirty="0" err="1"/>
              <a:t>np.flatten</a:t>
            </a:r>
            <a:r>
              <a:rPr lang="en-US" altLang="zh-CN" dirty="0"/>
              <a:t>()</a:t>
            </a:r>
            <a:r>
              <a:rPr lang="zh-CN" altLang="en-US" dirty="0"/>
              <a:t>转化的</a:t>
            </a:r>
            <a:r>
              <a:rPr lang="en-US" altLang="zh-CN" dirty="0"/>
              <a:t>shape</a:t>
            </a:r>
            <a:r>
              <a:rPr lang="zh-CN" altLang="en-US" dirty="0"/>
              <a:t>是（</a:t>
            </a:r>
            <a:r>
              <a:rPr lang="en-US" altLang="zh-CN" dirty="0"/>
              <a:t>n</a:t>
            </a:r>
            <a:r>
              <a:rPr lang="zh-CN" altLang="en-US" dirty="0"/>
              <a:t>，）</a:t>
            </a:r>
            <a:endParaRPr lang="en-US" altLang="zh-CN" dirty="0"/>
          </a:p>
          <a:p>
            <a:r>
              <a:rPr lang="zh-CN" altLang="en-US" dirty="0"/>
              <a:t>转换为</a:t>
            </a:r>
            <a:r>
              <a:rPr lang="en-US" altLang="zh-CN" dirty="0" err="1"/>
              <a:t>numpy</a:t>
            </a:r>
            <a:r>
              <a:rPr lang="zh-CN" altLang="en-US" dirty="0"/>
              <a:t>向量：</a:t>
            </a:r>
            <a:r>
              <a:rPr lang="en-US" altLang="zh-CN" dirty="0" err="1"/>
              <a:t>np.array</a:t>
            </a:r>
            <a:r>
              <a:rPr lang="en-US" altLang="zh-CN" dirty="0"/>
              <a:t>( )</a:t>
            </a:r>
          </a:p>
          <a:p>
            <a:r>
              <a:rPr lang="en-US" altLang="zh-CN" dirty="0" err="1"/>
              <a:t>squezze</a:t>
            </a:r>
            <a:r>
              <a:rPr lang="en-US" altLang="zh-CN" dirty="0"/>
              <a:t>() </a:t>
            </a:r>
            <a:r>
              <a:rPr lang="zh-CN" altLang="en-US" dirty="0"/>
              <a:t>可以消除无效的一维度维度（</a:t>
            </a:r>
            <a:r>
              <a:rPr lang="en-US" altLang="zh-CN" dirty="0"/>
              <a:t>ex</a:t>
            </a:r>
            <a:r>
              <a:rPr lang="zh-CN" altLang="en-US" dirty="0">
                <a:sym typeface="Wingdings" panose="05000000000000000000" pitchFamily="2" charset="2"/>
              </a:rPr>
              <a:t>：（</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）变成（</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3</a:t>
            </a:r>
            <a:r>
              <a:rPr lang="zh-CN" altLang="en-US" dirty="0">
                <a:sym typeface="Wingdings" panose="05000000000000000000" pitchFamily="2" charset="2"/>
              </a:rPr>
              <a:t>）</a:t>
            </a:r>
            <a:r>
              <a:rPr lang="zh-CN" altLang="en-US" dirty="0"/>
              <a:t>）</a:t>
            </a:r>
          </a:p>
          <a:p>
            <a:r>
              <a:rPr lang="zh-CN" altLang="en-US" dirty="0"/>
              <a:t>切片操作</a:t>
            </a:r>
            <a:r>
              <a:rPr lang="en-US" altLang="zh-CN" dirty="0"/>
              <a:t>,</a:t>
            </a:r>
            <a:r>
              <a:rPr lang="zh-CN" altLang="en-US" dirty="0"/>
              <a:t>取每一行的前两列：</a:t>
            </a:r>
            <a:r>
              <a:rPr lang="en-US" altLang="zh-CN" dirty="0"/>
              <a:t>a[…,:2]</a:t>
            </a:r>
            <a:endParaRPr lang="zh-CN" altLang="en-US" dirty="0"/>
          </a:p>
        </p:txBody>
      </p:sp>
      <p:sp>
        <p:nvSpPr>
          <p:cNvPr id="4" name="内容占位符 3"/>
          <p:cNvSpPr>
            <a:spLocks noGrp="1"/>
          </p:cNvSpPr>
          <p:nvPr>
            <p:ph sz="half" idx="2"/>
          </p:nvPr>
        </p:nvSpPr>
        <p:spPr/>
        <p:txBody>
          <a:bodyPr>
            <a:normAutofit/>
          </a:bodyPr>
          <a:lstStyle/>
          <a:p>
            <a:r>
              <a:rPr lang="zh-CN" altLang="en-US" sz="1800" dirty="0"/>
              <a:t>随机数：</a:t>
            </a:r>
            <a:r>
              <a:rPr lang="en-US" altLang="zh-CN" sz="1800" dirty="0"/>
              <a:t>array1 = </a:t>
            </a:r>
            <a:r>
              <a:rPr lang="en-US" altLang="zh-CN" sz="1800" dirty="0" err="1"/>
              <a:t>np.random.randint</a:t>
            </a:r>
            <a:r>
              <a:rPr lang="en-US" altLang="zh-CN" sz="1800" dirty="0"/>
              <a:t>(1,10,(3,4))</a:t>
            </a:r>
          </a:p>
          <a:p>
            <a:r>
              <a:rPr lang="zh-CN" altLang="en-US" sz="1800" dirty="0"/>
              <a:t>求每一列最大数的索引</a:t>
            </a:r>
            <a:r>
              <a:rPr lang="en-US" altLang="zh-CN" sz="1800" dirty="0"/>
              <a:t>array1.argmax(axis=0)</a:t>
            </a:r>
          </a:p>
          <a:p>
            <a:r>
              <a:rPr lang="en-US" altLang="zh-CN" sz="1800" dirty="0" err="1"/>
              <a:t>np.where</a:t>
            </a:r>
            <a:r>
              <a:rPr lang="en-US" altLang="zh-CN" sz="1800" dirty="0"/>
              <a:t>(array1&gt;2) </a:t>
            </a:r>
            <a:r>
              <a:rPr lang="zh-CN" altLang="en-US" sz="1800" dirty="0"/>
              <a:t>返回两个列表，第一个为满足条件的</a:t>
            </a:r>
            <a:r>
              <a:rPr lang="en-US" altLang="zh-CN" sz="1800" dirty="0"/>
              <a:t>x</a:t>
            </a:r>
            <a:r>
              <a:rPr lang="zh-CN" altLang="en-US" sz="1800" dirty="0"/>
              <a:t>位置，第二个为</a:t>
            </a:r>
            <a:r>
              <a:rPr lang="en-US" altLang="zh-CN" sz="1800" dirty="0"/>
              <a:t>y</a:t>
            </a:r>
            <a:r>
              <a:rPr lang="zh-CN" altLang="en-US" sz="1800" dirty="0"/>
              <a:t>位置</a:t>
            </a:r>
            <a:endParaRPr lang="en-US" altLang="zh-CN" sz="1800" dirty="0"/>
          </a:p>
          <a:p>
            <a:endParaRPr lang="zh-CN" altLang="en-US" sz="1800" dirty="0"/>
          </a:p>
        </p:txBody>
      </p:sp>
    </p:spTree>
    <p:extLst>
      <p:ext uri="{BB962C8B-B14F-4D97-AF65-F5344CB8AC3E}">
        <p14:creationId xmlns:p14="http://schemas.microsoft.com/office/powerpoint/2010/main" val="415148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算法技巧</a:t>
            </a:r>
          </a:p>
        </p:txBody>
      </p:sp>
      <p:sp>
        <p:nvSpPr>
          <p:cNvPr id="3" name="内容占位符 2"/>
          <p:cNvSpPr>
            <a:spLocks noGrp="1"/>
          </p:cNvSpPr>
          <p:nvPr>
            <p:ph sz="half" idx="1"/>
          </p:nvPr>
        </p:nvSpPr>
        <p:spPr/>
        <p:txBody>
          <a:bodyPr>
            <a:normAutofit/>
          </a:bodyPr>
          <a:lstStyle/>
          <a:p>
            <a:r>
              <a:rPr lang="zh-CN" altLang="en-US" sz="1800" dirty="0"/>
              <a:t>求一个列表的转圈依次相加（末尾连接第一个）的合的便捷写法：</a:t>
            </a:r>
            <a:endParaRPr lang="en-US" altLang="zh-CN" sz="1800" dirty="0"/>
          </a:p>
          <a:p>
            <a:pPr lvl="1"/>
            <a:r>
              <a:rPr lang="fr-FR" altLang="zh-CN" sz="1200" dirty="0"/>
              <a:t>[distances[tour[i], tour[(i + 1) % len(tour)]] for i in range(len(tour))]</a:t>
            </a:r>
          </a:p>
          <a:p>
            <a:r>
              <a:rPr lang="zh-CN" altLang="en-US" dirty="0"/>
              <a:t>轮盘赌写法：</a:t>
            </a:r>
            <a:endParaRPr lang="en-US" altLang="zh-CN" dirty="0"/>
          </a:p>
          <a:p>
            <a:pPr lvl="1"/>
            <a:r>
              <a:rPr lang="en-US" altLang="zh-CN" sz="1200" dirty="0"/>
              <a:t>#</a:t>
            </a:r>
            <a:r>
              <a:rPr lang="zh-CN" altLang="en-US" sz="1200" dirty="0"/>
              <a:t>生成一个</a:t>
            </a:r>
            <a:r>
              <a:rPr lang="en-US" altLang="zh-CN" sz="1200" dirty="0"/>
              <a:t>0</a:t>
            </a:r>
            <a:r>
              <a:rPr lang="zh-CN" altLang="en-US" sz="1200" dirty="0"/>
              <a:t>到</a:t>
            </a:r>
            <a:r>
              <a:rPr lang="en-US" altLang="zh-CN" sz="1200" dirty="0"/>
              <a:t>99</a:t>
            </a:r>
            <a:r>
              <a:rPr lang="zh-CN" altLang="en-US" sz="1200" dirty="0"/>
              <a:t>的列表作为父类的下标，以</a:t>
            </a:r>
            <a:r>
              <a:rPr lang="en-US" altLang="zh-CN" sz="1200" dirty="0" err="1"/>
              <a:t>fitness_scores</a:t>
            </a:r>
            <a:r>
              <a:rPr lang="zh-CN" altLang="en-US" sz="1200" dirty="0"/>
              <a:t>为各下标的权重，随机挑选</a:t>
            </a:r>
            <a:r>
              <a:rPr lang="en-US" altLang="zh-CN" sz="1200" dirty="0"/>
              <a:t>1</a:t>
            </a:r>
            <a:r>
              <a:rPr lang="zh-CN" altLang="en-US" sz="1200" dirty="0"/>
              <a:t>个下标作为父类</a:t>
            </a:r>
            <a:r>
              <a:rPr lang="en-US" altLang="zh-CN" sz="1200" dirty="0"/>
              <a:t>.choice</a:t>
            </a:r>
            <a:r>
              <a:rPr lang="zh-CN" altLang="en-US" sz="1200" dirty="0"/>
              <a:t>返回的是一个只有一个元素的列表，用</a:t>
            </a:r>
            <a:r>
              <a:rPr lang="en-US" altLang="zh-CN" sz="1200" dirty="0"/>
              <a:t>[0]</a:t>
            </a:r>
            <a:r>
              <a:rPr lang="zh-CN" altLang="en-US" sz="1200" dirty="0"/>
              <a:t>取整数：</a:t>
            </a:r>
            <a:r>
              <a:rPr lang="en-US" altLang="zh-CN" sz="1200" dirty="0" err="1"/>
              <a:t>parent_index</a:t>
            </a:r>
            <a:r>
              <a:rPr lang="en-US" altLang="zh-CN" sz="1200" dirty="0"/>
              <a:t> = </a:t>
            </a:r>
            <a:r>
              <a:rPr lang="en-US" altLang="zh-CN" sz="1200" dirty="0" err="1"/>
              <a:t>random.choices</a:t>
            </a:r>
            <a:r>
              <a:rPr lang="en-US" altLang="zh-CN" sz="1200" dirty="0"/>
              <a:t>(range(</a:t>
            </a:r>
            <a:r>
              <a:rPr lang="en-US" altLang="zh-CN" sz="1200" dirty="0" err="1"/>
              <a:t>len</a:t>
            </a:r>
            <a:r>
              <a:rPr lang="en-US" altLang="zh-CN" sz="1200" dirty="0"/>
              <a:t>(</a:t>
            </a:r>
            <a:r>
              <a:rPr lang="en-US" altLang="zh-CN" sz="1200" dirty="0" err="1"/>
              <a:t>fitness_scores</a:t>
            </a:r>
            <a:r>
              <a:rPr lang="en-US" altLang="zh-CN" sz="1200" dirty="0"/>
              <a:t>)), weights=</a:t>
            </a:r>
            <a:r>
              <a:rPr lang="en-US" altLang="zh-CN" sz="1200" dirty="0" err="1"/>
              <a:t>fitness_scores</a:t>
            </a:r>
            <a:r>
              <a:rPr lang="en-US" altLang="zh-CN" sz="1200" dirty="0"/>
              <a:t>, k=1)[0]</a:t>
            </a:r>
          </a:p>
          <a:p>
            <a:pPr lvl="1"/>
            <a:r>
              <a:rPr lang="en-US" altLang="zh-CN" sz="1200" dirty="0" err="1"/>
              <a:t>move_to</a:t>
            </a:r>
            <a:r>
              <a:rPr lang="en-US" altLang="zh-CN" sz="1200" dirty="0"/>
              <a:t> = max(</a:t>
            </a:r>
            <a:r>
              <a:rPr lang="en-US" altLang="zh-CN" sz="1200" dirty="0" err="1"/>
              <a:t>next_dest_probabilities.items</a:t>
            </a:r>
            <a:r>
              <a:rPr lang="en-US" altLang="zh-CN" sz="1200" dirty="0"/>
              <a:t>(), key=lambda y: </a:t>
            </a:r>
            <a:r>
              <a:rPr lang="en-US" altLang="zh-CN" sz="1200" dirty="0" err="1"/>
              <a:t>random.random</a:t>
            </a:r>
            <a:r>
              <a:rPr lang="en-US" altLang="zh-CN" sz="1200" dirty="0"/>
              <a:t>() &lt;= y[1])[0]  </a:t>
            </a:r>
            <a:r>
              <a:rPr lang="zh-CN" altLang="en-US" sz="1200" dirty="0"/>
              <a:t>这个</a:t>
            </a:r>
            <a:r>
              <a:rPr lang="en-US" altLang="zh-CN" sz="1200" dirty="0"/>
              <a:t>y</a:t>
            </a:r>
            <a:r>
              <a:rPr lang="zh-CN" altLang="en-US" sz="1200" dirty="0"/>
              <a:t>从前面的</a:t>
            </a:r>
            <a:r>
              <a:rPr lang="en-US" altLang="zh-CN" sz="1200" dirty="0"/>
              <a:t>item</a:t>
            </a:r>
            <a:r>
              <a:rPr lang="zh-CN" altLang="en-US" sz="1200" dirty="0"/>
              <a:t>中取值</a:t>
            </a:r>
            <a:endParaRPr lang="en-US" altLang="zh-CN" sz="1200" dirty="0"/>
          </a:p>
          <a:p>
            <a:r>
              <a:rPr lang="zh-CN" altLang="en-US" dirty="0"/>
              <a:t>列表生成器实例写法：</a:t>
            </a:r>
            <a:endParaRPr lang="en-US" altLang="zh-CN" dirty="0"/>
          </a:p>
          <a:p>
            <a:pPr lvl="1"/>
            <a:r>
              <a:rPr lang="en-US" altLang="zh-CN" sz="1400" dirty="0"/>
              <a:t>[a[j]+b[j] if j </a:t>
            </a:r>
            <a:r>
              <a:rPr lang="en-US" altLang="zh-CN" sz="1400" dirty="0">
                <a:solidFill>
                  <a:srgbClr val="FF0000"/>
                </a:solidFill>
              </a:rPr>
              <a:t>not in </a:t>
            </a:r>
            <a:r>
              <a:rPr lang="en-US" altLang="zh-CN" sz="1400" dirty="0" err="1"/>
              <a:t>visarry</a:t>
            </a:r>
            <a:r>
              <a:rPr lang="en-US" altLang="zh-CN" sz="1400" dirty="0"/>
              <a:t> </a:t>
            </a:r>
            <a:r>
              <a:rPr lang="en-US" altLang="zh-CN" sz="1400" dirty="0">
                <a:solidFill>
                  <a:srgbClr val="FF0000"/>
                </a:solidFill>
              </a:rPr>
              <a:t>else</a:t>
            </a:r>
            <a:r>
              <a:rPr lang="en-US" altLang="zh-CN" sz="1400" dirty="0"/>
              <a:t> 0 </a:t>
            </a:r>
            <a:r>
              <a:rPr lang="en-US" altLang="zh-CN" sz="1400" noProof="1">
                <a:solidFill>
                  <a:srgbClr val="FF0000"/>
                </a:solidFill>
              </a:rPr>
              <a:t>for</a:t>
            </a:r>
            <a:r>
              <a:rPr lang="en-US" altLang="zh-CN" sz="1400" dirty="0"/>
              <a:t> j in range(</a:t>
            </a:r>
            <a:r>
              <a:rPr lang="en-US" altLang="zh-CN" sz="1400" dirty="0" err="1"/>
              <a:t>len</a:t>
            </a:r>
            <a:r>
              <a:rPr lang="en-US" altLang="zh-CN" sz="1400" dirty="0"/>
              <a:t>(array)) ]</a:t>
            </a:r>
          </a:p>
          <a:p>
            <a:pPr lvl="1"/>
            <a:r>
              <a:rPr lang="en-US" altLang="zh-CN" sz="1400" dirty="0"/>
              <a:t>J</a:t>
            </a:r>
            <a:r>
              <a:rPr lang="zh-CN" altLang="en-US" sz="1400" dirty="0"/>
              <a:t>不在</a:t>
            </a:r>
            <a:r>
              <a:rPr lang="en-US" altLang="zh-CN" sz="1400" dirty="0"/>
              <a:t>vi</a:t>
            </a:r>
            <a:r>
              <a:rPr lang="zh-CN" altLang="en-US" sz="1400" dirty="0"/>
              <a:t>里面的话就从</a:t>
            </a:r>
            <a:r>
              <a:rPr lang="en-US" altLang="zh-CN" sz="1400" dirty="0"/>
              <a:t>for</a:t>
            </a:r>
            <a:r>
              <a:rPr lang="zh-CN" altLang="en-US" sz="1400" dirty="0"/>
              <a:t>取值，否则前面</a:t>
            </a:r>
            <a:r>
              <a:rPr lang="en-US" altLang="zh-CN" sz="1400" dirty="0"/>
              <a:t>a[j]+b[j]</a:t>
            </a:r>
            <a:r>
              <a:rPr lang="zh-CN" altLang="en-US" sz="1400" dirty="0"/>
              <a:t>整体为</a:t>
            </a:r>
            <a:r>
              <a:rPr lang="en-US" altLang="zh-CN" sz="1400" dirty="0"/>
              <a:t>0</a:t>
            </a:r>
          </a:p>
          <a:p>
            <a:pPr lvl="1"/>
            <a:endParaRPr lang="en-US" altLang="zh-CN" sz="1200" dirty="0"/>
          </a:p>
        </p:txBody>
      </p:sp>
      <p:sp>
        <p:nvSpPr>
          <p:cNvPr id="4" name="内容占位符 3"/>
          <p:cNvSpPr>
            <a:spLocks noGrp="1"/>
          </p:cNvSpPr>
          <p:nvPr>
            <p:ph sz="half" idx="2"/>
          </p:nvPr>
        </p:nvSpPr>
        <p:spPr/>
        <p:txBody>
          <a:bodyPr>
            <a:normAutofit/>
          </a:bodyPr>
          <a:lstStyle/>
          <a:p>
            <a:r>
              <a:rPr lang="en-US" altLang="zh-CN" dirty="0"/>
              <a:t>  </a:t>
            </a:r>
            <a:r>
              <a:rPr lang="zh-CN" altLang="en-US" dirty="0"/>
              <a:t>判断条件</a:t>
            </a:r>
            <a:r>
              <a:rPr lang="en-US" altLang="zh-CN" dirty="0"/>
              <a:t>  </a:t>
            </a:r>
          </a:p>
          <a:p>
            <a:pPr lvl="1"/>
            <a:r>
              <a:rPr lang="en-US" altLang="zh-CN" sz="1100" dirty="0"/>
              <a:t>if </a:t>
            </a:r>
            <a:r>
              <a:rPr lang="en-US" altLang="zh-CN" sz="1100" dirty="0" err="1"/>
              <a:t>best_overall</a:t>
            </a:r>
            <a:r>
              <a:rPr lang="en-US" altLang="zh-CN" sz="1100" dirty="0"/>
              <a:t> </a:t>
            </a:r>
            <a:r>
              <a:rPr lang="en-US" altLang="zh-CN" sz="1100" dirty="0">
                <a:solidFill>
                  <a:srgbClr val="FF0000"/>
                </a:solidFill>
              </a:rPr>
              <a:t>is None or </a:t>
            </a:r>
            <a:r>
              <a:rPr lang="en-US" altLang="zh-CN" sz="1100" dirty="0" err="1"/>
              <a:t>tour_length</a:t>
            </a:r>
            <a:r>
              <a:rPr lang="en-US" altLang="zh-CN" sz="1100" dirty="0"/>
              <a:t>(tour) &lt; </a:t>
            </a:r>
            <a:r>
              <a:rPr lang="en-US" altLang="zh-CN" sz="1100" dirty="0" err="1"/>
              <a:t>tour_length</a:t>
            </a:r>
            <a:r>
              <a:rPr lang="en-US" altLang="zh-CN" sz="1100" dirty="0"/>
              <a:t>(</a:t>
            </a:r>
            <a:r>
              <a:rPr lang="en-US" altLang="zh-CN" sz="1100" dirty="0" err="1"/>
              <a:t>best_overall</a:t>
            </a:r>
            <a:r>
              <a:rPr lang="en-US" altLang="zh-CN" sz="1100" dirty="0"/>
              <a:t>):</a:t>
            </a:r>
          </a:p>
          <a:p>
            <a:pPr lvl="1"/>
            <a:r>
              <a:rPr lang="zh-CN" altLang="en-US" sz="1100" dirty="0"/>
              <a:t>代替了</a:t>
            </a:r>
            <a:r>
              <a:rPr lang="en-US" altLang="zh-CN" sz="1100" dirty="0"/>
              <a:t>C++</a:t>
            </a:r>
            <a:r>
              <a:rPr lang="zh-CN" altLang="en-US" sz="1100" dirty="0"/>
              <a:t>的</a:t>
            </a:r>
            <a:r>
              <a:rPr lang="en-US" altLang="zh-CN" sz="1100" dirty="0" err="1"/>
              <a:t>nullptr</a:t>
            </a:r>
            <a:r>
              <a:rPr lang="zh-CN" altLang="en-US" sz="1100" dirty="0"/>
              <a:t>和 </a:t>
            </a:r>
            <a:r>
              <a:rPr lang="en-US" altLang="zh-CN" sz="1100" dirty="0"/>
              <a:t>| |</a:t>
            </a:r>
          </a:p>
          <a:p>
            <a:endParaRPr lang="en-US" altLang="zh-CN" noProof="1"/>
          </a:p>
        </p:txBody>
      </p:sp>
    </p:spTree>
    <p:extLst>
      <p:ext uri="{BB962C8B-B14F-4D97-AF65-F5344CB8AC3E}">
        <p14:creationId xmlns:p14="http://schemas.microsoft.com/office/powerpoint/2010/main" val="862453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Codegeex</a:t>
            </a:r>
            <a:r>
              <a:rPr lang="zh-CN" altLang="en-US" dirty="0"/>
              <a:t>本地模式</a:t>
            </a:r>
          </a:p>
        </p:txBody>
      </p:sp>
      <p:sp>
        <p:nvSpPr>
          <p:cNvPr id="3" name="内容占位符 2"/>
          <p:cNvSpPr>
            <a:spLocks noGrp="1"/>
          </p:cNvSpPr>
          <p:nvPr>
            <p:ph sz="half" idx="1"/>
          </p:nvPr>
        </p:nvSpPr>
        <p:spPr/>
        <p:txBody>
          <a:bodyPr/>
          <a:lstStyle/>
          <a:p>
            <a:r>
              <a:rPr lang="zh-CN" altLang="en-US" dirty="0"/>
              <a:t>服务器上</a:t>
            </a:r>
            <a:r>
              <a:rPr lang="en-US" altLang="zh-CN" dirty="0" err="1"/>
              <a:t>ollama</a:t>
            </a:r>
            <a:r>
              <a:rPr lang="zh-CN" altLang="en-US" dirty="0"/>
              <a:t>地址</a:t>
            </a:r>
            <a:r>
              <a:rPr lang="en-US" altLang="zh-CN" dirty="0"/>
              <a:t>/</a:t>
            </a:r>
            <a:r>
              <a:rPr lang="en-US" altLang="zh-CN" dirty="0" err="1"/>
              <a:t>usr</a:t>
            </a:r>
            <a:r>
              <a:rPr lang="en-US" altLang="zh-CN" dirty="0"/>
              <a:t>/share/</a:t>
            </a:r>
            <a:r>
              <a:rPr lang="en-US" altLang="zh-CN" dirty="0" err="1"/>
              <a:t>ollama</a:t>
            </a:r>
            <a:r>
              <a:rPr lang="en-US" altLang="zh-CN" dirty="0"/>
              <a:t>/.</a:t>
            </a:r>
            <a:r>
              <a:rPr lang="en-US" altLang="zh-CN" dirty="0" err="1"/>
              <a:t>ollama</a:t>
            </a:r>
            <a:endParaRPr lang="en-US" altLang="zh-CN" dirty="0"/>
          </a:p>
          <a:p>
            <a:r>
              <a:rPr lang="zh-CN" altLang="en-US" dirty="0"/>
              <a:t>调用的本地模型地址为：</a:t>
            </a:r>
            <a:endParaRPr lang="en-US" altLang="zh-CN" dirty="0"/>
          </a:p>
          <a:p>
            <a:pPr lvl="1"/>
            <a:r>
              <a:rPr lang="en-US" altLang="zh-CN" dirty="0"/>
              <a:t>http://10.1.15.149:11434/v1/chat/completions</a:t>
            </a:r>
            <a:endParaRPr lang="en-US" altLang="zh-CN" dirty="0">
              <a:hlinkClick r:id="rId2"/>
            </a:endParaRPr>
          </a:p>
          <a:p>
            <a:pPr lvl="1"/>
            <a:endParaRPr lang="zh-CN" altLang="en-US" dirty="0"/>
          </a:p>
        </p:txBody>
      </p:sp>
      <p:sp>
        <p:nvSpPr>
          <p:cNvPr id="4" name="内容占位符 3"/>
          <p:cNvSpPr>
            <a:spLocks noGrp="1"/>
          </p:cNvSpPr>
          <p:nvPr>
            <p:ph sz="half" idx="2"/>
          </p:nvPr>
        </p:nvSpPr>
        <p:spPr/>
        <p:txBody>
          <a:bodyPr/>
          <a:lstStyle/>
          <a:p>
            <a:endParaRPr lang="zh-CN" altLang="en-US" dirty="0"/>
          </a:p>
        </p:txBody>
      </p:sp>
    </p:spTree>
    <p:extLst>
      <p:ext uri="{BB962C8B-B14F-4D97-AF65-F5344CB8AC3E}">
        <p14:creationId xmlns:p14="http://schemas.microsoft.com/office/powerpoint/2010/main" val="111664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命令</a:t>
            </a:r>
          </a:p>
        </p:txBody>
      </p:sp>
      <p:sp>
        <p:nvSpPr>
          <p:cNvPr id="3" name="内容占位符 2"/>
          <p:cNvSpPr>
            <a:spLocks noGrp="1"/>
          </p:cNvSpPr>
          <p:nvPr>
            <p:ph sz="half" idx="1"/>
          </p:nvPr>
        </p:nvSpPr>
        <p:spPr/>
        <p:txBody>
          <a:bodyPr/>
          <a:lstStyle/>
          <a:p>
            <a:r>
              <a:rPr lang="zh-CN" altLang="en-US" sz="2400" dirty="0"/>
              <a:t>打印</a:t>
            </a:r>
            <a:r>
              <a:rPr lang="en-US" altLang="zh-CN" sz="2400" dirty="0"/>
              <a:t>1.text</a:t>
            </a:r>
            <a:r>
              <a:rPr lang="zh-CN" altLang="en-US" sz="2400" dirty="0"/>
              <a:t>第一列 </a:t>
            </a:r>
            <a:endParaRPr lang="en-US" altLang="zh-CN" sz="2400" dirty="0"/>
          </a:p>
          <a:p>
            <a:pPr lvl="1"/>
            <a:r>
              <a:rPr lang="en-US" altLang="zh-CN" sz="2000" dirty="0" err="1"/>
              <a:t>awk</a:t>
            </a:r>
            <a:r>
              <a:rPr lang="en-US" altLang="zh-CN" sz="2000" dirty="0"/>
              <a:t> </a:t>
            </a:r>
            <a:r>
              <a:rPr lang="zh-CN" altLang="en-US" sz="2000" dirty="0"/>
              <a:t>‘</a:t>
            </a:r>
            <a:r>
              <a:rPr lang="en-US" altLang="zh-CN" sz="2000" dirty="0"/>
              <a:t>{print $1}</a:t>
            </a:r>
            <a:r>
              <a:rPr lang="zh-CN" altLang="en-US" sz="2000" dirty="0"/>
              <a:t>’  </a:t>
            </a:r>
            <a:r>
              <a:rPr lang="en-US" altLang="zh-CN" sz="2000" dirty="0"/>
              <a:t>1.text</a:t>
            </a:r>
          </a:p>
          <a:p>
            <a:r>
              <a:rPr lang="zh-CN" altLang="en-US" dirty="0"/>
              <a:t>查看进程详情的命令</a:t>
            </a:r>
            <a:endParaRPr lang="en-US" altLang="zh-CN" dirty="0"/>
          </a:p>
          <a:p>
            <a:pPr lvl="1"/>
            <a:r>
              <a:rPr lang="en-US" altLang="zh-CN" dirty="0" err="1"/>
              <a:t>ps</a:t>
            </a:r>
            <a:r>
              <a:rPr lang="en-US" altLang="zh-CN" dirty="0"/>
              <a:t> –p </a:t>
            </a:r>
            <a:r>
              <a:rPr lang="en-US" altLang="zh-CN" dirty="0" err="1"/>
              <a:t>pid</a:t>
            </a:r>
            <a:r>
              <a:rPr lang="zh-CN" altLang="en-US" dirty="0"/>
              <a:t>号</a:t>
            </a:r>
            <a:r>
              <a:rPr lang="en-US" altLang="zh-CN" dirty="0"/>
              <a:t> -o </a:t>
            </a:r>
            <a:r>
              <a:rPr lang="en-US" altLang="zh-CN" dirty="0" err="1"/>
              <a:t>args</a:t>
            </a:r>
            <a:r>
              <a:rPr lang="en-US" altLang="zh-CN" dirty="0"/>
              <a:t>=</a:t>
            </a:r>
          </a:p>
          <a:p>
            <a:pPr lvl="1"/>
            <a:r>
              <a:rPr lang="en-US" altLang="zh-CN" dirty="0" err="1"/>
              <a:t>ll</a:t>
            </a:r>
            <a:r>
              <a:rPr lang="en-US" altLang="zh-CN" dirty="0"/>
              <a:t>  -p /</a:t>
            </a:r>
            <a:r>
              <a:rPr lang="en-US" altLang="zh-CN" dirty="0" err="1"/>
              <a:t>proc</a:t>
            </a:r>
            <a:r>
              <a:rPr lang="en-US" altLang="zh-CN" dirty="0"/>
              <a:t>/</a:t>
            </a:r>
            <a:r>
              <a:rPr lang="en-US" altLang="zh-CN" dirty="0" err="1"/>
              <a:t>pid</a:t>
            </a:r>
            <a:r>
              <a:rPr lang="zh-CN" altLang="en-US" dirty="0"/>
              <a:t>号</a:t>
            </a:r>
            <a:r>
              <a:rPr lang="en-US" altLang="zh-CN" dirty="0"/>
              <a:t>/</a:t>
            </a:r>
            <a:r>
              <a:rPr lang="en-US" altLang="zh-CN" dirty="0" err="1"/>
              <a:t>cwd</a:t>
            </a:r>
            <a:endParaRPr lang="zh-CN" altLang="en-US" dirty="0"/>
          </a:p>
        </p:txBody>
      </p:sp>
      <p:sp>
        <p:nvSpPr>
          <p:cNvPr id="4" name="内容占位符 3"/>
          <p:cNvSpPr>
            <a:spLocks noGrp="1"/>
          </p:cNvSpPr>
          <p:nvPr>
            <p:ph sz="half" idx="2"/>
          </p:nvPr>
        </p:nvSpPr>
        <p:spPr/>
        <p:txBody>
          <a:bodyPr>
            <a:normAutofit/>
          </a:bodyPr>
          <a:lstStyle/>
          <a:p>
            <a:r>
              <a:rPr lang="zh-CN" altLang="en-US" sz="2000" dirty="0"/>
              <a:t>创建软链接： </a:t>
            </a:r>
            <a:r>
              <a:rPr lang="en-US" altLang="zh-CN" sz="2000" dirty="0"/>
              <a:t>ln –s </a:t>
            </a:r>
            <a:r>
              <a:rPr lang="zh-CN" altLang="en-US" sz="2000" dirty="0"/>
              <a:t>源文件 目标文件</a:t>
            </a:r>
            <a:endParaRPr lang="en-US" altLang="zh-CN" sz="2000" dirty="0"/>
          </a:p>
          <a:p>
            <a:r>
              <a:rPr lang="zh-CN" altLang="en-US" sz="2000" dirty="0"/>
              <a:t>切换用户：</a:t>
            </a:r>
            <a:r>
              <a:rPr lang="en-US" altLang="zh-CN" sz="2000" dirty="0" err="1"/>
              <a:t>su</a:t>
            </a:r>
            <a:r>
              <a:rPr lang="en-US" altLang="zh-CN" sz="2000" dirty="0"/>
              <a:t> – [</a:t>
            </a:r>
            <a:r>
              <a:rPr lang="zh-CN" altLang="en-US" sz="2000" dirty="0"/>
              <a:t>用户名</a:t>
            </a:r>
            <a:r>
              <a:rPr lang="en-US" altLang="zh-CN" sz="2000"/>
              <a:t>]  login </a:t>
            </a:r>
            <a:r>
              <a:rPr lang="en-US" altLang="zh-CN" sz="2000" dirty="0"/>
              <a:t>	</a:t>
            </a:r>
          </a:p>
          <a:p>
            <a:pPr lvl="1"/>
            <a:r>
              <a:rPr lang="zh-CN" altLang="en-US" sz="1600" dirty="0"/>
              <a:t>用户一般在</a:t>
            </a:r>
            <a:r>
              <a:rPr lang="en-US" altLang="zh-CN" sz="1600" dirty="0"/>
              <a:t>/home</a:t>
            </a:r>
            <a:r>
              <a:rPr lang="zh-CN" altLang="en-US" sz="1600" dirty="0"/>
              <a:t>里面</a:t>
            </a:r>
          </a:p>
        </p:txBody>
      </p:sp>
    </p:spTree>
    <p:extLst>
      <p:ext uri="{BB962C8B-B14F-4D97-AF65-F5344CB8AC3E}">
        <p14:creationId xmlns:p14="http://schemas.microsoft.com/office/powerpoint/2010/main" val="3326869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HTML </a:t>
            </a:r>
            <a:r>
              <a:rPr lang="zh-CN" altLang="en-US" sz="2800" dirty="0"/>
              <a:t>提供静态内容的框架，而 </a:t>
            </a:r>
            <a:r>
              <a:rPr lang="en-US" altLang="zh-CN" sz="2800" b="1" dirty="0"/>
              <a:t>JavaScript </a:t>
            </a:r>
            <a:r>
              <a:rPr lang="zh-CN" altLang="en-US" sz="2800" dirty="0"/>
              <a:t>负责动态地操作和修改这些内容</a:t>
            </a:r>
          </a:p>
        </p:txBody>
      </p:sp>
      <p:sp>
        <p:nvSpPr>
          <p:cNvPr id="3" name="内容占位符 2"/>
          <p:cNvSpPr>
            <a:spLocks noGrp="1"/>
          </p:cNvSpPr>
          <p:nvPr>
            <p:ph sz="half" idx="1"/>
          </p:nvPr>
        </p:nvSpPr>
        <p:spPr/>
        <p:txBody>
          <a:bodyPr/>
          <a:lstStyle/>
          <a:p>
            <a:r>
              <a:rPr lang="en-US" altLang="zh-CN" dirty="0"/>
              <a:t>HTML</a:t>
            </a:r>
            <a:r>
              <a:rPr lang="zh-CN" altLang="en-US" dirty="0"/>
              <a:t>标签：</a:t>
            </a:r>
            <a:endParaRPr lang="en-US" altLang="zh-CN" dirty="0"/>
          </a:p>
          <a:p>
            <a:pPr lvl="1"/>
            <a:r>
              <a:rPr lang="en-US" altLang="zh-CN" dirty="0"/>
              <a:t>&lt;html&gt; : </a:t>
            </a:r>
            <a:r>
              <a:rPr lang="zh-CN" altLang="en-US" dirty="0"/>
              <a:t>定义整个</a:t>
            </a:r>
            <a:r>
              <a:rPr lang="en-US" altLang="zh-CN" dirty="0"/>
              <a:t>HTML</a:t>
            </a:r>
            <a:r>
              <a:rPr lang="zh-CN" altLang="en-US" dirty="0"/>
              <a:t>文档的根元素。</a:t>
            </a:r>
            <a:endParaRPr lang="en-US" altLang="zh-CN" dirty="0"/>
          </a:p>
          <a:p>
            <a:pPr lvl="1"/>
            <a:r>
              <a:rPr lang="en-US" altLang="zh-CN" dirty="0"/>
              <a:t>&lt;head&gt; : </a:t>
            </a:r>
            <a:r>
              <a:rPr lang="zh-CN" altLang="en-US" dirty="0"/>
              <a:t>包含文档的元数据（如标题、字符集声明等），但不显示在页面上</a:t>
            </a:r>
            <a:endParaRPr lang="en-US" altLang="zh-CN" dirty="0"/>
          </a:p>
          <a:p>
            <a:pPr lvl="1"/>
            <a:r>
              <a:rPr lang="en-US" altLang="zh-CN" dirty="0"/>
              <a:t>&lt;body&gt; : </a:t>
            </a:r>
            <a:r>
              <a:rPr lang="zh-CN" altLang="en-US" dirty="0"/>
              <a:t>定义</a:t>
            </a:r>
            <a:r>
              <a:rPr lang="en-US" altLang="zh-CN" dirty="0"/>
              <a:t>HTML</a:t>
            </a:r>
            <a:r>
              <a:rPr lang="zh-CN" altLang="en-US" dirty="0"/>
              <a:t>文档的主体部分，包含所有可见的内容</a:t>
            </a:r>
            <a:endParaRPr lang="en-US" altLang="zh-CN" dirty="0"/>
          </a:p>
          <a:p>
            <a:pPr lvl="1"/>
            <a:r>
              <a:rPr lang="en-US" altLang="zh-CN" dirty="0"/>
              <a:t>&lt;div&gt; : </a:t>
            </a:r>
            <a:r>
              <a:rPr lang="zh-CN" altLang="en-US" dirty="0"/>
              <a:t>定义文档中的一个块级元素，通常用于布局</a:t>
            </a:r>
            <a:endParaRPr lang="en-US" altLang="zh-CN" dirty="0"/>
          </a:p>
          <a:p>
            <a:pPr lvl="1"/>
            <a:r>
              <a:rPr lang="en-US" altLang="zh-CN" dirty="0"/>
              <a:t> placeholder </a:t>
            </a:r>
            <a:r>
              <a:rPr lang="zh-CN" altLang="en-US" dirty="0"/>
              <a:t>占位符</a:t>
            </a:r>
            <a:endParaRPr lang="en-US" altLang="zh-CN" dirty="0"/>
          </a:p>
          <a:p>
            <a:pPr lvl="1"/>
            <a:endParaRPr lang="zh-CN" altLang="en-US" dirty="0"/>
          </a:p>
        </p:txBody>
      </p:sp>
      <p:sp>
        <p:nvSpPr>
          <p:cNvPr id="4" name="内容占位符 3"/>
          <p:cNvSpPr>
            <a:spLocks noGrp="1"/>
          </p:cNvSpPr>
          <p:nvPr>
            <p:ph sz="half" idx="2"/>
          </p:nvPr>
        </p:nvSpPr>
        <p:spPr/>
        <p:txBody>
          <a:bodyPr>
            <a:normAutofit/>
          </a:bodyPr>
          <a:lstStyle/>
          <a:p>
            <a:r>
              <a:rPr lang="zh-CN" altLang="en-US" sz="1800" dirty="0"/>
              <a:t>通过 </a:t>
            </a:r>
            <a:r>
              <a:rPr lang="en-US" altLang="zh-CN" sz="1800" dirty="0"/>
              <a:t>JavaScript</a:t>
            </a:r>
            <a:r>
              <a:rPr lang="zh-CN" altLang="en-US" sz="1800" dirty="0"/>
              <a:t>，您可以实现以下功能：</a:t>
            </a:r>
            <a:endParaRPr lang="en-US" altLang="zh-CN" sz="1800" dirty="0"/>
          </a:p>
          <a:p>
            <a:pPr lvl="1"/>
            <a:r>
              <a:rPr lang="zh-CN" altLang="en-US" sz="1400" b="1" dirty="0"/>
              <a:t>表单验证</a:t>
            </a:r>
            <a:r>
              <a:rPr lang="en-US" altLang="zh-CN" sz="1400" b="1" dirty="0"/>
              <a:t>: </a:t>
            </a:r>
            <a:r>
              <a:rPr lang="zh-CN" altLang="en-US" sz="1400" dirty="0"/>
              <a:t>在用户提交表单之前检查输入数据的有效性。</a:t>
            </a:r>
          </a:p>
          <a:p>
            <a:pPr lvl="1"/>
            <a:r>
              <a:rPr lang="zh-CN" altLang="en-US" sz="1400" b="1" dirty="0"/>
              <a:t>动态更新内容</a:t>
            </a:r>
            <a:r>
              <a:rPr lang="en-US" altLang="zh-CN" sz="1400" b="1" dirty="0"/>
              <a:t>: </a:t>
            </a:r>
            <a:r>
              <a:rPr lang="zh-CN" altLang="en-US" sz="1400" dirty="0"/>
              <a:t>根据用户的操作或外部事件（如定时器）更新页面元素。</a:t>
            </a:r>
          </a:p>
          <a:p>
            <a:pPr lvl="1"/>
            <a:r>
              <a:rPr lang="zh-CN" altLang="en-US" sz="1400" b="1" dirty="0"/>
              <a:t>响应式设计</a:t>
            </a:r>
            <a:r>
              <a:rPr lang="en-US" altLang="zh-CN" sz="1400" b="1" dirty="0"/>
              <a:t>: </a:t>
            </a:r>
            <a:r>
              <a:rPr lang="zh-CN" altLang="en-US" sz="1400" dirty="0"/>
              <a:t>根据不同的屏幕尺寸和设备调整布局。</a:t>
            </a:r>
          </a:p>
          <a:p>
            <a:pPr lvl="1"/>
            <a:r>
              <a:rPr lang="zh-CN" altLang="en-US" sz="1400" b="1" dirty="0"/>
              <a:t>交互组件</a:t>
            </a:r>
            <a:r>
              <a:rPr lang="en-US" altLang="zh-CN" sz="1400" b="1" dirty="0"/>
              <a:t>: </a:t>
            </a:r>
            <a:r>
              <a:rPr lang="zh-CN" altLang="en-US" sz="1400" dirty="0"/>
              <a:t>创建按钮、弹窗、下拉菜单等用户界面元素</a:t>
            </a:r>
          </a:p>
          <a:p>
            <a:pPr lvl="1"/>
            <a:r>
              <a:rPr lang="en-US" altLang="zh-CN" sz="1400" dirty="0" err="1"/>
              <a:t>window.onload</a:t>
            </a:r>
            <a:r>
              <a:rPr lang="en-US" altLang="zh-CN" sz="1400" dirty="0"/>
              <a:t> </a:t>
            </a:r>
            <a:r>
              <a:rPr lang="zh-CN" altLang="en-US" sz="1400" dirty="0"/>
              <a:t>是 </a:t>
            </a:r>
            <a:r>
              <a:rPr lang="en-US" altLang="zh-CN" sz="1400" dirty="0"/>
              <a:t>JavaScript </a:t>
            </a:r>
            <a:r>
              <a:rPr lang="zh-CN" altLang="en-US" sz="1400" dirty="0"/>
              <a:t>中的一个事件处理程序，用于指定在窗口（即整个 </a:t>
            </a:r>
            <a:r>
              <a:rPr lang="en-US" altLang="zh-CN" sz="1400" dirty="0"/>
              <a:t>HTML </a:t>
            </a:r>
            <a:r>
              <a:rPr lang="zh-CN" altLang="en-US" sz="1400" dirty="0"/>
              <a:t>文档）完全加载完毕后执行的代码</a:t>
            </a:r>
          </a:p>
        </p:txBody>
      </p:sp>
    </p:spTree>
    <p:extLst>
      <p:ext uri="{BB962C8B-B14F-4D97-AF65-F5344CB8AC3E}">
        <p14:creationId xmlns:p14="http://schemas.microsoft.com/office/powerpoint/2010/main" val="4064224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Rasa</a:t>
            </a:r>
            <a:r>
              <a:rPr lang="zh-CN" altLang="en-US" dirty="0"/>
              <a:t>问题</a:t>
            </a:r>
          </a:p>
        </p:txBody>
      </p:sp>
      <p:sp>
        <p:nvSpPr>
          <p:cNvPr id="3" name="内容占位符 2"/>
          <p:cNvSpPr>
            <a:spLocks noGrp="1"/>
          </p:cNvSpPr>
          <p:nvPr>
            <p:ph sz="half" idx="1"/>
          </p:nvPr>
        </p:nvSpPr>
        <p:spPr/>
        <p:txBody>
          <a:bodyPr/>
          <a:lstStyle/>
          <a:p>
            <a:r>
              <a:rPr lang="en-US" altLang="zh-CN" dirty="0"/>
              <a:t>form</a:t>
            </a:r>
            <a:r>
              <a:rPr lang="zh-CN" altLang="en-US" dirty="0"/>
              <a:t>中响应器：指定机器人如何询问表单的信息，在</a:t>
            </a:r>
            <a:r>
              <a:rPr lang="en-US" altLang="zh-CN" dirty="0"/>
              <a:t>domain</a:t>
            </a:r>
            <a:r>
              <a:rPr lang="zh-CN" altLang="en-US" dirty="0"/>
              <a:t>中的</a:t>
            </a:r>
            <a:r>
              <a:rPr lang="en-US" altLang="zh-CN" dirty="0"/>
              <a:t>responses</a:t>
            </a:r>
            <a:r>
              <a:rPr lang="zh-CN" altLang="en-US" dirty="0"/>
              <a:t>中定义，格式：</a:t>
            </a:r>
            <a:r>
              <a:rPr lang="en-US" altLang="zh-CN" dirty="0" err="1"/>
              <a:t>utter_ask</a:t>
            </a:r>
            <a:r>
              <a:rPr lang="en-US" altLang="zh-CN" dirty="0"/>
              <a:t>_{</a:t>
            </a:r>
            <a:r>
              <a:rPr lang="en-US" altLang="zh-CN" dirty="0" err="1"/>
              <a:t>slotname</a:t>
            </a:r>
            <a:r>
              <a:rPr lang="en-US" altLang="zh-CN" dirty="0"/>
              <a:t>}</a:t>
            </a:r>
          </a:p>
          <a:p>
            <a:endParaRPr lang="en-US" altLang="zh-CN" dirty="0"/>
          </a:p>
          <a:p>
            <a:r>
              <a:rPr lang="en-US" altLang="zh-CN" dirty="0"/>
              <a:t>Intent</a:t>
            </a:r>
            <a:r>
              <a:rPr lang="zh-CN" altLang="en-US" dirty="0"/>
              <a:t>的名字不能起带</a:t>
            </a:r>
            <a:r>
              <a:rPr lang="en-US" altLang="zh-CN" dirty="0"/>
              <a:t>form</a:t>
            </a:r>
            <a:r>
              <a:rPr lang="zh-CN" altLang="en-US" dirty="0"/>
              <a:t>的</a:t>
            </a:r>
            <a:r>
              <a:rPr lang="en-US" altLang="zh-CN" dirty="0"/>
              <a:t>,</a:t>
            </a:r>
            <a:r>
              <a:rPr lang="zh-CN" altLang="en-US" dirty="0"/>
              <a:t>会和表单起冲突</a:t>
            </a:r>
          </a:p>
        </p:txBody>
      </p:sp>
      <p:sp>
        <p:nvSpPr>
          <p:cNvPr id="4" name="内容占位符 3"/>
          <p:cNvSpPr>
            <a:spLocks noGrp="1"/>
          </p:cNvSpPr>
          <p:nvPr>
            <p:ph sz="half" idx="2"/>
          </p:nvPr>
        </p:nvSpPr>
        <p:spPr/>
        <p:txBody>
          <a:bodyPr/>
          <a:lstStyle/>
          <a:p>
            <a:endParaRPr lang="zh-CN" altLang="en-US" dirty="0"/>
          </a:p>
        </p:txBody>
      </p:sp>
    </p:spTree>
    <p:extLst>
      <p:ext uri="{BB962C8B-B14F-4D97-AF65-F5344CB8AC3E}">
        <p14:creationId xmlns:p14="http://schemas.microsoft.com/office/powerpoint/2010/main" val="13866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a:t>
            </a:r>
            <a:r>
              <a:rPr lang="zh-CN" altLang="en-US" dirty="0"/>
              <a:t>离线安装  </a:t>
            </a:r>
            <a:r>
              <a:rPr lang="en-US" altLang="zh-CN" dirty="0"/>
              <a:t>shell</a:t>
            </a:r>
            <a:r>
              <a:rPr lang="zh-CN" altLang="en-US" dirty="0"/>
              <a:t>脚本</a:t>
            </a:r>
          </a:p>
        </p:txBody>
      </p:sp>
      <p:sp>
        <p:nvSpPr>
          <p:cNvPr id="4" name="内容占位符 3"/>
          <p:cNvSpPr>
            <a:spLocks noGrp="1"/>
          </p:cNvSpPr>
          <p:nvPr>
            <p:ph sz="half" idx="2"/>
          </p:nvPr>
        </p:nvSpPr>
        <p:spPr/>
        <p:txBody>
          <a:bodyPr>
            <a:normAutofit fontScale="70000" lnSpcReduction="20000"/>
          </a:bodyPr>
          <a:lstStyle/>
          <a:p>
            <a:r>
              <a:rPr lang="zh-CN" altLang="en-US" dirty="0"/>
              <a:t>在 </a:t>
            </a:r>
            <a:r>
              <a:rPr lang="en-US" altLang="zh-CN" dirty="0"/>
              <a:t>Shell </a:t>
            </a:r>
            <a:r>
              <a:rPr lang="zh-CN" altLang="en-US" dirty="0"/>
              <a:t>脚本或命令行环境中，</a:t>
            </a:r>
            <a:r>
              <a:rPr lang="en-US" altLang="zh-CN" dirty="0"/>
              <a:t>$? </a:t>
            </a:r>
            <a:r>
              <a:rPr lang="zh-CN" altLang="en-US" dirty="0"/>
              <a:t>是一个特殊变量，它代表了上一个命令执行后的退出状态码（</a:t>
            </a:r>
            <a:r>
              <a:rPr lang="en-US" altLang="zh-CN" dirty="0"/>
              <a:t>exit status</a:t>
            </a:r>
            <a:r>
              <a:rPr lang="zh-CN" altLang="en-US" dirty="0"/>
              <a:t>）。</a:t>
            </a:r>
          </a:p>
          <a:p>
            <a:endParaRPr lang="zh-CN" altLang="en-US" dirty="0"/>
          </a:p>
          <a:p>
            <a:r>
              <a:rPr lang="zh-CN" altLang="en-US" dirty="0"/>
              <a:t>当一个命令执行完毕后，系统会返回一个退出代码以表示这个命令的执行结果。</a:t>
            </a:r>
            <a:r>
              <a:rPr lang="en-US" altLang="zh-CN" dirty="0"/>
              <a:t>0 </a:t>
            </a:r>
            <a:r>
              <a:rPr lang="zh-CN" altLang="en-US" dirty="0"/>
              <a:t>通常意味着命令成功执行结束，非零的数值则表示遇到了某种错误或异常情况。</a:t>
            </a:r>
            <a:endParaRPr lang="en-US" altLang="zh-CN" dirty="0"/>
          </a:p>
          <a:p>
            <a:endParaRPr lang="zh-CN" altLang="en-US" dirty="0"/>
          </a:p>
          <a:p>
            <a:r>
              <a:rPr lang="zh-CN" altLang="en-US" dirty="0"/>
              <a:t>具体含义如下：</a:t>
            </a:r>
          </a:p>
          <a:p>
            <a:r>
              <a:rPr lang="en-US" altLang="zh-CN" dirty="0"/>
              <a:t>`$? = 0 』</a:t>
            </a:r>
            <a:r>
              <a:rPr lang="zh-CN" altLang="en-US" dirty="0"/>
              <a:t>：表示上一个命令成功执行。</a:t>
            </a:r>
          </a:p>
          <a:p>
            <a:r>
              <a:rPr lang="en-US" altLang="zh-CN" dirty="0"/>
              <a:t>`$? ≠ 0 』</a:t>
            </a:r>
            <a:r>
              <a:rPr lang="zh-CN" altLang="en-US" dirty="0"/>
              <a:t>：表示上一个命令执行失败或遇到问题。</a:t>
            </a:r>
            <a:r>
              <a:rPr lang="en-US" altLang="zh-CN" dirty="0"/>
              <a:t>? </a:t>
            </a:r>
            <a:r>
              <a:rPr lang="zh-CN" altLang="en-US" dirty="0"/>
              <a:t>是一个特殊变量，用于保存上一步执行的命令的状态。通过检查 </a:t>
            </a:r>
            <a:r>
              <a:rPr lang="en-US" altLang="zh-CN" dirty="0"/>
              <a:t>$? -</a:t>
            </a:r>
            <a:r>
              <a:rPr lang="en-US" altLang="zh-CN" dirty="0" err="1"/>
              <a:t>eq</a:t>
            </a:r>
            <a:r>
              <a:rPr lang="en-US" altLang="zh-CN" dirty="0"/>
              <a:t> 0 </a:t>
            </a:r>
            <a:r>
              <a:rPr lang="zh-CN" altLang="en-US" dirty="0"/>
              <a:t>或其他非零值，我们可以决定后续的脚本执行路径。</a:t>
            </a:r>
          </a:p>
          <a:p>
            <a:r>
              <a:rPr lang="zh-CN" altLang="en-US" dirty="0"/>
              <a:t>这种方式常用于编写健壮的 </a:t>
            </a:r>
            <a:r>
              <a:rPr lang="en-US" altLang="zh-CN" dirty="0"/>
              <a:t>shell </a:t>
            </a:r>
            <a:r>
              <a:rPr lang="zh-CN" altLang="en-US" dirty="0"/>
              <a:t>脚本，确保在出现错误时能够适当处理并通知用户或采取补救措施</a:t>
            </a:r>
          </a:p>
        </p:txBody>
      </p:sp>
      <p:sp>
        <p:nvSpPr>
          <p:cNvPr id="5" name="内容占位符 4"/>
          <p:cNvSpPr>
            <a:spLocks noGrp="1"/>
          </p:cNvSpPr>
          <p:nvPr>
            <p:ph sz="half" idx="1"/>
          </p:nvPr>
        </p:nvSpPr>
        <p:spPr/>
        <p:txBody>
          <a:bodyPr>
            <a:normAutofit fontScale="70000" lnSpcReduction="20000"/>
          </a:bodyPr>
          <a:lstStyle/>
          <a:p>
            <a:r>
              <a:rPr lang="zh-CN" altLang="en-US" sz="2000" dirty="0"/>
              <a:t>离线（本地）安装：</a:t>
            </a:r>
            <a:endParaRPr lang="en-US" altLang="zh-CN" sz="2000" dirty="0"/>
          </a:p>
          <a:p>
            <a:pPr lvl="1"/>
            <a:r>
              <a:rPr lang="en-US" altLang="zh-CN" sz="2000" dirty="0"/>
              <a:t>pip install --no-index </a:t>
            </a:r>
          </a:p>
          <a:p>
            <a:pPr lvl="1"/>
            <a:r>
              <a:rPr lang="en-US" altLang="zh-CN" sz="2000" dirty="0"/>
              <a:t>--find-links=  </a:t>
            </a:r>
            <a:r>
              <a:rPr lang="zh-CN" altLang="en-US" sz="2000" dirty="0"/>
              <a:t>安装包所在地址</a:t>
            </a:r>
            <a:r>
              <a:rPr lang="en-US" altLang="zh-CN" sz="2000" dirty="0"/>
              <a:t>l</a:t>
            </a:r>
          </a:p>
          <a:p>
            <a:pPr lvl="1"/>
            <a:r>
              <a:rPr lang="en-US" altLang="zh-CN" dirty="0"/>
              <a:t>pip freeze &gt;requirement.txt  </a:t>
            </a:r>
            <a:r>
              <a:rPr lang="zh-CN" altLang="en-US" dirty="0"/>
              <a:t>把当前环境的</a:t>
            </a:r>
            <a:r>
              <a:rPr lang="en-US" altLang="zh-CN" dirty="0"/>
              <a:t>pip</a:t>
            </a:r>
            <a:r>
              <a:rPr lang="zh-CN" altLang="en-US" dirty="0"/>
              <a:t>包的版本信息打印到</a:t>
            </a:r>
            <a:r>
              <a:rPr lang="en-US" altLang="zh-CN" dirty="0"/>
              <a:t>requirement</a:t>
            </a:r>
            <a:r>
              <a:rPr lang="zh-CN" altLang="en-US" dirty="0"/>
              <a:t>文件中</a:t>
            </a:r>
            <a:endParaRPr lang="zh-CN" altLang="en-US" sz="2000" dirty="0"/>
          </a:p>
          <a:p>
            <a:endParaRPr lang="en-US" altLang="zh-CN" dirty="0"/>
          </a:p>
          <a:p>
            <a:r>
              <a:rPr lang="en-US" altLang="zh-CN" dirty="0" err="1"/>
              <a:t>conda</a:t>
            </a:r>
            <a:r>
              <a:rPr lang="en-US" altLang="zh-CN" dirty="0"/>
              <a:t> install --use-local --offline </a:t>
            </a:r>
            <a:endParaRPr lang="zh-CN" altLang="en-US" dirty="0"/>
          </a:p>
        </p:txBody>
      </p:sp>
    </p:spTree>
    <p:extLst>
      <p:ext uri="{BB962C8B-B14F-4D97-AF65-F5344CB8AC3E}">
        <p14:creationId xmlns:p14="http://schemas.microsoft.com/office/powerpoint/2010/main" val="259650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git</a:t>
            </a:r>
            <a:r>
              <a:rPr lang="zh-CN" altLang="en-US" dirty="0"/>
              <a:t>命令</a:t>
            </a:r>
          </a:p>
        </p:txBody>
      </p:sp>
      <p:sp>
        <p:nvSpPr>
          <p:cNvPr id="3" name="内容占位符 2"/>
          <p:cNvSpPr>
            <a:spLocks noGrp="1"/>
          </p:cNvSpPr>
          <p:nvPr>
            <p:ph sz="half" idx="1"/>
          </p:nvPr>
        </p:nvSpPr>
        <p:spPr/>
        <p:txBody>
          <a:bodyPr/>
          <a:lstStyle/>
          <a:p>
            <a:r>
              <a:rPr lang="en-US" altLang="zh-CN" dirty="0" err="1"/>
              <a:t>git</a:t>
            </a:r>
            <a:r>
              <a:rPr lang="en-US" altLang="zh-CN" dirty="0"/>
              <a:t> </a:t>
            </a:r>
            <a:r>
              <a:rPr lang="zh-CN" altLang="en-US" dirty="0"/>
              <a:t>可以设置 </a:t>
            </a:r>
            <a:r>
              <a:rPr lang="en-US" altLang="zh-CN" dirty="0"/>
              <a:t>.ignore</a:t>
            </a:r>
            <a:r>
              <a:rPr lang="zh-CN" altLang="en-US" dirty="0"/>
              <a:t>来控制管理的文件范围</a:t>
            </a:r>
            <a:endParaRPr lang="en-US" altLang="zh-CN" dirty="0"/>
          </a:p>
          <a:p>
            <a:r>
              <a:rPr lang="zh-CN" altLang="en-US" dirty="0"/>
              <a:t>获取</a:t>
            </a:r>
            <a:r>
              <a:rPr lang="en-US" altLang="zh-CN" dirty="0" err="1"/>
              <a:t>git</a:t>
            </a:r>
            <a:r>
              <a:rPr lang="zh-CN" altLang="en-US" dirty="0"/>
              <a:t>仓库对象的数量和大小</a:t>
            </a:r>
            <a:endParaRPr lang="en-US" altLang="zh-CN" dirty="0"/>
          </a:p>
          <a:p>
            <a:pPr lvl="1"/>
            <a:r>
              <a:rPr lang="en-US" altLang="zh-CN" dirty="0" err="1"/>
              <a:t>git</a:t>
            </a:r>
            <a:r>
              <a:rPr lang="en-US" altLang="zh-CN" dirty="0"/>
              <a:t> count-objects -v</a:t>
            </a:r>
            <a:endParaRPr lang="zh-CN" altLang="en-US" dirty="0"/>
          </a:p>
        </p:txBody>
      </p:sp>
      <p:sp>
        <p:nvSpPr>
          <p:cNvPr id="4" name="内容占位符 3"/>
          <p:cNvSpPr>
            <a:spLocks noGrp="1"/>
          </p:cNvSpPr>
          <p:nvPr>
            <p:ph sz="half" idx="2"/>
          </p:nvPr>
        </p:nvSpPr>
        <p:spPr/>
        <p:txBody>
          <a:bodyPr/>
          <a:lstStyle/>
          <a:p>
            <a:endParaRPr lang="zh-CN" altLang="en-US" dirty="0"/>
          </a:p>
        </p:txBody>
      </p:sp>
    </p:spTree>
    <p:extLst>
      <p:ext uri="{BB962C8B-B14F-4D97-AF65-F5344CB8AC3E}">
        <p14:creationId xmlns:p14="http://schemas.microsoft.com/office/powerpoint/2010/main" val="90152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安装和应用</a:t>
            </a:r>
          </a:p>
        </p:txBody>
      </p:sp>
      <p:sp>
        <p:nvSpPr>
          <p:cNvPr id="3" name="内容占位符 2"/>
          <p:cNvSpPr>
            <a:spLocks noGrp="1"/>
          </p:cNvSpPr>
          <p:nvPr>
            <p:ph sz="half" idx="1"/>
          </p:nvPr>
        </p:nvSpPr>
        <p:spPr/>
        <p:txBody>
          <a:bodyPr>
            <a:normAutofit fontScale="32500" lnSpcReduction="20000"/>
          </a:bodyPr>
          <a:lstStyle/>
          <a:p>
            <a:r>
              <a:rPr lang="en-US" altLang="zh-CN" b="1" dirty="0"/>
              <a:t>Docker</a:t>
            </a:r>
            <a:r>
              <a:rPr lang="zh-CN" altLang="zh-CN" b="1" dirty="0"/>
              <a:t>安装说明</a:t>
            </a:r>
          </a:p>
          <a:p>
            <a:pPr algn="just">
              <a:spcAft>
                <a:spcPts val="0"/>
              </a:spcAft>
            </a:pPr>
            <a:r>
              <a:rPr lang="en-US" altLang="zh-CN" kern="100" dirty="0">
                <a:latin typeface="等线" panose="02010600030101010101" pitchFamily="2" charset="-122"/>
                <a:cs typeface="Times New Roman" panose="02020603050405020304" pitchFamily="18" charset="0"/>
              </a:rPr>
              <a:t>1.</a:t>
            </a:r>
            <a:r>
              <a:rPr lang="zh-CN" altLang="zh-CN" kern="100" dirty="0">
                <a:latin typeface="等线" panose="02010600030101010101" pitchFamily="2" charset="-122"/>
                <a:cs typeface="Times New Roman" panose="02020603050405020304" pitchFamily="18" charset="0"/>
              </a:rPr>
              <a:t>在</a:t>
            </a:r>
            <a:r>
              <a:rPr lang="en-US" altLang="zh-CN" kern="100" dirty="0" err="1">
                <a:latin typeface="等线" panose="02010600030101010101" pitchFamily="2" charset="-122"/>
                <a:cs typeface="Times New Roman" panose="02020603050405020304" pitchFamily="18" charset="0"/>
              </a:rPr>
              <a:t>aliyun</a:t>
            </a:r>
            <a:r>
              <a:rPr lang="zh-CN" altLang="zh-CN" kern="100" dirty="0">
                <a:latin typeface="等线" panose="02010600030101010101" pitchFamily="2" charset="-122"/>
                <a:cs typeface="Times New Roman" panose="02020603050405020304" pitchFamily="18" charset="0"/>
              </a:rPr>
              <a:t>下载</a:t>
            </a:r>
            <a:r>
              <a:rPr lang="en-US" altLang="zh-CN" kern="100" dirty="0">
                <a:latin typeface="等线" panose="02010600030101010101" pitchFamily="2" charset="-122"/>
                <a:cs typeface="Times New Roman" panose="02020603050405020304" pitchFamily="18" charset="0"/>
              </a:rPr>
              <a:t>docker</a:t>
            </a:r>
            <a:r>
              <a:rPr lang="zh-CN" altLang="zh-CN" kern="100" dirty="0">
                <a:latin typeface="等线" panose="02010600030101010101" pitchFamily="2" charset="-122"/>
                <a:cs typeface="Times New Roman" panose="02020603050405020304" pitchFamily="18" charset="0"/>
              </a:rPr>
              <a:t>镜像（通过搜索</a:t>
            </a:r>
            <a:r>
              <a:rPr lang="en-US" altLang="zh-CN" kern="100" dirty="0">
                <a:latin typeface="等线" panose="02010600030101010101" pitchFamily="2" charset="-122"/>
                <a:cs typeface="Times New Roman" panose="02020603050405020304" pitchFamily="18" charset="0"/>
              </a:rPr>
              <a:t>docker</a:t>
            </a:r>
            <a:r>
              <a:rPr lang="zh-CN" altLang="zh-CN" kern="100" dirty="0">
                <a:latin typeface="等线" panose="02010600030101010101" pitchFamily="2" charset="-122"/>
                <a:cs typeface="Times New Roman" panose="02020603050405020304" pitchFamily="18" charset="0"/>
              </a:rPr>
              <a:t>阿里开源）：</a:t>
            </a:r>
            <a:r>
              <a:rPr lang="en-US" altLang="zh-CN" u="sng" kern="100" dirty="0">
                <a:solidFill>
                  <a:srgbClr val="0000FF"/>
                </a:solidFill>
                <a:latin typeface="等线" panose="02010600030101010101" pitchFamily="2" charset="-122"/>
                <a:cs typeface="Times New Roman" panose="02020603050405020304" pitchFamily="18" charset="0"/>
                <a:hlinkClick r:id="rId2"/>
              </a:rPr>
              <a:t>docker-ce-linux-static-stable-x86_64安装包下载_开源镜像站-阿里云 (aliyun.com)</a:t>
            </a:r>
            <a:endParaRPr lang="zh-CN" altLang="zh-CN" kern="100" dirty="0">
              <a:latin typeface="等线" panose="02010600030101010101" pitchFamily="2" charset="-122"/>
              <a:cs typeface="Times New Roman" panose="02020603050405020304" pitchFamily="18" charset="0"/>
            </a:endParaRPr>
          </a:p>
          <a:p>
            <a:pPr algn="just">
              <a:spcAft>
                <a:spcPts val="0"/>
              </a:spcAft>
            </a:pPr>
            <a:r>
              <a:rPr lang="en-US" altLang="zh-CN" kern="100" dirty="0">
                <a:latin typeface="等线" panose="02010600030101010101" pitchFamily="2" charset="-122"/>
                <a:cs typeface="Times New Roman" panose="02020603050405020304" pitchFamily="18" charset="0"/>
              </a:rPr>
              <a:t>2.</a:t>
            </a:r>
            <a:r>
              <a:rPr lang="zh-CN" altLang="zh-CN" kern="100" dirty="0">
                <a:latin typeface="等线" panose="02010600030101010101" pitchFamily="2" charset="-122"/>
                <a:cs typeface="Times New Roman" panose="02020603050405020304" pitchFamily="18" charset="0"/>
              </a:rPr>
              <a:t>进入</a:t>
            </a:r>
            <a:r>
              <a:rPr lang="en-US" altLang="zh-CN" kern="100" dirty="0" err="1">
                <a:latin typeface="等线" panose="02010600030101010101" pitchFamily="2" charset="-122"/>
                <a:cs typeface="Times New Roman" panose="02020603050405020304" pitchFamily="18" charset="0"/>
              </a:rPr>
              <a:t>ubunutu</a:t>
            </a:r>
            <a:r>
              <a:rPr lang="zh-CN" altLang="zh-CN" kern="100" dirty="0">
                <a:latin typeface="等线" panose="02010600030101010101" pitchFamily="2" charset="-122"/>
                <a:cs typeface="Times New Roman" panose="02020603050405020304" pitchFamily="18" charset="0"/>
              </a:rPr>
              <a:t>后把之前安装的</a:t>
            </a:r>
            <a:r>
              <a:rPr lang="en-US" altLang="zh-CN" kern="100" dirty="0">
                <a:latin typeface="等线" panose="02010600030101010101" pitchFamily="2" charset="-122"/>
                <a:cs typeface="Times New Roman" panose="02020603050405020304" pitchFamily="18" charset="0"/>
              </a:rPr>
              <a:t>docker</a:t>
            </a:r>
            <a:r>
              <a:rPr lang="zh-CN" altLang="zh-CN" kern="100" dirty="0">
                <a:latin typeface="等线" panose="02010600030101010101" pitchFamily="2" charset="-122"/>
                <a:cs typeface="Times New Roman" panose="02020603050405020304" pitchFamily="18" charset="0"/>
              </a:rPr>
              <a:t>全部删除：</a:t>
            </a:r>
          </a:p>
          <a:p>
            <a:pPr algn="ctr">
              <a:spcAft>
                <a:spcPts val="0"/>
              </a:spcAft>
            </a:pPr>
            <a:r>
              <a:rPr lang="en-US" altLang="zh-CN" kern="100" dirty="0">
                <a:latin typeface="等线" panose="02010600030101010101" pitchFamily="2" charset="-122"/>
                <a:cs typeface="Times New Roman" panose="02020603050405020304" pitchFamily="18" charset="0"/>
              </a:rPr>
              <a:t>apt remove docker*</a:t>
            </a:r>
            <a:endParaRPr lang="zh-CN" altLang="zh-CN" kern="100" dirty="0">
              <a:latin typeface="等线" panose="02010600030101010101" pitchFamily="2" charset="-122"/>
              <a:cs typeface="Times New Roman" panose="02020603050405020304" pitchFamily="18" charset="0"/>
            </a:endParaRPr>
          </a:p>
          <a:p>
            <a:pPr algn="ctr">
              <a:spcAft>
                <a:spcPts val="0"/>
              </a:spcAft>
            </a:pPr>
            <a:r>
              <a:rPr lang="en-US" altLang="zh-CN" kern="100" dirty="0" err="1">
                <a:latin typeface="等线" panose="02010600030101010101" pitchFamily="2" charset="-122"/>
                <a:cs typeface="Times New Roman" panose="02020603050405020304" pitchFamily="18" charset="0"/>
              </a:rPr>
              <a:t>rm</a:t>
            </a:r>
            <a:r>
              <a:rPr lang="en-US" altLang="zh-CN" kern="100" dirty="0">
                <a:latin typeface="等线" panose="02010600030101010101" pitchFamily="2" charset="-122"/>
                <a:cs typeface="Times New Roman" panose="02020603050405020304" pitchFamily="18" charset="0"/>
              </a:rPr>
              <a:t> -</a:t>
            </a:r>
            <a:r>
              <a:rPr lang="en-US" altLang="zh-CN" kern="100" dirty="0" err="1">
                <a:latin typeface="等线" panose="02010600030101010101" pitchFamily="2" charset="-122"/>
                <a:cs typeface="Times New Roman" panose="02020603050405020304" pitchFamily="18" charset="0"/>
              </a:rPr>
              <a:t>rf</a:t>
            </a:r>
            <a:r>
              <a:rPr lang="en-US" altLang="zh-CN" kern="100" dirty="0">
                <a:latin typeface="等线" panose="02010600030101010101" pitchFamily="2" charset="-122"/>
                <a:cs typeface="Times New Roman" panose="02020603050405020304" pitchFamily="18" charset="0"/>
              </a:rPr>
              <a:t> /</a:t>
            </a:r>
            <a:r>
              <a:rPr lang="en-US" altLang="zh-CN" kern="100" dirty="0" err="1">
                <a:latin typeface="等线" panose="02010600030101010101" pitchFamily="2" charset="-122"/>
                <a:cs typeface="Times New Roman" panose="02020603050405020304" pitchFamily="18" charset="0"/>
              </a:rPr>
              <a:t>var</a:t>
            </a:r>
            <a:r>
              <a:rPr lang="en-US" altLang="zh-CN" kern="100" dirty="0">
                <a:latin typeface="等线" panose="02010600030101010101" pitchFamily="2" charset="-122"/>
                <a:cs typeface="Times New Roman" panose="02020603050405020304" pitchFamily="18" charset="0"/>
              </a:rPr>
              <a:t>/lib/docker/</a:t>
            </a:r>
            <a:endParaRPr lang="zh-CN" altLang="zh-CN" kern="100" dirty="0">
              <a:latin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cs typeface="Times New Roman" panose="02020603050405020304" pitchFamily="18" charset="0"/>
              </a:rPr>
              <a:t>3.</a:t>
            </a:r>
            <a:r>
              <a:rPr lang="zh-CN" altLang="zh-CN" kern="100" dirty="0">
                <a:latin typeface="等线" panose="02010600030101010101" pitchFamily="2" charset="-122"/>
                <a:cs typeface="Times New Roman" panose="02020603050405020304" pitchFamily="18" charset="0"/>
              </a:rPr>
              <a:t>将</a:t>
            </a:r>
            <a:r>
              <a:rPr lang="en-US" altLang="zh-CN" kern="100" dirty="0">
                <a:latin typeface="等线" panose="02010600030101010101" pitchFamily="2" charset="-122"/>
                <a:cs typeface="Times New Roman" panose="02020603050405020304" pitchFamily="18" charset="0"/>
              </a:rPr>
              <a:t>docker</a:t>
            </a:r>
            <a:r>
              <a:rPr lang="zh-CN" altLang="zh-CN" kern="100" dirty="0">
                <a:latin typeface="等线" panose="02010600030101010101" pitchFamily="2" charset="-122"/>
                <a:cs typeface="Times New Roman" panose="02020603050405020304" pitchFamily="18" charset="0"/>
              </a:rPr>
              <a:t>文件下的东西拷贝进</a:t>
            </a:r>
            <a:r>
              <a:rPr lang="en-US" altLang="zh-CN" kern="100" dirty="0" err="1">
                <a:latin typeface="等线" panose="02010600030101010101" pitchFamily="2" charset="-122"/>
                <a:cs typeface="Times New Roman" panose="02020603050405020304" pitchFamily="18" charset="0"/>
              </a:rPr>
              <a:t>usr</a:t>
            </a:r>
            <a:r>
              <a:rPr lang="en-US" altLang="zh-CN" kern="100" dirty="0">
                <a:latin typeface="等线" panose="02010600030101010101" pitchFamily="2" charset="-122"/>
                <a:cs typeface="Times New Roman" panose="02020603050405020304" pitchFamily="18" charset="0"/>
              </a:rPr>
              <a:t>/bin</a:t>
            </a:r>
            <a:r>
              <a:rPr lang="zh-CN" altLang="zh-CN" kern="100" dirty="0">
                <a:latin typeface="等线" panose="02010600030101010101" pitchFamily="2" charset="-122"/>
                <a:cs typeface="Times New Roman" panose="02020603050405020304" pitchFamily="18" charset="0"/>
              </a:rPr>
              <a:t>目录中</a:t>
            </a:r>
          </a:p>
          <a:p>
            <a:pPr algn="ctr">
              <a:spcAft>
                <a:spcPts val="0"/>
              </a:spcAft>
            </a:pPr>
            <a:r>
              <a:rPr lang="en-US" altLang="zh-CN" kern="100" dirty="0" err="1">
                <a:latin typeface="等线" panose="02010600030101010101" pitchFamily="2" charset="-122"/>
                <a:cs typeface="Times New Roman" panose="02020603050405020304" pitchFamily="18" charset="0"/>
              </a:rPr>
              <a:t>cp</a:t>
            </a:r>
            <a:r>
              <a:rPr lang="en-US" altLang="zh-CN" kern="100" dirty="0">
                <a:latin typeface="等线" panose="02010600030101010101" pitchFamily="2" charset="-122"/>
                <a:cs typeface="Times New Roman" panose="02020603050405020304" pitchFamily="18" charset="0"/>
              </a:rPr>
              <a:t> docker/* /</a:t>
            </a:r>
            <a:r>
              <a:rPr lang="en-US" altLang="zh-CN" kern="100" dirty="0" err="1">
                <a:latin typeface="等线" panose="02010600030101010101" pitchFamily="2" charset="-122"/>
                <a:cs typeface="Times New Roman" panose="02020603050405020304" pitchFamily="18" charset="0"/>
              </a:rPr>
              <a:t>usr</a:t>
            </a:r>
            <a:r>
              <a:rPr lang="en-US" altLang="zh-CN" kern="100" dirty="0">
                <a:latin typeface="等线" panose="02010600030101010101" pitchFamily="2" charset="-122"/>
                <a:cs typeface="Times New Roman" panose="02020603050405020304" pitchFamily="18" charset="0"/>
              </a:rPr>
              <a:t>/bin/</a:t>
            </a:r>
            <a:endParaRPr lang="zh-CN" altLang="zh-CN" kern="100" dirty="0">
              <a:latin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cs typeface="Times New Roman" panose="02020603050405020304" pitchFamily="18" charset="0"/>
              </a:rPr>
              <a:t>4.</a:t>
            </a:r>
            <a:r>
              <a:rPr lang="zh-CN" altLang="en-US" kern="100" dirty="0">
                <a:latin typeface="等线" panose="02010600030101010101" pitchFamily="2" charset="-122"/>
                <a:cs typeface="Times New Roman" panose="02020603050405020304" pitchFamily="18" charset="0"/>
              </a:rPr>
              <a:t>后台启动</a:t>
            </a:r>
            <a:r>
              <a:rPr lang="en-US" altLang="zh-CN" kern="100" dirty="0">
                <a:latin typeface="等线" panose="02010600030101010101" pitchFamily="2" charset="-122"/>
                <a:cs typeface="Times New Roman" panose="02020603050405020304" pitchFamily="18" charset="0"/>
              </a:rPr>
              <a:t>docker</a:t>
            </a:r>
            <a:r>
              <a:rPr lang="zh-CN" altLang="zh-CN" kern="100" dirty="0">
                <a:latin typeface="等线" panose="02010600030101010101" pitchFamily="2" charset="-122"/>
                <a:cs typeface="Times New Roman" panose="02020603050405020304" pitchFamily="18" charset="0"/>
              </a:rPr>
              <a:t>服务</a:t>
            </a:r>
          </a:p>
          <a:p>
            <a:pPr algn="ctr">
              <a:spcAft>
                <a:spcPts val="0"/>
              </a:spcAft>
            </a:pPr>
            <a:r>
              <a:rPr lang="en-US" altLang="zh-CN" kern="100" dirty="0" err="1">
                <a:latin typeface="等线" panose="02010600030101010101" pitchFamily="2" charset="-122"/>
                <a:cs typeface="Times New Roman" panose="02020603050405020304" pitchFamily="18" charset="0"/>
              </a:rPr>
              <a:t>dockerd</a:t>
            </a:r>
            <a:r>
              <a:rPr lang="en-US" altLang="zh-CN" kern="100" dirty="0">
                <a:latin typeface="等线" panose="02010600030101010101" pitchFamily="2" charset="-122"/>
                <a:cs typeface="Times New Roman" panose="02020603050405020304" pitchFamily="18" charset="0"/>
              </a:rPr>
              <a:t> &amp;</a:t>
            </a:r>
            <a:endParaRPr lang="zh-CN" altLang="zh-CN" kern="100" dirty="0">
              <a:latin typeface="等线" panose="02010600030101010101" pitchFamily="2" charset="-122"/>
              <a:cs typeface="Times New Roman" panose="02020603050405020304" pitchFamily="18" charset="0"/>
            </a:endParaRPr>
          </a:p>
          <a:p>
            <a:pPr marL="0" indent="0" algn="ctr">
              <a:spcAft>
                <a:spcPts val="0"/>
              </a:spcAft>
              <a:buNone/>
            </a:pPr>
            <a:endParaRPr lang="zh-CN" altLang="zh-CN" kern="100" dirty="0">
              <a:latin typeface="等线" panose="02010600030101010101" pitchFamily="2" charset="-122"/>
              <a:cs typeface="Times New Roman" panose="02020603050405020304" pitchFamily="18" charset="0"/>
            </a:endParaRPr>
          </a:p>
          <a:p>
            <a:r>
              <a:rPr lang="en-US" altLang="zh-CN" kern="100" dirty="0">
                <a:latin typeface="等线" panose="02010600030101010101" pitchFamily="2" charset="-122"/>
                <a:cs typeface="Times New Roman" panose="02020603050405020304" pitchFamily="18" charset="0"/>
              </a:rPr>
              <a:t>5.</a:t>
            </a:r>
            <a:r>
              <a:rPr lang="zh-CN" altLang="zh-CN" kern="100" dirty="0">
                <a:latin typeface="等线" panose="02010600030101010101" pitchFamily="2" charset="-122"/>
                <a:cs typeface="Times New Roman" panose="02020603050405020304" pitchFamily="18" charset="0"/>
              </a:rPr>
              <a:t>设置阿里云</a:t>
            </a:r>
            <a:r>
              <a:rPr lang="en-US" altLang="zh-CN" kern="100" dirty="0">
                <a:latin typeface="等线" panose="02010600030101010101" pitchFamily="2" charset="-122"/>
                <a:cs typeface="Times New Roman" panose="02020603050405020304" pitchFamily="18" charset="0"/>
              </a:rPr>
              <a:t>docker</a:t>
            </a:r>
            <a:r>
              <a:rPr lang="zh-CN" altLang="zh-CN" kern="100" dirty="0">
                <a:latin typeface="等线" panose="02010600030101010101" pitchFamily="2" charset="-122"/>
                <a:cs typeface="Times New Roman" panose="02020603050405020304" pitchFamily="18" charset="0"/>
              </a:rPr>
              <a:t>镜像加速，需要先在阿里云注册，然后在镜像加速器中的加速器地址填入</a:t>
            </a:r>
          </a:p>
          <a:p>
            <a:pPr algn="ctr">
              <a:spcAft>
                <a:spcPts val="0"/>
              </a:spcAft>
            </a:pPr>
            <a:r>
              <a:rPr lang="en-US" altLang="zh-CN" kern="100" dirty="0" err="1">
                <a:solidFill>
                  <a:srgbClr val="666666"/>
                </a:solidFill>
                <a:latin typeface="Consolas" panose="020B0609020204030204" pitchFamily="49" charset="0"/>
                <a:cs typeface="Times New Roman" panose="02020603050405020304" pitchFamily="18" charset="0"/>
              </a:rPr>
              <a:t>sudo</a:t>
            </a:r>
            <a:r>
              <a:rPr lang="en-US" altLang="zh-CN" kern="100" dirty="0">
                <a:solidFill>
                  <a:srgbClr val="666666"/>
                </a:solidFill>
                <a:latin typeface="Consolas" panose="020B0609020204030204" pitchFamily="49" charset="0"/>
                <a:cs typeface="Times New Roman" panose="02020603050405020304" pitchFamily="18" charset="0"/>
              </a:rPr>
              <a:t> </a:t>
            </a:r>
            <a:r>
              <a:rPr lang="en-US" altLang="zh-CN" kern="100" dirty="0" err="1">
                <a:solidFill>
                  <a:srgbClr val="666666"/>
                </a:solidFill>
                <a:latin typeface="Consolas" panose="020B0609020204030204" pitchFamily="49" charset="0"/>
                <a:cs typeface="Times New Roman" panose="02020603050405020304" pitchFamily="18" charset="0"/>
              </a:rPr>
              <a:t>mkdir</a:t>
            </a:r>
            <a:r>
              <a:rPr lang="en-US" altLang="zh-CN" kern="100" dirty="0">
                <a:solidFill>
                  <a:srgbClr val="666666"/>
                </a:solidFill>
                <a:latin typeface="Consolas" panose="020B0609020204030204" pitchFamily="49" charset="0"/>
                <a:cs typeface="Times New Roman" panose="02020603050405020304" pitchFamily="18" charset="0"/>
              </a:rPr>
              <a:t> -p /</a:t>
            </a:r>
            <a:r>
              <a:rPr lang="en-US" altLang="zh-CN" kern="100" dirty="0" err="1">
                <a:solidFill>
                  <a:srgbClr val="666666"/>
                </a:solidFill>
                <a:latin typeface="Consolas" panose="020B0609020204030204" pitchFamily="49" charset="0"/>
                <a:cs typeface="Times New Roman" panose="02020603050405020304" pitchFamily="18" charset="0"/>
              </a:rPr>
              <a:t>etc</a:t>
            </a:r>
            <a:r>
              <a:rPr lang="en-US" altLang="zh-CN" kern="100" dirty="0">
                <a:solidFill>
                  <a:srgbClr val="666666"/>
                </a:solidFill>
                <a:latin typeface="Consolas" panose="020B0609020204030204" pitchFamily="49" charset="0"/>
                <a:cs typeface="Times New Roman" panose="02020603050405020304" pitchFamily="18" charset="0"/>
              </a:rPr>
              <a:t>/docker</a:t>
            </a:r>
            <a:endParaRPr lang="zh-CN" altLang="zh-CN" sz="3200" kern="100" dirty="0">
              <a:latin typeface="等线" panose="02010600030101010101" pitchFamily="2" charset="-122"/>
              <a:cs typeface="Times New Roman" panose="02020603050405020304" pitchFamily="18" charset="0"/>
            </a:endParaRPr>
          </a:p>
          <a:p>
            <a:pPr algn="ctr">
              <a:spcAft>
                <a:spcPts val="0"/>
              </a:spcAft>
            </a:pPr>
            <a:r>
              <a:rPr lang="en-US" altLang="zh-CN" kern="100" dirty="0" err="1">
                <a:solidFill>
                  <a:srgbClr val="666666"/>
                </a:solidFill>
                <a:latin typeface="Consolas" panose="020B0609020204030204" pitchFamily="49" charset="0"/>
                <a:cs typeface="Times New Roman" panose="02020603050405020304" pitchFamily="18" charset="0"/>
              </a:rPr>
              <a:t>sudo</a:t>
            </a:r>
            <a:r>
              <a:rPr lang="en-US" altLang="zh-CN" kern="100" dirty="0">
                <a:solidFill>
                  <a:srgbClr val="666666"/>
                </a:solidFill>
                <a:latin typeface="Consolas" panose="020B0609020204030204" pitchFamily="49" charset="0"/>
                <a:cs typeface="Times New Roman" panose="02020603050405020304" pitchFamily="18" charset="0"/>
              </a:rPr>
              <a:t> tee /</a:t>
            </a:r>
            <a:r>
              <a:rPr lang="en-US" altLang="zh-CN" kern="100" dirty="0" err="1">
                <a:solidFill>
                  <a:srgbClr val="666666"/>
                </a:solidFill>
                <a:latin typeface="Consolas" panose="020B0609020204030204" pitchFamily="49" charset="0"/>
                <a:cs typeface="Times New Roman" panose="02020603050405020304" pitchFamily="18" charset="0"/>
              </a:rPr>
              <a:t>etc</a:t>
            </a:r>
            <a:r>
              <a:rPr lang="en-US" altLang="zh-CN" kern="100" dirty="0">
                <a:solidFill>
                  <a:srgbClr val="666666"/>
                </a:solidFill>
                <a:latin typeface="Consolas" panose="020B0609020204030204" pitchFamily="49" charset="0"/>
                <a:cs typeface="Times New Roman" panose="02020603050405020304" pitchFamily="18" charset="0"/>
              </a:rPr>
              <a:t>/docker/</a:t>
            </a:r>
            <a:r>
              <a:rPr lang="en-US" altLang="zh-CN" kern="100" dirty="0" err="1">
                <a:solidFill>
                  <a:srgbClr val="666666"/>
                </a:solidFill>
                <a:latin typeface="Consolas" panose="020B0609020204030204" pitchFamily="49" charset="0"/>
                <a:cs typeface="Times New Roman" panose="02020603050405020304" pitchFamily="18" charset="0"/>
              </a:rPr>
              <a:t>daemon.json</a:t>
            </a:r>
            <a:r>
              <a:rPr lang="en-US" altLang="zh-CN" kern="100" dirty="0">
                <a:solidFill>
                  <a:srgbClr val="666666"/>
                </a:solidFill>
                <a:latin typeface="Consolas" panose="020B0609020204030204" pitchFamily="49" charset="0"/>
                <a:cs typeface="Times New Roman" panose="02020603050405020304" pitchFamily="18" charset="0"/>
              </a:rPr>
              <a:t> &lt;&lt;-'EOF'</a:t>
            </a:r>
            <a:endParaRPr lang="zh-CN" altLang="zh-CN" sz="3200" kern="100" dirty="0">
              <a:latin typeface="等线" panose="02010600030101010101" pitchFamily="2" charset="-122"/>
              <a:cs typeface="Times New Roman" panose="02020603050405020304" pitchFamily="18" charset="0"/>
            </a:endParaRPr>
          </a:p>
          <a:p>
            <a:pPr algn="ctr">
              <a:spcAft>
                <a:spcPts val="0"/>
              </a:spcAft>
            </a:pPr>
            <a:r>
              <a:rPr lang="en-US" altLang="zh-CN" kern="100" dirty="0">
                <a:solidFill>
                  <a:srgbClr val="666666"/>
                </a:solidFill>
                <a:latin typeface="Consolas" panose="020B0609020204030204" pitchFamily="49" charset="0"/>
                <a:cs typeface="Times New Roman" panose="02020603050405020304" pitchFamily="18" charset="0"/>
              </a:rPr>
              <a:t>{</a:t>
            </a:r>
            <a:endParaRPr lang="zh-CN" altLang="zh-CN" sz="3200" kern="100" dirty="0">
              <a:latin typeface="等线" panose="02010600030101010101" pitchFamily="2" charset="-122"/>
              <a:cs typeface="Times New Roman" panose="02020603050405020304" pitchFamily="18" charset="0"/>
            </a:endParaRPr>
          </a:p>
          <a:p>
            <a:pPr algn="ctr">
              <a:spcAft>
                <a:spcPts val="0"/>
              </a:spcAft>
            </a:pPr>
            <a:r>
              <a:rPr lang="en-US" altLang="zh-CN" kern="100" dirty="0">
                <a:solidFill>
                  <a:srgbClr val="666666"/>
                </a:solidFill>
                <a:latin typeface="Consolas" panose="020B0609020204030204" pitchFamily="49" charset="0"/>
                <a:cs typeface="Times New Roman" panose="02020603050405020304" pitchFamily="18" charset="0"/>
              </a:rPr>
              <a:t>"registry-mirrors": ["https://sovqz0vj.mirror.aliyuncs.com"]</a:t>
            </a:r>
            <a:endParaRPr lang="zh-CN" altLang="zh-CN" sz="3200" kern="100" dirty="0">
              <a:latin typeface="等线" panose="02010600030101010101" pitchFamily="2" charset="-122"/>
              <a:cs typeface="Times New Roman" panose="02020603050405020304" pitchFamily="18" charset="0"/>
            </a:endParaRPr>
          </a:p>
          <a:p>
            <a:pPr algn="ctr">
              <a:spcAft>
                <a:spcPts val="0"/>
              </a:spcAft>
            </a:pPr>
            <a:r>
              <a:rPr lang="en-US" altLang="zh-CN" kern="100" dirty="0">
                <a:solidFill>
                  <a:srgbClr val="666666"/>
                </a:solidFill>
                <a:latin typeface="Consolas" panose="020B0609020204030204" pitchFamily="49" charset="0"/>
                <a:cs typeface="Times New Roman" panose="02020603050405020304" pitchFamily="18" charset="0"/>
              </a:rPr>
              <a:t>} EOF</a:t>
            </a:r>
            <a:endParaRPr lang="zh-CN" altLang="zh-CN" sz="3200" kern="100" dirty="0">
              <a:latin typeface="等线" panose="02010600030101010101" pitchFamily="2" charset="-122"/>
              <a:cs typeface="Times New Roman" panose="02020603050405020304" pitchFamily="18" charset="0"/>
            </a:endParaRPr>
          </a:p>
          <a:p>
            <a:pPr algn="ctr">
              <a:spcAft>
                <a:spcPts val="0"/>
              </a:spcAft>
            </a:pPr>
            <a:r>
              <a:rPr lang="en-US" altLang="zh-CN" kern="100" dirty="0" err="1">
                <a:solidFill>
                  <a:srgbClr val="666666"/>
                </a:solidFill>
                <a:latin typeface="Consolas" panose="020B0609020204030204" pitchFamily="49" charset="0"/>
                <a:cs typeface="Times New Roman" panose="02020603050405020304" pitchFamily="18" charset="0"/>
              </a:rPr>
              <a:t>sudo</a:t>
            </a:r>
            <a:r>
              <a:rPr lang="en-US" altLang="zh-CN" kern="100" dirty="0">
                <a:solidFill>
                  <a:srgbClr val="666666"/>
                </a:solidFill>
                <a:latin typeface="Consolas" panose="020B0609020204030204" pitchFamily="49" charset="0"/>
                <a:cs typeface="Times New Roman" panose="02020603050405020304" pitchFamily="18" charset="0"/>
              </a:rPr>
              <a:t> </a:t>
            </a:r>
            <a:r>
              <a:rPr lang="en-US" altLang="zh-CN" kern="100" dirty="0" err="1">
                <a:solidFill>
                  <a:srgbClr val="666666"/>
                </a:solidFill>
                <a:latin typeface="Consolas" panose="020B0609020204030204" pitchFamily="49" charset="0"/>
                <a:cs typeface="Times New Roman" panose="02020603050405020304" pitchFamily="18" charset="0"/>
              </a:rPr>
              <a:t>systemctl</a:t>
            </a:r>
            <a:r>
              <a:rPr lang="en-US" altLang="zh-CN" kern="100" dirty="0">
                <a:solidFill>
                  <a:srgbClr val="666666"/>
                </a:solidFill>
                <a:latin typeface="Consolas" panose="020B0609020204030204" pitchFamily="49" charset="0"/>
                <a:cs typeface="Times New Roman" panose="02020603050405020304" pitchFamily="18" charset="0"/>
              </a:rPr>
              <a:t> daemon-reload</a:t>
            </a:r>
            <a:endParaRPr lang="zh-CN" altLang="zh-CN" sz="3200" kern="100" dirty="0">
              <a:latin typeface="等线" panose="02010600030101010101" pitchFamily="2" charset="-122"/>
              <a:cs typeface="Times New Roman" panose="02020603050405020304" pitchFamily="18" charset="0"/>
            </a:endParaRPr>
          </a:p>
          <a:p>
            <a:pPr algn="ctr">
              <a:spcAft>
                <a:spcPts val="0"/>
              </a:spcAft>
            </a:pPr>
            <a:r>
              <a:rPr lang="en-US" altLang="zh-CN" kern="100" dirty="0" err="1">
                <a:solidFill>
                  <a:srgbClr val="666666"/>
                </a:solidFill>
                <a:latin typeface="Consolas" panose="020B0609020204030204" pitchFamily="49" charset="0"/>
                <a:cs typeface="Times New Roman" panose="02020603050405020304" pitchFamily="18" charset="0"/>
              </a:rPr>
              <a:t>sudo</a:t>
            </a:r>
            <a:r>
              <a:rPr lang="en-US" altLang="zh-CN" kern="100" dirty="0">
                <a:solidFill>
                  <a:srgbClr val="666666"/>
                </a:solidFill>
                <a:latin typeface="Consolas" panose="020B0609020204030204" pitchFamily="49" charset="0"/>
                <a:cs typeface="Times New Roman" panose="02020603050405020304" pitchFamily="18" charset="0"/>
              </a:rPr>
              <a:t> </a:t>
            </a:r>
            <a:r>
              <a:rPr lang="en-US" altLang="zh-CN" kern="100" dirty="0" err="1">
                <a:solidFill>
                  <a:srgbClr val="666666"/>
                </a:solidFill>
                <a:latin typeface="Consolas" panose="020B0609020204030204" pitchFamily="49" charset="0"/>
                <a:cs typeface="Times New Roman" panose="02020603050405020304" pitchFamily="18" charset="0"/>
              </a:rPr>
              <a:t>systemctl</a:t>
            </a:r>
            <a:r>
              <a:rPr lang="en-US" altLang="zh-CN" kern="100" dirty="0">
                <a:solidFill>
                  <a:srgbClr val="666666"/>
                </a:solidFill>
                <a:latin typeface="Consolas" panose="020B0609020204030204" pitchFamily="49" charset="0"/>
                <a:cs typeface="Times New Roman" panose="02020603050405020304" pitchFamily="18" charset="0"/>
              </a:rPr>
              <a:t> restart docker</a:t>
            </a:r>
          </a:p>
          <a:p>
            <a:pPr marL="0" indent="0">
              <a:buNone/>
            </a:pPr>
            <a:r>
              <a:rPr lang="en-US" altLang="zh-CN" sz="3200" kern="100" dirty="0">
                <a:solidFill>
                  <a:srgbClr val="666666"/>
                </a:solidFill>
                <a:latin typeface="Consolas" panose="020B0609020204030204" pitchFamily="49" charset="0"/>
                <a:cs typeface="Times New Roman" panose="02020603050405020304" pitchFamily="18" charset="0"/>
              </a:rPr>
              <a:t>6.</a:t>
            </a:r>
            <a:r>
              <a:rPr lang="zh-CN" altLang="en-US" sz="3200" kern="100" dirty="0">
                <a:solidFill>
                  <a:srgbClr val="666666"/>
                </a:solidFill>
                <a:latin typeface="Consolas" panose="020B0609020204030204" pitchFamily="49" charset="0"/>
                <a:cs typeface="Times New Roman" panose="02020603050405020304" pitchFamily="18" charset="0"/>
              </a:rPr>
              <a:t>构建</a:t>
            </a:r>
            <a:r>
              <a:rPr lang="en-US" altLang="zh-CN" sz="3200" kern="100" dirty="0">
                <a:solidFill>
                  <a:srgbClr val="666666"/>
                </a:solidFill>
                <a:latin typeface="Consolas" panose="020B0609020204030204" pitchFamily="49" charset="0"/>
                <a:cs typeface="Times New Roman" panose="02020603050405020304" pitchFamily="18" charset="0"/>
              </a:rPr>
              <a:t>docker</a:t>
            </a:r>
            <a:r>
              <a:rPr lang="zh-CN" altLang="en-US" sz="3200" kern="100" dirty="0">
                <a:solidFill>
                  <a:srgbClr val="666666"/>
                </a:solidFill>
                <a:latin typeface="Consolas" panose="020B0609020204030204" pitchFamily="49" charset="0"/>
                <a:cs typeface="Times New Roman" panose="02020603050405020304" pitchFamily="18" charset="0"/>
              </a:rPr>
              <a:t>的时候</a:t>
            </a:r>
            <a:r>
              <a:rPr lang="en-US" altLang="zh-CN" sz="3200" dirty="0" err="1"/>
              <a:t>Dockerfile</a:t>
            </a:r>
            <a:r>
              <a:rPr lang="en-US" altLang="zh-CN" sz="3200" dirty="0"/>
              <a:t> </a:t>
            </a:r>
            <a:r>
              <a:rPr lang="zh-CN" altLang="zh-CN" sz="3200" dirty="0"/>
              <a:t>一般放在根目录下面</a:t>
            </a:r>
          </a:p>
          <a:p>
            <a:pPr marL="0" indent="0">
              <a:spcAft>
                <a:spcPts val="0"/>
              </a:spcAft>
              <a:buNone/>
            </a:pPr>
            <a:endParaRPr lang="zh-CN" altLang="zh-CN" sz="3200" kern="100" dirty="0">
              <a:latin typeface="等线" panose="02010600030101010101" pitchFamily="2" charset="-122"/>
              <a:cs typeface="Times New Roman" panose="02020603050405020304" pitchFamily="18" charset="0"/>
            </a:endParaRPr>
          </a:p>
          <a:p>
            <a:pPr lvl="1"/>
            <a:endParaRPr lang="zh-CN" altLang="en-US" dirty="0"/>
          </a:p>
        </p:txBody>
      </p:sp>
      <p:sp>
        <p:nvSpPr>
          <p:cNvPr id="4" name="内容占位符 3"/>
          <p:cNvSpPr>
            <a:spLocks noGrp="1"/>
          </p:cNvSpPr>
          <p:nvPr>
            <p:ph sz="half" idx="2"/>
          </p:nvPr>
        </p:nvSpPr>
        <p:spPr/>
        <p:txBody>
          <a:bodyPr>
            <a:normAutofit fontScale="32500" lnSpcReduction="20000"/>
          </a:bodyPr>
          <a:lstStyle/>
          <a:p>
            <a:r>
              <a:rPr lang="en-US" altLang="zh-CN" b="1" dirty="0"/>
              <a:t>Docker</a:t>
            </a:r>
            <a:r>
              <a:rPr lang="zh-CN" altLang="zh-CN" b="1" dirty="0"/>
              <a:t>常用指令</a:t>
            </a:r>
          </a:p>
          <a:p>
            <a:pPr lvl="0"/>
            <a:r>
              <a:rPr lang="zh-CN" altLang="zh-CN" dirty="0"/>
              <a:t>新建镜像</a:t>
            </a:r>
          </a:p>
          <a:p>
            <a:r>
              <a:rPr lang="en-US" altLang="zh-CN" dirty="0" err="1"/>
              <a:t>docker</a:t>
            </a:r>
            <a:r>
              <a:rPr lang="en-US" altLang="zh-CN" dirty="0"/>
              <a:t> create -it --name centos centos:7 /bin/bash</a:t>
            </a:r>
          </a:p>
          <a:p>
            <a:pPr lvl="1"/>
            <a:r>
              <a:rPr lang="en-US" altLang="zh-CN" dirty="0"/>
              <a:t>--</a:t>
            </a:r>
            <a:r>
              <a:rPr lang="en-US" altLang="zh-CN" dirty="0" err="1"/>
              <a:t>rm</a:t>
            </a:r>
            <a:r>
              <a:rPr lang="en-US" altLang="zh-CN" dirty="0"/>
              <a:t> </a:t>
            </a:r>
            <a:r>
              <a:rPr lang="zh-CN" altLang="en-US" dirty="0"/>
              <a:t>运行完直接删除，不进行交互</a:t>
            </a:r>
            <a:endParaRPr lang="zh-CN" altLang="zh-CN" dirty="0"/>
          </a:p>
          <a:p>
            <a:r>
              <a:rPr lang="en-US" altLang="zh-CN" dirty="0"/>
              <a:t> </a:t>
            </a:r>
            <a:endParaRPr lang="zh-CN" altLang="zh-CN" dirty="0"/>
          </a:p>
          <a:p>
            <a:r>
              <a:rPr lang="en-US" altLang="zh-CN" dirty="0"/>
              <a:t>2. </a:t>
            </a:r>
            <a:r>
              <a:rPr lang="zh-CN" altLang="zh-CN" dirty="0"/>
              <a:t>启动容器，并映射</a:t>
            </a:r>
            <a:r>
              <a:rPr lang="en-US" altLang="zh-CN" dirty="0" err="1"/>
              <a:t>ubuntu</a:t>
            </a:r>
            <a:r>
              <a:rPr lang="zh-CN" altLang="zh-CN" dirty="0"/>
              <a:t>的文件夹</a:t>
            </a:r>
          </a:p>
          <a:p>
            <a:r>
              <a:rPr lang="en-US" altLang="zh-CN" dirty="0"/>
              <a:t>docker run -it -v /home/</a:t>
            </a:r>
            <a:r>
              <a:rPr lang="en-US" altLang="zh-CN" dirty="0" err="1"/>
              <a:t>ubuntu</a:t>
            </a:r>
            <a:r>
              <a:rPr lang="en-US" altLang="zh-CN" dirty="0"/>
              <a:t>/Desktop/</a:t>
            </a:r>
            <a:r>
              <a:rPr lang="en-US" altLang="zh-CN" dirty="0" err="1"/>
              <a:t>floder</a:t>
            </a:r>
            <a:r>
              <a:rPr lang="en-US" altLang="zh-CN" dirty="0"/>
              <a:t>:/root/data centos:7 bash  </a:t>
            </a:r>
          </a:p>
          <a:p>
            <a:r>
              <a:rPr lang="en-US" altLang="zh-CN" dirty="0"/>
              <a:t>-p 3000:8080 </a:t>
            </a:r>
            <a:r>
              <a:rPr lang="zh-CN" altLang="en-US" dirty="0"/>
              <a:t>指定端口映射   （注：</a:t>
            </a:r>
            <a:r>
              <a:rPr lang="en-US" altLang="zh-CN" dirty="0"/>
              <a:t>127.0.0.1:3000 </a:t>
            </a:r>
            <a:r>
              <a:rPr lang="zh-CN" altLang="en-US" dirty="0"/>
              <a:t>本地端口用</a:t>
            </a:r>
            <a:r>
              <a:rPr lang="en-US" altLang="zh-CN" dirty="0"/>
              <a:t>127</a:t>
            </a:r>
            <a:r>
              <a:rPr lang="zh-CN" altLang="en-US" dirty="0"/>
              <a:t>开头）</a:t>
            </a:r>
            <a:endParaRPr lang="zh-CN" altLang="zh-CN" dirty="0"/>
          </a:p>
          <a:p>
            <a:r>
              <a:rPr lang="en-US" altLang="zh-CN" dirty="0"/>
              <a:t>3.</a:t>
            </a:r>
            <a:r>
              <a:rPr lang="zh-CN" altLang="zh-CN" dirty="0"/>
              <a:t>退出</a:t>
            </a:r>
            <a:r>
              <a:rPr lang="zh-CN" altLang="en-US" dirty="0"/>
              <a:t>容器</a:t>
            </a:r>
            <a:endParaRPr lang="zh-CN" altLang="zh-CN" dirty="0"/>
          </a:p>
          <a:p>
            <a:r>
              <a:rPr lang="en-US" altLang="zh-CN" dirty="0"/>
              <a:t>exit      </a:t>
            </a:r>
          </a:p>
          <a:p>
            <a:r>
              <a:rPr lang="en-US" altLang="zh-CN" dirty="0"/>
              <a:t>4.</a:t>
            </a:r>
            <a:r>
              <a:rPr lang="zh-CN" altLang="zh-CN" dirty="0"/>
              <a:t>退出后重启</a:t>
            </a:r>
          </a:p>
          <a:p>
            <a:r>
              <a:rPr lang="en-US" altLang="zh-CN" dirty="0"/>
              <a:t>    docker restart 159befd7cb32</a:t>
            </a:r>
            <a:endParaRPr lang="zh-CN" altLang="zh-CN" dirty="0"/>
          </a:p>
          <a:p>
            <a:r>
              <a:rPr lang="en-US" altLang="zh-CN" dirty="0"/>
              <a:t>docker exec -it 159befd7cb32 bash</a:t>
            </a:r>
            <a:endParaRPr lang="zh-CN" altLang="zh-CN" dirty="0"/>
          </a:p>
          <a:p>
            <a:pPr lvl="0"/>
            <a:r>
              <a:rPr lang="en-US" altLang="zh-CN" dirty="0"/>
              <a:t>5.docker </a:t>
            </a:r>
            <a:r>
              <a:rPr lang="zh-CN" altLang="zh-CN" dirty="0"/>
              <a:t>容器打包为镜像</a:t>
            </a:r>
          </a:p>
          <a:p>
            <a:r>
              <a:rPr lang="zh-CN" altLang="zh-CN" dirty="0"/>
              <a:t>退出到</a:t>
            </a:r>
            <a:r>
              <a:rPr lang="en-US" altLang="zh-CN" dirty="0"/>
              <a:t>Ubuntu</a:t>
            </a:r>
            <a:r>
              <a:rPr lang="zh-CN" altLang="zh-CN" dirty="0"/>
              <a:t>环境 然后</a:t>
            </a:r>
            <a:r>
              <a:rPr lang="en-US" altLang="zh-CN" dirty="0"/>
              <a:t>docker commit  </a:t>
            </a:r>
            <a:r>
              <a:rPr lang="en-US" altLang="zh-CN" dirty="0" err="1"/>
              <a:t>my_container</a:t>
            </a:r>
            <a:r>
              <a:rPr lang="en-US" altLang="zh-CN" dirty="0"/>
              <a:t>   </a:t>
            </a:r>
            <a:r>
              <a:rPr lang="en-US" altLang="zh-CN" dirty="0" err="1"/>
              <a:t>my_image:latest</a:t>
            </a:r>
            <a:endParaRPr lang="en-US" altLang="zh-CN" dirty="0"/>
          </a:p>
          <a:p>
            <a:r>
              <a:rPr lang="en-US" altLang="zh-CN" dirty="0"/>
              <a:t>6.</a:t>
            </a:r>
            <a:r>
              <a:rPr lang="zh-CN" altLang="en-US" dirty="0"/>
              <a:t>存为</a:t>
            </a:r>
            <a:r>
              <a:rPr lang="en-US" altLang="zh-CN" dirty="0"/>
              <a:t>tar</a:t>
            </a:r>
            <a:r>
              <a:rPr lang="zh-CN" altLang="en-US" dirty="0"/>
              <a:t>带走：</a:t>
            </a:r>
            <a:endParaRPr lang="en-US" altLang="zh-CN" dirty="0"/>
          </a:p>
          <a:p>
            <a:r>
              <a:rPr lang="en-US" altLang="zh-CN" dirty="0"/>
              <a:t>docker  save –o image.tar IMAGE_NAME</a:t>
            </a:r>
          </a:p>
          <a:p>
            <a:r>
              <a:rPr lang="en-US" altLang="zh-CN" dirty="0"/>
              <a:t>7.</a:t>
            </a:r>
            <a:r>
              <a:rPr lang="zh-CN" altLang="en-US" dirty="0"/>
              <a:t>重加载镜像</a:t>
            </a:r>
            <a:endParaRPr lang="en-US" altLang="zh-CN" dirty="0"/>
          </a:p>
          <a:p>
            <a:r>
              <a:rPr lang="en-US" altLang="zh-CN" dirty="0"/>
              <a:t>Docker load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image.tar </a:t>
            </a:r>
            <a:endParaRPr lang="zh-CN"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57384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a:t>
            </a:r>
            <a:r>
              <a:rPr lang="zh-CN" altLang="en-US" dirty="0"/>
              <a:t>常用指令</a:t>
            </a:r>
          </a:p>
        </p:txBody>
      </p:sp>
      <p:sp>
        <p:nvSpPr>
          <p:cNvPr id="3" name="内容占位符 2"/>
          <p:cNvSpPr>
            <a:spLocks noGrp="1"/>
          </p:cNvSpPr>
          <p:nvPr>
            <p:ph sz="half" idx="1"/>
          </p:nvPr>
        </p:nvSpPr>
        <p:spPr/>
        <p:txBody>
          <a:bodyPr>
            <a:normAutofit/>
          </a:bodyPr>
          <a:lstStyle/>
          <a:p>
            <a:r>
              <a:rPr lang="zh-CN" altLang="en-US" sz="2000" dirty="0"/>
              <a:t>批量删除容器（按照</a:t>
            </a:r>
            <a:r>
              <a:rPr lang="en-US" altLang="zh-CN" sz="2000" dirty="0"/>
              <a:t>swift</a:t>
            </a:r>
            <a:r>
              <a:rPr lang="zh-CN" altLang="en-US" sz="2000" dirty="0"/>
              <a:t>的标签，打印出第一列的编号，然后删除）</a:t>
            </a:r>
            <a:endParaRPr lang="en-US" altLang="zh-CN" sz="2000" dirty="0"/>
          </a:p>
          <a:p>
            <a:pPr lvl="1"/>
            <a:r>
              <a:rPr lang="en-US" altLang="zh-CN" sz="1600" dirty="0"/>
              <a:t>docker </a:t>
            </a:r>
            <a:r>
              <a:rPr lang="en-US" altLang="zh-CN" sz="1600" dirty="0" err="1"/>
              <a:t>rm</a:t>
            </a:r>
            <a:r>
              <a:rPr lang="en-US" altLang="zh-CN" sz="1600" dirty="0"/>
              <a:t> $(docker </a:t>
            </a:r>
            <a:r>
              <a:rPr lang="en-US" altLang="zh-CN" sz="1600" dirty="0" err="1"/>
              <a:t>ps</a:t>
            </a:r>
            <a:r>
              <a:rPr lang="en-US" altLang="zh-CN" sz="1600" dirty="0"/>
              <a:t> -</a:t>
            </a:r>
            <a:r>
              <a:rPr lang="en-US" altLang="zh-CN" sz="1600" dirty="0" err="1"/>
              <a:t>a|grep</a:t>
            </a:r>
            <a:r>
              <a:rPr lang="en-US" altLang="zh-CN" sz="1600" dirty="0"/>
              <a:t> </a:t>
            </a:r>
            <a:r>
              <a:rPr lang="zh-CN" altLang="en-US" sz="1600" dirty="0"/>
              <a:t>名字</a:t>
            </a:r>
            <a:r>
              <a:rPr lang="en-US" altLang="zh-CN" sz="1600" dirty="0"/>
              <a:t>| </a:t>
            </a:r>
            <a:r>
              <a:rPr lang="en-US" altLang="zh-CN" sz="1600" dirty="0" err="1"/>
              <a:t>awk</a:t>
            </a:r>
            <a:r>
              <a:rPr lang="en-US" altLang="zh-CN" sz="1600" dirty="0"/>
              <a:t> '{print $1}')</a:t>
            </a:r>
            <a:endParaRPr lang="en-US" altLang="zh-CN" sz="2000" dirty="0"/>
          </a:p>
          <a:p>
            <a:r>
              <a:rPr lang="zh-CN" altLang="en-US" sz="2000" dirty="0"/>
              <a:t>删除镜像</a:t>
            </a:r>
          </a:p>
          <a:p>
            <a:pPr lvl="1"/>
            <a:r>
              <a:rPr lang="en-US" altLang="zh-CN" sz="1800" dirty="0"/>
              <a:t>Docker </a:t>
            </a:r>
            <a:r>
              <a:rPr lang="en-US" altLang="zh-CN" sz="1800" dirty="0" err="1"/>
              <a:t>rmi</a:t>
            </a:r>
            <a:r>
              <a:rPr lang="en-US" altLang="zh-CN" sz="1800" dirty="0"/>
              <a:t> </a:t>
            </a:r>
          </a:p>
          <a:p>
            <a:pPr lvl="1"/>
            <a:endParaRPr lang="en-US" altLang="zh-CN" sz="1800" dirty="0"/>
          </a:p>
          <a:p>
            <a:r>
              <a:rPr lang="en-US" altLang="zh-CN" sz="2200" dirty="0"/>
              <a:t>--network host  </a:t>
            </a:r>
            <a:r>
              <a:rPr lang="zh-CN" altLang="en-US" sz="2200" dirty="0"/>
              <a:t>直接使用主机网络</a:t>
            </a:r>
            <a:endParaRPr lang="en-US" altLang="zh-CN" sz="1800" dirty="0"/>
          </a:p>
          <a:p>
            <a:pPr lvl="1"/>
            <a:r>
              <a:rPr lang="zh-CN" altLang="en-US" sz="1800" dirty="0"/>
              <a:t>只有本机能够访问的端口 </a:t>
            </a:r>
            <a:r>
              <a:rPr lang="en-US" altLang="zh-CN" sz="1800" dirty="0"/>
              <a:t>127.0.0.1</a:t>
            </a:r>
          </a:p>
          <a:p>
            <a:pPr lvl="1"/>
            <a:r>
              <a:rPr lang="zh-CN" altLang="en-US" sz="1800" dirty="0"/>
              <a:t>让外部能够访问的端口加 </a:t>
            </a:r>
            <a:r>
              <a:rPr lang="en-US" altLang="zh-CN" sz="1800" dirty="0"/>
              <a:t>- -host 0.0.0.0</a:t>
            </a:r>
          </a:p>
          <a:p>
            <a:r>
              <a:rPr lang="en-US" altLang="zh-CN" sz="2200" dirty="0"/>
              <a:t>--</a:t>
            </a:r>
            <a:r>
              <a:rPr lang="en-US" altLang="zh-CN" sz="2200" dirty="0" err="1"/>
              <a:t>shm</a:t>
            </a:r>
            <a:r>
              <a:rPr lang="en-US" altLang="zh-CN" sz="2200" dirty="0"/>
              <a:t>-size 24G   </a:t>
            </a:r>
            <a:r>
              <a:rPr lang="zh-CN" altLang="en-US" sz="2200" dirty="0"/>
              <a:t>增加显卡通信的共享内存大小。</a:t>
            </a:r>
            <a:endParaRPr lang="en-US" altLang="zh-CN" sz="2200" dirty="0"/>
          </a:p>
        </p:txBody>
      </p:sp>
      <p:sp>
        <p:nvSpPr>
          <p:cNvPr id="4" name="内容占位符 3"/>
          <p:cNvSpPr>
            <a:spLocks noGrp="1"/>
          </p:cNvSpPr>
          <p:nvPr>
            <p:ph sz="half" idx="2"/>
          </p:nvPr>
        </p:nvSpPr>
        <p:spPr>
          <a:xfrm>
            <a:off x="6172200" y="1825625"/>
            <a:ext cx="5181600" cy="4351338"/>
          </a:xfrm>
        </p:spPr>
        <p:txBody>
          <a:bodyPr/>
          <a:lstStyle/>
          <a:p>
            <a:r>
              <a:rPr lang="zh-CN" altLang="en-US" dirty="0"/>
              <a:t>启动</a:t>
            </a:r>
            <a:r>
              <a:rPr lang="en-US" altLang="zh-CN" dirty="0"/>
              <a:t>swift</a:t>
            </a:r>
            <a:r>
              <a:rPr lang="zh-CN" altLang="en-US" dirty="0"/>
              <a:t>容器实例</a:t>
            </a:r>
            <a:endParaRPr lang="en-US" altLang="zh-CN" dirty="0"/>
          </a:p>
          <a:p>
            <a:pPr marL="0" indent="0">
              <a:buNone/>
            </a:pPr>
            <a:r>
              <a:rPr lang="en-US" altLang="zh-CN" sz="1600" dirty="0" err="1"/>
              <a:t>docker</a:t>
            </a:r>
            <a:r>
              <a:rPr lang="en-US" altLang="zh-CN" sz="1600" dirty="0"/>
              <a:t> run --name swift242_qwebvl2 –</a:t>
            </a:r>
            <a:r>
              <a:rPr lang="en-US" altLang="zh-CN" sz="1600" dirty="0" err="1"/>
              <a:t>gpus</a:t>
            </a:r>
            <a:r>
              <a:rPr lang="en-US" altLang="zh-CN" sz="1600" dirty="0"/>
              <a:t> all -p 5060</a:t>
            </a:r>
            <a:r>
              <a:rPr lang="zh-CN" altLang="en-US" sz="1600" dirty="0"/>
              <a:t>：</a:t>
            </a:r>
            <a:r>
              <a:rPr lang="en-US" altLang="zh-CN" sz="1600" dirty="0"/>
              <a:t>7860 -v /data:/data -it *** /bin/bash</a:t>
            </a:r>
          </a:p>
          <a:p>
            <a:pPr marL="0" indent="0">
              <a:buNone/>
            </a:pPr>
            <a:r>
              <a:rPr lang="zh-CN" altLang="en-US" sz="1600" dirty="0"/>
              <a:t>注：</a:t>
            </a:r>
            <a:r>
              <a:rPr lang="en-US" altLang="zh-CN" sz="1600" dirty="0"/>
              <a:t>1.</a:t>
            </a:r>
            <a:r>
              <a:rPr lang="zh-CN" altLang="en-US" sz="1600" dirty="0"/>
              <a:t>指令失效可以把</a:t>
            </a:r>
            <a:r>
              <a:rPr lang="en-US" altLang="zh-CN" sz="1600" dirty="0"/>
              <a:t>-it</a:t>
            </a:r>
            <a:r>
              <a:rPr lang="zh-CN" altLang="en-US" sz="1600" dirty="0"/>
              <a:t>的位置调整到后面</a:t>
            </a:r>
            <a:endParaRPr lang="en-US" altLang="zh-CN" sz="1600" dirty="0"/>
          </a:p>
          <a:p>
            <a:pPr marL="0" indent="0">
              <a:buNone/>
            </a:pPr>
            <a:r>
              <a:rPr lang="en-US" altLang="zh-CN" sz="1600" dirty="0"/>
              <a:t>        2./bin/bash </a:t>
            </a:r>
            <a:r>
              <a:rPr lang="zh-CN" altLang="en-US" sz="1600" dirty="0"/>
              <a:t>是直接进入交互式窗口</a:t>
            </a:r>
            <a:endParaRPr lang="en-US" altLang="zh-CN" sz="1600" dirty="0"/>
          </a:p>
          <a:p>
            <a:pPr marL="0" indent="0">
              <a:buNone/>
            </a:pPr>
            <a:r>
              <a:rPr lang="en-US" altLang="zh-CN" sz="1600" dirty="0"/>
              <a:t>        3. --</a:t>
            </a:r>
            <a:r>
              <a:rPr lang="en-US" altLang="zh-CN" sz="1600" dirty="0" err="1"/>
              <a:t>rm</a:t>
            </a:r>
            <a:r>
              <a:rPr lang="zh-CN" altLang="en-US" sz="1600" dirty="0"/>
              <a:t>用完就删</a:t>
            </a:r>
            <a:endParaRPr lang="en-US" altLang="zh-CN" sz="1600" dirty="0"/>
          </a:p>
          <a:p>
            <a:pPr marL="0" indent="0">
              <a:buNone/>
            </a:pPr>
            <a:endParaRPr lang="en-US" altLang="zh-CN" sz="1600" dirty="0"/>
          </a:p>
          <a:p>
            <a:pPr marL="0" lvl="1" indent="0">
              <a:spcBef>
                <a:spcPts val="1000"/>
              </a:spcBef>
              <a:buNone/>
            </a:pPr>
            <a:r>
              <a:rPr lang="en-US" altLang="zh-CN" sz="1800" dirty="0"/>
              <a:t>Swift</a:t>
            </a:r>
            <a:r>
              <a:rPr lang="zh-CN" altLang="en-US" sz="1800" dirty="0"/>
              <a:t>微调时让外部能够访问的端口加 </a:t>
            </a:r>
            <a:r>
              <a:rPr lang="en-US" altLang="zh-CN" sz="1800" dirty="0"/>
              <a:t>- -host 0.0.0.0</a:t>
            </a:r>
          </a:p>
          <a:p>
            <a:pPr marL="0" indent="0">
              <a:buNone/>
            </a:pPr>
            <a:r>
              <a:rPr lang="zh-CN" altLang="en-US" sz="1600" dirty="0"/>
              <a:t>指定</a:t>
            </a:r>
            <a:r>
              <a:rPr lang="en-US" altLang="zh-CN" sz="1600" dirty="0"/>
              <a:t>GPU--</a:t>
            </a:r>
            <a:r>
              <a:rPr lang="en-US" altLang="zh-CN" sz="1600" dirty="0" err="1"/>
              <a:t>gpus</a:t>
            </a:r>
            <a:r>
              <a:rPr lang="en-US" altLang="zh-CN" sz="1600" dirty="0"/>
              <a:t> ‘”device=6,7,8,9”’</a:t>
            </a:r>
            <a:endParaRPr lang="zh-CN" altLang="en-US" sz="1600" dirty="0"/>
          </a:p>
        </p:txBody>
      </p:sp>
    </p:spTree>
    <p:extLst>
      <p:ext uri="{BB962C8B-B14F-4D97-AF65-F5344CB8AC3E}">
        <p14:creationId xmlns:p14="http://schemas.microsoft.com/office/powerpoint/2010/main" val="207316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Docker-compose</a:t>
            </a:r>
            <a:r>
              <a:rPr lang="zh-CN" altLang="en-US" dirty="0"/>
              <a:t>常用指令</a:t>
            </a:r>
          </a:p>
        </p:txBody>
      </p:sp>
      <p:sp>
        <p:nvSpPr>
          <p:cNvPr id="3" name="内容占位符 2"/>
          <p:cNvSpPr>
            <a:spLocks noGrp="1"/>
          </p:cNvSpPr>
          <p:nvPr>
            <p:ph sz="half" idx="1"/>
          </p:nvPr>
        </p:nvSpPr>
        <p:spPr/>
        <p:txBody>
          <a:bodyPr/>
          <a:lstStyle/>
          <a:p>
            <a:r>
              <a:rPr lang="zh-CN" altLang="en-US" dirty="0"/>
              <a:t>启动 </a:t>
            </a:r>
            <a:r>
              <a:rPr lang="en-US" altLang="zh-CN" dirty="0" err="1"/>
              <a:t>docker</a:t>
            </a:r>
            <a:r>
              <a:rPr lang="en-US" altLang="zh-CN" dirty="0"/>
              <a:t>-compose up</a:t>
            </a:r>
          </a:p>
          <a:p>
            <a:pPr lvl="1"/>
            <a:r>
              <a:rPr lang="en-US" altLang="zh-CN" dirty="0"/>
              <a:t>-f </a:t>
            </a:r>
            <a:r>
              <a:rPr lang="zh-CN" altLang="en-US" dirty="0"/>
              <a:t>指定</a:t>
            </a:r>
            <a:r>
              <a:rPr lang="en-US" altLang="zh-CN" dirty="0" err="1"/>
              <a:t>docker</a:t>
            </a:r>
            <a:r>
              <a:rPr lang="en-US" altLang="zh-CN" dirty="0"/>
              <a:t>-compose</a:t>
            </a:r>
            <a:r>
              <a:rPr lang="zh-CN" altLang="en-US" dirty="0"/>
              <a:t>文件</a:t>
            </a:r>
            <a:endParaRPr lang="en-US" altLang="zh-CN" dirty="0"/>
          </a:p>
          <a:p>
            <a:pPr lvl="1"/>
            <a:r>
              <a:rPr lang="en-US" altLang="zh-CN" dirty="0"/>
              <a:t>-d </a:t>
            </a:r>
            <a:r>
              <a:rPr lang="zh-CN" altLang="en-US" dirty="0"/>
              <a:t>后台运行</a:t>
            </a:r>
          </a:p>
        </p:txBody>
      </p:sp>
      <p:sp>
        <p:nvSpPr>
          <p:cNvPr id="4" name="内容占位符 3"/>
          <p:cNvSpPr>
            <a:spLocks noGrp="1"/>
          </p:cNvSpPr>
          <p:nvPr>
            <p:ph sz="half" idx="2"/>
          </p:nvPr>
        </p:nvSpPr>
        <p:spPr/>
        <p:txBody>
          <a:bodyPr/>
          <a:lstStyle/>
          <a:p>
            <a:r>
              <a:rPr lang="en-US" altLang="zh-CN" dirty="0"/>
              <a:t>Swift</a:t>
            </a:r>
            <a:r>
              <a:rPr lang="zh-CN" altLang="en-US" dirty="0"/>
              <a:t>：</a:t>
            </a:r>
            <a:r>
              <a:rPr lang="en-US" altLang="zh-CN" dirty="0"/>
              <a:t>7860</a:t>
            </a:r>
          </a:p>
          <a:p>
            <a:r>
              <a:rPr lang="en-US" altLang="zh-CN"/>
              <a:t>Llama_factory:7860</a:t>
            </a:r>
            <a:endParaRPr lang="en-US" altLang="zh-CN" dirty="0"/>
          </a:p>
          <a:p>
            <a:r>
              <a:rPr lang="en-US" altLang="zh-CN" dirty="0" err="1"/>
              <a:t>Xinference</a:t>
            </a:r>
            <a:endParaRPr lang="en-US" altLang="zh-CN" dirty="0"/>
          </a:p>
          <a:p>
            <a:pPr lvl="1"/>
            <a:r>
              <a:rPr lang="en-US" altLang="zh-CN" dirty="0" err="1"/>
              <a:t>webui</a:t>
            </a:r>
            <a:r>
              <a:rPr lang="zh-CN" altLang="en-US" dirty="0"/>
              <a:t>端口：</a:t>
            </a:r>
            <a:r>
              <a:rPr lang="en-US" altLang="zh-CN" dirty="0"/>
              <a:t>10.1.15.149:9997</a:t>
            </a:r>
          </a:p>
          <a:p>
            <a:r>
              <a:rPr lang="en-US" altLang="zh-CN" dirty="0" err="1"/>
              <a:t>ollama</a:t>
            </a:r>
            <a:r>
              <a:rPr lang="en-US" altLang="zh-CN" dirty="0"/>
              <a:t> </a:t>
            </a:r>
          </a:p>
          <a:p>
            <a:pPr lvl="1"/>
            <a:r>
              <a:rPr lang="en-US" altLang="zh-CN" dirty="0" err="1"/>
              <a:t>api</a:t>
            </a:r>
            <a:r>
              <a:rPr lang="zh-CN" altLang="en-US" dirty="0"/>
              <a:t>端口：</a:t>
            </a:r>
            <a:r>
              <a:rPr lang="en-US" altLang="zh-CN" dirty="0"/>
              <a:t>10.1.15.149:11434</a:t>
            </a:r>
          </a:p>
          <a:p>
            <a:pPr lvl="1"/>
            <a:r>
              <a:rPr lang="en-US" altLang="zh-CN" dirty="0" err="1"/>
              <a:t>webui</a:t>
            </a:r>
            <a:r>
              <a:rPr lang="zh-CN" altLang="en-US" dirty="0"/>
              <a:t>端口：</a:t>
            </a:r>
            <a:r>
              <a:rPr lang="en-US" altLang="zh-CN" dirty="0"/>
              <a:t>10.1.15.149:3000</a:t>
            </a:r>
          </a:p>
          <a:p>
            <a:pPr marL="457200" lvl="1" indent="0">
              <a:buNone/>
            </a:pPr>
            <a:endParaRPr lang="zh-CN" altLang="en-US" dirty="0"/>
          </a:p>
        </p:txBody>
      </p:sp>
    </p:spTree>
    <p:extLst>
      <p:ext uri="{BB962C8B-B14F-4D97-AF65-F5344CB8AC3E}">
        <p14:creationId xmlns:p14="http://schemas.microsoft.com/office/powerpoint/2010/main" val="114603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Vim</a:t>
            </a:r>
            <a:r>
              <a:rPr lang="zh-CN" altLang="en-US" dirty="0"/>
              <a:t>快捷键</a:t>
            </a:r>
          </a:p>
        </p:txBody>
      </p:sp>
      <p:sp>
        <p:nvSpPr>
          <p:cNvPr id="3" name="内容占位符 2"/>
          <p:cNvSpPr>
            <a:spLocks noGrp="1"/>
          </p:cNvSpPr>
          <p:nvPr>
            <p:ph sz="half" idx="1"/>
          </p:nvPr>
        </p:nvSpPr>
        <p:spPr/>
        <p:txBody>
          <a:bodyPr>
            <a:normAutofit lnSpcReduction="10000"/>
          </a:bodyPr>
          <a:lstStyle/>
          <a:p>
            <a:pPr marL="0" indent="0">
              <a:buNone/>
            </a:pPr>
            <a:r>
              <a:rPr lang="en-US" altLang="zh-CN" sz="2000" dirty="0"/>
              <a:t>u </a:t>
            </a:r>
            <a:r>
              <a:rPr lang="zh-CN" altLang="en-US" sz="2000" dirty="0"/>
              <a:t>撤销</a:t>
            </a:r>
            <a:endParaRPr lang="en-US" altLang="zh-CN" sz="2000" dirty="0"/>
          </a:p>
          <a:p>
            <a:pPr marL="0" indent="0">
              <a:buNone/>
            </a:pPr>
            <a:r>
              <a:rPr lang="en-US" altLang="zh-CN" sz="2000" dirty="0"/>
              <a:t>ESC   Ctrl+[     </a:t>
            </a:r>
            <a:r>
              <a:rPr lang="zh-CN" altLang="en-US" sz="2000" dirty="0"/>
              <a:t>切换到普通模式</a:t>
            </a:r>
            <a:endParaRPr lang="en-US" altLang="zh-CN" sz="2000" dirty="0"/>
          </a:p>
          <a:p>
            <a:pPr marL="0" indent="0">
              <a:buNone/>
            </a:pPr>
            <a:r>
              <a:rPr lang="en-US" altLang="zh-CN" sz="2000" dirty="0" err="1"/>
              <a:t>Ctrl+r</a:t>
            </a:r>
            <a:r>
              <a:rPr lang="en-US" altLang="zh-CN" sz="2000" dirty="0"/>
              <a:t> </a:t>
            </a:r>
            <a:r>
              <a:rPr lang="zh-CN" altLang="en-US" sz="2000" dirty="0"/>
              <a:t>恢复</a:t>
            </a:r>
            <a:endParaRPr lang="en-US" altLang="zh-CN" sz="2000" dirty="0"/>
          </a:p>
          <a:p>
            <a:pPr marL="0" indent="0">
              <a:buNone/>
            </a:pPr>
            <a:r>
              <a:rPr lang="en-US" altLang="zh-CN" sz="2000" dirty="0"/>
              <a:t>.  </a:t>
            </a:r>
            <a:r>
              <a:rPr lang="zh-CN" altLang="en-US" sz="2000" dirty="0"/>
              <a:t>重复上次命令</a:t>
            </a:r>
            <a:endParaRPr lang="en-US" altLang="zh-CN" sz="2000" dirty="0"/>
          </a:p>
          <a:p>
            <a:pPr marL="0" indent="0">
              <a:buNone/>
            </a:pPr>
            <a:r>
              <a:rPr lang="en-US" altLang="zh-CN" sz="2000" dirty="0"/>
              <a:t>h  l  </a:t>
            </a:r>
            <a:r>
              <a:rPr lang="zh-CN" altLang="en-US" sz="2000" dirty="0"/>
              <a:t>左右移动</a:t>
            </a:r>
            <a:endParaRPr lang="en-US" altLang="zh-CN" sz="2000" dirty="0"/>
          </a:p>
          <a:p>
            <a:pPr marL="0" indent="0">
              <a:buNone/>
            </a:pPr>
            <a:r>
              <a:rPr lang="en-US" altLang="zh-CN" sz="2000" dirty="0"/>
              <a:t>k  j  </a:t>
            </a:r>
            <a:r>
              <a:rPr lang="zh-CN" altLang="en-US" sz="2000" dirty="0"/>
              <a:t>或上下符  上下移动</a:t>
            </a:r>
            <a:endParaRPr lang="en-US" altLang="zh-CN" sz="2000" dirty="0"/>
          </a:p>
          <a:p>
            <a:pPr marL="0" indent="0">
              <a:buNone/>
            </a:pPr>
            <a:r>
              <a:rPr lang="en-US" altLang="zh-CN" sz="2000" dirty="0"/>
              <a:t>o  </a:t>
            </a:r>
            <a:r>
              <a:rPr lang="zh-CN" altLang="en-US" sz="2000" dirty="0"/>
              <a:t>插入行前</a:t>
            </a:r>
            <a:endParaRPr lang="en-US" altLang="zh-CN" sz="2000" dirty="0"/>
          </a:p>
          <a:p>
            <a:pPr marL="0" indent="0">
              <a:buNone/>
            </a:pPr>
            <a:r>
              <a:rPr lang="en-US" altLang="zh-CN" sz="2000" dirty="0"/>
              <a:t>X </a:t>
            </a:r>
            <a:r>
              <a:rPr lang="zh-CN" altLang="en-US" sz="2000" dirty="0"/>
              <a:t>删除一个  </a:t>
            </a:r>
            <a:r>
              <a:rPr lang="en-US" altLang="zh-CN" sz="2000" dirty="0"/>
              <a:t>d</a:t>
            </a:r>
            <a:r>
              <a:rPr lang="zh-CN" altLang="en-US" sz="2000" dirty="0"/>
              <a:t>删除一行</a:t>
            </a:r>
            <a:endParaRPr lang="en-US" altLang="zh-CN" sz="2000" dirty="0"/>
          </a:p>
          <a:p>
            <a:pPr marL="0" indent="0">
              <a:buNone/>
            </a:pPr>
            <a:r>
              <a:rPr lang="en-US" altLang="zh-CN" sz="2000" dirty="0"/>
              <a:t>^  $ </a:t>
            </a:r>
            <a:r>
              <a:rPr lang="zh-CN" altLang="en-US" sz="2000" dirty="0"/>
              <a:t>或</a:t>
            </a:r>
            <a:r>
              <a:rPr lang="en-US" altLang="zh-CN" sz="2000" dirty="0"/>
              <a:t>Home End</a:t>
            </a:r>
            <a:r>
              <a:rPr lang="zh-CN" altLang="en-US" sz="2000" dirty="0"/>
              <a:t>键跳到行首行 尾</a:t>
            </a:r>
            <a:r>
              <a:rPr lang="en-US" altLang="zh-CN" sz="2000" dirty="0"/>
              <a:t> </a:t>
            </a:r>
          </a:p>
          <a:p>
            <a:pPr marL="0" indent="0">
              <a:buNone/>
            </a:pPr>
            <a:r>
              <a:rPr lang="en-US" altLang="zh-CN" sz="2000" dirty="0"/>
              <a:t>y</a:t>
            </a:r>
            <a:r>
              <a:rPr lang="zh-CN" altLang="en-US" sz="2000" dirty="0"/>
              <a:t>复制选择复制的内容，</a:t>
            </a:r>
            <a:r>
              <a:rPr lang="en-US" altLang="zh-CN" sz="2000" dirty="0"/>
              <a:t>p</a:t>
            </a:r>
            <a:r>
              <a:rPr lang="zh-CN" altLang="en-US" sz="2000" dirty="0"/>
              <a:t>进行复制</a:t>
            </a:r>
            <a:endParaRPr lang="en-US" altLang="zh-CN" sz="2000" dirty="0"/>
          </a:p>
          <a:p>
            <a:pPr marL="0" indent="0">
              <a:buNone/>
            </a:pPr>
            <a:r>
              <a:rPr lang="en-US" altLang="zh-CN" sz="2000" dirty="0"/>
              <a:t>/</a:t>
            </a:r>
            <a:r>
              <a:rPr lang="zh-CN" altLang="en-US" sz="2000" dirty="0"/>
              <a:t>  搜索  </a:t>
            </a:r>
            <a:r>
              <a:rPr lang="en-US" altLang="zh-CN" sz="2000" dirty="0"/>
              <a:t>n </a:t>
            </a:r>
            <a:r>
              <a:rPr lang="zh-CN" altLang="en-US" sz="2000" dirty="0"/>
              <a:t>跳到下一个搜索结果</a:t>
            </a:r>
          </a:p>
        </p:txBody>
      </p:sp>
      <p:sp>
        <p:nvSpPr>
          <p:cNvPr id="4" name="内容占位符 3"/>
          <p:cNvSpPr>
            <a:spLocks noGrp="1"/>
          </p:cNvSpPr>
          <p:nvPr>
            <p:ph sz="half" idx="2"/>
          </p:nvPr>
        </p:nvSpPr>
        <p:spPr/>
        <p:txBody>
          <a:bodyPr>
            <a:normAutofit lnSpcReduction="10000"/>
          </a:bodyPr>
          <a:lstStyle/>
          <a:p>
            <a:r>
              <a:rPr lang="en-US" altLang="zh-CN" dirty="0"/>
              <a:t>Shell</a:t>
            </a:r>
            <a:r>
              <a:rPr lang="zh-CN" altLang="en-US" dirty="0"/>
              <a:t>脚本首行：</a:t>
            </a:r>
            <a:r>
              <a:rPr lang="en-US" altLang="zh-CN" dirty="0"/>
              <a:t>#!/bin/bash</a:t>
            </a:r>
            <a:endParaRPr lang="zh-CN" altLang="en-US" dirty="0"/>
          </a:p>
        </p:txBody>
      </p:sp>
    </p:spTree>
    <p:extLst>
      <p:ext uri="{BB962C8B-B14F-4D97-AF65-F5344CB8AC3E}">
        <p14:creationId xmlns:p14="http://schemas.microsoft.com/office/powerpoint/2010/main" val="33980346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24397</TotalTime>
  <Words>3176</Words>
  <Application>Microsoft Office PowerPoint</Application>
  <PresentationFormat>宽屏</PresentationFormat>
  <Paragraphs>309</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-apple-system</vt:lpstr>
      <vt:lpstr>Inter</vt:lpstr>
      <vt:lpstr>等线</vt:lpstr>
      <vt:lpstr>等线 Light</vt:lpstr>
      <vt:lpstr>Arial</vt:lpstr>
      <vt:lpstr>Consolas</vt:lpstr>
      <vt:lpstr>Times New Roman</vt:lpstr>
      <vt:lpstr>Wingdings</vt:lpstr>
      <vt:lpstr>Office 主题​​</vt:lpstr>
      <vt:lpstr>常见指令和问题记录文档</vt:lpstr>
      <vt:lpstr>Shell命令</vt:lpstr>
      <vt:lpstr>Shell命令</vt:lpstr>
      <vt:lpstr>pip离线安装  shell脚本</vt:lpstr>
      <vt:lpstr>git命令</vt:lpstr>
      <vt:lpstr>Docker安装和应用</vt:lpstr>
      <vt:lpstr>Docker常用指令</vt:lpstr>
      <vt:lpstr>Docker-compose常用指令</vt:lpstr>
      <vt:lpstr>Vim快捷键</vt:lpstr>
      <vt:lpstr>服务管理</vt:lpstr>
      <vt:lpstr>网络常识</vt:lpstr>
      <vt:lpstr>提示词工程</vt:lpstr>
      <vt:lpstr>Transform架构</vt:lpstr>
      <vt:lpstr>Transform架构</vt:lpstr>
      <vt:lpstr>微调原理</vt:lpstr>
      <vt:lpstr>微调原理</vt:lpstr>
      <vt:lpstr>训练的术语</vt:lpstr>
      <vt:lpstr>Llama_factory命令</vt:lpstr>
      <vt:lpstr>使用tmux分离终端和任务（防中断）</vt:lpstr>
      <vt:lpstr>Swift命令</vt:lpstr>
      <vt:lpstr>Ragflow0.15.1</vt:lpstr>
      <vt:lpstr>标注</vt:lpstr>
      <vt:lpstr>PE思路</vt:lpstr>
      <vt:lpstr>Python输入输出</vt:lpstr>
      <vt:lpstr>批量处理的方法（字符串）</vt:lpstr>
      <vt:lpstr>random函数</vt:lpstr>
      <vt:lpstr>Numpy操作</vt:lpstr>
      <vt:lpstr>算法技巧</vt:lpstr>
      <vt:lpstr>Codegeex本地模式</vt:lpstr>
      <vt:lpstr>HTML 提供静态内容的框架，而 JavaScript 负责动态地操作和修改这些内容</vt:lpstr>
      <vt:lpstr>Rasa问题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常见指令和问题记录文档</dc:title>
  <dc:creator>lenovo</dc:creator>
  <cp:lastModifiedBy>万元 刘</cp:lastModifiedBy>
  <cp:revision>154</cp:revision>
  <dcterms:created xsi:type="dcterms:W3CDTF">2024-08-06T01:29:06Z</dcterms:created>
  <dcterms:modified xsi:type="dcterms:W3CDTF">2025-04-28T09:17:18Z</dcterms:modified>
</cp:coreProperties>
</file>