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00" r:id="rId2"/>
  </p:sldIdLst>
  <p:sldSz cx="9906000" cy="6858000" type="A4"/>
  <p:notesSz cx="6797675" cy="9926638"/>
  <p:defaultTextStyle>
    <a:defPPr>
      <a:defRPr lang="ko-KR"/>
    </a:defPPr>
    <a:lvl1pPr marL="0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60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22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80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40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02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63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23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83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>
          <p15:clr>
            <a:srgbClr val="A4A3A4"/>
          </p15:clr>
        </p15:guide>
        <p15:guide id="2" orient="horz" pos="4066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1026">
          <p15:clr>
            <a:srgbClr val="A4A3A4"/>
          </p15:clr>
        </p15:guide>
        <p15:guide id="5" orient="horz" pos="1117">
          <p15:clr>
            <a:srgbClr val="A4A3A4"/>
          </p15:clr>
        </p15:guide>
        <p15:guide id="6" pos="3120">
          <p15:clr>
            <a:srgbClr val="A4A3A4"/>
          </p15:clr>
        </p15:guide>
        <p15:guide id="7" pos="217">
          <p15:clr>
            <a:srgbClr val="A4A3A4"/>
          </p15:clr>
        </p15:guide>
        <p15:guide id="8" pos="6023">
          <p15:clr>
            <a:srgbClr val="A4A3A4"/>
          </p15:clr>
        </p15:guide>
        <p15:guide id="9" pos="3029">
          <p15:clr>
            <a:srgbClr val="A4A3A4"/>
          </p15:clr>
        </p15:guide>
        <p15:guide id="10" pos="32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9" autoAdjust="0"/>
    <p:restoredTop sz="94511" autoAdjust="0"/>
  </p:normalViewPr>
  <p:slideViewPr>
    <p:cSldViewPr showGuides="1">
      <p:cViewPr varScale="1">
        <p:scale>
          <a:sx n="99" d="100"/>
          <a:sy n="99" d="100"/>
        </p:scale>
        <p:origin x="396" y="108"/>
      </p:cViewPr>
      <p:guideLst>
        <p:guide orient="horz" pos="2387"/>
        <p:guide orient="horz" pos="4066"/>
        <p:guide orient="horz" pos="935"/>
        <p:guide orient="horz" pos="1026"/>
        <p:guide orient="horz" pos="1117"/>
        <p:guide pos="3120"/>
        <p:guide pos="217"/>
        <p:guide pos="6023"/>
        <p:guide pos="3029"/>
        <p:guide pos="32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46400" cy="496888"/>
          </a:xfrm>
          <a:prstGeom prst="rect">
            <a:avLst/>
          </a:prstGeom>
        </p:spPr>
        <p:txBody>
          <a:bodyPr vert="horz" lIns="91404" tIns="45700" rIns="91404" bIns="4570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04" tIns="45700" rIns="91404" bIns="45700" rtlCol="0"/>
          <a:lstStyle>
            <a:lvl1pPr algn="r">
              <a:defRPr sz="1200"/>
            </a:lvl1pPr>
          </a:lstStyle>
          <a:p>
            <a:fld id="{CF0924ED-B795-4969-B728-957B621616C9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04" tIns="45700" rIns="91404" bIns="4570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4" y="4714879"/>
            <a:ext cx="5438775" cy="4467225"/>
          </a:xfrm>
          <a:prstGeom prst="rect">
            <a:avLst/>
          </a:prstGeom>
        </p:spPr>
        <p:txBody>
          <a:bodyPr vert="horz" lIns="91404" tIns="45700" rIns="91404" bIns="4570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9428167"/>
            <a:ext cx="2946400" cy="496887"/>
          </a:xfrm>
          <a:prstGeom prst="rect">
            <a:avLst/>
          </a:prstGeom>
        </p:spPr>
        <p:txBody>
          <a:bodyPr vert="horz" lIns="91404" tIns="45700" rIns="91404" bIns="4570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7"/>
            <a:ext cx="2946400" cy="496887"/>
          </a:xfrm>
          <a:prstGeom prst="rect">
            <a:avLst/>
          </a:prstGeom>
        </p:spPr>
        <p:txBody>
          <a:bodyPr vert="horz" lIns="91404" tIns="45700" rIns="91404" bIns="45700" rtlCol="0" anchor="b"/>
          <a:lstStyle>
            <a:lvl1pPr algn="r">
              <a:defRPr sz="1200"/>
            </a:lvl1pPr>
          </a:lstStyle>
          <a:p>
            <a:fld id="{0EB67E06-E3A3-49C6-8E43-5CB686CF0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7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60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22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80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40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02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63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23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83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9138" y="742950"/>
            <a:ext cx="5376862" cy="3722688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77" tIns="45841" rIns="91677" bIns="45841"/>
          <a:lstStyle/>
          <a:p>
            <a:endParaRPr lang="ko-KR" altLang="en-US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1099" y="9428248"/>
            <a:ext cx="2946576" cy="49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77" tIns="45841" rIns="91677" bIns="45841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1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43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spect="1" noChangeArrowheads="1" noTextEdit="1"/>
          </p:cNvSpPr>
          <p:nvPr userDrawn="1"/>
        </p:nvSpPr>
        <p:spPr bwMode="auto">
          <a:xfrm>
            <a:off x="4241803" y="-241297"/>
            <a:ext cx="168116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44" tIns="45673" rIns="91344" bIns="45673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64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86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</p:sldLayoutIdLst>
  <p:txStyles>
    <p:titleStyle>
      <a:lvl1pPr algn="ctr" defTabSz="914122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96" indent="-342796" algn="l" defTabSz="914122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23" indent="-285662" algn="l" defTabSz="914122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2" indent="-228528" algn="l" defTabSz="914122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12" indent="-228528" algn="l" defTabSz="914122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70" indent="-228528" algn="l" defTabSz="914122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32" indent="-228528" algn="l" defTabSz="91412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92" indent="-228528" algn="l" defTabSz="91412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53" indent="-228528" algn="l" defTabSz="91412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13" indent="-228528" algn="l" defTabSz="91412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0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2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0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40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02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63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23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83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en-US" altLang="ko-KR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Aibril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Tech 3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Chat-bot POC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텍스트 개체 틀 21"/>
          <p:cNvSpPr txBox="1">
            <a:spLocks/>
          </p:cNvSpPr>
          <p:nvPr/>
        </p:nvSpPr>
        <p:spPr bwMode="auto">
          <a:xfrm>
            <a:off x="417768" y="1052736"/>
            <a:ext cx="9052534" cy="411422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 defTabSz="914287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500" dirty="0" smtClean="0">
                <a:latin typeface="Cambria" panose="02040503050406030204" pitchFamily="18" charset="0"/>
                <a:ea typeface="맑은 고딕"/>
              </a:rPr>
              <a:t>Pilot </a:t>
            </a:r>
            <a:r>
              <a:rPr lang="ko-KR" altLang="en-US" sz="1500" dirty="0">
                <a:latin typeface="Cambria" panose="02040503050406030204" pitchFamily="18" charset="0"/>
                <a:ea typeface="맑은 고딕"/>
              </a:rPr>
              <a:t>프로젝트</a:t>
            </a:r>
            <a:endParaRPr lang="en-US" altLang="ko-KR" sz="1500" dirty="0">
              <a:latin typeface="Cambria" panose="02040503050406030204" pitchFamily="18" charset="0"/>
              <a:ea typeface="맑은 고딕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417768" y="1464157"/>
            <a:ext cx="905253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모서리가 둥근 직사각형 51"/>
          <p:cNvSpPr/>
          <p:nvPr/>
        </p:nvSpPr>
        <p:spPr>
          <a:xfrm>
            <a:off x="1701939" y="2729724"/>
            <a:ext cx="1142241" cy="394693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1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Structure </a:t>
            </a:r>
            <a:r>
              <a:rPr lang="ko-KR" altLang="en-US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구성</a:t>
            </a:r>
            <a:r>
              <a:rPr lang="en-US" altLang="ko-KR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 /</a:t>
            </a:r>
            <a:r>
              <a:rPr lang="ko-KR" altLang="en-US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답변 방식 확정</a:t>
            </a:r>
            <a:endParaRPr lang="en-US" altLang="ko-KR" sz="1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19" name="모서리가 둥근 직사각형 51"/>
          <p:cNvSpPr/>
          <p:nvPr/>
        </p:nvSpPr>
        <p:spPr>
          <a:xfrm>
            <a:off x="3028260" y="2729724"/>
            <a:ext cx="1142241" cy="394693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1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Intent/Entity</a:t>
            </a:r>
          </a:p>
          <a:p>
            <a:pPr algn="ctr">
              <a:lnSpc>
                <a:spcPts val="11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학습 데이터 구성</a:t>
            </a:r>
            <a:endParaRPr lang="en-US" altLang="ko-KR" sz="1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21" name="모서리가 둥근 직사각형 51"/>
          <p:cNvSpPr/>
          <p:nvPr/>
        </p:nvSpPr>
        <p:spPr>
          <a:xfrm>
            <a:off x="375618" y="2729724"/>
            <a:ext cx="1142241" cy="394693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1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서비스 대상</a:t>
            </a:r>
            <a:endParaRPr lang="en-US" altLang="ko-KR" sz="1000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ctr">
              <a:lnSpc>
                <a:spcPts val="11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Data </a:t>
            </a:r>
            <a:r>
              <a:rPr lang="ko-KR" altLang="en-US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선정</a:t>
            </a:r>
            <a:endParaRPr lang="en-US" altLang="ko-KR" sz="1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23" name="모서리가 둥근 직사각형 51"/>
          <p:cNvSpPr/>
          <p:nvPr/>
        </p:nvSpPr>
        <p:spPr>
          <a:xfrm>
            <a:off x="4354581" y="2729724"/>
            <a:ext cx="1142241" cy="394693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1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대화모델 설계</a:t>
            </a:r>
            <a:r>
              <a:rPr lang="en-US" altLang="ko-KR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124" name="모서리가 둥근 직사각형 51"/>
          <p:cNvSpPr/>
          <p:nvPr/>
        </p:nvSpPr>
        <p:spPr>
          <a:xfrm>
            <a:off x="5680902" y="2729724"/>
            <a:ext cx="1142241" cy="394693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1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학습 및 </a:t>
            </a:r>
            <a:endParaRPr lang="en-US" altLang="ko-KR" sz="1000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ctr">
              <a:lnSpc>
                <a:spcPts val="11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Structure </a:t>
            </a:r>
            <a:r>
              <a:rPr lang="ko-KR" altLang="en-US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적용</a:t>
            </a:r>
            <a:endParaRPr lang="en-US" altLang="ko-KR" sz="1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26" name="모서리가 둥근 직사각형 51"/>
          <p:cNvSpPr/>
          <p:nvPr/>
        </p:nvSpPr>
        <p:spPr>
          <a:xfrm>
            <a:off x="7007223" y="2729724"/>
            <a:ext cx="1142241" cy="394693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1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C&amp;T</a:t>
            </a:r>
            <a:r>
              <a:rPr lang="en-US" altLang="ko-KR" sz="1000" b="1" baseline="30000" dirty="0">
                <a:solidFill>
                  <a:schemeClr val="bg1"/>
                </a:solidFill>
                <a:latin typeface="Cambria" panose="02040503050406030204" pitchFamily="18" charset="0"/>
              </a:rPr>
              <a:t>1)</a:t>
            </a:r>
            <a:r>
              <a:rPr lang="en-US" altLang="ko-KR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ko-KR" altLang="en-US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테스트</a:t>
            </a:r>
            <a:endParaRPr lang="en-US" altLang="ko-KR" sz="1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27" name="모서리가 둥근 직사각형 51"/>
          <p:cNvSpPr/>
          <p:nvPr/>
        </p:nvSpPr>
        <p:spPr>
          <a:xfrm>
            <a:off x="8333546" y="2729724"/>
            <a:ext cx="1142241" cy="394693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1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최종</a:t>
            </a:r>
            <a:endParaRPr lang="en-US" altLang="ko-KR" sz="1000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ctr">
              <a:lnSpc>
                <a:spcPts val="11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Pilot</a:t>
            </a:r>
            <a:r>
              <a:rPr lang="ko-KR" altLang="en-US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 검증</a:t>
            </a:r>
            <a:endParaRPr lang="en-US" altLang="ko-KR" sz="1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cxnSp>
        <p:nvCxnSpPr>
          <p:cNvPr id="128" name="직선 화살표 연결선 83"/>
          <p:cNvCxnSpPr>
            <a:stCxn id="121" idx="3"/>
            <a:endCxn id="117" idx="1"/>
          </p:cNvCxnSpPr>
          <p:nvPr/>
        </p:nvCxnSpPr>
        <p:spPr>
          <a:xfrm>
            <a:off x="1517859" y="2927071"/>
            <a:ext cx="184080" cy="0"/>
          </a:xfrm>
          <a:prstGeom prst="straightConnector1">
            <a:avLst/>
          </a:prstGeom>
          <a:noFill/>
          <a:ln w="22225" cap="flat" cmpd="sng" algn="ctr">
            <a:solidFill>
              <a:srgbClr val="00B0F0"/>
            </a:solidFill>
            <a:prstDash val="solid"/>
            <a:tailEnd type="triangle"/>
          </a:ln>
          <a:effectLst/>
        </p:spPr>
      </p:cxnSp>
      <p:cxnSp>
        <p:nvCxnSpPr>
          <p:cNvPr id="131" name="직선 화살표 연결선 83"/>
          <p:cNvCxnSpPr>
            <a:stCxn id="117" idx="3"/>
            <a:endCxn id="119" idx="1"/>
          </p:cNvCxnSpPr>
          <p:nvPr/>
        </p:nvCxnSpPr>
        <p:spPr>
          <a:xfrm>
            <a:off x="2844180" y="2927071"/>
            <a:ext cx="184080" cy="0"/>
          </a:xfrm>
          <a:prstGeom prst="straightConnector1">
            <a:avLst/>
          </a:prstGeom>
          <a:noFill/>
          <a:ln w="22225" cap="flat" cmpd="sng" algn="ctr">
            <a:solidFill>
              <a:srgbClr val="00B0F0"/>
            </a:solidFill>
            <a:prstDash val="sysDash"/>
            <a:tailEnd type="triangle"/>
          </a:ln>
          <a:effectLst/>
        </p:spPr>
      </p:cxnSp>
      <p:cxnSp>
        <p:nvCxnSpPr>
          <p:cNvPr id="134" name="직선 화살표 연결선 83"/>
          <p:cNvCxnSpPr>
            <a:stCxn id="119" idx="3"/>
            <a:endCxn id="123" idx="1"/>
          </p:cNvCxnSpPr>
          <p:nvPr/>
        </p:nvCxnSpPr>
        <p:spPr>
          <a:xfrm>
            <a:off x="4170501" y="2927071"/>
            <a:ext cx="184080" cy="0"/>
          </a:xfrm>
          <a:prstGeom prst="straightConnector1">
            <a:avLst/>
          </a:prstGeom>
          <a:noFill/>
          <a:ln w="22225" cap="flat" cmpd="sng" algn="ctr">
            <a:solidFill>
              <a:srgbClr val="00B0F0"/>
            </a:solidFill>
            <a:prstDash val="sysDash"/>
            <a:tailEnd type="triangle"/>
          </a:ln>
          <a:effectLst/>
        </p:spPr>
      </p:cxnSp>
      <p:cxnSp>
        <p:nvCxnSpPr>
          <p:cNvPr id="137" name="직선 화살표 연결선 83"/>
          <p:cNvCxnSpPr>
            <a:stCxn id="123" idx="3"/>
            <a:endCxn id="124" idx="1"/>
          </p:cNvCxnSpPr>
          <p:nvPr/>
        </p:nvCxnSpPr>
        <p:spPr>
          <a:xfrm>
            <a:off x="5496822" y="2927071"/>
            <a:ext cx="184080" cy="0"/>
          </a:xfrm>
          <a:prstGeom prst="straightConnector1">
            <a:avLst/>
          </a:prstGeom>
          <a:noFill/>
          <a:ln w="22225" cap="flat" cmpd="sng" algn="ctr">
            <a:solidFill>
              <a:srgbClr val="00B0F0"/>
            </a:solidFill>
            <a:prstDash val="sysDash"/>
            <a:tailEnd type="triangle"/>
          </a:ln>
          <a:effectLst/>
        </p:spPr>
      </p:cxnSp>
      <p:cxnSp>
        <p:nvCxnSpPr>
          <p:cNvPr id="140" name="직선 화살표 연결선 83"/>
          <p:cNvCxnSpPr>
            <a:stCxn id="124" idx="3"/>
            <a:endCxn id="126" idx="1"/>
          </p:cNvCxnSpPr>
          <p:nvPr/>
        </p:nvCxnSpPr>
        <p:spPr>
          <a:xfrm>
            <a:off x="6823143" y="2927071"/>
            <a:ext cx="184080" cy="0"/>
          </a:xfrm>
          <a:prstGeom prst="straightConnector1">
            <a:avLst/>
          </a:prstGeom>
          <a:noFill/>
          <a:ln w="22225" cap="flat" cmpd="sng" algn="ctr">
            <a:solidFill>
              <a:srgbClr val="00B0F0"/>
            </a:solidFill>
            <a:prstDash val="sysDash"/>
            <a:tailEnd type="triangle"/>
          </a:ln>
          <a:effectLst/>
        </p:spPr>
      </p:cxnSp>
      <p:cxnSp>
        <p:nvCxnSpPr>
          <p:cNvPr id="143" name="직선 화살표 연결선 83"/>
          <p:cNvCxnSpPr>
            <a:stCxn id="126" idx="3"/>
            <a:endCxn id="127" idx="1"/>
          </p:cNvCxnSpPr>
          <p:nvPr/>
        </p:nvCxnSpPr>
        <p:spPr>
          <a:xfrm>
            <a:off x="8149464" y="2927071"/>
            <a:ext cx="184082" cy="0"/>
          </a:xfrm>
          <a:prstGeom prst="straightConnector1">
            <a:avLst/>
          </a:prstGeom>
          <a:noFill/>
          <a:ln w="22225" cap="flat" cmpd="sng" algn="ctr">
            <a:solidFill>
              <a:srgbClr val="00B0F0"/>
            </a:solidFill>
            <a:prstDash val="solid"/>
            <a:tailEnd type="triangle"/>
          </a:ln>
          <a:effectLst/>
        </p:spPr>
      </p:cxnSp>
      <p:cxnSp>
        <p:nvCxnSpPr>
          <p:cNvPr id="150" name="꺾인 연결선 149"/>
          <p:cNvCxnSpPr>
            <a:stCxn id="126" idx="2"/>
            <a:endCxn id="119" idx="2"/>
          </p:cNvCxnSpPr>
          <p:nvPr/>
        </p:nvCxnSpPr>
        <p:spPr>
          <a:xfrm rot="5400000">
            <a:off x="5588863" y="1134936"/>
            <a:ext cx="12700" cy="3978963"/>
          </a:xfrm>
          <a:prstGeom prst="bentConnector3">
            <a:avLst>
              <a:gd name="adj1" fmla="val 1649984"/>
            </a:avLst>
          </a:prstGeom>
          <a:noFill/>
          <a:ln w="22225" cap="flat" cmpd="sng" algn="ctr">
            <a:solidFill>
              <a:srgbClr val="00B0F0"/>
            </a:solidFill>
            <a:prstDash val="sysDash"/>
            <a:headEnd type="triangle"/>
            <a:tailEnd type="none"/>
          </a:ln>
          <a:effectLst/>
        </p:spPr>
      </p:cxnSp>
      <p:sp>
        <p:nvSpPr>
          <p:cNvPr id="174" name="모서리가 둥근 직사각형 51"/>
          <p:cNvSpPr/>
          <p:nvPr/>
        </p:nvSpPr>
        <p:spPr>
          <a:xfrm>
            <a:off x="1701939" y="3464837"/>
            <a:ext cx="1142241" cy="1935850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Structure</a:t>
            </a: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/>
            </a:r>
            <a:b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&gt; </a:t>
            </a:r>
            <a:r>
              <a:rPr lang="ko-KR" altLang="en-US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전체</a:t>
            </a: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/LIST</a:t>
            </a: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답변 방식</a:t>
            </a: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/>
            </a:r>
            <a:b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&gt; text +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카카오톡</a:t>
            </a:r>
            <a:r>
              <a:rPr lang="ko-KR" altLang="en-US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list button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500" b="1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75" name="모서리가 둥근 직사각형 51"/>
          <p:cNvSpPr/>
          <p:nvPr/>
        </p:nvSpPr>
        <p:spPr>
          <a:xfrm>
            <a:off x="3022549" y="3464837"/>
            <a:ext cx="1153663" cy="1935850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Intent (</a:t>
            </a:r>
            <a:r>
              <a:rPr lang="ko-KR" altLang="en-US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의도</a:t>
            </a:r>
            <a:r>
              <a:rPr lang="en-US" altLang="ko-KR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)</a:t>
            </a: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/>
            </a:r>
            <a:b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&gt; </a:t>
            </a:r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97 </a:t>
            </a:r>
            <a:r>
              <a:rPr lang="ko-KR" altLang="en-US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개  </a:t>
            </a:r>
            <a:r>
              <a:rPr lang="ko-KR" altLang="en-US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학습 데이터 활용</a:t>
            </a:r>
            <a:endParaRPr lang="en-US" altLang="ko-KR" sz="10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ko-KR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Entity (</a:t>
            </a:r>
            <a:r>
              <a:rPr lang="ko-KR" altLang="en-US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개체</a:t>
            </a:r>
            <a:r>
              <a:rPr lang="en-US" altLang="ko-KR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)</a:t>
            </a: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/>
            </a:r>
            <a:b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&gt; </a:t>
            </a:r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3</a:t>
            </a:r>
            <a:r>
              <a:rPr lang="ko-KR" altLang="en-US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개 </a:t>
            </a: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Entity , </a:t>
            </a:r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46 Synonyms </a:t>
            </a:r>
            <a:r>
              <a:rPr lang="ko-KR" altLang="en-US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활용하여 </a:t>
            </a:r>
            <a:r>
              <a:rPr lang="ko-KR" altLang="en-US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구성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76" name="모서리가 둥근 직사각형 51"/>
          <p:cNvSpPr/>
          <p:nvPr/>
        </p:nvSpPr>
        <p:spPr>
          <a:xfrm>
            <a:off x="375618" y="3464837"/>
            <a:ext cx="1142241" cy="1935850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서비스 대상</a:t>
            </a: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/>
            </a:r>
            <a:b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&gt;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카카오톡</a:t>
            </a:r>
            <a:r>
              <a:rPr lang="ko-KR" altLang="en-US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서비스</a:t>
            </a:r>
            <a:endParaRPr lang="en-US" altLang="ko-KR" sz="10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활용 데이터</a:t>
            </a: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/>
            </a:r>
            <a:b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&gt; 97</a:t>
            </a:r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총 </a:t>
            </a:r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82</a:t>
            </a:r>
            <a:r>
              <a:rPr lang="ko-KR" altLang="en-US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개</a:t>
            </a:r>
            <a:endParaRPr lang="en-US" altLang="ko-KR" sz="500" b="1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77" name="모서리가 둥근 직사각형 51"/>
          <p:cNvSpPr/>
          <p:nvPr/>
        </p:nvSpPr>
        <p:spPr>
          <a:xfrm>
            <a:off x="4324768" y="3464837"/>
            <a:ext cx="1155600" cy="1935850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rgbClr val="0070C0"/>
                </a:solidFill>
                <a:latin typeface="Cambria" panose="02040503050406030204" pitchFamily="18" charset="0"/>
              </a:rPr>
              <a:t>대화 모델</a:t>
            </a:r>
            <a:r>
              <a:rPr lang="en-US" altLang="ko-KR" sz="800" b="1" dirty="0">
                <a:solidFill>
                  <a:srgbClr val="0070C0"/>
                </a:solidFill>
                <a:latin typeface="Cambria" panose="02040503050406030204" pitchFamily="18" charset="0"/>
              </a:rPr>
              <a:t/>
            </a:r>
            <a:br>
              <a:rPr lang="en-US" altLang="ko-KR" sz="800" b="1" dirty="0">
                <a:solidFill>
                  <a:srgbClr val="0070C0"/>
                </a:solidFill>
                <a:latin typeface="Cambria" panose="02040503050406030204" pitchFamily="18" charset="0"/>
              </a:rPr>
            </a:br>
            <a:r>
              <a:rPr lang="en-US" altLang="ko-KR" sz="800" b="1" dirty="0">
                <a:solidFill>
                  <a:schemeClr val="tx1"/>
                </a:solidFill>
                <a:latin typeface="Cambria" panose="02040503050406030204" pitchFamily="18" charset="0"/>
              </a:rPr>
              <a:t>&gt; Single </a:t>
            </a:r>
            <a:r>
              <a:rPr lang="en-US" altLang="ko-KR" sz="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Turn(</a:t>
            </a:r>
            <a:r>
              <a:rPr lang="ko-KR" altLang="en-US" sz="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대부분</a:t>
            </a:r>
            <a:r>
              <a:rPr lang="en-US" altLang="ko-KR" sz="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)</a:t>
            </a:r>
            <a:r>
              <a:rPr lang="en-US" altLang="ko-KR" sz="800" b="1" dirty="0">
                <a:solidFill>
                  <a:schemeClr val="tx1"/>
                </a:solidFill>
                <a:latin typeface="Cambria" panose="02040503050406030204" pitchFamily="18" charset="0"/>
              </a:rPr>
              <a:t/>
            </a:r>
            <a:br>
              <a:rPr lang="en-US" altLang="ko-KR" sz="8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altLang="ko-KR" sz="800" b="1" dirty="0">
                <a:solidFill>
                  <a:schemeClr val="tx1"/>
                </a:solidFill>
                <a:latin typeface="Cambria" panose="02040503050406030204" pitchFamily="18" charset="0"/>
              </a:rPr>
              <a:t>&gt; Multi </a:t>
            </a:r>
            <a:r>
              <a:rPr lang="en-US" altLang="ko-KR" sz="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Turn (</a:t>
            </a:r>
            <a:r>
              <a:rPr lang="ko-KR" altLang="en-US" sz="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용어사전</a:t>
            </a:r>
            <a:r>
              <a:rPr lang="en-US" altLang="ko-KR" sz="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)</a:t>
            </a:r>
            <a:endParaRPr lang="en-US" altLang="ko-KR" sz="8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rgbClr val="0070C0"/>
                </a:solidFill>
                <a:latin typeface="Cambria" panose="02040503050406030204" pitchFamily="18" charset="0"/>
              </a:rPr>
              <a:t> 추가 기능</a:t>
            </a:r>
            <a:r>
              <a:rPr lang="en-US" altLang="ko-KR" sz="800" b="1" dirty="0">
                <a:solidFill>
                  <a:srgbClr val="0070C0"/>
                </a:solidFill>
                <a:latin typeface="Cambria" panose="02040503050406030204" pitchFamily="18" charset="0"/>
              </a:rPr>
              <a:t/>
            </a:r>
            <a:br>
              <a:rPr lang="en-US" altLang="ko-KR" sz="800" b="1" dirty="0">
                <a:solidFill>
                  <a:srgbClr val="0070C0"/>
                </a:solidFill>
                <a:latin typeface="Cambria" panose="02040503050406030204" pitchFamily="18" charset="0"/>
              </a:rPr>
            </a:br>
            <a:r>
              <a:rPr lang="en-US" altLang="ko-KR" sz="8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&gt; </a:t>
            </a:r>
            <a:r>
              <a:rPr lang="ko-KR" altLang="en-US" sz="8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외부 </a:t>
            </a:r>
            <a:r>
              <a:rPr lang="en-US" altLang="ko-KR" sz="8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GATEWAY</a:t>
            </a:r>
            <a:r>
              <a:rPr lang="ko-KR" altLang="en-US" sz="8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를 이용한 </a:t>
            </a:r>
            <a:r>
              <a:rPr lang="ko-KR" altLang="en-US" sz="800" b="1" dirty="0" err="1" smtClean="0">
                <a:solidFill>
                  <a:srgbClr val="0070C0"/>
                </a:solidFill>
                <a:latin typeface="Cambria" panose="02040503050406030204" pitchFamily="18" charset="0"/>
              </a:rPr>
              <a:t>카톡</a:t>
            </a:r>
            <a:r>
              <a:rPr lang="en-US" altLang="ko-KR" sz="8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, API </a:t>
            </a:r>
            <a:r>
              <a:rPr lang="ko-KR" altLang="en-US" sz="8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연동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78" name="모서리가 둥근 직사각형 51"/>
          <p:cNvSpPr/>
          <p:nvPr/>
        </p:nvSpPr>
        <p:spPr>
          <a:xfrm>
            <a:off x="5680902" y="3464837"/>
            <a:ext cx="1142241" cy="1935850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학습</a:t>
            </a: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/>
            </a:r>
            <a:b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&gt; </a:t>
            </a:r>
            <a:r>
              <a:rPr lang="ko-KR" altLang="en-US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통합</a:t>
            </a: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업로드 방식 및 </a:t>
            </a:r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GUI (2</a:t>
            </a:r>
            <a:r>
              <a:rPr lang="ko-KR" altLang="en-US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번째에서 주로</a:t>
            </a:r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) </a:t>
            </a:r>
            <a:endParaRPr lang="en-US" altLang="ko-KR" sz="10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Structure </a:t>
            </a:r>
            <a:r>
              <a:rPr lang="ko-KR" altLang="en-US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적용</a:t>
            </a: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/>
            </a:r>
            <a:b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&gt; GUI </a:t>
            </a:r>
            <a:r>
              <a:rPr lang="ko-KR" altLang="en-US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방식의 </a:t>
            </a: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Dialog </a:t>
            </a:r>
            <a:r>
              <a:rPr lang="ko-KR" altLang="en-US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구성 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79" name="모서리가 둥근 직사각형 51"/>
          <p:cNvSpPr/>
          <p:nvPr/>
        </p:nvSpPr>
        <p:spPr>
          <a:xfrm>
            <a:off x="7007223" y="3464837"/>
            <a:ext cx="1142241" cy="1935850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성능 테스트 </a:t>
            </a: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/>
            </a:r>
            <a:b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&gt; </a:t>
            </a:r>
            <a:r>
              <a:rPr lang="ko-KR" altLang="en-US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제대로 수행 </a:t>
            </a:r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X</a:t>
            </a:r>
            <a:endParaRPr lang="en-US" altLang="ko-KR" sz="1000" b="1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구조 테스트</a:t>
            </a:r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/>
            </a:r>
            <a:b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&gt; </a:t>
            </a:r>
            <a:r>
              <a:rPr lang="ko-KR" altLang="en-US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외부 </a:t>
            </a:r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API </a:t>
            </a:r>
            <a:r>
              <a:rPr lang="ko-KR" altLang="en-US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부분 구조 </a:t>
            </a:r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test </a:t>
            </a:r>
            <a:r>
              <a:rPr lang="ko-KR" altLang="en-US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집중적으로 수행</a:t>
            </a:r>
            <a:endParaRPr lang="en-US" altLang="ko-KR" sz="10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80" name="모서리가 둥근 직사각형 51"/>
          <p:cNvSpPr/>
          <p:nvPr/>
        </p:nvSpPr>
        <p:spPr>
          <a:xfrm>
            <a:off x="8333546" y="3464837"/>
            <a:ext cx="1142241" cy="1935850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UI </a:t>
            </a:r>
            <a:r>
              <a:rPr lang="ko-KR" altLang="en-US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적용 </a:t>
            </a: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/>
            </a:r>
            <a:b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&gt;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카카오톡</a:t>
            </a:r>
            <a:r>
              <a:rPr lang="ko-KR" altLang="en-US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리스트</a:t>
            </a:r>
            <a:endParaRPr lang="en-US" altLang="ko-KR" sz="1000" b="1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예외처리</a:t>
            </a:r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/>
            </a:r>
            <a:b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&gt; …</a:t>
            </a:r>
            <a:endParaRPr lang="en-US" altLang="ko-KR" sz="10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147" name="꺾인 연결선 146"/>
          <p:cNvCxnSpPr>
            <a:stCxn id="126" idx="0"/>
            <a:endCxn id="119" idx="0"/>
          </p:cNvCxnSpPr>
          <p:nvPr/>
        </p:nvCxnSpPr>
        <p:spPr>
          <a:xfrm rot="16200000" flipV="1">
            <a:off x="5588863" y="740242"/>
            <a:ext cx="12700" cy="3978963"/>
          </a:xfrm>
          <a:prstGeom prst="bentConnector3">
            <a:avLst>
              <a:gd name="adj1" fmla="val 1799969"/>
            </a:avLst>
          </a:prstGeom>
          <a:noFill/>
          <a:ln w="22225" cap="flat" cmpd="sng" algn="ctr">
            <a:solidFill>
              <a:srgbClr val="00B0F0"/>
            </a:solidFill>
            <a:prstDash val="sysDash"/>
            <a:tailEnd type="triangle"/>
          </a:ln>
          <a:effectLst/>
        </p:spPr>
      </p:cxnSp>
      <p:sp>
        <p:nvSpPr>
          <p:cNvPr id="181" name="직사각형 180"/>
          <p:cNvSpPr/>
          <p:nvPr/>
        </p:nvSpPr>
        <p:spPr>
          <a:xfrm>
            <a:off x="4844506" y="2313020"/>
            <a:ext cx="1271724" cy="31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300"/>
              </a:spcBef>
            </a:pPr>
            <a:r>
              <a:rPr lang="ko-KR" altLang="en-US" sz="1100" b="1" dirty="0">
                <a:solidFill>
                  <a:schemeClr val="tx1"/>
                </a:solidFill>
                <a:latin typeface="Cambria" panose="02040503050406030204" pitchFamily="18" charset="0"/>
              </a:rPr>
              <a:t>반복</a:t>
            </a:r>
            <a:r>
              <a:rPr lang="en-US" altLang="ko-KR" sz="1100" b="1" dirty="0">
                <a:solidFill>
                  <a:schemeClr val="tx1"/>
                </a:solidFill>
                <a:latin typeface="Cambria" panose="02040503050406030204" pitchFamily="18" charset="0"/>
              </a:rPr>
              <a:t>(iteration)</a:t>
            </a:r>
          </a:p>
        </p:txBody>
      </p:sp>
      <p:sp>
        <p:nvSpPr>
          <p:cNvPr id="49" name="모서리가 둥근 직사각형 51"/>
          <p:cNvSpPr/>
          <p:nvPr/>
        </p:nvSpPr>
        <p:spPr>
          <a:xfrm>
            <a:off x="375618" y="1964160"/>
            <a:ext cx="1142241" cy="31859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1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Persona</a:t>
            </a:r>
          </a:p>
        </p:txBody>
      </p:sp>
      <p:sp>
        <p:nvSpPr>
          <p:cNvPr id="51" name="모서리가 둥근 직사각형 51"/>
          <p:cNvSpPr/>
          <p:nvPr/>
        </p:nvSpPr>
        <p:spPr>
          <a:xfrm>
            <a:off x="375618" y="1577245"/>
            <a:ext cx="1142241" cy="31859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1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주제</a:t>
            </a:r>
            <a:endParaRPr lang="en-US" altLang="ko-KR" sz="1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701939" y="1964160"/>
            <a:ext cx="7773848" cy="31859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박</a:t>
            </a:r>
            <a:r>
              <a:rPr lang="en-US" altLang="ko-KR" sz="1000" dirty="0">
                <a:solidFill>
                  <a:schemeClr val="tx1"/>
                </a:solidFill>
              </a:rPr>
              <a:t>OO </a:t>
            </a:r>
            <a:r>
              <a:rPr lang="ko-KR" altLang="en-US" sz="1000" dirty="0" smtClean="0">
                <a:solidFill>
                  <a:schemeClr val="tx1"/>
                </a:solidFill>
              </a:rPr>
              <a:t>대리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여자</a:t>
            </a:r>
            <a:r>
              <a:rPr lang="en-US" altLang="ko-KR" sz="1000" dirty="0" smtClean="0">
                <a:solidFill>
                  <a:schemeClr val="tx1"/>
                </a:solidFill>
              </a:rPr>
              <a:t>/20</a:t>
            </a:r>
            <a:r>
              <a:rPr lang="ko-KR" altLang="en-US" sz="1000" dirty="0" smtClean="0">
                <a:solidFill>
                  <a:schemeClr val="tx1"/>
                </a:solidFill>
              </a:rPr>
              <a:t>대 후반 세무회계 전문가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경력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년차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자기업무에 </a:t>
            </a:r>
            <a:r>
              <a:rPr lang="ko-KR" altLang="en-US" sz="1000" dirty="0">
                <a:solidFill>
                  <a:schemeClr val="tx1"/>
                </a:solidFill>
              </a:rPr>
              <a:t>자부심이 있고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대표들에게 친절히 응대하려고 </a:t>
            </a:r>
            <a:r>
              <a:rPr lang="ko-KR" altLang="en-US" sz="1000" dirty="0" smtClean="0">
                <a:solidFill>
                  <a:schemeClr val="tx1"/>
                </a:solidFill>
              </a:rPr>
              <a:t>노력함</a:t>
            </a:r>
            <a:r>
              <a:rPr lang="ko-KR" altLang="en-US" sz="1000" dirty="0">
                <a:solidFill>
                  <a:schemeClr val="tx1"/>
                </a:solidFill>
              </a:rPr>
              <a:t/>
            </a:r>
            <a:br>
              <a:rPr lang="ko-KR" altLang="en-US" sz="1000" dirty="0">
                <a:solidFill>
                  <a:schemeClr val="tx1"/>
                </a:solidFill>
              </a:rPr>
            </a:br>
            <a:endParaRPr lang="en-US" altLang="ko-KR" sz="10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3" name="모서리가 둥근 직사각형 51"/>
          <p:cNvSpPr/>
          <p:nvPr/>
        </p:nvSpPr>
        <p:spPr>
          <a:xfrm>
            <a:off x="1701939" y="1577245"/>
            <a:ext cx="7773848" cy="31859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100"/>
              </a:lnSpc>
            </a:pPr>
            <a:r>
              <a:rPr lang="ko-KR" altLang="en-US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세무 업무 중 사업자 등록 관련 </a:t>
            </a:r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FAQ</a:t>
            </a:r>
            <a:endParaRPr lang="en-US" altLang="ko-KR" sz="10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6" name="텍스트 개체 틀 21"/>
          <p:cNvSpPr txBox="1">
            <a:spLocks/>
          </p:cNvSpPr>
          <p:nvPr/>
        </p:nvSpPr>
        <p:spPr bwMode="auto">
          <a:xfrm>
            <a:off x="417768" y="692696"/>
            <a:ext cx="9337298" cy="411422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r" defTabSz="914287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 smtClean="0">
                <a:latin typeface="Cambria" panose="02040503050406030204" pitchFamily="18" charset="0"/>
                <a:ea typeface="맑은 고딕"/>
              </a:rPr>
              <a:t>팀원 </a:t>
            </a:r>
            <a:r>
              <a:rPr lang="en-US" altLang="ko-KR" sz="1200" dirty="0" smtClean="0">
                <a:latin typeface="Cambria" panose="02040503050406030204" pitchFamily="18" charset="0"/>
                <a:ea typeface="맑은 고딕"/>
              </a:rPr>
              <a:t>: XXX, XXX, XXX</a:t>
            </a:r>
            <a:endParaRPr lang="en-US" altLang="ko-KR" sz="1200" dirty="0">
              <a:latin typeface="Cambria" panose="02040503050406030204" pitchFamily="18" charset="0"/>
              <a:ea typeface="맑은 고딕"/>
            </a:endParaRPr>
          </a:p>
        </p:txBody>
      </p:sp>
      <p:sp>
        <p:nvSpPr>
          <p:cNvPr id="58" name="모서리가 둥근 직사각형 51"/>
          <p:cNvSpPr/>
          <p:nvPr/>
        </p:nvSpPr>
        <p:spPr>
          <a:xfrm>
            <a:off x="375617" y="5735794"/>
            <a:ext cx="9100170" cy="861558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165225" algn="l"/>
              </a:tabLst>
            </a:pPr>
            <a:r>
              <a:rPr lang="en-US" altLang="ko-KR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ko-KR" altLang="en-US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ko-KR" altLang="en-US" sz="10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우선 기능 개발에 대해서 힘쓰다 보니 응답 결과와 페르소나의 일관성을 잡는 일을 거의 하지 못함</a:t>
            </a:r>
            <a:r>
              <a:rPr lang="en-US" altLang="ko-KR" sz="10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FAQ</a:t>
            </a:r>
            <a:r>
              <a:rPr lang="ko-KR" altLang="en-US" sz="10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작업 위주였기에 </a:t>
            </a:r>
            <a:r>
              <a:rPr lang="en-US" altLang="ko-KR" sz="10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slot</a:t>
            </a:r>
            <a:r>
              <a:rPr lang="ko-KR" altLang="en-US" sz="10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을 활용해보지 못해 아쉬움</a:t>
            </a:r>
            <a:r>
              <a:rPr lang="en-US" altLang="ko-KR" sz="10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</a:t>
            </a:r>
            <a:endParaRPr lang="en-US" altLang="ko-KR" sz="1000" b="1" dirty="0" smtClean="0">
              <a:solidFill>
                <a:srgbClr val="0070C0"/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165225" algn="l"/>
              </a:tabLst>
            </a:pPr>
            <a:r>
              <a:rPr lang="en-US" altLang="ko-KR" sz="10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ko-KR" altLang="en-US" sz="10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외부 </a:t>
            </a:r>
            <a:r>
              <a:rPr lang="en-US" altLang="ko-KR" sz="10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relay gateway</a:t>
            </a:r>
            <a:r>
              <a:rPr lang="ko-KR" altLang="en-US" sz="10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를 이용해서 </a:t>
            </a:r>
            <a:r>
              <a:rPr lang="ko-KR" altLang="en-US" sz="1000" b="1" dirty="0" err="1" smtClean="0">
                <a:solidFill>
                  <a:srgbClr val="0070C0"/>
                </a:solidFill>
                <a:latin typeface="Cambria" panose="02040503050406030204" pitchFamily="18" charset="0"/>
              </a:rPr>
              <a:t>카카오톡을</a:t>
            </a:r>
            <a:r>
              <a:rPr lang="ko-KR" altLang="en-US" sz="10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 연동하였기 때문에</a:t>
            </a:r>
            <a:r>
              <a:rPr lang="en-US" altLang="ko-KR" sz="10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  </a:t>
            </a:r>
            <a:r>
              <a:rPr lang="ko-KR" altLang="en-US" sz="10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외부 세션과 관련해서 </a:t>
            </a:r>
            <a:r>
              <a:rPr lang="en-US" altLang="ko-KR" sz="10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context</a:t>
            </a:r>
            <a:r>
              <a:rPr lang="ko-KR" altLang="en-US" sz="10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를 관리하는 작업이 좀 어려웠음</a:t>
            </a:r>
            <a:r>
              <a:rPr lang="en-US" altLang="ko-KR" sz="10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Context </a:t>
            </a:r>
            <a:r>
              <a:rPr lang="ko-KR" altLang="en-US" sz="10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관리 이슈로 이상한 대답을 하는 경우가 종종 있었음</a:t>
            </a:r>
            <a:r>
              <a:rPr lang="en-US" altLang="ko-KR" sz="10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</a:t>
            </a:r>
            <a:endParaRPr lang="en-US" altLang="ko-KR" sz="1000" b="1" dirty="0" smtClean="0">
              <a:solidFill>
                <a:srgbClr val="0070C0"/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165225" algn="l"/>
              </a:tabLst>
            </a:pPr>
            <a:r>
              <a:rPr lang="en-US" altLang="ko-KR" sz="10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altLang="ko-KR" sz="10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entity-intent </a:t>
            </a:r>
            <a:r>
              <a:rPr lang="ko-KR" altLang="en-US" sz="10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방식으로 </a:t>
            </a:r>
            <a:r>
              <a:rPr lang="en-US" altLang="ko-KR" sz="1000" b="1" dirty="0" err="1" smtClean="0">
                <a:solidFill>
                  <a:srgbClr val="0070C0"/>
                </a:solidFill>
                <a:latin typeface="Cambria" panose="02040503050406030204" pitchFamily="18" charset="0"/>
              </a:rPr>
              <a:t>filte</a:t>
            </a:r>
            <a:r>
              <a:rPr lang="ko-KR" altLang="en-US" sz="10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를 걸었는데</a:t>
            </a:r>
            <a:r>
              <a:rPr lang="en-US" altLang="ko-KR" sz="10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, </a:t>
            </a:r>
            <a:r>
              <a:rPr lang="ko-KR" altLang="en-US" sz="10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확장성에 문제가 있다는 것을 파악하고</a:t>
            </a:r>
            <a:r>
              <a:rPr lang="en-US" altLang="ko-KR" sz="10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, intent – entity </a:t>
            </a:r>
            <a:r>
              <a:rPr lang="ko-KR" altLang="en-US" sz="10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형식으로 진행 </a:t>
            </a:r>
            <a:r>
              <a:rPr lang="ko-KR" altLang="en-US" sz="10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최초 보다 </a:t>
            </a:r>
            <a:r>
              <a:rPr lang="en-US" altLang="ko-KR" sz="10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intent </a:t>
            </a:r>
            <a:r>
              <a:rPr lang="ko-KR" altLang="en-US" sz="10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수 가 줄어 </a:t>
            </a:r>
            <a:r>
              <a:rPr lang="ko-KR" altLang="en-US" sz="1000" b="1" dirty="0" err="1" smtClean="0">
                <a:solidFill>
                  <a:srgbClr val="0070C0"/>
                </a:solidFill>
                <a:latin typeface="Cambria" panose="02040503050406030204" pitchFamily="18" charset="0"/>
              </a:rPr>
              <a:t>듬</a:t>
            </a:r>
            <a:endParaRPr lang="en-US" altLang="ko-KR" sz="1000" b="1" dirty="0">
              <a:solidFill>
                <a:srgbClr val="0070C0"/>
              </a:solidFill>
              <a:latin typeface="Cambria" panose="02040503050406030204" pitchFamily="18" charset="0"/>
            </a:endParaRPr>
          </a:p>
        </p:txBody>
      </p:sp>
      <p:sp>
        <p:nvSpPr>
          <p:cNvPr id="59" name="모서리가 둥근 직사각형 51"/>
          <p:cNvSpPr/>
          <p:nvPr/>
        </p:nvSpPr>
        <p:spPr>
          <a:xfrm>
            <a:off x="375618" y="5504076"/>
            <a:ext cx="9100169" cy="231718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1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172788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15705</TotalTime>
  <Words>178</Words>
  <Application>Microsoft Office PowerPoint</Application>
  <PresentationFormat>A4 용지(210x297mm)</PresentationFormat>
  <Paragraphs>39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돋움</vt:lpstr>
      <vt:lpstr>맑은 고딕</vt:lpstr>
      <vt:lpstr>Arial</vt:lpstr>
      <vt:lpstr>Cambria</vt:lpstr>
      <vt:lpstr>Times New Roman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youngsu</cp:lastModifiedBy>
  <cp:revision>450</cp:revision>
  <cp:lastPrinted>2018-05-31T04:46:39Z</cp:lastPrinted>
  <dcterms:created xsi:type="dcterms:W3CDTF">2017-02-02T00:10:38Z</dcterms:created>
  <dcterms:modified xsi:type="dcterms:W3CDTF">2018-07-19T12:56:35Z</dcterms:modified>
</cp:coreProperties>
</file>