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99" r:id="rId2"/>
    <p:sldId id="495" r:id="rId3"/>
    <p:sldId id="491" r:id="rId4"/>
    <p:sldId id="557" r:id="rId5"/>
    <p:sldId id="496" r:id="rId6"/>
    <p:sldId id="499" r:id="rId7"/>
    <p:sldId id="501" r:id="rId8"/>
    <p:sldId id="502" r:id="rId9"/>
    <p:sldId id="510" r:id="rId10"/>
    <p:sldId id="503" r:id="rId11"/>
    <p:sldId id="560" r:id="rId12"/>
    <p:sldId id="559" r:id="rId13"/>
    <p:sldId id="558" r:id="rId14"/>
    <p:sldId id="504" r:id="rId15"/>
    <p:sldId id="509" r:id="rId16"/>
    <p:sldId id="505" r:id="rId17"/>
    <p:sldId id="519" r:id="rId18"/>
    <p:sldId id="565" r:id="rId19"/>
    <p:sldId id="520" r:id="rId20"/>
    <p:sldId id="562" r:id="rId21"/>
    <p:sldId id="563" r:id="rId22"/>
    <p:sldId id="564" r:id="rId23"/>
    <p:sldId id="507" r:id="rId24"/>
    <p:sldId id="566" r:id="rId25"/>
    <p:sldId id="516" r:id="rId26"/>
    <p:sldId id="578" r:id="rId27"/>
    <p:sldId id="568" r:id="rId28"/>
    <p:sldId id="521" r:id="rId29"/>
    <p:sldId id="567" r:id="rId30"/>
    <p:sldId id="511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9" r:id="rId40"/>
    <p:sldId id="551" r:id="rId41"/>
  </p:sldIdLst>
  <p:sldSz cx="9906000" cy="6858000" type="A4"/>
  <p:notesSz cx="6807200" cy="9939338"/>
  <p:defaultTextStyle>
    <a:defPPr>
      <a:defRPr lang="ko-KR"/>
    </a:defPPr>
    <a:lvl1pPr marL="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B0E2D5-B4C5-4672-9550-41BF36B6A386}">
          <p14:sldIdLst>
            <p14:sldId id="399"/>
            <p14:sldId id="495"/>
            <p14:sldId id="491"/>
            <p14:sldId id="557"/>
            <p14:sldId id="496"/>
            <p14:sldId id="499"/>
            <p14:sldId id="501"/>
            <p14:sldId id="502"/>
            <p14:sldId id="510"/>
            <p14:sldId id="503"/>
            <p14:sldId id="560"/>
            <p14:sldId id="559"/>
            <p14:sldId id="558"/>
            <p14:sldId id="504"/>
            <p14:sldId id="509"/>
            <p14:sldId id="505"/>
            <p14:sldId id="519"/>
            <p14:sldId id="565"/>
            <p14:sldId id="520"/>
            <p14:sldId id="562"/>
            <p14:sldId id="563"/>
            <p14:sldId id="564"/>
            <p14:sldId id="507"/>
            <p14:sldId id="566"/>
            <p14:sldId id="516"/>
            <p14:sldId id="578"/>
            <p14:sldId id="568"/>
            <p14:sldId id="521"/>
            <p14:sldId id="567"/>
            <p14:sldId id="511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9"/>
            <p14:sldId id="5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242"/>
    <a:srgbClr val="FEDD6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4048" autoAdjust="0"/>
  </p:normalViewPr>
  <p:slideViewPr>
    <p:cSldViewPr showGuides="1">
      <p:cViewPr>
        <p:scale>
          <a:sx n="75" d="100"/>
          <a:sy n="75" d="100"/>
        </p:scale>
        <p:origin x="-426" y="-186"/>
      </p:cViewPr>
      <p:guideLst>
        <p:guide orient="horz" pos="2387"/>
        <p:guide orient="horz" pos="4066"/>
        <p:guide orient="horz" pos="935"/>
        <p:guide orient="horz" pos="1026"/>
        <p:guide orient="horz" pos="1117"/>
        <p:guide pos="3120"/>
        <p:guide pos="217"/>
        <p:guide pos="6023"/>
        <p:guide pos="3029"/>
        <p:guide pos="3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50529" cy="497524"/>
          </a:xfrm>
          <a:prstGeom prst="rect">
            <a:avLst/>
          </a:prstGeom>
        </p:spPr>
        <p:txBody>
          <a:bodyPr vert="horz" lIns="91532" tIns="45764" rIns="91532" bIns="4576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32" tIns="45764" rIns="91532" bIns="45764" rtlCol="0"/>
          <a:lstStyle>
            <a:lvl1pPr algn="r">
              <a:defRPr sz="1200"/>
            </a:lvl1pPr>
          </a:lstStyle>
          <a:p>
            <a:fld id="{CF0924ED-B795-4969-B728-957B621616C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32" tIns="45764" rIns="91532" bIns="4576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6" y="4720911"/>
            <a:ext cx="5446396" cy="4472940"/>
          </a:xfrm>
          <a:prstGeom prst="rect">
            <a:avLst/>
          </a:prstGeom>
        </p:spPr>
        <p:txBody>
          <a:bodyPr vert="horz" lIns="91532" tIns="45764" rIns="91532" bIns="4576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229"/>
            <a:ext cx="2950529" cy="497523"/>
          </a:xfrm>
          <a:prstGeom prst="rect">
            <a:avLst/>
          </a:prstGeom>
        </p:spPr>
        <p:txBody>
          <a:bodyPr vert="horz" lIns="91532" tIns="45764" rIns="91532" bIns="4576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9"/>
            <a:ext cx="2950529" cy="497523"/>
          </a:xfrm>
          <a:prstGeom prst="rect">
            <a:avLst/>
          </a:prstGeom>
        </p:spPr>
        <p:txBody>
          <a:bodyPr vert="horz" lIns="91532" tIns="45764" rIns="91532" bIns="45764" rtlCol="0" anchor="b"/>
          <a:lstStyle>
            <a:lvl1pPr algn="r">
              <a:defRPr sz="1200"/>
            </a:lvl1pPr>
          </a:lstStyle>
          <a:p>
            <a:fld id="{0EB67E06-E3A3-49C6-8E43-5CB686CF0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spect="1" noChangeArrowheads="1" noTextEdit="1"/>
          </p:cNvSpPr>
          <p:nvPr userDrawn="1"/>
        </p:nvSpPr>
        <p:spPr bwMode="auto">
          <a:xfrm>
            <a:off x="4241803" y="-241297"/>
            <a:ext cx="16811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4" tIns="45673" rIns="91344" bIns="4567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64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</p:sldLayoutIdLst>
  <p:txStyles>
    <p:titleStyle>
      <a:lvl1pPr algn="ctr" defTabSz="914122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6" indent="-342796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3" indent="-285662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70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3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9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5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1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584394" y="2158617"/>
            <a:ext cx="8567450" cy="112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ko-KR" altLang="en-US" sz="3600" i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대화 서비스</a:t>
            </a:r>
            <a:endParaRPr kumimoji="1" lang="en-US" altLang="ko-KR" sz="3600" i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(’18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년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3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차 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Aibril Channel Partner Tech 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과정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Tahoma" pitchFamily="34" charset="0"/>
              </a:rPr>
              <a:t>)</a:t>
            </a:r>
            <a:endParaRPr kumimoji="1" lang="en-US" altLang="ko-KR" sz="3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cs typeface="Tahoma" pitchFamily="34" charset="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584394" y="4629058"/>
            <a:ext cx="1942483" cy="8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17" tIns="44758" rIns="89517" bIns="44758">
            <a:spAutoFit/>
          </a:bodyPr>
          <a:lstStyle>
            <a:lvl1pPr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ts val="3000"/>
              </a:lnSpc>
            </a:pPr>
            <a:r>
              <a:rPr kumimoji="1" lang="en-US" altLang="ko-KR" sz="1800" dirty="0" smtClean="0">
                <a:latin typeface="Cambria" panose="02040503050406030204" pitchFamily="18" charset="0"/>
                <a:cs typeface="Tahoma" pitchFamily="34" charset="0"/>
              </a:rPr>
              <a:t>Aibril</a:t>
            </a:r>
            <a:r>
              <a:rPr kumimoji="1" lang="ko-KR" altLang="en-US" sz="1800" dirty="0" err="1" smtClean="0">
                <a:latin typeface="Cambria" panose="02040503050406030204" pitchFamily="18" charset="0"/>
                <a:cs typeface="Tahoma" pitchFamily="34" charset="0"/>
              </a:rPr>
              <a:t>채널사업팀</a:t>
            </a:r>
            <a:endParaRPr kumimoji="1" lang="en-US" altLang="ko-KR" sz="1800" dirty="0">
              <a:latin typeface="Cambria" panose="02040503050406030204" pitchFamily="18" charset="0"/>
              <a:cs typeface="Tahoma" pitchFamily="34" charset="0"/>
            </a:endParaRPr>
          </a:p>
          <a:p>
            <a:pPr eaLnBrk="1" latinLnBrk="0" hangingPunct="1">
              <a:lnSpc>
                <a:spcPts val="3000"/>
              </a:lnSpc>
            </a:pPr>
            <a:r>
              <a:rPr kumimoji="1" lang="en-US" altLang="ko-KR" sz="1800" dirty="0" smtClean="0">
                <a:latin typeface="Cambria" panose="02040503050406030204" pitchFamily="18" charset="0"/>
                <a:cs typeface="Tahoma" pitchFamily="34" charset="0"/>
              </a:rPr>
              <a:t>2018.07</a:t>
            </a:r>
            <a:endParaRPr kumimoji="1" lang="en-US" altLang="ko-KR" sz="1800" dirty="0">
              <a:latin typeface="Cambria" panose="02040503050406030204" pitchFamily="18" charset="0"/>
              <a:cs typeface="Tahoma" pitchFamily="34" charset="0"/>
            </a:endParaRPr>
          </a:p>
        </p:txBody>
      </p:sp>
      <p:pic>
        <p:nvPicPr>
          <p:cNvPr id="5" name="Picture 2" descr="M:\temp\첨부2 합병회사 CI\SK주식회사_C&amp;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53" y="5805264"/>
            <a:ext cx="1286559" cy="66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26" y="260936"/>
            <a:ext cx="2346731" cy="49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인천국제공항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예제 개요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Intents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직사각형 9"/>
          <p:cNvSpPr/>
          <p:nvPr/>
        </p:nvSpPr>
        <p:spPr>
          <a:xfrm>
            <a:off x="561600" y="1556793"/>
            <a:ext cx="5831560" cy="187220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공항 위치 및 오시는 길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주차 요금           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 #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공항 내 편의 시설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    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취항 항공사 안내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#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항공편 터미널 확인                   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 센터 번호 확인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536" y="134076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공항 시설 관련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1600" y="4005064"/>
            <a:ext cx="5831560" cy="115212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  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반입 제한 물품                           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수하물 무게 및 크기 제한 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  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       #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탑승 수속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시간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536" y="3789040"/>
            <a:ext cx="2088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입출국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7216" y="1909281"/>
            <a:ext cx="267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인천국제공항의 시설 관련 질의와 </a:t>
            </a:r>
            <a:r>
              <a:rPr lang="ko-KR" altLang="en-US" sz="1200" dirty="0" err="1" smtClean="0">
                <a:latin typeface="+mn-ea"/>
              </a:rPr>
              <a:t>입출국</a:t>
            </a:r>
            <a:r>
              <a:rPr lang="ko-KR" altLang="en-US" sz="1200" dirty="0" smtClean="0">
                <a:latin typeface="+mn-ea"/>
              </a:rPr>
              <a:t> 관련 질의를 답변하는 </a:t>
            </a:r>
            <a:r>
              <a:rPr lang="ko-KR" altLang="en-US" sz="1200" dirty="0" err="1" smtClean="0">
                <a:latin typeface="+mn-ea"/>
              </a:rPr>
              <a:t>챗봇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10</a:t>
            </a:r>
            <a:r>
              <a:rPr lang="ko-KR" altLang="en-US" sz="1200" dirty="0" smtClean="0">
                <a:latin typeface="+mn-ea"/>
              </a:rPr>
              <a:t>개의 질문을 답변 가능</a:t>
            </a: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1600" y="5694164"/>
            <a:ext cx="5831560" cy="75917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       #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다시하기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536" y="547814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8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인천국제공항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예제 개요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Entities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직사각형 9"/>
          <p:cNvSpPr/>
          <p:nvPr/>
        </p:nvSpPr>
        <p:spPr>
          <a:xfrm>
            <a:off x="561600" y="1556793"/>
            <a:ext cx="5831560" cy="24482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/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대한항공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대한 항공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대한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KE000 ),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</a:p>
          <a:p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아시아나항공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(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아시아나 항공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아시아나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OZ000 ),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제주항공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제주 항공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제주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7C000 ),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에어서울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에어 서울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서울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RS000),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홍콩항공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홍콩 항공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홍콩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UO000)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…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6536" y="134076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aircode</a:t>
            </a:r>
            <a:r>
              <a:rPr lang="en-US" altLang="ko-KR" dirty="0" smtClean="0"/>
              <a:t>, @airline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1600" y="4509120"/>
            <a:ext cx="5831560" cy="18002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무기 종류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도검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커터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나이프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도끼 등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액체 종류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음료수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김치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고추장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된장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스킨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로션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크림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치약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샴푸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스프레이 등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공구 종류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망치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톱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낫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드릴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맥가이버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렌치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스페너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536" y="4293096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@prohibited Item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7216" y="1909281"/>
            <a:ext cx="267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9</a:t>
            </a:r>
            <a:r>
              <a:rPr lang="ko-KR" altLang="en-US" sz="1200" dirty="0" smtClean="0">
                <a:latin typeface="+mn-ea"/>
              </a:rPr>
              <a:t>개의 질문을 답변하기 위해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사용자의 </a:t>
            </a:r>
            <a:r>
              <a:rPr lang="en-US" altLang="ko-KR" sz="1200" dirty="0" smtClean="0">
                <a:latin typeface="+mn-ea"/>
              </a:rPr>
              <a:t>Utterance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u="sng" dirty="0" smtClean="0">
                <a:latin typeface="+mn-ea"/>
              </a:rPr>
              <a:t>추출</a:t>
            </a:r>
            <a:r>
              <a:rPr lang="ko-KR" altLang="en-US" sz="1200" dirty="0" smtClean="0">
                <a:latin typeface="+mn-ea"/>
              </a:rPr>
              <a:t>해야 하는 </a:t>
            </a:r>
            <a:r>
              <a:rPr lang="en-US" altLang="ko-KR" sz="1200" dirty="0" smtClean="0">
                <a:latin typeface="+mn-ea"/>
              </a:rPr>
              <a:t>Keyword</a:t>
            </a:r>
            <a:r>
              <a:rPr lang="ko-KR" altLang="en-US" sz="1200" dirty="0" smtClean="0">
                <a:latin typeface="+mn-ea"/>
              </a:rPr>
              <a:t>를 정의</a:t>
            </a: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탑승하는 터미널을 알려주기 위해 이용하는 항공사 정보를 </a:t>
            </a:r>
            <a:r>
              <a:rPr lang="en-US" altLang="ko-KR" sz="1200" dirty="0" smtClean="0">
                <a:latin typeface="+mn-ea"/>
              </a:rPr>
              <a:t>Entity</a:t>
            </a:r>
            <a:r>
              <a:rPr lang="ko-KR" altLang="en-US" sz="1200" dirty="0" smtClean="0">
                <a:latin typeface="+mn-ea"/>
              </a:rPr>
              <a:t>로 등록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기내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위탁 수하물의 반입 규정을 답변하기 위해 반입 물품에 대한 정보를 </a:t>
            </a:r>
            <a:r>
              <a:rPr lang="en-US" altLang="ko-KR" sz="1200" dirty="0" smtClean="0">
                <a:latin typeface="+mn-ea"/>
              </a:rPr>
              <a:t>Entity</a:t>
            </a:r>
            <a:r>
              <a:rPr lang="ko-KR" altLang="en-US" sz="1200" dirty="0" smtClean="0">
                <a:latin typeface="+mn-ea"/>
              </a:rPr>
              <a:t>로 등록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6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새로운 프로젝트 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/>
          <p:cNvSpPr txBox="1"/>
          <p:nvPr/>
        </p:nvSpPr>
        <p:spPr>
          <a:xfrm>
            <a:off x="6897216" y="1909281"/>
            <a:ext cx="2672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Aibril Portal</a:t>
            </a:r>
            <a:r>
              <a:rPr lang="ko-KR" altLang="en-US" sz="1200" dirty="0" smtClean="0">
                <a:latin typeface="+mn-ea"/>
              </a:rPr>
              <a:t>에 로그인합니다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상단바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‘Console – </a:t>
            </a:r>
            <a:r>
              <a:rPr lang="ko-KR" altLang="en-US" sz="1200" dirty="0" smtClean="0">
                <a:latin typeface="+mn-ea"/>
              </a:rPr>
              <a:t>나의 프로젝트</a:t>
            </a: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에서 새로운 프로젝트를 생성합니다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454" y="1567825"/>
            <a:ext cx="5769705" cy="43814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1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6" y="1348392"/>
            <a:ext cx="5735780" cy="498607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서비스 신청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/>
          <p:cNvSpPr txBox="1"/>
          <p:nvPr/>
        </p:nvSpPr>
        <p:spPr>
          <a:xfrm>
            <a:off x="6897216" y="1918573"/>
            <a:ext cx="267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생성한 프로젝트에서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서비스 신청</a:t>
            </a: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단추를 누른 후 대화 서비스를 선택합니다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7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생성한 서비스를 선택하여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Workspace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접속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1" t="33484" r="29284" b="26335"/>
          <a:stretch/>
        </p:blipFill>
        <p:spPr bwMode="auto">
          <a:xfrm>
            <a:off x="649109" y="1772816"/>
            <a:ext cx="5744052" cy="399317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생성한 서비스를 선택한 후 개발도구의 </a:t>
            </a:r>
            <a:r>
              <a:rPr lang="en-US" altLang="ko-KR" sz="1200" dirty="0" smtClean="0">
                <a:latin typeface="+mn-ea"/>
              </a:rPr>
              <a:t>‘workspace’</a:t>
            </a:r>
            <a:r>
              <a:rPr lang="ko-KR" altLang="en-US" sz="1200" dirty="0" smtClean="0">
                <a:latin typeface="+mn-ea"/>
              </a:rPr>
              <a:t>를 선택합니다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9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Watson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Assistant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워크스페이스 접속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1359164"/>
            <a:ext cx="5769706" cy="497572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Aibril Portal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과 동일한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ID / PW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를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입력하여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Watson Assistant Workspaces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에 접속합니다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4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Workspace(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작업 단위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4"/>
          <a:stretch/>
        </p:blipFill>
        <p:spPr bwMode="auto">
          <a:xfrm>
            <a:off x="632520" y="1461631"/>
            <a:ext cx="5760640" cy="491969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6897216" y="1918573"/>
            <a:ext cx="2672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상단 메뉴의 </a:t>
            </a:r>
            <a:r>
              <a:rPr lang="en-US" altLang="ko-KR" sz="1200" dirty="0" smtClean="0">
                <a:latin typeface="+mn-ea"/>
              </a:rPr>
              <a:t>Workspaces </a:t>
            </a:r>
            <a:r>
              <a:rPr lang="ko-KR" altLang="en-US" sz="1200" dirty="0" smtClean="0">
                <a:latin typeface="+mn-ea"/>
              </a:rPr>
              <a:t>탭을 선택합니다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Create </a:t>
            </a:r>
            <a:r>
              <a:rPr lang="ko-KR" altLang="en-US" sz="1200" dirty="0" smtClean="0">
                <a:latin typeface="+mn-ea"/>
              </a:rPr>
              <a:t>단추를 눌러 </a:t>
            </a:r>
            <a:r>
              <a:rPr lang="en-US" altLang="ko-KR" sz="1200" dirty="0" smtClean="0">
                <a:latin typeface="+mn-ea"/>
              </a:rPr>
              <a:t>Workspace</a:t>
            </a:r>
            <a:r>
              <a:rPr lang="ko-KR" altLang="en-US" sz="1200" dirty="0" smtClean="0">
                <a:latin typeface="+mn-ea"/>
              </a:rPr>
              <a:t>를 생성합니다</a:t>
            </a:r>
            <a:r>
              <a:rPr lang="en-US" altLang="ko-KR" sz="1200" dirty="0" smtClean="0">
                <a:latin typeface="+mn-ea"/>
              </a:rPr>
              <a:t>. Workspace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Watson Assistant</a:t>
            </a:r>
            <a:r>
              <a:rPr lang="ko-KR" altLang="en-US" sz="1200" dirty="0">
                <a:latin typeface="+mn-ea"/>
              </a:rPr>
              <a:t>의</a:t>
            </a:r>
            <a:r>
              <a:rPr lang="ko-KR" altLang="en-US" sz="1200" dirty="0" smtClean="0">
                <a:latin typeface="+mn-ea"/>
              </a:rPr>
              <a:t> 기본적인 작업 단위입니다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6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Intent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 및 예제 입력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1297" y="4005064"/>
            <a:ext cx="2592288" cy="25255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6463" y="4543526"/>
            <a:ext cx="1629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사용자 </a:t>
            </a:r>
            <a:r>
              <a:rPr lang="ko-KR" altLang="en-US" sz="1100" dirty="0" smtClean="0"/>
              <a:t>입력 </a:t>
            </a:r>
            <a:r>
              <a:rPr lang="ko-KR" altLang="en-US" sz="1100" dirty="0" smtClean="0"/>
              <a:t>예시</a:t>
            </a:r>
            <a:r>
              <a:rPr lang="en-US" altLang="ko-KR" sz="1100" dirty="0" smtClean="0"/>
              <a:t>(Utterance)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입력</a:t>
            </a:r>
            <a:endParaRPr lang="ko-KR" altLang="en-US" sz="1100" dirty="0"/>
          </a:p>
        </p:txBody>
      </p:sp>
      <p:cxnSp>
        <p:nvCxnSpPr>
          <p:cNvPr id="10" name="꺾인 연결선 9"/>
          <p:cNvCxnSpPr>
            <a:stCxn id="7" idx="2"/>
            <a:endCxn id="6" idx="3"/>
          </p:cNvCxnSpPr>
          <p:nvPr/>
        </p:nvCxnSpPr>
        <p:spPr>
          <a:xfrm rot="5400000">
            <a:off x="4270656" y="4167343"/>
            <a:ext cx="293401" cy="1907541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1208584" y="1320406"/>
            <a:ext cx="1609606" cy="21098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20359" y="2303294"/>
            <a:ext cx="1606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사용자 </a:t>
            </a:r>
            <a:r>
              <a:rPr lang="ko-KR" altLang="en-US" sz="1100" dirty="0" err="1" smtClean="0"/>
              <a:t>의도명</a:t>
            </a:r>
            <a:r>
              <a:rPr lang="ko-KR" altLang="en-US" sz="1100" dirty="0" smtClean="0"/>
              <a:t> 입력 </a:t>
            </a:r>
            <a:endParaRPr lang="ko-KR" altLang="en-US" sz="1100" dirty="0"/>
          </a:p>
        </p:txBody>
      </p:sp>
      <p:cxnSp>
        <p:nvCxnSpPr>
          <p:cNvPr id="13" name="꺾인 연결선 12"/>
          <p:cNvCxnSpPr>
            <a:stCxn id="12" idx="1"/>
            <a:endCxn id="11" idx="2"/>
          </p:cNvCxnSpPr>
          <p:nvPr/>
        </p:nvCxnSpPr>
        <p:spPr>
          <a:xfrm rot="10800000">
            <a:off x="2013387" y="1531393"/>
            <a:ext cx="1606972" cy="902707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6897216" y="1918573"/>
            <a:ext cx="26724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9</a:t>
            </a:r>
            <a:r>
              <a:rPr lang="ko-KR" altLang="en-US" sz="1200" dirty="0" smtClean="0">
                <a:latin typeface="+mn-ea"/>
              </a:rPr>
              <a:t>개의 질문마다 각각의 </a:t>
            </a:r>
            <a:r>
              <a:rPr lang="en-US" altLang="ko-KR" sz="1200" dirty="0" smtClean="0">
                <a:latin typeface="+mn-ea"/>
              </a:rPr>
              <a:t>Intent</a:t>
            </a:r>
            <a:r>
              <a:rPr lang="ko-KR" altLang="en-US" sz="1200" dirty="0" smtClean="0">
                <a:latin typeface="+mn-ea"/>
              </a:rPr>
              <a:t>를 작성합니다</a:t>
            </a:r>
            <a:r>
              <a:rPr lang="en-US" altLang="ko-KR" sz="1200" dirty="0" smtClean="0">
                <a:latin typeface="+mn-ea"/>
              </a:rPr>
              <a:t>. Intent name </a:t>
            </a:r>
            <a:r>
              <a:rPr lang="ko-KR" altLang="en-US" sz="1200" dirty="0" smtClean="0">
                <a:latin typeface="+mn-ea"/>
              </a:rPr>
              <a:t>칸에 분류하고자 하는 의도를 입력합니다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(ex.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공항 위치를 묻는 의도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: #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공항위치안내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Utterance</a:t>
            </a:r>
            <a:r>
              <a:rPr lang="ko-KR" altLang="en-US" sz="1200" dirty="0" smtClean="0">
                <a:latin typeface="+mn-ea"/>
              </a:rPr>
              <a:t>는 사용자가 특정 의도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공항의 위치를 묻는 의도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해결하기 위해 질문할 것으로 예상되는 예제를 입력합니다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(ex.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공항 어떻게 가니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?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등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Intent </a:t>
            </a:r>
            <a:r>
              <a:rPr lang="ko-KR" altLang="en-US" sz="1200" dirty="0" smtClean="0">
                <a:latin typeface="+mn-ea"/>
              </a:rPr>
              <a:t>하나 당 </a:t>
            </a:r>
            <a:r>
              <a:rPr lang="en-US" altLang="ko-KR" sz="1200" dirty="0" smtClean="0">
                <a:latin typeface="+mn-ea"/>
              </a:rPr>
              <a:t>Utterance</a:t>
            </a:r>
            <a:r>
              <a:rPr lang="ko-KR" altLang="en-US" sz="1200" dirty="0" smtClean="0">
                <a:latin typeface="+mn-ea"/>
              </a:rPr>
              <a:t>의 수는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개 이상으로 작성합니다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Utterance</a:t>
            </a:r>
            <a:r>
              <a:rPr lang="ko-KR" altLang="en-US" sz="1200" dirty="0" smtClean="0">
                <a:latin typeface="+mn-ea"/>
              </a:rPr>
              <a:t>를 등록할 때 마다 </a:t>
            </a:r>
            <a:r>
              <a:rPr lang="ko-KR" altLang="en-US" sz="1200" dirty="0" err="1" smtClean="0">
                <a:latin typeface="+mn-ea"/>
              </a:rPr>
              <a:t>챗봇은</a:t>
            </a:r>
            <a:r>
              <a:rPr lang="ko-KR" altLang="en-US" sz="1200" dirty="0" smtClean="0">
                <a:latin typeface="+mn-ea"/>
              </a:rPr>
              <a:t> 해당 질문을 입력한 </a:t>
            </a:r>
            <a:r>
              <a:rPr lang="ko-KR" altLang="en-US" sz="1200" dirty="0" err="1" smtClean="0">
                <a:latin typeface="+mn-ea"/>
              </a:rPr>
              <a:t>의도명으로</a:t>
            </a:r>
            <a:r>
              <a:rPr lang="ko-KR" altLang="en-US" sz="1200" dirty="0" smtClean="0">
                <a:latin typeface="+mn-ea"/>
              </a:rPr>
              <a:t> 학습합니다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4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Intent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 및 예제 입력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6897216" y="1918573"/>
            <a:ext cx="300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10 </a:t>
            </a:r>
            <a:r>
              <a:rPr lang="ko-KR" altLang="en-US" sz="1200" dirty="0" smtClean="0">
                <a:latin typeface="+mn-ea"/>
              </a:rPr>
              <a:t>개 질문 의도를 학습하였습니다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Intent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 및 예제 입력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6897216" y="1918573"/>
            <a:ext cx="26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의도별</a:t>
            </a:r>
            <a:r>
              <a:rPr lang="ko-KR" altLang="en-US" sz="1200" dirty="0" smtClean="0">
                <a:latin typeface="+mn-ea"/>
              </a:rPr>
              <a:t> 상세 </a:t>
            </a:r>
            <a:r>
              <a:rPr lang="en-US" altLang="ko-KR" sz="1200" dirty="0" smtClean="0">
                <a:latin typeface="+mn-ea"/>
              </a:rPr>
              <a:t>Utterance </a:t>
            </a:r>
            <a:r>
              <a:rPr lang="ko-KR" altLang="en-US" sz="1200" dirty="0" smtClean="0"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인천국제공항</a:t>
            </a:r>
            <a:r>
              <a:rPr lang="en-US" altLang="ko-KR" sz="1200" dirty="0">
                <a:latin typeface="+mn-ea"/>
              </a:rPr>
              <a:t>_</a:t>
            </a:r>
            <a:r>
              <a:rPr lang="en-US" altLang="ko-KR" sz="1200" dirty="0" smtClean="0">
                <a:latin typeface="+mn-ea"/>
              </a:rPr>
              <a:t>intents.csv </a:t>
            </a:r>
            <a:r>
              <a:rPr lang="ko-KR" altLang="en-US" sz="1200" dirty="0" smtClean="0">
                <a:latin typeface="+mn-ea"/>
              </a:rPr>
              <a:t>참고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1600" y="1556793"/>
            <a:ext cx="5831560" cy="47776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sz="1200" dirty="0" smtClean="0">
                <a:latin typeface="+mn-ea"/>
              </a:rPr>
              <a:t> 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536" y="134076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공항 시설 관련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05" y="2195572"/>
            <a:ext cx="4933950" cy="353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3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1184831" y="2505648"/>
            <a:ext cx="7080537" cy="164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marL="742950" indent="-742950" eaLnBrk="1" hangingPunct="1">
              <a:lnSpc>
                <a:spcPct val="120000"/>
              </a:lnSpc>
              <a:buAutoNum type="arabicPeriod"/>
            </a:pP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개요</a:t>
            </a:r>
            <a:endParaRPr kumimoji="1" lang="en-US" altLang="ko-KR" sz="28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itchFamily="34" charset="0"/>
            </a:endParaRPr>
          </a:p>
          <a:p>
            <a:pPr marL="742950" indent="-742950" eaLnBrk="1" hangingPunct="1">
              <a:lnSpc>
                <a:spcPct val="120000"/>
              </a:lnSpc>
              <a:buAutoNum type="arabicPeriod"/>
            </a:pP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대화 서비스 구성</a:t>
            </a:r>
            <a:endParaRPr kumimoji="1" lang="en-US" altLang="ko-KR" sz="28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itchFamily="34" charset="0"/>
            </a:endParaRPr>
          </a:p>
          <a:p>
            <a:pPr marL="742950" indent="-742950" eaLnBrk="1" hangingPunct="1">
              <a:lnSpc>
                <a:spcPct val="120000"/>
              </a:lnSpc>
              <a:buAutoNum type="arabicPeriod"/>
            </a:pP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실습</a:t>
            </a:r>
            <a:endParaRPr kumimoji="1" lang="en-US" altLang="ko-KR" sz="28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7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Intent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 및 예제 입력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직사각형 11"/>
          <p:cNvSpPr/>
          <p:nvPr/>
        </p:nvSpPr>
        <p:spPr>
          <a:xfrm>
            <a:off x="561600" y="1556793"/>
            <a:ext cx="5831560" cy="47776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sz="1200" dirty="0" smtClean="0">
                <a:latin typeface="+mn-ea"/>
              </a:rPr>
              <a:t> 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536" y="134076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공항 시설 관련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05" y="2199640"/>
            <a:ext cx="4933950" cy="384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97216" y="1918573"/>
            <a:ext cx="26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의도별</a:t>
            </a:r>
            <a:r>
              <a:rPr lang="ko-KR" altLang="en-US" sz="1200" dirty="0" smtClean="0">
                <a:latin typeface="+mn-ea"/>
              </a:rPr>
              <a:t> 상세 </a:t>
            </a:r>
            <a:r>
              <a:rPr lang="en-US" altLang="ko-KR" sz="1200" dirty="0" smtClean="0">
                <a:latin typeface="+mn-ea"/>
              </a:rPr>
              <a:t>Utterance </a:t>
            </a:r>
            <a:r>
              <a:rPr lang="ko-KR" altLang="en-US" sz="1200" dirty="0" smtClean="0"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인천국제공항</a:t>
            </a:r>
            <a:r>
              <a:rPr lang="en-US" altLang="ko-KR" sz="1200" dirty="0">
                <a:latin typeface="+mn-ea"/>
              </a:rPr>
              <a:t>_</a:t>
            </a:r>
            <a:r>
              <a:rPr lang="en-US" altLang="ko-KR" sz="1200" dirty="0" smtClean="0">
                <a:latin typeface="+mn-ea"/>
              </a:rPr>
              <a:t>intents.csv </a:t>
            </a:r>
            <a:r>
              <a:rPr lang="ko-KR" altLang="en-US" sz="1200" dirty="0" smtClean="0">
                <a:latin typeface="+mn-ea"/>
              </a:rPr>
              <a:t>참고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1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Intent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 및 예제 입력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직사각형 11"/>
          <p:cNvSpPr/>
          <p:nvPr/>
        </p:nvSpPr>
        <p:spPr>
          <a:xfrm>
            <a:off x="561600" y="1556793"/>
            <a:ext cx="5831560" cy="47776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sz="1200" dirty="0" smtClean="0">
                <a:latin typeface="+mn-ea"/>
              </a:rPr>
              <a:t> 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536" y="134076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입출국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05" y="1916832"/>
            <a:ext cx="49339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97216" y="1918573"/>
            <a:ext cx="26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의도별</a:t>
            </a:r>
            <a:r>
              <a:rPr lang="ko-KR" altLang="en-US" sz="1200" dirty="0" smtClean="0">
                <a:latin typeface="+mn-ea"/>
              </a:rPr>
              <a:t> 상세 </a:t>
            </a:r>
            <a:r>
              <a:rPr lang="en-US" altLang="ko-KR" sz="1200" dirty="0" smtClean="0">
                <a:latin typeface="+mn-ea"/>
              </a:rPr>
              <a:t>Utterance </a:t>
            </a:r>
            <a:r>
              <a:rPr lang="ko-KR" altLang="en-US" sz="1200" dirty="0" smtClean="0"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인천국제공항</a:t>
            </a:r>
            <a:r>
              <a:rPr lang="en-US" altLang="ko-KR" sz="1200" dirty="0">
                <a:latin typeface="+mn-ea"/>
              </a:rPr>
              <a:t>_</a:t>
            </a:r>
            <a:r>
              <a:rPr lang="en-US" altLang="ko-KR" sz="1200" dirty="0" smtClean="0">
                <a:latin typeface="+mn-ea"/>
              </a:rPr>
              <a:t>intents.csv </a:t>
            </a:r>
            <a:r>
              <a:rPr lang="ko-KR" altLang="en-US" sz="1200" dirty="0" smtClean="0">
                <a:latin typeface="+mn-ea"/>
              </a:rPr>
              <a:t>참고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5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Intent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 및 예제 입력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직사각형 11"/>
          <p:cNvSpPr/>
          <p:nvPr/>
        </p:nvSpPr>
        <p:spPr>
          <a:xfrm>
            <a:off x="561600" y="1556793"/>
            <a:ext cx="5831560" cy="47776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sz="1200" dirty="0" smtClean="0">
                <a:latin typeface="+mn-ea"/>
              </a:rPr>
              <a:t> 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536" y="134076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05" y="2535237"/>
            <a:ext cx="4933950" cy="211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97216" y="1918573"/>
            <a:ext cx="26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의도별</a:t>
            </a:r>
            <a:r>
              <a:rPr lang="ko-KR" altLang="en-US" sz="1200" dirty="0" smtClean="0">
                <a:latin typeface="+mn-ea"/>
              </a:rPr>
              <a:t> 상세 </a:t>
            </a:r>
            <a:r>
              <a:rPr lang="en-US" altLang="ko-KR" sz="1200" dirty="0" smtClean="0">
                <a:latin typeface="+mn-ea"/>
              </a:rPr>
              <a:t>Utterance </a:t>
            </a:r>
            <a:r>
              <a:rPr lang="ko-KR" altLang="en-US" sz="1200" dirty="0" smtClean="0"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인천국제공항</a:t>
            </a:r>
            <a:r>
              <a:rPr lang="en-US" altLang="ko-KR" sz="1200" dirty="0">
                <a:latin typeface="+mn-ea"/>
              </a:rPr>
              <a:t>_</a:t>
            </a:r>
            <a:r>
              <a:rPr lang="en-US" altLang="ko-KR" sz="1200" dirty="0" smtClean="0">
                <a:latin typeface="+mn-ea"/>
              </a:rPr>
              <a:t>intents.csv </a:t>
            </a:r>
            <a:r>
              <a:rPr lang="ko-KR" altLang="en-US" sz="1200" dirty="0" smtClean="0">
                <a:latin typeface="+mn-ea"/>
              </a:rPr>
              <a:t>참고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9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Entity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2520" y="1412776"/>
            <a:ext cx="1609606" cy="45226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0752" y="1443053"/>
            <a:ext cx="1224136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대분류</a:t>
            </a:r>
            <a:r>
              <a:rPr lang="ko-KR" altLang="en-US" sz="1100" dirty="0" smtClean="0"/>
              <a:t> 입력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>
            <a:stCxn id="11" idx="1"/>
            <a:endCxn id="10" idx="3"/>
          </p:cNvCxnSpPr>
          <p:nvPr/>
        </p:nvCxnSpPr>
        <p:spPr>
          <a:xfrm flipH="1">
            <a:off x="2242126" y="1638911"/>
            <a:ext cx="478626" cy="0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직사각형 16"/>
          <p:cNvSpPr/>
          <p:nvPr/>
        </p:nvSpPr>
        <p:spPr>
          <a:xfrm>
            <a:off x="776536" y="2132856"/>
            <a:ext cx="1457206" cy="6621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360712" y="3377477"/>
            <a:ext cx="1011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소분류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입력</a:t>
            </a:r>
            <a:endParaRPr lang="ko-KR" altLang="en-US" sz="1100" dirty="0"/>
          </a:p>
        </p:txBody>
      </p:sp>
      <p:cxnSp>
        <p:nvCxnSpPr>
          <p:cNvPr id="19" name="꺾인 연결선 18"/>
          <p:cNvCxnSpPr>
            <a:stCxn id="18" idx="0"/>
            <a:endCxn id="17" idx="2"/>
          </p:cNvCxnSpPr>
          <p:nvPr/>
        </p:nvCxnSpPr>
        <p:spPr>
          <a:xfrm rot="16200000" flipV="1">
            <a:off x="1894621" y="2405543"/>
            <a:ext cx="582453" cy="136141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3728864" y="2132856"/>
            <a:ext cx="1770567" cy="6621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41032" y="3501008"/>
            <a:ext cx="1112851" cy="29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동의어 입력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29" idx="1"/>
            <a:endCxn id="28" idx="2"/>
          </p:cNvCxnSpPr>
          <p:nvPr/>
        </p:nvCxnSpPr>
        <p:spPr>
          <a:xfrm rot="10800000">
            <a:off x="4614148" y="2795025"/>
            <a:ext cx="626884" cy="853135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4927590" y="1453595"/>
            <a:ext cx="772732" cy="39171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33122" y="783659"/>
            <a:ext cx="83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오타 보정</a:t>
            </a:r>
            <a:endParaRPr lang="ko-KR" altLang="en-US" sz="1100" dirty="0"/>
          </a:p>
        </p:txBody>
      </p:sp>
      <p:cxnSp>
        <p:nvCxnSpPr>
          <p:cNvPr id="38" name="꺾인 연결선 37"/>
          <p:cNvCxnSpPr>
            <a:stCxn id="37" idx="1"/>
            <a:endCxn id="36" idx="0"/>
          </p:cNvCxnSpPr>
          <p:nvPr/>
        </p:nvCxnSpPr>
        <p:spPr>
          <a:xfrm rot="10800000" flipV="1">
            <a:off x="5313956" y="914463"/>
            <a:ext cx="819166" cy="539131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897216" y="1918573"/>
            <a:ext cx="267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사용자 </a:t>
            </a:r>
            <a:r>
              <a:rPr lang="en-US" altLang="ko-KR" sz="1200" dirty="0" smtClean="0">
                <a:latin typeface="+mn-ea"/>
              </a:rPr>
              <a:t>Utterance</a:t>
            </a:r>
            <a:r>
              <a:rPr lang="ko-KR" altLang="en-US" sz="1200" dirty="0" smtClean="0">
                <a:latin typeface="+mn-ea"/>
              </a:rPr>
              <a:t>에서 추출하고자 하는 </a:t>
            </a:r>
            <a:r>
              <a:rPr lang="en-US" altLang="ko-KR" sz="1200" dirty="0" smtClean="0">
                <a:latin typeface="+mn-ea"/>
              </a:rPr>
              <a:t>Keyword</a:t>
            </a:r>
            <a:r>
              <a:rPr lang="ko-KR" altLang="en-US" sz="1200" dirty="0" smtClean="0">
                <a:latin typeface="+mn-ea"/>
              </a:rPr>
              <a:t>를 등록합니다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항공사를 의미하는 </a:t>
            </a:r>
            <a:r>
              <a:rPr lang="ko-KR" altLang="en-US" sz="1200" dirty="0" err="1" smtClean="0">
                <a:latin typeface="+mn-ea"/>
              </a:rPr>
              <a:t>대분류와</a:t>
            </a:r>
            <a:r>
              <a:rPr lang="ko-KR" altLang="en-US" sz="1200" dirty="0" smtClean="0">
                <a:latin typeface="+mn-ea"/>
              </a:rPr>
              <a:t> 그에 속하는 소분류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값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입력합니다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각 소분류는 동의어를 등록할 수 있으며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해당 동의어는 소분류와 같이 인식합니다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9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Entity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897216" y="1918573"/>
            <a:ext cx="267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나머지 </a:t>
            </a:r>
            <a:r>
              <a:rPr lang="en-US" altLang="ko-KR" sz="1200" dirty="0" smtClean="0">
                <a:latin typeface="+mn-ea"/>
              </a:rPr>
              <a:t>Entity</a:t>
            </a:r>
            <a:r>
              <a:rPr lang="ko-KR" altLang="en-US" sz="1200" dirty="0" smtClean="0">
                <a:latin typeface="+mn-ea"/>
              </a:rPr>
              <a:t>를 등록합니다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인천국제공항</a:t>
            </a:r>
            <a:r>
              <a:rPr lang="en-US" altLang="ko-KR" sz="1200" dirty="0" smtClean="0">
                <a:latin typeface="+mn-ea"/>
              </a:rPr>
              <a:t>_Entities.csv </a:t>
            </a:r>
            <a:r>
              <a:rPr lang="ko-KR" altLang="en-US" sz="1200" dirty="0" smtClean="0">
                <a:latin typeface="+mn-ea"/>
              </a:rPr>
              <a:t>참고</a:t>
            </a:r>
            <a:r>
              <a:rPr lang="en-US" altLang="ko-KR" sz="1200" dirty="0" smtClean="0">
                <a:latin typeface="+mn-ea"/>
              </a:rPr>
              <a:t>).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7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System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Entity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6897216" y="1918573"/>
            <a:ext cx="2672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시스템에서 제공하는 기본 </a:t>
            </a:r>
            <a:r>
              <a:rPr lang="en-US" altLang="ko-KR" sz="1200" dirty="0" smtClean="0">
                <a:latin typeface="+mn-ea"/>
              </a:rPr>
              <a:t>Entity</a:t>
            </a:r>
            <a:r>
              <a:rPr lang="ko-KR" altLang="en-US" sz="1200" dirty="0" smtClean="0">
                <a:latin typeface="+mn-ea"/>
              </a:rPr>
              <a:t>를 확인합니다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해당 </a:t>
            </a:r>
            <a:r>
              <a:rPr lang="en-US" altLang="ko-KR" sz="1200" dirty="0" smtClean="0">
                <a:latin typeface="+mn-ea"/>
              </a:rPr>
              <a:t>Entity</a:t>
            </a:r>
            <a:r>
              <a:rPr lang="ko-KR" altLang="en-US" sz="1200" dirty="0" smtClean="0">
                <a:latin typeface="+mn-ea"/>
              </a:rPr>
              <a:t>를 활성화하면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대화에서 통화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날짜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숫자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백분율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시간 을 추출할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9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32520" y="1295791"/>
            <a:ext cx="6160718" cy="5301561"/>
          </a:xfrm>
          <a:prstGeom prst="rect">
            <a:avLst/>
          </a:prstGeom>
          <a:blipFill>
            <a:blip r:embed="rId3"/>
            <a:srcRect/>
            <a:stretch>
              <a:fillRect l="-16678" r="-1"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구성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08050" y="1927239"/>
            <a:ext cx="1770567" cy="37377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24274" y="1556792"/>
            <a:ext cx="1346550" cy="33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노드명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생략 가능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2" name="꺾인 연결선 11"/>
          <p:cNvCxnSpPr>
            <a:stCxn id="11" idx="2"/>
            <a:endCxn id="10" idx="3"/>
          </p:cNvCxnSpPr>
          <p:nvPr/>
        </p:nvCxnSpPr>
        <p:spPr>
          <a:xfrm rot="5400000">
            <a:off x="5428804" y="1545382"/>
            <a:ext cx="218558" cy="918932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직사각형 12"/>
          <p:cNvSpPr/>
          <p:nvPr/>
        </p:nvSpPr>
        <p:spPr>
          <a:xfrm>
            <a:off x="3308050" y="2852936"/>
            <a:ext cx="1770567" cy="45226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19" y="3197640"/>
            <a:ext cx="1792259" cy="54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조건 입력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(Intent, Entity, Context </a:t>
            </a:r>
            <a:r>
              <a:rPr lang="ko-KR" altLang="en-US" sz="1100" dirty="0" smtClean="0"/>
              <a:t>등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14" idx="0"/>
            <a:endCxn id="13" idx="3"/>
          </p:cNvCxnSpPr>
          <p:nvPr/>
        </p:nvCxnSpPr>
        <p:spPr>
          <a:xfrm rot="16200000" flipV="1">
            <a:off x="5466099" y="2691590"/>
            <a:ext cx="118569" cy="893532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직사각형 15"/>
          <p:cNvSpPr/>
          <p:nvPr/>
        </p:nvSpPr>
        <p:spPr>
          <a:xfrm>
            <a:off x="3308050" y="4025621"/>
            <a:ext cx="1947624" cy="41115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08117" y="4941168"/>
            <a:ext cx="94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답변 입력</a:t>
            </a:r>
            <a:endParaRPr lang="ko-KR" altLang="en-US" sz="1100" dirty="0"/>
          </a:p>
        </p:txBody>
      </p:sp>
      <p:cxnSp>
        <p:nvCxnSpPr>
          <p:cNvPr id="18" name="꺾인 연결선 17"/>
          <p:cNvCxnSpPr>
            <a:stCxn id="17" idx="1"/>
            <a:endCxn id="16" idx="2"/>
          </p:cNvCxnSpPr>
          <p:nvPr/>
        </p:nvCxnSpPr>
        <p:spPr>
          <a:xfrm rot="10800000">
            <a:off x="4281863" y="4436775"/>
            <a:ext cx="1226255" cy="635198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961058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7113240" y="1918573"/>
            <a:ext cx="2672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생성한 </a:t>
            </a:r>
            <a:r>
              <a:rPr lang="ko-KR" altLang="en-US" sz="1200" dirty="0" err="1" smtClean="0">
                <a:latin typeface="+mn-ea"/>
              </a:rPr>
              <a:t>노드를</a:t>
            </a:r>
            <a:r>
              <a:rPr lang="ko-KR" altLang="en-US" sz="1200" dirty="0" smtClean="0">
                <a:latin typeface="+mn-ea"/>
              </a:rPr>
              <a:t> 선택하면 상세 내용을 입력할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노드의</a:t>
            </a:r>
            <a:r>
              <a:rPr lang="ko-KR" altLang="en-US" sz="1200" dirty="0" smtClean="0">
                <a:latin typeface="+mn-ea"/>
              </a:rPr>
              <a:t> 조건은 사용자의 의도를 </a:t>
            </a:r>
            <a:r>
              <a:rPr lang="ko-KR" altLang="en-US" sz="1200" dirty="0" err="1" smtClean="0">
                <a:latin typeface="+mn-ea"/>
              </a:rPr>
              <a:t>챗봇이</a:t>
            </a:r>
            <a:r>
              <a:rPr lang="ko-KR" altLang="en-US" sz="1200" dirty="0" smtClean="0">
                <a:latin typeface="+mn-ea"/>
              </a:rPr>
              <a:t> 파악할 때 검사하는 조건입니다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해당 조건으로는 </a:t>
            </a:r>
            <a:r>
              <a:rPr lang="en-US" altLang="ko-KR" sz="1200" dirty="0" smtClean="0">
                <a:latin typeface="+mn-ea"/>
              </a:rPr>
              <a:t>Intent, Entity </a:t>
            </a:r>
            <a:r>
              <a:rPr lang="ko-KR" altLang="en-US" sz="1200" dirty="0" smtClean="0">
                <a:latin typeface="+mn-ea"/>
              </a:rPr>
              <a:t>등이 올 수 있습니다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시스템 조건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keyword: </a:t>
            </a:r>
            <a:br>
              <a:rPr lang="en-US" altLang="ko-KR" sz="120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welcome, anything else, true 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3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대화 진행 과정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40632" y="1787511"/>
            <a:ext cx="0" cy="3629313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86298" y="6021288"/>
            <a:ext cx="2966702" cy="0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480840" y="3091607"/>
            <a:ext cx="1145486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/>
              <a:t>사용자 입력을 </a:t>
            </a:r>
            <a:r>
              <a:rPr lang="ko-KR" altLang="en-US" sz="1100" dirty="0" smtClean="0"/>
              <a:t>받으면</a:t>
            </a:r>
            <a:endParaRPr lang="en-US" altLang="ko-KR" sz="1100" dirty="0" smtClean="0"/>
          </a:p>
          <a:p>
            <a:r>
              <a:rPr lang="ko-KR" altLang="en-US" sz="1100" dirty="0" smtClean="0"/>
              <a:t>아래 방향으로 </a:t>
            </a:r>
            <a:r>
              <a:rPr lang="ko-KR" altLang="en-US" sz="1100" dirty="0" err="1" smtClean="0"/>
              <a:t>노드의</a:t>
            </a:r>
            <a:r>
              <a:rPr lang="ko-KR" altLang="en-US" sz="1100" dirty="0" smtClean="0"/>
              <a:t> 조건을 검사합니다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986" y="6009819"/>
            <a:ext cx="8775486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/>
              <a:t>해당하는 </a:t>
            </a:r>
            <a:r>
              <a:rPr lang="ko-KR" altLang="en-US" sz="1100" dirty="0" err="1" smtClean="0"/>
              <a:t>노드를</a:t>
            </a:r>
            <a:r>
              <a:rPr lang="ko-KR" altLang="en-US" sz="1100" dirty="0" smtClean="0"/>
              <a:t> 발견하면 답변을 출력합니다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해당 </a:t>
            </a:r>
            <a:r>
              <a:rPr lang="ko-KR" altLang="en-US" sz="1100" dirty="0" err="1" smtClean="0"/>
              <a:t>노드가</a:t>
            </a:r>
            <a:r>
              <a:rPr lang="ko-KR" altLang="en-US" sz="1100" dirty="0" smtClean="0"/>
              <a:t> 자식 </a:t>
            </a:r>
            <a:r>
              <a:rPr lang="ko-KR" altLang="en-US" sz="1100" dirty="0" err="1" smtClean="0"/>
              <a:t>노드를</a:t>
            </a:r>
            <a:r>
              <a:rPr lang="ko-KR" altLang="en-US" sz="1100" dirty="0" smtClean="0"/>
              <a:t> 가지고 있으면 다음 사용자 입력을 </a:t>
            </a:r>
            <a:r>
              <a:rPr lang="ko-KR" altLang="en-US" sz="1100" dirty="0" smtClean="0"/>
              <a:t>자식 </a:t>
            </a:r>
            <a:r>
              <a:rPr lang="ko-KR" altLang="en-US" sz="1100" dirty="0" err="1" smtClean="0"/>
              <a:t>노드</a:t>
            </a:r>
            <a:r>
              <a:rPr lang="ko-KR" altLang="en-US" sz="1100" dirty="0" smtClean="0"/>
              <a:t> 중에서 검사합니다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(</a:t>
            </a:r>
            <a:r>
              <a:rPr lang="ko-KR" altLang="en-US" sz="1100" dirty="0" smtClean="0"/>
              <a:t>조건에 해당하는 자식 </a:t>
            </a:r>
            <a:r>
              <a:rPr lang="ko-KR" altLang="en-US" sz="1100" dirty="0" err="1" smtClean="0"/>
              <a:t>노드가</a:t>
            </a:r>
            <a:r>
              <a:rPr lang="ko-KR" altLang="en-US" sz="1100" dirty="0" smtClean="0"/>
              <a:t> 없으면 처음 </a:t>
            </a:r>
            <a:r>
              <a:rPr lang="en-US" altLang="ko-KR" sz="1100" dirty="0" smtClean="0"/>
              <a:t>Level</a:t>
            </a:r>
            <a:r>
              <a:rPr lang="ko-KR" altLang="en-US" sz="1100" dirty="0" smtClean="0"/>
              <a:t>부터 다시 검사합니다</a:t>
            </a:r>
            <a:r>
              <a:rPr lang="en-US" altLang="ko-KR" sz="1100" dirty="0" smtClean="0"/>
              <a:t>.)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3276" y="1151775"/>
            <a:ext cx="3256848" cy="47249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33120" y="1151775"/>
            <a:ext cx="3256848" cy="47249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Dialog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직사각형 9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97216" y="1918573"/>
            <a:ext cx="26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Dialog </a:t>
            </a:r>
            <a:r>
              <a:rPr lang="ko-KR" altLang="en-US" sz="1200" dirty="0" smtClean="0">
                <a:latin typeface="+mn-ea"/>
              </a:rPr>
              <a:t>탭으로 이동하여 </a:t>
            </a:r>
            <a:r>
              <a:rPr lang="en-US" altLang="ko-KR" sz="1200" dirty="0" smtClean="0">
                <a:latin typeface="+mn-ea"/>
              </a:rPr>
              <a:t>Create </a:t>
            </a:r>
            <a:r>
              <a:rPr lang="ko-KR" altLang="en-US" sz="1200" dirty="0" smtClean="0">
                <a:latin typeface="+mn-ea"/>
              </a:rPr>
              <a:t>단추를 선택합니다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2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Dialog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직사각형 9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97216" y="1918573"/>
            <a:ext cx="267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Add node </a:t>
            </a:r>
            <a:r>
              <a:rPr lang="ko-KR" altLang="en-US" sz="1200" dirty="0" smtClean="0">
                <a:latin typeface="+mn-ea"/>
              </a:rPr>
              <a:t>단추 또는 환영 인사 </a:t>
            </a:r>
            <a:r>
              <a:rPr lang="ko-KR" altLang="en-US" sz="1200" dirty="0" err="1" smtClean="0">
                <a:latin typeface="+mn-ea"/>
              </a:rPr>
              <a:t>노드</a:t>
            </a:r>
            <a:r>
              <a:rPr lang="ko-KR" altLang="en-US" sz="1200" dirty="0" smtClean="0">
                <a:latin typeface="+mn-ea"/>
              </a:rPr>
              <a:t> 오른쪽 단추를 선택하여 </a:t>
            </a:r>
            <a:r>
              <a:rPr lang="en-US" altLang="ko-KR" sz="1200" dirty="0" smtClean="0">
                <a:latin typeface="+mn-ea"/>
              </a:rPr>
              <a:t>Add node below</a:t>
            </a:r>
            <a:r>
              <a:rPr lang="ko-KR" altLang="en-US" sz="1200" dirty="0" smtClean="0">
                <a:latin typeface="+mn-ea"/>
              </a:rPr>
              <a:t>를 선택합니다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34761" y="2001540"/>
            <a:ext cx="217507" cy="45226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99997" y="3468902"/>
            <a:ext cx="1330253" cy="45226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0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개요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4"/>
            <a:ext cx="9359900" cy="101273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대화 서비스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Watson Assistant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ysClr val="windowText" lastClr="000000"/>
                </a:solidFill>
              </a:rPr>
              <a:t>자연어 인터페이스를 통해 사용자의</a:t>
            </a:r>
            <a:r>
              <a:rPr lang="en-US" altLang="ko-KR" b="0" dirty="0">
                <a:solidFill>
                  <a:sysClr val="windowText" lastClr="000000"/>
                </a:solidFill>
              </a:rPr>
              <a:t> </a:t>
            </a:r>
            <a:r>
              <a:rPr lang="en-US" altLang="ko-KR" b="0" dirty="0" smtClean="0">
                <a:solidFill>
                  <a:sysClr val="windowText" lastClr="000000"/>
                </a:solidFill>
              </a:rPr>
              <a:t>Needs</a:t>
            </a:r>
            <a:r>
              <a:rPr lang="ko-KR" altLang="en-US" b="0" dirty="0" smtClean="0">
                <a:solidFill>
                  <a:sysClr val="windowText" lastClr="000000"/>
                </a:solidFill>
              </a:rPr>
              <a:t>를 해결하도록 돕는 서비스</a:t>
            </a:r>
            <a:endParaRPr lang="en-US" altLang="ko-KR" b="0" dirty="0" smtClean="0">
              <a:solidFill>
                <a:sysClr val="windowText" lastClr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ysClr val="windowText" lastClr="000000"/>
                </a:solidFill>
              </a:rPr>
              <a:t>단답형  질의응답뿐만 아니라  문맥을 가지는 대화 시나리오 작성 가능</a:t>
            </a:r>
            <a:endParaRPr lang="en-US" altLang="ko-KR" b="0" dirty="0" smtClean="0">
              <a:solidFill>
                <a:sysClr val="windowText" lastClr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ko-KR" altLang="en-US" b="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2814199"/>
            <a:ext cx="9005455" cy="3783153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71676" y="2636912"/>
            <a:ext cx="89840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1"/>
          <p:cNvSpPr txBox="1">
            <a:spLocks/>
          </p:cNvSpPr>
          <p:nvPr/>
        </p:nvSpPr>
        <p:spPr bwMode="auto">
          <a:xfrm>
            <a:off x="378451" y="2225490"/>
            <a:ext cx="4934589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defTabSz="914287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latin typeface="Cambria" panose="02040503050406030204" pitchFamily="18" charset="0"/>
                <a:ea typeface="맑은 고딕"/>
              </a:rPr>
              <a:t>Service Architecture</a:t>
            </a:r>
            <a:endParaRPr lang="en-US" altLang="ko-KR" sz="1500" dirty="0">
              <a:latin typeface="Cambria" panose="02040503050406030204" pitchFamily="18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98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입출국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탑승 수속 시간 문의에 대해 답변하는 대화 </a:t>
            </a:r>
            <a:r>
              <a:rPr lang="ko-KR" altLang="en-US" sz="1200" dirty="0" err="1" smtClean="0">
                <a:latin typeface="+mn-ea"/>
              </a:rPr>
              <a:t>노드를</a:t>
            </a:r>
            <a:r>
              <a:rPr lang="ko-KR" altLang="en-US" sz="1200" dirty="0" smtClean="0">
                <a:latin typeface="+mn-ea"/>
              </a:rPr>
              <a:t> 작성합니다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조건 입력 칸에 </a:t>
            </a:r>
            <a:r>
              <a:rPr lang="en-US" altLang="ko-KR" sz="1200" dirty="0" smtClean="0">
                <a:latin typeface="+mn-ea"/>
              </a:rPr>
              <a:t>‘#</a:t>
            </a:r>
            <a:r>
              <a:rPr lang="ko-KR" altLang="en-US" sz="1200" dirty="0" smtClean="0">
                <a:latin typeface="+mn-ea"/>
              </a:rPr>
              <a:t>탑승수속시작시간</a:t>
            </a:r>
            <a:r>
              <a:rPr lang="en-US" altLang="ko-KR" sz="1200" dirty="0" smtClean="0">
                <a:latin typeface="+mn-ea"/>
              </a:rPr>
              <a:t>’ </a:t>
            </a:r>
            <a:r>
              <a:rPr lang="ko-KR" altLang="en-US" sz="1200" dirty="0" err="1" smtClean="0">
                <a:latin typeface="+mn-ea"/>
              </a:rPr>
              <a:t>인텐트를</a:t>
            </a:r>
            <a:r>
              <a:rPr lang="ko-KR" altLang="en-US" sz="1200" dirty="0" smtClean="0">
                <a:latin typeface="+mn-ea"/>
              </a:rPr>
              <a:t> 선택합니다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답변에 관련된 답변을 출력합니다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입출국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수하물의 무게 및 크기 제한 문의에 답변하는 대화 </a:t>
            </a:r>
            <a:r>
              <a:rPr lang="ko-KR" altLang="en-US" sz="1200" dirty="0" err="1" smtClean="0">
                <a:latin typeface="+mn-ea"/>
              </a:rPr>
              <a:t>노드를</a:t>
            </a:r>
            <a:r>
              <a:rPr lang="ko-KR" altLang="en-US" sz="1200" dirty="0" smtClean="0">
                <a:latin typeface="+mn-ea"/>
              </a:rPr>
              <a:t> 작성합니다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조건 입력 칸에 </a:t>
            </a:r>
            <a:r>
              <a:rPr lang="en-US" altLang="ko-KR" sz="1200" dirty="0" smtClean="0">
                <a:latin typeface="+mn-ea"/>
              </a:rPr>
              <a:t>‘#</a:t>
            </a:r>
            <a:r>
              <a:rPr lang="ko-KR" altLang="en-US" sz="1200" dirty="0" smtClean="0">
                <a:latin typeface="+mn-ea"/>
              </a:rPr>
              <a:t>수하물무게크기제한</a:t>
            </a:r>
            <a:r>
              <a:rPr lang="en-US" altLang="ko-KR" sz="1200" dirty="0" smtClean="0">
                <a:latin typeface="+mn-ea"/>
              </a:rPr>
              <a:t>’ </a:t>
            </a:r>
            <a:r>
              <a:rPr lang="ko-KR" altLang="en-US" sz="1200" dirty="0" err="1" smtClean="0">
                <a:latin typeface="+mn-ea"/>
              </a:rPr>
              <a:t>인텐트를</a:t>
            </a:r>
            <a:r>
              <a:rPr lang="ko-KR" altLang="en-US" sz="1200" dirty="0" smtClean="0">
                <a:latin typeface="+mn-ea"/>
              </a:rPr>
              <a:t> 선택합니다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답변에 관련된 답변을 출력합니다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6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입출국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휴대 반입 제한 물품에 대한 질의를 답변하는 </a:t>
            </a:r>
            <a:r>
              <a:rPr lang="ko-KR" altLang="en-US" sz="1200" dirty="0" err="1" smtClean="0">
                <a:latin typeface="+mn-ea"/>
              </a:rPr>
              <a:t>노드를</a:t>
            </a:r>
            <a:r>
              <a:rPr lang="ko-KR" altLang="en-US" sz="1200" dirty="0" smtClean="0">
                <a:latin typeface="+mn-ea"/>
              </a:rPr>
              <a:t> 작성합니다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이번 </a:t>
            </a:r>
            <a:r>
              <a:rPr lang="ko-KR" altLang="en-US" sz="1200" dirty="0" err="1" smtClean="0">
                <a:latin typeface="+mn-ea"/>
              </a:rPr>
              <a:t>노드에서는</a:t>
            </a:r>
            <a:r>
              <a:rPr lang="ko-KR" altLang="en-US" sz="1200" dirty="0" smtClean="0">
                <a:latin typeface="+mn-ea"/>
              </a:rPr>
              <a:t> 사용자의 질문에서 추가적으로 조건을 검사하여 다른 답변을 제공하는 예제를 </a:t>
            </a:r>
            <a:r>
              <a:rPr lang="ko-KR" altLang="en-US" sz="1200" dirty="0" err="1" smtClean="0">
                <a:latin typeface="+mn-ea"/>
              </a:rPr>
              <a:t>두가지</a:t>
            </a:r>
            <a:r>
              <a:rPr lang="ko-KR" altLang="en-US" sz="1200" dirty="0" smtClean="0">
                <a:latin typeface="+mn-ea"/>
              </a:rPr>
              <a:t> 방법으로 보이겠습니다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휴대 반입 제한 물품에 대한 사용자 질문에서 </a:t>
            </a:r>
            <a:r>
              <a:rPr lang="en-US" altLang="ko-KR" sz="1200" dirty="0" smtClean="0">
                <a:latin typeface="+mn-ea"/>
              </a:rPr>
              <a:t>Entity</a:t>
            </a:r>
            <a:r>
              <a:rPr lang="ko-KR" altLang="en-US" sz="1200" dirty="0" smtClean="0">
                <a:latin typeface="+mn-ea"/>
              </a:rPr>
              <a:t>에 등록된 물품이 추출되면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관련된 상세한 답변을 출력하는 예제입니다</a:t>
            </a:r>
            <a:r>
              <a:rPr lang="en-US" altLang="ko-KR" sz="1200" dirty="0" smtClean="0">
                <a:latin typeface="+mn-ea"/>
              </a:rPr>
              <a:t>.)</a:t>
            </a: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첫 번째 방법입니다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휴대 반입 제한 물품 </a:t>
            </a:r>
            <a:r>
              <a:rPr lang="ko-KR" altLang="en-US" sz="1200" dirty="0" err="1" smtClean="0">
                <a:latin typeface="+mn-ea"/>
              </a:rPr>
              <a:t>노드를</a:t>
            </a:r>
            <a:r>
              <a:rPr lang="ko-KR" altLang="en-US" sz="1200" dirty="0" smtClean="0">
                <a:latin typeface="+mn-ea"/>
              </a:rPr>
              <a:t> 추가한 후 오른쪽 위의 </a:t>
            </a:r>
            <a:r>
              <a:rPr lang="en-US" altLang="ko-KR" sz="1200" dirty="0" smtClean="0">
                <a:latin typeface="+mn-ea"/>
              </a:rPr>
              <a:t>‘Customize’ </a:t>
            </a:r>
            <a:r>
              <a:rPr lang="ko-KR" altLang="en-US" sz="1200" dirty="0" smtClean="0">
                <a:latin typeface="+mn-ea"/>
              </a:rPr>
              <a:t>단추를 선택합니다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Customize </a:t>
            </a:r>
            <a:r>
              <a:rPr lang="ko-KR" altLang="en-US" sz="1200" dirty="0" smtClean="0">
                <a:latin typeface="+mn-ea"/>
              </a:rPr>
              <a:t>창에서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en-US" altLang="ko-KR" sz="1200" dirty="0" err="1" smtClean="0">
                <a:latin typeface="+mn-ea"/>
              </a:rPr>
              <a:t>Mutiple</a:t>
            </a:r>
            <a:r>
              <a:rPr lang="en-US" altLang="ko-KR" sz="1200" dirty="0" smtClean="0">
                <a:latin typeface="+mn-ea"/>
              </a:rPr>
              <a:t> responses’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On</a:t>
            </a:r>
            <a:r>
              <a:rPr lang="ko-KR" altLang="en-US" sz="1200" dirty="0" smtClean="0">
                <a:latin typeface="+mn-ea"/>
              </a:rPr>
              <a:t>으로 변경합니다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3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입출국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답변 작성 칸이 변경된 것을 볼 수 있습니다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답변 작성 칸의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‘If bot recognizes’</a:t>
            </a:r>
            <a:r>
              <a:rPr lang="ko-KR" altLang="en-US" sz="1200" dirty="0" smtClean="0">
                <a:latin typeface="+mn-ea"/>
              </a:rPr>
              <a:t>에 추가적으로 검사할 조건을 입력하고 답변을 작성합니다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이번 예제에서는 미리 등록한 </a:t>
            </a:r>
            <a:r>
              <a:rPr lang="en-US" altLang="ko-KR" sz="1200" dirty="0" smtClean="0">
                <a:latin typeface="+mn-ea"/>
              </a:rPr>
              <a:t>‘@</a:t>
            </a:r>
            <a:r>
              <a:rPr lang="en-US" altLang="ko-KR" sz="1200" dirty="0" err="1" smtClean="0">
                <a:latin typeface="+mn-ea"/>
              </a:rPr>
              <a:t>prohibited_item</a:t>
            </a: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의 값들을 조건으로 검사합니다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8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입출국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‘Add response’ </a:t>
            </a:r>
            <a:r>
              <a:rPr lang="ko-KR" altLang="en-US" sz="1200" dirty="0" smtClean="0">
                <a:latin typeface="+mn-ea"/>
              </a:rPr>
              <a:t>단추를 선택하여 추가적인 조건과 답변을 작성합니다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무기류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공구류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액체류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그 외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입출국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휴대 반입 제한 물품에 대한 질의를 답변하는 </a:t>
            </a:r>
            <a:r>
              <a:rPr lang="ko-KR" altLang="en-US" sz="1200" dirty="0" err="1" smtClean="0">
                <a:latin typeface="+mn-ea"/>
              </a:rPr>
              <a:t>노드를</a:t>
            </a:r>
            <a:r>
              <a:rPr lang="ko-KR" altLang="en-US" sz="1200" dirty="0" smtClean="0">
                <a:latin typeface="+mn-ea"/>
              </a:rPr>
              <a:t> 작성합니다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이번 </a:t>
            </a:r>
            <a:r>
              <a:rPr lang="ko-KR" altLang="en-US" sz="1200" dirty="0" err="1" smtClean="0">
                <a:latin typeface="+mn-ea"/>
              </a:rPr>
              <a:t>노드에서는</a:t>
            </a:r>
            <a:r>
              <a:rPr lang="ko-KR" altLang="en-US" sz="1200" dirty="0" smtClean="0">
                <a:latin typeface="+mn-ea"/>
              </a:rPr>
              <a:t> 사용자의 질문에서 추가적으로 조건을 검사하여 다른 답변을 제공하는 예제를 </a:t>
            </a:r>
            <a:r>
              <a:rPr lang="ko-KR" altLang="en-US" sz="1200" dirty="0" err="1" smtClean="0">
                <a:latin typeface="+mn-ea"/>
              </a:rPr>
              <a:t>두가지</a:t>
            </a:r>
            <a:r>
              <a:rPr lang="ko-KR" altLang="en-US" sz="1200" dirty="0" smtClean="0">
                <a:latin typeface="+mn-ea"/>
              </a:rPr>
              <a:t> 방법으로 보이겠습니다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휴대 반입 제한 물품에 대한 사용자 질문에서 </a:t>
            </a:r>
            <a:r>
              <a:rPr lang="en-US" altLang="ko-KR" sz="1200" dirty="0" smtClean="0">
                <a:latin typeface="+mn-ea"/>
              </a:rPr>
              <a:t>Entity</a:t>
            </a:r>
            <a:r>
              <a:rPr lang="ko-KR" altLang="en-US" sz="1200" dirty="0" smtClean="0">
                <a:latin typeface="+mn-ea"/>
              </a:rPr>
              <a:t>에 등록된 물품이 추출되면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관련된 상세한 답변을 출력하는 예제입니다</a:t>
            </a:r>
            <a:r>
              <a:rPr lang="en-US" altLang="ko-KR" sz="1200" dirty="0" smtClean="0">
                <a:latin typeface="+mn-ea"/>
              </a:rPr>
              <a:t>.)</a:t>
            </a: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두 번째 방법입니다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기존과 같이 </a:t>
            </a:r>
            <a:r>
              <a:rPr lang="ko-KR" altLang="en-US" sz="1200" dirty="0" err="1" smtClean="0">
                <a:latin typeface="+mn-ea"/>
              </a:rPr>
              <a:t>노드를</a:t>
            </a:r>
            <a:r>
              <a:rPr lang="ko-KR" altLang="en-US" sz="1200" dirty="0" smtClean="0">
                <a:latin typeface="+mn-ea"/>
              </a:rPr>
              <a:t> 생성한 후 조건을 입력합니다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5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입출국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생성한 </a:t>
            </a:r>
            <a:r>
              <a:rPr lang="ko-KR" altLang="en-US" sz="1200" dirty="0" err="1" smtClean="0">
                <a:latin typeface="+mn-ea"/>
              </a:rPr>
              <a:t>노드</a:t>
            </a:r>
            <a:r>
              <a:rPr lang="ko-KR" altLang="en-US" sz="1200" dirty="0" smtClean="0">
                <a:latin typeface="+mn-ea"/>
              </a:rPr>
              <a:t> 아래에 자식 </a:t>
            </a:r>
            <a:r>
              <a:rPr lang="ko-KR" altLang="en-US" sz="1200" dirty="0" err="1" smtClean="0">
                <a:latin typeface="+mn-ea"/>
              </a:rPr>
              <a:t>노드들을</a:t>
            </a:r>
            <a:r>
              <a:rPr lang="ko-KR" altLang="en-US" sz="1200" dirty="0" smtClean="0">
                <a:latin typeface="+mn-ea"/>
              </a:rPr>
              <a:t> 생성합니다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자식 </a:t>
            </a:r>
            <a:r>
              <a:rPr lang="ko-KR" altLang="en-US" sz="1200" dirty="0" err="1" smtClean="0">
                <a:latin typeface="+mn-ea"/>
              </a:rPr>
              <a:t>노드의</a:t>
            </a:r>
            <a:r>
              <a:rPr lang="ko-KR" altLang="en-US" sz="1200" dirty="0" smtClean="0">
                <a:latin typeface="+mn-ea"/>
              </a:rPr>
              <a:t> 개수는 추가적으로 검사할 </a:t>
            </a:r>
            <a:r>
              <a:rPr lang="en-US" altLang="ko-KR" sz="1200" dirty="0" err="1" smtClean="0">
                <a:latin typeface="+mn-ea"/>
              </a:rPr>
              <a:t>prohibited_item</a:t>
            </a:r>
            <a:r>
              <a:rPr lang="ko-KR" altLang="en-US" sz="1200" dirty="0" smtClean="0">
                <a:latin typeface="+mn-ea"/>
              </a:rPr>
              <a:t>의 수와 동일합니다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무기류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공구류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액체류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외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4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입출국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각각의 자식 </a:t>
            </a:r>
            <a:r>
              <a:rPr lang="ko-KR" altLang="en-US" sz="1200" dirty="0" err="1" smtClean="0">
                <a:latin typeface="+mn-ea"/>
              </a:rPr>
              <a:t>노드에</a:t>
            </a:r>
            <a:r>
              <a:rPr lang="ko-KR" altLang="en-US" sz="1200" dirty="0" smtClean="0">
                <a:latin typeface="+mn-ea"/>
              </a:rPr>
              <a:t> 조건과 답변을 작성합니다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/>
                </a:solidFill>
              </a:rPr>
              <a:t>입출국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관련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FAQ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자식 </a:t>
            </a:r>
            <a:r>
              <a:rPr lang="ko-KR" altLang="en-US" sz="1200" dirty="0" err="1" smtClean="0">
                <a:latin typeface="+mn-ea"/>
              </a:rPr>
              <a:t>노드</a:t>
            </a:r>
            <a:r>
              <a:rPr lang="ko-KR" altLang="en-US" sz="1200" dirty="0" smtClean="0">
                <a:latin typeface="+mn-ea"/>
              </a:rPr>
              <a:t> 작성을 완료한 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부모 </a:t>
            </a:r>
            <a:r>
              <a:rPr lang="ko-KR" altLang="en-US" sz="1200" dirty="0" err="1" smtClean="0">
                <a:latin typeface="+mn-ea"/>
              </a:rPr>
              <a:t>노드에서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‘And Finally’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‘Wait for user input’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en-US" altLang="ko-KR" sz="1200" dirty="0" smtClean="0">
                <a:latin typeface="+mn-ea"/>
              </a:rPr>
              <a:t>‘Skip user input’</a:t>
            </a:r>
            <a:r>
              <a:rPr lang="ko-KR" altLang="en-US" sz="1200" dirty="0" smtClean="0">
                <a:latin typeface="+mn-ea"/>
              </a:rPr>
              <a:t>으로 변경합니다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6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작성한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챗봇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Test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681192" y="1348392"/>
            <a:ext cx="0" cy="498607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897216" y="1918573"/>
            <a:ext cx="2672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Workspace </a:t>
            </a:r>
            <a:r>
              <a:rPr lang="ko-KR" altLang="en-US" sz="1200" dirty="0" smtClean="0">
                <a:latin typeface="+mn-ea"/>
              </a:rPr>
              <a:t>우측 상단에 </a:t>
            </a:r>
            <a:r>
              <a:rPr lang="en-US" altLang="ko-KR" sz="1200" dirty="0" smtClean="0">
                <a:latin typeface="+mn-ea"/>
              </a:rPr>
              <a:t>‘Try It’ </a:t>
            </a:r>
            <a:r>
              <a:rPr lang="ko-KR" altLang="en-US" sz="1200" dirty="0" smtClean="0">
                <a:latin typeface="+mn-ea"/>
              </a:rPr>
              <a:t>단추를 선택합니다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입력 창에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탑승수속시간안내</a:t>
            </a:r>
            <a:r>
              <a:rPr lang="en-US" altLang="ko-KR" sz="1200" dirty="0" smtClean="0">
                <a:latin typeface="+mn-ea"/>
              </a:rPr>
              <a:t>’,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수하물무게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크기제한</a:t>
            </a:r>
            <a:r>
              <a:rPr lang="en-US" altLang="ko-KR" sz="1200" dirty="0" smtClean="0">
                <a:latin typeface="+mn-ea"/>
              </a:rPr>
              <a:t>’,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휴대반입제한물품</a:t>
            </a:r>
            <a:r>
              <a:rPr lang="en-US" altLang="ko-KR" sz="1200" dirty="0" smtClean="0">
                <a:latin typeface="+mn-ea"/>
              </a:rPr>
              <a:t>’ </a:t>
            </a:r>
            <a:r>
              <a:rPr lang="ko-KR" altLang="en-US" sz="1200" dirty="0" smtClean="0">
                <a:latin typeface="+mn-ea"/>
              </a:rPr>
              <a:t>에 대한 사용자 질문을 입력하고 결과를 확인합니다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3454" y="1295791"/>
            <a:ext cx="5769705" cy="53015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인천국제공항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6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구성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defPPr>
              <a:defRPr lang="ko-KR"/>
            </a:defPPr>
            <a:lvl1pPr lvl="0" indent="0" defTabSz="914287" latinLnBrk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>
                <a:solidFill>
                  <a:sysClr val="windowText" lastClr="000000"/>
                </a:solidFill>
                <a:latin typeface="Cambria" panose="02040503050406030204" pitchFamily="18" charset="0"/>
              </a:defRPr>
            </a:lvl1pPr>
            <a:lvl2pPr marL="361905" indent="-180953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2pPr>
            <a:lvl3pPr marL="542858" indent="-180953" defTabSz="914287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맑은 고딕" panose="020B0503020000020004" pitchFamily="50" charset="-127"/>
              </a:defRPr>
            </a:lvl3pPr>
            <a:lvl4pPr marL="712700" indent="-169842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4pPr>
            <a:lvl5pPr marL="893652" indent="-180953" defTabSz="914287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맑은 고딕" panose="020B0503020000020004" pitchFamily="50" charset="-127"/>
              </a:defRPr>
            </a:lvl5pPr>
            <a:lvl6pPr marL="2514289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431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8575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718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dirty="0" smtClean="0"/>
              <a:t>사용자의 </a:t>
            </a:r>
            <a:r>
              <a:rPr lang="en-US" altLang="ko-KR" dirty="0" smtClean="0"/>
              <a:t>Utterance</a:t>
            </a:r>
            <a:r>
              <a:rPr lang="ko-KR" altLang="en-US" dirty="0" smtClean="0"/>
              <a:t>를 학습한 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의도</a:t>
            </a:r>
            <a:r>
              <a:rPr lang="en-US" altLang="ko-KR" dirty="0"/>
              <a:t>(Intent), </a:t>
            </a:r>
            <a:r>
              <a:rPr lang="ko-KR" altLang="en-US" dirty="0"/>
              <a:t>단어 추출</a:t>
            </a:r>
            <a:r>
              <a:rPr lang="en-US" altLang="ko-KR" dirty="0"/>
              <a:t>(Entity), </a:t>
            </a:r>
            <a:r>
              <a:rPr lang="ko-KR" altLang="en-US" dirty="0"/>
              <a:t>문맥</a:t>
            </a:r>
            <a:r>
              <a:rPr lang="en-US" altLang="ko-KR" dirty="0"/>
              <a:t>(Context)</a:t>
            </a:r>
            <a:r>
              <a:rPr lang="ko-KR" altLang="en-US" dirty="0"/>
              <a:t>를 조합하여 </a:t>
            </a:r>
            <a:r>
              <a:rPr lang="ko-KR" altLang="en-US" dirty="0" smtClean="0"/>
              <a:t>답변을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38119" y="1268760"/>
            <a:ext cx="4706969" cy="4896544"/>
            <a:chOff x="2612496" y="1268760"/>
            <a:chExt cx="4706969" cy="4896544"/>
          </a:xfrm>
        </p:grpSpPr>
        <p:grpSp>
          <p:nvGrpSpPr>
            <p:cNvPr id="9" name="그룹 8"/>
            <p:cNvGrpSpPr/>
            <p:nvPr/>
          </p:nvGrpSpPr>
          <p:grpSpPr>
            <a:xfrm>
              <a:off x="2612496" y="1268760"/>
              <a:ext cx="4706969" cy="4896544"/>
              <a:chOff x="2377147" y="1268760"/>
              <a:chExt cx="5177666" cy="489654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77147" y="1268760"/>
                <a:ext cx="5177666" cy="489654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2377147" y="5733256"/>
                <a:ext cx="5177666" cy="4320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756" y="5157192"/>
              <a:ext cx="587820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6716952" y="5211224"/>
              <a:ext cx="468000" cy="468000"/>
              <a:chOff x="4340610" y="4377598"/>
              <a:chExt cx="406964" cy="432206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4340610" y="4377598"/>
                <a:ext cx="406964" cy="4069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38100" dir="3600000" sx="96000" sy="96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6075" y="4377756"/>
                <a:ext cx="336037" cy="432048"/>
              </a:xfrm>
              <a:prstGeom prst="rect">
                <a:avLst/>
              </a:prstGeom>
            </p:spPr>
          </p:pic>
        </p:grpSp>
        <p:sp>
          <p:nvSpPr>
            <p:cNvPr id="37" name="대각선 방향의 모서리가 둥근 사각형 36"/>
            <p:cNvSpPr/>
            <p:nvPr/>
          </p:nvSpPr>
          <p:spPr>
            <a:xfrm>
              <a:off x="2764817" y="3292857"/>
              <a:ext cx="932411" cy="383502"/>
            </a:xfrm>
            <a:prstGeom prst="round2DiagRect">
              <a:avLst>
                <a:gd name="adj1" fmla="val 35374"/>
                <a:gd name="adj2" fmla="val 0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대한 항공이요</a:t>
              </a:r>
              <a:endParaRPr lang="ko-KR" altLang="en-US" sz="10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763376" y="3855028"/>
              <a:ext cx="2421872" cy="612843"/>
            </a:xfrm>
            <a:prstGeom prst="roundRect">
              <a:avLst>
                <a:gd name="adj" fmla="val 26725"/>
              </a:avLst>
            </a:prstGeom>
            <a:solidFill>
              <a:srgbClr val="F8E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36000"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대한항공은 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터미널을 이용하시면 됩니다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!</a:t>
              </a:r>
              <a:endParaRPr lang="ko-KR" altLang="en-US" sz="10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5105752" y="1412776"/>
              <a:ext cx="2079496" cy="612068"/>
            </a:xfrm>
            <a:prstGeom prst="roundRect">
              <a:avLst>
                <a:gd name="adj" fmla="val 26725"/>
              </a:avLst>
            </a:prstGeom>
            <a:solidFill>
              <a:srgbClr val="F8E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36000"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안녕하세요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!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챗봇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○○ 입니다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무엇을 도와드릴까요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?</a:t>
              </a:r>
              <a:endParaRPr lang="ko-KR" altLang="en-US" sz="10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0" name="대각선 방향의 모서리가 둥근 사각형 39"/>
            <p:cNvSpPr/>
            <p:nvPr/>
          </p:nvSpPr>
          <p:spPr>
            <a:xfrm>
              <a:off x="2764816" y="2203513"/>
              <a:ext cx="2764248" cy="371966"/>
            </a:xfrm>
            <a:prstGeom prst="round2DiagRect">
              <a:avLst>
                <a:gd name="adj1" fmla="val 35374"/>
                <a:gd name="adj2" fmla="val 0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비행기를 타려는데 터미널 어디로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가야하니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?</a:t>
              </a:r>
              <a:endParaRPr lang="ko-KR" altLang="en-US" sz="10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203746" y="2754148"/>
              <a:ext cx="1981502" cy="360040"/>
            </a:xfrm>
            <a:prstGeom prst="roundRect">
              <a:avLst>
                <a:gd name="adj" fmla="val 26725"/>
              </a:avLst>
            </a:prstGeom>
            <a:solidFill>
              <a:srgbClr val="F8E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36000"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이용하시는 항공사가 어디신가요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?</a:t>
              </a:r>
              <a:endParaRPr lang="ko-KR" altLang="en-US" sz="10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2" name="대각선 방향의 모서리가 둥근 사각형 41"/>
            <p:cNvSpPr/>
            <p:nvPr/>
          </p:nvSpPr>
          <p:spPr>
            <a:xfrm>
              <a:off x="2764817" y="4646540"/>
              <a:ext cx="1580483" cy="383502"/>
            </a:xfrm>
            <a:prstGeom prst="round2DiagRect">
              <a:avLst>
                <a:gd name="adj1" fmla="val 35374"/>
                <a:gd name="adj2" fmla="val 0"/>
              </a:avLst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공항 주차 요금이 얼마니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?</a:t>
              </a:r>
              <a:endParaRPr lang="ko-KR" altLang="en-US" sz="10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511153" y="5229200"/>
              <a:ext cx="2110041" cy="380527"/>
            </a:xfrm>
            <a:prstGeom prst="roundRect">
              <a:avLst>
                <a:gd name="adj" fmla="val 26725"/>
              </a:avLst>
            </a:prstGeom>
            <a:solidFill>
              <a:srgbClr val="F8E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36000"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터미널의 주차 요금은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…</a:t>
              </a:r>
              <a:endParaRPr lang="ko-KR" altLang="en-US" sz="10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88716" y="2390096"/>
            <a:ext cx="3012756" cy="9002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+mn-ea"/>
              </a:rPr>
              <a:t>- </a:t>
            </a:r>
            <a:r>
              <a:rPr lang="en-US" altLang="ko-KR" sz="1050" b="1" dirty="0" smtClean="0">
                <a:latin typeface="+mn-ea"/>
              </a:rPr>
              <a:t>Utterance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텍스트 </a:t>
            </a:r>
            <a:r>
              <a:rPr lang="ko-KR" altLang="en-US" sz="1050" dirty="0" smtClean="0">
                <a:latin typeface="+mn-ea"/>
              </a:rPr>
              <a:t>자체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(“</a:t>
            </a:r>
            <a:r>
              <a:rPr lang="ko-KR" altLang="en-US" sz="1050" dirty="0">
                <a:latin typeface="+mn-ea"/>
              </a:rPr>
              <a:t>비행기를 타려는데 터미널 어디로 </a:t>
            </a:r>
            <a:r>
              <a:rPr lang="ko-KR" altLang="en-US" sz="1050" dirty="0" err="1">
                <a:latin typeface="+mn-ea"/>
              </a:rPr>
              <a:t>가야하니</a:t>
            </a:r>
            <a:r>
              <a:rPr lang="en-US" altLang="ko-KR" sz="1050" dirty="0">
                <a:latin typeface="+mn-ea"/>
              </a:rPr>
              <a:t>?”)</a:t>
            </a:r>
            <a:endParaRPr lang="en-US" altLang="ko-KR" sz="1050" b="1" dirty="0" smtClean="0">
              <a:latin typeface="+mn-ea"/>
            </a:endParaRPr>
          </a:p>
          <a:p>
            <a:r>
              <a:rPr lang="en-US" altLang="ko-KR" sz="1050" b="1" dirty="0" smtClean="0">
                <a:latin typeface="+mn-ea"/>
              </a:rPr>
              <a:t>- Intent </a:t>
            </a:r>
            <a:r>
              <a:rPr lang="en-US" altLang="ko-KR" sz="1050" dirty="0" smtClean="0">
                <a:latin typeface="+mn-ea"/>
              </a:rPr>
              <a:t>: #</a:t>
            </a:r>
            <a:r>
              <a:rPr lang="ko-KR" altLang="en-US" sz="1050" dirty="0" smtClean="0">
                <a:latin typeface="+mn-ea"/>
              </a:rPr>
              <a:t>이용 </a:t>
            </a:r>
            <a:r>
              <a:rPr lang="ko-KR" altLang="en-US" sz="1050" dirty="0" smtClean="0">
                <a:latin typeface="+mn-ea"/>
              </a:rPr>
              <a:t>터미널 </a:t>
            </a:r>
            <a:r>
              <a:rPr lang="ko-KR" altLang="en-US" sz="1050" dirty="0" smtClean="0">
                <a:latin typeface="+mn-ea"/>
              </a:rPr>
              <a:t>확인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endParaRPr lang="en-US" altLang="ko-KR" sz="1050" dirty="0" smtClean="0">
              <a:latin typeface="+mn-ea"/>
            </a:endParaRPr>
          </a:p>
          <a:p>
            <a:endParaRPr lang="ko-KR" altLang="en-US" sz="1050" dirty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985004" y="2390096"/>
            <a:ext cx="3296816" cy="0"/>
          </a:xfrm>
          <a:prstGeom prst="lin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cxnSp>
      <p:sp>
        <p:nvSpPr>
          <p:cNvPr id="26" name="TextBox 25"/>
          <p:cNvSpPr txBox="1"/>
          <p:nvPr/>
        </p:nvSpPr>
        <p:spPr>
          <a:xfrm>
            <a:off x="6188716" y="3484608"/>
            <a:ext cx="3012756" cy="12405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050" dirty="0">
                <a:latin typeface="+mn-ea"/>
              </a:rPr>
              <a:t>- </a:t>
            </a:r>
            <a:r>
              <a:rPr lang="en-US" altLang="ko-KR" sz="1050" b="1" dirty="0">
                <a:latin typeface="+mn-ea"/>
              </a:rPr>
              <a:t>Utterance</a:t>
            </a:r>
            <a:r>
              <a:rPr lang="en-US" altLang="ko-KR" sz="1050" dirty="0">
                <a:latin typeface="+mn-ea"/>
              </a:rPr>
              <a:t> : </a:t>
            </a:r>
            <a:r>
              <a:rPr lang="ko-KR" altLang="en-US" sz="1050" dirty="0">
                <a:latin typeface="+mn-ea"/>
              </a:rPr>
              <a:t>텍스트 자체</a:t>
            </a:r>
            <a:endParaRPr lang="en-US" altLang="ko-KR" sz="1050" b="1" dirty="0" smtClean="0">
              <a:latin typeface="+mn-ea"/>
            </a:endParaRPr>
          </a:p>
          <a:p>
            <a:r>
              <a:rPr lang="en-US" altLang="ko-KR" sz="1050" b="1" dirty="0" smtClean="0">
                <a:latin typeface="+mn-ea"/>
              </a:rPr>
              <a:t>- </a:t>
            </a:r>
            <a:r>
              <a:rPr lang="en-US" altLang="ko-KR" sz="1050" b="1" dirty="0" smtClean="0">
                <a:latin typeface="+mn-ea"/>
              </a:rPr>
              <a:t>Intent </a:t>
            </a:r>
            <a:r>
              <a:rPr lang="en-US" altLang="ko-KR" sz="1050" dirty="0" smtClean="0">
                <a:latin typeface="+mn-ea"/>
              </a:rPr>
              <a:t>: #</a:t>
            </a:r>
            <a:r>
              <a:rPr lang="ko-KR" altLang="en-US" sz="1050" dirty="0" smtClean="0">
                <a:latin typeface="+mn-ea"/>
              </a:rPr>
              <a:t>이용 </a:t>
            </a:r>
            <a:r>
              <a:rPr lang="ko-KR" altLang="en-US" sz="1050" dirty="0" smtClean="0">
                <a:latin typeface="+mn-ea"/>
              </a:rPr>
              <a:t>터미널 </a:t>
            </a:r>
            <a:r>
              <a:rPr lang="ko-KR" altLang="en-US" sz="1050" dirty="0" smtClean="0">
                <a:latin typeface="+mn-ea"/>
              </a:rPr>
              <a:t>확인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- </a:t>
            </a:r>
            <a:r>
              <a:rPr lang="en-US" altLang="ko-KR" sz="1050" b="1" dirty="0" smtClean="0">
                <a:latin typeface="+mn-ea"/>
              </a:rPr>
              <a:t>Entity</a:t>
            </a:r>
            <a:r>
              <a:rPr lang="en-US" altLang="ko-KR" sz="1050" dirty="0" smtClean="0">
                <a:latin typeface="+mn-ea"/>
              </a:rPr>
              <a:t> : </a:t>
            </a:r>
            <a:r>
              <a:rPr lang="ko-KR" altLang="en-US" sz="1050" dirty="0" smtClean="0">
                <a:latin typeface="+mn-ea"/>
              </a:rPr>
              <a:t>대한 항공</a:t>
            </a:r>
          </a:p>
          <a:p>
            <a:r>
              <a:rPr lang="en-US" altLang="ko-KR" sz="1050" b="1" dirty="0" smtClean="0">
                <a:latin typeface="+mn-ea"/>
              </a:rPr>
              <a:t>- Context : </a:t>
            </a:r>
            <a:r>
              <a:rPr lang="en-US" altLang="ko-KR" sz="1050" dirty="0" smtClean="0">
                <a:latin typeface="+mn-ea"/>
              </a:rPr>
              <a:t>{ </a:t>
            </a:r>
          </a:p>
          <a:p>
            <a:r>
              <a:rPr lang="en-US" altLang="ko-KR" sz="1050" dirty="0" smtClean="0">
                <a:latin typeface="+mn-ea"/>
              </a:rPr>
              <a:t>	</a:t>
            </a:r>
            <a:r>
              <a:rPr lang="ko-KR" altLang="en-US" sz="1050" dirty="0" smtClean="0">
                <a:latin typeface="+mn-ea"/>
              </a:rPr>
              <a:t>이용항공사 </a:t>
            </a:r>
            <a:r>
              <a:rPr lang="en-US" altLang="ko-KR" sz="1050" dirty="0" smtClean="0">
                <a:latin typeface="+mn-ea"/>
              </a:rPr>
              <a:t>: </a:t>
            </a:r>
            <a:r>
              <a:rPr lang="ko-KR" altLang="en-US" sz="1050" dirty="0" smtClean="0">
                <a:latin typeface="+mn-ea"/>
              </a:rPr>
              <a:t>대한항공</a:t>
            </a:r>
            <a:endParaRPr lang="en-US" altLang="ko-KR" sz="1050" dirty="0" smtClean="0">
              <a:latin typeface="+mn-ea"/>
            </a:endParaRPr>
          </a:p>
          <a:p>
            <a:r>
              <a:rPr lang="en-US" altLang="ko-KR" sz="1050" dirty="0" smtClean="0">
                <a:latin typeface="+mn-ea"/>
              </a:rPr>
              <a:t>	</a:t>
            </a:r>
            <a:r>
              <a:rPr lang="ko-KR" altLang="en-US" sz="1050" dirty="0" smtClean="0">
                <a:latin typeface="+mn-ea"/>
              </a:rPr>
              <a:t>목적지 </a:t>
            </a:r>
            <a:r>
              <a:rPr lang="en-US" altLang="ko-KR" sz="1050" dirty="0" smtClean="0">
                <a:latin typeface="+mn-ea"/>
              </a:rPr>
              <a:t>: </a:t>
            </a:r>
            <a:r>
              <a:rPr lang="ko-KR" altLang="en-US" sz="1050" dirty="0" smtClean="0">
                <a:latin typeface="+mn-ea"/>
              </a:rPr>
              <a:t>제 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ko-KR" altLang="en-US" sz="1050" dirty="0" smtClean="0">
                <a:latin typeface="+mn-ea"/>
              </a:rPr>
              <a:t>터미널 </a:t>
            </a:r>
            <a:endParaRPr lang="en-US" altLang="ko-KR" sz="1050" dirty="0" smtClean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          </a:t>
            </a:r>
            <a:r>
              <a:rPr lang="en-US" altLang="ko-KR" sz="1050" dirty="0" smtClean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46601" y="3484608"/>
            <a:ext cx="5158969" cy="0"/>
          </a:xfrm>
          <a:prstGeom prst="lin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cxnSp>
      <p:sp>
        <p:nvSpPr>
          <p:cNvPr id="29" name="TextBox 28"/>
          <p:cNvSpPr txBox="1"/>
          <p:nvPr/>
        </p:nvSpPr>
        <p:spPr>
          <a:xfrm>
            <a:off x="6188716" y="4838291"/>
            <a:ext cx="3012756" cy="11109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050" dirty="0">
                <a:latin typeface="+mn-ea"/>
              </a:rPr>
              <a:t>- </a:t>
            </a:r>
            <a:r>
              <a:rPr lang="en-US" altLang="ko-KR" sz="1050" b="1" dirty="0">
                <a:latin typeface="+mn-ea"/>
              </a:rPr>
              <a:t>Utterance</a:t>
            </a:r>
            <a:r>
              <a:rPr lang="en-US" altLang="ko-KR" sz="1050" dirty="0">
                <a:latin typeface="+mn-ea"/>
              </a:rPr>
              <a:t> : </a:t>
            </a:r>
            <a:r>
              <a:rPr lang="ko-KR" altLang="en-US" sz="1050" dirty="0">
                <a:latin typeface="+mn-ea"/>
              </a:rPr>
              <a:t>텍스트 자체</a:t>
            </a:r>
            <a:endParaRPr lang="en-US" altLang="ko-KR" sz="1050" b="1" dirty="0" smtClean="0">
              <a:latin typeface="+mn-ea"/>
            </a:endParaRPr>
          </a:p>
          <a:p>
            <a:r>
              <a:rPr lang="en-US" altLang="ko-KR" sz="1050" b="1" dirty="0" smtClean="0">
                <a:latin typeface="+mn-ea"/>
              </a:rPr>
              <a:t>- </a:t>
            </a:r>
            <a:r>
              <a:rPr lang="en-US" altLang="ko-KR" sz="1050" b="1" dirty="0" smtClean="0">
                <a:latin typeface="+mn-ea"/>
              </a:rPr>
              <a:t>Intent </a:t>
            </a:r>
            <a:r>
              <a:rPr lang="en-US" altLang="ko-KR" sz="1050" dirty="0" smtClean="0">
                <a:latin typeface="+mn-ea"/>
              </a:rPr>
              <a:t>: #</a:t>
            </a:r>
            <a:r>
              <a:rPr lang="ko-KR" altLang="en-US" sz="1050" dirty="0" smtClean="0">
                <a:latin typeface="+mn-ea"/>
              </a:rPr>
              <a:t>주차 요금 확인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b="1" dirty="0">
                <a:latin typeface="+mn-ea"/>
              </a:rPr>
              <a:t>- Context : </a:t>
            </a:r>
            <a:r>
              <a:rPr lang="en-US" altLang="ko-KR" sz="1050" dirty="0">
                <a:latin typeface="+mn-ea"/>
              </a:rPr>
              <a:t>{ </a:t>
            </a:r>
          </a:p>
          <a:p>
            <a:r>
              <a:rPr lang="en-US" altLang="ko-KR" sz="1050" dirty="0">
                <a:latin typeface="+mn-ea"/>
              </a:rPr>
              <a:t>	</a:t>
            </a:r>
            <a:r>
              <a:rPr lang="ko-KR" altLang="en-US" sz="1050" dirty="0">
                <a:latin typeface="+mn-ea"/>
              </a:rPr>
              <a:t>이용항공사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대한항공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  <a:r>
              <a:rPr lang="ko-KR" altLang="en-US" sz="1050" dirty="0">
                <a:latin typeface="+mn-ea"/>
              </a:rPr>
              <a:t>목적지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제 </a:t>
            </a:r>
            <a:r>
              <a:rPr lang="en-US" altLang="ko-KR" sz="1050" dirty="0">
                <a:latin typeface="+mn-ea"/>
              </a:rPr>
              <a:t>2 </a:t>
            </a:r>
            <a:r>
              <a:rPr lang="ko-KR" altLang="en-US" sz="1050" dirty="0">
                <a:latin typeface="+mn-ea"/>
              </a:rPr>
              <a:t>터미널 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              }</a:t>
            </a:r>
            <a:endParaRPr lang="ko-KR" altLang="en-US" sz="1050" dirty="0"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770923" y="4838291"/>
            <a:ext cx="4534647" cy="0"/>
          </a:xfrm>
          <a:prstGeom prst="lin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cxnSp>
    </p:spTree>
    <p:extLst>
      <p:ext uri="{BB962C8B-B14F-4D97-AF65-F5344CB8AC3E}">
        <p14:creationId xmlns:p14="http://schemas.microsoft.com/office/powerpoint/2010/main" val="34805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669275" y="3081068"/>
            <a:ext cx="8567450" cy="69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ko-KR" sz="3600" i="1" dirty="0" smtClean="0">
                <a:solidFill>
                  <a:srgbClr val="000000"/>
                </a:solidFill>
                <a:latin typeface="Cambria" panose="02040503050406030204" pitchFamily="18" charset="0"/>
                <a:cs typeface="Tahoma" pitchFamily="34" charset="0"/>
              </a:rPr>
              <a:t>End of Document</a:t>
            </a:r>
            <a:endParaRPr kumimoji="1" lang="en-US" altLang="ko-KR" sz="32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구성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gray">
          <a:xfrm>
            <a:off x="6654422" y="1889995"/>
            <a:ext cx="2711803" cy="1971053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63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algn="ctr" eaLnBrk="0" latinLnBrk="0" hangingPunct="0">
              <a:lnSpc>
                <a:spcPct val="110000"/>
              </a:lnSpc>
              <a:buClr>
                <a:srgbClr val="A50021"/>
              </a:buClr>
              <a:buSzPct val="85000"/>
            </a:pPr>
            <a:endParaRPr lang="ko-KR" altLang="en-US" sz="1000" dirty="0"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 bwMode="gray">
          <a:xfrm>
            <a:off x="3487839" y="1889995"/>
            <a:ext cx="2711803" cy="1971053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63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algn="ctr" eaLnBrk="0" latinLnBrk="0" hangingPunct="0">
              <a:lnSpc>
                <a:spcPct val="110000"/>
              </a:lnSpc>
              <a:buClr>
                <a:srgbClr val="A50021"/>
              </a:buClr>
              <a:buSzPct val="85000"/>
            </a:pPr>
            <a:endParaRPr lang="ko-KR" altLang="en-US" sz="1000" dirty="0"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 bwMode="gray">
          <a:xfrm>
            <a:off x="287840" y="1889995"/>
            <a:ext cx="2711803" cy="1971053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63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algn="ctr" eaLnBrk="0" latinLnBrk="0" hangingPunct="0">
              <a:lnSpc>
                <a:spcPct val="110000"/>
              </a:lnSpc>
              <a:buClr>
                <a:srgbClr val="A50021"/>
              </a:buClr>
              <a:buSzPct val="85000"/>
            </a:pPr>
            <a:endParaRPr lang="ko-KR" altLang="en-US" sz="1600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0157" y="2020778"/>
            <a:ext cx="2367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87" fontAlgn="auto">
              <a:spcBef>
                <a:spcPts val="600"/>
              </a:spcBef>
              <a:spcAft>
                <a:spcPts val="0"/>
              </a:spcAft>
            </a:pPr>
            <a:r>
              <a:rPr lang="en-US" altLang="ko-KR" sz="2000" b="1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맑은 고딕"/>
              </a:rPr>
              <a:t>Intent</a:t>
            </a:r>
            <a:endParaRPr lang="en-US" altLang="ko-KR" sz="2000" b="1" i="1" dirty="0">
              <a:solidFill>
                <a:prstClr val="black"/>
              </a:solidFill>
              <a:latin typeface="Times New Roman"/>
              <a:ea typeface="맑은 고딕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626904" y="2020778"/>
            <a:ext cx="2461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87">
              <a:spcBef>
                <a:spcPts val="600"/>
              </a:spcBef>
            </a:pPr>
            <a:r>
              <a:rPr lang="en-US" altLang="ko-KR" sz="2000" b="1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맑은 고딕"/>
              </a:rPr>
              <a:t>Entity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669007" y="2020778"/>
            <a:ext cx="2682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87">
              <a:spcBef>
                <a:spcPts val="600"/>
              </a:spcBef>
            </a:pPr>
            <a:r>
              <a:rPr lang="en-US" altLang="ko-KR" sz="2000" b="1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맑은 고딕"/>
              </a:rPr>
              <a:t>Context</a:t>
            </a:r>
          </a:p>
        </p:txBody>
      </p:sp>
      <p:sp>
        <p:nvSpPr>
          <p:cNvPr id="117" name="이등변 삼각형 116"/>
          <p:cNvSpPr/>
          <p:nvPr/>
        </p:nvSpPr>
        <p:spPr>
          <a:xfrm rot="10800000">
            <a:off x="3944887" y="4005063"/>
            <a:ext cx="1867951" cy="21602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 sz="12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92800" y="1889995"/>
            <a:ext cx="288000" cy="28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477707" y="1889995"/>
            <a:ext cx="288000" cy="28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654422" y="1889995"/>
            <a:ext cx="288000" cy="28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 bwMode="gray">
          <a:xfrm>
            <a:off x="3487839" y="4420257"/>
            <a:ext cx="2711803" cy="19728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6350" algn="ctr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algn="ctr" eaLnBrk="0" latinLnBrk="0" hangingPunct="0">
              <a:lnSpc>
                <a:spcPct val="110000"/>
              </a:lnSpc>
              <a:buClr>
                <a:srgbClr val="A50021"/>
              </a:buClr>
              <a:buSzPct val="85000"/>
            </a:pPr>
            <a:endParaRPr lang="ko-KR" altLang="en-US" sz="1000" dirty="0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487839" y="4613066"/>
            <a:ext cx="2682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87">
              <a:spcBef>
                <a:spcPts val="600"/>
              </a:spcBef>
            </a:pPr>
            <a:r>
              <a:rPr lang="en-US" altLang="ko-KR" sz="2000" b="1" i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맑은 고딕"/>
              </a:rPr>
              <a:t>Dialog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157" y="2947010"/>
            <a:ext cx="2418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사용자 입력의 의도는 무엇인가</a:t>
            </a:r>
            <a:r>
              <a:rPr lang="en-US" altLang="ko-KR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?</a:t>
            </a:r>
            <a:endParaRPr lang="ko-KR" altLang="en-US" sz="1500" i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21707" y="2947010"/>
            <a:ext cx="2418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특정 단어가  포함되어 있는가</a:t>
            </a:r>
            <a:r>
              <a:rPr lang="en-US" altLang="ko-KR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?</a:t>
            </a:r>
            <a:endParaRPr lang="ko-KR" altLang="en-US" sz="1500" i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13184" y="2947010"/>
            <a:ext cx="2418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이전 대화의 내용은 무엇인가</a:t>
            </a:r>
            <a:r>
              <a:rPr lang="en-US" altLang="ko-KR" sz="1500" i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?</a:t>
            </a:r>
            <a:endParaRPr lang="ko-KR" altLang="en-US" sz="1500" i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86284" y="5467290"/>
            <a:ext cx="2418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GUI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인터페이스를 통해 </a:t>
            </a:r>
            <a:endParaRPr lang="en-US" altLang="ko-KR" sz="1500" dirty="0" smtClean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  <a:p>
            <a:r>
              <a:rPr lang="ko-KR" altLang="en-US" sz="1500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사용자에게 답변을 제공</a:t>
            </a:r>
            <a:endParaRPr lang="ko-KR" altLang="en-US" sz="1500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defPPr>
              <a:defRPr lang="ko-KR"/>
            </a:defPPr>
            <a:lvl1pPr lvl="0" indent="0" defTabSz="914287" latinLnBrk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>
                <a:solidFill>
                  <a:sysClr val="windowText" lastClr="000000"/>
                </a:solidFill>
                <a:latin typeface="Cambria" panose="02040503050406030204" pitchFamily="18" charset="0"/>
              </a:defRPr>
            </a:lvl1pPr>
            <a:lvl2pPr marL="361905" indent="-180953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2pPr>
            <a:lvl3pPr marL="542858" indent="-180953" defTabSz="914287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맑은 고딕" panose="020B0503020000020004" pitchFamily="50" charset="-127"/>
              </a:defRPr>
            </a:lvl3pPr>
            <a:lvl4pPr marL="712700" indent="-169842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4pPr>
            <a:lvl5pPr marL="893652" indent="-180953" defTabSz="914287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맑은 고딕" panose="020B0503020000020004" pitchFamily="50" charset="-127"/>
              </a:defRPr>
            </a:lvl5pPr>
            <a:lvl6pPr marL="2514289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431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8575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718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dirty="0" smtClean="0"/>
              <a:t>사용자의 </a:t>
            </a:r>
            <a:r>
              <a:rPr lang="en-US" altLang="ko-KR" dirty="0" smtClean="0"/>
              <a:t>Utterance</a:t>
            </a:r>
            <a:r>
              <a:rPr lang="ko-KR" altLang="en-US" dirty="0" smtClean="0"/>
              <a:t>를 학습한 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의도</a:t>
            </a:r>
            <a:r>
              <a:rPr lang="en-US" altLang="ko-KR" dirty="0"/>
              <a:t>(Intent), </a:t>
            </a:r>
            <a:r>
              <a:rPr lang="ko-KR" altLang="en-US" dirty="0"/>
              <a:t>단어 추출</a:t>
            </a:r>
            <a:r>
              <a:rPr lang="en-US" altLang="ko-KR" dirty="0"/>
              <a:t>(Entity), </a:t>
            </a:r>
            <a:r>
              <a:rPr lang="ko-KR" altLang="en-US" dirty="0"/>
              <a:t>문맥</a:t>
            </a:r>
            <a:r>
              <a:rPr lang="en-US" altLang="ko-KR" dirty="0"/>
              <a:t>(Context)</a:t>
            </a:r>
            <a:r>
              <a:rPr lang="ko-KR" altLang="en-US" dirty="0"/>
              <a:t>를 조합하여 </a:t>
            </a:r>
            <a:r>
              <a:rPr lang="ko-KR" altLang="en-US" dirty="0" smtClean="0"/>
              <a:t>답변을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구성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Intent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비슷한 내용의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가지 이상의 예제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문장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(Utterance)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과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 문장들의 의도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의미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입력하면 해당 문장을 전처리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(Tokenizing,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형태소분석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후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딥러닝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(CNN)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통해 사용자의 의도를 학습하는 기능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25749" y="1484784"/>
            <a:ext cx="4934589" cy="411422"/>
            <a:chOff x="425749" y="1484784"/>
            <a:chExt cx="4934589" cy="411422"/>
          </a:xfrm>
        </p:grpSpPr>
        <p:sp>
          <p:nvSpPr>
            <p:cNvPr id="24" name="텍스트 개체 틀 21"/>
            <p:cNvSpPr txBox="1">
              <a:spLocks/>
            </p:cNvSpPr>
            <p:nvPr/>
          </p:nvSpPr>
          <p:spPr bwMode="auto">
            <a:xfrm>
              <a:off x="425749" y="1484784"/>
              <a:ext cx="4934589" cy="411422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72000" tIns="72000" rIns="72000" bIns="72000" rtlCol="0" anchor="ctr" anchorCtr="0">
              <a:noAutofit/>
            </a:bodyPr>
            <a:lstStyle>
              <a:defPPr>
                <a:defRPr lang="en-US"/>
              </a:defPPr>
              <a:lvl1pPr algn="l" latinLnBrk="0">
                <a:lnSpc>
                  <a:spcPct val="90000"/>
                </a:lnSpc>
                <a:buClr>
                  <a:srgbClr val="EEECE1"/>
                </a:buClr>
                <a:defRPr kumimoji="0" sz="1600" b="1">
                  <a:solidFill>
                    <a:prstClr val="black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pPr algn="ctr" defTabSz="914287"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500" dirty="0" smtClean="0">
                  <a:latin typeface="Cambria" panose="02040503050406030204" pitchFamily="18" charset="0"/>
                  <a:ea typeface="맑은 고딕"/>
                </a:rPr>
                <a:t>학습 예시</a:t>
              </a:r>
              <a:endParaRPr lang="en-US" altLang="ko-KR" sz="1500" dirty="0">
                <a:latin typeface="Cambria" panose="02040503050406030204" pitchFamily="18" charset="0"/>
                <a:ea typeface="맑은 고딕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71676" y="1896205"/>
              <a:ext cx="48886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텍스트 개체 틀 21"/>
          <p:cNvSpPr txBox="1">
            <a:spLocks/>
          </p:cNvSpPr>
          <p:nvPr/>
        </p:nvSpPr>
        <p:spPr bwMode="auto">
          <a:xfrm>
            <a:off x="5735562" y="1484784"/>
            <a:ext cx="3896363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latin typeface="Cambria" panose="02040503050406030204" pitchFamily="18" charset="0"/>
                <a:ea typeface="맑은 고딕"/>
              </a:rPr>
              <a:t>실행 예시</a:t>
            </a:r>
            <a:endParaRPr lang="en-US" altLang="ko-KR" sz="1500" dirty="0">
              <a:latin typeface="Cambria" panose="02040503050406030204" pitchFamily="18" charset="0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746651" y="1896205"/>
            <a:ext cx="388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71676" y="2135267"/>
            <a:ext cx="4888662" cy="417405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44" tIns="35922" rIns="71844" bIns="35922" rtlCol="0" anchor="ctr"/>
          <a:lstStyle/>
          <a:p>
            <a:pPr algn="ctr"/>
            <a:endParaRPr lang="ko-KR" altLang="en-US" dirty="0">
              <a:latin typeface="Noto Sans KR Regular" pitchFamily="34" charset="-127"/>
              <a:ea typeface="Noto Sans KR Regular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4928" y="4941168"/>
            <a:ext cx="964546" cy="626543"/>
          </a:xfrm>
          <a:prstGeom prst="rect">
            <a:avLst/>
          </a:prstGeom>
        </p:spPr>
        <p:txBody>
          <a:bodyPr wrap="none" lIns="71844" tIns="35922" rIns="71844" bIns="35922">
            <a:spAutoFit/>
          </a:bodyPr>
          <a:lstStyle/>
          <a:p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질의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n-ea"/>
              </a:rPr>
              <a:t>예제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sz="12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n-ea"/>
              </a:rPr>
              <a:t>Utterance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endParaRPr lang="en-US" altLang="ko-KR" sz="120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  <a:latin typeface="+mn-ea"/>
              </a:rPr>
              <a:t>5</a:t>
            </a:r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개</a:t>
            </a:r>
            <a:r>
              <a:rPr lang="en-US" altLang="ko-KR" sz="1200" dirty="0">
                <a:solidFill>
                  <a:sysClr val="windowText" lastClr="000000"/>
                </a:solidFill>
                <a:latin typeface="+mn-ea"/>
              </a:rPr>
              <a:t>+</a:t>
            </a:r>
            <a:endParaRPr lang="ko-KR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746651" y="2135267"/>
            <a:ext cx="3805244" cy="417405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44" tIns="35922" rIns="71844" bIns="35922" rtlCol="0" anchor="ctr"/>
          <a:lstStyle/>
          <a:p>
            <a:pPr algn="ctr"/>
            <a:endParaRPr lang="ko-KR" altLang="en-US">
              <a:latin typeface="Noto Sans KR Regular" pitchFamily="34" charset="-127"/>
              <a:ea typeface="Noto Sans KR Regular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58514" y="4539985"/>
            <a:ext cx="2691038" cy="4428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자연언어 기반 질문을 입력</a:t>
            </a:r>
          </a:p>
        </p:txBody>
      </p:sp>
      <p:sp>
        <p:nvSpPr>
          <p:cNvPr id="55" name="타원 54"/>
          <p:cNvSpPr/>
          <p:nvPr/>
        </p:nvSpPr>
        <p:spPr>
          <a:xfrm>
            <a:off x="6261844" y="4618867"/>
            <a:ext cx="246489" cy="27652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58514" y="5044775"/>
            <a:ext cx="2691038" cy="4428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CNN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분류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모델로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의도 파악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261844" y="5123656"/>
            <a:ext cx="246489" cy="27652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358514" y="5533256"/>
            <a:ext cx="2691038" cy="4428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파악된 질문 의도에 해당하는 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답변을 출력</a:t>
            </a:r>
          </a:p>
        </p:txBody>
      </p:sp>
      <p:sp>
        <p:nvSpPr>
          <p:cNvPr id="62" name="타원 61"/>
          <p:cNvSpPr/>
          <p:nvPr/>
        </p:nvSpPr>
        <p:spPr>
          <a:xfrm>
            <a:off x="6261844" y="5612138"/>
            <a:ext cx="246489" cy="27652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33120" y="2492874"/>
            <a:ext cx="3240360" cy="1716033"/>
          </a:xfrm>
          <a:prstGeom prst="rect">
            <a:avLst/>
          </a:prstGeom>
          <a:blipFill dpi="0" rotWithShape="1">
            <a:blip r:embed="rId3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3" y="2492874"/>
            <a:ext cx="3198115" cy="34831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오른쪽 대괄호 6"/>
          <p:cNvSpPr/>
          <p:nvPr/>
        </p:nvSpPr>
        <p:spPr>
          <a:xfrm>
            <a:off x="4045242" y="4464913"/>
            <a:ext cx="122153" cy="14929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대괄호 74"/>
          <p:cNvSpPr/>
          <p:nvPr/>
        </p:nvSpPr>
        <p:spPr>
          <a:xfrm>
            <a:off x="4045242" y="2492896"/>
            <a:ext cx="122153" cy="61690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304928" y="2670820"/>
            <a:ext cx="815146" cy="257212"/>
          </a:xfrm>
          <a:prstGeom prst="rect">
            <a:avLst/>
          </a:prstGeom>
        </p:spPr>
        <p:txBody>
          <a:bodyPr wrap="none" lIns="71844" tIns="35922" rIns="71844" bIns="35922">
            <a:spAutoFit/>
          </a:bodyPr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  <a:latin typeface="+mn-ea"/>
              </a:rPr>
              <a:t>질의 의도</a:t>
            </a:r>
            <a:endParaRPr lang="en-US" altLang="ko-KR" sz="12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2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471676" y="2135267"/>
            <a:ext cx="4888662" cy="417405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44" tIns="35922" rIns="71844" bIns="35922" rtlCol="0" anchor="ctr"/>
          <a:lstStyle/>
          <a:p>
            <a:pPr algn="ctr"/>
            <a:endParaRPr lang="ko-KR" altLang="en-US" dirty="0">
              <a:latin typeface="Noto Sans KR Regular" pitchFamily="34" charset="-127"/>
              <a:ea typeface="Noto Sans KR Regular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구성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Entity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사용자가 입력한 문장에서 특정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단어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’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추출하는 기능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(Rule-based Keyword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추출 방식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25749" y="1484784"/>
            <a:ext cx="4934589" cy="411422"/>
            <a:chOff x="425749" y="1484784"/>
            <a:chExt cx="4934589" cy="411422"/>
          </a:xfrm>
        </p:grpSpPr>
        <p:sp>
          <p:nvSpPr>
            <p:cNvPr id="24" name="텍스트 개체 틀 21"/>
            <p:cNvSpPr txBox="1">
              <a:spLocks/>
            </p:cNvSpPr>
            <p:nvPr/>
          </p:nvSpPr>
          <p:spPr bwMode="auto">
            <a:xfrm>
              <a:off x="425749" y="1484784"/>
              <a:ext cx="4934589" cy="411422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72000" tIns="72000" rIns="72000" bIns="72000" rtlCol="0" anchor="ctr" anchorCtr="0">
              <a:noAutofit/>
            </a:bodyPr>
            <a:lstStyle>
              <a:defPPr>
                <a:defRPr lang="en-US"/>
              </a:defPPr>
              <a:lvl1pPr algn="l" latinLnBrk="0">
                <a:lnSpc>
                  <a:spcPct val="90000"/>
                </a:lnSpc>
                <a:buClr>
                  <a:srgbClr val="EEECE1"/>
                </a:buClr>
                <a:defRPr kumimoji="0" sz="1600" b="1">
                  <a:solidFill>
                    <a:prstClr val="black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pPr algn="ctr" defTabSz="914287"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500" dirty="0" smtClean="0">
                  <a:latin typeface="Cambria" panose="02040503050406030204" pitchFamily="18" charset="0"/>
                  <a:ea typeface="맑은 고딕"/>
                </a:rPr>
                <a:t>사용자 등록 </a:t>
              </a:r>
              <a:r>
                <a:rPr lang="en-US" altLang="ko-KR" sz="1500" dirty="0" smtClean="0">
                  <a:latin typeface="Cambria" panose="02040503050406030204" pitchFamily="18" charset="0"/>
                  <a:ea typeface="맑은 고딕"/>
                </a:rPr>
                <a:t>Entity</a:t>
              </a:r>
              <a:endParaRPr lang="en-US" altLang="ko-KR" sz="1500" dirty="0">
                <a:latin typeface="Cambria" panose="02040503050406030204" pitchFamily="18" charset="0"/>
                <a:ea typeface="맑은 고딕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71676" y="1896205"/>
              <a:ext cx="48886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텍스트 개체 틀 21"/>
          <p:cNvSpPr txBox="1">
            <a:spLocks/>
          </p:cNvSpPr>
          <p:nvPr/>
        </p:nvSpPr>
        <p:spPr bwMode="auto">
          <a:xfrm>
            <a:off x="5735562" y="1484784"/>
            <a:ext cx="3896363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 smtClean="0">
                <a:latin typeface="Cambria" panose="02040503050406030204" pitchFamily="18" charset="0"/>
                <a:ea typeface="맑은 고딕"/>
              </a:rPr>
              <a:t>기본 제공 </a:t>
            </a:r>
            <a:r>
              <a:rPr lang="en-US" altLang="ko-KR" sz="1500" dirty="0" smtClean="0">
                <a:latin typeface="Cambria" panose="02040503050406030204" pitchFamily="18" charset="0"/>
                <a:ea typeface="맑은 고딕"/>
              </a:rPr>
              <a:t>Entity (System Entity)</a:t>
            </a:r>
            <a:endParaRPr lang="en-US" altLang="ko-KR" sz="1500" dirty="0">
              <a:latin typeface="Cambria" panose="02040503050406030204" pitchFamily="18" charset="0"/>
              <a:ea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746651" y="1896205"/>
            <a:ext cx="388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5746651" y="2135267"/>
            <a:ext cx="3805244" cy="417405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44" tIns="35922" rIns="71844" bIns="35922" rtlCol="0" anchor="ctr"/>
          <a:lstStyle/>
          <a:p>
            <a:pPr algn="ctr"/>
            <a:endParaRPr lang="ko-KR" altLang="en-US">
              <a:latin typeface="Noto Sans KR Regular" pitchFamily="34" charset="-127"/>
              <a:ea typeface="Noto Sans KR Regular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8" y="2836416"/>
            <a:ext cx="4447699" cy="2824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20552" y="2780928"/>
            <a:ext cx="671845" cy="27050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0632" y="2276872"/>
            <a:ext cx="1011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Entity </a:t>
            </a:r>
            <a:r>
              <a:rPr lang="ko-KR" altLang="en-US" sz="1100" dirty="0" err="1" smtClean="0"/>
              <a:t>대분류</a:t>
            </a:r>
            <a:endParaRPr lang="ko-KR" altLang="en-US" sz="1100" dirty="0"/>
          </a:p>
        </p:txBody>
      </p:sp>
      <p:cxnSp>
        <p:nvCxnSpPr>
          <p:cNvPr id="11" name="꺾인 연결선 10"/>
          <p:cNvCxnSpPr>
            <a:stCxn id="9" idx="1"/>
            <a:endCxn id="2" idx="0"/>
          </p:cNvCxnSpPr>
          <p:nvPr/>
        </p:nvCxnSpPr>
        <p:spPr>
          <a:xfrm rot="10800000" flipV="1">
            <a:off x="1256476" y="2407676"/>
            <a:ext cx="384157" cy="373251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>
          <a:xfrm>
            <a:off x="665270" y="5949280"/>
            <a:ext cx="1011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Entity </a:t>
            </a:r>
            <a:r>
              <a:rPr lang="ko-KR" altLang="en-US" sz="1100" dirty="0" smtClean="0"/>
              <a:t>소분류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776536" y="4314304"/>
            <a:ext cx="479939" cy="129614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06503" y="4314304"/>
            <a:ext cx="2614449" cy="129614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4" idx="0"/>
            <a:endCxn id="37" idx="2"/>
          </p:cNvCxnSpPr>
          <p:nvPr/>
        </p:nvCxnSpPr>
        <p:spPr>
          <a:xfrm rot="16200000" flipV="1">
            <a:off x="924393" y="5702561"/>
            <a:ext cx="338832" cy="154606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3046573" y="5949280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소분류 동의어</a:t>
            </a:r>
            <a:endParaRPr lang="ko-KR" altLang="en-US" sz="1100" dirty="0"/>
          </a:p>
        </p:txBody>
      </p:sp>
      <p:cxnSp>
        <p:nvCxnSpPr>
          <p:cNvPr id="44" name="꺾인 연결선 43"/>
          <p:cNvCxnSpPr>
            <a:stCxn id="43" idx="0"/>
            <a:endCxn id="38" idx="2"/>
          </p:cNvCxnSpPr>
          <p:nvPr/>
        </p:nvCxnSpPr>
        <p:spPr>
          <a:xfrm rot="16200000" flipV="1">
            <a:off x="3266769" y="5557407"/>
            <a:ext cx="338832" cy="44491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85344"/>
              </p:ext>
            </p:extLst>
          </p:nvPr>
        </p:nvGraphicFramePr>
        <p:xfrm>
          <a:off x="5961113" y="2831729"/>
          <a:ext cx="3384376" cy="2880320"/>
        </p:xfrm>
        <a:graphic>
          <a:graphicData uri="http://schemas.openxmlformats.org/drawingml/2006/table">
            <a:tbl>
              <a:tblPr bandRow="1">
                <a:solidFill>
                  <a:srgbClr val="FDB913"/>
                </a:solidFill>
                <a:tableStyleId>{8EC20E35-A176-4012-BC5E-935CFFF8708E}</a:tableStyleId>
              </a:tblPr>
              <a:tblGrid>
                <a:gridCol w="1296143"/>
                <a:gridCol w="1206357"/>
                <a:gridCol w="881876"/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@sys-date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일자 정보 추출</a:t>
                      </a: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금요일</a:t>
                      </a: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i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i="1" baseline="0" dirty="0" smtClean="0">
                          <a:latin typeface="+mn-ea"/>
                          <a:ea typeface="+mn-ea"/>
                        </a:rPr>
                        <a:t>오늘</a:t>
                      </a:r>
                      <a:r>
                        <a:rPr lang="en-US" altLang="ko-KR" sz="1000" i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i="1" baseline="0" dirty="0" smtClean="0">
                          <a:latin typeface="+mn-ea"/>
                          <a:ea typeface="+mn-ea"/>
                        </a:rPr>
                        <a:t>내일 등</a:t>
                      </a:r>
                      <a:endParaRPr lang="ko-KR" altLang="en-US" sz="1000" i="1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@sys-time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시간 정보 추출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시 등</a:t>
                      </a: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@sys-currency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통화 정보 추출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센트</a:t>
                      </a: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000" i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원 등</a:t>
                      </a:r>
                      <a:endParaRPr lang="ko-KR" altLang="en-US" sz="1000" i="1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@sys-percentage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%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수치를 추출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15%, </a:t>
                      </a:r>
                      <a:br>
                        <a:rPr lang="en-US" altLang="ko-KR" sz="1000" i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퍼센트 등</a:t>
                      </a:r>
                      <a:endParaRPr lang="ko-KR" altLang="en-US" sz="1000" i="1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@sys-number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58500" marR="585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추출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21, 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스물</a:t>
                      </a:r>
                      <a:r>
                        <a:rPr lang="en-US" altLang="ko-KR" sz="1000" i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i="1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000" i="1" dirty="0">
                        <a:latin typeface="+mn-ea"/>
                        <a:ea typeface="+mn-ea"/>
                      </a:endParaRPr>
                    </a:p>
                  </a:txBody>
                  <a:tcPr marL="74295" marR="74295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033120" y="2447310"/>
            <a:ext cx="331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자주 사용하는 공통 단어에 대하여 기본으로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917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서비스 구성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Dialog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Ⅱ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사용자의 의도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(Intent)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와  추출한 단어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(Entity)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검사하여 답변을 제공하는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노드를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생성하여 대화 시나리오 작성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81" y="1547068"/>
            <a:ext cx="8165308" cy="49664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064568" y="3054864"/>
            <a:ext cx="2592288" cy="6621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89208" y="2636912"/>
            <a:ext cx="690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노드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30" idx="2"/>
            <a:endCxn id="29" idx="3"/>
          </p:cNvCxnSpPr>
          <p:nvPr/>
        </p:nvCxnSpPr>
        <p:spPr>
          <a:xfrm rot="5400000">
            <a:off x="3702068" y="2853311"/>
            <a:ext cx="487426" cy="577849"/>
          </a:xfrm>
          <a:prstGeom prst="bentConnector2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/>
          <p:cNvSpPr/>
          <p:nvPr/>
        </p:nvSpPr>
        <p:spPr>
          <a:xfrm>
            <a:off x="4935591" y="2811150"/>
            <a:ext cx="3977849" cy="22740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18560" y="1988840"/>
            <a:ext cx="1011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조건</a:t>
            </a:r>
            <a:endParaRPr lang="ko-KR" altLang="en-US" sz="1100" dirty="0"/>
          </a:p>
        </p:txBody>
      </p:sp>
      <p:cxnSp>
        <p:nvCxnSpPr>
          <p:cNvPr id="35" name="꺾인 연결선 34"/>
          <p:cNvCxnSpPr>
            <a:stCxn id="33" idx="2"/>
            <a:endCxn id="32" idx="0"/>
          </p:cNvCxnSpPr>
          <p:nvPr/>
        </p:nvCxnSpPr>
        <p:spPr>
          <a:xfrm rot="16200000" flipH="1">
            <a:off x="6644109" y="2530743"/>
            <a:ext cx="560700" cy="11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4935591" y="5589240"/>
            <a:ext cx="3977849" cy="72008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04163" y="5818475"/>
            <a:ext cx="57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답</a:t>
            </a:r>
            <a:r>
              <a:rPr lang="ko-KR" altLang="en-US" sz="1100" dirty="0"/>
              <a:t>변</a:t>
            </a:r>
          </a:p>
        </p:txBody>
      </p:sp>
      <p:cxnSp>
        <p:nvCxnSpPr>
          <p:cNvPr id="18" name="직선 화살표 연결선 17"/>
          <p:cNvCxnSpPr>
            <a:stCxn id="41" idx="3"/>
            <a:endCxn id="40" idx="1"/>
          </p:cNvCxnSpPr>
          <p:nvPr/>
        </p:nvCxnSpPr>
        <p:spPr>
          <a:xfrm>
            <a:off x="4575232" y="5949280"/>
            <a:ext cx="360359" cy="0"/>
          </a:xfrm>
          <a:prstGeom prst="straightConnector1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30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1184831" y="3056824"/>
            <a:ext cx="7080537" cy="54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인천국제공항 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FAQ </a:t>
            </a:r>
            <a:r>
              <a:rPr kumimoji="1" lang="ko-KR" altLang="en-US" sz="280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챗봇</a:t>
            </a:r>
            <a:r>
              <a:rPr kumimoji="1" lang="ko-KR" altLang="en-US" sz="2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itchFamily="34" charset="0"/>
              </a:rPr>
              <a:t> 예제 실습</a:t>
            </a:r>
            <a:endParaRPr kumimoji="1" lang="en-US" altLang="ko-KR" sz="280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</a:rPr>
              <a:t>Ⅲ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5875">
          <a:solidFill>
            <a:schemeClr val="accent2">
              <a:lumMod val="60000"/>
              <a:lumOff val="40000"/>
            </a:schemeClr>
          </a:solidFill>
          <a:tailEnd type="arrow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21746</TotalTime>
  <Words>1510</Words>
  <Application>Microsoft Office PowerPoint</Application>
  <PresentationFormat>A4 용지(210x297mm)</PresentationFormat>
  <Paragraphs>381</Paragraphs>
  <Slides>40</Slides>
  <Notes>40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SKCC</cp:lastModifiedBy>
  <cp:revision>505</cp:revision>
  <cp:lastPrinted>2018-02-21T02:15:57Z</cp:lastPrinted>
  <dcterms:created xsi:type="dcterms:W3CDTF">2017-02-02T00:10:38Z</dcterms:created>
  <dcterms:modified xsi:type="dcterms:W3CDTF">2018-07-16T16:22:02Z</dcterms:modified>
</cp:coreProperties>
</file>