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99" r:id="rId2"/>
    <p:sldId id="495" r:id="rId3"/>
    <p:sldId id="491" r:id="rId4"/>
    <p:sldId id="496" r:id="rId5"/>
    <p:sldId id="499" r:id="rId6"/>
    <p:sldId id="501" r:id="rId7"/>
    <p:sldId id="502" r:id="rId8"/>
    <p:sldId id="510" r:id="rId9"/>
    <p:sldId id="503" r:id="rId10"/>
    <p:sldId id="504" r:id="rId11"/>
    <p:sldId id="509" r:id="rId12"/>
    <p:sldId id="505" r:id="rId13"/>
    <p:sldId id="519" r:id="rId14"/>
    <p:sldId id="520" r:id="rId15"/>
    <p:sldId id="507" r:id="rId16"/>
    <p:sldId id="516" r:id="rId17"/>
    <p:sldId id="521" r:id="rId18"/>
    <p:sldId id="508" r:id="rId19"/>
    <p:sldId id="511" r:id="rId20"/>
    <p:sldId id="522" r:id="rId21"/>
    <p:sldId id="523" r:id="rId22"/>
    <p:sldId id="524" r:id="rId23"/>
    <p:sldId id="525" r:id="rId24"/>
    <p:sldId id="528" r:id="rId25"/>
    <p:sldId id="529" r:id="rId26"/>
    <p:sldId id="534" r:id="rId27"/>
    <p:sldId id="535" r:id="rId28"/>
    <p:sldId id="526" r:id="rId29"/>
    <p:sldId id="527" r:id="rId30"/>
    <p:sldId id="553" r:id="rId31"/>
    <p:sldId id="552" r:id="rId32"/>
    <p:sldId id="512" r:id="rId33"/>
    <p:sldId id="513" r:id="rId34"/>
    <p:sldId id="530" r:id="rId35"/>
    <p:sldId id="532" r:id="rId36"/>
    <p:sldId id="531" r:id="rId37"/>
    <p:sldId id="533" r:id="rId38"/>
    <p:sldId id="515" r:id="rId39"/>
    <p:sldId id="540" r:id="rId40"/>
    <p:sldId id="536" r:id="rId41"/>
    <p:sldId id="537" r:id="rId42"/>
    <p:sldId id="541" r:id="rId43"/>
    <p:sldId id="542" r:id="rId44"/>
    <p:sldId id="543" r:id="rId45"/>
    <p:sldId id="538" r:id="rId46"/>
    <p:sldId id="546" r:id="rId47"/>
    <p:sldId id="544" r:id="rId48"/>
    <p:sldId id="539" r:id="rId49"/>
    <p:sldId id="547" r:id="rId50"/>
    <p:sldId id="550" r:id="rId51"/>
    <p:sldId id="548" r:id="rId52"/>
    <p:sldId id="545" r:id="rId53"/>
    <p:sldId id="556" r:id="rId54"/>
    <p:sldId id="549" r:id="rId55"/>
    <p:sldId id="554" r:id="rId56"/>
    <p:sldId id="551" r:id="rId57"/>
  </p:sldIdLst>
  <p:sldSz cx="9906000" cy="6858000" type="A4"/>
  <p:notesSz cx="6807200" cy="9939338"/>
  <p:defaultTextStyle>
    <a:defPPr>
      <a:defRPr lang="ko-KR"/>
    </a:defPPr>
    <a:lvl1pPr marL="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22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8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4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02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63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23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83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BB0E2D5-B4C5-4672-9550-41BF36B6A386}">
          <p14:sldIdLst>
            <p14:sldId id="399"/>
            <p14:sldId id="495"/>
            <p14:sldId id="491"/>
            <p14:sldId id="496"/>
            <p14:sldId id="499"/>
            <p14:sldId id="501"/>
            <p14:sldId id="502"/>
            <p14:sldId id="510"/>
            <p14:sldId id="503"/>
            <p14:sldId id="504"/>
            <p14:sldId id="509"/>
            <p14:sldId id="505"/>
            <p14:sldId id="519"/>
            <p14:sldId id="520"/>
            <p14:sldId id="507"/>
            <p14:sldId id="516"/>
            <p14:sldId id="521"/>
            <p14:sldId id="508"/>
            <p14:sldId id="511"/>
            <p14:sldId id="522"/>
            <p14:sldId id="523"/>
            <p14:sldId id="524"/>
            <p14:sldId id="525"/>
            <p14:sldId id="528"/>
            <p14:sldId id="529"/>
            <p14:sldId id="534"/>
            <p14:sldId id="535"/>
            <p14:sldId id="526"/>
            <p14:sldId id="527"/>
            <p14:sldId id="553"/>
            <p14:sldId id="552"/>
            <p14:sldId id="512"/>
            <p14:sldId id="513"/>
            <p14:sldId id="530"/>
            <p14:sldId id="532"/>
            <p14:sldId id="531"/>
            <p14:sldId id="533"/>
            <p14:sldId id="515"/>
            <p14:sldId id="540"/>
            <p14:sldId id="536"/>
            <p14:sldId id="537"/>
            <p14:sldId id="541"/>
            <p14:sldId id="542"/>
            <p14:sldId id="543"/>
            <p14:sldId id="538"/>
            <p14:sldId id="546"/>
            <p14:sldId id="544"/>
            <p14:sldId id="539"/>
            <p14:sldId id="547"/>
            <p14:sldId id="550"/>
            <p14:sldId id="548"/>
            <p14:sldId id="545"/>
            <p14:sldId id="556"/>
            <p14:sldId id="549"/>
            <p14:sldId id="554"/>
            <p14:sldId id="55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 autoAdjust="0"/>
    <p:restoredTop sz="94048" autoAdjust="0"/>
  </p:normalViewPr>
  <p:slideViewPr>
    <p:cSldViewPr showGuides="1">
      <p:cViewPr varScale="1">
        <p:scale>
          <a:sx n="54" d="100"/>
          <a:sy n="54" d="100"/>
        </p:scale>
        <p:origin x="-90" y="-486"/>
      </p:cViewPr>
      <p:guideLst>
        <p:guide orient="horz" pos="2387"/>
        <p:guide orient="horz" pos="4066"/>
        <p:guide orient="horz" pos="935"/>
        <p:guide orient="horz" pos="1026"/>
        <p:guide orient="horz" pos="1117"/>
        <p:guide pos="3120"/>
        <p:guide pos="217"/>
        <p:guide pos="6023"/>
        <p:guide pos="3029"/>
        <p:guide pos="3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50529" cy="497524"/>
          </a:xfrm>
          <a:prstGeom prst="rect">
            <a:avLst/>
          </a:prstGeom>
        </p:spPr>
        <p:txBody>
          <a:bodyPr vert="horz" lIns="91532" tIns="45764" rIns="91532" bIns="4576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32" tIns="45764" rIns="91532" bIns="45764" rtlCol="0"/>
          <a:lstStyle>
            <a:lvl1pPr algn="r">
              <a:defRPr sz="1200"/>
            </a:lvl1pPr>
          </a:lstStyle>
          <a:p>
            <a:fld id="{CF0924ED-B795-4969-B728-957B621616C9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32" tIns="45764" rIns="91532" bIns="4576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6" y="4720911"/>
            <a:ext cx="5446396" cy="4472940"/>
          </a:xfrm>
          <a:prstGeom prst="rect">
            <a:avLst/>
          </a:prstGeom>
        </p:spPr>
        <p:txBody>
          <a:bodyPr vert="horz" lIns="91532" tIns="45764" rIns="91532" bIns="4576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229"/>
            <a:ext cx="2950529" cy="497523"/>
          </a:xfrm>
          <a:prstGeom prst="rect">
            <a:avLst/>
          </a:prstGeom>
        </p:spPr>
        <p:txBody>
          <a:bodyPr vert="horz" lIns="91532" tIns="45764" rIns="91532" bIns="4576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2" y="9440229"/>
            <a:ext cx="2950529" cy="497523"/>
          </a:xfrm>
          <a:prstGeom prst="rect">
            <a:avLst/>
          </a:prstGeom>
        </p:spPr>
        <p:txBody>
          <a:bodyPr vert="horz" lIns="91532" tIns="45764" rIns="91532" bIns="45764" rtlCol="0" anchor="b"/>
          <a:lstStyle>
            <a:lvl1pPr algn="r">
              <a:defRPr sz="1200"/>
            </a:lvl1pPr>
          </a:lstStyle>
          <a:p>
            <a:fld id="{0EB67E06-E3A3-49C6-8E43-5CB686CF0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6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22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8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4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02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63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23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83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10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11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12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13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14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15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16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17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18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19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20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21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22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23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24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25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26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27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28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29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30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31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32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33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34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35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36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37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38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39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4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40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41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42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43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44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(Slot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을 완성하지 않고 다른 사용자 입력 확인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45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46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47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48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49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5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50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51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52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53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54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55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56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6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7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8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9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3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spect="1" noChangeArrowheads="1" noTextEdit="1"/>
          </p:cNvSpPr>
          <p:nvPr userDrawn="1"/>
        </p:nvSpPr>
        <p:spPr bwMode="auto">
          <a:xfrm>
            <a:off x="4241803" y="-241297"/>
            <a:ext cx="168116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44" tIns="45673" rIns="91344" bIns="45673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64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6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</p:sldLayoutIdLst>
  <p:txStyles>
    <p:titleStyle>
      <a:lvl1pPr algn="ctr" defTabSz="914122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6" indent="-342796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3" indent="-285662" algn="l" defTabSz="914122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1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70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3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9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53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13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2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4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2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63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23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83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584394" y="2158617"/>
            <a:ext cx="8567450" cy="112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4" tIns="45673" rIns="91344" bIns="45673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ko-KR" altLang="en-US" sz="3600" i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대화 서비스</a:t>
            </a:r>
            <a:endParaRPr kumimoji="1" lang="en-US" altLang="ko-KR" sz="3600" i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Tahoma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Tahoma" pitchFamily="34" charset="0"/>
              </a:rPr>
              <a:t>(’18</a:t>
            </a: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Tahoma" pitchFamily="34" charset="0"/>
              </a:rPr>
              <a:t>년 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Tahoma" pitchFamily="34" charset="0"/>
              </a:rPr>
              <a:t>2</a:t>
            </a: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Tahoma" pitchFamily="34" charset="0"/>
              </a:rPr>
              <a:t>차 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Tahoma" pitchFamily="34" charset="0"/>
              </a:rPr>
              <a:t>Aibril Channel Partner Tech </a:t>
            </a: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Tahoma" pitchFamily="34" charset="0"/>
              </a:rPr>
              <a:t>과정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Tahoma" pitchFamily="34" charset="0"/>
              </a:rPr>
              <a:t>)</a:t>
            </a:r>
            <a:endParaRPr kumimoji="1" lang="en-US" altLang="ko-KR" sz="32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cs typeface="Tahoma" pitchFamily="34" charset="0"/>
            </a:endParaRP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584394" y="4629058"/>
            <a:ext cx="1942483" cy="8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517" tIns="44758" rIns="89517" bIns="44758">
            <a:spAutoFit/>
          </a:bodyPr>
          <a:lstStyle>
            <a:lvl1pPr defTabSz="8953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8953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8953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8953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8953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ts val="3000"/>
              </a:lnSpc>
            </a:pPr>
            <a:r>
              <a:rPr kumimoji="1" lang="en-US" altLang="ko-KR" sz="1800" dirty="0" smtClean="0">
                <a:latin typeface="Cambria" panose="02040503050406030204" pitchFamily="18" charset="0"/>
                <a:cs typeface="Tahoma" pitchFamily="34" charset="0"/>
              </a:rPr>
              <a:t>Aibril</a:t>
            </a:r>
            <a:r>
              <a:rPr kumimoji="1" lang="ko-KR" altLang="en-US" sz="1800" dirty="0" err="1" smtClean="0">
                <a:latin typeface="Cambria" panose="02040503050406030204" pitchFamily="18" charset="0"/>
                <a:cs typeface="Tahoma" pitchFamily="34" charset="0"/>
              </a:rPr>
              <a:t>채널사업팀</a:t>
            </a:r>
            <a:endParaRPr kumimoji="1" lang="en-US" altLang="ko-KR" sz="1800" dirty="0">
              <a:latin typeface="Cambria" panose="02040503050406030204" pitchFamily="18" charset="0"/>
              <a:cs typeface="Tahoma" pitchFamily="34" charset="0"/>
            </a:endParaRPr>
          </a:p>
          <a:p>
            <a:pPr eaLnBrk="1" latinLnBrk="0" hangingPunct="1">
              <a:lnSpc>
                <a:spcPts val="3000"/>
              </a:lnSpc>
            </a:pPr>
            <a:r>
              <a:rPr kumimoji="1" lang="en-US" altLang="ko-KR" sz="1800" dirty="0" smtClean="0">
                <a:latin typeface="Cambria" panose="02040503050406030204" pitchFamily="18" charset="0"/>
                <a:cs typeface="Tahoma" pitchFamily="34" charset="0"/>
              </a:rPr>
              <a:t>2018.04</a:t>
            </a:r>
            <a:endParaRPr kumimoji="1" lang="en-US" altLang="ko-KR" sz="1800" dirty="0">
              <a:latin typeface="Cambria" panose="02040503050406030204" pitchFamily="18" charset="0"/>
              <a:cs typeface="Tahoma" pitchFamily="34" charset="0"/>
            </a:endParaRPr>
          </a:p>
        </p:txBody>
      </p:sp>
      <p:pic>
        <p:nvPicPr>
          <p:cNvPr id="5" name="Picture 2" descr="M:\temp\첨부2 합병회사 CI\SK주식회사_C&amp;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53" y="5805264"/>
            <a:ext cx="1286559" cy="66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0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26" y="260936"/>
            <a:ext cx="2346731" cy="49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9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생성한 서비스를 선택하여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Workspace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접속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3" t="33484" r="25343" b="26335"/>
          <a:stretch/>
        </p:blipFill>
        <p:spPr bwMode="auto">
          <a:xfrm>
            <a:off x="459008" y="1772816"/>
            <a:ext cx="9005455" cy="399317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9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Aibril Portal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과 동일한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ID / PW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를 입력하여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Watson Assistant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서비스 접속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12" y="1359164"/>
            <a:ext cx="8186777" cy="497572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4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Workspace(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작업 단위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4"/>
          <a:stretch/>
        </p:blipFill>
        <p:spPr bwMode="auto">
          <a:xfrm>
            <a:off x="1541395" y="1461631"/>
            <a:ext cx="6840682" cy="491969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Intent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생성 및 예제 입력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37" y="1432342"/>
            <a:ext cx="6407727" cy="498763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87914" y="3783820"/>
            <a:ext cx="2592288" cy="25255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3080" y="4543526"/>
            <a:ext cx="1629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사용자 예시 입력</a:t>
            </a:r>
            <a:endParaRPr lang="ko-KR" altLang="en-US" sz="1100" dirty="0"/>
          </a:p>
        </p:txBody>
      </p:sp>
      <p:cxnSp>
        <p:nvCxnSpPr>
          <p:cNvPr id="10" name="꺾인 연결선 9"/>
          <p:cNvCxnSpPr>
            <a:stCxn id="7" idx="2"/>
            <a:endCxn id="6" idx="3"/>
          </p:cNvCxnSpPr>
          <p:nvPr/>
        </p:nvCxnSpPr>
        <p:spPr>
          <a:xfrm rot="5400000">
            <a:off x="5413256" y="3972083"/>
            <a:ext cx="241434" cy="1907541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/>
        </p:nvSpPr>
        <p:spPr>
          <a:xfrm>
            <a:off x="2288704" y="1361662"/>
            <a:ext cx="2592288" cy="41115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36976" y="2303294"/>
            <a:ext cx="1606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사용자 </a:t>
            </a:r>
            <a:r>
              <a:rPr lang="ko-KR" altLang="en-US" sz="1100" dirty="0" err="1" smtClean="0"/>
              <a:t>의도명</a:t>
            </a:r>
            <a:r>
              <a:rPr lang="ko-KR" altLang="en-US" sz="1100" dirty="0" smtClean="0"/>
              <a:t> 입력 </a:t>
            </a:r>
            <a:endParaRPr lang="ko-KR" altLang="en-US" sz="1100" dirty="0"/>
          </a:p>
        </p:txBody>
      </p:sp>
      <p:cxnSp>
        <p:nvCxnSpPr>
          <p:cNvPr id="13" name="꺾인 연결선 12"/>
          <p:cNvCxnSpPr>
            <a:stCxn id="12" idx="1"/>
            <a:endCxn id="11" idx="2"/>
          </p:cNvCxnSpPr>
          <p:nvPr/>
        </p:nvCxnSpPr>
        <p:spPr>
          <a:xfrm rot="10800000">
            <a:off x="3584848" y="1772817"/>
            <a:ext cx="1152128" cy="661283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224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4"/>
          <a:stretch/>
        </p:blipFill>
        <p:spPr bwMode="auto">
          <a:xfrm>
            <a:off x="1374648" y="1705587"/>
            <a:ext cx="5924550" cy="44712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Intent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생성 및 예제 입력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1"/>
          <a:stretch/>
        </p:blipFill>
        <p:spPr bwMode="auto">
          <a:xfrm>
            <a:off x="4410093" y="1705587"/>
            <a:ext cx="4503347" cy="44712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3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Entity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등록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33" y="1612929"/>
            <a:ext cx="7480935" cy="426434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424608" y="1727989"/>
            <a:ext cx="1609606" cy="45226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90845" y="1758266"/>
            <a:ext cx="1224136" cy="3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대분류</a:t>
            </a:r>
            <a:r>
              <a:rPr lang="ko-KR" altLang="en-US" sz="1100" dirty="0" smtClean="0"/>
              <a:t> 입력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>
            <a:stCxn id="11" idx="1"/>
            <a:endCxn id="10" idx="3"/>
          </p:cNvCxnSpPr>
          <p:nvPr/>
        </p:nvCxnSpPr>
        <p:spPr>
          <a:xfrm flipH="1">
            <a:off x="3034214" y="1954124"/>
            <a:ext cx="1256631" cy="0"/>
          </a:xfrm>
          <a:prstGeom prst="straightConnector1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직사각형 16"/>
          <p:cNvSpPr/>
          <p:nvPr/>
        </p:nvSpPr>
        <p:spPr>
          <a:xfrm>
            <a:off x="1577009" y="2387431"/>
            <a:ext cx="1457206" cy="66216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10595" y="3474897"/>
            <a:ext cx="1011683" cy="26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소분류 입력</a:t>
            </a:r>
            <a:endParaRPr lang="ko-KR" altLang="en-US" sz="1100" dirty="0"/>
          </a:p>
        </p:txBody>
      </p:sp>
      <p:cxnSp>
        <p:nvCxnSpPr>
          <p:cNvPr id="19" name="꺾인 연결선 18"/>
          <p:cNvCxnSpPr>
            <a:stCxn id="18" idx="0"/>
            <a:endCxn id="17" idx="2"/>
          </p:cNvCxnSpPr>
          <p:nvPr/>
        </p:nvCxnSpPr>
        <p:spPr>
          <a:xfrm rot="16200000" flipV="1">
            <a:off x="2848376" y="2506835"/>
            <a:ext cx="425298" cy="151082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직사각형 27"/>
          <p:cNvSpPr/>
          <p:nvPr/>
        </p:nvSpPr>
        <p:spPr>
          <a:xfrm>
            <a:off x="4736976" y="2392696"/>
            <a:ext cx="1770567" cy="66216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83347" y="3770195"/>
            <a:ext cx="1112851" cy="294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동의어 입력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29" idx="1"/>
            <a:endCxn id="28" idx="2"/>
          </p:cNvCxnSpPr>
          <p:nvPr/>
        </p:nvCxnSpPr>
        <p:spPr>
          <a:xfrm rot="10800000">
            <a:off x="5622261" y="3054864"/>
            <a:ext cx="661087" cy="862482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7257256" y="1758265"/>
            <a:ext cx="772732" cy="39171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833320" y="2420888"/>
            <a:ext cx="836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오타 보정</a:t>
            </a:r>
            <a:endParaRPr lang="ko-KR" altLang="en-US" sz="1100" dirty="0"/>
          </a:p>
        </p:txBody>
      </p:sp>
      <p:cxnSp>
        <p:nvCxnSpPr>
          <p:cNvPr id="38" name="꺾인 연결선 37"/>
          <p:cNvCxnSpPr>
            <a:stCxn id="37" idx="1"/>
            <a:endCxn id="36" idx="2"/>
          </p:cNvCxnSpPr>
          <p:nvPr/>
        </p:nvCxnSpPr>
        <p:spPr>
          <a:xfrm rot="10800000">
            <a:off x="7643622" y="2149981"/>
            <a:ext cx="189698" cy="401713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669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System Entity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등록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371178"/>
            <a:ext cx="6972300" cy="50101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9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Dialog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90" y="1491203"/>
            <a:ext cx="7627620" cy="417004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추가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0" y="1700808"/>
            <a:ext cx="8989711" cy="454208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448944" y="2380550"/>
            <a:ext cx="1770567" cy="37377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65168" y="2010103"/>
            <a:ext cx="1346550" cy="338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노드명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생략 가능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12" name="꺾인 연결선 11"/>
          <p:cNvCxnSpPr>
            <a:stCxn id="11" idx="2"/>
            <a:endCxn id="10" idx="3"/>
          </p:cNvCxnSpPr>
          <p:nvPr/>
        </p:nvCxnSpPr>
        <p:spPr>
          <a:xfrm rot="5400000">
            <a:off x="6569698" y="1998693"/>
            <a:ext cx="218558" cy="918932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직사각형 12"/>
          <p:cNvSpPr/>
          <p:nvPr/>
        </p:nvSpPr>
        <p:spPr>
          <a:xfrm>
            <a:off x="4448944" y="2993096"/>
            <a:ext cx="2592288" cy="45226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481221" y="3459460"/>
            <a:ext cx="1792259" cy="54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조건 입력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(Intent, Entity, Context </a:t>
            </a:r>
            <a:r>
              <a:rPr lang="ko-KR" altLang="en-US" sz="1100" dirty="0" smtClean="0"/>
              <a:t>등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15" name="꺾인 연결선 14"/>
          <p:cNvCxnSpPr>
            <a:stCxn id="14" idx="0"/>
            <a:endCxn id="13" idx="3"/>
          </p:cNvCxnSpPr>
          <p:nvPr/>
        </p:nvCxnSpPr>
        <p:spPr>
          <a:xfrm rot="16200000" flipV="1">
            <a:off x="7589178" y="2671286"/>
            <a:ext cx="240229" cy="1336119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직사각형 15"/>
          <p:cNvSpPr/>
          <p:nvPr/>
        </p:nvSpPr>
        <p:spPr>
          <a:xfrm>
            <a:off x="4448944" y="3701040"/>
            <a:ext cx="2592288" cy="80122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29264" y="4941168"/>
            <a:ext cx="94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답변 입력</a:t>
            </a:r>
            <a:endParaRPr lang="ko-KR" altLang="en-US" sz="1100" dirty="0"/>
          </a:p>
        </p:txBody>
      </p:sp>
      <p:cxnSp>
        <p:nvCxnSpPr>
          <p:cNvPr id="18" name="꺾인 연결선 17"/>
          <p:cNvCxnSpPr>
            <a:stCxn id="17" idx="1"/>
            <a:endCxn id="16" idx="2"/>
          </p:cNvCxnSpPr>
          <p:nvPr/>
        </p:nvCxnSpPr>
        <p:spPr>
          <a:xfrm rot="10800000">
            <a:off x="5745088" y="4502265"/>
            <a:ext cx="1584176" cy="569709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405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음식점 예약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추가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155" y="1356131"/>
            <a:ext cx="6663690" cy="480917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1184831" y="2505648"/>
            <a:ext cx="7080537" cy="164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4" tIns="45673" rIns="91344" bIns="45673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marL="742950" indent="-742950" eaLnBrk="1" hangingPunct="1">
              <a:lnSpc>
                <a:spcPct val="120000"/>
              </a:lnSpc>
              <a:buAutoNum type="arabicPeriod"/>
            </a:pPr>
            <a:r>
              <a:rPr kumimoji="1" lang="ko-KR" altLang="en-US" sz="28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itchFamily="34" charset="0"/>
              </a:rPr>
              <a:t>개요</a:t>
            </a:r>
            <a:endParaRPr kumimoji="1" lang="en-US" altLang="ko-KR" sz="280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ahoma" pitchFamily="34" charset="0"/>
            </a:endParaRPr>
          </a:p>
          <a:p>
            <a:pPr marL="742950" indent="-742950" eaLnBrk="1" hangingPunct="1">
              <a:lnSpc>
                <a:spcPct val="120000"/>
              </a:lnSpc>
              <a:buAutoNum type="arabicPeriod"/>
            </a:pPr>
            <a:r>
              <a:rPr kumimoji="1" lang="ko-KR" altLang="en-US" sz="28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itchFamily="34" charset="0"/>
              </a:rPr>
              <a:t>대화 서비스 구성</a:t>
            </a:r>
            <a:endParaRPr kumimoji="1" lang="en-US" altLang="ko-KR" sz="280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ahoma" pitchFamily="34" charset="0"/>
            </a:endParaRPr>
          </a:p>
          <a:p>
            <a:pPr marL="742950" indent="-742950" eaLnBrk="1" hangingPunct="1">
              <a:lnSpc>
                <a:spcPct val="120000"/>
              </a:lnSpc>
              <a:buAutoNum type="arabicPeriod"/>
            </a:pPr>
            <a:r>
              <a:rPr kumimoji="1" lang="ko-KR" altLang="en-US" sz="28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itchFamily="34" charset="0"/>
              </a:rPr>
              <a:t>실습</a:t>
            </a:r>
            <a:endParaRPr kumimoji="1" lang="en-US" altLang="ko-KR" sz="280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ahom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7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>
                <a:solidFill>
                  <a:sysClr val="windowText" lastClr="000000"/>
                </a:solidFill>
              </a:rPr>
              <a:t>음식점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예약 자식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추가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예약을 위한 날짜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시간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메뉴 정보를 확인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653" y="1395372"/>
            <a:ext cx="4798695" cy="491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68011" y="3612260"/>
            <a:ext cx="1209321" cy="33979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>
                <a:solidFill>
                  <a:sysClr val="windowText" lastClr="000000"/>
                </a:solidFill>
              </a:rPr>
              <a:t>음식점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예약 자식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1 (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날짜</a:t>
            </a: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) 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추가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09" y="1451722"/>
            <a:ext cx="7249383" cy="454094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7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>
                <a:solidFill>
                  <a:sysClr val="windowText" lastClr="000000"/>
                </a:solidFill>
              </a:rPr>
              <a:t>음식점 예약 자식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2 (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시간</a:t>
            </a: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추가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84" y="1436256"/>
            <a:ext cx="7272433" cy="435654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>
                <a:solidFill>
                  <a:sysClr val="windowText" lastClr="000000"/>
                </a:solidFill>
              </a:rPr>
              <a:t>음식점 예약 자식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3-1 (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메뉴</a:t>
            </a: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추가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21" y="1520727"/>
            <a:ext cx="7283958" cy="435654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424608" y="1988840"/>
            <a:ext cx="1440160" cy="33979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16204" y="1625613"/>
            <a:ext cx="1260035" cy="221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유저 </a:t>
            </a:r>
            <a:r>
              <a:rPr lang="en-US" altLang="ko-KR" sz="1100" dirty="0" smtClean="0"/>
              <a:t>Entity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cxnSp>
        <p:nvCxnSpPr>
          <p:cNvPr id="14" name="꺾인 연결선 13"/>
          <p:cNvCxnSpPr>
            <a:stCxn id="13" idx="2"/>
            <a:endCxn id="12" idx="3"/>
          </p:cNvCxnSpPr>
          <p:nvPr/>
        </p:nvCxnSpPr>
        <p:spPr>
          <a:xfrm rot="5400000">
            <a:off x="3449490" y="1262005"/>
            <a:ext cx="312011" cy="1481454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359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21" y="1264593"/>
            <a:ext cx="3749887" cy="511673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>
                <a:solidFill>
                  <a:sysClr val="windowText" lastClr="000000"/>
                </a:solidFill>
              </a:rPr>
              <a:t>음식점 예약 자식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노드</a:t>
            </a: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3-2 (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잘못된 메뉴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추가</a:t>
            </a:r>
          </a:p>
          <a:p>
            <a:pPr lvl="0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01072" y="4764900"/>
            <a:ext cx="894226" cy="21098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>
                <a:solidFill>
                  <a:sysClr val="windowText" lastClr="000000"/>
                </a:solidFill>
              </a:rPr>
              <a:t>음식점 예약 자식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노드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3-2 (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잘못된 메뉴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추가</a:t>
            </a:r>
          </a:p>
          <a:p>
            <a:pPr lvl="0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79" y="1736517"/>
            <a:ext cx="7961643" cy="33849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998437" y="2276872"/>
            <a:ext cx="1722315" cy="43204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>
                <a:solidFill>
                  <a:sysClr val="windowText" lastClr="000000"/>
                </a:solidFill>
              </a:rPr>
              <a:t>음식점 예약 자식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노드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3-2 (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잘못된 메뉴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추가</a:t>
            </a:r>
          </a:p>
          <a:p>
            <a:pPr lvl="0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76" y="1280120"/>
            <a:ext cx="6171248" cy="50292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016833" y="5301208"/>
            <a:ext cx="1423401" cy="35706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>
                <a:solidFill>
                  <a:sysClr val="windowText" lastClr="000000"/>
                </a:solidFill>
              </a:rPr>
              <a:t>음식점 예약 자식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노드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3-2 (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잘못된 메뉴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추가</a:t>
            </a:r>
          </a:p>
          <a:p>
            <a:pPr lvl="0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285453"/>
            <a:ext cx="52768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57056" y="4037327"/>
            <a:ext cx="433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100"/>
            </a:lvl1pPr>
          </a:lstStyle>
          <a:p>
            <a:pPr algn="l"/>
            <a:r>
              <a:rPr lang="ko-KR" altLang="en-US" dirty="0"/>
              <a:t>점프하는 </a:t>
            </a:r>
            <a:r>
              <a:rPr lang="ko-KR" altLang="en-US" dirty="0" err="1"/>
              <a:t>노드</a:t>
            </a:r>
            <a:r>
              <a:rPr lang="ko-KR" altLang="en-US" dirty="0"/>
              <a:t> 전에 사용자에게 입력을 받은 후 진행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7057" y="5600273"/>
            <a:ext cx="4332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100"/>
            </a:lvl1pPr>
          </a:lstStyle>
          <a:p>
            <a:pPr algn="l"/>
            <a:r>
              <a:rPr lang="ko-KR" altLang="en-US" dirty="0"/>
              <a:t>점프하는 </a:t>
            </a:r>
            <a:r>
              <a:rPr lang="ko-KR" altLang="en-US" dirty="0" err="1"/>
              <a:t>노드의</a:t>
            </a:r>
            <a:r>
              <a:rPr lang="ko-KR" altLang="en-US" dirty="0"/>
              <a:t> 조건을 생략하고 해당 </a:t>
            </a:r>
            <a:r>
              <a:rPr lang="ko-KR" altLang="en-US" dirty="0" err="1"/>
              <a:t>노드의</a:t>
            </a:r>
            <a:r>
              <a:rPr lang="ko-KR" altLang="en-US" dirty="0"/>
              <a:t> 답변을 제공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57057" y="4818800"/>
            <a:ext cx="433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100"/>
            </a:lvl1pPr>
          </a:lstStyle>
          <a:p>
            <a:pPr algn="l"/>
            <a:r>
              <a:rPr lang="ko-KR" altLang="en-US" dirty="0"/>
              <a:t>점프하는 </a:t>
            </a:r>
            <a:r>
              <a:rPr lang="ko-KR" altLang="en-US" dirty="0" err="1"/>
              <a:t>노드의</a:t>
            </a:r>
            <a:r>
              <a:rPr lang="ko-KR" altLang="en-US" dirty="0"/>
              <a:t> 조건을 확인한 후 진행</a:t>
            </a:r>
          </a:p>
        </p:txBody>
      </p:sp>
      <p:cxnSp>
        <p:nvCxnSpPr>
          <p:cNvPr id="3" name="직선 화살표 연결선 2"/>
          <p:cNvCxnSpPr>
            <a:stCxn id="10" idx="1"/>
          </p:cNvCxnSpPr>
          <p:nvPr/>
        </p:nvCxnSpPr>
        <p:spPr>
          <a:xfrm flipH="1">
            <a:off x="4638262" y="4168132"/>
            <a:ext cx="818794" cy="629155"/>
          </a:xfrm>
          <a:prstGeom prst="straightConnector1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5123859" y="4949605"/>
            <a:ext cx="333198" cy="146194"/>
          </a:xfrm>
          <a:prstGeom prst="straightConnector1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화살표 연결선 15"/>
          <p:cNvCxnSpPr>
            <a:stCxn id="11" idx="1"/>
          </p:cNvCxnSpPr>
          <p:nvPr/>
        </p:nvCxnSpPr>
        <p:spPr>
          <a:xfrm flipH="1" flipV="1">
            <a:off x="4160913" y="5344231"/>
            <a:ext cx="1296144" cy="386847"/>
          </a:xfrm>
          <a:prstGeom prst="straightConnector1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3350221" y="5190566"/>
            <a:ext cx="1808112" cy="28082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추천 메뉴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+mn-ea"/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 추가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40" y="1488335"/>
            <a:ext cx="4693920" cy="48929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368011" y="4221088"/>
            <a:ext cx="1209321" cy="33979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추천 메뉴 </a:t>
            </a:r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노드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 추가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678" y="1350992"/>
            <a:ext cx="6684645" cy="452628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 서비스 개요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281786" y="677764"/>
            <a:ext cx="9359900" cy="101273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대화 서비스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 Watson Assistant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b="0" dirty="0" smtClean="0">
                <a:solidFill>
                  <a:sysClr val="windowText" lastClr="000000"/>
                </a:solidFill>
              </a:rPr>
              <a:t>자연어 인터페이스를 통해 사용자의</a:t>
            </a:r>
            <a:r>
              <a:rPr lang="en-US" altLang="ko-KR" b="0" dirty="0">
                <a:solidFill>
                  <a:sysClr val="windowText" lastClr="000000"/>
                </a:solidFill>
              </a:rPr>
              <a:t> </a:t>
            </a:r>
            <a:r>
              <a:rPr lang="en-US" altLang="ko-KR" b="0" dirty="0" smtClean="0">
                <a:solidFill>
                  <a:sysClr val="windowText" lastClr="000000"/>
                </a:solidFill>
              </a:rPr>
              <a:t>Needs</a:t>
            </a:r>
            <a:r>
              <a:rPr lang="ko-KR" altLang="en-US" b="0" dirty="0" smtClean="0">
                <a:solidFill>
                  <a:sysClr val="windowText" lastClr="000000"/>
                </a:solidFill>
              </a:rPr>
              <a:t>를 해결하도록 돕는 서비스</a:t>
            </a:r>
            <a:endParaRPr lang="en-US" altLang="ko-KR" b="0" dirty="0" smtClean="0">
              <a:solidFill>
                <a:sysClr val="windowText" lastClr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b="0" dirty="0" smtClean="0">
                <a:solidFill>
                  <a:sysClr val="windowText" lastClr="000000"/>
                </a:solidFill>
              </a:rPr>
              <a:t>단답형  질의응답뿐만 아니라  문맥을 가지는 대화 시나리오 작성 가능</a:t>
            </a:r>
            <a:endParaRPr lang="en-US" altLang="ko-KR" b="0" dirty="0" smtClean="0">
              <a:solidFill>
                <a:sysClr val="windowText" lastClr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ko-KR" altLang="en-US" b="0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3" y="2814199"/>
            <a:ext cx="9005455" cy="3783153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471676" y="2636912"/>
            <a:ext cx="89840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21"/>
          <p:cNvSpPr txBox="1">
            <a:spLocks/>
          </p:cNvSpPr>
          <p:nvPr/>
        </p:nvSpPr>
        <p:spPr bwMode="auto">
          <a:xfrm>
            <a:off x="378451" y="2225490"/>
            <a:ext cx="4934589" cy="411422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defTabSz="914287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 smtClean="0">
                <a:latin typeface="Cambria" panose="02040503050406030204" pitchFamily="18" charset="0"/>
                <a:ea typeface="맑은 고딕"/>
              </a:rPr>
              <a:t>Service Architecture</a:t>
            </a:r>
            <a:endParaRPr lang="en-US" altLang="ko-KR" sz="1500" dirty="0">
              <a:latin typeface="Cambria" panose="02040503050406030204" pitchFamily="18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98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영업 시간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+mn-ea"/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 추가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62236"/>
            <a:ext cx="4876800" cy="49911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755107" y="4762973"/>
            <a:ext cx="1099383" cy="33979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영업 시간 </a:t>
            </a:r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노드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 추가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548730"/>
            <a:ext cx="5657850" cy="44005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대화 진행 과정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70" y="1196752"/>
            <a:ext cx="2207999" cy="468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1798954" y="1787511"/>
            <a:ext cx="0" cy="3629313"/>
          </a:xfrm>
          <a:prstGeom prst="straightConnector1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274330" y="6021288"/>
            <a:ext cx="2966702" cy="0"/>
          </a:xfrm>
          <a:prstGeom prst="straightConnector1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639162" y="3176246"/>
            <a:ext cx="114548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/>
              <a:t>사용자 입력을 받으면</a:t>
            </a:r>
            <a:endParaRPr lang="en-US" altLang="ko-KR" sz="1100" dirty="0" smtClean="0"/>
          </a:p>
          <a:p>
            <a:r>
              <a:rPr lang="ko-KR" altLang="en-US" sz="1100" dirty="0" smtClean="0"/>
              <a:t>아래 방향으로 탐색 진행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107386" y="6035080"/>
            <a:ext cx="578983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/>
              <a:t>부모 </a:t>
            </a:r>
            <a:r>
              <a:rPr lang="ko-KR" altLang="en-US" sz="1100" dirty="0" err="1" smtClean="0"/>
              <a:t>노드에</a:t>
            </a:r>
            <a:r>
              <a:rPr lang="ko-KR" altLang="en-US" sz="1100" dirty="0" smtClean="0"/>
              <a:t> 해당되어 새로운 입력을 받으</a:t>
            </a:r>
            <a:r>
              <a:rPr lang="ko-KR" altLang="en-US" sz="1100" dirty="0"/>
              <a:t>면</a:t>
            </a:r>
            <a:r>
              <a:rPr lang="ko-KR" altLang="en-US" sz="1100" dirty="0" smtClean="0"/>
              <a:t> 오른쪽 방향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자식 </a:t>
            </a:r>
            <a:r>
              <a:rPr lang="ko-KR" altLang="en-US" sz="1100" dirty="0" err="1" smtClean="0"/>
              <a:t>노드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으로 탐색 진행 </a:t>
            </a:r>
            <a:endParaRPr lang="ko-KR" altLang="en-U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97" y="1279084"/>
            <a:ext cx="3766705" cy="454602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74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Context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를 통해 주문 내용 알려주기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94" y="1762283"/>
            <a:ext cx="6653213" cy="397097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37176" y="3481713"/>
            <a:ext cx="1330253" cy="28082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10" y="1582831"/>
            <a:ext cx="6621780" cy="422243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Context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를 통해 주문 내용 알려주기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36" y="1642744"/>
            <a:ext cx="6506528" cy="42852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Context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를 통해 주문 내용 알려주기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4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43" y="1658433"/>
            <a:ext cx="6558915" cy="426434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Context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를 통해 주문 내용 알려주기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완성된 대화 확인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37" y="1279075"/>
            <a:ext cx="2677542" cy="48132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126345" y="5373216"/>
            <a:ext cx="2660234" cy="28082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63182" y="6237312"/>
            <a:ext cx="2386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사용자가 입력한 대화 내용을 출력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>
            <a:stCxn id="12" idx="0"/>
            <a:endCxn id="10" idx="2"/>
          </p:cNvCxnSpPr>
          <p:nvPr/>
        </p:nvCxnSpPr>
        <p:spPr>
          <a:xfrm flipV="1">
            <a:off x="7456462" y="5654039"/>
            <a:ext cx="0" cy="583273"/>
          </a:xfrm>
          <a:prstGeom prst="straightConnector1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279075"/>
            <a:ext cx="4505507" cy="48132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>
                <a:solidFill>
                  <a:sysClr val="windowText" lastClr="000000"/>
                </a:solidFill>
              </a:rPr>
              <a:t>음식점 예약 자식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노드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1 (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날짜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)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+mn-ea"/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삭제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1528911"/>
            <a:ext cx="4410075" cy="49244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359154" y="5730824"/>
            <a:ext cx="1128200" cy="25529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Slot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답변 제공에 필요한 조건들을 한번에 관리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검사 할 수 있는 기능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155" y="1356131"/>
            <a:ext cx="6663690" cy="480917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788884" y="1443145"/>
            <a:ext cx="1025635" cy="37377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09293" y="3679846"/>
            <a:ext cx="326799" cy="37377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 서비스 구성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Ⅱ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defPPr>
              <a:defRPr lang="ko-KR"/>
            </a:defPPr>
            <a:lvl1pPr lvl="0" indent="0" defTabSz="914287" latinLnBrk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>
                <a:solidFill>
                  <a:sysClr val="windowText" lastClr="000000"/>
                </a:solidFill>
                <a:latin typeface="Cambria" panose="02040503050406030204" pitchFamily="18" charset="0"/>
              </a:defRPr>
            </a:lvl1pPr>
            <a:lvl2pPr marL="361905" indent="-180953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2pPr>
            <a:lvl3pPr marL="542858" indent="-180953" defTabSz="914287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맑은 고딕" panose="020B0503020000020004" pitchFamily="50" charset="-127"/>
              </a:defRPr>
            </a:lvl3pPr>
            <a:lvl4pPr marL="712700" indent="-169842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4pPr>
            <a:lvl5pPr marL="893652" indent="-180953" defTabSz="914287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맑은 고딕" panose="020B0503020000020004" pitchFamily="50" charset="-127"/>
              </a:defRPr>
            </a:lvl5pPr>
            <a:lvl6pPr marL="2514289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431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8575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718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dirty="0"/>
              <a:t>사용자 의도</a:t>
            </a:r>
            <a:r>
              <a:rPr lang="en-US" altLang="ko-KR" dirty="0"/>
              <a:t>(Intent), </a:t>
            </a:r>
            <a:r>
              <a:rPr lang="ko-KR" altLang="en-US" dirty="0"/>
              <a:t>단어 추출</a:t>
            </a:r>
            <a:r>
              <a:rPr lang="en-US" altLang="ko-KR" dirty="0"/>
              <a:t>(Entity), </a:t>
            </a:r>
            <a:r>
              <a:rPr lang="ko-KR" altLang="en-US" dirty="0"/>
              <a:t>문맥</a:t>
            </a:r>
            <a:r>
              <a:rPr lang="en-US" altLang="ko-KR" dirty="0"/>
              <a:t>(Context)</a:t>
            </a:r>
            <a:r>
              <a:rPr lang="ko-KR" altLang="en-US" dirty="0"/>
              <a:t>를 조합하여 대화 시나리오를 구성하여 답변을 제공</a:t>
            </a:r>
            <a:endParaRPr lang="en-US" altLang="ko-KR" dirty="0"/>
          </a:p>
        </p:txBody>
      </p:sp>
      <p:sp>
        <p:nvSpPr>
          <p:cNvPr id="72" name="모서리가 둥근 직사각형 71"/>
          <p:cNvSpPr/>
          <p:nvPr/>
        </p:nvSpPr>
        <p:spPr bwMode="gray">
          <a:xfrm>
            <a:off x="6654422" y="1889995"/>
            <a:ext cx="2711803" cy="1971053"/>
          </a:xfrm>
          <a:prstGeom prst="roundRect">
            <a:avLst>
              <a:gd name="adj" fmla="val 0"/>
            </a:avLst>
          </a:prstGeom>
          <a:solidFill>
            <a:schemeClr val="bg1">
              <a:alpha val="59000"/>
            </a:schemeClr>
          </a:solidFill>
          <a:ln w="6350" algn="ctr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72000" tIns="82800" rIns="72000" bIns="82800" rtlCol="0" anchor="ctr"/>
          <a:lstStyle/>
          <a:p>
            <a:pPr algn="ctr" eaLnBrk="0" latinLnBrk="0" hangingPunct="0">
              <a:lnSpc>
                <a:spcPct val="110000"/>
              </a:lnSpc>
              <a:buClr>
                <a:srgbClr val="A50021"/>
              </a:buClr>
              <a:buSzPct val="85000"/>
            </a:pPr>
            <a:endParaRPr lang="ko-KR" altLang="en-US" sz="1000" dirty="0">
              <a:latin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 bwMode="gray">
          <a:xfrm>
            <a:off x="3487839" y="1889995"/>
            <a:ext cx="2711803" cy="1971053"/>
          </a:xfrm>
          <a:prstGeom prst="roundRect">
            <a:avLst>
              <a:gd name="adj" fmla="val 0"/>
            </a:avLst>
          </a:prstGeom>
          <a:solidFill>
            <a:schemeClr val="bg1">
              <a:alpha val="59000"/>
            </a:schemeClr>
          </a:solidFill>
          <a:ln w="6350" algn="ctr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72000" tIns="82800" rIns="72000" bIns="82800" rtlCol="0" anchor="ctr"/>
          <a:lstStyle/>
          <a:p>
            <a:pPr algn="ctr" eaLnBrk="0" latinLnBrk="0" hangingPunct="0">
              <a:lnSpc>
                <a:spcPct val="110000"/>
              </a:lnSpc>
              <a:buClr>
                <a:srgbClr val="A50021"/>
              </a:buClr>
              <a:buSzPct val="85000"/>
            </a:pPr>
            <a:endParaRPr lang="ko-KR" altLang="en-US" sz="1000" dirty="0">
              <a:latin typeface="+mn-ea"/>
            </a:endParaRPr>
          </a:p>
        </p:txBody>
      </p:sp>
      <p:sp>
        <p:nvSpPr>
          <p:cNvPr id="74" name="모서리가 둥근 직사각형 73"/>
          <p:cNvSpPr/>
          <p:nvPr/>
        </p:nvSpPr>
        <p:spPr bwMode="gray">
          <a:xfrm>
            <a:off x="287840" y="1889995"/>
            <a:ext cx="2711803" cy="1971053"/>
          </a:xfrm>
          <a:prstGeom prst="roundRect">
            <a:avLst>
              <a:gd name="adj" fmla="val 0"/>
            </a:avLst>
          </a:prstGeom>
          <a:solidFill>
            <a:schemeClr val="bg1">
              <a:alpha val="59000"/>
            </a:schemeClr>
          </a:solidFill>
          <a:ln w="6350" algn="ctr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72000" tIns="82800" rIns="72000" bIns="82800" rtlCol="0" anchor="ctr"/>
          <a:lstStyle/>
          <a:p>
            <a:pPr algn="ctr" eaLnBrk="0" latinLnBrk="0" hangingPunct="0">
              <a:lnSpc>
                <a:spcPct val="110000"/>
              </a:lnSpc>
              <a:buClr>
                <a:srgbClr val="A50021"/>
              </a:buClr>
              <a:buSzPct val="85000"/>
            </a:pPr>
            <a:endParaRPr lang="ko-KR" altLang="en-US" sz="1600" dirty="0"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0157" y="2020778"/>
            <a:ext cx="2367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87" fontAlgn="auto">
              <a:spcBef>
                <a:spcPts val="600"/>
              </a:spcBef>
              <a:spcAft>
                <a:spcPts val="0"/>
              </a:spcAft>
            </a:pPr>
            <a:r>
              <a:rPr lang="en-US" altLang="ko-KR" sz="2000" b="1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맑은 고딕"/>
              </a:rPr>
              <a:t>Intent</a:t>
            </a:r>
            <a:endParaRPr lang="en-US" altLang="ko-KR" sz="2000" b="1" i="1" dirty="0">
              <a:solidFill>
                <a:prstClr val="black"/>
              </a:solidFill>
              <a:latin typeface="Times New Roman"/>
              <a:ea typeface="맑은 고딕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626904" y="2020778"/>
            <a:ext cx="2461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87">
              <a:spcBef>
                <a:spcPts val="600"/>
              </a:spcBef>
            </a:pPr>
            <a:r>
              <a:rPr lang="en-US" altLang="ko-KR" sz="2000" b="1" i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맑은 고딕"/>
              </a:rPr>
              <a:t>Entity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669007" y="2020778"/>
            <a:ext cx="2682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87">
              <a:spcBef>
                <a:spcPts val="600"/>
              </a:spcBef>
            </a:pPr>
            <a:r>
              <a:rPr lang="en-US" altLang="ko-KR" sz="2000" b="1" i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맑은 고딕"/>
              </a:rPr>
              <a:t>Context</a:t>
            </a:r>
          </a:p>
        </p:txBody>
      </p:sp>
      <p:sp>
        <p:nvSpPr>
          <p:cNvPr id="117" name="이등변 삼각형 116"/>
          <p:cNvSpPr/>
          <p:nvPr/>
        </p:nvSpPr>
        <p:spPr>
          <a:xfrm rot="10800000">
            <a:off x="3944887" y="4005063"/>
            <a:ext cx="1867951" cy="216024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 sz="1200" b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92800" y="1889995"/>
            <a:ext cx="288000" cy="28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477707" y="1889995"/>
            <a:ext cx="288000" cy="28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654422" y="1889995"/>
            <a:ext cx="288000" cy="28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 bwMode="gray">
          <a:xfrm>
            <a:off x="3487839" y="4420257"/>
            <a:ext cx="2711803" cy="1972800"/>
          </a:xfrm>
          <a:prstGeom prst="roundRect">
            <a:avLst>
              <a:gd name="adj" fmla="val 0"/>
            </a:avLst>
          </a:prstGeom>
          <a:solidFill>
            <a:schemeClr val="bg1">
              <a:alpha val="59000"/>
            </a:schemeClr>
          </a:solidFill>
          <a:ln w="6350" algn="ctr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72000" tIns="82800" rIns="72000" bIns="82800" rtlCol="0" anchor="ctr"/>
          <a:lstStyle/>
          <a:p>
            <a:pPr algn="ctr" eaLnBrk="0" latinLnBrk="0" hangingPunct="0">
              <a:lnSpc>
                <a:spcPct val="110000"/>
              </a:lnSpc>
              <a:buClr>
                <a:srgbClr val="A50021"/>
              </a:buClr>
              <a:buSzPct val="85000"/>
            </a:pPr>
            <a:endParaRPr lang="ko-KR" altLang="en-US" sz="1000" dirty="0">
              <a:latin typeface="+mn-ea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487839" y="4613066"/>
            <a:ext cx="2682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87">
              <a:spcBef>
                <a:spcPts val="600"/>
              </a:spcBef>
            </a:pPr>
            <a:r>
              <a:rPr lang="en-US" altLang="ko-KR" sz="2000" b="1" i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맑은 고딕"/>
              </a:rPr>
              <a:t>Dialog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157" y="2947010"/>
            <a:ext cx="2418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사용자 입력의 의도는 무엇인가</a:t>
            </a:r>
            <a:r>
              <a:rPr lang="en-US" altLang="ko-KR" sz="1500" i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?</a:t>
            </a:r>
            <a:endParaRPr lang="ko-KR" altLang="en-US" sz="1500" i="1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21707" y="2947010"/>
            <a:ext cx="2418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특정 단어가  포함되어 있는가</a:t>
            </a:r>
            <a:r>
              <a:rPr lang="en-US" altLang="ko-KR" sz="1500" i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?</a:t>
            </a:r>
            <a:endParaRPr lang="ko-KR" altLang="en-US" sz="1500" i="1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13184" y="2947010"/>
            <a:ext cx="2418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이전 대화의 내용은 무엇인가</a:t>
            </a:r>
            <a:r>
              <a:rPr lang="en-US" altLang="ko-KR" sz="1500" i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?</a:t>
            </a:r>
            <a:endParaRPr lang="ko-KR" altLang="en-US" sz="1500" i="1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86284" y="5467290"/>
            <a:ext cx="2418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GUI 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인터페이스를 통해 </a:t>
            </a:r>
            <a:endParaRPr lang="en-US" altLang="ko-KR" sz="1500" dirty="0" smtClean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  <a:p>
            <a:r>
              <a:rPr lang="ko-KR" altLang="en-US" sz="15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사용자에게 답변을 제공</a:t>
            </a:r>
            <a:endParaRPr lang="ko-KR" altLang="en-US" sz="1500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386036"/>
            <a:ext cx="7248525" cy="50673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Slot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사용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14205" y="2492896"/>
            <a:ext cx="700523" cy="37377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03" y="1204312"/>
            <a:ext cx="5186795" cy="527338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Slot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음식점 예약에 필요한 날짜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시간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메뉴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Slot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을 추가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자식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생성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814" y="1423607"/>
            <a:ext cx="6788373" cy="401078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472629" y="2947207"/>
            <a:ext cx="1651797" cy="33979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JSON Editor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Context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삭</a:t>
            </a:r>
            <a:r>
              <a:rPr lang="ko-KR" altLang="en-US" dirty="0">
                <a:solidFill>
                  <a:sysClr val="windowText" lastClr="000000"/>
                </a:solidFill>
              </a:rPr>
              <a:t>제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74"/>
          <a:stretch/>
        </p:blipFill>
        <p:spPr bwMode="auto">
          <a:xfrm>
            <a:off x="832089" y="1922234"/>
            <a:ext cx="8241822" cy="401545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379158" y="3915184"/>
            <a:ext cx="7390266" cy="95397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03" y="1452899"/>
            <a:ext cx="6055995" cy="514445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Jump to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설정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34430" y="3890076"/>
            <a:ext cx="2140699" cy="27633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Slot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적용 확인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4" y="1206755"/>
            <a:ext cx="3321942" cy="503801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9" y="1206755"/>
            <a:ext cx="4464701" cy="5036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0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Digression – Slot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을 채우는 도중에 다른 질문에 대한 답변이 가능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90" y="1539587"/>
            <a:ext cx="6789420" cy="433768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05110" y="3311488"/>
            <a:ext cx="563714" cy="27633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Digression – Slot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을 채우는 도중에 다른 질문에 대한 답변이 가능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71" y="1258327"/>
            <a:ext cx="4572859" cy="52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889104" y="2650164"/>
            <a:ext cx="563714" cy="27633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2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Digression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주문 취소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Intent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412776"/>
            <a:ext cx="5800725" cy="47529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4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Digression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주문 취소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추가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43" y="1327568"/>
            <a:ext cx="8596115" cy="505376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3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 서비스 구성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Intent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Ⅱ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비슷한 내용의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가지 이상의 예제 문장과 그 문장들의 의도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의미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를 입력하면 해당 문장을 전처리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(Tokenizing,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형태소분석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후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딥러닝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(CNN)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을 통해 사용자의 의도를 학습하는 기능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25749" y="1484784"/>
            <a:ext cx="4934589" cy="411422"/>
            <a:chOff x="425749" y="1484784"/>
            <a:chExt cx="4934589" cy="411422"/>
          </a:xfrm>
        </p:grpSpPr>
        <p:sp>
          <p:nvSpPr>
            <p:cNvPr id="24" name="텍스트 개체 틀 21"/>
            <p:cNvSpPr txBox="1">
              <a:spLocks/>
            </p:cNvSpPr>
            <p:nvPr/>
          </p:nvSpPr>
          <p:spPr bwMode="auto">
            <a:xfrm>
              <a:off x="425749" y="1484784"/>
              <a:ext cx="4934589" cy="411422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72000" tIns="72000" rIns="72000" bIns="72000" rtlCol="0" anchor="ctr" anchorCtr="0">
              <a:noAutofit/>
            </a:bodyPr>
            <a:lstStyle>
              <a:defPPr>
                <a:defRPr lang="en-US"/>
              </a:defPPr>
              <a:lvl1pPr algn="l" latinLnBrk="0">
                <a:lnSpc>
                  <a:spcPct val="90000"/>
                </a:lnSpc>
                <a:buClr>
                  <a:srgbClr val="EEECE1"/>
                </a:buClr>
                <a:defRPr kumimoji="0" sz="1600" b="1">
                  <a:solidFill>
                    <a:prstClr val="black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</a:lstStyle>
            <a:p>
              <a:pPr algn="ctr" defTabSz="914287" fontAlgn="auto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500" dirty="0" smtClean="0">
                  <a:latin typeface="Cambria" panose="02040503050406030204" pitchFamily="18" charset="0"/>
                  <a:ea typeface="맑은 고딕"/>
                </a:rPr>
                <a:t>학습 예시</a:t>
              </a:r>
              <a:endParaRPr lang="en-US" altLang="ko-KR" sz="1500" dirty="0">
                <a:latin typeface="Cambria" panose="02040503050406030204" pitchFamily="18" charset="0"/>
                <a:ea typeface="맑은 고딕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471676" y="1896205"/>
              <a:ext cx="488866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텍스트 개체 틀 21"/>
          <p:cNvSpPr txBox="1">
            <a:spLocks/>
          </p:cNvSpPr>
          <p:nvPr/>
        </p:nvSpPr>
        <p:spPr bwMode="auto">
          <a:xfrm>
            <a:off x="5735562" y="1484784"/>
            <a:ext cx="3896363" cy="411422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 defTabSz="914287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latin typeface="Cambria" panose="02040503050406030204" pitchFamily="18" charset="0"/>
                <a:ea typeface="맑은 고딕"/>
              </a:rPr>
              <a:t>실행 예시</a:t>
            </a:r>
            <a:endParaRPr lang="en-US" altLang="ko-KR" sz="1500" dirty="0">
              <a:latin typeface="Cambria" panose="02040503050406030204" pitchFamily="18" charset="0"/>
              <a:ea typeface="맑은 고딕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746651" y="1896205"/>
            <a:ext cx="388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471676" y="2135267"/>
            <a:ext cx="4888662" cy="4174053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844" tIns="35922" rIns="71844" bIns="35922" rtlCol="0" anchor="ctr"/>
          <a:lstStyle/>
          <a:p>
            <a:pPr algn="ctr"/>
            <a:endParaRPr lang="ko-KR" altLang="en-US" dirty="0">
              <a:latin typeface="Noto Sans KR Regular" pitchFamily="34" charset="-127"/>
              <a:ea typeface="Noto Sans KR Regular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4928" y="4941168"/>
            <a:ext cx="869649" cy="441877"/>
          </a:xfrm>
          <a:prstGeom prst="rect">
            <a:avLst/>
          </a:prstGeom>
        </p:spPr>
        <p:txBody>
          <a:bodyPr wrap="none" lIns="71844" tIns="35922" rIns="71844" bIns="35922">
            <a:spAutoFit/>
          </a:bodyPr>
          <a:lstStyle/>
          <a:p>
            <a:r>
              <a:rPr lang="ko-KR" altLang="en-US" sz="1200" dirty="0">
                <a:solidFill>
                  <a:sysClr val="windowText" lastClr="000000"/>
                </a:solidFill>
                <a:latin typeface="+mn-ea"/>
              </a:rPr>
              <a:t>질의 예제 </a:t>
            </a:r>
            <a:endParaRPr lang="en-US" altLang="ko-KR" sz="1200" dirty="0">
              <a:solidFill>
                <a:sysClr val="windowText" lastClr="00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  <a:latin typeface="+mn-ea"/>
              </a:rPr>
              <a:t>5</a:t>
            </a:r>
            <a:r>
              <a:rPr lang="ko-KR" altLang="en-US" sz="1200" dirty="0">
                <a:solidFill>
                  <a:sysClr val="windowText" lastClr="000000"/>
                </a:solidFill>
                <a:latin typeface="+mn-ea"/>
              </a:rPr>
              <a:t>개</a:t>
            </a:r>
            <a:r>
              <a:rPr lang="en-US" altLang="ko-KR" sz="1200" dirty="0">
                <a:solidFill>
                  <a:sysClr val="windowText" lastClr="000000"/>
                </a:solidFill>
                <a:latin typeface="+mn-ea"/>
              </a:rPr>
              <a:t>+</a:t>
            </a:r>
            <a:endParaRPr lang="ko-KR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746651" y="2135267"/>
            <a:ext cx="3805244" cy="4174053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844" tIns="35922" rIns="71844" bIns="35922" rtlCol="0" anchor="ctr"/>
          <a:lstStyle/>
          <a:p>
            <a:pPr algn="ctr"/>
            <a:endParaRPr lang="ko-KR" altLang="en-US">
              <a:latin typeface="Noto Sans KR Regular" pitchFamily="34" charset="-127"/>
              <a:ea typeface="Noto Sans KR Regular" pitchFamily="34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358514" y="4539985"/>
            <a:ext cx="2691038" cy="4428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자연언어 기반 질문을 입력</a:t>
            </a:r>
          </a:p>
        </p:txBody>
      </p:sp>
      <p:sp>
        <p:nvSpPr>
          <p:cNvPr id="55" name="타원 54"/>
          <p:cNvSpPr/>
          <p:nvPr/>
        </p:nvSpPr>
        <p:spPr>
          <a:xfrm>
            <a:off x="6261844" y="4618867"/>
            <a:ext cx="246489" cy="27652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358514" y="5044775"/>
            <a:ext cx="2691038" cy="4428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CNN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분류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모델로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의도 파악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261844" y="5123656"/>
            <a:ext cx="246489" cy="27652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358514" y="5533256"/>
            <a:ext cx="2691038" cy="4428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파악된 질문 의도에 해당하는 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답변을 출력</a:t>
            </a:r>
          </a:p>
        </p:txBody>
      </p:sp>
      <p:sp>
        <p:nvSpPr>
          <p:cNvPr id="62" name="타원 61"/>
          <p:cNvSpPr/>
          <p:nvPr/>
        </p:nvSpPr>
        <p:spPr>
          <a:xfrm>
            <a:off x="6261844" y="5612138"/>
            <a:ext cx="246489" cy="27652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33120" y="2492874"/>
            <a:ext cx="3240360" cy="1716033"/>
          </a:xfrm>
          <a:prstGeom prst="rect">
            <a:avLst/>
          </a:prstGeom>
          <a:blipFill dpi="0" rotWithShape="1">
            <a:blip r:embed="rId3">
              <a:alphaModFix amt="7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73" y="2492874"/>
            <a:ext cx="3198115" cy="34831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오른쪽 대괄호 6"/>
          <p:cNvSpPr/>
          <p:nvPr/>
        </p:nvSpPr>
        <p:spPr>
          <a:xfrm>
            <a:off x="4045242" y="4464913"/>
            <a:ext cx="122153" cy="14929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대괄호 74"/>
          <p:cNvSpPr/>
          <p:nvPr/>
        </p:nvSpPr>
        <p:spPr>
          <a:xfrm>
            <a:off x="4045242" y="2492896"/>
            <a:ext cx="122153" cy="61690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304928" y="2670820"/>
            <a:ext cx="815146" cy="257212"/>
          </a:xfrm>
          <a:prstGeom prst="rect">
            <a:avLst/>
          </a:prstGeom>
        </p:spPr>
        <p:txBody>
          <a:bodyPr wrap="none" lIns="71844" tIns="35922" rIns="71844" bIns="35922">
            <a:spAutoFit/>
          </a:bodyPr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  <a:latin typeface="+mn-ea"/>
              </a:rPr>
              <a:t>질의 의도</a:t>
            </a:r>
            <a:endParaRPr lang="en-US" altLang="ko-KR" sz="120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52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Digression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주문 취소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설정 확인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268760"/>
            <a:ext cx="6477000" cy="51911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1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Digression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취소 확인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1363050"/>
            <a:ext cx="3040118" cy="50328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664968" y="4410608"/>
            <a:ext cx="3040118" cy="57606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84478" y="5309176"/>
            <a:ext cx="1793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질문 도중 취소 </a:t>
            </a:r>
            <a:r>
              <a:rPr lang="ko-KR" altLang="en-US" sz="1100" dirty="0" err="1" smtClean="0"/>
              <a:t>노드로</a:t>
            </a:r>
            <a:r>
              <a:rPr lang="ko-KR" altLang="en-US" sz="1100" dirty="0" smtClean="0"/>
              <a:t> 접근한 후 진행</a:t>
            </a:r>
            <a:endParaRPr lang="ko-KR" altLang="en-US" sz="1100" dirty="0"/>
          </a:p>
        </p:txBody>
      </p:sp>
      <p:cxnSp>
        <p:nvCxnSpPr>
          <p:cNvPr id="12" name="꺾인 연결선 11"/>
          <p:cNvCxnSpPr>
            <a:stCxn id="11" idx="0"/>
            <a:endCxn id="10" idx="3"/>
          </p:cNvCxnSpPr>
          <p:nvPr/>
        </p:nvCxnSpPr>
        <p:spPr>
          <a:xfrm rot="16200000" flipV="1">
            <a:off x="7987779" y="4415947"/>
            <a:ext cx="610536" cy="1175921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7"/>
          <a:stretch/>
        </p:blipFill>
        <p:spPr bwMode="auto">
          <a:xfrm>
            <a:off x="452416" y="1363050"/>
            <a:ext cx="3855816" cy="50328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9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Digression – Slot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완성 중 다른 질문 후 다시 돌아오기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99" y="1189788"/>
            <a:ext cx="63912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553614" y="3874300"/>
            <a:ext cx="423526" cy="27633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68848" y="5093732"/>
            <a:ext cx="4100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질문 도중 해당 이 </a:t>
            </a:r>
            <a:r>
              <a:rPr lang="ko-KR" altLang="en-US" sz="1100" dirty="0" err="1" smtClean="0"/>
              <a:t>노드로</a:t>
            </a:r>
            <a:r>
              <a:rPr lang="ko-KR" altLang="en-US" sz="1100" dirty="0" smtClean="0"/>
              <a:t> 접근할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답변을 제공하고</a:t>
            </a:r>
            <a:endParaRPr lang="en-US" altLang="ko-KR" sz="1100" dirty="0" smtClean="0"/>
          </a:p>
          <a:p>
            <a:r>
              <a:rPr lang="ko-KR" altLang="en-US" sz="1100" dirty="0" smtClean="0"/>
              <a:t>기존 </a:t>
            </a:r>
            <a:r>
              <a:rPr lang="ko-KR" altLang="en-US" sz="1100" dirty="0" err="1" smtClean="0"/>
              <a:t>노드</a:t>
            </a:r>
            <a:r>
              <a:rPr lang="ko-KR" altLang="en-US" sz="1100" dirty="0" smtClean="0"/>
              <a:t> 내용을 진행</a:t>
            </a:r>
            <a:endParaRPr lang="ko-KR" altLang="en-US" sz="1100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765377" y="4150633"/>
            <a:ext cx="0" cy="943099"/>
          </a:xfrm>
          <a:prstGeom prst="straightConnector1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530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Digression – Slot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완성 중 다른 질문 후 다시 돌아오기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678" y="1408773"/>
            <a:ext cx="6684645" cy="484060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9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45" y="1362075"/>
            <a:ext cx="3445331" cy="50328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Digression – 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예약 중 메뉴 추천 후 다시 진행 확인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7218" y="3933056"/>
            <a:ext cx="3040118" cy="57606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37218" y="5156814"/>
            <a:ext cx="3040118" cy="43280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344518" y="4581128"/>
            <a:ext cx="1793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질문 도중 추천 메뉴 </a:t>
            </a:r>
            <a:r>
              <a:rPr lang="ko-KR" altLang="en-US" sz="1100" dirty="0" err="1" smtClean="0"/>
              <a:t>노드로</a:t>
            </a:r>
            <a:r>
              <a:rPr lang="ko-KR" altLang="en-US" sz="1100" dirty="0" smtClean="0"/>
              <a:t> 접근한 후 다시 진행</a:t>
            </a:r>
            <a:endParaRPr lang="ko-KR" altLang="en-US" sz="1100" dirty="0"/>
          </a:p>
        </p:txBody>
      </p:sp>
      <p:cxnSp>
        <p:nvCxnSpPr>
          <p:cNvPr id="15" name="꺾인 연결선 14"/>
          <p:cNvCxnSpPr>
            <a:stCxn id="14" idx="0"/>
          </p:cNvCxnSpPr>
          <p:nvPr/>
        </p:nvCxnSpPr>
        <p:spPr>
          <a:xfrm rot="16200000" flipV="1">
            <a:off x="8491499" y="3831579"/>
            <a:ext cx="360040" cy="1139057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꺾인 연결선 15"/>
          <p:cNvCxnSpPr>
            <a:stCxn id="14" idx="2"/>
          </p:cNvCxnSpPr>
          <p:nvPr/>
        </p:nvCxnSpPr>
        <p:spPr>
          <a:xfrm rot="5400000">
            <a:off x="8490918" y="4623088"/>
            <a:ext cx="361202" cy="1139057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23" y="1363050"/>
            <a:ext cx="4243929" cy="50328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2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69275" y="3114955"/>
            <a:ext cx="8567450" cy="6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4" tIns="45673" rIns="91344" bIns="45673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ko-KR" altLang="en-US" sz="3200" i="1" dirty="0" smtClean="0">
                <a:latin typeface="Cambria" panose="02040503050406030204" pitchFamily="18" charset="0"/>
                <a:cs typeface="Tahoma" pitchFamily="34" charset="0"/>
              </a:rPr>
              <a:t>자신만의 </a:t>
            </a:r>
            <a:r>
              <a:rPr kumimoji="1" lang="ko-KR" altLang="en-US" sz="3200" i="1" dirty="0" err="1" smtClean="0">
                <a:latin typeface="Cambria" panose="02040503050406030204" pitchFamily="18" charset="0"/>
                <a:cs typeface="Tahoma" pitchFamily="34" charset="0"/>
              </a:rPr>
              <a:t>챗봇을</a:t>
            </a:r>
            <a:r>
              <a:rPr kumimoji="1" lang="ko-KR" altLang="en-US" sz="3200" i="1" dirty="0" smtClean="0">
                <a:latin typeface="Cambria" panose="02040503050406030204" pitchFamily="18" charset="0"/>
                <a:cs typeface="Tahoma" pitchFamily="34" charset="0"/>
              </a:rPr>
              <a:t> 만들어보세요</a:t>
            </a:r>
            <a:endParaRPr kumimoji="1" lang="en-US" altLang="ko-KR" sz="3200" i="1" dirty="0">
              <a:latin typeface="Cambria" panose="02040503050406030204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669275" y="3081068"/>
            <a:ext cx="8567450" cy="69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4" tIns="45673" rIns="91344" bIns="45673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en-US" altLang="ko-KR" sz="3600" i="1" dirty="0" smtClean="0">
                <a:solidFill>
                  <a:srgbClr val="000000"/>
                </a:solidFill>
                <a:latin typeface="Cambria" panose="02040503050406030204" pitchFamily="18" charset="0"/>
                <a:cs typeface="Tahoma" pitchFamily="34" charset="0"/>
              </a:rPr>
              <a:t>End of Document</a:t>
            </a:r>
            <a:endParaRPr kumimoji="1" lang="en-US" altLang="ko-KR" sz="32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471676" y="2135267"/>
            <a:ext cx="4888662" cy="4174053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844" tIns="35922" rIns="71844" bIns="35922" rtlCol="0" anchor="ctr"/>
          <a:lstStyle/>
          <a:p>
            <a:pPr algn="ctr"/>
            <a:endParaRPr lang="ko-KR" altLang="en-US" dirty="0">
              <a:latin typeface="Noto Sans KR Regular" pitchFamily="34" charset="-127"/>
              <a:ea typeface="Noto Sans KR Regular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 서비스 구성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Entity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Ⅱ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사용자가 입력한 문장에서 특정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단어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’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를 추출하는 기능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(Rule-based Keyword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추출 방식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25749" y="1484784"/>
            <a:ext cx="4934589" cy="411422"/>
            <a:chOff x="425749" y="1484784"/>
            <a:chExt cx="4934589" cy="411422"/>
          </a:xfrm>
        </p:grpSpPr>
        <p:sp>
          <p:nvSpPr>
            <p:cNvPr id="24" name="텍스트 개체 틀 21"/>
            <p:cNvSpPr txBox="1">
              <a:spLocks/>
            </p:cNvSpPr>
            <p:nvPr/>
          </p:nvSpPr>
          <p:spPr bwMode="auto">
            <a:xfrm>
              <a:off x="425749" y="1484784"/>
              <a:ext cx="4934589" cy="411422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72000" tIns="72000" rIns="72000" bIns="72000" rtlCol="0" anchor="ctr" anchorCtr="0">
              <a:noAutofit/>
            </a:bodyPr>
            <a:lstStyle>
              <a:defPPr>
                <a:defRPr lang="en-US"/>
              </a:defPPr>
              <a:lvl1pPr algn="l" latinLnBrk="0">
                <a:lnSpc>
                  <a:spcPct val="90000"/>
                </a:lnSpc>
                <a:buClr>
                  <a:srgbClr val="EEECE1"/>
                </a:buClr>
                <a:defRPr kumimoji="0" sz="1600" b="1">
                  <a:solidFill>
                    <a:prstClr val="black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</a:lstStyle>
            <a:p>
              <a:pPr algn="ctr" defTabSz="914287" fontAlgn="auto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500" dirty="0" smtClean="0">
                  <a:latin typeface="Cambria" panose="02040503050406030204" pitchFamily="18" charset="0"/>
                  <a:ea typeface="맑은 고딕"/>
                </a:rPr>
                <a:t>사용자 등록 </a:t>
              </a:r>
              <a:r>
                <a:rPr lang="en-US" altLang="ko-KR" sz="1500" dirty="0" smtClean="0">
                  <a:latin typeface="Cambria" panose="02040503050406030204" pitchFamily="18" charset="0"/>
                  <a:ea typeface="맑은 고딕"/>
                </a:rPr>
                <a:t>Entity</a:t>
              </a:r>
              <a:endParaRPr lang="en-US" altLang="ko-KR" sz="1500" dirty="0">
                <a:latin typeface="Cambria" panose="02040503050406030204" pitchFamily="18" charset="0"/>
                <a:ea typeface="맑은 고딕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471676" y="1896205"/>
              <a:ext cx="488866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텍스트 개체 틀 21"/>
          <p:cNvSpPr txBox="1">
            <a:spLocks/>
          </p:cNvSpPr>
          <p:nvPr/>
        </p:nvSpPr>
        <p:spPr bwMode="auto">
          <a:xfrm>
            <a:off x="5735562" y="1484784"/>
            <a:ext cx="3896363" cy="411422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 defTabSz="914287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latin typeface="Cambria" panose="02040503050406030204" pitchFamily="18" charset="0"/>
                <a:ea typeface="맑은 고딕"/>
              </a:rPr>
              <a:t>기본 제공 </a:t>
            </a:r>
            <a:r>
              <a:rPr lang="en-US" altLang="ko-KR" sz="1500" dirty="0" smtClean="0">
                <a:latin typeface="Cambria" panose="02040503050406030204" pitchFamily="18" charset="0"/>
                <a:ea typeface="맑은 고딕"/>
              </a:rPr>
              <a:t>Entity (System Entity)</a:t>
            </a:r>
            <a:endParaRPr lang="en-US" altLang="ko-KR" sz="1500" dirty="0">
              <a:latin typeface="Cambria" panose="02040503050406030204" pitchFamily="18" charset="0"/>
              <a:ea typeface="맑은 고딕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746651" y="1896205"/>
            <a:ext cx="388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5746651" y="2135267"/>
            <a:ext cx="3805244" cy="4174053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844" tIns="35922" rIns="71844" bIns="35922" rtlCol="0" anchor="ctr"/>
          <a:lstStyle/>
          <a:p>
            <a:pPr algn="ctr"/>
            <a:endParaRPr lang="ko-KR" altLang="en-US">
              <a:latin typeface="Noto Sans KR Regular" pitchFamily="34" charset="-127"/>
              <a:ea typeface="Noto Sans KR Regular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8" y="2836416"/>
            <a:ext cx="4447699" cy="2824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20552" y="2780928"/>
            <a:ext cx="671845" cy="27050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0632" y="2276872"/>
            <a:ext cx="1011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Entity </a:t>
            </a:r>
            <a:r>
              <a:rPr lang="ko-KR" altLang="en-US" sz="1100" dirty="0" err="1" smtClean="0"/>
              <a:t>대분류</a:t>
            </a:r>
            <a:endParaRPr lang="ko-KR" altLang="en-US" sz="1100" dirty="0"/>
          </a:p>
        </p:txBody>
      </p:sp>
      <p:cxnSp>
        <p:nvCxnSpPr>
          <p:cNvPr id="11" name="꺾인 연결선 10"/>
          <p:cNvCxnSpPr>
            <a:stCxn id="9" idx="1"/>
            <a:endCxn id="2" idx="0"/>
          </p:cNvCxnSpPr>
          <p:nvPr/>
        </p:nvCxnSpPr>
        <p:spPr>
          <a:xfrm rot="10800000" flipV="1">
            <a:off x="1256476" y="2407676"/>
            <a:ext cx="384157" cy="373251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33"/>
          <p:cNvSpPr txBox="1"/>
          <p:nvPr/>
        </p:nvSpPr>
        <p:spPr>
          <a:xfrm>
            <a:off x="665270" y="5949280"/>
            <a:ext cx="1011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Entity </a:t>
            </a:r>
            <a:r>
              <a:rPr lang="ko-KR" altLang="en-US" sz="1100" dirty="0" smtClean="0"/>
              <a:t>소분류</a:t>
            </a:r>
            <a:endParaRPr lang="ko-KR" altLang="en-US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776536" y="4314304"/>
            <a:ext cx="479939" cy="129614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06503" y="4314304"/>
            <a:ext cx="2614449" cy="129614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4" idx="0"/>
            <a:endCxn id="37" idx="2"/>
          </p:cNvCxnSpPr>
          <p:nvPr/>
        </p:nvCxnSpPr>
        <p:spPr>
          <a:xfrm rot="16200000" flipV="1">
            <a:off x="924393" y="5702561"/>
            <a:ext cx="338832" cy="154606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3046573" y="5949280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소분류 동의어</a:t>
            </a:r>
            <a:endParaRPr lang="ko-KR" altLang="en-US" sz="1100" dirty="0"/>
          </a:p>
        </p:txBody>
      </p:sp>
      <p:cxnSp>
        <p:nvCxnSpPr>
          <p:cNvPr id="44" name="꺾인 연결선 43"/>
          <p:cNvCxnSpPr>
            <a:stCxn id="43" idx="0"/>
            <a:endCxn id="38" idx="2"/>
          </p:cNvCxnSpPr>
          <p:nvPr/>
        </p:nvCxnSpPr>
        <p:spPr>
          <a:xfrm rot="16200000" flipV="1">
            <a:off x="3266769" y="5557407"/>
            <a:ext cx="338832" cy="44491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85344"/>
              </p:ext>
            </p:extLst>
          </p:nvPr>
        </p:nvGraphicFramePr>
        <p:xfrm>
          <a:off x="5961113" y="2831729"/>
          <a:ext cx="3384376" cy="2880320"/>
        </p:xfrm>
        <a:graphic>
          <a:graphicData uri="http://schemas.openxmlformats.org/drawingml/2006/table">
            <a:tbl>
              <a:tblPr bandRow="1">
                <a:solidFill>
                  <a:srgbClr val="FDB913"/>
                </a:solidFill>
                <a:tableStyleId>{8EC20E35-A176-4012-BC5E-935CFFF8708E}</a:tableStyleId>
              </a:tblPr>
              <a:tblGrid>
                <a:gridCol w="1296143"/>
                <a:gridCol w="1206357"/>
                <a:gridCol w="881876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@sys-date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58500" marR="5850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일자 정보 추출</a:t>
                      </a:r>
                    </a:p>
                  </a:txBody>
                  <a:tcPr marL="74295" marR="74295" marT="34290" marB="3429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1" dirty="0" smtClean="0">
                          <a:latin typeface="+mn-ea"/>
                          <a:ea typeface="+mn-ea"/>
                        </a:rPr>
                        <a:t>금요일</a:t>
                      </a:r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i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i="1" baseline="0" dirty="0" smtClean="0">
                          <a:latin typeface="+mn-ea"/>
                          <a:ea typeface="+mn-ea"/>
                        </a:rPr>
                        <a:t>오늘</a:t>
                      </a:r>
                      <a:r>
                        <a:rPr lang="en-US" altLang="ko-KR" sz="1000" i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i="1" baseline="0" dirty="0" smtClean="0">
                          <a:latin typeface="+mn-ea"/>
                          <a:ea typeface="+mn-ea"/>
                        </a:rPr>
                        <a:t>내일 등</a:t>
                      </a:r>
                      <a:endParaRPr lang="ko-KR" altLang="en-US" sz="1000" i="1" dirty="0">
                        <a:latin typeface="+mn-ea"/>
                        <a:ea typeface="+mn-ea"/>
                      </a:endParaRPr>
                    </a:p>
                  </a:txBody>
                  <a:tcPr marL="74295" marR="74295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@sys-time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58500" marR="585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시간 정보 추출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295" marR="74295" marT="34290" marB="3429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00" i="1" dirty="0" smtClean="0">
                          <a:latin typeface="+mn-ea"/>
                          <a:ea typeface="+mn-ea"/>
                        </a:rPr>
                        <a:t>시 등</a:t>
                      </a:r>
                    </a:p>
                  </a:txBody>
                  <a:tcPr marL="74295" marR="74295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@sys-currency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58500" marR="585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통화 정보 추출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295" marR="74295" marT="34290" marB="3429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i="1" dirty="0" smtClean="0">
                          <a:latin typeface="+mn-ea"/>
                          <a:ea typeface="+mn-ea"/>
                        </a:rPr>
                        <a:t>센트</a:t>
                      </a:r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000" i="1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000" i="1" dirty="0" smtClean="0">
                          <a:latin typeface="+mn-ea"/>
                          <a:ea typeface="+mn-ea"/>
                        </a:rPr>
                        <a:t>원 등</a:t>
                      </a:r>
                      <a:endParaRPr lang="ko-KR" altLang="en-US" sz="1000" i="1" dirty="0">
                        <a:latin typeface="+mn-ea"/>
                        <a:ea typeface="+mn-ea"/>
                      </a:endParaRPr>
                    </a:p>
                  </a:txBody>
                  <a:tcPr marL="74295" marR="74295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@sys-percentage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58500" marR="585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%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수치를 추출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295" marR="74295" marT="34290" marB="3429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15%, </a:t>
                      </a:r>
                      <a:br>
                        <a:rPr lang="en-US" altLang="ko-KR" sz="1000" i="1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000" i="1" dirty="0" smtClean="0">
                          <a:latin typeface="+mn-ea"/>
                          <a:ea typeface="+mn-ea"/>
                        </a:rPr>
                        <a:t>퍼센트 등</a:t>
                      </a:r>
                      <a:endParaRPr lang="ko-KR" altLang="en-US" sz="1000" i="1" dirty="0">
                        <a:latin typeface="+mn-ea"/>
                        <a:ea typeface="+mn-ea"/>
                      </a:endParaRPr>
                    </a:p>
                  </a:txBody>
                  <a:tcPr marL="74295" marR="74295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@sys-number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58500" marR="585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추출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295" marR="74295" marT="34290" marB="3429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21, </a:t>
                      </a:r>
                      <a:r>
                        <a:rPr lang="ko-KR" altLang="en-US" sz="1000" i="1" dirty="0" smtClean="0">
                          <a:latin typeface="+mn-ea"/>
                          <a:ea typeface="+mn-ea"/>
                        </a:rPr>
                        <a:t>스물</a:t>
                      </a:r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i="1" dirty="0" smtClean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000" i="1" dirty="0">
                        <a:latin typeface="+mn-ea"/>
                        <a:ea typeface="+mn-ea"/>
                      </a:endParaRPr>
                    </a:p>
                  </a:txBody>
                  <a:tcPr marL="74295" marR="74295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033120" y="2447310"/>
            <a:ext cx="331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자주 사용하는 공통 단어에 대하여 기본으로 제공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917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 서비스 구성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Dialog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Ⅱ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사용자의 의도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(Intent)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와  추출한 단어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(Entity)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를 검사하여 답변을 제공하는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노드를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생성하여 대화 시나리오 작성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81" y="1547068"/>
            <a:ext cx="8165308" cy="49664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064568" y="3054864"/>
            <a:ext cx="2592288" cy="66216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889208" y="2636912"/>
            <a:ext cx="690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노드</a:t>
            </a:r>
            <a:endParaRPr lang="ko-KR" altLang="en-US" sz="1100" dirty="0"/>
          </a:p>
        </p:txBody>
      </p:sp>
      <p:cxnSp>
        <p:nvCxnSpPr>
          <p:cNvPr id="31" name="꺾인 연결선 30"/>
          <p:cNvCxnSpPr>
            <a:stCxn id="30" idx="2"/>
            <a:endCxn id="29" idx="3"/>
          </p:cNvCxnSpPr>
          <p:nvPr/>
        </p:nvCxnSpPr>
        <p:spPr>
          <a:xfrm rot="5400000">
            <a:off x="3702068" y="2853311"/>
            <a:ext cx="487426" cy="577849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직사각형 31"/>
          <p:cNvSpPr/>
          <p:nvPr/>
        </p:nvSpPr>
        <p:spPr>
          <a:xfrm>
            <a:off x="4935591" y="2811150"/>
            <a:ext cx="3977849" cy="227403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418560" y="1988840"/>
            <a:ext cx="1011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조건</a:t>
            </a:r>
            <a:endParaRPr lang="ko-KR" altLang="en-US" sz="1100" dirty="0"/>
          </a:p>
        </p:txBody>
      </p:sp>
      <p:cxnSp>
        <p:nvCxnSpPr>
          <p:cNvPr id="35" name="꺾인 연결선 34"/>
          <p:cNvCxnSpPr>
            <a:stCxn id="33" idx="2"/>
            <a:endCxn id="32" idx="0"/>
          </p:cNvCxnSpPr>
          <p:nvPr/>
        </p:nvCxnSpPr>
        <p:spPr>
          <a:xfrm rot="16200000" flipH="1">
            <a:off x="6644109" y="2530743"/>
            <a:ext cx="560700" cy="11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직사각형 39"/>
          <p:cNvSpPr/>
          <p:nvPr/>
        </p:nvSpPr>
        <p:spPr>
          <a:xfrm>
            <a:off x="4935591" y="5589240"/>
            <a:ext cx="3977849" cy="72008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004163" y="5818475"/>
            <a:ext cx="57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답</a:t>
            </a:r>
            <a:r>
              <a:rPr lang="ko-KR" altLang="en-US" sz="1100" dirty="0"/>
              <a:t>변</a:t>
            </a:r>
          </a:p>
        </p:txBody>
      </p:sp>
      <p:cxnSp>
        <p:nvCxnSpPr>
          <p:cNvPr id="18" name="직선 화살표 연결선 17"/>
          <p:cNvCxnSpPr>
            <a:stCxn id="41" idx="3"/>
            <a:endCxn id="40" idx="1"/>
          </p:cNvCxnSpPr>
          <p:nvPr/>
        </p:nvCxnSpPr>
        <p:spPr>
          <a:xfrm>
            <a:off x="4575232" y="5949280"/>
            <a:ext cx="360359" cy="0"/>
          </a:xfrm>
          <a:prstGeom prst="straightConnector1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30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1184831" y="3022712"/>
            <a:ext cx="7080537" cy="60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4" tIns="45673" rIns="91344" bIns="45673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ko-KR" altLang="en-US" sz="28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itchFamily="34" charset="0"/>
              </a:rPr>
              <a:t>레스토랑 예약 </a:t>
            </a:r>
            <a:r>
              <a:rPr kumimoji="1" lang="ko-KR" altLang="en-US" sz="2800" dirty="0" err="1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itchFamily="34" charset="0"/>
              </a:rPr>
              <a:t>챗봇</a:t>
            </a:r>
            <a:r>
              <a:rPr kumimoji="1" lang="ko-KR" altLang="en-US" sz="28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itchFamily="34" charset="0"/>
              </a:rPr>
              <a:t> 실습</a:t>
            </a:r>
            <a:endParaRPr kumimoji="1" lang="en-US" altLang="ko-KR" sz="280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ahom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35" y="1348392"/>
            <a:ext cx="7612128" cy="498607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Aibril Portal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에서 대화 서비스 신청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15875">
          <a:solidFill>
            <a:schemeClr val="accent2">
              <a:lumMod val="60000"/>
              <a:lumOff val="40000"/>
            </a:schemeClr>
          </a:solidFill>
          <a:tailEnd type="arrow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17451</TotalTime>
  <Words>1059</Words>
  <Application>Microsoft Office PowerPoint</Application>
  <PresentationFormat>A4 용지(210x297mm)</PresentationFormat>
  <Paragraphs>298</Paragraphs>
  <Slides>56</Slides>
  <Notes>56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SKCC</cp:lastModifiedBy>
  <cp:revision>476</cp:revision>
  <cp:lastPrinted>2018-02-21T02:15:57Z</cp:lastPrinted>
  <dcterms:created xsi:type="dcterms:W3CDTF">2017-02-02T00:10:38Z</dcterms:created>
  <dcterms:modified xsi:type="dcterms:W3CDTF">2018-04-23T01:29:36Z</dcterms:modified>
</cp:coreProperties>
</file>