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4" r:id="rId7"/>
    <p:sldId id="262" r:id="rId8"/>
    <p:sldId id="265" r:id="rId9"/>
    <p:sldId id="266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62F"/>
    <a:srgbClr val="FF292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78" autoAdjust="0"/>
  </p:normalViewPr>
  <p:slideViewPr>
    <p:cSldViewPr>
      <p:cViewPr>
        <p:scale>
          <a:sx n="75" d="100"/>
          <a:sy n="75" d="100"/>
        </p:scale>
        <p:origin x="-2364" y="-3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2BDC-6255-4F6C-A100-9AE87648CCF9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ACE9B-7D1C-4DE1-8CF8-3B6CBE73F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9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이동훈 선임입니다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제가 발표할 </a:t>
            </a:r>
            <a:r>
              <a:rPr lang="ko-KR" altLang="en-US" dirty="0" err="1" smtClean="0"/>
              <a:t>쎄쎤은</a:t>
            </a:r>
            <a:r>
              <a:rPr lang="ko-KR" altLang="en-US" dirty="0" smtClean="0"/>
              <a:t> 신경망과 그 학습 방법인데요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처음에는 인공지능의 역사와 관련하여 발표할 예정이었으나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역사는 많은 분들이 어느 정도 알고 계시기 때문에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신경망이란 어떤 구조이고 신경망 학습이라는 것은 어떻게 이루어지는 가가 궁금하였기 때문에 발표 내용을 조금 변경하였습니다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1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8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처음으로 신경망에 대한 소개인데요</a:t>
            </a:r>
            <a:endParaRPr lang="en-US" altLang="ko-KR" dirty="0" smtClean="0"/>
          </a:p>
          <a:p>
            <a:r>
              <a:rPr lang="ko-KR" altLang="en-US" dirty="0" smtClean="0"/>
              <a:t>신경망은 뇌 신경 구조를 본떠 만든 기법으로써 주로 데이터를 분류하는 문제를 해결하기 위해 쓰입니다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 분류 분석은 무엇인가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에 대한 설명입니다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데이터의 분석이라 하면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크게 회귀 분석과 분류 분석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 군집화가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회귀 분석은 데이터들이 어디로 수렴하는가를 분석하여 보통 주가 예측과 같은 미래를 예측하기 위해 쓰이는 분석법입니다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분류 분석은 데이터들을 특정 범주로 분류하는 것으로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이 사진은 고양이다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와 같이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이 데이터는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어떤 데이터이다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라고 분류 하는 분석법입니다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예를 들어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선 오른쪽은 삼각형이다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왼쪽 편은 회색 동그라미다 라고 분석을 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 데이터는 어디에 속할 것인가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를 찾는 분석법입니다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다음으로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신경망의 기원은 </a:t>
            </a:r>
            <a:r>
              <a:rPr lang="en-US" altLang="ko-KR" baseline="0" dirty="0" smtClean="0"/>
              <a:t>1958</a:t>
            </a:r>
            <a:r>
              <a:rPr lang="ko-KR" altLang="en-US" baseline="0" dirty="0" smtClean="0"/>
              <a:t>년 </a:t>
            </a:r>
            <a:r>
              <a:rPr lang="ko-KR" altLang="en-US" baseline="0" dirty="0" err="1" smtClean="0"/>
              <a:t>로젠블렛의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퍼셉트론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 이론입니다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이 </a:t>
            </a:r>
            <a:r>
              <a:rPr lang="ko-KR" altLang="en-US" baseline="0" dirty="0" err="1" smtClean="0"/>
              <a:t>퍼셉트론</a:t>
            </a:r>
            <a:r>
              <a:rPr lang="ko-KR" altLang="en-US" baseline="0" dirty="0" smtClean="0"/>
              <a:t> 이론의 등장으로 신경망에 대한 연구가 발전되었는데요</a:t>
            </a:r>
            <a:r>
              <a:rPr lang="en-US" altLang="ko-KR" baseline="0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퍼셉트론</a:t>
            </a:r>
            <a:r>
              <a:rPr lang="ko-KR" altLang="en-US" baseline="0" dirty="0" smtClean="0"/>
              <a:t> 이론은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인간의 인지과정을 본떠 만든 알고리즘으로 </a:t>
            </a:r>
            <a:r>
              <a:rPr lang="ko-KR" altLang="en-US" baseline="0" dirty="0" err="1" smtClean="0"/>
              <a:t>노드와</a:t>
            </a:r>
            <a:r>
              <a:rPr lang="ko-KR" altLang="en-US" baseline="0" dirty="0" smtClean="0"/>
              <a:t> 가중치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층으로 이루어져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이러한 구조를 통해 데이터들이 반복적으로 입력되면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가중치라는 개념을 통해 데이터의 학습이 가능하다는 것이 핵심이었습니다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다음으로는 이 신경망의 상세 구조와 그 학습이란 어떻게 이루어지는지 설명하겠습니다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기초적인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모델로써 단층 신경망이 있는데요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단층 신경망은 간단히 </a:t>
            </a:r>
            <a:r>
              <a:rPr lang="ko-KR" altLang="en-US" dirty="0" err="1" smtClean="0"/>
              <a:t>입력층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출력층으로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이루어져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입력된 학습데이터가 </a:t>
            </a:r>
            <a:r>
              <a:rPr lang="ko-KR" altLang="en-US" dirty="0" err="1" smtClean="0"/>
              <a:t>입력층에서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출력층으로</a:t>
            </a:r>
            <a:r>
              <a:rPr lang="ko-KR" altLang="en-US" dirty="0" smtClean="0"/>
              <a:t> 전달해 나가는 구조인데요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보시는 바와 같이 데이터가 앞으로 전달된다 하여 이러한 방법을 피트 포워드이라 표현합니다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말씀드린대로</a:t>
            </a:r>
            <a:r>
              <a:rPr lang="ko-KR" altLang="en-US" dirty="0" smtClean="0"/>
              <a:t> 신경망의 학습이란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확인하여 가중치를 조절해 나가는 것인데요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가중치를 조절하는 방법에 대해 설명하겠습니다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우선 저기</a:t>
            </a:r>
            <a:r>
              <a:rPr lang="ko-KR" altLang="en-US" baseline="0" dirty="0" smtClean="0"/>
              <a:t> 보이는 가중치라는 것을 적절한 값으로 초기화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baseline="0" dirty="0" smtClean="0"/>
              <a:t>다음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학습 데이터를 </a:t>
            </a:r>
            <a:r>
              <a:rPr lang="ko-KR" altLang="en-US" baseline="0" dirty="0" err="1" smtClean="0"/>
              <a:t>입력층으로</a:t>
            </a:r>
            <a:r>
              <a:rPr lang="ko-KR" altLang="en-US" baseline="0" dirty="0" smtClean="0"/>
              <a:t> 전달하는데요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데이터들은 숫자로 이루어져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숫자들을 간단히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들이라고 표현하겠습니다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와 가중치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를 곱하여 </a:t>
            </a:r>
            <a:r>
              <a:rPr lang="en-US" altLang="ko-KR" baseline="0" dirty="0" smtClean="0"/>
              <a:t>V</a:t>
            </a:r>
            <a:r>
              <a:rPr lang="ko-KR" altLang="en-US" baseline="0" dirty="0" smtClean="0"/>
              <a:t>를 완성합니다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바이어스라는 개념도 들어가는데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생략하도록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다음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V</a:t>
            </a:r>
            <a:r>
              <a:rPr lang="ko-KR" altLang="en-US" baseline="0" dirty="0" smtClean="0"/>
              <a:t>에 활성함수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주로 </a:t>
            </a:r>
            <a:r>
              <a:rPr lang="ko-KR" altLang="en-US" baseline="0" dirty="0" err="1" smtClean="0"/>
              <a:t>시그모이드</a:t>
            </a:r>
            <a:r>
              <a:rPr lang="ko-KR" altLang="en-US" baseline="0" dirty="0" smtClean="0"/>
              <a:t> 함수를 쓰다가 최근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ReLU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써서 정확도를 크게 향상 시켰습니다</a:t>
            </a:r>
            <a:r>
              <a:rPr lang="en-US" altLang="ko-KR" baseline="0" dirty="0" smtClean="0"/>
              <a:t>.)</a:t>
            </a:r>
            <a:r>
              <a:rPr lang="ko-KR" altLang="en-US" baseline="0" dirty="0" smtClean="0"/>
              <a:t>를 적용시켜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노드의</a:t>
            </a:r>
            <a:r>
              <a:rPr lang="ko-KR" altLang="en-US" baseline="0" dirty="0" smtClean="0"/>
              <a:t> 출력 값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를 도출합니다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출력 값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들을 보고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정답과 비교한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가중치를 갱신합니다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식은 다음과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정답과의 오차와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 이전 </a:t>
            </a:r>
            <a:r>
              <a:rPr lang="ko-KR" altLang="en-US" baseline="0" dirty="0" err="1" smtClean="0"/>
              <a:t>노드의</a:t>
            </a:r>
            <a:r>
              <a:rPr lang="ko-KR" altLang="en-US" baseline="0" dirty="0" smtClean="0"/>
              <a:t> 값을 곱하고 이 값을 기존의 가중치 값에 더하는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모든 가중치에 대해 갱신을 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학습이 완료됩니다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이는 간단한 활성 함수들에 대한 소개입니다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 전에는 </a:t>
            </a:r>
            <a:r>
              <a:rPr lang="ko-KR" altLang="en-US" baseline="0" dirty="0" err="1" smtClean="0"/>
              <a:t>시그모이드</a:t>
            </a:r>
            <a:r>
              <a:rPr lang="ko-KR" altLang="en-US" baseline="0" dirty="0" smtClean="0"/>
              <a:t> 함수를 쓰다가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최근 </a:t>
            </a:r>
            <a:r>
              <a:rPr lang="en-US" altLang="ko-KR" baseline="0" dirty="0" err="1" smtClean="0"/>
              <a:t>ReLU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활성함수로 변경하여 분류의 정확성이 크게 상승하였다고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SzPct val="80000"/>
                </a:pPr>
                <a:endParaRPr lang="en-US" altLang="ko-KR" sz="1000" dirty="0" smtClean="0">
                  <a:latin typeface="+mn-ea"/>
                </a:endParaRPr>
              </a:p>
              <a:p>
                <a:pPr>
                  <a:buSzPct val="80000"/>
                </a:pPr>
                <a:r>
                  <a:rPr lang="ko-KR" altLang="en-US" sz="1000" dirty="0" smtClean="0">
                    <a:latin typeface="+mn-ea"/>
                  </a:rPr>
                  <a:t>가중치를 변경하는 식</a:t>
                </a:r>
                <a:endParaRPr lang="en-US" altLang="ko-KR" sz="1000" dirty="0">
                  <a:latin typeface="+mn-ea"/>
                </a:endParaRPr>
              </a:p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/>
                      </a:rPr>
                      <m:t>𝛿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200" b="0" i="1" smtClean="0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ko-KR" sz="1200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altLang="ko-KR" sz="1200" b="0" dirty="0" smtClean="0"/>
              </a:p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𝑤</m:t>
                    </m:r>
                    <m:r>
                      <a:rPr lang="en-US" altLang="ko-KR" sz="1200" b="0" i="1" smtClean="0">
                        <a:latin typeface="Cambria Math"/>
                      </a:rPr>
                      <m:t> ←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1200" b="0" i="1" smtClean="0">
                        <a:latin typeface="Cambria Math"/>
                        <a:ea typeface="Cambria Math"/>
                      </a:rPr>
                      <m:t>𝛼𝛿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ko-KR" altLang="en-US" sz="1200" dirty="0" smtClean="0"/>
                  <a:t>  </a:t>
                </a:r>
                <a:endParaRPr lang="ko-KR" altLang="en-US" sz="1200" dirty="0"/>
              </a:p>
              <a:p>
                <a:endParaRPr lang="en-US" altLang="ko-KR" baseline="0" dirty="0" smtClean="0"/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하지만 이러한 단층 신경망에는 한계가 있는데요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이 한계는 그 마빈 </a:t>
                </a:r>
                <a:r>
                  <a:rPr lang="ko-KR" altLang="en-US" baseline="0" dirty="0" err="1" smtClean="0"/>
                  <a:t>민스키</a:t>
                </a:r>
                <a:r>
                  <a:rPr lang="ko-KR" altLang="en-US" baseline="0" dirty="0" smtClean="0"/>
                  <a:t> 씨가 수학적으로 </a:t>
                </a:r>
                <a:r>
                  <a:rPr lang="ko-KR" altLang="en-US" baseline="0" dirty="0" smtClean="0"/>
                  <a:t>증명한 유명한 </a:t>
                </a:r>
                <a:r>
                  <a:rPr lang="ko-KR" altLang="en-US" baseline="0" dirty="0" smtClean="0"/>
                  <a:t>문제입니다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 다음과 같이 데이터들이 분포되어 있다고 할 때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이 데이터들을 직선으로 분류하는 것은 불가능합니다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이러한 문제를 </a:t>
                </a:r>
                <a:r>
                  <a:rPr lang="en-US" altLang="ko-KR" baseline="0" dirty="0" smtClean="0"/>
                  <a:t>‘</a:t>
                </a:r>
                <a:r>
                  <a:rPr lang="ko-KR" altLang="en-US" baseline="0" dirty="0" smtClean="0"/>
                  <a:t>선형 분리 불가능</a:t>
                </a:r>
                <a:r>
                  <a:rPr lang="en-US" altLang="ko-KR" baseline="0" dirty="0" smtClean="0"/>
                  <a:t>’ </a:t>
                </a:r>
                <a:r>
                  <a:rPr lang="ko-KR" altLang="en-US" baseline="0" dirty="0" smtClean="0"/>
                  <a:t>문제라고 하는데요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이 단층 신경망으로는 선형 분리 불가능 문제를 해결하지 못합니다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즉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해결할 수 잇는 문제가 매우 제한적이라는 점입니다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SzPct val="80000"/>
                </a:pPr>
                <a:endParaRPr lang="en-US" altLang="ko-KR" sz="1000" dirty="0" smtClean="0">
                  <a:latin typeface="+mn-ea"/>
                </a:endParaRPr>
              </a:p>
              <a:p>
                <a:pPr>
                  <a:buSzPct val="80000"/>
                </a:pPr>
                <a:r>
                  <a:rPr lang="ko-KR" altLang="en-US" sz="1000" dirty="0" smtClean="0">
                    <a:latin typeface="+mn-ea"/>
                  </a:rPr>
                  <a:t>가중치를 변경하는 식</a:t>
                </a:r>
                <a:endParaRPr lang="en-US" altLang="ko-KR" sz="1000" dirty="0">
                  <a:latin typeface="+mn-ea"/>
                </a:endParaRPr>
              </a:p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en-US" sz="1200" b="0" i="0" smtClean="0">
                    <a:latin typeface="Cambria Math"/>
                  </a:rPr>
                  <a:t>𝛿</a:t>
                </a:r>
                <a:r>
                  <a:rPr lang="en-US" altLang="ko-KR" sz="1200" b="0" i="0" smtClean="0">
                    <a:latin typeface="Cambria Math"/>
                  </a:rPr>
                  <a:t>=</a:t>
                </a:r>
                <a:r>
                  <a:rPr lang="ko-KR" altLang="en-US" sz="1200" b="0" i="0" smtClean="0">
                    <a:latin typeface="Cambria Math"/>
                  </a:rPr>
                  <a:t>𝜑</a:t>
                </a:r>
                <a:r>
                  <a:rPr lang="en-US" altLang="ko-KR" sz="1200" b="0" i="0" smtClean="0">
                    <a:latin typeface="Cambria Math"/>
                  </a:rPr>
                  <a:t>^′ (𝑣)𝑒</a:t>
                </a:r>
                <a:endParaRPr lang="en-US" altLang="ko-KR" sz="1200" b="0" dirty="0" smtClean="0"/>
              </a:p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:r>
                  <a:rPr lang="en-US" altLang="ko-KR" sz="1200" b="0" i="0" smtClean="0">
                    <a:latin typeface="Cambria Math"/>
                  </a:rPr>
                  <a:t>𝑤 ←</a:t>
                </a:r>
                <a:r>
                  <a:rPr lang="en-US" altLang="ko-KR" sz="1200" b="0" i="0" smtClean="0">
                    <a:latin typeface="Cambria Math"/>
                    <a:ea typeface="Cambria Math"/>
                  </a:rPr>
                  <a:t>𝑤+ </a:t>
                </a:r>
                <a:r>
                  <a:rPr lang="ko-KR" altLang="en-US" sz="1200" b="0" i="0" smtClean="0">
                    <a:latin typeface="Cambria Math"/>
                    <a:ea typeface="Cambria Math"/>
                  </a:rPr>
                  <a:t>𝛼𝛿</a:t>
                </a:r>
                <a:r>
                  <a:rPr lang="en-US" altLang="ko-KR" sz="1200" b="0" i="0" smtClean="0">
                    <a:latin typeface="Cambria Math"/>
                    <a:ea typeface="Cambria Math"/>
                  </a:rPr>
                  <a:t>𝑥</a:t>
                </a:r>
                <a:r>
                  <a:rPr lang="ko-KR" altLang="en-US" sz="1200" dirty="0" smtClean="0"/>
                  <a:t>  </a:t>
                </a:r>
                <a:endParaRPr lang="ko-KR" altLang="en-US" sz="1200" dirty="0"/>
              </a:p>
              <a:p>
                <a:endParaRPr lang="en-US" altLang="ko-KR" baseline="0" dirty="0" smtClean="0"/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하지만 이러한 단층 신경망에는 한계가 있는데요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이 한계는 그 마빈 </a:t>
                </a:r>
                <a:r>
                  <a:rPr lang="ko-KR" altLang="en-US" baseline="0" dirty="0" err="1" smtClean="0"/>
                  <a:t>민스키</a:t>
                </a:r>
                <a:r>
                  <a:rPr lang="ko-KR" altLang="en-US" baseline="0" dirty="0" smtClean="0"/>
                  <a:t> 씨가 수학적으로 증명하여 신경망 발전에 찬물을 끼얹은 유명한 문제입니다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 다음과 같이 데이터들이 분포되어 있다고 할 때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이 데이터들을 직선으로 분류하는 것은 불가능합니다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이러한 문제를 </a:t>
                </a:r>
                <a:r>
                  <a:rPr lang="en-US" altLang="ko-KR" baseline="0" dirty="0" smtClean="0"/>
                  <a:t>‘</a:t>
                </a:r>
                <a:r>
                  <a:rPr lang="ko-KR" altLang="en-US" baseline="0" dirty="0" smtClean="0"/>
                  <a:t>선형 분리 불가능</a:t>
                </a:r>
                <a:r>
                  <a:rPr lang="en-US" altLang="ko-KR" baseline="0" dirty="0" smtClean="0"/>
                  <a:t>’ </a:t>
                </a:r>
                <a:r>
                  <a:rPr lang="ko-KR" altLang="en-US" baseline="0" dirty="0" smtClean="0"/>
                  <a:t>문제라고 하는데요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이 단층 신경망으로는 선형 분리 불가능 문제를 해결하지 못합니다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즉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해결할 수 잇는 문제가 매우 제한적이라는 점입니다</a:t>
                </a:r>
                <a:r>
                  <a:rPr lang="en-US" altLang="ko-KR" baseline="0" smtClean="0"/>
                  <a:t>.</a:t>
                </a:r>
                <a:endParaRPr lang="en-US" altLang="ko-KR" baseline="0" dirty="0" smtClean="0"/>
              </a:p>
              <a:p>
                <a:endParaRPr lang="en-US" altLang="ko-KR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단층 신경망의 문제를 해결하기 위해 다층 신경망이 등장하였는데요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단층 신경망의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선형 분리 불가능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문제를 해결하기 위해서는 신경망의 구조가 </a:t>
            </a:r>
            <a:r>
              <a:rPr lang="ko-KR" altLang="en-US" dirty="0" err="1" smtClean="0"/>
              <a:t>입력층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그리고 둘 사이의 </a:t>
            </a:r>
            <a:r>
              <a:rPr lang="ko-KR" altLang="en-US" dirty="0" err="1" smtClean="0"/>
              <a:t>은닉층이</a:t>
            </a:r>
            <a:r>
              <a:rPr lang="ko-KR" altLang="en-US" dirty="0" smtClean="0"/>
              <a:t> 필요하였습니다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은닉층</a:t>
            </a:r>
            <a:r>
              <a:rPr lang="ko-KR" altLang="en-US" dirty="0" smtClean="0"/>
              <a:t> 하나가 추가되는 데 </a:t>
            </a:r>
            <a:r>
              <a:rPr lang="ko-KR" altLang="en-US" dirty="0" err="1" smtClean="0"/>
              <a:t>오랜시간이</a:t>
            </a:r>
            <a:r>
              <a:rPr lang="ko-KR" altLang="en-US" dirty="0" smtClean="0"/>
              <a:t> 걸렸는데요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 이유는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앞의 가중치의 값은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정답과 비교해서 조절을 하면 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은닉층</a:t>
            </a:r>
            <a:r>
              <a:rPr lang="ko-KR" altLang="en-US" dirty="0" smtClean="0"/>
              <a:t> 사이의 가중치는 어떤 값과 비교해서 조절해야 하는가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가 큰 문제였습니다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이를 해결하기 위해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알고리즘이 등장하였는데요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알고리즘과 다층 신경망의 학습방법에 대해 설명해 보겠습니다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8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8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6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6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:\Aibril with Watson_H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46" y="6237312"/>
            <a:ext cx="2191110" cy="54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4" y="3172818"/>
            <a:ext cx="9496915" cy="253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강세환\Desktop\05.png"/>
          <p:cNvPicPr>
            <a:picLocks noChangeAspect="1" noChangeArrowheads="1"/>
          </p:cNvPicPr>
          <p:nvPr/>
        </p:nvPicPr>
        <p:blipFill>
          <a:blip r:embed="rId5" cstate="print">
            <a:lum bright="20000" contrast="-20000"/>
          </a:blip>
          <a:srcRect/>
          <a:stretch>
            <a:fillRect/>
          </a:stretch>
        </p:blipFill>
        <p:spPr bwMode="auto">
          <a:xfrm>
            <a:off x="22156" y="2626758"/>
            <a:ext cx="3393377" cy="185735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 bwMode="gray">
          <a:xfrm>
            <a:off x="0" y="9786"/>
            <a:ext cx="9906000" cy="6180648"/>
          </a:xfrm>
          <a:prstGeom prst="rect">
            <a:avLst/>
          </a:prstGeom>
          <a:gradFill flip="none" rotWithShape="1">
            <a:gsLst>
              <a:gs pos="20400">
                <a:srgbClr val="E3E3E3">
                  <a:alpha val="41000"/>
                </a:srgbClr>
              </a:gs>
              <a:gs pos="0">
                <a:sysClr val="window" lastClr="FFFFFF">
                  <a:lumMod val="85000"/>
                  <a:alpha val="41000"/>
                </a:sysClr>
              </a:gs>
              <a:gs pos="55000">
                <a:sysClr val="window" lastClr="FFFFFF">
                  <a:lumMod val="95000"/>
                  <a:alpha val="60000"/>
                </a:sysClr>
              </a:gs>
              <a:gs pos="100000">
                <a:sysClr val="window" lastClr="FFFFFF">
                  <a:alpha val="80000"/>
                </a:sysClr>
              </a:gs>
            </a:gsLst>
            <a:lin ang="0" scaled="1"/>
            <a:tileRect/>
          </a:gradFill>
          <a:ln w="6350" algn="ctr">
            <a:noFill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492" y="2623543"/>
            <a:ext cx="9283032" cy="7334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356" tIns="45678" rIns="91356" bIns="45678" rtlCol="0">
            <a:spAutoFit/>
          </a:bodyPr>
          <a:lstStyle/>
          <a:p>
            <a:pPr algn="r" fontAlgn="base">
              <a:lnSpc>
                <a:spcPts val="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 smtClean="0">
                <a:solidFill>
                  <a:srgbClr val="1F497D">
                    <a:lumMod val="75000"/>
                  </a:srgbClr>
                </a:solidFill>
                <a:latin typeface="+mn-ea"/>
              </a:rPr>
              <a:t>신경망과 그 학습 방법</a:t>
            </a:r>
            <a:endParaRPr lang="ko-KR" altLang="en-US" sz="2800" b="1" dirty="0">
              <a:solidFill>
                <a:srgbClr val="1F497D">
                  <a:lumMod val="75000"/>
                </a:srgbClr>
              </a:solidFill>
              <a:latin typeface="+mn-ea"/>
            </a:endParaRPr>
          </a:p>
        </p:txBody>
      </p:sp>
      <p:pic>
        <p:nvPicPr>
          <p:cNvPr id="15" name="Picture 10" descr="C:\Users\07411\Desktop\로고\SK주식회사_C&amp;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0" y="278334"/>
            <a:ext cx="1189596" cy="6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07411\Desktop\글꼴\톱니바퀴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66" y="2564906"/>
            <a:ext cx="6228183" cy="42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gray">
          <a:xfrm>
            <a:off x="-49533" y="-34291"/>
            <a:ext cx="10005614" cy="6926581"/>
          </a:xfrm>
          <a:prstGeom prst="rect">
            <a:avLst/>
          </a:prstGeom>
          <a:gradFill>
            <a:gsLst>
              <a:gs pos="0">
                <a:sysClr val="windowText" lastClr="000000">
                  <a:alpha val="57000"/>
                </a:sysClr>
              </a:gs>
              <a:gs pos="100000">
                <a:sysClr val="windowText" lastClr="000000">
                  <a:alpha val="57000"/>
                </a:sys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/>
            </a:outerShdw>
          </a:effectLst>
        </p:spPr>
        <p:txBody>
          <a:bodyPr wrap="none" lIns="71935" tIns="82724" rIns="71935" bIns="82724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7006"/>
              </p:ext>
            </p:extLst>
          </p:nvPr>
        </p:nvGraphicFramePr>
        <p:xfrm>
          <a:off x="560512" y="1988840"/>
          <a:ext cx="4845492" cy="2526030"/>
        </p:xfrm>
        <a:graphic>
          <a:graphicData uri="http://schemas.openxmlformats.org/drawingml/2006/table">
            <a:tbl>
              <a:tblPr firstRow="1" bandRow="1"/>
              <a:tblGrid>
                <a:gridCol w="531751"/>
                <a:gridCol w="4313741"/>
              </a:tblGrid>
              <a:tr h="5052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2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2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신경망 소개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단층 신경망</a:t>
                      </a: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다층 신경망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신경망 학습의 예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Q&amp;A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4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81" y="176762"/>
            <a:ext cx="8068359" cy="504949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신경망</a:t>
            </a: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소개 </a:t>
            </a:r>
            <a:r>
              <a:rPr lang="en-US" altLang="ko-KR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신경망의 구조와 쓰임</a:t>
            </a:r>
            <a:r>
              <a:rPr lang="en-US" altLang="ko-KR" sz="25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25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34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 신경 구조를 본떠 만든 인공지능 문제 해결 기법으로써 주로 데이터의 분류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분석에 쓰임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0862" y="1510194"/>
            <a:ext cx="4358616" cy="694670"/>
            <a:chOff x="290751" y="1592694"/>
            <a:chExt cx="4358616" cy="694670"/>
          </a:xfrm>
        </p:grpSpPr>
        <p:grpSp>
          <p:nvGrpSpPr>
            <p:cNvPr id="45" name="그룹 44"/>
            <p:cNvGrpSpPr/>
            <p:nvPr/>
          </p:nvGrpSpPr>
          <p:grpSpPr>
            <a:xfrm>
              <a:off x="290751" y="1592694"/>
              <a:ext cx="4358616" cy="694670"/>
              <a:chOff x="290751" y="3011238"/>
              <a:chExt cx="4358616" cy="69467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704528" y="3125596"/>
                <a:ext cx="3944839" cy="465956"/>
              </a:xfrm>
              <a:prstGeom prst="roundRect">
                <a:avLst>
                  <a:gd name="adj" fmla="val 71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90751" y="3011238"/>
                <a:ext cx="694670" cy="694670"/>
              </a:xfrm>
              <a:prstGeom prst="ellipse">
                <a:avLst/>
              </a:prstGeom>
              <a:gradFill>
                <a:gsLst>
                  <a:gs pos="100000">
                    <a:srgbClr val="F5F5F5"/>
                  </a:gs>
                  <a:gs pos="38000">
                    <a:schemeClr val="bg1"/>
                  </a:gs>
                </a:gsLst>
                <a:lin ang="5400000" scaled="0"/>
              </a:gradFill>
              <a:ln w="19050"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8573" y="1770753"/>
              <a:ext cx="32923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회귀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 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분석</a:t>
              </a:r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과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 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분류 분석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868655" y="2251025"/>
            <a:ext cx="3841050" cy="216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회귀 </a:t>
            </a:r>
            <a:r>
              <a:rPr lang="ko-KR" altLang="en-US" sz="1300" b="1" kern="0" dirty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분석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68655" y="2519799"/>
            <a:ext cx="0" cy="162927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67671" y="4149078"/>
            <a:ext cx="3801806" cy="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1034915" y="3887951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1228695" y="3743935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436068" y="3743935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616306" y="3563927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732751" y="3275895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1876767" y="3311887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2037353" y="3095863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2380823" y="3131879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2206446" y="3156656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2632863" y="2987863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2632863" y="2807831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2920895" y="2627823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2445416" y="2951847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2812871" y="2771839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3244919" y="2555815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3100903" y="2663815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3499855" y="2627823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3668481" y="2699831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3821357" y="2591807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4001015" y="2411799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4235944" y="2555815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4383242" y="2556461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자유형 157"/>
          <p:cNvSpPr/>
          <p:nvPr/>
        </p:nvSpPr>
        <p:spPr>
          <a:xfrm>
            <a:off x="1012671" y="2519799"/>
            <a:ext cx="3656807" cy="1448737"/>
          </a:xfrm>
          <a:custGeom>
            <a:avLst/>
            <a:gdLst>
              <a:gd name="connsiteX0" fmla="*/ 0 w 3657600"/>
              <a:gd name="connsiteY0" fmla="*/ 1448737 h 1448737"/>
              <a:gd name="connsiteX1" fmla="*/ 479394 w 3657600"/>
              <a:gd name="connsiteY1" fmla="*/ 1200162 h 1448737"/>
              <a:gd name="connsiteX2" fmla="*/ 878889 w 3657600"/>
              <a:gd name="connsiteY2" fmla="*/ 782912 h 1448737"/>
              <a:gd name="connsiteX3" fmla="*/ 1438182 w 3657600"/>
              <a:gd name="connsiteY3" fmla="*/ 658624 h 1448737"/>
              <a:gd name="connsiteX4" fmla="*/ 2086252 w 3657600"/>
              <a:gd name="connsiteY4" fmla="*/ 143719 h 1448737"/>
              <a:gd name="connsiteX5" fmla="*/ 2805343 w 3657600"/>
              <a:gd name="connsiteY5" fmla="*/ 232496 h 1448737"/>
              <a:gd name="connsiteX6" fmla="*/ 3178206 w 3657600"/>
              <a:gd name="connsiteY6" fmla="*/ 1677 h 1448737"/>
              <a:gd name="connsiteX7" fmla="*/ 3515557 w 3657600"/>
              <a:gd name="connsiteY7" fmla="*/ 125964 h 1448737"/>
              <a:gd name="connsiteX8" fmla="*/ 3657600 w 3657600"/>
              <a:gd name="connsiteY8" fmla="*/ 81576 h 144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1448737">
                <a:moveTo>
                  <a:pt x="0" y="1448737"/>
                </a:moveTo>
                <a:cubicBezTo>
                  <a:pt x="166456" y="1379935"/>
                  <a:pt x="332913" y="1311133"/>
                  <a:pt x="479394" y="1200162"/>
                </a:cubicBezTo>
                <a:cubicBezTo>
                  <a:pt x="625876" y="1089191"/>
                  <a:pt x="719091" y="873168"/>
                  <a:pt x="878889" y="782912"/>
                </a:cubicBezTo>
                <a:cubicBezTo>
                  <a:pt x="1038687" y="692656"/>
                  <a:pt x="1236955" y="765156"/>
                  <a:pt x="1438182" y="658624"/>
                </a:cubicBezTo>
                <a:cubicBezTo>
                  <a:pt x="1639409" y="552092"/>
                  <a:pt x="1858392" y="214740"/>
                  <a:pt x="2086252" y="143719"/>
                </a:cubicBezTo>
                <a:cubicBezTo>
                  <a:pt x="2314112" y="72698"/>
                  <a:pt x="2623351" y="256170"/>
                  <a:pt x="2805343" y="232496"/>
                </a:cubicBezTo>
                <a:cubicBezTo>
                  <a:pt x="2987335" y="208822"/>
                  <a:pt x="3059837" y="19432"/>
                  <a:pt x="3178206" y="1677"/>
                </a:cubicBezTo>
                <a:cubicBezTo>
                  <a:pt x="3296575" y="-16078"/>
                  <a:pt x="3435658" y="112648"/>
                  <a:pt x="3515557" y="125964"/>
                </a:cubicBezTo>
                <a:cubicBezTo>
                  <a:pt x="3595456" y="139280"/>
                  <a:pt x="3626528" y="110428"/>
                  <a:pt x="3657600" y="81576"/>
                </a:cubicBezTo>
              </a:path>
            </a:pathLst>
          </a:custGeom>
          <a:ln w="25400">
            <a:solidFill>
              <a:srgbClr val="FB76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762F"/>
              </a:solidFill>
            </a:endParaRPr>
          </a:p>
        </p:txBody>
      </p:sp>
      <p:sp>
        <p:nvSpPr>
          <p:cNvPr id="136" name="원호 135"/>
          <p:cNvSpPr/>
          <p:nvPr/>
        </p:nvSpPr>
        <p:spPr>
          <a:xfrm rot="11648195">
            <a:off x="2048586" y="3859224"/>
            <a:ext cx="4848630" cy="2448248"/>
          </a:xfrm>
          <a:prstGeom prst="arc">
            <a:avLst>
              <a:gd name="adj1" fmla="val 16149759"/>
              <a:gd name="adj2" fmla="val 21180521"/>
            </a:avLst>
          </a:prstGeom>
          <a:ln w="25400">
            <a:solidFill>
              <a:srgbClr val="FB7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762F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68655" y="4420420"/>
            <a:ext cx="3841050" cy="216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분류 </a:t>
            </a:r>
            <a:r>
              <a:rPr lang="ko-KR" altLang="en-US" sz="1300" b="1" kern="0" dirty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분석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8654" y="4689194"/>
            <a:ext cx="3800823" cy="1629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/>
          <p:cNvSpPr/>
          <p:nvPr/>
        </p:nvSpPr>
        <p:spPr>
          <a:xfrm>
            <a:off x="2236807" y="4780412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>
            <a:off x="2553058" y="4927608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>
            <a:off x="2886156" y="4869468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>
            <a:off x="2814156" y="5269397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>
            <a:off x="3316927" y="5359833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>
            <a:off x="2958156" y="5500524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/>
          <p:cNvSpPr/>
          <p:nvPr/>
        </p:nvSpPr>
        <p:spPr>
          <a:xfrm>
            <a:off x="3316927" y="5644524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>
            <a:off x="3532927" y="5807520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>
            <a:off x="3748975" y="5960400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>
            <a:off x="4037007" y="6104400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/>
          <p:cNvSpPr/>
          <p:nvPr/>
        </p:nvSpPr>
        <p:spPr>
          <a:xfrm>
            <a:off x="3691999" y="5572524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>
            <a:off x="4116375" y="5794962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>
            <a:off x="4365242" y="6020336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/>
          <p:cNvSpPr/>
          <p:nvPr/>
        </p:nvSpPr>
        <p:spPr>
          <a:xfrm>
            <a:off x="4341871" y="5637852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/>
          <p:cNvSpPr/>
          <p:nvPr/>
        </p:nvSpPr>
        <p:spPr>
          <a:xfrm>
            <a:off x="4181007" y="5449090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/>
        </p:nvSpPr>
        <p:spPr>
          <a:xfrm>
            <a:off x="3763999" y="5197397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/>
          <p:cNvSpPr/>
          <p:nvPr/>
        </p:nvSpPr>
        <p:spPr>
          <a:xfrm>
            <a:off x="4293201" y="5186191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/>
          <p:cNvSpPr/>
          <p:nvPr/>
        </p:nvSpPr>
        <p:spPr>
          <a:xfrm>
            <a:off x="4044375" y="4953703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>
            <a:off x="3907999" y="5457490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/>
          <p:cNvSpPr/>
          <p:nvPr/>
        </p:nvSpPr>
        <p:spPr>
          <a:xfrm>
            <a:off x="3181532" y="5023853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/>
          <p:cNvSpPr/>
          <p:nvPr/>
        </p:nvSpPr>
        <p:spPr>
          <a:xfrm>
            <a:off x="3547999" y="4825982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3475999" y="5125397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1163835" y="4865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1444719" y="496847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259728" y="522066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1514441" y="532087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1086684" y="557252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44915" y="52451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436068" y="560149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804759" y="51011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804759" y="4793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2164807" y="511247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1819793" y="543378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164807" y="546204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747793" y="58164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1505583" y="594191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1115728" y="592611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307835" y="61061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2031125" y="572499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405820" y="56630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947353" y="605199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2335586" y="59447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2631067" y="612399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674924" y="586696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471211" y="54345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2958156" y="609233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3236041" y="609233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3308041" y="590181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532927" y="612399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이등변 삼각형 134"/>
          <p:cNvSpPr/>
          <p:nvPr/>
        </p:nvSpPr>
        <p:spPr>
          <a:xfrm>
            <a:off x="2717180" y="5591040"/>
            <a:ext cx="144000" cy="14400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9" y="4460763"/>
            <a:ext cx="143032" cy="14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G:\05. 개인폴더\DongHunLee Temp\1. 기타 작업\8. 인공신경망 발표\돋보기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9" y="1653536"/>
            <a:ext cx="407988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9" name="직선 연결선 228"/>
          <p:cNvCxnSpPr/>
          <p:nvPr/>
        </p:nvCxnSpPr>
        <p:spPr>
          <a:xfrm>
            <a:off x="4953000" y="1557274"/>
            <a:ext cx="0" cy="496807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15" descr="G:\05. 개인폴더\DongHunLee Temp\1. 기타 작업\8. 인공신경망 발표\뇌 그림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87" y="2564904"/>
            <a:ext cx="1719711" cy="171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모서리가 둥근 직사각형 218"/>
          <p:cNvSpPr/>
          <p:nvPr/>
        </p:nvSpPr>
        <p:spPr>
          <a:xfrm>
            <a:off x="5654809" y="1624552"/>
            <a:ext cx="3944839" cy="465956"/>
          </a:xfrm>
          <a:prstGeom prst="roundRect">
            <a:avLst>
              <a:gd name="adj" fmla="val 7167"/>
            </a:avLst>
          </a:prstGeom>
          <a:solidFill>
            <a:schemeClr val="tx1">
              <a:lumMod val="50000"/>
              <a:lumOff val="50000"/>
            </a:schemeClr>
          </a:solidFill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088854" y="1688253"/>
            <a:ext cx="32923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1)</a:t>
            </a:r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퍼셉트론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 이론과 구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조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26" name="그림 225"/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315" t="46652" r="47868" b="46667"/>
          <a:stretch/>
        </p:blipFill>
        <p:spPr>
          <a:xfrm rot="5400000">
            <a:off x="7196781" y="3964222"/>
            <a:ext cx="570923" cy="508592"/>
          </a:xfrm>
          <a:prstGeom prst="rect">
            <a:avLst/>
          </a:prstGeom>
        </p:spPr>
      </p:pic>
      <p:sp>
        <p:nvSpPr>
          <p:cNvPr id="228" name="모서리가 둥근 직사각형 227"/>
          <p:cNvSpPr/>
          <p:nvPr/>
        </p:nvSpPr>
        <p:spPr>
          <a:xfrm>
            <a:off x="5801995" y="2060848"/>
            <a:ext cx="3960440" cy="562709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인간</a:t>
            </a:r>
            <a:r>
              <a:rPr kumimoji="0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의</a:t>
            </a: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뇌 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신경세포들의 인지 과정을 본떠 만든 </a:t>
            </a:r>
            <a:r>
              <a:rPr lang="ko-KR" altLang="en-US" sz="1300" b="1" kern="0" spc="-9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알고리</a:t>
            </a:r>
            <a:r>
              <a:rPr lang="ko-KR" altLang="en-US" sz="1300" b="1" kern="0" spc="-9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즘</a:t>
            </a:r>
            <a:r>
              <a:rPr lang="ko-KR" altLang="en-US" sz="1300" b="1" kern="0" spc="-9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로써</a:t>
            </a:r>
            <a:r>
              <a:rPr lang="ko-KR" altLang="en-US" sz="1300" b="1" kern="0" spc="-9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300" b="1" kern="0" spc="-90" dirty="0" err="1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노드</a:t>
            </a:r>
            <a:r>
              <a:rPr lang="en-US" altLang="ko-KR" sz="1300" b="1" kern="0" spc="-9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300" b="1" kern="0" spc="-9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1300" b="1" kern="0" spc="-9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가중치</a:t>
            </a:r>
            <a:r>
              <a:rPr lang="en-US" altLang="ko-KR" sz="1300" b="1" kern="0" spc="-9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,  </a:t>
            </a:r>
            <a:r>
              <a:rPr lang="ko-KR" altLang="en-US" sz="1300" b="1" kern="0" spc="-9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층</a:t>
            </a:r>
            <a:r>
              <a:rPr lang="ko-KR" altLang="en-US" sz="1300" b="1" kern="0" spc="-9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으로 구성됨 </a:t>
            </a:r>
            <a:endParaRPr kumimoji="0" lang="ko-KR" altLang="en-US" sz="1300" b="1" i="0" u="none" strike="noStrike" kern="0" cap="none" spc="-90" normalizeH="0" noProof="0" dirty="0" smtClean="0">
              <a:ln>
                <a:noFill/>
              </a:ln>
              <a:solidFill>
                <a:srgbClr val="FC6714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41032" y="1510194"/>
            <a:ext cx="694670" cy="694670"/>
            <a:chOff x="287581" y="1510194"/>
            <a:chExt cx="694670" cy="694670"/>
          </a:xfrm>
        </p:grpSpPr>
        <p:sp>
          <p:nvSpPr>
            <p:cNvPr id="221" name="타원 220"/>
            <p:cNvSpPr/>
            <p:nvPr/>
          </p:nvSpPr>
          <p:spPr>
            <a:xfrm>
              <a:off x="287581" y="1510194"/>
              <a:ext cx="694670" cy="694670"/>
            </a:xfrm>
            <a:prstGeom prst="ellipse">
              <a:avLst/>
            </a:prstGeom>
            <a:gradFill>
              <a:gsLst>
                <a:gs pos="100000">
                  <a:srgbClr val="F5F5F5"/>
                </a:gs>
                <a:gs pos="38000">
                  <a:schemeClr val="bg1"/>
                </a:gs>
              </a:gsLst>
              <a:lin ang="5400000" scaled="0"/>
            </a:gradFill>
            <a:ln w="1905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800" b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75" y="1587236"/>
              <a:ext cx="566881" cy="518117"/>
            </a:xfrm>
            <a:prstGeom prst="rect">
              <a:avLst/>
            </a:prstGeom>
          </p:spPr>
        </p:pic>
      </p:grpSp>
      <p:pic>
        <p:nvPicPr>
          <p:cNvPr id="227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68" y="4602527"/>
            <a:ext cx="2762348" cy="166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442367" y="5040475"/>
            <a:ext cx="360040" cy="372936"/>
          </a:xfrm>
          <a:prstGeom prst="rect">
            <a:avLst/>
          </a:prstGeom>
          <a:ln w="25400">
            <a:solidFill>
              <a:srgbClr val="FB7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762F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880184" y="4852411"/>
            <a:ext cx="344261" cy="1466061"/>
          </a:xfrm>
          <a:prstGeom prst="rect">
            <a:avLst/>
          </a:prstGeom>
          <a:ln w="25400">
            <a:solidFill>
              <a:srgbClr val="FB7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762F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302222" y="4837977"/>
            <a:ext cx="360040" cy="1480496"/>
          </a:xfrm>
          <a:prstGeom prst="rect">
            <a:avLst/>
          </a:prstGeom>
          <a:ln w="25400">
            <a:solidFill>
              <a:srgbClr val="FB7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762F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91044" y="6562112"/>
            <a:ext cx="40138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800" b="1" kern="0" spc="-9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1)&lt;&lt;Rosenblatt, F., &lt;the perceptron&gt;, Psychological Review, Vol 65(6), 386-408, Nov. 1958</a:t>
            </a:r>
            <a:endParaRPr lang="en-US" altLang="ko-KR" sz="4000" b="1" kern="0" spc="-9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92" y="5885905"/>
            <a:ext cx="148989" cy="14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2" name="타원 131"/>
          <p:cNvSpPr/>
          <p:nvPr/>
        </p:nvSpPr>
        <p:spPr>
          <a:xfrm>
            <a:off x="2950267" y="58884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2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9" grpId="0" animBg="1"/>
      <p:bldP spid="130" grpId="0" animBg="1"/>
      <p:bldP spid="1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81" y="176762"/>
            <a:ext cx="8068359" cy="504949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단층 신경망 </a:t>
            </a:r>
            <a:r>
              <a:rPr lang="en-US" altLang="ko-KR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초기에 개발된 </a:t>
            </a:r>
            <a:r>
              <a:rPr lang="ko-KR" altLang="en-US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퍼셉트론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모델</a:t>
            </a:r>
            <a:r>
              <a:rPr lang="en-US" altLang="ko-KR" sz="25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25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34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기초 모델로써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입력층과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출력층으로만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이루어져 있음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37093" y="1624552"/>
            <a:ext cx="3634563" cy="465956"/>
          </a:xfrm>
          <a:prstGeom prst="roundRect">
            <a:avLst>
              <a:gd name="adj" fmla="val 7167"/>
            </a:avLst>
          </a:prstGeom>
          <a:solidFill>
            <a:schemeClr val="tx1">
              <a:lumMod val="50000"/>
              <a:lumOff val="50000"/>
            </a:schemeClr>
          </a:solidFill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2012" y="1688253"/>
            <a:ext cx="30711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단층 신경망의 한계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54474" y="1510194"/>
            <a:ext cx="694670" cy="694670"/>
          </a:xfrm>
          <a:prstGeom prst="ellipse">
            <a:avLst/>
          </a:prstGeom>
          <a:gradFill>
            <a:gsLst>
              <a:gs pos="100000">
                <a:srgbClr val="F5F5F5"/>
              </a:gs>
              <a:gs pos="38000">
                <a:schemeClr val="bg1"/>
              </a:gs>
            </a:gsLst>
            <a:lin ang="5400000" scaled="0"/>
          </a:gra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287581" y="1510194"/>
            <a:ext cx="4881443" cy="694670"/>
            <a:chOff x="290751" y="1592694"/>
            <a:chExt cx="4881443" cy="694670"/>
          </a:xfrm>
        </p:grpSpPr>
        <p:grpSp>
          <p:nvGrpSpPr>
            <p:cNvPr id="111" name="그룹 110"/>
            <p:cNvGrpSpPr/>
            <p:nvPr/>
          </p:nvGrpSpPr>
          <p:grpSpPr>
            <a:xfrm>
              <a:off x="290751" y="1592694"/>
              <a:ext cx="4881443" cy="694670"/>
              <a:chOff x="290751" y="3011238"/>
              <a:chExt cx="4881443" cy="694670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704528" y="3125596"/>
                <a:ext cx="4467666" cy="465956"/>
              </a:xfrm>
              <a:prstGeom prst="roundRect">
                <a:avLst>
                  <a:gd name="adj" fmla="val 71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그룹 113"/>
              <p:cNvGrpSpPr/>
              <p:nvPr/>
            </p:nvGrpSpPr>
            <p:grpSpPr>
              <a:xfrm>
                <a:off x="290751" y="3011238"/>
                <a:ext cx="694670" cy="694670"/>
                <a:chOff x="475847" y="1245058"/>
                <a:chExt cx="1148393" cy="1148393"/>
              </a:xfrm>
            </p:grpSpPr>
            <p:sp>
              <p:nvSpPr>
                <p:cNvPr id="115" name="타원 114"/>
                <p:cNvSpPr/>
                <p:nvPr/>
              </p:nvSpPr>
              <p:spPr>
                <a:xfrm>
                  <a:off x="475847" y="1245058"/>
                  <a:ext cx="1148393" cy="1148393"/>
                </a:xfrm>
                <a:prstGeom prst="ellipse">
                  <a:avLst/>
                </a:prstGeom>
                <a:gradFill>
                  <a:gsLst>
                    <a:gs pos="100000">
                      <a:srgbClr val="F5F5F5"/>
                    </a:gs>
                    <a:gs pos="38000">
                      <a:schemeClr val="bg1"/>
                    </a:gs>
                  </a:gsLst>
                  <a:lin ang="5400000" scaled="0"/>
                </a:gradFill>
                <a:ln w="19050">
                  <a:solidFill>
                    <a:srgbClr val="4B4B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ko-KR" altLang="en-US" sz="1800" b="0">
                    <a:solidFill>
                      <a:prstClr val="white"/>
                    </a:solidFill>
                    <a:latin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" name="그룹 115"/>
                <p:cNvGrpSpPr/>
                <p:nvPr/>
              </p:nvGrpSpPr>
              <p:grpSpPr>
                <a:xfrm>
                  <a:off x="762590" y="1412776"/>
                  <a:ext cx="481844" cy="856611"/>
                  <a:chOff x="762590" y="1495979"/>
                  <a:chExt cx="481844" cy="856611"/>
                </a:xfrm>
              </p:grpSpPr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auto">
                  <a:xfrm>
                    <a:off x="762590" y="1495979"/>
                    <a:ext cx="481844" cy="258484"/>
                  </a:xfrm>
                  <a:custGeom>
                    <a:avLst/>
                    <a:gdLst>
                      <a:gd name="T0" fmla="*/ 590 w 597"/>
                      <a:gd name="T1" fmla="*/ 6 h 320"/>
                      <a:gd name="T2" fmla="*/ 597 w 597"/>
                      <a:gd name="T3" fmla="*/ 20 h 320"/>
                      <a:gd name="T4" fmla="*/ 586 w 597"/>
                      <a:gd name="T5" fmla="*/ 159 h 320"/>
                      <a:gd name="T6" fmla="*/ 569 w 597"/>
                      <a:gd name="T7" fmla="*/ 173 h 320"/>
                      <a:gd name="T8" fmla="*/ 555 w 597"/>
                      <a:gd name="T9" fmla="*/ 157 h 320"/>
                      <a:gd name="T10" fmla="*/ 561 w 597"/>
                      <a:gd name="T11" fmla="*/ 80 h 320"/>
                      <a:gd name="T12" fmla="*/ 454 w 597"/>
                      <a:gd name="T13" fmla="*/ 194 h 320"/>
                      <a:gd name="T14" fmla="*/ 409 w 597"/>
                      <a:gd name="T15" fmla="*/ 196 h 320"/>
                      <a:gd name="T16" fmla="*/ 405 w 597"/>
                      <a:gd name="T17" fmla="*/ 191 h 320"/>
                      <a:gd name="T18" fmla="*/ 397 w 597"/>
                      <a:gd name="T19" fmla="*/ 180 h 320"/>
                      <a:gd name="T20" fmla="*/ 385 w 597"/>
                      <a:gd name="T21" fmla="*/ 148 h 320"/>
                      <a:gd name="T22" fmla="*/ 223 w 597"/>
                      <a:gd name="T23" fmla="*/ 310 h 320"/>
                      <a:gd name="T24" fmla="*/ 194 w 597"/>
                      <a:gd name="T25" fmla="*/ 318 h 320"/>
                      <a:gd name="T26" fmla="*/ 169 w 597"/>
                      <a:gd name="T27" fmla="*/ 305 h 320"/>
                      <a:gd name="T28" fmla="*/ 115 w 597"/>
                      <a:gd name="T29" fmla="*/ 228 h 320"/>
                      <a:gd name="T30" fmla="*/ 61 w 597"/>
                      <a:gd name="T31" fmla="*/ 300 h 320"/>
                      <a:gd name="T32" fmla="*/ 16 w 597"/>
                      <a:gd name="T33" fmla="*/ 307 h 320"/>
                      <a:gd name="T34" fmla="*/ 10 w 597"/>
                      <a:gd name="T35" fmla="*/ 262 h 320"/>
                      <a:gd name="T36" fmla="*/ 88 w 597"/>
                      <a:gd name="T37" fmla="*/ 159 h 320"/>
                      <a:gd name="T38" fmla="*/ 130 w 597"/>
                      <a:gd name="T39" fmla="*/ 151 h 320"/>
                      <a:gd name="T40" fmla="*/ 146 w 597"/>
                      <a:gd name="T41" fmla="*/ 163 h 320"/>
                      <a:gd name="T42" fmla="*/ 202 w 597"/>
                      <a:gd name="T43" fmla="*/ 241 h 320"/>
                      <a:gd name="T44" fmla="*/ 373 w 597"/>
                      <a:gd name="T45" fmla="*/ 70 h 320"/>
                      <a:gd name="T46" fmla="*/ 418 w 597"/>
                      <a:gd name="T47" fmla="*/ 70 h 320"/>
                      <a:gd name="T48" fmla="*/ 419 w 597"/>
                      <a:gd name="T49" fmla="*/ 72 h 320"/>
                      <a:gd name="T50" fmla="*/ 428 w 597"/>
                      <a:gd name="T51" fmla="*/ 85 h 320"/>
                      <a:gd name="T52" fmla="*/ 441 w 597"/>
                      <a:gd name="T53" fmla="*/ 116 h 320"/>
                      <a:gd name="T54" fmla="*/ 507 w 597"/>
                      <a:gd name="T55" fmla="*/ 45 h 320"/>
                      <a:gd name="T56" fmla="*/ 444 w 597"/>
                      <a:gd name="T57" fmla="*/ 57 h 320"/>
                      <a:gd name="T58" fmla="*/ 426 w 597"/>
                      <a:gd name="T59" fmla="*/ 44 h 320"/>
                      <a:gd name="T60" fmla="*/ 438 w 597"/>
                      <a:gd name="T61" fmla="*/ 26 h 320"/>
                      <a:gd name="T62" fmla="*/ 576 w 597"/>
                      <a:gd name="T63" fmla="*/ 1 h 320"/>
                      <a:gd name="T64" fmla="*/ 590 w 597"/>
                      <a:gd name="T65" fmla="*/ 6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97" h="320">
                        <a:moveTo>
                          <a:pt x="590" y="6"/>
                        </a:moveTo>
                        <a:cubicBezTo>
                          <a:pt x="595" y="9"/>
                          <a:pt x="597" y="14"/>
                          <a:pt x="597" y="20"/>
                        </a:cubicBezTo>
                        <a:cubicBezTo>
                          <a:pt x="586" y="159"/>
                          <a:pt x="586" y="159"/>
                          <a:pt x="586" y="159"/>
                        </a:cubicBezTo>
                        <a:cubicBezTo>
                          <a:pt x="585" y="168"/>
                          <a:pt x="578" y="174"/>
                          <a:pt x="569" y="173"/>
                        </a:cubicBezTo>
                        <a:cubicBezTo>
                          <a:pt x="561" y="173"/>
                          <a:pt x="554" y="165"/>
                          <a:pt x="555" y="157"/>
                        </a:cubicBezTo>
                        <a:cubicBezTo>
                          <a:pt x="561" y="80"/>
                          <a:pt x="561" y="80"/>
                          <a:pt x="561" y="80"/>
                        </a:cubicBezTo>
                        <a:cubicBezTo>
                          <a:pt x="454" y="194"/>
                          <a:pt x="454" y="194"/>
                          <a:pt x="454" y="194"/>
                        </a:cubicBezTo>
                        <a:cubicBezTo>
                          <a:pt x="442" y="207"/>
                          <a:pt x="422" y="208"/>
                          <a:pt x="409" y="196"/>
                        </a:cubicBezTo>
                        <a:cubicBezTo>
                          <a:pt x="407" y="194"/>
                          <a:pt x="406" y="192"/>
                          <a:pt x="405" y="191"/>
                        </a:cubicBezTo>
                        <a:cubicBezTo>
                          <a:pt x="402" y="188"/>
                          <a:pt x="399" y="184"/>
                          <a:pt x="397" y="180"/>
                        </a:cubicBezTo>
                        <a:cubicBezTo>
                          <a:pt x="385" y="148"/>
                          <a:pt x="385" y="148"/>
                          <a:pt x="385" y="148"/>
                        </a:cubicBezTo>
                        <a:cubicBezTo>
                          <a:pt x="223" y="310"/>
                          <a:pt x="223" y="310"/>
                          <a:pt x="223" y="310"/>
                        </a:cubicBezTo>
                        <a:cubicBezTo>
                          <a:pt x="215" y="318"/>
                          <a:pt x="204" y="320"/>
                          <a:pt x="194" y="318"/>
                        </a:cubicBezTo>
                        <a:cubicBezTo>
                          <a:pt x="184" y="318"/>
                          <a:pt x="175" y="313"/>
                          <a:pt x="169" y="305"/>
                        </a:cubicBezTo>
                        <a:cubicBezTo>
                          <a:pt x="115" y="228"/>
                          <a:pt x="115" y="228"/>
                          <a:pt x="115" y="228"/>
                        </a:cubicBezTo>
                        <a:cubicBezTo>
                          <a:pt x="61" y="300"/>
                          <a:pt x="61" y="300"/>
                          <a:pt x="61" y="300"/>
                        </a:cubicBezTo>
                        <a:cubicBezTo>
                          <a:pt x="50" y="314"/>
                          <a:pt x="30" y="317"/>
                          <a:pt x="16" y="307"/>
                        </a:cubicBezTo>
                        <a:cubicBezTo>
                          <a:pt x="2" y="296"/>
                          <a:pt x="0" y="276"/>
                          <a:pt x="10" y="262"/>
                        </a:cubicBezTo>
                        <a:cubicBezTo>
                          <a:pt x="88" y="159"/>
                          <a:pt x="88" y="159"/>
                          <a:pt x="88" y="159"/>
                        </a:cubicBezTo>
                        <a:cubicBezTo>
                          <a:pt x="98" y="146"/>
                          <a:pt x="116" y="143"/>
                          <a:pt x="130" y="151"/>
                        </a:cubicBezTo>
                        <a:cubicBezTo>
                          <a:pt x="136" y="153"/>
                          <a:pt x="142" y="157"/>
                          <a:pt x="146" y="163"/>
                        </a:cubicBezTo>
                        <a:cubicBezTo>
                          <a:pt x="202" y="241"/>
                          <a:pt x="202" y="241"/>
                          <a:pt x="202" y="241"/>
                        </a:cubicBezTo>
                        <a:cubicBezTo>
                          <a:pt x="373" y="70"/>
                          <a:pt x="373" y="70"/>
                          <a:pt x="373" y="70"/>
                        </a:cubicBezTo>
                        <a:cubicBezTo>
                          <a:pt x="385" y="58"/>
                          <a:pt x="405" y="58"/>
                          <a:pt x="418" y="70"/>
                        </a:cubicBezTo>
                        <a:cubicBezTo>
                          <a:pt x="418" y="71"/>
                          <a:pt x="418" y="71"/>
                          <a:pt x="419" y="72"/>
                        </a:cubicBezTo>
                        <a:cubicBezTo>
                          <a:pt x="423" y="75"/>
                          <a:pt x="426" y="79"/>
                          <a:pt x="428" y="85"/>
                        </a:cubicBezTo>
                        <a:cubicBezTo>
                          <a:pt x="441" y="116"/>
                          <a:pt x="441" y="116"/>
                          <a:pt x="441" y="116"/>
                        </a:cubicBezTo>
                        <a:cubicBezTo>
                          <a:pt x="507" y="45"/>
                          <a:pt x="507" y="45"/>
                          <a:pt x="507" y="45"/>
                        </a:cubicBezTo>
                        <a:cubicBezTo>
                          <a:pt x="444" y="57"/>
                          <a:pt x="444" y="57"/>
                          <a:pt x="444" y="57"/>
                        </a:cubicBezTo>
                        <a:cubicBezTo>
                          <a:pt x="436" y="58"/>
                          <a:pt x="428" y="53"/>
                          <a:pt x="426" y="44"/>
                        </a:cubicBezTo>
                        <a:cubicBezTo>
                          <a:pt x="424" y="36"/>
                          <a:pt x="430" y="28"/>
                          <a:pt x="438" y="26"/>
                        </a:cubicBezTo>
                        <a:cubicBezTo>
                          <a:pt x="576" y="1"/>
                          <a:pt x="576" y="1"/>
                          <a:pt x="576" y="1"/>
                        </a:cubicBezTo>
                        <a:cubicBezTo>
                          <a:pt x="581" y="0"/>
                          <a:pt x="587" y="2"/>
                          <a:pt x="590" y="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ko-KR" altLang="en-US" sz="1800" b="0">
                      <a:solidFill>
                        <a:prstClr val="black"/>
                      </a:solidFill>
                      <a:latin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Freeform 8"/>
                  <p:cNvSpPr>
                    <a:spLocks/>
                  </p:cNvSpPr>
                  <p:nvPr/>
                </p:nvSpPr>
                <p:spPr bwMode="auto">
                  <a:xfrm>
                    <a:off x="874100" y="1666483"/>
                    <a:ext cx="337257" cy="686107"/>
                  </a:xfrm>
                  <a:custGeom>
                    <a:avLst/>
                    <a:gdLst>
                      <a:gd name="T0" fmla="*/ 418 w 418"/>
                      <a:gd name="T1" fmla="*/ 29 h 849"/>
                      <a:gd name="T2" fmla="*/ 418 w 418"/>
                      <a:gd name="T3" fmla="*/ 147 h 849"/>
                      <a:gd name="T4" fmla="*/ 415 w 418"/>
                      <a:gd name="T5" fmla="*/ 160 h 849"/>
                      <a:gd name="T6" fmla="*/ 409 w 418"/>
                      <a:gd name="T7" fmla="*/ 171 h 849"/>
                      <a:gd name="T8" fmla="*/ 361 w 418"/>
                      <a:gd name="T9" fmla="*/ 232 h 849"/>
                      <a:gd name="T10" fmla="*/ 326 w 418"/>
                      <a:gd name="T11" fmla="*/ 310 h 849"/>
                      <a:gd name="T12" fmla="*/ 304 w 418"/>
                      <a:gd name="T13" fmla="*/ 484 h 849"/>
                      <a:gd name="T14" fmla="*/ 304 w 418"/>
                      <a:gd name="T15" fmla="*/ 489 h 849"/>
                      <a:gd name="T16" fmla="*/ 304 w 418"/>
                      <a:gd name="T17" fmla="*/ 813 h 849"/>
                      <a:gd name="T18" fmla="*/ 268 w 418"/>
                      <a:gd name="T19" fmla="*/ 849 h 849"/>
                      <a:gd name="T20" fmla="*/ 232 w 418"/>
                      <a:gd name="T21" fmla="*/ 813 h 849"/>
                      <a:gd name="T22" fmla="*/ 232 w 418"/>
                      <a:gd name="T23" fmla="*/ 496 h 849"/>
                      <a:gd name="T24" fmla="*/ 201 w 418"/>
                      <a:gd name="T25" fmla="*/ 496 h 849"/>
                      <a:gd name="T26" fmla="*/ 201 w 418"/>
                      <a:gd name="T27" fmla="*/ 813 h 849"/>
                      <a:gd name="T28" fmla="*/ 165 w 418"/>
                      <a:gd name="T29" fmla="*/ 849 h 849"/>
                      <a:gd name="T30" fmla="*/ 129 w 418"/>
                      <a:gd name="T31" fmla="*/ 813 h 849"/>
                      <a:gd name="T32" fmla="*/ 129 w 418"/>
                      <a:gd name="T33" fmla="*/ 496 h 849"/>
                      <a:gd name="T34" fmla="*/ 105 w 418"/>
                      <a:gd name="T35" fmla="*/ 310 h 849"/>
                      <a:gd name="T36" fmla="*/ 94 w 418"/>
                      <a:gd name="T37" fmla="*/ 286 h 849"/>
                      <a:gd name="T38" fmla="*/ 59 w 418"/>
                      <a:gd name="T39" fmla="*/ 331 h 849"/>
                      <a:gd name="T40" fmla="*/ 59 w 418"/>
                      <a:gd name="T41" fmla="*/ 441 h 849"/>
                      <a:gd name="T42" fmla="*/ 29 w 418"/>
                      <a:gd name="T43" fmla="*/ 470 h 849"/>
                      <a:gd name="T44" fmla="*/ 0 w 418"/>
                      <a:gd name="T45" fmla="*/ 441 h 849"/>
                      <a:gd name="T46" fmla="*/ 0 w 418"/>
                      <a:gd name="T47" fmla="*/ 323 h 849"/>
                      <a:gd name="T48" fmla="*/ 3 w 418"/>
                      <a:gd name="T49" fmla="*/ 310 h 849"/>
                      <a:gd name="T50" fmla="*/ 8 w 418"/>
                      <a:gd name="T51" fmla="*/ 299 h 849"/>
                      <a:gd name="T52" fmla="*/ 64 w 418"/>
                      <a:gd name="T53" fmla="*/ 229 h 849"/>
                      <a:gd name="T54" fmla="*/ 84 w 418"/>
                      <a:gd name="T55" fmla="*/ 218 h 849"/>
                      <a:gd name="T56" fmla="*/ 149 w 418"/>
                      <a:gd name="T57" fmla="*/ 199 h 849"/>
                      <a:gd name="T58" fmla="*/ 209 w 418"/>
                      <a:gd name="T59" fmla="*/ 229 h 849"/>
                      <a:gd name="T60" fmla="*/ 269 w 418"/>
                      <a:gd name="T61" fmla="*/ 197 h 849"/>
                      <a:gd name="T62" fmla="*/ 308 w 418"/>
                      <a:gd name="T63" fmla="*/ 204 h 849"/>
                      <a:gd name="T64" fmla="*/ 359 w 418"/>
                      <a:gd name="T65" fmla="*/ 139 h 849"/>
                      <a:gd name="T66" fmla="*/ 359 w 418"/>
                      <a:gd name="T67" fmla="*/ 29 h 849"/>
                      <a:gd name="T68" fmla="*/ 388 w 418"/>
                      <a:gd name="T69" fmla="*/ 0 h 849"/>
                      <a:gd name="T70" fmla="*/ 418 w 418"/>
                      <a:gd name="T71" fmla="*/ 29 h 8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418" h="849">
                        <a:moveTo>
                          <a:pt x="418" y="29"/>
                        </a:moveTo>
                        <a:cubicBezTo>
                          <a:pt x="418" y="147"/>
                          <a:pt x="418" y="147"/>
                          <a:pt x="418" y="147"/>
                        </a:cubicBezTo>
                        <a:cubicBezTo>
                          <a:pt x="418" y="151"/>
                          <a:pt x="417" y="156"/>
                          <a:pt x="415" y="160"/>
                        </a:cubicBezTo>
                        <a:cubicBezTo>
                          <a:pt x="414" y="164"/>
                          <a:pt x="412" y="167"/>
                          <a:pt x="409" y="171"/>
                        </a:cubicBezTo>
                        <a:cubicBezTo>
                          <a:pt x="361" y="232"/>
                          <a:pt x="361" y="232"/>
                          <a:pt x="361" y="232"/>
                        </a:cubicBezTo>
                        <a:cubicBezTo>
                          <a:pt x="326" y="310"/>
                          <a:pt x="326" y="310"/>
                          <a:pt x="326" y="310"/>
                        </a:cubicBezTo>
                        <a:cubicBezTo>
                          <a:pt x="304" y="484"/>
                          <a:pt x="304" y="484"/>
                          <a:pt x="304" y="484"/>
                        </a:cubicBezTo>
                        <a:cubicBezTo>
                          <a:pt x="304" y="486"/>
                          <a:pt x="304" y="487"/>
                          <a:pt x="304" y="489"/>
                        </a:cubicBezTo>
                        <a:cubicBezTo>
                          <a:pt x="304" y="813"/>
                          <a:pt x="304" y="813"/>
                          <a:pt x="304" y="813"/>
                        </a:cubicBezTo>
                        <a:cubicBezTo>
                          <a:pt x="304" y="833"/>
                          <a:pt x="288" y="849"/>
                          <a:pt x="268" y="849"/>
                        </a:cubicBezTo>
                        <a:cubicBezTo>
                          <a:pt x="248" y="849"/>
                          <a:pt x="232" y="833"/>
                          <a:pt x="232" y="813"/>
                        </a:cubicBezTo>
                        <a:cubicBezTo>
                          <a:pt x="232" y="496"/>
                          <a:pt x="232" y="496"/>
                          <a:pt x="232" y="496"/>
                        </a:cubicBezTo>
                        <a:cubicBezTo>
                          <a:pt x="201" y="496"/>
                          <a:pt x="201" y="496"/>
                          <a:pt x="201" y="496"/>
                        </a:cubicBezTo>
                        <a:cubicBezTo>
                          <a:pt x="201" y="813"/>
                          <a:pt x="201" y="813"/>
                          <a:pt x="201" y="813"/>
                        </a:cubicBezTo>
                        <a:cubicBezTo>
                          <a:pt x="201" y="833"/>
                          <a:pt x="184" y="849"/>
                          <a:pt x="165" y="849"/>
                        </a:cubicBezTo>
                        <a:cubicBezTo>
                          <a:pt x="145" y="849"/>
                          <a:pt x="129" y="833"/>
                          <a:pt x="129" y="813"/>
                        </a:cubicBezTo>
                        <a:cubicBezTo>
                          <a:pt x="129" y="496"/>
                          <a:pt x="129" y="496"/>
                          <a:pt x="129" y="496"/>
                        </a:cubicBezTo>
                        <a:cubicBezTo>
                          <a:pt x="105" y="310"/>
                          <a:pt x="105" y="310"/>
                          <a:pt x="105" y="310"/>
                        </a:cubicBezTo>
                        <a:cubicBezTo>
                          <a:pt x="94" y="286"/>
                          <a:pt x="94" y="286"/>
                          <a:pt x="94" y="286"/>
                        </a:cubicBezTo>
                        <a:cubicBezTo>
                          <a:pt x="59" y="331"/>
                          <a:pt x="59" y="331"/>
                          <a:pt x="59" y="331"/>
                        </a:cubicBezTo>
                        <a:cubicBezTo>
                          <a:pt x="59" y="441"/>
                          <a:pt x="59" y="441"/>
                          <a:pt x="59" y="441"/>
                        </a:cubicBezTo>
                        <a:cubicBezTo>
                          <a:pt x="59" y="457"/>
                          <a:pt x="45" y="470"/>
                          <a:pt x="29" y="470"/>
                        </a:cubicBezTo>
                        <a:cubicBezTo>
                          <a:pt x="13" y="470"/>
                          <a:pt x="0" y="457"/>
                          <a:pt x="0" y="441"/>
                        </a:cubicBezTo>
                        <a:cubicBezTo>
                          <a:pt x="0" y="323"/>
                          <a:pt x="0" y="323"/>
                          <a:pt x="0" y="323"/>
                        </a:cubicBezTo>
                        <a:cubicBezTo>
                          <a:pt x="0" y="318"/>
                          <a:pt x="1" y="314"/>
                          <a:pt x="3" y="310"/>
                        </a:cubicBezTo>
                        <a:cubicBezTo>
                          <a:pt x="4" y="306"/>
                          <a:pt x="5" y="303"/>
                          <a:pt x="8" y="299"/>
                        </a:cubicBezTo>
                        <a:cubicBezTo>
                          <a:pt x="64" y="229"/>
                          <a:pt x="64" y="229"/>
                          <a:pt x="64" y="229"/>
                        </a:cubicBezTo>
                        <a:cubicBezTo>
                          <a:pt x="69" y="223"/>
                          <a:pt x="76" y="219"/>
                          <a:pt x="84" y="218"/>
                        </a:cubicBezTo>
                        <a:cubicBezTo>
                          <a:pt x="99" y="211"/>
                          <a:pt x="123" y="202"/>
                          <a:pt x="149" y="199"/>
                        </a:cubicBezTo>
                        <a:cubicBezTo>
                          <a:pt x="163" y="217"/>
                          <a:pt x="184" y="229"/>
                          <a:pt x="209" y="229"/>
                        </a:cubicBezTo>
                        <a:cubicBezTo>
                          <a:pt x="234" y="229"/>
                          <a:pt x="256" y="217"/>
                          <a:pt x="269" y="197"/>
                        </a:cubicBezTo>
                        <a:cubicBezTo>
                          <a:pt x="283" y="198"/>
                          <a:pt x="296" y="201"/>
                          <a:pt x="308" y="204"/>
                        </a:cubicBezTo>
                        <a:cubicBezTo>
                          <a:pt x="359" y="139"/>
                          <a:pt x="359" y="139"/>
                          <a:pt x="359" y="139"/>
                        </a:cubicBezTo>
                        <a:cubicBezTo>
                          <a:pt x="359" y="29"/>
                          <a:pt x="359" y="29"/>
                          <a:pt x="359" y="29"/>
                        </a:cubicBezTo>
                        <a:cubicBezTo>
                          <a:pt x="359" y="13"/>
                          <a:pt x="372" y="0"/>
                          <a:pt x="388" y="0"/>
                        </a:cubicBezTo>
                        <a:cubicBezTo>
                          <a:pt x="405" y="0"/>
                          <a:pt x="418" y="13"/>
                          <a:pt x="418" y="2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ko-KR" altLang="en-US" sz="1800" b="0">
                      <a:solidFill>
                        <a:prstClr val="black"/>
                      </a:solidFill>
                      <a:latin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983051" y="1700808"/>
                    <a:ext cx="119353" cy="1196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ko-KR" altLang="en-US" sz="1800" b="0">
                      <a:solidFill>
                        <a:prstClr val="black"/>
                      </a:solidFill>
                      <a:latin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12" name="TextBox 111"/>
            <p:cNvSpPr txBox="1"/>
            <p:nvPr/>
          </p:nvSpPr>
          <p:spPr>
            <a:xfrm>
              <a:off x="1138573" y="1770753"/>
              <a:ext cx="32923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단층 신경망의 구조와 학습 방법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23" name="직선 연결선 122"/>
          <p:cNvCxnSpPr/>
          <p:nvPr/>
        </p:nvCxnSpPr>
        <p:spPr>
          <a:xfrm>
            <a:off x="5455837" y="1545749"/>
            <a:ext cx="0" cy="496807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992560" y="2564904"/>
            <a:ext cx="2136540" cy="1570374"/>
            <a:chOff x="1340252" y="2456970"/>
            <a:chExt cx="2136540" cy="1570374"/>
          </a:xfrm>
        </p:grpSpPr>
        <p:sp>
          <p:nvSpPr>
            <p:cNvPr id="3" name="직사각형 2"/>
            <p:cNvSpPr/>
            <p:nvPr/>
          </p:nvSpPr>
          <p:spPr>
            <a:xfrm>
              <a:off x="1784672" y="2456970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784672" y="2828985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784672" y="3201000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784672" y="3573016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972792" y="2708920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2972792" y="3032956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2972792" y="3356992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stCxn id="124" idx="3"/>
              <a:endCxn id="4" idx="2"/>
            </p:cNvCxnSpPr>
            <p:nvPr/>
          </p:nvCxnSpPr>
          <p:spPr>
            <a:xfrm flipV="1">
              <a:off x="1892672" y="2762920"/>
              <a:ext cx="1080120" cy="12006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직선 화살표 연결선 135"/>
            <p:cNvCxnSpPr>
              <a:stCxn id="3" idx="3"/>
              <a:endCxn id="4" idx="2"/>
            </p:cNvCxnSpPr>
            <p:nvPr/>
          </p:nvCxnSpPr>
          <p:spPr>
            <a:xfrm>
              <a:off x="1892672" y="2510970"/>
              <a:ext cx="1080120" cy="25195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직선 화살표 연결선 136"/>
            <p:cNvCxnSpPr>
              <a:stCxn id="3" idx="3"/>
              <a:endCxn id="128" idx="2"/>
            </p:cNvCxnSpPr>
            <p:nvPr/>
          </p:nvCxnSpPr>
          <p:spPr>
            <a:xfrm>
              <a:off x="1892672" y="2510970"/>
              <a:ext cx="1080120" cy="57598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직선 화살표 연결선 137"/>
            <p:cNvCxnSpPr>
              <a:stCxn id="3" idx="3"/>
              <a:endCxn id="135" idx="2"/>
            </p:cNvCxnSpPr>
            <p:nvPr/>
          </p:nvCxnSpPr>
          <p:spPr>
            <a:xfrm>
              <a:off x="1892672" y="2510970"/>
              <a:ext cx="1080120" cy="90002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직선 화살표 연결선 138"/>
            <p:cNvCxnSpPr>
              <a:stCxn id="124" idx="3"/>
              <a:endCxn id="128" idx="2"/>
            </p:cNvCxnSpPr>
            <p:nvPr/>
          </p:nvCxnSpPr>
          <p:spPr>
            <a:xfrm>
              <a:off x="1892672" y="2882985"/>
              <a:ext cx="1080120" cy="20397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직선 화살표 연결선 144"/>
            <p:cNvCxnSpPr>
              <a:stCxn id="124" idx="3"/>
              <a:endCxn id="135" idx="2"/>
            </p:cNvCxnSpPr>
            <p:nvPr/>
          </p:nvCxnSpPr>
          <p:spPr>
            <a:xfrm>
              <a:off x="1892672" y="2882985"/>
              <a:ext cx="1080120" cy="52800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직선 화살표 연결선 147"/>
            <p:cNvCxnSpPr>
              <a:stCxn id="125" idx="3"/>
              <a:endCxn id="4" idx="2"/>
            </p:cNvCxnSpPr>
            <p:nvPr/>
          </p:nvCxnSpPr>
          <p:spPr>
            <a:xfrm flipV="1">
              <a:off x="1892672" y="2762920"/>
              <a:ext cx="1080120" cy="49208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직선 화살표 연결선 148"/>
            <p:cNvCxnSpPr>
              <a:stCxn id="125" idx="3"/>
              <a:endCxn id="128" idx="2"/>
            </p:cNvCxnSpPr>
            <p:nvPr/>
          </p:nvCxnSpPr>
          <p:spPr>
            <a:xfrm flipV="1">
              <a:off x="1892672" y="3086956"/>
              <a:ext cx="1080120" cy="16804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직선 화살표 연결선 149"/>
            <p:cNvCxnSpPr>
              <a:stCxn id="125" idx="3"/>
              <a:endCxn id="135" idx="2"/>
            </p:cNvCxnSpPr>
            <p:nvPr/>
          </p:nvCxnSpPr>
          <p:spPr>
            <a:xfrm>
              <a:off x="1892672" y="3255000"/>
              <a:ext cx="1080120" cy="15599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직선 화살표 연결선 160"/>
            <p:cNvCxnSpPr>
              <a:stCxn id="126" idx="3"/>
              <a:endCxn id="4" idx="2"/>
            </p:cNvCxnSpPr>
            <p:nvPr/>
          </p:nvCxnSpPr>
          <p:spPr>
            <a:xfrm flipV="1">
              <a:off x="1892672" y="2762920"/>
              <a:ext cx="1080120" cy="86409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2" name="직선 화살표 연결선 161"/>
            <p:cNvCxnSpPr>
              <a:stCxn id="126" idx="3"/>
              <a:endCxn id="128" idx="2"/>
            </p:cNvCxnSpPr>
            <p:nvPr/>
          </p:nvCxnSpPr>
          <p:spPr>
            <a:xfrm flipV="1">
              <a:off x="1892672" y="3086956"/>
              <a:ext cx="1080120" cy="54006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직선 화살표 연결선 162"/>
            <p:cNvCxnSpPr>
              <a:stCxn id="126" idx="3"/>
              <a:endCxn id="135" idx="2"/>
            </p:cNvCxnSpPr>
            <p:nvPr/>
          </p:nvCxnSpPr>
          <p:spPr>
            <a:xfrm flipV="1">
              <a:off x="1892672" y="3410992"/>
              <a:ext cx="1080120" cy="21602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직선 화살표 연결선 182"/>
            <p:cNvCxnSpPr>
              <a:stCxn id="4" idx="6"/>
            </p:cNvCxnSpPr>
            <p:nvPr/>
          </p:nvCxnSpPr>
          <p:spPr>
            <a:xfrm>
              <a:off x="3080792" y="2762920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직선 화살표 연결선 186"/>
            <p:cNvCxnSpPr>
              <a:stCxn id="128" idx="6"/>
            </p:cNvCxnSpPr>
            <p:nvPr/>
          </p:nvCxnSpPr>
          <p:spPr>
            <a:xfrm>
              <a:off x="3080792" y="3086956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직선 화살표 연결선 190"/>
            <p:cNvCxnSpPr>
              <a:stCxn id="135" idx="6"/>
            </p:cNvCxnSpPr>
            <p:nvPr/>
          </p:nvCxnSpPr>
          <p:spPr>
            <a:xfrm>
              <a:off x="3080792" y="3410992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8" name="직사각형 197"/>
            <p:cNvSpPr/>
            <p:nvPr/>
          </p:nvSpPr>
          <p:spPr>
            <a:xfrm>
              <a:off x="1592450" y="3811900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입력층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780570" y="3811900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kern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출력층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00" name="오른쪽 중괄호 199"/>
            <p:cNvSpPr/>
            <p:nvPr/>
          </p:nvSpPr>
          <p:spPr>
            <a:xfrm rot="16200000" flipH="1">
              <a:off x="1777390" y="3671391"/>
              <a:ext cx="122563" cy="182145"/>
            </a:xfrm>
            <a:prstGeom prst="rightBrace">
              <a:avLst>
                <a:gd name="adj1" fmla="val 19153"/>
                <a:gd name="adj2" fmla="val 48142"/>
              </a:avLst>
            </a:prstGeom>
            <a:noFill/>
            <a:ln w="317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오른쪽 중괄호 202"/>
            <p:cNvSpPr/>
            <p:nvPr/>
          </p:nvSpPr>
          <p:spPr>
            <a:xfrm rot="16200000" flipH="1">
              <a:off x="2965509" y="3666312"/>
              <a:ext cx="122563" cy="182145"/>
            </a:xfrm>
            <a:prstGeom prst="rightBrace">
              <a:avLst>
                <a:gd name="adj1" fmla="val 19153"/>
                <a:gd name="adj2" fmla="val 48142"/>
              </a:avLst>
            </a:prstGeom>
            <a:noFill/>
            <a:ln w="317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화살표 연결선 220"/>
            <p:cNvCxnSpPr/>
            <p:nvPr/>
          </p:nvCxnSpPr>
          <p:spPr>
            <a:xfrm>
              <a:off x="1340252" y="2497977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2" name="직선 화살표 연결선 221"/>
            <p:cNvCxnSpPr/>
            <p:nvPr/>
          </p:nvCxnSpPr>
          <p:spPr>
            <a:xfrm>
              <a:off x="1340252" y="3624930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직선 화살표 연결선 222"/>
            <p:cNvCxnSpPr/>
            <p:nvPr/>
          </p:nvCxnSpPr>
          <p:spPr>
            <a:xfrm>
              <a:off x="1340252" y="2873628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직선 화살표 연결선 223"/>
            <p:cNvCxnSpPr/>
            <p:nvPr/>
          </p:nvCxnSpPr>
          <p:spPr>
            <a:xfrm>
              <a:off x="1340252" y="3249279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7" name="직사각형 276"/>
            <p:cNvSpPr/>
            <p:nvPr/>
          </p:nvSpPr>
          <p:spPr>
            <a:xfrm>
              <a:off x="2168039" y="3621162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가중치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5" name="모서리가 둥근 직사각형 214"/>
          <p:cNvSpPr/>
          <p:nvPr/>
        </p:nvSpPr>
        <p:spPr>
          <a:xfrm>
            <a:off x="752504" y="4437112"/>
            <a:ext cx="3841050" cy="216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단층 신경망의 </a:t>
            </a:r>
            <a:r>
              <a:rPr lang="ko-KR" altLang="en-US" sz="13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학습 방법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52504" y="2231652"/>
            <a:ext cx="3841050" cy="216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단층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신경망의</a:t>
            </a:r>
            <a:r>
              <a:rPr lang="ko-KR" altLang="en-US" sz="13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 구조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와</a:t>
            </a:r>
            <a:r>
              <a:rPr lang="ko-KR" altLang="en-US" sz="13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 신경망 학습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/>
              <p:cNvSpPr txBox="1"/>
              <p:nvPr/>
            </p:nvSpPr>
            <p:spPr>
              <a:xfrm>
                <a:off x="992560" y="6263946"/>
                <a:ext cx="14363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𝑦</m:t>
                    </m:r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r>
                      <a:rPr lang="ko-KR" altLang="en-US" sz="1600" b="0" i="1" smtClean="0">
                        <a:latin typeface="Cambria Math"/>
                      </a:rPr>
                      <m:t>𝜑</m:t>
                    </m:r>
                    <m:r>
                      <a:rPr lang="en-US" altLang="ko-KR" sz="1600" b="0" i="1" smtClean="0">
                        <a:latin typeface="Cambria Math"/>
                      </a:rPr>
                      <m:t>(</m:t>
                    </m:r>
                    <m:r>
                      <a:rPr lang="en-US" altLang="ko-KR" sz="1600" b="0" i="1" smtClean="0">
                        <a:latin typeface="Cambria Math"/>
                      </a:rPr>
                      <m:t>𝑣</m:t>
                    </m:r>
                    <m:r>
                      <a:rPr lang="en-US" altLang="ko-K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 smtClean="0"/>
                  <a:t> 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65" name="TextBox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60" y="6263946"/>
                <a:ext cx="1436355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426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/>
              <p:cNvSpPr txBox="1"/>
              <p:nvPr/>
            </p:nvSpPr>
            <p:spPr>
              <a:xfrm>
                <a:off x="992560" y="5967330"/>
                <a:ext cx="1560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𝑣</m:t>
                    </m:r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7" name="TextBox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60" y="5967330"/>
                <a:ext cx="156023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391" t="-107273" r="-5078" b="-17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713318" y="4725144"/>
                <a:ext cx="262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8" y="4725144"/>
                <a:ext cx="262325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713318" y="5554070"/>
                <a:ext cx="262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8" y="5554070"/>
                <a:ext cx="262325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713318" y="5130554"/>
                <a:ext cx="262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8" y="5130554"/>
                <a:ext cx="262325" cy="307777"/>
              </a:xfrm>
              <a:prstGeom prst="rect">
                <a:avLst/>
              </a:prstGeom>
              <a:blipFill rotWithShape="1">
                <a:blip r:embed="rId8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직선 화살표 연결선 238"/>
          <p:cNvCxnSpPr>
            <a:stCxn id="218" idx="3"/>
            <a:endCxn id="238" idx="2"/>
          </p:cNvCxnSpPr>
          <p:nvPr/>
        </p:nvCxnSpPr>
        <p:spPr>
          <a:xfrm flipV="1">
            <a:off x="975643" y="5282504"/>
            <a:ext cx="817795" cy="193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0" name="직선 화살표 연결선 239"/>
          <p:cNvCxnSpPr>
            <a:stCxn id="216" idx="3"/>
            <a:endCxn id="238" idx="1"/>
          </p:cNvCxnSpPr>
          <p:nvPr/>
        </p:nvCxnSpPr>
        <p:spPr>
          <a:xfrm>
            <a:off x="975643" y="4879033"/>
            <a:ext cx="876643" cy="26139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1" name="직선 화살표 연결선 240"/>
          <p:cNvCxnSpPr>
            <a:stCxn id="217" idx="3"/>
            <a:endCxn id="238" idx="3"/>
          </p:cNvCxnSpPr>
          <p:nvPr/>
        </p:nvCxnSpPr>
        <p:spPr>
          <a:xfrm flipV="1">
            <a:off x="975643" y="5424575"/>
            <a:ext cx="876643" cy="28338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1356805" y="4767288"/>
                <a:ext cx="2623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05" y="4767288"/>
                <a:ext cx="262325" cy="261610"/>
              </a:xfrm>
              <a:prstGeom prst="rect">
                <a:avLst/>
              </a:prstGeom>
              <a:blipFill rotWithShape="1">
                <a:blip r:embed="rId9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1356805" y="5042155"/>
                <a:ext cx="2623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05" y="5042155"/>
                <a:ext cx="262325" cy="261610"/>
              </a:xfrm>
              <a:prstGeom prst="rect">
                <a:avLst/>
              </a:prstGeom>
              <a:blipFill rotWithShape="1">
                <a:blip r:embed="rId1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1356805" y="5294163"/>
                <a:ext cx="2623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05" y="5294163"/>
                <a:ext cx="262325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직선 화살표 연결선 255"/>
          <p:cNvCxnSpPr>
            <a:stCxn id="238" idx="6"/>
            <a:endCxn id="260" idx="1"/>
          </p:cNvCxnSpPr>
          <p:nvPr/>
        </p:nvCxnSpPr>
        <p:spPr>
          <a:xfrm>
            <a:off x="2195277" y="5282504"/>
            <a:ext cx="597483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/>
              <p:cNvSpPr txBox="1"/>
              <p:nvPr/>
            </p:nvSpPr>
            <p:spPr>
              <a:xfrm>
                <a:off x="2792760" y="5128615"/>
                <a:ext cx="3512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60" y="5128615"/>
                <a:ext cx="351250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타원 237"/>
          <p:cNvSpPr/>
          <p:nvPr/>
        </p:nvSpPr>
        <p:spPr>
          <a:xfrm>
            <a:off x="1793438" y="5081584"/>
            <a:ext cx="401839" cy="40183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1855727" y="5113706"/>
                <a:ext cx="262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727" y="5113706"/>
                <a:ext cx="262325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TextBox 265"/>
          <p:cNvSpPr txBox="1"/>
          <p:nvPr/>
        </p:nvSpPr>
        <p:spPr>
          <a:xfrm>
            <a:off x="2417026" y="5007670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9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활성함수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999577" y="49131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2929"/>
                </a:solidFill>
              </a:rPr>
              <a:t>+</a:t>
            </a:r>
            <a:endParaRPr lang="ko-KR" altLang="en-US" dirty="0">
              <a:solidFill>
                <a:srgbClr val="FF2929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999577" y="527446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2929"/>
                </a:solidFill>
              </a:rPr>
              <a:t>+</a:t>
            </a:r>
            <a:endParaRPr lang="ko-KR" altLang="en-US" dirty="0">
              <a:solidFill>
                <a:srgbClr val="FF29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직사각형 272"/>
              <p:cNvSpPr/>
              <p:nvPr/>
            </p:nvSpPr>
            <p:spPr>
              <a:xfrm>
                <a:off x="2225486" y="4869170"/>
                <a:ext cx="428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3" name="직사각형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86" y="4869170"/>
                <a:ext cx="428451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아래쪽 화살표 설명선 280"/>
          <p:cNvSpPr/>
          <p:nvPr/>
        </p:nvSpPr>
        <p:spPr>
          <a:xfrm>
            <a:off x="3173575" y="4653136"/>
            <a:ext cx="1995450" cy="1949364"/>
          </a:xfrm>
          <a:prstGeom prst="downArrowCallout">
            <a:avLst>
              <a:gd name="adj1" fmla="val 100000"/>
              <a:gd name="adj2" fmla="val 50000"/>
              <a:gd name="adj3" fmla="val 0"/>
              <a:gd name="adj4" fmla="val 10000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innerShdw blurRad="114300">
              <a:sysClr val="windowText" lastClr="000000">
                <a:lumMod val="50000"/>
                <a:lumOff val="50000"/>
                <a:alpha val="42000"/>
              </a:sysClr>
            </a:innerShdw>
          </a:effectLst>
        </p:spPr>
        <p:txBody>
          <a:bodyPr lIns="0" tIns="0" rIns="81230" bIns="51581" rtlCol="0" anchor="ctr"/>
          <a:lstStyle/>
          <a:p>
            <a:pPr marL="342900" indent="-216000">
              <a:lnSpc>
                <a:spcPct val="150000"/>
              </a:lnSpc>
              <a:buAutoNum type="arabicPeriod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신경망의 가중치 초기화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216000">
              <a:lnSpc>
                <a:spcPct val="150000"/>
              </a:lnSpc>
              <a:buAutoNum type="arabicPeriod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데이터를 입력하여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출력값과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정답을 비교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216000">
              <a:lnSpc>
                <a:spcPct val="150000"/>
              </a:lnSpc>
              <a:buAutoNum type="arabicPeriod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정답과의 오차가 줄어들도록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가중치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조절 </a:t>
            </a:r>
            <a:r>
              <a:rPr lang="en-US" altLang="ko-KR" sz="900" b="1" kern="0" dirty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900" b="1" kern="0" dirty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학습 단계</a:t>
            </a:r>
            <a:r>
              <a:rPr lang="en-US" altLang="ko-KR" sz="900" b="1" kern="0" dirty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]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  <a:p>
            <a:pPr marL="342900" indent="-216000">
              <a:lnSpc>
                <a:spcPct val="150000"/>
              </a:lnSpc>
              <a:buAutoNum type="arabicPeriod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전체 학습데이터에 대해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[2~3]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단계 반복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216000">
              <a:lnSpc>
                <a:spcPct val="150000"/>
              </a:lnSpc>
              <a:buAutoNum type="arabicPeriod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신경망이 충분히 학습되도록 반복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3" name="타원 282"/>
          <p:cNvSpPr/>
          <p:nvPr/>
        </p:nvSpPr>
        <p:spPr>
          <a:xfrm>
            <a:off x="3340506" y="2472236"/>
            <a:ext cx="1783944" cy="1766389"/>
          </a:xfrm>
          <a:prstGeom prst="ellipse">
            <a:avLst/>
          </a:prstGeom>
          <a:gradFill flip="none" rotWithShape="1">
            <a:gsLst>
              <a:gs pos="0">
                <a:srgbClr val="C1D7E1"/>
              </a:gs>
              <a:gs pos="38000">
                <a:srgbClr val="D5E4EB"/>
              </a:gs>
              <a:gs pos="100000">
                <a:srgbClr val="F0F9FA"/>
              </a:gs>
            </a:gsLst>
            <a:lin ang="5400000" scaled="1"/>
            <a:tileRect/>
          </a:gra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innerShdw blurRad="63500" dist="50800" dir="13500000">
              <a:sysClr val="windowText" lastClr="000000">
                <a:lumMod val="50000"/>
                <a:lumOff val="50000"/>
                <a:alpha val="50000"/>
              </a:sysClr>
            </a:innerShdw>
          </a:effectLst>
        </p:spPr>
        <p:txBody>
          <a:bodyPr wrap="square" lIns="0" tIns="144000" rIns="0" bIns="51581" rtlCol="0" anchor="ctr" anchorCtr="0"/>
          <a:lstStyle/>
          <a:p>
            <a:pPr marL="36000">
              <a:lnSpc>
                <a:spcPct val="150000"/>
              </a:lnSpc>
            </a:pPr>
            <a:r>
              <a:rPr lang="ko-KR" altLang="en-US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신경망의 학습이란</a:t>
            </a:r>
            <a:endParaRPr lang="en-US" altLang="ko-KR" sz="1100" b="1" kern="0" spc="-15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36000">
              <a:lnSpc>
                <a:spcPct val="150000"/>
              </a:lnSpc>
            </a:pPr>
            <a:r>
              <a:rPr lang="ko-KR" altLang="en-US" sz="1100" b="1" i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가중치</a:t>
            </a:r>
            <a:r>
              <a:rPr lang="ko-KR" altLang="en-US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를 </a:t>
            </a:r>
            <a:r>
              <a:rPr lang="ko-KR" altLang="en-US" sz="1100" b="1" i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조절</a:t>
            </a:r>
            <a:r>
              <a:rPr lang="ko-KR" altLang="en-US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해  </a:t>
            </a:r>
            <a:r>
              <a:rPr lang="en-US" altLang="ko-KR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lang="ko-KR" altLang="en-US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정답과의 오차를 줄여나가는 것</a:t>
            </a:r>
            <a:r>
              <a:rPr lang="en-US" altLang="ko-KR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!</a:t>
            </a:r>
            <a:endParaRPr lang="en-US" altLang="ko-KR" sz="1100" b="1" kern="0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/>
              <p:cNvSpPr txBox="1"/>
              <p:nvPr/>
            </p:nvSpPr>
            <p:spPr>
              <a:xfrm>
                <a:off x="-1903726" y="6021330"/>
                <a:ext cx="1903726" cy="754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SzPct val="80000"/>
                </a:pPr>
                <a:r>
                  <a:rPr lang="ko-KR" altLang="en-US" sz="1100" dirty="0" smtClean="0">
                    <a:latin typeface="+mn-ea"/>
                  </a:rPr>
                  <a:t>오차를 줄이는 식</a:t>
                </a:r>
                <a:endParaRPr lang="en-US" altLang="ko-KR" sz="1100" dirty="0">
                  <a:latin typeface="+mn-ea"/>
                </a:endParaRPr>
              </a:p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/>
                      </a:rPr>
                      <m:t>𝛿</m:t>
                    </m:r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600" b="0" i="1" smtClean="0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altLang="ko-KR" sz="1600" b="0" dirty="0" smtClean="0"/>
              </a:p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𝑤</m:t>
                    </m:r>
                    <m:r>
                      <a:rPr lang="en-US" altLang="ko-KR" sz="1600" b="0" i="1" smtClean="0">
                        <a:latin typeface="Cambria Math"/>
                      </a:rPr>
                      <m:t> ←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1600" b="0" i="1" smtClean="0">
                        <a:latin typeface="Cambria Math"/>
                        <a:ea typeface="Cambria Math"/>
                      </a:rPr>
                      <m:t>𝛼𝛿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ko-KR" altLang="en-US" sz="1600" dirty="0" smtClean="0"/>
                  <a:t> 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84" name="TextBox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3726" y="6021330"/>
                <a:ext cx="1903726" cy="754053"/>
              </a:xfrm>
              <a:prstGeom prst="rect">
                <a:avLst/>
              </a:prstGeom>
              <a:blipFill rotWithShape="1">
                <a:blip r:embed="rId15"/>
                <a:stretch>
                  <a:fillRect l="-321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5698015" y="5196949"/>
            <a:ext cx="4013868" cy="751751"/>
            <a:chOff x="5698015" y="4545112"/>
            <a:chExt cx="4013868" cy="751751"/>
          </a:xfrm>
        </p:grpSpPr>
        <p:sp>
          <p:nvSpPr>
            <p:cNvPr id="140" name="모서리가 둥근 직사각형 139"/>
            <p:cNvSpPr/>
            <p:nvPr/>
          </p:nvSpPr>
          <p:spPr>
            <a:xfrm>
              <a:off x="5781647" y="4545112"/>
              <a:ext cx="3841050" cy="680323"/>
            </a:xfrm>
            <a:prstGeom prst="roundRect">
              <a:avLst>
                <a:gd name="adj" fmla="val 8960"/>
              </a:avLst>
            </a:prstGeom>
            <a:noFill/>
            <a:ln w="1587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40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즉</a:t>
              </a:r>
              <a:r>
                <a:rPr lang="en-US" altLang="ko-KR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lang="ko-KR" altLang="en-US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해결할 수 있는 문제</a:t>
              </a:r>
              <a:r>
                <a:rPr lang="ko-KR" altLang="en-US" sz="13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가</a:t>
              </a:r>
              <a:r>
                <a:rPr lang="ko-KR" altLang="en-US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 매우 제한적</a:t>
              </a:r>
              <a:r>
                <a:rPr lang="en-US" altLang="ko-KR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,</a:t>
              </a:r>
              <a:br>
                <a:rPr lang="en-US" altLang="ko-KR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</a:br>
              <a:r>
                <a:rPr lang="ko-KR" altLang="en-US" sz="1300" b="1" kern="0" dirty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rPr>
                <a:t>다층 구조</a:t>
              </a:r>
              <a:r>
                <a:rPr lang="ko-KR" altLang="en-US" sz="13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의</a:t>
              </a:r>
              <a:r>
                <a:rPr lang="ko-KR" altLang="en-US" sz="1300" b="1" kern="0" dirty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lang="ko-KR" altLang="en-US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신경망의 필요성이 대두됨</a:t>
              </a:r>
              <a:endPara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98015" y="5081419"/>
              <a:ext cx="40138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00" b="1" kern="0" spc="-9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&lt;&lt;Marvin </a:t>
              </a:r>
              <a:r>
                <a:rPr lang="en-US" altLang="ko-KR" sz="800" b="1" kern="0" spc="-9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Minsky and Seymour </a:t>
              </a:r>
              <a:r>
                <a:rPr lang="en-US" altLang="ko-KR" sz="800" b="1" kern="0" spc="-9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Papert</a:t>
              </a:r>
              <a:r>
                <a:rPr lang="en-US" altLang="ko-KR" sz="800" b="1" kern="0" spc="-9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, &lt;</a:t>
              </a:r>
              <a:r>
                <a:rPr lang="en-US" altLang="ko-KR" sz="800" b="1" kern="0" spc="-9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Perceptrons</a:t>
              </a:r>
              <a:r>
                <a:rPr lang="en-US" altLang="ko-KR" sz="800" b="1" kern="0" spc="-9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&gt;, The MIT Press, Cambridge MA, </a:t>
              </a:r>
              <a:r>
                <a:rPr lang="en-US" altLang="ko-KR" sz="800" b="1" kern="0" spc="-9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1969&gt;&gt;</a:t>
              </a:r>
              <a:endParaRPr lang="en-US" altLang="ko-KR" sz="4000" b="1" kern="0" spc="-9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01072" y="2295472"/>
            <a:ext cx="4110811" cy="2771956"/>
            <a:chOff x="5601072" y="2295472"/>
            <a:chExt cx="4110811" cy="2771956"/>
          </a:xfrm>
        </p:grpSpPr>
        <p:sp>
          <p:nvSpPr>
            <p:cNvPr id="286" name="모서리가 둥근 직사각형 285"/>
            <p:cNvSpPr/>
            <p:nvPr/>
          </p:nvSpPr>
          <p:spPr>
            <a:xfrm>
              <a:off x="5817096" y="2295472"/>
              <a:ext cx="3841050" cy="216000"/>
            </a:xfrm>
            <a:prstGeom prst="roundRect">
              <a:avLst>
                <a:gd name="adj" fmla="val 0"/>
              </a:avLst>
            </a:prstGeom>
            <a:noFill/>
            <a:ln w="1587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40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 kern="0" dirty="0" smtClean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rPr>
                <a:t>선형 분리 불가능</a:t>
              </a:r>
              <a:r>
                <a:rPr lang="en-US" altLang="ko-KR" sz="1300" b="1" kern="0" baseline="30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Linearly inseparable</a:t>
              </a:r>
              <a:r>
                <a:rPr lang="ko-KR" altLang="en-US" sz="1300" b="1" kern="0" dirty="0" smtClean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lang="ko-KR" altLang="en-US" sz="13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문제</a:t>
              </a:r>
              <a:endParaRPr lang="en-US" altLang="ko-KR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8091258" y="3278232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6742029" y="4362533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213415" y="4164577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2" name="이등변 삼각형 41"/>
            <p:cNvSpPr/>
            <p:nvPr/>
          </p:nvSpPr>
          <p:spPr>
            <a:xfrm>
              <a:off x="8252008" y="3567830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7645415" y="3666907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7587973" y="3212424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7133059" y="4509351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7" name="타원 66"/>
            <p:cNvSpPr/>
            <p:nvPr/>
          </p:nvSpPr>
          <p:spPr>
            <a:xfrm>
              <a:off x="7093079" y="3606948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9" name="타원 68"/>
            <p:cNvSpPr/>
            <p:nvPr/>
          </p:nvSpPr>
          <p:spPr>
            <a:xfrm>
              <a:off x="6695423" y="331391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2" name="타원 71"/>
            <p:cNvSpPr/>
            <p:nvPr/>
          </p:nvSpPr>
          <p:spPr>
            <a:xfrm>
              <a:off x="6670029" y="3657187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" name="타원 73"/>
            <p:cNvSpPr/>
            <p:nvPr/>
          </p:nvSpPr>
          <p:spPr>
            <a:xfrm>
              <a:off x="6843608" y="3903875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57841" y="441207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9" name="타원 78"/>
            <p:cNvSpPr/>
            <p:nvPr/>
          </p:nvSpPr>
          <p:spPr>
            <a:xfrm>
              <a:off x="7725401" y="4129833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0" name="타원 79"/>
            <p:cNvSpPr/>
            <p:nvPr/>
          </p:nvSpPr>
          <p:spPr>
            <a:xfrm>
              <a:off x="8289206" y="399881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1" name="타원 80"/>
            <p:cNvSpPr/>
            <p:nvPr/>
          </p:nvSpPr>
          <p:spPr>
            <a:xfrm>
              <a:off x="6363052" y="3534770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3" name="타원 82"/>
            <p:cNvSpPr/>
            <p:nvPr/>
          </p:nvSpPr>
          <p:spPr>
            <a:xfrm>
              <a:off x="8526308" y="4222876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287" name="직선 화살표 연결선 286"/>
            <p:cNvCxnSpPr/>
            <p:nvPr/>
          </p:nvCxnSpPr>
          <p:spPr>
            <a:xfrm flipV="1">
              <a:off x="5870833" y="2564247"/>
              <a:ext cx="0" cy="23489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/>
            <p:cNvCxnSpPr/>
            <p:nvPr/>
          </p:nvCxnSpPr>
          <p:spPr>
            <a:xfrm flipV="1">
              <a:off x="5869849" y="4913171"/>
              <a:ext cx="3801806" cy="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자유형 7"/>
            <p:cNvSpPr/>
            <p:nvPr/>
          </p:nvSpPr>
          <p:spPr>
            <a:xfrm>
              <a:off x="5601072" y="2799098"/>
              <a:ext cx="2925236" cy="2268330"/>
            </a:xfrm>
            <a:custGeom>
              <a:avLst/>
              <a:gdLst>
                <a:gd name="connsiteX0" fmla="*/ 0 w 3025875"/>
                <a:gd name="connsiteY0" fmla="*/ 1892300 h 2166620"/>
                <a:gd name="connsiteX1" fmla="*/ 1569720 w 3025875"/>
                <a:gd name="connsiteY1" fmla="*/ 1275080 h 2166620"/>
                <a:gd name="connsiteX2" fmla="*/ 2148840 w 3025875"/>
                <a:gd name="connsiteY2" fmla="*/ 238760 h 2166620"/>
                <a:gd name="connsiteX3" fmla="*/ 2842260 w 3025875"/>
                <a:gd name="connsiteY3" fmla="*/ 40640 h 2166620"/>
                <a:gd name="connsiteX4" fmla="*/ 2979420 w 3025875"/>
                <a:gd name="connsiteY4" fmla="*/ 840740 h 2166620"/>
                <a:gd name="connsiteX5" fmla="*/ 2164080 w 3025875"/>
                <a:gd name="connsiteY5" fmla="*/ 1191260 h 2166620"/>
                <a:gd name="connsiteX6" fmla="*/ 1691640 w 3025875"/>
                <a:gd name="connsiteY6" fmla="*/ 2166620 h 216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5875" h="2166620">
                  <a:moveTo>
                    <a:pt x="0" y="1892300"/>
                  </a:moveTo>
                  <a:cubicBezTo>
                    <a:pt x="605790" y="1721485"/>
                    <a:pt x="1211580" y="1550670"/>
                    <a:pt x="1569720" y="1275080"/>
                  </a:cubicBezTo>
                  <a:cubicBezTo>
                    <a:pt x="1927860" y="999490"/>
                    <a:pt x="1936750" y="444500"/>
                    <a:pt x="2148840" y="238760"/>
                  </a:cubicBezTo>
                  <a:cubicBezTo>
                    <a:pt x="2360930" y="33020"/>
                    <a:pt x="2703830" y="-59690"/>
                    <a:pt x="2842260" y="40640"/>
                  </a:cubicBezTo>
                  <a:cubicBezTo>
                    <a:pt x="2980690" y="140970"/>
                    <a:pt x="3092450" y="648970"/>
                    <a:pt x="2979420" y="840740"/>
                  </a:cubicBezTo>
                  <a:cubicBezTo>
                    <a:pt x="2866390" y="1032510"/>
                    <a:pt x="2378710" y="970280"/>
                    <a:pt x="2164080" y="1191260"/>
                  </a:cubicBezTo>
                  <a:cubicBezTo>
                    <a:pt x="1949450" y="1412240"/>
                    <a:pt x="1820545" y="1789430"/>
                    <a:pt x="1691640" y="2166620"/>
                  </a:cubicBezTo>
                </a:path>
              </a:pathLst>
            </a:custGeom>
            <a:ln w="25400">
              <a:solidFill>
                <a:srgbClr val="FB76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B762F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8497801" y="2934160"/>
              <a:ext cx="121408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※ </a:t>
              </a:r>
              <a:r>
                <a:rPr lang="ko-KR" altLang="en-US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직선이 아닌 곡선</a:t>
              </a:r>
              <a:r>
                <a:rPr lang="en-US" altLang="ko-KR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!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3" name="이등변 삼각형 142"/>
            <p:cNvSpPr/>
            <p:nvPr/>
          </p:nvSpPr>
          <p:spPr>
            <a:xfrm>
              <a:off x="6526029" y="4658263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7" name="이등변 삼각형 146"/>
            <p:cNvSpPr/>
            <p:nvPr/>
          </p:nvSpPr>
          <p:spPr>
            <a:xfrm>
              <a:off x="6843608" y="4603092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7150784" y="3194890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6507052" y="402016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7675454" y="4531092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722414" y="1678134"/>
            <a:ext cx="358790" cy="358790"/>
            <a:chOff x="-1239688" y="2204864"/>
            <a:chExt cx="414040" cy="414040"/>
          </a:xfrm>
        </p:grpSpPr>
        <p:sp>
          <p:nvSpPr>
            <p:cNvPr id="13" name="타원 12"/>
            <p:cNvSpPr/>
            <p:nvPr/>
          </p:nvSpPr>
          <p:spPr>
            <a:xfrm>
              <a:off x="-1239688" y="2204864"/>
              <a:ext cx="414040" cy="41404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stCxn id="13" idx="1"/>
              <a:endCxn id="13" idx="5"/>
            </p:cNvCxnSpPr>
            <p:nvPr/>
          </p:nvCxnSpPr>
          <p:spPr>
            <a:xfrm>
              <a:off x="-1179053" y="2265499"/>
              <a:ext cx="292770" cy="29277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452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8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8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76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217" grpId="0"/>
      <p:bldP spid="218" grpId="0"/>
      <p:bldP spid="253" grpId="0"/>
      <p:bldP spid="254" grpId="0"/>
      <p:bldP spid="255" grpId="0"/>
      <p:bldP spid="260" grpId="0"/>
      <p:bldP spid="262" grpId="0"/>
      <p:bldP spid="271" grpId="0"/>
      <p:bldP spid="272" grpId="0"/>
      <p:bldP spid="2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81" y="176762"/>
            <a:ext cx="8068359" cy="504949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단층 신경망 </a:t>
            </a:r>
            <a:r>
              <a:rPr lang="en-US" altLang="ko-KR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초기에 개발된 </a:t>
            </a:r>
            <a:r>
              <a:rPr lang="ko-KR" altLang="en-US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퍼셉트론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모델</a:t>
            </a:r>
            <a:r>
              <a:rPr lang="en-US" altLang="ko-KR" sz="25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25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33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000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atinLnBrk="0">
              <a:defRPr/>
            </a:pP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활성화 함수의 종류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848301" y="1958061"/>
            <a:ext cx="3841050" cy="3271139"/>
            <a:chOff x="852613" y="1958061"/>
            <a:chExt cx="3841050" cy="3271139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852613" y="5013200"/>
              <a:ext cx="3841050" cy="216000"/>
            </a:xfrm>
            <a:prstGeom prst="roundRect">
              <a:avLst>
                <a:gd name="adj" fmla="val 0"/>
              </a:avLst>
            </a:prstGeom>
            <a:noFill/>
            <a:ln w="1587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 kern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시그모이드</a:t>
              </a:r>
              <a:r>
                <a:rPr lang="ko-KR" altLang="en-US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 함수</a:t>
              </a:r>
              <a:endParaRPr lang="en-US" altLang="ko-KR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80" name="직선 화살표 연결선 179"/>
            <p:cNvCxnSpPr/>
            <p:nvPr/>
          </p:nvCxnSpPr>
          <p:spPr>
            <a:xfrm flipV="1">
              <a:off x="2792760" y="1958061"/>
              <a:ext cx="0" cy="261637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/>
            <p:cNvCxnSpPr/>
            <p:nvPr/>
          </p:nvCxnSpPr>
          <p:spPr>
            <a:xfrm flipV="1">
              <a:off x="891857" y="4574437"/>
              <a:ext cx="3801806" cy="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구부러진 연결선 27"/>
            <p:cNvCxnSpPr/>
            <p:nvPr/>
          </p:nvCxnSpPr>
          <p:spPr>
            <a:xfrm rot="10800000" flipV="1">
              <a:off x="1208584" y="1988839"/>
              <a:ext cx="3168352" cy="2386353"/>
            </a:xfrm>
            <a:prstGeom prst="curvedConnector3">
              <a:avLst/>
            </a:prstGeom>
            <a:ln w="25400">
              <a:solidFill>
                <a:srgbClr val="FB76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508708" y="19888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637107" y="458112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62284" y="458112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7461" y="458112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4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12637" y="458112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6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6154" y="4581128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-6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49805" y="4581128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-4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93456" y="4581128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-2</a:t>
              </a:r>
              <a:endParaRPr lang="ko-KR" altLang="en-US" sz="1400" dirty="0"/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5241032" y="4941168"/>
            <a:ext cx="3841050" cy="216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ReLU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함수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82" name="직선 화살표 연결선 181"/>
          <p:cNvCxnSpPr/>
          <p:nvPr/>
        </p:nvCxnSpPr>
        <p:spPr>
          <a:xfrm flipV="1">
            <a:off x="7113240" y="1958061"/>
            <a:ext cx="0" cy="264281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5784332" y="4574439"/>
            <a:ext cx="342417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745088" y="458112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8405315" y="457443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6953585" y="463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cxnSp>
        <p:nvCxnSpPr>
          <p:cNvPr id="229" name="직선 연결선 228"/>
          <p:cNvCxnSpPr/>
          <p:nvPr/>
        </p:nvCxnSpPr>
        <p:spPr>
          <a:xfrm>
            <a:off x="6029140" y="4544745"/>
            <a:ext cx="1084100" cy="0"/>
          </a:xfrm>
          <a:prstGeom prst="line">
            <a:avLst/>
          </a:prstGeom>
          <a:ln w="25400">
            <a:solidFill>
              <a:srgbClr val="FB7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V="1">
            <a:off x="7109237" y="2111950"/>
            <a:ext cx="1970781" cy="2445671"/>
          </a:xfrm>
          <a:prstGeom prst="line">
            <a:avLst/>
          </a:prstGeom>
          <a:ln w="25400">
            <a:solidFill>
              <a:srgbClr val="FB7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81" y="176762"/>
            <a:ext cx="8068359" cy="504949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단층 신경망 </a:t>
            </a:r>
            <a:r>
              <a:rPr lang="en-US" altLang="ko-KR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초기에 개발된 </a:t>
            </a:r>
            <a:r>
              <a:rPr lang="ko-KR" altLang="en-US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퍼셉트론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모델</a:t>
            </a:r>
            <a:r>
              <a:rPr lang="en-US" altLang="ko-KR" sz="25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25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34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기초 모델로써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입력층과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출력층으로만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이루어져 있음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37093" y="1624552"/>
            <a:ext cx="3634563" cy="465956"/>
          </a:xfrm>
          <a:prstGeom prst="roundRect">
            <a:avLst>
              <a:gd name="adj" fmla="val 7167"/>
            </a:avLst>
          </a:prstGeom>
          <a:solidFill>
            <a:schemeClr val="tx1">
              <a:lumMod val="50000"/>
              <a:lumOff val="50000"/>
            </a:schemeClr>
          </a:solidFill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2012" y="1688253"/>
            <a:ext cx="30711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단층 신경망의 한계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54474" y="1510194"/>
            <a:ext cx="694670" cy="694670"/>
          </a:xfrm>
          <a:prstGeom prst="ellipse">
            <a:avLst/>
          </a:prstGeom>
          <a:gradFill>
            <a:gsLst>
              <a:gs pos="100000">
                <a:srgbClr val="F5F5F5"/>
              </a:gs>
              <a:gs pos="38000">
                <a:schemeClr val="bg1"/>
              </a:gs>
            </a:gsLst>
            <a:lin ang="5400000" scaled="0"/>
          </a:gra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287581" y="1510194"/>
            <a:ext cx="4881443" cy="694670"/>
            <a:chOff x="290751" y="1592694"/>
            <a:chExt cx="4881443" cy="694670"/>
          </a:xfrm>
        </p:grpSpPr>
        <p:grpSp>
          <p:nvGrpSpPr>
            <p:cNvPr id="111" name="그룹 110"/>
            <p:cNvGrpSpPr/>
            <p:nvPr/>
          </p:nvGrpSpPr>
          <p:grpSpPr>
            <a:xfrm>
              <a:off x="290751" y="1592694"/>
              <a:ext cx="4881443" cy="694670"/>
              <a:chOff x="290751" y="3011238"/>
              <a:chExt cx="4881443" cy="694670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704528" y="3125596"/>
                <a:ext cx="4467666" cy="465956"/>
              </a:xfrm>
              <a:prstGeom prst="roundRect">
                <a:avLst>
                  <a:gd name="adj" fmla="val 71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그룹 113"/>
              <p:cNvGrpSpPr/>
              <p:nvPr/>
            </p:nvGrpSpPr>
            <p:grpSpPr>
              <a:xfrm>
                <a:off x="290751" y="3011238"/>
                <a:ext cx="694670" cy="694670"/>
                <a:chOff x="475847" y="1245058"/>
                <a:chExt cx="1148393" cy="1148393"/>
              </a:xfrm>
            </p:grpSpPr>
            <p:sp>
              <p:nvSpPr>
                <p:cNvPr id="115" name="타원 114"/>
                <p:cNvSpPr/>
                <p:nvPr/>
              </p:nvSpPr>
              <p:spPr>
                <a:xfrm>
                  <a:off x="475847" y="1245058"/>
                  <a:ext cx="1148393" cy="1148393"/>
                </a:xfrm>
                <a:prstGeom prst="ellipse">
                  <a:avLst/>
                </a:prstGeom>
                <a:gradFill>
                  <a:gsLst>
                    <a:gs pos="100000">
                      <a:srgbClr val="F5F5F5"/>
                    </a:gs>
                    <a:gs pos="38000">
                      <a:schemeClr val="bg1"/>
                    </a:gs>
                  </a:gsLst>
                  <a:lin ang="5400000" scaled="0"/>
                </a:gradFill>
                <a:ln w="19050">
                  <a:solidFill>
                    <a:srgbClr val="4B4B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ko-KR" altLang="en-US" sz="1800" b="0">
                    <a:solidFill>
                      <a:prstClr val="white"/>
                    </a:solidFill>
                    <a:latin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" name="그룹 115"/>
                <p:cNvGrpSpPr/>
                <p:nvPr/>
              </p:nvGrpSpPr>
              <p:grpSpPr>
                <a:xfrm>
                  <a:off x="762590" y="1412776"/>
                  <a:ext cx="481844" cy="856611"/>
                  <a:chOff x="762590" y="1495979"/>
                  <a:chExt cx="481844" cy="856611"/>
                </a:xfrm>
              </p:grpSpPr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auto">
                  <a:xfrm>
                    <a:off x="762590" y="1495979"/>
                    <a:ext cx="481844" cy="258484"/>
                  </a:xfrm>
                  <a:custGeom>
                    <a:avLst/>
                    <a:gdLst>
                      <a:gd name="T0" fmla="*/ 590 w 597"/>
                      <a:gd name="T1" fmla="*/ 6 h 320"/>
                      <a:gd name="T2" fmla="*/ 597 w 597"/>
                      <a:gd name="T3" fmla="*/ 20 h 320"/>
                      <a:gd name="T4" fmla="*/ 586 w 597"/>
                      <a:gd name="T5" fmla="*/ 159 h 320"/>
                      <a:gd name="T6" fmla="*/ 569 w 597"/>
                      <a:gd name="T7" fmla="*/ 173 h 320"/>
                      <a:gd name="T8" fmla="*/ 555 w 597"/>
                      <a:gd name="T9" fmla="*/ 157 h 320"/>
                      <a:gd name="T10" fmla="*/ 561 w 597"/>
                      <a:gd name="T11" fmla="*/ 80 h 320"/>
                      <a:gd name="T12" fmla="*/ 454 w 597"/>
                      <a:gd name="T13" fmla="*/ 194 h 320"/>
                      <a:gd name="T14" fmla="*/ 409 w 597"/>
                      <a:gd name="T15" fmla="*/ 196 h 320"/>
                      <a:gd name="T16" fmla="*/ 405 w 597"/>
                      <a:gd name="T17" fmla="*/ 191 h 320"/>
                      <a:gd name="T18" fmla="*/ 397 w 597"/>
                      <a:gd name="T19" fmla="*/ 180 h 320"/>
                      <a:gd name="T20" fmla="*/ 385 w 597"/>
                      <a:gd name="T21" fmla="*/ 148 h 320"/>
                      <a:gd name="T22" fmla="*/ 223 w 597"/>
                      <a:gd name="T23" fmla="*/ 310 h 320"/>
                      <a:gd name="T24" fmla="*/ 194 w 597"/>
                      <a:gd name="T25" fmla="*/ 318 h 320"/>
                      <a:gd name="T26" fmla="*/ 169 w 597"/>
                      <a:gd name="T27" fmla="*/ 305 h 320"/>
                      <a:gd name="T28" fmla="*/ 115 w 597"/>
                      <a:gd name="T29" fmla="*/ 228 h 320"/>
                      <a:gd name="T30" fmla="*/ 61 w 597"/>
                      <a:gd name="T31" fmla="*/ 300 h 320"/>
                      <a:gd name="T32" fmla="*/ 16 w 597"/>
                      <a:gd name="T33" fmla="*/ 307 h 320"/>
                      <a:gd name="T34" fmla="*/ 10 w 597"/>
                      <a:gd name="T35" fmla="*/ 262 h 320"/>
                      <a:gd name="T36" fmla="*/ 88 w 597"/>
                      <a:gd name="T37" fmla="*/ 159 h 320"/>
                      <a:gd name="T38" fmla="*/ 130 w 597"/>
                      <a:gd name="T39" fmla="*/ 151 h 320"/>
                      <a:gd name="T40" fmla="*/ 146 w 597"/>
                      <a:gd name="T41" fmla="*/ 163 h 320"/>
                      <a:gd name="T42" fmla="*/ 202 w 597"/>
                      <a:gd name="T43" fmla="*/ 241 h 320"/>
                      <a:gd name="T44" fmla="*/ 373 w 597"/>
                      <a:gd name="T45" fmla="*/ 70 h 320"/>
                      <a:gd name="T46" fmla="*/ 418 w 597"/>
                      <a:gd name="T47" fmla="*/ 70 h 320"/>
                      <a:gd name="T48" fmla="*/ 419 w 597"/>
                      <a:gd name="T49" fmla="*/ 72 h 320"/>
                      <a:gd name="T50" fmla="*/ 428 w 597"/>
                      <a:gd name="T51" fmla="*/ 85 h 320"/>
                      <a:gd name="T52" fmla="*/ 441 w 597"/>
                      <a:gd name="T53" fmla="*/ 116 h 320"/>
                      <a:gd name="T54" fmla="*/ 507 w 597"/>
                      <a:gd name="T55" fmla="*/ 45 h 320"/>
                      <a:gd name="T56" fmla="*/ 444 w 597"/>
                      <a:gd name="T57" fmla="*/ 57 h 320"/>
                      <a:gd name="T58" fmla="*/ 426 w 597"/>
                      <a:gd name="T59" fmla="*/ 44 h 320"/>
                      <a:gd name="T60" fmla="*/ 438 w 597"/>
                      <a:gd name="T61" fmla="*/ 26 h 320"/>
                      <a:gd name="T62" fmla="*/ 576 w 597"/>
                      <a:gd name="T63" fmla="*/ 1 h 320"/>
                      <a:gd name="T64" fmla="*/ 590 w 597"/>
                      <a:gd name="T65" fmla="*/ 6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97" h="320">
                        <a:moveTo>
                          <a:pt x="590" y="6"/>
                        </a:moveTo>
                        <a:cubicBezTo>
                          <a:pt x="595" y="9"/>
                          <a:pt x="597" y="14"/>
                          <a:pt x="597" y="20"/>
                        </a:cubicBezTo>
                        <a:cubicBezTo>
                          <a:pt x="586" y="159"/>
                          <a:pt x="586" y="159"/>
                          <a:pt x="586" y="159"/>
                        </a:cubicBezTo>
                        <a:cubicBezTo>
                          <a:pt x="585" y="168"/>
                          <a:pt x="578" y="174"/>
                          <a:pt x="569" y="173"/>
                        </a:cubicBezTo>
                        <a:cubicBezTo>
                          <a:pt x="561" y="173"/>
                          <a:pt x="554" y="165"/>
                          <a:pt x="555" y="157"/>
                        </a:cubicBezTo>
                        <a:cubicBezTo>
                          <a:pt x="561" y="80"/>
                          <a:pt x="561" y="80"/>
                          <a:pt x="561" y="80"/>
                        </a:cubicBezTo>
                        <a:cubicBezTo>
                          <a:pt x="454" y="194"/>
                          <a:pt x="454" y="194"/>
                          <a:pt x="454" y="194"/>
                        </a:cubicBezTo>
                        <a:cubicBezTo>
                          <a:pt x="442" y="207"/>
                          <a:pt x="422" y="208"/>
                          <a:pt x="409" y="196"/>
                        </a:cubicBezTo>
                        <a:cubicBezTo>
                          <a:pt x="407" y="194"/>
                          <a:pt x="406" y="192"/>
                          <a:pt x="405" y="191"/>
                        </a:cubicBezTo>
                        <a:cubicBezTo>
                          <a:pt x="402" y="188"/>
                          <a:pt x="399" y="184"/>
                          <a:pt x="397" y="180"/>
                        </a:cubicBezTo>
                        <a:cubicBezTo>
                          <a:pt x="385" y="148"/>
                          <a:pt x="385" y="148"/>
                          <a:pt x="385" y="148"/>
                        </a:cubicBezTo>
                        <a:cubicBezTo>
                          <a:pt x="223" y="310"/>
                          <a:pt x="223" y="310"/>
                          <a:pt x="223" y="310"/>
                        </a:cubicBezTo>
                        <a:cubicBezTo>
                          <a:pt x="215" y="318"/>
                          <a:pt x="204" y="320"/>
                          <a:pt x="194" y="318"/>
                        </a:cubicBezTo>
                        <a:cubicBezTo>
                          <a:pt x="184" y="318"/>
                          <a:pt x="175" y="313"/>
                          <a:pt x="169" y="305"/>
                        </a:cubicBezTo>
                        <a:cubicBezTo>
                          <a:pt x="115" y="228"/>
                          <a:pt x="115" y="228"/>
                          <a:pt x="115" y="228"/>
                        </a:cubicBezTo>
                        <a:cubicBezTo>
                          <a:pt x="61" y="300"/>
                          <a:pt x="61" y="300"/>
                          <a:pt x="61" y="300"/>
                        </a:cubicBezTo>
                        <a:cubicBezTo>
                          <a:pt x="50" y="314"/>
                          <a:pt x="30" y="317"/>
                          <a:pt x="16" y="307"/>
                        </a:cubicBezTo>
                        <a:cubicBezTo>
                          <a:pt x="2" y="296"/>
                          <a:pt x="0" y="276"/>
                          <a:pt x="10" y="262"/>
                        </a:cubicBezTo>
                        <a:cubicBezTo>
                          <a:pt x="88" y="159"/>
                          <a:pt x="88" y="159"/>
                          <a:pt x="88" y="159"/>
                        </a:cubicBezTo>
                        <a:cubicBezTo>
                          <a:pt x="98" y="146"/>
                          <a:pt x="116" y="143"/>
                          <a:pt x="130" y="151"/>
                        </a:cubicBezTo>
                        <a:cubicBezTo>
                          <a:pt x="136" y="153"/>
                          <a:pt x="142" y="157"/>
                          <a:pt x="146" y="163"/>
                        </a:cubicBezTo>
                        <a:cubicBezTo>
                          <a:pt x="202" y="241"/>
                          <a:pt x="202" y="241"/>
                          <a:pt x="202" y="241"/>
                        </a:cubicBezTo>
                        <a:cubicBezTo>
                          <a:pt x="373" y="70"/>
                          <a:pt x="373" y="70"/>
                          <a:pt x="373" y="70"/>
                        </a:cubicBezTo>
                        <a:cubicBezTo>
                          <a:pt x="385" y="58"/>
                          <a:pt x="405" y="58"/>
                          <a:pt x="418" y="70"/>
                        </a:cubicBezTo>
                        <a:cubicBezTo>
                          <a:pt x="418" y="71"/>
                          <a:pt x="418" y="71"/>
                          <a:pt x="419" y="72"/>
                        </a:cubicBezTo>
                        <a:cubicBezTo>
                          <a:pt x="423" y="75"/>
                          <a:pt x="426" y="79"/>
                          <a:pt x="428" y="85"/>
                        </a:cubicBezTo>
                        <a:cubicBezTo>
                          <a:pt x="441" y="116"/>
                          <a:pt x="441" y="116"/>
                          <a:pt x="441" y="116"/>
                        </a:cubicBezTo>
                        <a:cubicBezTo>
                          <a:pt x="507" y="45"/>
                          <a:pt x="507" y="45"/>
                          <a:pt x="507" y="45"/>
                        </a:cubicBezTo>
                        <a:cubicBezTo>
                          <a:pt x="444" y="57"/>
                          <a:pt x="444" y="57"/>
                          <a:pt x="444" y="57"/>
                        </a:cubicBezTo>
                        <a:cubicBezTo>
                          <a:pt x="436" y="58"/>
                          <a:pt x="428" y="53"/>
                          <a:pt x="426" y="44"/>
                        </a:cubicBezTo>
                        <a:cubicBezTo>
                          <a:pt x="424" y="36"/>
                          <a:pt x="430" y="28"/>
                          <a:pt x="438" y="26"/>
                        </a:cubicBezTo>
                        <a:cubicBezTo>
                          <a:pt x="576" y="1"/>
                          <a:pt x="576" y="1"/>
                          <a:pt x="576" y="1"/>
                        </a:cubicBezTo>
                        <a:cubicBezTo>
                          <a:pt x="581" y="0"/>
                          <a:pt x="587" y="2"/>
                          <a:pt x="590" y="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ko-KR" altLang="en-US" sz="1800" b="0">
                      <a:solidFill>
                        <a:prstClr val="black"/>
                      </a:solidFill>
                      <a:latin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Freeform 8"/>
                  <p:cNvSpPr>
                    <a:spLocks/>
                  </p:cNvSpPr>
                  <p:nvPr/>
                </p:nvSpPr>
                <p:spPr bwMode="auto">
                  <a:xfrm>
                    <a:off x="874100" y="1666483"/>
                    <a:ext cx="337257" cy="686107"/>
                  </a:xfrm>
                  <a:custGeom>
                    <a:avLst/>
                    <a:gdLst>
                      <a:gd name="T0" fmla="*/ 418 w 418"/>
                      <a:gd name="T1" fmla="*/ 29 h 849"/>
                      <a:gd name="T2" fmla="*/ 418 w 418"/>
                      <a:gd name="T3" fmla="*/ 147 h 849"/>
                      <a:gd name="T4" fmla="*/ 415 w 418"/>
                      <a:gd name="T5" fmla="*/ 160 h 849"/>
                      <a:gd name="T6" fmla="*/ 409 w 418"/>
                      <a:gd name="T7" fmla="*/ 171 h 849"/>
                      <a:gd name="T8" fmla="*/ 361 w 418"/>
                      <a:gd name="T9" fmla="*/ 232 h 849"/>
                      <a:gd name="T10" fmla="*/ 326 w 418"/>
                      <a:gd name="T11" fmla="*/ 310 h 849"/>
                      <a:gd name="T12" fmla="*/ 304 w 418"/>
                      <a:gd name="T13" fmla="*/ 484 h 849"/>
                      <a:gd name="T14" fmla="*/ 304 w 418"/>
                      <a:gd name="T15" fmla="*/ 489 h 849"/>
                      <a:gd name="T16" fmla="*/ 304 w 418"/>
                      <a:gd name="T17" fmla="*/ 813 h 849"/>
                      <a:gd name="T18" fmla="*/ 268 w 418"/>
                      <a:gd name="T19" fmla="*/ 849 h 849"/>
                      <a:gd name="T20" fmla="*/ 232 w 418"/>
                      <a:gd name="T21" fmla="*/ 813 h 849"/>
                      <a:gd name="T22" fmla="*/ 232 w 418"/>
                      <a:gd name="T23" fmla="*/ 496 h 849"/>
                      <a:gd name="T24" fmla="*/ 201 w 418"/>
                      <a:gd name="T25" fmla="*/ 496 h 849"/>
                      <a:gd name="T26" fmla="*/ 201 w 418"/>
                      <a:gd name="T27" fmla="*/ 813 h 849"/>
                      <a:gd name="T28" fmla="*/ 165 w 418"/>
                      <a:gd name="T29" fmla="*/ 849 h 849"/>
                      <a:gd name="T30" fmla="*/ 129 w 418"/>
                      <a:gd name="T31" fmla="*/ 813 h 849"/>
                      <a:gd name="T32" fmla="*/ 129 w 418"/>
                      <a:gd name="T33" fmla="*/ 496 h 849"/>
                      <a:gd name="T34" fmla="*/ 105 w 418"/>
                      <a:gd name="T35" fmla="*/ 310 h 849"/>
                      <a:gd name="T36" fmla="*/ 94 w 418"/>
                      <a:gd name="T37" fmla="*/ 286 h 849"/>
                      <a:gd name="T38" fmla="*/ 59 w 418"/>
                      <a:gd name="T39" fmla="*/ 331 h 849"/>
                      <a:gd name="T40" fmla="*/ 59 w 418"/>
                      <a:gd name="T41" fmla="*/ 441 h 849"/>
                      <a:gd name="T42" fmla="*/ 29 w 418"/>
                      <a:gd name="T43" fmla="*/ 470 h 849"/>
                      <a:gd name="T44" fmla="*/ 0 w 418"/>
                      <a:gd name="T45" fmla="*/ 441 h 849"/>
                      <a:gd name="T46" fmla="*/ 0 w 418"/>
                      <a:gd name="T47" fmla="*/ 323 h 849"/>
                      <a:gd name="T48" fmla="*/ 3 w 418"/>
                      <a:gd name="T49" fmla="*/ 310 h 849"/>
                      <a:gd name="T50" fmla="*/ 8 w 418"/>
                      <a:gd name="T51" fmla="*/ 299 h 849"/>
                      <a:gd name="T52" fmla="*/ 64 w 418"/>
                      <a:gd name="T53" fmla="*/ 229 h 849"/>
                      <a:gd name="T54" fmla="*/ 84 w 418"/>
                      <a:gd name="T55" fmla="*/ 218 h 849"/>
                      <a:gd name="T56" fmla="*/ 149 w 418"/>
                      <a:gd name="T57" fmla="*/ 199 h 849"/>
                      <a:gd name="T58" fmla="*/ 209 w 418"/>
                      <a:gd name="T59" fmla="*/ 229 h 849"/>
                      <a:gd name="T60" fmla="*/ 269 w 418"/>
                      <a:gd name="T61" fmla="*/ 197 h 849"/>
                      <a:gd name="T62" fmla="*/ 308 w 418"/>
                      <a:gd name="T63" fmla="*/ 204 h 849"/>
                      <a:gd name="T64" fmla="*/ 359 w 418"/>
                      <a:gd name="T65" fmla="*/ 139 h 849"/>
                      <a:gd name="T66" fmla="*/ 359 w 418"/>
                      <a:gd name="T67" fmla="*/ 29 h 849"/>
                      <a:gd name="T68" fmla="*/ 388 w 418"/>
                      <a:gd name="T69" fmla="*/ 0 h 849"/>
                      <a:gd name="T70" fmla="*/ 418 w 418"/>
                      <a:gd name="T71" fmla="*/ 29 h 8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418" h="849">
                        <a:moveTo>
                          <a:pt x="418" y="29"/>
                        </a:moveTo>
                        <a:cubicBezTo>
                          <a:pt x="418" y="147"/>
                          <a:pt x="418" y="147"/>
                          <a:pt x="418" y="147"/>
                        </a:cubicBezTo>
                        <a:cubicBezTo>
                          <a:pt x="418" y="151"/>
                          <a:pt x="417" y="156"/>
                          <a:pt x="415" y="160"/>
                        </a:cubicBezTo>
                        <a:cubicBezTo>
                          <a:pt x="414" y="164"/>
                          <a:pt x="412" y="167"/>
                          <a:pt x="409" y="171"/>
                        </a:cubicBezTo>
                        <a:cubicBezTo>
                          <a:pt x="361" y="232"/>
                          <a:pt x="361" y="232"/>
                          <a:pt x="361" y="232"/>
                        </a:cubicBezTo>
                        <a:cubicBezTo>
                          <a:pt x="326" y="310"/>
                          <a:pt x="326" y="310"/>
                          <a:pt x="326" y="310"/>
                        </a:cubicBezTo>
                        <a:cubicBezTo>
                          <a:pt x="304" y="484"/>
                          <a:pt x="304" y="484"/>
                          <a:pt x="304" y="484"/>
                        </a:cubicBezTo>
                        <a:cubicBezTo>
                          <a:pt x="304" y="486"/>
                          <a:pt x="304" y="487"/>
                          <a:pt x="304" y="489"/>
                        </a:cubicBezTo>
                        <a:cubicBezTo>
                          <a:pt x="304" y="813"/>
                          <a:pt x="304" y="813"/>
                          <a:pt x="304" y="813"/>
                        </a:cubicBezTo>
                        <a:cubicBezTo>
                          <a:pt x="304" y="833"/>
                          <a:pt x="288" y="849"/>
                          <a:pt x="268" y="849"/>
                        </a:cubicBezTo>
                        <a:cubicBezTo>
                          <a:pt x="248" y="849"/>
                          <a:pt x="232" y="833"/>
                          <a:pt x="232" y="813"/>
                        </a:cubicBezTo>
                        <a:cubicBezTo>
                          <a:pt x="232" y="496"/>
                          <a:pt x="232" y="496"/>
                          <a:pt x="232" y="496"/>
                        </a:cubicBezTo>
                        <a:cubicBezTo>
                          <a:pt x="201" y="496"/>
                          <a:pt x="201" y="496"/>
                          <a:pt x="201" y="496"/>
                        </a:cubicBezTo>
                        <a:cubicBezTo>
                          <a:pt x="201" y="813"/>
                          <a:pt x="201" y="813"/>
                          <a:pt x="201" y="813"/>
                        </a:cubicBezTo>
                        <a:cubicBezTo>
                          <a:pt x="201" y="833"/>
                          <a:pt x="184" y="849"/>
                          <a:pt x="165" y="849"/>
                        </a:cubicBezTo>
                        <a:cubicBezTo>
                          <a:pt x="145" y="849"/>
                          <a:pt x="129" y="833"/>
                          <a:pt x="129" y="813"/>
                        </a:cubicBezTo>
                        <a:cubicBezTo>
                          <a:pt x="129" y="496"/>
                          <a:pt x="129" y="496"/>
                          <a:pt x="129" y="496"/>
                        </a:cubicBezTo>
                        <a:cubicBezTo>
                          <a:pt x="105" y="310"/>
                          <a:pt x="105" y="310"/>
                          <a:pt x="105" y="310"/>
                        </a:cubicBezTo>
                        <a:cubicBezTo>
                          <a:pt x="94" y="286"/>
                          <a:pt x="94" y="286"/>
                          <a:pt x="94" y="286"/>
                        </a:cubicBezTo>
                        <a:cubicBezTo>
                          <a:pt x="59" y="331"/>
                          <a:pt x="59" y="331"/>
                          <a:pt x="59" y="331"/>
                        </a:cubicBezTo>
                        <a:cubicBezTo>
                          <a:pt x="59" y="441"/>
                          <a:pt x="59" y="441"/>
                          <a:pt x="59" y="441"/>
                        </a:cubicBezTo>
                        <a:cubicBezTo>
                          <a:pt x="59" y="457"/>
                          <a:pt x="45" y="470"/>
                          <a:pt x="29" y="470"/>
                        </a:cubicBezTo>
                        <a:cubicBezTo>
                          <a:pt x="13" y="470"/>
                          <a:pt x="0" y="457"/>
                          <a:pt x="0" y="441"/>
                        </a:cubicBezTo>
                        <a:cubicBezTo>
                          <a:pt x="0" y="323"/>
                          <a:pt x="0" y="323"/>
                          <a:pt x="0" y="323"/>
                        </a:cubicBezTo>
                        <a:cubicBezTo>
                          <a:pt x="0" y="318"/>
                          <a:pt x="1" y="314"/>
                          <a:pt x="3" y="310"/>
                        </a:cubicBezTo>
                        <a:cubicBezTo>
                          <a:pt x="4" y="306"/>
                          <a:pt x="5" y="303"/>
                          <a:pt x="8" y="299"/>
                        </a:cubicBezTo>
                        <a:cubicBezTo>
                          <a:pt x="64" y="229"/>
                          <a:pt x="64" y="229"/>
                          <a:pt x="64" y="229"/>
                        </a:cubicBezTo>
                        <a:cubicBezTo>
                          <a:pt x="69" y="223"/>
                          <a:pt x="76" y="219"/>
                          <a:pt x="84" y="218"/>
                        </a:cubicBezTo>
                        <a:cubicBezTo>
                          <a:pt x="99" y="211"/>
                          <a:pt x="123" y="202"/>
                          <a:pt x="149" y="199"/>
                        </a:cubicBezTo>
                        <a:cubicBezTo>
                          <a:pt x="163" y="217"/>
                          <a:pt x="184" y="229"/>
                          <a:pt x="209" y="229"/>
                        </a:cubicBezTo>
                        <a:cubicBezTo>
                          <a:pt x="234" y="229"/>
                          <a:pt x="256" y="217"/>
                          <a:pt x="269" y="197"/>
                        </a:cubicBezTo>
                        <a:cubicBezTo>
                          <a:pt x="283" y="198"/>
                          <a:pt x="296" y="201"/>
                          <a:pt x="308" y="204"/>
                        </a:cubicBezTo>
                        <a:cubicBezTo>
                          <a:pt x="359" y="139"/>
                          <a:pt x="359" y="139"/>
                          <a:pt x="359" y="139"/>
                        </a:cubicBezTo>
                        <a:cubicBezTo>
                          <a:pt x="359" y="29"/>
                          <a:pt x="359" y="29"/>
                          <a:pt x="359" y="29"/>
                        </a:cubicBezTo>
                        <a:cubicBezTo>
                          <a:pt x="359" y="13"/>
                          <a:pt x="372" y="0"/>
                          <a:pt x="388" y="0"/>
                        </a:cubicBezTo>
                        <a:cubicBezTo>
                          <a:pt x="405" y="0"/>
                          <a:pt x="418" y="13"/>
                          <a:pt x="418" y="2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ko-KR" altLang="en-US" sz="1800" b="0">
                      <a:solidFill>
                        <a:prstClr val="black"/>
                      </a:solidFill>
                      <a:latin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983051" y="1700808"/>
                    <a:ext cx="119353" cy="1196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ko-KR" altLang="en-US" sz="1800" b="0">
                      <a:solidFill>
                        <a:prstClr val="black"/>
                      </a:solidFill>
                      <a:latin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12" name="TextBox 111"/>
            <p:cNvSpPr txBox="1"/>
            <p:nvPr/>
          </p:nvSpPr>
          <p:spPr>
            <a:xfrm>
              <a:off x="1138573" y="1770753"/>
              <a:ext cx="32923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단층 신경망의 구조와 학습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23" name="직선 연결선 122"/>
          <p:cNvCxnSpPr/>
          <p:nvPr/>
        </p:nvCxnSpPr>
        <p:spPr>
          <a:xfrm>
            <a:off x="5455837" y="1545749"/>
            <a:ext cx="0" cy="496807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992560" y="2564904"/>
            <a:ext cx="2136540" cy="1570374"/>
            <a:chOff x="1340252" y="2456970"/>
            <a:chExt cx="2136540" cy="1570374"/>
          </a:xfrm>
        </p:grpSpPr>
        <p:sp>
          <p:nvSpPr>
            <p:cNvPr id="3" name="직사각형 2"/>
            <p:cNvSpPr/>
            <p:nvPr/>
          </p:nvSpPr>
          <p:spPr>
            <a:xfrm>
              <a:off x="1784672" y="2456970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784672" y="2828985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784672" y="3201000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784672" y="3573016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972792" y="2708920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2972792" y="3032956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2972792" y="3356992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stCxn id="124" idx="3"/>
              <a:endCxn id="4" idx="2"/>
            </p:cNvCxnSpPr>
            <p:nvPr/>
          </p:nvCxnSpPr>
          <p:spPr>
            <a:xfrm flipV="1">
              <a:off x="1892672" y="2762920"/>
              <a:ext cx="1080120" cy="12006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직선 화살표 연결선 135"/>
            <p:cNvCxnSpPr>
              <a:stCxn id="3" idx="3"/>
              <a:endCxn id="4" idx="2"/>
            </p:cNvCxnSpPr>
            <p:nvPr/>
          </p:nvCxnSpPr>
          <p:spPr>
            <a:xfrm>
              <a:off x="1892672" y="2510970"/>
              <a:ext cx="1080120" cy="25195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직선 화살표 연결선 136"/>
            <p:cNvCxnSpPr>
              <a:stCxn id="3" idx="3"/>
              <a:endCxn id="128" idx="2"/>
            </p:cNvCxnSpPr>
            <p:nvPr/>
          </p:nvCxnSpPr>
          <p:spPr>
            <a:xfrm>
              <a:off x="1892672" y="2510970"/>
              <a:ext cx="1080120" cy="57598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직선 화살표 연결선 137"/>
            <p:cNvCxnSpPr>
              <a:stCxn id="3" idx="3"/>
              <a:endCxn id="135" idx="2"/>
            </p:cNvCxnSpPr>
            <p:nvPr/>
          </p:nvCxnSpPr>
          <p:spPr>
            <a:xfrm>
              <a:off x="1892672" y="2510970"/>
              <a:ext cx="1080120" cy="90002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직선 화살표 연결선 138"/>
            <p:cNvCxnSpPr>
              <a:stCxn id="124" idx="3"/>
              <a:endCxn id="128" idx="2"/>
            </p:cNvCxnSpPr>
            <p:nvPr/>
          </p:nvCxnSpPr>
          <p:spPr>
            <a:xfrm>
              <a:off x="1892672" y="2882985"/>
              <a:ext cx="1080120" cy="20397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직선 화살표 연결선 144"/>
            <p:cNvCxnSpPr>
              <a:stCxn id="124" idx="3"/>
              <a:endCxn id="135" idx="2"/>
            </p:cNvCxnSpPr>
            <p:nvPr/>
          </p:nvCxnSpPr>
          <p:spPr>
            <a:xfrm>
              <a:off x="1892672" y="2882985"/>
              <a:ext cx="1080120" cy="52800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직선 화살표 연결선 147"/>
            <p:cNvCxnSpPr>
              <a:stCxn id="125" idx="3"/>
              <a:endCxn id="4" idx="2"/>
            </p:cNvCxnSpPr>
            <p:nvPr/>
          </p:nvCxnSpPr>
          <p:spPr>
            <a:xfrm flipV="1">
              <a:off x="1892672" y="2762920"/>
              <a:ext cx="1080120" cy="49208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직선 화살표 연결선 148"/>
            <p:cNvCxnSpPr>
              <a:stCxn id="125" idx="3"/>
              <a:endCxn id="128" idx="2"/>
            </p:cNvCxnSpPr>
            <p:nvPr/>
          </p:nvCxnSpPr>
          <p:spPr>
            <a:xfrm flipV="1">
              <a:off x="1892672" y="3086956"/>
              <a:ext cx="1080120" cy="16804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직선 화살표 연결선 149"/>
            <p:cNvCxnSpPr>
              <a:stCxn id="125" idx="3"/>
              <a:endCxn id="135" idx="2"/>
            </p:cNvCxnSpPr>
            <p:nvPr/>
          </p:nvCxnSpPr>
          <p:spPr>
            <a:xfrm>
              <a:off x="1892672" y="3255000"/>
              <a:ext cx="1080120" cy="15599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직선 화살표 연결선 160"/>
            <p:cNvCxnSpPr>
              <a:stCxn id="126" idx="3"/>
              <a:endCxn id="4" idx="2"/>
            </p:cNvCxnSpPr>
            <p:nvPr/>
          </p:nvCxnSpPr>
          <p:spPr>
            <a:xfrm flipV="1">
              <a:off x="1892672" y="2762920"/>
              <a:ext cx="1080120" cy="86409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2" name="직선 화살표 연결선 161"/>
            <p:cNvCxnSpPr>
              <a:stCxn id="126" idx="3"/>
              <a:endCxn id="128" idx="2"/>
            </p:cNvCxnSpPr>
            <p:nvPr/>
          </p:nvCxnSpPr>
          <p:spPr>
            <a:xfrm flipV="1">
              <a:off x="1892672" y="3086956"/>
              <a:ext cx="1080120" cy="54006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직선 화살표 연결선 162"/>
            <p:cNvCxnSpPr>
              <a:stCxn id="126" idx="3"/>
              <a:endCxn id="135" idx="2"/>
            </p:cNvCxnSpPr>
            <p:nvPr/>
          </p:nvCxnSpPr>
          <p:spPr>
            <a:xfrm flipV="1">
              <a:off x="1892672" y="3410992"/>
              <a:ext cx="1080120" cy="21602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직선 화살표 연결선 182"/>
            <p:cNvCxnSpPr>
              <a:stCxn id="4" idx="6"/>
            </p:cNvCxnSpPr>
            <p:nvPr/>
          </p:nvCxnSpPr>
          <p:spPr>
            <a:xfrm>
              <a:off x="3080792" y="2762920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직선 화살표 연결선 186"/>
            <p:cNvCxnSpPr>
              <a:stCxn id="128" idx="6"/>
            </p:cNvCxnSpPr>
            <p:nvPr/>
          </p:nvCxnSpPr>
          <p:spPr>
            <a:xfrm>
              <a:off x="3080792" y="3086956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직선 화살표 연결선 190"/>
            <p:cNvCxnSpPr>
              <a:stCxn id="135" idx="6"/>
            </p:cNvCxnSpPr>
            <p:nvPr/>
          </p:nvCxnSpPr>
          <p:spPr>
            <a:xfrm>
              <a:off x="3080792" y="3410992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8" name="직사각형 197"/>
            <p:cNvSpPr/>
            <p:nvPr/>
          </p:nvSpPr>
          <p:spPr>
            <a:xfrm>
              <a:off x="1592450" y="3811900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입력층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780570" y="3811900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kern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출력층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00" name="오른쪽 중괄호 199"/>
            <p:cNvSpPr/>
            <p:nvPr/>
          </p:nvSpPr>
          <p:spPr>
            <a:xfrm rot="16200000" flipH="1">
              <a:off x="1777390" y="3671391"/>
              <a:ext cx="122563" cy="182145"/>
            </a:xfrm>
            <a:prstGeom prst="rightBrace">
              <a:avLst>
                <a:gd name="adj1" fmla="val 19153"/>
                <a:gd name="adj2" fmla="val 48142"/>
              </a:avLst>
            </a:prstGeom>
            <a:noFill/>
            <a:ln w="317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오른쪽 중괄호 202"/>
            <p:cNvSpPr/>
            <p:nvPr/>
          </p:nvSpPr>
          <p:spPr>
            <a:xfrm rot="16200000" flipH="1">
              <a:off x="2965509" y="3666312"/>
              <a:ext cx="122563" cy="182145"/>
            </a:xfrm>
            <a:prstGeom prst="rightBrace">
              <a:avLst>
                <a:gd name="adj1" fmla="val 19153"/>
                <a:gd name="adj2" fmla="val 48142"/>
              </a:avLst>
            </a:prstGeom>
            <a:noFill/>
            <a:ln w="317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화살표 연결선 220"/>
            <p:cNvCxnSpPr/>
            <p:nvPr/>
          </p:nvCxnSpPr>
          <p:spPr>
            <a:xfrm>
              <a:off x="1340252" y="2497977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2" name="직선 화살표 연결선 221"/>
            <p:cNvCxnSpPr/>
            <p:nvPr/>
          </p:nvCxnSpPr>
          <p:spPr>
            <a:xfrm>
              <a:off x="1340252" y="3624930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직선 화살표 연결선 222"/>
            <p:cNvCxnSpPr/>
            <p:nvPr/>
          </p:nvCxnSpPr>
          <p:spPr>
            <a:xfrm>
              <a:off x="1340252" y="2873628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직선 화살표 연결선 223"/>
            <p:cNvCxnSpPr/>
            <p:nvPr/>
          </p:nvCxnSpPr>
          <p:spPr>
            <a:xfrm>
              <a:off x="1340252" y="3249279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7" name="직사각형 276"/>
            <p:cNvSpPr/>
            <p:nvPr/>
          </p:nvSpPr>
          <p:spPr>
            <a:xfrm>
              <a:off x="2168039" y="3621162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가중치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5" name="모서리가 둥근 직사각형 214"/>
          <p:cNvSpPr/>
          <p:nvPr/>
        </p:nvSpPr>
        <p:spPr>
          <a:xfrm>
            <a:off x="752504" y="4437112"/>
            <a:ext cx="3841050" cy="216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단층 신경망의 </a:t>
            </a:r>
            <a:r>
              <a:rPr lang="ko-KR" altLang="en-US" sz="13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학습 방법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52504" y="2231652"/>
            <a:ext cx="3841050" cy="216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단층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신경망의</a:t>
            </a:r>
            <a:r>
              <a:rPr lang="ko-KR" altLang="en-US" sz="13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 구조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와</a:t>
            </a:r>
            <a:r>
              <a:rPr lang="ko-KR" altLang="en-US" sz="13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 학습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/>
              <p:cNvSpPr txBox="1"/>
              <p:nvPr/>
            </p:nvSpPr>
            <p:spPr>
              <a:xfrm>
                <a:off x="992560" y="6263946"/>
                <a:ext cx="14363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𝑦</m:t>
                    </m:r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r>
                      <a:rPr lang="ko-KR" altLang="en-US" sz="1600" b="0" i="1" smtClean="0">
                        <a:latin typeface="Cambria Math"/>
                      </a:rPr>
                      <m:t>𝜑</m:t>
                    </m:r>
                    <m:r>
                      <a:rPr lang="en-US" altLang="ko-KR" sz="1600" b="0" i="1" smtClean="0">
                        <a:latin typeface="Cambria Math"/>
                      </a:rPr>
                      <m:t>(</m:t>
                    </m:r>
                    <m:r>
                      <a:rPr lang="en-US" altLang="ko-KR" sz="1600" b="0" i="1" smtClean="0">
                        <a:latin typeface="Cambria Math"/>
                      </a:rPr>
                      <m:t>𝑣</m:t>
                    </m:r>
                    <m:r>
                      <a:rPr lang="en-US" altLang="ko-K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 smtClean="0"/>
                  <a:t> 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65" name="TextBox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60" y="6263946"/>
                <a:ext cx="1436355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426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/>
              <p:cNvSpPr txBox="1"/>
              <p:nvPr/>
            </p:nvSpPr>
            <p:spPr>
              <a:xfrm>
                <a:off x="992560" y="5967330"/>
                <a:ext cx="1560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𝑣</m:t>
                    </m:r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7" name="TextBox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60" y="5967330"/>
                <a:ext cx="156023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391" t="-107273" r="-5078" b="-17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713318" y="4725144"/>
                <a:ext cx="262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8" y="4725144"/>
                <a:ext cx="262325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713318" y="5554070"/>
                <a:ext cx="262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8" y="5554070"/>
                <a:ext cx="262325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713318" y="5130554"/>
                <a:ext cx="262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8" y="5130554"/>
                <a:ext cx="262325" cy="307777"/>
              </a:xfrm>
              <a:prstGeom prst="rect">
                <a:avLst/>
              </a:prstGeom>
              <a:blipFill rotWithShape="1">
                <a:blip r:embed="rId8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직선 화살표 연결선 238"/>
          <p:cNvCxnSpPr>
            <a:stCxn id="218" idx="3"/>
            <a:endCxn id="238" idx="2"/>
          </p:cNvCxnSpPr>
          <p:nvPr/>
        </p:nvCxnSpPr>
        <p:spPr>
          <a:xfrm flipV="1">
            <a:off x="975643" y="5282504"/>
            <a:ext cx="817795" cy="193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0" name="직선 화살표 연결선 239"/>
          <p:cNvCxnSpPr>
            <a:stCxn id="216" idx="3"/>
            <a:endCxn id="238" idx="1"/>
          </p:cNvCxnSpPr>
          <p:nvPr/>
        </p:nvCxnSpPr>
        <p:spPr>
          <a:xfrm>
            <a:off x="975643" y="4879033"/>
            <a:ext cx="876643" cy="26139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1" name="직선 화살표 연결선 240"/>
          <p:cNvCxnSpPr>
            <a:stCxn id="217" idx="3"/>
            <a:endCxn id="238" idx="3"/>
          </p:cNvCxnSpPr>
          <p:nvPr/>
        </p:nvCxnSpPr>
        <p:spPr>
          <a:xfrm flipV="1">
            <a:off x="975643" y="5424575"/>
            <a:ext cx="876643" cy="28338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1356805" y="4767288"/>
                <a:ext cx="2623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05" y="4767288"/>
                <a:ext cx="262325" cy="261610"/>
              </a:xfrm>
              <a:prstGeom prst="rect">
                <a:avLst/>
              </a:prstGeom>
              <a:blipFill rotWithShape="1">
                <a:blip r:embed="rId9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1356805" y="5042155"/>
                <a:ext cx="2623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05" y="5042155"/>
                <a:ext cx="262325" cy="261610"/>
              </a:xfrm>
              <a:prstGeom prst="rect">
                <a:avLst/>
              </a:prstGeom>
              <a:blipFill rotWithShape="1">
                <a:blip r:embed="rId1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1356805" y="5294163"/>
                <a:ext cx="2623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05" y="5294163"/>
                <a:ext cx="262325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직선 화살표 연결선 255"/>
          <p:cNvCxnSpPr>
            <a:stCxn id="238" idx="6"/>
            <a:endCxn id="260" idx="1"/>
          </p:cNvCxnSpPr>
          <p:nvPr/>
        </p:nvCxnSpPr>
        <p:spPr>
          <a:xfrm>
            <a:off x="2195277" y="5282504"/>
            <a:ext cx="597483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/>
              <p:cNvSpPr txBox="1"/>
              <p:nvPr/>
            </p:nvSpPr>
            <p:spPr>
              <a:xfrm>
                <a:off x="2792760" y="5128615"/>
                <a:ext cx="3512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60" y="5128615"/>
                <a:ext cx="351250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타원 237"/>
          <p:cNvSpPr/>
          <p:nvPr/>
        </p:nvSpPr>
        <p:spPr>
          <a:xfrm>
            <a:off x="1793438" y="5081584"/>
            <a:ext cx="401839" cy="40183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1855727" y="5113706"/>
                <a:ext cx="262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727" y="5113706"/>
                <a:ext cx="262325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TextBox 265"/>
          <p:cNvSpPr txBox="1"/>
          <p:nvPr/>
        </p:nvSpPr>
        <p:spPr>
          <a:xfrm>
            <a:off x="2417026" y="5007670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9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활성함수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999577" y="49131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2929"/>
                </a:solidFill>
              </a:rPr>
              <a:t>+</a:t>
            </a:r>
            <a:endParaRPr lang="ko-KR" altLang="en-US" dirty="0">
              <a:solidFill>
                <a:srgbClr val="FF2929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999577" y="527446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2929"/>
                </a:solidFill>
              </a:rPr>
              <a:t>+</a:t>
            </a:r>
            <a:endParaRPr lang="ko-KR" altLang="en-US" dirty="0">
              <a:solidFill>
                <a:srgbClr val="FF29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직사각형 272"/>
              <p:cNvSpPr/>
              <p:nvPr/>
            </p:nvSpPr>
            <p:spPr>
              <a:xfrm>
                <a:off x="2225486" y="4869170"/>
                <a:ext cx="428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3" name="직사각형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86" y="4869170"/>
                <a:ext cx="428451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아래쪽 화살표 설명선 280"/>
          <p:cNvSpPr/>
          <p:nvPr/>
        </p:nvSpPr>
        <p:spPr>
          <a:xfrm>
            <a:off x="3173575" y="4653136"/>
            <a:ext cx="1995450" cy="1949364"/>
          </a:xfrm>
          <a:prstGeom prst="downArrowCallout">
            <a:avLst>
              <a:gd name="adj1" fmla="val 100000"/>
              <a:gd name="adj2" fmla="val 50000"/>
              <a:gd name="adj3" fmla="val 0"/>
              <a:gd name="adj4" fmla="val 10000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innerShdw blurRad="114300">
              <a:sysClr val="windowText" lastClr="000000">
                <a:lumMod val="50000"/>
                <a:lumOff val="50000"/>
                <a:alpha val="42000"/>
              </a:sysClr>
            </a:innerShdw>
          </a:effectLst>
        </p:spPr>
        <p:txBody>
          <a:bodyPr lIns="0" tIns="0" rIns="81230" bIns="51581" rtlCol="0" anchor="ctr"/>
          <a:lstStyle/>
          <a:p>
            <a:pPr marL="342900" indent="-216000">
              <a:lnSpc>
                <a:spcPct val="150000"/>
              </a:lnSpc>
              <a:buAutoNum type="arabicPeriod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신경망의 가중치 초기화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216000">
              <a:lnSpc>
                <a:spcPct val="150000"/>
              </a:lnSpc>
              <a:buAutoNum type="arabicPeriod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데이터를 입력하여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출력값과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정답을 비교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216000">
              <a:lnSpc>
                <a:spcPct val="150000"/>
              </a:lnSpc>
              <a:buAutoNum type="arabicPeriod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정답과의 오차가 줄어들도록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가중치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조절 </a:t>
            </a:r>
            <a:r>
              <a:rPr lang="en-US" altLang="ko-KR" sz="900" b="1" kern="0" dirty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900" b="1" kern="0" dirty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학습 단계</a:t>
            </a:r>
            <a:r>
              <a:rPr lang="en-US" altLang="ko-KR" sz="900" b="1" kern="0" dirty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]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  <a:p>
            <a:pPr marL="342900" indent="-216000">
              <a:lnSpc>
                <a:spcPct val="150000"/>
              </a:lnSpc>
              <a:buAutoNum type="arabicPeriod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전체 학습데이터에 대해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[2~3]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단계 반복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216000">
              <a:lnSpc>
                <a:spcPct val="150000"/>
              </a:lnSpc>
              <a:buAutoNum type="arabicPeriod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신경망이 충분히 학습되도록 반복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3" name="타원 282"/>
          <p:cNvSpPr/>
          <p:nvPr/>
        </p:nvSpPr>
        <p:spPr>
          <a:xfrm>
            <a:off x="3340506" y="2472236"/>
            <a:ext cx="1783944" cy="1766389"/>
          </a:xfrm>
          <a:prstGeom prst="ellipse">
            <a:avLst/>
          </a:prstGeom>
          <a:gradFill flip="none" rotWithShape="1">
            <a:gsLst>
              <a:gs pos="0">
                <a:srgbClr val="C1D7E1"/>
              </a:gs>
              <a:gs pos="38000">
                <a:srgbClr val="D5E4EB"/>
              </a:gs>
              <a:gs pos="100000">
                <a:srgbClr val="F0F9FA"/>
              </a:gs>
            </a:gsLst>
            <a:lin ang="5400000" scaled="1"/>
            <a:tileRect/>
          </a:gra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innerShdw blurRad="63500" dist="50800" dir="13500000">
              <a:sysClr val="windowText" lastClr="000000">
                <a:lumMod val="50000"/>
                <a:lumOff val="50000"/>
                <a:alpha val="50000"/>
              </a:sysClr>
            </a:innerShdw>
          </a:effectLst>
        </p:spPr>
        <p:txBody>
          <a:bodyPr wrap="square" lIns="0" tIns="144000" rIns="0" bIns="51581" rtlCol="0" anchor="ctr" anchorCtr="0"/>
          <a:lstStyle/>
          <a:p>
            <a:pPr marL="36000">
              <a:lnSpc>
                <a:spcPct val="150000"/>
              </a:lnSpc>
            </a:pPr>
            <a:r>
              <a:rPr lang="ko-KR" altLang="en-US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신경망의 학습이란</a:t>
            </a:r>
            <a:endParaRPr lang="en-US" altLang="ko-KR" sz="1100" b="1" kern="0" spc="-15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36000">
              <a:lnSpc>
                <a:spcPct val="150000"/>
              </a:lnSpc>
            </a:pPr>
            <a:r>
              <a:rPr lang="ko-KR" altLang="en-US" sz="1100" b="1" i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가중치</a:t>
            </a:r>
            <a:r>
              <a:rPr lang="ko-KR" altLang="en-US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를 </a:t>
            </a:r>
            <a:r>
              <a:rPr lang="ko-KR" altLang="en-US" sz="1100" b="1" i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조절</a:t>
            </a:r>
            <a:r>
              <a:rPr lang="ko-KR" altLang="en-US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해  </a:t>
            </a:r>
            <a:r>
              <a:rPr lang="en-US" altLang="ko-KR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lang="ko-KR" altLang="en-US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정답과의 오차를 줄여나가는 것</a:t>
            </a:r>
            <a:r>
              <a:rPr lang="en-US" altLang="ko-KR" sz="11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!</a:t>
            </a:r>
            <a:endParaRPr lang="en-US" altLang="ko-KR" sz="1100" b="1" kern="0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698015" y="5196949"/>
            <a:ext cx="4013868" cy="751751"/>
            <a:chOff x="5698015" y="4545112"/>
            <a:chExt cx="4013868" cy="751751"/>
          </a:xfrm>
        </p:grpSpPr>
        <p:sp>
          <p:nvSpPr>
            <p:cNvPr id="140" name="모서리가 둥근 직사각형 139"/>
            <p:cNvSpPr/>
            <p:nvPr/>
          </p:nvSpPr>
          <p:spPr>
            <a:xfrm>
              <a:off x="5781647" y="4545112"/>
              <a:ext cx="3841050" cy="680323"/>
            </a:xfrm>
            <a:prstGeom prst="roundRect">
              <a:avLst>
                <a:gd name="adj" fmla="val 8960"/>
              </a:avLst>
            </a:prstGeom>
            <a:noFill/>
            <a:ln w="1587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40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즉</a:t>
              </a:r>
              <a:r>
                <a:rPr lang="en-US" altLang="ko-KR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lang="ko-KR" altLang="en-US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해결할 수 있는 문제</a:t>
              </a:r>
              <a:r>
                <a:rPr lang="ko-KR" altLang="en-US" sz="13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가</a:t>
              </a:r>
              <a:r>
                <a:rPr lang="ko-KR" altLang="en-US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 매우 제한적</a:t>
              </a:r>
              <a:r>
                <a:rPr lang="en-US" altLang="ko-KR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,</a:t>
              </a:r>
              <a:br>
                <a:rPr lang="en-US" altLang="ko-KR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</a:br>
              <a:r>
                <a:rPr lang="ko-KR" altLang="en-US" sz="1300" b="1" kern="0" dirty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rPr>
                <a:t>다층 구조</a:t>
              </a:r>
              <a:r>
                <a:rPr lang="ko-KR" altLang="en-US" sz="13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의</a:t>
              </a:r>
              <a:r>
                <a:rPr lang="ko-KR" altLang="en-US" sz="1300" b="1" kern="0" dirty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lang="ko-KR" altLang="en-US" sz="13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신경망의 필요성이 대두됨</a:t>
              </a:r>
              <a:endPara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98015" y="5081419"/>
              <a:ext cx="40138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00" b="1" kern="0" spc="-9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&lt;&lt;Marvin </a:t>
              </a:r>
              <a:r>
                <a:rPr lang="en-US" altLang="ko-KR" sz="800" b="1" kern="0" spc="-9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Minsky and Seymour </a:t>
              </a:r>
              <a:r>
                <a:rPr lang="en-US" altLang="ko-KR" sz="800" b="1" kern="0" spc="-9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Papert</a:t>
              </a:r>
              <a:r>
                <a:rPr lang="en-US" altLang="ko-KR" sz="800" b="1" kern="0" spc="-9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, &lt;</a:t>
              </a:r>
              <a:r>
                <a:rPr lang="en-US" altLang="ko-KR" sz="800" b="1" kern="0" spc="-9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Perceptrons</a:t>
              </a:r>
              <a:r>
                <a:rPr lang="en-US" altLang="ko-KR" sz="800" b="1" kern="0" spc="-9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&gt;, The MIT Press, Cambridge MA, </a:t>
              </a:r>
              <a:r>
                <a:rPr lang="en-US" altLang="ko-KR" sz="800" b="1" kern="0" spc="-9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1969&gt;&gt;</a:t>
              </a:r>
              <a:endParaRPr lang="en-US" altLang="ko-KR" sz="4000" b="1" kern="0" spc="-9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01072" y="2295472"/>
            <a:ext cx="4110811" cy="2771956"/>
            <a:chOff x="5601072" y="2295472"/>
            <a:chExt cx="4110811" cy="2771956"/>
          </a:xfrm>
        </p:grpSpPr>
        <p:sp>
          <p:nvSpPr>
            <p:cNvPr id="286" name="모서리가 둥근 직사각형 285"/>
            <p:cNvSpPr/>
            <p:nvPr/>
          </p:nvSpPr>
          <p:spPr>
            <a:xfrm>
              <a:off x="5817096" y="2295472"/>
              <a:ext cx="3841050" cy="216000"/>
            </a:xfrm>
            <a:prstGeom prst="roundRect">
              <a:avLst>
                <a:gd name="adj" fmla="val 0"/>
              </a:avLst>
            </a:prstGeom>
            <a:noFill/>
            <a:ln w="1587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40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 kern="0" dirty="0" smtClean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rPr>
                <a:t>선형 분리 불가능</a:t>
              </a:r>
              <a:r>
                <a:rPr lang="en-US" altLang="ko-KR" sz="1300" b="1" kern="0" baseline="30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Linearly inseparable</a:t>
              </a:r>
              <a:r>
                <a:rPr lang="ko-KR" altLang="en-US" sz="1300" b="1" kern="0" dirty="0" smtClean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lang="ko-KR" altLang="en-US" sz="13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문제</a:t>
              </a:r>
              <a:endParaRPr lang="en-US" altLang="ko-KR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8091258" y="3278232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6742029" y="4362533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213415" y="4164577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2" name="이등변 삼각형 41"/>
            <p:cNvSpPr/>
            <p:nvPr/>
          </p:nvSpPr>
          <p:spPr>
            <a:xfrm>
              <a:off x="8252008" y="3567830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7645415" y="3666907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7587973" y="3212424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7133059" y="4509351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7" name="타원 66"/>
            <p:cNvSpPr/>
            <p:nvPr/>
          </p:nvSpPr>
          <p:spPr>
            <a:xfrm>
              <a:off x="7093079" y="3606948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9" name="타원 68"/>
            <p:cNvSpPr/>
            <p:nvPr/>
          </p:nvSpPr>
          <p:spPr>
            <a:xfrm>
              <a:off x="6695423" y="331391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2" name="타원 71"/>
            <p:cNvSpPr/>
            <p:nvPr/>
          </p:nvSpPr>
          <p:spPr>
            <a:xfrm>
              <a:off x="6670029" y="3657187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" name="타원 73"/>
            <p:cNvSpPr/>
            <p:nvPr/>
          </p:nvSpPr>
          <p:spPr>
            <a:xfrm>
              <a:off x="6843608" y="3903875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57841" y="441207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9" name="타원 78"/>
            <p:cNvSpPr/>
            <p:nvPr/>
          </p:nvSpPr>
          <p:spPr>
            <a:xfrm>
              <a:off x="7725401" y="4129833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0" name="타원 79"/>
            <p:cNvSpPr/>
            <p:nvPr/>
          </p:nvSpPr>
          <p:spPr>
            <a:xfrm>
              <a:off x="8289206" y="399881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1" name="타원 80"/>
            <p:cNvSpPr/>
            <p:nvPr/>
          </p:nvSpPr>
          <p:spPr>
            <a:xfrm>
              <a:off x="6363052" y="3534770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3" name="타원 82"/>
            <p:cNvSpPr/>
            <p:nvPr/>
          </p:nvSpPr>
          <p:spPr>
            <a:xfrm>
              <a:off x="8526308" y="4222876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287" name="직선 화살표 연결선 286"/>
            <p:cNvCxnSpPr/>
            <p:nvPr/>
          </p:nvCxnSpPr>
          <p:spPr>
            <a:xfrm flipV="1">
              <a:off x="5870833" y="2564247"/>
              <a:ext cx="0" cy="23489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/>
            <p:cNvCxnSpPr/>
            <p:nvPr/>
          </p:nvCxnSpPr>
          <p:spPr>
            <a:xfrm flipV="1">
              <a:off x="5869849" y="4913171"/>
              <a:ext cx="3801806" cy="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자유형 7"/>
            <p:cNvSpPr/>
            <p:nvPr/>
          </p:nvSpPr>
          <p:spPr>
            <a:xfrm>
              <a:off x="5601072" y="2799098"/>
              <a:ext cx="2925236" cy="2268330"/>
            </a:xfrm>
            <a:custGeom>
              <a:avLst/>
              <a:gdLst>
                <a:gd name="connsiteX0" fmla="*/ 0 w 3025875"/>
                <a:gd name="connsiteY0" fmla="*/ 1892300 h 2166620"/>
                <a:gd name="connsiteX1" fmla="*/ 1569720 w 3025875"/>
                <a:gd name="connsiteY1" fmla="*/ 1275080 h 2166620"/>
                <a:gd name="connsiteX2" fmla="*/ 2148840 w 3025875"/>
                <a:gd name="connsiteY2" fmla="*/ 238760 h 2166620"/>
                <a:gd name="connsiteX3" fmla="*/ 2842260 w 3025875"/>
                <a:gd name="connsiteY3" fmla="*/ 40640 h 2166620"/>
                <a:gd name="connsiteX4" fmla="*/ 2979420 w 3025875"/>
                <a:gd name="connsiteY4" fmla="*/ 840740 h 2166620"/>
                <a:gd name="connsiteX5" fmla="*/ 2164080 w 3025875"/>
                <a:gd name="connsiteY5" fmla="*/ 1191260 h 2166620"/>
                <a:gd name="connsiteX6" fmla="*/ 1691640 w 3025875"/>
                <a:gd name="connsiteY6" fmla="*/ 2166620 h 216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5875" h="2166620">
                  <a:moveTo>
                    <a:pt x="0" y="1892300"/>
                  </a:moveTo>
                  <a:cubicBezTo>
                    <a:pt x="605790" y="1721485"/>
                    <a:pt x="1211580" y="1550670"/>
                    <a:pt x="1569720" y="1275080"/>
                  </a:cubicBezTo>
                  <a:cubicBezTo>
                    <a:pt x="1927860" y="999490"/>
                    <a:pt x="1936750" y="444500"/>
                    <a:pt x="2148840" y="238760"/>
                  </a:cubicBezTo>
                  <a:cubicBezTo>
                    <a:pt x="2360930" y="33020"/>
                    <a:pt x="2703830" y="-59690"/>
                    <a:pt x="2842260" y="40640"/>
                  </a:cubicBezTo>
                  <a:cubicBezTo>
                    <a:pt x="2980690" y="140970"/>
                    <a:pt x="3092450" y="648970"/>
                    <a:pt x="2979420" y="840740"/>
                  </a:cubicBezTo>
                  <a:cubicBezTo>
                    <a:pt x="2866390" y="1032510"/>
                    <a:pt x="2378710" y="970280"/>
                    <a:pt x="2164080" y="1191260"/>
                  </a:cubicBezTo>
                  <a:cubicBezTo>
                    <a:pt x="1949450" y="1412240"/>
                    <a:pt x="1820545" y="1789430"/>
                    <a:pt x="1691640" y="2166620"/>
                  </a:cubicBezTo>
                </a:path>
              </a:pathLst>
            </a:custGeom>
            <a:ln w="25400">
              <a:solidFill>
                <a:srgbClr val="FB76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B762F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8497801" y="2934160"/>
              <a:ext cx="121408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※ </a:t>
              </a:r>
              <a:r>
                <a:rPr lang="ko-KR" altLang="en-US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직선이 아닌 곡선</a:t>
              </a:r>
              <a:r>
                <a:rPr lang="en-US" altLang="ko-KR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!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3" name="이등변 삼각형 142"/>
            <p:cNvSpPr/>
            <p:nvPr/>
          </p:nvSpPr>
          <p:spPr>
            <a:xfrm>
              <a:off x="6526029" y="4658263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7" name="이등변 삼각형 146"/>
            <p:cNvSpPr/>
            <p:nvPr/>
          </p:nvSpPr>
          <p:spPr>
            <a:xfrm>
              <a:off x="6843608" y="4603092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7150784" y="3194890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6507052" y="402016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7675454" y="4531092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722414" y="1678134"/>
            <a:ext cx="358790" cy="358790"/>
            <a:chOff x="-1239688" y="2204864"/>
            <a:chExt cx="414040" cy="414040"/>
          </a:xfrm>
        </p:grpSpPr>
        <p:sp>
          <p:nvSpPr>
            <p:cNvPr id="13" name="타원 12"/>
            <p:cNvSpPr/>
            <p:nvPr/>
          </p:nvSpPr>
          <p:spPr>
            <a:xfrm>
              <a:off x="-1239688" y="2204864"/>
              <a:ext cx="414040" cy="41404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stCxn id="13" idx="1"/>
              <a:endCxn id="13" idx="5"/>
            </p:cNvCxnSpPr>
            <p:nvPr/>
          </p:nvCxnSpPr>
          <p:spPr>
            <a:xfrm>
              <a:off x="-1179053" y="2265499"/>
              <a:ext cx="292770" cy="29277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0" name="그룹 159"/>
          <p:cNvGrpSpPr/>
          <p:nvPr/>
        </p:nvGrpSpPr>
        <p:grpSpPr>
          <a:xfrm>
            <a:off x="10281592" y="936101"/>
            <a:ext cx="2567602" cy="1743705"/>
            <a:chOff x="10203229" y="2590835"/>
            <a:chExt cx="3854559" cy="2617701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10203229" y="2590835"/>
              <a:ext cx="3841050" cy="216000"/>
            </a:xfrm>
            <a:prstGeom prst="roundRect">
              <a:avLst>
                <a:gd name="adj" fmla="val 0"/>
              </a:avLst>
            </a:prstGeom>
            <a:noFill/>
            <a:ln w="1587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40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 kern="0" dirty="0" smtClean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rPr>
                <a:t>선형 분리 가능</a:t>
              </a:r>
              <a:r>
                <a:rPr lang="en-US" altLang="ko-KR" sz="1300" b="1" kern="0" baseline="30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Linearly inseparable</a:t>
              </a:r>
              <a:r>
                <a:rPr lang="ko-KR" altLang="en-US" sz="1300" b="1" kern="0" dirty="0" smtClean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lang="ko-KR" altLang="en-US" sz="13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문제</a:t>
              </a:r>
              <a:endParaRPr lang="en-US" altLang="ko-KR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65" name="이등변 삼각형 164"/>
            <p:cNvSpPr/>
            <p:nvPr/>
          </p:nvSpPr>
          <p:spPr>
            <a:xfrm>
              <a:off x="12477391" y="3573595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6" name="이등변 삼각형 165"/>
            <p:cNvSpPr/>
            <p:nvPr/>
          </p:nvSpPr>
          <p:spPr>
            <a:xfrm>
              <a:off x="12492904" y="4385122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7" name="이등변 삼각형 166"/>
            <p:cNvSpPr/>
            <p:nvPr/>
          </p:nvSpPr>
          <p:spPr>
            <a:xfrm>
              <a:off x="12801888" y="4430661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8" name="이등변 삼각형 167"/>
            <p:cNvSpPr/>
            <p:nvPr/>
          </p:nvSpPr>
          <p:spPr>
            <a:xfrm>
              <a:off x="12638141" y="3863193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9" name="이등변 삼각형 168"/>
            <p:cNvSpPr/>
            <p:nvPr/>
          </p:nvSpPr>
          <p:spPr>
            <a:xfrm>
              <a:off x="12333391" y="4171527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0" name="이등변 삼각형 169"/>
            <p:cNvSpPr/>
            <p:nvPr/>
          </p:nvSpPr>
          <p:spPr>
            <a:xfrm>
              <a:off x="12275949" y="3717044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1" name="이등변 삼각형 170"/>
            <p:cNvSpPr/>
            <p:nvPr/>
          </p:nvSpPr>
          <p:spPr>
            <a:xfrm>
              <a:off x="12721532" y="4775435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11443667" y="3481018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11046011" y="318798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11020617" y="3531257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11194196" y="3777945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11206831" y="4472781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10774391" y="4190540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11338196" y="4059521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10713640" y="3408840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11575298" y="4283583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181" name="직선 화살표 연결선 180"/>
            <p:cNvCxnSpPr/>
            <p:nvPr/>
          </p:nvCxnSpPr>
          <p:spPr>
            <a:xfrm flipV="1">
              <a:off x="10256966" y="2859610"/>
              <a:ext cx="0" cy="23489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 flipV="1">
              <a:off x="10255982" y="5208534"/>
              <a:ext cx="3801806" cy="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직사각형 184"/>
            <p:cNvSpPr/>
            <p:nvPr/>
          </p:nvSpPr>
          <p:spPr>
            <a:xfrm>
              <a:off x="12114491" y="3075066"/>
              <a:ext cx="121408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※ </a:t>
              </a:r>
              <a:r>
                <a:rPr lang="ko-KR" altLang="en-US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직선</a:t>
              </a:r>
              <a:r>
                <a:rPr lang="en-US" altLang="ko-KR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!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86" name="이등변 삼각형 185"/>
            <p:cNvSpPr/>
            <p:nvPr/>
          </p:nvSpPr>
          <p:spPr>
            <a:xfrm>
              <a:off x="12153800" y="4653136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88" name="이등변 삼각형 187"/>
            <p:cNvSpPr/>
            <p:nvPr/>
          </p:nvSpPr>
          <p:spPr>
            <a:xfrm>
              <a:off x="12432081" y="4869176"/>
              <a:ext cx="144000" cy="1440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11501372" y="3068960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10857640" y="389423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10724444" y="4591799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213" name="직선 연결선 212"/>
            <p:cNvCxnSpPr/>
            <p:nvPr/>
          </p:nvCxnSpPr>
          <p:spPr>
            <a:xfrm flipH="1">
              <a:off x="11814148" y="2990919"/>
              <a:ext cx="342737" cy="2182041"/>
            </a:xfrm>
            <a:prstGeom prst="line">
              <a:avLst/>
            </a:prstGeom>
            <a:ln w="25400">
              <a:solidFill>
                <a:srgbClr val="FB76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5529064" y="5997460"/>
                <a:ext cx="1903726" cy="754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SzPct val="80000"/>
                </a:pPr>
                <a:r>
                  <a:rPr lang="ko-KR" altLang="en-US" sz="1100" dirty="0" smtClean="0">
                    <a:latin typeface="+mn-ea"/>
                  </a:rPr>
                  <a:t>오차를 줄이는 식</a:t>
                </a:r>
                <a:endParaRPr lang="en-US" altLang="ko-KR" sz="1100" dirty="0">
                  <a:latin typeface="+mn-ea"/>
                </a:endParaRPr>
              </a:p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/>
                      </a:rPr>
                      <m:t>𝛿</m:t>
                    </m:r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600" b="0" i="1" smtClean="0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altLang="ko-KR" sz="1600" b="0" dirty="0" smtClean="0"/>
              </a:p>
              <a:p>
                <a:pPr marL="285750" indent="-285750">
                  <a:buSzPct val="8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𝑤</m:t>
                    </m:r>
                    <m:r>
                      <a:rPr lang="en-US" altLang="ko-KR" sz="1600" b="0" i="1" smtClean="0">
                        <a:latin typeface="Cambria Math"/>
                      </a:rPr>
                      <m:t> ←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1600" b="0" i="1" smtClean="0">
                        <a:latin typeface="Cambria Math"/>
                        <a:ea typeface="Cambria Math"/>
                      </a:rPr>
                      <m:t>𝛼𝛿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ko-KR" altLang="en-US" sz="1600" dirty="0" smtClean="0"/>
                  <a:t> 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64" y="5997460"/>
                <a:ext cx="1903726" cy="754053"/>
              </a:xfrm>
              <a:prstGeom prst="rect">
                <a:avLst/>
              </a:prstGeom>
              <a:blipFill rotWithShape="1">
                <a:blip r:embed="rId15"/>
                <a:stretch>
                  <a:fillRect l="-321" b="-4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81" y="176762"/>
            <a:ext cx="8068359" cy="504949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다층 신경망</a:t>
            </a:r>
            <a:r>
              <a:rPr lang="en-US" altLang="ko-KR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다중</a:t>
            </a:r>
            <a:r>
              <a:rPr lang="en-US" altLang="ko-KR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계층으로 이루어진 </a:t>
            </a:r>
            <a:r>
              <a:rPr lang="ko-KR" altLang="en-US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퍼셉트론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모델</a:t>
            </a:r>
            <a:r>
              <a:rPr lang="en-US" altLang="ko-KR" sz="25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25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62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입력층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출력층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그리고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은닉층으로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이루어진 신경망 모델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은닉층이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경우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Shallow NN, 2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이상인 경우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Deep NN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불림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651643" y="1624552"/>
            <a:ext cx="3981877" cy="465956"/>
          </a:xfrm>
          <a:prstGeom prst="roundRect">
            <a:avLst>
              <a:gd name="adj" fmla="val 7167"/>
            </a:avLst>
          </a:prstGeom>
          <a:solidFill>
            <a:schemeClr val="tx1">
              <a:lumMod val="50000"/>
              <a:lumOff val="50000"/>
            </a:schemeClr>
          </a:solidFill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996562" y="1688253"/>
            <a:ext cx="30711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다층 신경망의 학습 방법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anose="020B0604020202020204" pitchFamily="34" charset="0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701358" y="1624552"/>
            <a:ext cx="4107626" cy="465956"/>
          </a:xfrm>
          <a:prstGeom prst="roundRect">
            <a:avLst>
              <a:gd name="adj" fmla="val 7167"/>
            </a:avLst>
          </a:prstGeom>
          <a:solidFill>
            <a:schemeClr val="tx1">
              <a:lumMod val="50000"/>
              <a:lumOff val="50000"/>
            </a:schemeClr>
          </a:solidFill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004061" y="1688253"/>
            <a:ext cx="394893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다층 신경망의 구조와 </a:t>
            </a:r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역전파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 알고리즘 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>
            <a:off x="4953000" y="1545749"/>
            <a:ext cx="0" cy="496807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모서리가 둥근 직사각형 200"/>
          <p:cNvSpPr/>
          <p:nvPr/>
        </p:nvSpPr>
        <p:spPr>
          <a:xfrm>
            <a:off x="752504" y="4293096"/>
            <a:ext cx="3841050" cy="216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300" b="1" kern="0" dirty="0" err="1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역전파</a:t>
            </a:r>
            <a:r>
              <a:rPr lang="ko-KR" altLang="en-US" sz="13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 알고리즘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752504" y="2231652"/>
            <a:ext cx="3841050" cy="216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다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층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신경망의</a:t>
            </a:r>
            <a:r>
              <a:rPr lang="ko-KR" altLang="en-US" sz="13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 구조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38" name="아래쪽 화살표 설명선 237"/>
          <p:cNvSpPr/>
          <p:nvPr/>
        </p:nvSpPr>
        <p:spPr>
          <a:xfrm>
            <a:off x="732496" y="4581129"/>
            <a:ext cx="4076488" cy="438546"/>
          </a:xfrm>
          <a:prstGeom prst="downArrowCallout">
            <a:avLst>
              <a:gd name="adj1" fmla="val 100000"/>
              <a:gd name="adj2" fmla="val 50000"/>
              <a:gd name="adj3" fmla="val 0"/>
              <a:gd name="adj4" fmla="val 10000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innerShdw blurRad="114300">
              <a:sysClr val="windowText" lastClr="000000">
                <a:lumMod val="50000"/>
                <a:lumOff val="50000"/>
                <a:alpha val="42000"/>
              </a:sysClr>
            </a:innerShdw>
          </a:effectLst>
        </p:spPr>
        <p:txBody>
          <a:bodyPr lIns="0" tIns="72000" rIns="81230" bIns="36000" rtlCol="0" anchor="ctr"/>
          <a:lstStyle/>
          <a:p>
            <a:pPr marL="126900"/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은닉층의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오차를 계산하기 위한 알고리즘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신경망의 출력 오차를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출력층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입력층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 역순으로 전파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72300" y="2529435"/>
            <a:ext cx="3216604" cy="1605843"/>
            <a:chOff x="800236" y="2529435"/>
            <a:chExt cx="3216604" cy="1605843"/>
          </a:xfrm>
        </p:grpSpPr>
        <p:sp>
          <p:nvSpPr>
            <p:cNvPr id="170" name="직사각형 169"/>
            <p:cNvSpPr/>
            <p:nvPr/>
          </p:nvSpPr>
          <p:spPr>
            <a:xfrm>
              <a:off x="1244656" y="2564904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244656" y="2936919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244656" y="3308934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1244656" y="3680950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2072680" y="2816854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2072680" y="3140890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2072680" y="3464926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화살표 연결선 176"/>
            <p:cNvCxnSpPr>
              <a:stCxn id="171" idx="3"/>
              <a:endCxn id="174" idx="2"/>
            </p:cNvCxnSpPr>
            <p:nvPr/>
          </p:nvCxnSpPr>
          <p:spPr>
            <a:xfrm flipV="1">
              <a:off x="1352656" y="2870854"/>
              <a:ext cx="720024" cy="12006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직선 화살표 연결선 177"/>
            <p:cNvCxnSpPr>
              <a:stCxn id="170" idx="3"/>
              <a:endCxn id="174" idx="2"/>
            </p:cNvCxnSpPr>
            <p:nvPr/>
          </p:nvCxnSpPr>
          <p:spPr>
            <a:xfrm>
              <a:off x="1352656" y="2618904"/>
              <a:ext cx="720024" cy="25195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직선 화살표 연결선 178"/>
            <p:cNvCxnSpPr>
              <a:stCxn id="170" idx="3"/>
              <a:endCxn id="175" idx="2"/>
            </p:cNvCxnSpPr>
            <p:nvPr/>
          </p:nvCxnSpPr>
          <p:spPr>
            <a:xfrm>
              <a:off x="1352656" y="2618904"/>
              <a:ext cx="720024" cy="57598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직선 화살표 연결선 179"/>
            <p:cNvCxnSpPr>
              <a:stCxn id="170" idx="3"/>
              <a:endCxn id="176" idx="2"/>
            </p:cNvCxnSpPr>
            <p:nvPr/>
          </p:nvCxnSpPr>
          <p:spPr>
            <a:xfrm>
              <a:off x="1352656" y="2618904"/>
              <a:ext cx="720024" cy="90002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직선 화살표 연결선 180"/>
            <p:cNvCxnSpPr>
              <a:stCxn id="171" idx="3"/>
              <a:endCxn id="175" idx="2"/>
            </p:cNvCxnSpPr>
            <p:nvPr/>
          </p:nvCxnSpPr>
          <p:spPr>
            <a:xfrm>
              <a:off x="1352656" y="2990919"/>
              <a:ext cx="720024" cy="20397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직선 화살표 연결선 181"/>
            <p:cNvCxnSpPr>
              <a:stCxn id="171" idx="3"/>
              <a:endCxn id="176" idx="2"/>
            </p:cNvCxnSpPr>
            <p:nvPr/>
          </p:nvCxnSpPr>
          <p:spPr>
            <a:xfrm>
              <a:off x="1352656" y="2990919"/>
              <a:ext cx="720024" cy="52800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직선 화살표 연결선 182"/>
            <p:cNvCxnSpPr>
              <a:stCxn id="172" idx="3"/>
              <a:endCxn id="174" idx="2"/>
            </p:cNvCxnSpPr>
            <p:nvPr/>
          </p:nvCxnSpPr>
          <p:spPr>
            <a:xfrm flipV="1">
              <a:off x="1352656" y="2870854"/>
              <a:ext cx="720024" cy="49208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직선 화살표 연결선 183"/>
            <p:cNvCxnSpPr>
              <a:stCxn id="172" idx="3"/>
              <a:endCxn id="175" idx="2"/>
            </p:cNvCxnSpPr>
            <p:nvPr/>
          </p:nvCxnSpPr>
          <p:spPr>
            <a:xfrm flipV="1">
              <a:off x="1352656" y="3194890"/>
              <a:ext cx="720024" cy="16804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직선 화살표 연결선 184"/>
            <p:cNvCxnSpPr>
              <a:stCxn id="172" idx="3"/>
              <a:endCxn id="176" idx="2"/>
            </p:cNvCxnSpPr>
            <p:nvPr/>
          </p:nvCxnSpPr>
          <p:spPr>
            <a:xfrm>
              <a:off x="1352656" y="3362934"/>
              <a:ext cx="720024" cy="15599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직선 화살표 연결선 185"/>
            <p:cNvCxnSpPr>
              <a:stCxn id="173" idx="3"/>
              <a:endCxn id="174" idx="2"/>
            </p:cNvCxnSpPr>
            <p:nvPr/>
          </p:nvCxnSpPr>
          <p:spPr>
            <a:xfrm flipV="1">
              <a:off x="1352656" y="2870854"/>
              <a:ext cx="720024" cy="86409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직선 화살표 연결선 186"/>
            <p:cNvCxnSpPr>
              <a:stCxn id="173" idx="3"/>
              <a:endCxn id="175" idx="2"/>
            </p:cNvCxnSpPr>
            <p:nvPr/>
          </p:nvCxnSpPr>
          <p:spPr>
            <a:xfrm flipV="1">
              <a:off x="1352656" y="3194890"/>
              <a:ext cx="720024" cy="54006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직선 화살표 연결선 187"/>
            <p:cNvCxnSpPr>
              <a:stCxn id="173" idx="3"/>
              <a:endCxn id="176" idx="2"/>
            </p:cNvCxnSpPr>
            <p:nvPr/>
          </p:nvCxnSpPr>
          <p:spPr>
            <a:xfrm flipV="1">
              <a:off x="1352656" y="3518926"/>
              <a:ext cx="720024" cy="21602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2" name="직사각형 191"/>
            <p:cNvSpPr/>
            <p:nvPr/>
          </p:nvSpPr>
          <p:spPr>
            <a:xfrm>
              <a:off x="1052434" y="3919834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입력층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3320618" y="3919834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kern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출력층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4" name="오른쪽 중괄호 193"/>
            <p:cNvSpPr/>
            <p:nvPr/>
          </p:nvSpPr>
          <p:spPr>
            <a:xfrm rot="16200000" flipH="1">
              <a:off x="1237374" y="3779325"/>
              <a:ext cx="122563" cy="182145"/>
            </a:xfrm>
            <a:prstGeom prst="rightBrace">
              <a:avLst>
                <a:gd name="adj1" fmla="val 19153"/>
                <a:gd name="adj2" fmla="val 48142"/>
              </a:avLst>
            </a:prstGeom>
            <a:noFill/>
            <a:ln w="317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오른쪽 중괄호 194"/>
            <p:cNvSpPr/>
            <p:nvPr/>
          </p:nvSpPr>
          <p:spPr>
            <a:xfrm rot="16200000" flipH="1">
              <a:off x="3505557" y="3774246"/>
              <a:ext cx="122563" cy="182145"/>
            </a:xfrm>
            <a:prstGeom prst="rightBrace">
              <a:avLst>
                <a:gd name="adj1" fmla="val 19153"/>
                <a:gd name="adj2" fmla="val 48142"/>
              </a:avLst>
            </a:prstGeom>
            <a:noFill/>
            <a:ln w="317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6" name="직선 화살표 연결선 195"/>
            <p:cNvCxnSpPr/>
            <p:nvPr/>
          </p:nvCxnSpPr>
          <p:spPr>
            <a:xfrm>
              <a:off x="800236" y="2605911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7" name="직선 화살표 연결선 196"/>
            <p:cNvCxnSpPr/>
            <p:nvPr/>
          </p:nvCxnSpPr>
          <p:spPr>
            <a:xfrm>
              <a:off x="800236" y="3732864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직선 화살표 연결선 197"/>
            <p:cNvCxnSpPr/>
            <p:nvPr/>
          </p:nvCxnSpPr>
          <p:spPr>
            <a:xfrm>
              <a:off x="800236" y="2981562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직선 화살표 연결선 198"/>
            <p:cNvCxnSpPr/>
            <p:nvPr/>
          </p:nvCxnSpPr>
          <p:spPr>
            <a:xfrm>
              <a:off x="800236" y="3357213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0" name="직사각형 199"/>
            <p:cNvSpPr/>
            <p:nvPr/>
          </p:nvSpPr>
          <p:spPr>
            <a:xfrm>
              <a:off x="1600537" y="2529435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가중치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69" name="타원 268"/>
            <p:cNvSpPr/>
            <p:nvPr/>
          </p:nvSpPr>
          <p:spPr>
            <a:xfrm>
              <a:off x="3512840" y="2818831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3512840" y="3142867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>
              <a:off x="3512840" y="3466903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2" name="직선 화살표 연결선 271"/>
            <p:cNvCxnSpPr>
              <a:stCxn id="269" idx="6"/>
            </p:cNvCxnSpPr>
            <p:nvPr/>
          </p:nvCxnSpPr>
          <p:spPr>
            <a:xfrm>
              <a:off x="3620840" y="2872831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직선 화살표 연결선 272"/>
            <p:cNvCxnSpPr>
              <a:stCxn id="270" idx="6"/>
            </p:cNvCxnSpPr>
            <p:nvPr/>
          </p:nvCxnSpPr>
          <p:spPr>
            <a:xfrm>
              <a:off x="3620840" y="3196867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직선 화살표 연결선 273"/>
            <p:cNvCxnSpPr>
              <a:stCxn id="271" idx="6"/>
            </p:cNvCxnSpPr>
            <p:nvPr/>
          </p:nvCxnSpPr>
          <p:spPr>
            <a:xfrm>
              <a:off x="3620840" y="3520903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5" name="타원 274"/>
            <p:cNvSpPr/>
            <p:nvPr/>
          </p:nvSpPr>
          <p:spPr>
            <a:xfrm>
              <a:off x="2792760" y="2551911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2792760" y="3318661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2792760" y="3702037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796224" y="2935286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2" name="직선 화살표 연결선 281"/>
            <p:cNvCxnSpPr>
              <a:stCxn id="174" idx="6"/>
              <a:endCxn id="275" idx="2"/>
            </p:cNvCxnSpPr>
            <p:nvPr/>
          </p:nvCxnSpPr>
          <p:spPr>
            <a:xfrm flipV="1">
              <a:off x="2180680" y="2605911"/>
              <a:ext cx="612080" cy="264943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직선 화살표 연결선 282"/>
            <p:cNvCxnSpPr>
              <a:stCxn id="174" idx="6"/>
              <a:endCxn id="278" idx="2"/>
            </p:cNvCxnSpPr>
            <p:nvPr/>
          </p:nvCxnSpPr>
          <p:spPr>
            <a:xfrm>
              <a:off x="2180680" y="2870854"/>
              <a:ext cx="615544" cy="11843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5" name="직선 화살표 연결선 284"/>
            <p:cNvCxnSpPr>
              <a:endCxn id="276" idx="2"/>
            </p:cNvCxnSpPr>
            <p:nvPr/>
          </p:nvCxnSpPr>
          <p:spPr>
            <a:xfrm>
              <a:off x="2180680" y="2870854"/>
              <a:ext cx="612080" cy="50180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6" name="직선 화살표 연결선 285"/>
            <p:cNvCxnSpPr>
              <a:stCxn id="174" idx="6"/>
              <a:endCxn id="277" idx="2"/>
            </p:cNvCxnSpPr>
            <p:nvPr/>
          </p:nvCxnSpPr>
          <p:spPr>
            <a:xfrm>
              <a:off x="2180680" y="2870854"/>
              <a:ext cx="612080" cy="885183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7" name="직선 화살표 연결선 286"/>
            <p:cNvCxnSpPr>
              <a:stCxn id="175" idx="6"/>
              <a:endCxn id="275" idx="2"/>
            </p:cNvCxnSpPr>
            <p:nvPr/>
          </p:nvCxnSpPr>
          <p:spPr>
            <a:xfrm flipV="1">
              <a:off x="2180680" y="2605911"/>
              <a:ext cx="612080" cy="588979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8" name="직선 화살표 연결선 287"/>
            <p:cNvCxnSpPr>
              <a:stCxn id="175" idx="6"/>
              <a:endCxn id="278" idx="2"/>
            </p:cNvCxnSpPr>
            <p:nvPr/>
          </p:nvCxnSpPr>
          <p:spPr>
            <a:xfrm flipV="1">
              <a:off x="2180680" y="2989286"/>
              <a:ext cx="615544" cy="20560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직선 화살표 연결선 288"/>
            <p:cNvCxnSpPr>
              <a:stCxn id="175" idx="6"/>
              <a:endCxn id="276" idx="2"/>
            </p:cNvCxnSpPr>
            <p:nvPr/>
          </p:nvCxnSpPr>
          <p:spPr>
            <a:xfrm>
              <a:off x="2180680" y="3194890"/>
              <a:ext cx="612080" cy="17777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0" name="직선 화살표 연결선 289"/>
            <p:cNvCxnSpPr>
              <a:stCxn id="175" idx="6"/>
              <a:endCxn id="277" idx="2"/>
            </p:cNvCxnSpPr>
            <p:nvPr/>
          </p:nvCxnSpPr>
          <p:spPr>
            <a:xfrm>
              <a:off x="2180680" y="3194890"/>
              <a:ext cx="612080" cy="56114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1" name="직선 화살표 연결선 290"/>
            <p:cNvCxnSpPr>
              <a:stCxn id="176" idx="6"/>
              <a:endCxn id="275" idx="2"/>
            </p:cNvCxnSpPr>
            <p:nvPr/>
          </p:nvCxnSpPr>
          <p:spPr>
            <a:xfrm flipV="1">
              <a:off x="2180680" y="2605911"/>
              <a:ext cx="612080" cy="91301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2" name="직선 화살표 연결선 291"/>
            <p:cNvCxnSpPr>
              <a:stCxn id="176" idx="6"/>
              <a:endCxn id="278" idx="2"/>
            </p:cNvCxnSpPr>
            <p:nvPr/>
          </p:nvCxnSpPr>
          <p:spPr>
            <a:xfrm flipV="1">
              <a:off x="2180680" y="2989286"/>
              <a:ext cx="615544" cy="52964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3" name="직선 화살표 연결선 292"/>
            <p:cNvCxnSpPr>
              <a:stCxn id="176" idx="6"/>
              <a:endCxn id="276" idx="2"/>
            </p:cNvCxnSpPr>
            <p:nvPr/>
          </p:nvCxnSpPr>
          <p:spPr>
            <a:xfrm flipV="1">
              <a:off x="2180680" y="3372661"/>
              <a:ext cx="612080" cy="14626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" name="직선 화살표 연결선 293"/>
            <p:cNvCxnSpPr>
              <a:stCxn id="176" idx="6"/>
              <a:endCxn id="277" idx="2"/>
            </p:cNvCxnSpPr>
            <p:nvPr/>
          </p:nvCxnSpPr>
          <p:spPr>
            <a:xfrm>
              <a:off x="2180680" y="3518926"/>
              <a:ext cx="612080" cy="23711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5" name="직선 화살표 연결선 294"/>
            <p:cNvCxnSpPr>
              <a:stCxn id="275" idx="6"/>
              <a:endCxn id="269" idx="2"/>
            </p:cNvCxnSpPr>
            <p:nvPr/>
          </p:nvCxnSpPr>
          <p:spPr>
            <a:xfrm>
              <a:off x="2900760" y="2605911"/>
              <a:ext cx="612080" cy="26692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6" name="직선 화살표 연결선 295"/>
            <p:cNvCxnSpPr>
              <a:stCxn id="275" idx="6"/>
              <a:endCxn id="270" idx="2"/>
            </p:cNvCxnSpPr>
            <p:nvPr/>
          </p:nvCxnSpPr>
          <p:spPr>
            <a:xfrm>
              <a:off x="2900760" y="2605911"/>
              <a:ext cx="612080" cy="59095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7" name="직선 화살표 연결선 296"/>
            <p:cNvCxnSpPr>
              <a:stCxn id="275" idx="6"/>
              <a:endCxn id="271" idx="2"/>
            </p:cNvCxnSpPr>
            <p:nvPr/>
          </p:nvCxnSpPr>
          <p:spPr>
            <a:xfrm>
              <a:off x="2900760" y="2605911"/>
              <a:ext cx="612080" cy="91499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9" name="직선 화살표 연결선 298"/>
            <p:cNvCxnSpPr>
              <a:stCxn id="278" idx="6"/>
              <a:endCxn id="269" idx="2"/>
            </p:cNvCxnSpPr>
            <p:nvPr/>
          </p:nvCxnSpPr>
          <p:spPr>
            <a:xfrm flipV="1">
              <a:off x="2904224" y="2872831"/>
              <a:ext cx="608616" cy="11645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0" name="직선 화살표 연결선 299"/>
            <p:cNvCxnSpPr>
              <a:stCxn id="278" idx="6"/>
              <a:endCxn id="270" idx="2"/>
            </p:cNvCxnSpPr>
            <p:nvPr/>
          </p:nvCxnSpPr>
          <p:spPr>
            <a:xfrm>
              <a:off x="2904224" y="2989286"/>
              <a:ext cx="608616" cy="20758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1" name="직선 화살표 연결선 300"/>
            <p:cNvCxnSpPr>
              <a:stCxn id="278" idx="6"/>
              <a:endCxn id="271" idx="2"/>
            </p:cNvCxnSpPr>
            <p:nvPr/>
          </p:nvCxnSpPr>
          <p:spPr>
            <a:xfrm>
              <a:off x="2904224" y="2989286"/>
              <a:ext cx="608616" cy="53161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2" name="직선 화살표 연결선 301"/>
            <p:cNvCxnSpPr>
              <a:stCxn id="276" idx="6"/>
              <a:endCxn id="269" idx="2"/>
            </p:cNvCxnSpPr>
            <p:nvPr/>
          </p:nvCxnSpPr>
          <p:spPr>
            <a:xfrm flipV="1">
              <a:off x="2900760" y="2872831"/>
              <a:ext cx="612080" cy="49983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3" name="직선 화살표 연결선 302"/>
            <p:cNvCxnSpPr>
              <a:stCxn id="276" idx="6"/>
              <a:endCxn id="270" idx="2"/>
            </p:cNvCxnSpPr>
            <p:nvPr/>
          </p:nvCxnSpPr>
          <p:spPr>
            <a:xfrm flipV="1">
              <a:off x="2900760" y="3196867"/>
              <a:ext cx="612080" cy="17579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4" name="직선 화살표 연결선 303"/>
            <p:cNvCxnSpPr>
              <a:stCxn id="276" idx="6"/>
              <a:endCxn id="271" idx="2"/>
            </p:cNvCxnSpPr>
            <p:nvPr/>
          </p:nvCxnSpPr>
          <p:spPr>
            <a:xfrm>
              <a:off x="2900760" y="3372661"/>
              <a:ext cx="612080" cy="14824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5" name="직선 화살표 연결선 304"/>
            <p:cNvCxnSpPr>
              <a:stCxn id="277" idx="6"/>
              <a:endCxn id="269" idx="2"/>
            </p:cNvCxnSpPr>
            <p:nvPr/>
          </p:nvCxnSpPr>
          <p:spPr>
            <a:xfrm flipV="1">
              <a:off x="2900760" y="2872831"/>
              <a:ext cx="612080" cy="88320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6" name="직선 화살표 연결선 305"/>
            <p:cNvCxnSpPr>
              <a:stCxn id="277" idx="6"/>
              <a:endCxn id="270" idx="2"/>
            </p:cNvCxnSpPr>
            <p:nvPr/>
          </p:nvCxnSpPr>
          <p:spPr>
            <a:xfrm flipV="1">
              <a:off x="2900760" y="3196867"/>
              <a:ext cx="612080" cy="55917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7" name="직선 화살표 연결선 306"/>
            <p:cNvCxnSpPr>
              <a:stCxn id="277" idx="6"/>
              <a:endCxn id="271" idx="2"/>
            </p:cNvCxnSpPr>
            <p:nvPr/>
          </p:nvCxnSpPr>
          <p:spPr>
            <a:xfrm flipV="1">
              <a:off x="2900760" y="3520903"/>
              <a:ext cx="612080" cy="23513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8" name="직사각형 307"/>
            <p:cNvSpPr/>
            <p:nvPr/>
          </p:nvSpPr>
          <p:spPr>
            <a:xfrm>
              <a:off x="2238755" y="3914389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kern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은</a:t>
              </a:r>
              <a:r>
                <a:rPr lang="ko-KR" altLang="en-US" sz="800" b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닉</a:t>
              </a:r>
              <a:r>
                <a:rPr lang="ko-KR" altLang="en-US" sz="800" b="1" kern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층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09" name="오른쪽 중괄호 308"/>
            <p:cNvSpPr/>
            <p:nvPr/>
          </p:nvSpPr>
          <p:spPr>
            <a:xfrm rot="16200000" flipH="1">
              <a:off x="2430460" y="3403883"/>
              <a:ext cx="109032" cy="911982"/>
            </a:xfrm>
            <a:prstGeom prst="rightBrace">
              <a:avLst>
                <a:gd name="adj1" fmla="val 19153"/>
                <a:gd name="adj2" fmla="val 48142"/>
              </a:avLst>
            </a:prstGeom>
            <a:noFill/>
            <a:ln w="317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1" name="직사각형 440"/>
          <p:cNvSpPr/>
          <p:nvPr/>
        </p:nvSpPr>
        <p:spPr>
          <a:xfrm>
            <a:off x="1316720" y="5163206"/>
            <a:ext cx="108000" cy="10800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/>
          <p:cNvSpPr/>
          <p:nvPr/>
        </p:nvSpPr>
        <p:spPr>
          <a:xfrm>
            <a:off x="1316720" y="5535221"/>
            <a:ext cx="108000" cy="10800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직사각형 442"/>
          <p:cNvSpPr/>
          <p:nvPr/>
        </p:nvSpPr>
        <p:spPr>
          <a:xfrm>
            <a:off x="1316720" y="5907236"/>
            <a:ext cx="108000" cy="10800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직사각형 443"/>
          <p:cNvSpPr/>
          <p:nvPr/>
        </p:nvSpPr>
        <p:spPr>
          <a:xfrm>
            <a:off x="1316720" y="6279252"/>
            <a:ext cx="108000" cy="10800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타원 444"/>
          <p:cNvSpPr/>
          <p:nvPr/>
        </p:nvSpPr>
        <p:spPr>
          <a:xfrm>
            <a:off x="2144744" y="5415156"/>
            <a:ext cx="108000" cy="10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타원 445"/>
          <p:cNvSpPr/>
          <p:nvPr/>
        </p:nvSpPr>
        <p:spPr>
          <a:xfrm>
            <a:off x="2144744" y="5739192"/>
            <a:ext cx="108000" cy="108000"/>
          </a:xfrm>
          <a:prstGeom prst="ellipse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/>
          <p:cNvSpPr/>
          <p:nvPr/>
        </p:nvSpPr>
        <p:spPr>
          <a:xfrm>
            <a:off x="2144744" y="6063228"/>
            <a:ext cx="108000" cy="108000"/>
          </a:xfrm>
          <a:prstGeom prst="ellipse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직선 화살표 연결선 447"/>
          <p:cNvCxnSpPr>
            <a:stCxn id="442" idx="3"/>
            <a:endCxn id="445" idx="2"/>
          </p:cNvCxnSpPr>
          <p:nvPr/>
        </p:nvCxnSpPr>
        <p:spPr>
          <a:xfrm flipV="1">
            <a:off x="1424720" y="5469156"/>
            <a:ext cx="720024" cy="120065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9" name="직선 화살표 연결선 448"/>
          <p:cNvCxnSpPr>
            <a:stCxn id="441" idx="3"/>
            <a:endCxn id="445" idx="2"/>
          </p:cNvCxnSpPr>
          <p:nvPr/>
        </p:nvCxnSpPr>
        <p:spPr>
          <a:xfrm>
            <a:off x="1424720" y="5217206"/>
            <a:ext cx="720024" cy="25195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0" name="직선 화살표 연결선 449"/>
          <p:cNvCxnSpPr>
            <a:stCxn id="441" idx="3"/>
            <a:endCxn id="446" idx="2"/>
          </p:cNvCxnSpPr>
          <p:nvPr/>
        </p:nvCxnSpPr>
        <p:spPr>
          <a:xfrm>
            <a:off x="1424720" y="5217206"/>
            <a:ext cx="720024" cy="575986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1" name="직선 화살표 연결선 450"/>
          <p:cNvCxnSpPr>
            <a:stCxn id="441" idx="3"/>
            <a:endCxn id="447" idx="2"/>
          </p:cNvCxnSpPr>
          <p:nvPr/>
        </p:nvCxnSpPr>
        <p:spPr>
          <a:xfrm>
            <a:off x="1424720" y="5217206"/>
            <a:ext cx="720024" cy="900022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2" name="직선 화살표 연결선 451"/>
          <p:cNvCxnSpPr>
            <a:stCxn id="442" idx="3"/>
            <a:endCxn id="446" idx="2"/>
          </p:cNvCxnSpPr>
          <p:nvPr/>
        </p:nvCxnSpPr>
        <p:spPr>
          <a:xfrm>
            <a:off x="1424720" y="5589221"/>
            <a:ext cx="720024" cy="203971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3" name="직선 화살표 연결선 452"/>
          <p:cNvCxnSpPr>
            <a:stCxn id="442" idx="3"/>
            <a:endCxn id="447" idx="2"/>
          </p:cNvCxnSpPr>
          <p:nvPr/>
        </p:nvCxnSpPr>
        <p:spPr>
          <a:xfrm>
            <a:off x="1424720" y="5589221"/>
            <a:ext cx="720024" cy="528007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4" name="직선 화살표 연결선 453"/>
          <p:cNvCxnSpPr>
            <a:stCxn id="443" idx="3"/>
            <a:endCxn id="445" idx="2"/>
          </p:cNvCxnSpPr>
          <p:nvPr/>
        </p:nvCxnSpPr>
        <p:spPr>
          <a:xfrm flipV="1">
            <a:off x="1424720" y="5469156"/>
            <a:ext cx="720024" cy="49208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5" name="직선 화살표 연결선 454"/>
          <p:cNvCxnSpPr>
            <a:stCxn id="443" idx="3"/>
            <a:endCxn id="446" idx="2"/>
          </p:cNvCxnSpPr>
          <p:nvPr/>
        </p:nvCxnSpPr>
        <p:spPr>
          <a:xfrm flipV="1">
            <a:off x="1424720" y="5793192"/>
            <a:ext cx="720024" cy="168044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6" name="직선 화살표 연결선 455"/>
          <p:cNvCxnSpPr>
            <a:stCxn id="443" idx="3"/>
            <a:endCxn id="447" idx="2"/>
          </p:cNvCxnSpPr>
          <p:nvPr/>
        </p:nvCxnSpPr>
        <p:spPr>
          <a:xfrm>
            <a:off x="1424720" y="5961236"/>
            <a:ext cx="720024" cy="155992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7" name="직선 화살표 연결선 456"/>
          <p:cNvCxnSpPr>
            <a:stCxn id="444" idx="3"/>
            <a:endCxn id="445" idx="2"/>
          </p:cNvCxnSpPr>
          <p:nvPr/>
        </p:nvCxnSpPr>
        <p:spPr>
          <a:xfrm flipV="1">
            <a:off x="1424720" y="5469156"/>
            <a:ext cx="720024" cy="864096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8" name="직선 화살표 연결선 457"/>
          <p:cNvCxnSpPr>
            <a:stCxn id="444" idx="3"/>
            <a:endCxn id="446" idx="2"/>
          </p:cNvCxnSpPr>
          <p:nvPr/>
        </p:nvCxnSpPr>
        <p:spPr>
          <a:xfrm flipV="1">
            <a:off x="1424720" y="5793192"/>
            <a:ext cx="720024" cy="54006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9" name="직선 화살표 연결선 458"/>
          <p:cNvCxnSpPr>
            <a:stCxn id="444" idx="3"/>
            <a:endCxn id="447" idx="2"/>
          </p:cNvCxnSpPr>
          <p:nvPr/>
        </p:nvCxnSpPr>
        <p:spPr>
          <a:xfrm flipV="1">
            <a:off x="1424720" y="6117228"/>
            <a:ext cx="720024" cy="216024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4" name="직선 화살표 연결선 463"/>
          <p:cNvCxnSpPr/>
          <p:nvPr/>
        </p:nvCxnSpPr>
        <p:spPr>
          <a:xfrm>
            <a:off x="872300" y="5204213"/>
            <a:ext cx="396000" cy="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5" name="직선 화살표 연결선 464"/>
          <p:cNvCxnSpPr/>
          <p:nvPr/>
        </p:nvCxnSpPr>
        <p:spPr>
          <a:xfrm>
            <a:off x="872300" y="6331166"/>
            <a:ext cx="396000" cy="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6" name="직선 화살표 연결선 465"/>
          <p:cNvCxnSpPr/>
          <p:nvPr/>
        </p:nvCxnSpPr>
        <p:spPr>
          <a:xfrm>
            <a:off x="872300" y="5579864"/>
            <a:ext cx="396000" cy="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7" name="직선 화살표 연결선 466"/>
          <p:cNvCxnSpPr/>
          <p:nvPr/>
        </p:nvCxnSpPr>
        <p:spPr>
          <a:xfrm>
            <a:off x="872300" y="5955515"/>
            <a:ext cx="396000" cy="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9" name="타원 468"/>
          <p:cNvSpPr/>
          <p:nvPr/>
        </p:nvSpPr>
        <p:spPr>
          <a:xfrm>
            <a:off x="3584904" y="5417133"/>
            <a:ext cx="108000" cy="108000"/>
          </a:xfrm>
          <a:prstGeom prst="ellipse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타원 469"/>
          <p:cNvSpPr/>
          <p:nvPr/>
        </p:nvSpPr>
        <p:spPr>
          <a:xfrm>
            <a:off x="3584904" y="5741169"/>
            <a:ext cx="108000" cy="10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타원 470"/>
          <p:cNvSpPr/>
          <p:nvPr/>
        </p:nvSpPr>
        <p:spPr>
          <a:xfrm>
            <a:off x="3584904" y="6065205"/>
            <a:ext cx="108000" cy="108000"/>
          </a:xfrm>
          <a:prstGeom prst="ellipse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직선 화살표 연결선 471"/>
          <p:cNvCxnSpPr>
            <a:stCxn id="469" idx="6"/>
          </p:cNvCxnSpPr>
          <p:nvPr/>
        </p:nvCxnSpPr>
        <p:spPr>
          <a:xfrm>
            <a:off x="3692904" y="5471133"/>
            <a:ext cx="396000" cy="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3" name="직선 화살표 연결선 472"/>
          <p:cNvCxnSpPr/>
          <p:nvPr/>
        </p:nvCxnSpPr>
        <p:spPr>
          <a:xfrm>
            <a:off x="3692904" y="5746317"/>
            <a:ext cx="39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4" name="직선 화살표 연결선 473"/>
          <p:cNvCxnSpPr>
            <a:stCxn id="471" idx="6"/>
          </p:cNvCxnSpPr>
          <p:nvPr/>
        </p:nvCxnSpPr>
        <p:spPr>
          <a:xfrm>
            <a:off x="3692904" y="6119205"/>
            <a:ext cx="396000" cy="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5" name="타원 474"/>
          <p:cNvSpPr/>
          <p:nvPr/>
        </p:nvSpPr>
        <p:spPr>
          <a:xfrm>
            <a:off x="2864824" y="5150213"/>
            <a:ext cx="108000" cy="10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타원 475"/>
          <p:cNvSpPr/>
          <p:nvPr/>
        </p:nvSpPr>
        <p:spPr>
          <a:xfrm>
            <a:off x="2864824" y="5916963"/>
            <a:ext cx="108000" cy="10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타원 476"/>
          <p:cNvSpPr/>
          <p:nvPr/>
        </p:nvSpPr>
        <p:spPr>
          <a:xfrm>
            <a:off x="2864824" y="6300339"/>
            <a:ext cx="108000" cy="10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/>
          <p:cNvSpPr/>
          <p:nvPr/>
        </p:nvSpPr>
        <p:spPr>
          <a:xfrm>
            <a:off x="2868288" y="5533588"/>
            <a:ext cx="108000" cy="10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9" name="직선 화살표 연결선 478"/>
          <p:cNvCxnSpPr>
            <a:stCxn id="445" idx="6"/>
            <a:endCxn id="475" idx="2"/>
          </p:cNvCxnSpPr>
          <p:nvPr/>
        </p:nvCxnSpPr>
        <p:spPr>
          <a:xfrm flipV="1">
            <a:off x="2252744" y="5204213"/>
            <a:ext cx="612080" cy="264943"/>
          </a:xfrm>
          <a:prstGeom prst="straightConnector1">
            <a:avLst/>
          </a:prstGeom>
          <a:noFill/>
          <a:ln w="952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0" name="직선 화살표 연결선 479"/>
          <p:cNvCxnSpPr>
            <a:stCxn id="445" idx="6"/>
            <a:endCxn id="478" idx="2"/>
          </p:cNvCxnSpPr>
          <p:nvPr/>
        </p:nvCxnSpPr>
        <p:spPr>
          <a:xfrm>
            <a:off x="2252744" y="5469156"/>
            <a:ext cx="615544" cy="118432"/>
          </a:xfrm>
          <a:prstGeom prst="straightConnector1">
            <a:avLst/>
          </a:prstGeom>
          <a:noFill/>
          <a:ln w="952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1" name="직선 화살표 연결선 480"/>
          <p:cNvCxnSpPr>
            <a:endCxn id="476" idx="2"/>
          </p:cNvCxnSpPr>
          <p:nvPr/>
        </p:nvCxnSpPr>
        <p:spPr>
          <a:xfrm>
            <a:off x="2252744" y="5469156"/>
            <a:ext cx="612080" cy="501807"/>
          </a:xfrm>
          <a:prstGeom prst="straightConnector1">
            <a:avLst/>
          </a:prstGeom>
          <a:noFill/>
          <a:ln w="952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2" name="직선 화살표 연결선 481"/>
          <p:cNvCxnSpPr>
            <a:stCxn id="445" idx="6"/>
            <a:endCxn id="477" idx="2"/>
          </p:cNvCxnSpPr>
          <p:nvPr/>
        </p:nvCxnSpPr>
        <p:spPr>
          <a:xfrm>
            <a:off x="2252744" y="5469156"/>
            <a:ext cx="612080" cy="885183"/>
          </a:xfrm>
          <a:prstGeom prst="straightConnector1">
            <a:avLst/>
          </a:prstGeom>
          <a:noFill/>
          <a:ln w="952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3" name="직선 화살표 연결선 482"/>
          <p:cNvCxnSpPr>
            <a:stCxn id="446" idx="6"/>
            <a:endCxn id="475" idx="2"/>
          </p:cNvCxnSpPr>
          <p:nvPr/>
        </p:nvCxnSpPr>
        <p:spPr>
          <a:xfrm flipV="1">
            <a:off x="2252744" y="5204213"/>
            <a:ext cx="612080" cy="588979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4" name="직선 화살표 연결선 483"/>
          <p:cNvCxnSpPr>
            <a:stCxn id="446" idx="6"/>
            <a:endCxn id="478" idx="2"/>
          </p:cNvCxnSpPr>
          <p:nvPr/>
        </p:nvCxnSpPr>
        <p:spPr>
          <a:xfrm flipV="1">
            <a:off x="2252744" y="5587588"/>
            <a:ext cx="615544" cy="205604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5" name="직선 화살표 연결선 484"/>
          <p:cNvCxnSpPr>
            <a:stCxn id="446" idx="6"/>
            <a:endCxn id="476" idx="2"/>
          </p:cNvCxnSpPr>
          <p:nvPr/>
        </p:nvCxnSpPr>
        <p:spPr>
          <a:xfrm>
            <a:off x="2252744" y="5793192"/>
            <a:ext cx="612080" cy="177771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6" name="직선 화살표 연결선 485"/>
          <p:cNvCxnSpPr>
            <a:stCxn id="446" idx="6"/>
            <a:endCxn id="477" idx="2"/>
          </p:cNvCxnSpPr>
          <p:nvPr/>
        </p:nvCxnSpPr>
        <p:spPr>
          <a:xfrm>
            <a:off x="2252744" y="5793192"/>
            <a:ext cx="612080" cy="561147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7" name="직선 화살표 연결선 486"/>
          <p:cNvCxnSpPr>
            <a:stCxn id="447" idx="6"/>
            <a:endCxn id="475" idx="2"/>
          </p:cNvCxnSpPr>
          <p:nvPr/>
        </p:nvCxnSpPr>
        <p:spPr>
          <a:xfrm flipV="1">
            <a:off x="2252744" y="5204213"/>
            <a:ext cx="612080" cy="913015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8" name="직선 화살표 연결선 487"/>
          <p:cNvCxnSpPr>
            <a:stCxn id="447" idx="6"/>
            <a:endCxn id="478" idx="2"/>
          </p:cNvCxnSpPr>
          <p:nvPr/>
        </p:nvCxnSpPr>
        <p:spPr>
          <a:xfrm flipV="1">
            <a:off x="2252744" y="5587588"/>
            <a:ext cx="615544" cy="52964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9" name="직선 화살표 연결선 488"/>
          <p:cNvCxnSpPr>
            <a:stCxn id="447" idx="6"/>
            <a:endCxn id="476" idx="2"/>
          </p:cNvCxnSpPr>
          <p:nvPr/>
        </p:nvCxnSpPr>
        <p:spPr>
          <a:xfrm flipV="1">
            <a:off x="2252744" y="5970963"/>
            <a:ext cx="612080" cy="146265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0" name="직선 화살표 연결선 489"/>
          <p:cNvCxnSpPr>
            <a:stCxn id="447" idx="6"/>
            <a:endCxn id="477" idx="2"/>
          </p:cNvCxnSpPr>
          <p:nvPr/>
        </p:nvCxnSpPr>
        <p:spPr>
          <a:xfrm>
            <a:off x="2252744" y="6117228"/>
            <a:ext cx="612080" cy="237111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1" name="직선 화살표 연결선 490"/>
          <p:cNvCxnSpPr>
            <a:stCxn id="475" idx="6"/>
            <a:endCxn id="469" idx="2"/>
          </p:cNvCxnSpPr>
          <p:nvPr/>
        </p:nvCxnSpPr>
        <p:spPr>
          <a:xfrm>
            <a:off x="2972824" y="5204213"/>
            <a:ext cx="612080" cy="26692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2" name="직선 화살표 연결선 491"/>
          <p:cNvCxnSpPr>
            <a:stCxn id="475" idx="6"/>
            <a:endCxn id="470" idx="2"/>
          </p:cNvCxnSpPr>
          <p:nvPr/>
        </p:nvCxnSpPr>
        <p:spPr>
          <a:xfrm>
            <a:off x="2972824" y="5204213"/>
            <a:ext cx="612080" cy="590956"/>
          </a:xfrm>
          <a:prstGeom prst="straightConnector1">
            <a:avLst/>
          </a:prstGeom>
          <a:noFill/>
          <a:ln w="952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3" name="직선 화살표 연결선 492"/>
          <p:cNvCxnSpPr>
            <a:stCxn id="475" idx="6"/>
            <a:endCxn id="471" idx="2"/>
          </p:cNvCxnSpPr>
          <p:nvPr/>
        </p:nvCxnSpPr>
        <p:spPr>
          <a:xfrm>
            <a:off x="2972824" y="5204213"/>
            <a:ext cx="612080" cy="914992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4" name="직선 화살표 연결선 493"/>
          <p:cNvCxnSpPr>
            <a:stCxn id="478" idx="6"/>
            <a:endCxn id="469" idx="2"/>
          </p:cNvCxnSpPr>
          <p:nvPr/>
        </p:nvCxnSpPr>
        <p:spPr>
          <a:xfrm flipV="1">
            <a:off x="2976288" y="5471133"/>
            <a:ext cx="608616" cy="116455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5" name="직선 화살표 연결선 494"/>
          <p:cNvCxnSpPr>
            <a:stCxn id="478" idx="6"/>
            <a:endCxn id="470" idx="2"/>
          </p:cNvCxnSpPr>
          <p:nvPr/>
        </p:nvCxnSpPr>
        <p:spPr>
          <a:xfrm>
            <a:off x="2976288" y="5587588"/>
            <a:ext cx="608616" cy="207581"/>
          </a:xfrm>
          <a:prstGeom prst="straightConnector1">
            <a:avLst/>
          </a:prstGeom>
          <a:noFill/>
          <a:ln w="952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6" name="직선 화살표 연결선 495"/>
          <p:cNvCxnSpPr>
            <a:stCxn id="478" idx="6"/>
            <a:endCxn id="471" idx="2"/>
          </p:cNvCxnSpPr>
          <p:nvPr/>
        </p:nvCxnSpPr>
        <p:spPr>
          <a:xfrm>
            <a:off x="2976288" y="5587588"/>
            <a:ext cx="608616" cy="531617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7" name="직선 화살표 연결선 496"/>
          <p:cNvCxnSpPr>
            <a:stCxn id="476" idx="6"/>
            <a:endCxn id="469" idx="2"/>
          </p:cNvCxnSpPr>
          <p:nvPr/>
        </p:nvCxnSpPr>
        <p:spPr>
          <a:xfrm flipV="1">
            <a:off x="2972824" y="5471133"/>
            <a:ext cx="612080" cy="499830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8" name="직선 화살표 연결선 497"/>
          <p:cNvCxnSpPr>
            <a:stCxn id="476" idx="6"/>
            <a:endCxn id="470" idx="2"/>
          </p:cNvCxnSpPr>
          <p:nvPr/>
        </p:nvCxnSpPr>
        <p:spPr>
          <a:xfrm flipV="1">
            <a:off x="2972824" y="5795169"/>
            <a:ext cx="612080" cy="175794"/>
          </a:xfrm>
          <a:prstGeom prst="straightConnector1">
            <a:avLst/>
          </a:prstGeom>
          <a:noFill/>
          <a:ln w="952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9" name="직선 화살표 연결선 498"/>
          <p:cNvCxnSpPr>
            <a:stCxn id="476" idx="6"/>
            <a:endCxn id="471" idx="2"/>
          </p:cNvCxnSpPr>
          <p:nvPr/>
        </p:nvCxnSpPr>
        <p:spPr>
          <a:xfrm>
            <a:off x="2972824" y="5970963"/>
            <a:ext cx="612080" cy="148242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0" name="직선 화살표 연결선 499"/>
          <p:cNvCxnSpPr>
            <a:stCxn id="477" idx="6"/>
            <a:endCxn id="469" idx="2"/>
          </p:cNvCxnSpPr>
          <p:nvPr/>
        </p:nvCxnSpPr>
        <p:spPr>
          <a:xfrm flipV="1">
            <a:off x="2972824" y="5471133"/>
            <a:ext cx="612080" cy="883206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1" name="직선 화살표 연결선 500"/>
          <p:cNvCxnSpPr>
            <a:stCxn id="477" idx="6"/>
            <a:endCxn id="470" idx="2"/>
          </p:cNvCxnSpPr>
          <p:nvPr/>
        </p:nvCxnSpPr>
        <p:spPr>
          <a:xfrm flipV="1">
            <a:off x="2972824" y="5795169"/>
            <a:ext cx="612080" cy="559170"/>
          </a:xfrm>
          <a:prstGeom prst="straightConnector1">
            <a:avLst/>
          </a:prstGeom>
          <a:noFill/>
          <a:ln w="9525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2" name="직선 화살표 연결선 501"/>
          <p:cNvCxnSpPr>
            <a:stCxn id="477" idx="6"/>
            <a:endCxn id="471" idx="2"/>
          </p:cNvCxnSpPr>
          <p:nvPr/>
        </p:nvCxnSpPr>
        <p:spPr>
          <a:xfrm flipV="1">
            <a:off x="2972824" y="6119205"/>
            <a:ext cx="612080" cy="235134"/>
          </a:xfrm>
          <a:prstGeom prst="straightConnector1">
            <a:avLst/>
          </a:prstGeom>
          <a:noFill/>
          <a:ln w="3175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TextBox 86"/>
          <p:cNvSpPr txBox="1"/>
          <p:nvPr/>
        </p:nvSpPr>
        <p:spPr>
          <a:xfrm>
            <a:off x="3774013" y="55892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역전파</a:t>
            </a:r>
            <a:endParaRPr lang="ko-KR" altLang="en-US" sz="9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87581" y="1510194"/>
            <a:ext cx="694670" cy="694670"/>
            <a:chOff x="287581" y="1510194"/>
            <a:chExt cx="694670" cy="694670"/>
          </a:xfrm>
        </p:grpSpPr>
        <p:sp>
          <p:nvSpPr>
            <p:cNvPr id="163" name="타원 162"/>
            <p:cNvSpPr/>
            <p:nvPr/>
          </p:nvSpPr>
          <p:spPr>
            <a:xfrm>
              <a:off x="287581" y="1510194"/>
              <a:ext cx="694670" cy="694670"/>
            </a:xfrm>
            <a:prstGeom prst="ellipse">
              <a:avLst/>
            </a:prstGeom>
            <a:gradFill>
              <a:gsLst>
                <a:gs pos="100000">
                  <a:srgbClr val="F5F5F5"/>
                </a:gs>
                <a:gs pos="38000">
                  <a:schemeClr val="bg1"/>
                </a:gs>
              </a:gsLst>
              <a:lin ang="5400000" scaled="0"/>
            </a:gradFill>
            <a:ln w="1905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800" b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pic>
          <p:nvPicPr>
            <p:cNvPr id="3076" name="Picture 4" descr="G:\05. 개인폴더\DongHunLee Temp\1. 기타 작업\8. 인공신경망 발표\알고리즘 아이콘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80" y="1595393"/>
              <a:ext cx="524271" cy="524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그룹 90"/>
          <p:cNvGrpSpPr/>
          <p:nvPr/>
        </p:nvGrpSpPr>
        <p:grpSpPr>
          <a:xfrm>
            <a:off x="5169024" y="1510194"/>
            <a:ext cx="694670" cy="694670"/>
            <a:chOff x="5169024" y="1510194"/>
            <a:chExt cx="694670" cy="694670"/>
          </a:xfrm>
        </p:grpSpPr>
        <p:sp>
          <p:nvSpPr>
            <p:cNvPr id="132" name="타원 131"/>
            <p:cNvSpPr/>
            <p:nvPr/>
          </p:nvSpPr>
          <p:spPr>
            <a:xfrm>
              <a:off x="5169024" y="1510194"/>
              <a:ext cx="694670" cy="694670"/>
            </a:xfrm>
            <a:prstGeom prst="ellipse">
              <a:avLst/>
            </a:prstGeom>
            <a:gradFill>
              <a:gsLst>
                <a:gs pos="100000">
                  <a:srgbClr val="F5F5F5"/>
                </a:gs>
                <a:gs pos="38000">
                  <a:schemeClr val="bg1"/>
                </a:gs>
              </a:gsLst>
              <a:lin ang="5400000" scaled="0"/>
            </a:gradFill>
            <a:ln w="1905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800" b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934" y="1589103"/>
              <a:ext cx="536850" cy="536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아래쪽 화살표 설명선 509"/>
              <p:cNvSpPr/>
              <p:nvPr/>
            </p:nvSpPr>
            <p:spPr>
              <a:xfrm>
                <a:off x="5385047" y="3810037"/>
                <a:ext cx="4211713" cy="2703783"/>
              </a:xfrm>
              <a:prstGeom prst="downArrowCallout">
                <a:avLst>
                  <a:gd name="adj1" fmla="val 100000"/>
                  <a:gd name="adj2" fmla="val 50000"/>
                  <a:gd name="adj3" fmla="val 0"/>
                  <a:gd name="adj4" fmla="val 100000"/>
                </a:avLst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innerShdw blurRad="114300">
                  <a:sysClr val="windowText" lastClr="000000">
                    <a:lumMod val="50000"/>
                    <a:lumOff val="50000"/>
                    <a:alpha val="42000"/>
                  </a:sysClr>
                </a:innerShdw>
              </a:effectLst>
            </p:spPr>
            <p:txBody>
              <a:bodyPr lIns="0" tIns="180000" rIns="0" bIns="0" rtlCol="0" anchor="ctr"/>
              <a:lstStyle/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신경망의 가중치 초기화</a:t>
                </a:r>
                <a:endPara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학습 데이터를 입력하여 출력 값과 정답을 비교</a:t>
                </a:r>
                <a:endPara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정답과의 오차를 구하고 출력 </a:t>
                </a:r>
                <a:r>
                  <a:rPr lang="ko-KR" altLang="en-US" sz="9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노드의</a:t>
                </a: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델타</a:t>
                </a:r>
                <a:r>
                  <a:rPr lang="en-US" altLang="ko-KR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9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altLang="ko-KR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)</a:t>
                </a: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를 계산</a:t>
                </a:r>
                <a:r>
                  <a:rPr lang="en-US" altLang="ko-KR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14:m>
                  <m:oMath xmlns:m="http://schemas.openxmlformats.org/officeDocument/2006/math">
                    <m:r>
                      <a:rPr lang="ko-KR" altLang="en-US" sz="9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𝛿</m:t>
                    </m:r>
                    <m:r>
                      <a:rPr lang="en-US" altLang="ko-KR" sz="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US" altLang="ko-KR" sz="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ko-KR" sz="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출력 </a:t>
                </a:r>
                <a:r>
                  <a:rPr lang="ko-KR" altLang="en-US" sz="9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노드의</a:t>
                </a: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델타를 </a:t>
                </a:r>
                <a:r>
                  <a:rPr lang="ko-KR" altLang="en-US" sz="9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역전파</a:t>
                </a: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시켜 은닉 </a:t>
                </a:r>
                <a:r>
                  <a:rPr lang="ko-KR" altLang="en-US" sz="9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노드들의</a:t>
                </a: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델타를 계산</a:t>
                </a:r>
                <a:r>
                  <a:rPr lang="en-US" altLang="ko-KR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ko-KR" sz="9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  <m:r>
                      <a:rPr lang="ko-KR" altLang="en-US" sz="9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ko-KR" altLang="en-US" sz="9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</a:rPr>
                  <a:t/>
                </a:r>
                <a:br>
                  <a:rPr lang="ko-KR" altLang="en-US" sz="9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𝜹</m:t>
                        </m:r>
                      </m:e>
                      <m:sup>
                        <m: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ko-KR" sz="9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𝝋</m:t>
                        </m:r>
                      </m:e>
                      <m:sup>
                        <m: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9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ko-KR" sz="9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ko-KR" sz="9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en-US" altLang="ko-KR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[4] </a:t>
                </a: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단계를 입력 </a:t>
                </a:r>
                <a:r>
                  <a:rPr lang="ko-KR" altLang="en-US" sz="9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노드</a:t>
                </a: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앞의 은닉 </a:t>
                </a:r>
                <a:r>
                  <a:rPr lang="ko-KR" altLang="en-US" sz="9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노드까지</a:t>
                </a: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반복</a:t>
                </a:r>
                <a:endPara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신경망의 가중치를 다음의 학습 규칙으로 변경 </a:t>
                </a:r>
                <a:r>
                  <a:rPr lang="en-US" altLang="ko-KR" sz="900" b="1" kern="0" dirty="0" smtClean="0">
                    <a:solidFill>
                      <a:srgbClr val="FC6714"/>
                    </a:solidFill>
                    <a:latin typeface="+mn-ea"/>
                    <a:cs typeface="Arial" panose="020B0604020202020204" pitchFamily="34" charset="0"/>
                  </a:rPr>
                  <a:t>[</a:t>
                </a:r>
                <a:r>
                  <a:rPr lang="ko-KR" altLang="en-US" sz="900" b="1" kern="0" dirty="0" smtClean="0">
                    <a:solidFill>
                      <a:srgbClr val="FC6714"/>
                    </a:solidFill>
                    <a:latin typeface="+mn-ea"/>
                    <a:cs typeface="Arial" panose="020B0604020202020204" pitchFamily="34" charset="0"/>
                  </a:rPr>
                  <a:t>학습 단계</a:t>
                </a:r>
                <a:r>
                  <a:rPr lang="en-US" altLang="ko-KR" sz="900" b="1" kern="0" dirty="0" smtClean="0">
                    <a:solidFill>
                      <a:srgbClr val="FC6714"/>
                    </a:solidFill>
                    <a:latin typeface="+mn-ea"/>
                    <a:cs typeface="Arial" panose="020B0604020202020204" pitchFamily="34" charset="0"/>
                  </a:rPr>
                  <a:t>]</a:t>
                </a:r>
                <a:r>
                  <a:rPr lang="en-US" altLang="ko-KR" sz="1050" i="1" dirty="0" smtClean="0">
                    <a:latin typeface="Cambria Math"/>
                  </a:rPr>
                  <a:t/>
                </a:r>
                <a:br>
                  <a:rPr lang="en-US" altLang="ko-KR" sz="105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sz="105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altLang="ko-KR" sz="105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←</m:t>
                    </m:r>
                    <m:r>
                      <a:rPr lang="en-US" altLang="ko-KR" sz="105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altLang="ko-KR" sz="105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105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𝛼𝛿</m:t>
                    </m:r>
                    <m:r>
                      <a:rPr lang="en-US" altLang="ko-KR" sz="105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모든 학습 데이터에 관해 단계 </a:t>
                </a:r>
                <a:r>
                  <a:rPr lang="en-US" altLang="ko-KR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[2-6]</a:t>
                </a: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을 반복</a:t>
                </a:r>
                <a:endPara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9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신경망이 충분히 학습되도록 반복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endParaRPr lang="en-US" altLang="ko-KR" sz="900" b="1" kern="0" dirty="0" smtClean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0" name="아래쪽 화살표 설명선 5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47" y="3810037"/>
                <a:ext cx="4211713" cy="2703783"/>
              </a:xfrm>
              <a:prstGeom prst="downArrowCallout">
                <a:avLst>
                  <a:gd name="adj1" fmla="val 100000"/>
                  <a:gd name="adj2" fmla="val 50000"/>
                  <a:gd name="adj3" fmla="val 0"/>
                  <a:gd name="adj4" fmla="val 10000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innerShdw blurRad="114300">
                  <a:sysClr val="windowText" lastClr="000000">
                    <a:lumMod val="50000"/>
                    <a:lumOff val="50000"/>
                    <a:alpha val="42000"/>
                  </a:sysClr>
                </a:inn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그룹 1023"/>
          <p:cNvGrpSpPr/>
          <p:nvPr/>
        </p:nvGrpSpPr>
        <p:grpSpPr>
          <a:xfrm>
            <a:off x="5323729" y="2657646"/>
            <a:ext cx="656537" cy="373796"/>
            <a:chOff x="5528510" y="2475469"/>
            <a:chExt cx="980492" cy="558238"/>
          </a:xfrm>
        </p:grpSpPr>
        <p:sp>
          <p:nvSpPr>
            <p:cNvPr id="513" name="직사각형 512"/>
            <p:cNvSpPr/>
            <p:nvPr/>
          </p:nvSpPr>
          <p:spPr>
            <a:xfrm>
              <a:off x="5572898" y="2475469"/>
              <a:ext cx="936104" cy="5138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528510" y="2519856"/>
              <a:ext cx="936104" cy="5138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5" name="TextBox 1024"/>
          <p:cNvSpPr txBox="1"/>
          <p:nvPr/>
        </p:nvSpPr>
        <p:spPr>
          <a:xfrm>
            <a:off x="5303184" y="297944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학습데이터</a:t>
            </a:r>
          </a:p>
        </p:txBody>
      </p:sp>
      <p:grpSp>
        <p:nvGrpSpPr>
          <p:cNvPr id="1029" name="그룹 1028"/>
          <p:cNvGrpSpPr/>
          <p:nvPr/>
        </p:nvGrpSpPr>
        <p:grpSpPr>
          <a:xfrm>
            <a:off x="6075065" y="2637157"/>
            <a:ext cx="396000" cy="215444"/>
            <a:chOff x="6105128" y="2637157"/>
            <a:chExt cx="396000" cy="215444"/>
          </a:xfrm>
        </p:grpSpPr>
        <p:cxnSp>
          <p:nvCxnSpPr>
            <p:cNvPr id="516" name="직선 화살표 연결선 515"/>
            <p:cNvCxnSpPr/>
            <p:nvPr/>
          </p:nvCxnSpPr>
          <p:spPr>
            <a:xfrm>
              <a:off x="6105128" y="2821819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7" name="TextBox 516"/>
            <p:cNvSpPr txBox="1"/>
            <p:nvPr/>
          </p:nvSpPr>
          <p:spPr>
            <a:xfrm>
              <a:off x="6105128" y="263715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입력</a:t>
              </a:r>
              <a:endParaRPr lang="ko-KR" alt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028" name="그룹 1027"/>
          <p:cNvGrpSpPr/>
          <p:nvPr/>
        </p:nvGrpSpPr>
        <p:grpSpPr>
          <a:xfrm>
            <a:off x="6551002" y="2548199"/>
            <a:ext cx="1108550" cy="592691"/>
            <a:chOff x="10137576" y="2766144"/>
            <a:chExt cx="1108550" cy="592691"/>
          </a:xfrm>
        </p:grpSpPr>
        <p:sp>
          <p:nvSpPr>
            <p:cNvPr id="1026" name="직사각형 1025"/>
            <p:cNvSpPr/>
            <p:nvPr/>
          </p:nvSpPr>
          <p:spPr>
            <a:xfrm>
              <a:off x="10137576" y="2766144"/>
              <a:ext cx="1108550" cy="5926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7795" y="2804058"/>
              <a:ext cx="1008112" cy="534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8" name="그룹 707"/>
          <p:cNvGrpSpPr/>
          <p:nvPr/>
        </p:nvGrpSpPr>
        <p:grpSpPr>
          <a:xfrm>
            <a:off x="7739489" y="2637157"/>
            <a:ext cx="396000" cy="215444"/>
            <a:chOff x="6105128" y="2637157"/>
            <a:chExt cx="396000" cy="215444"/>
          </a:xfrm>
        </p:grpSpPr>
        <p:cxnSp>
          <p:nvCxnSpPr>
            <p:cNvPr id="709" name="직선 화살표 연결선 708"/>
            <p:cNvCxnSpPr/>
            <p:nvPr/>
          </p:nvCxnSpPr>
          <p:spPr>
            <a:xfrm>
              <a:off x="6105128" y="2821819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10" name="TextBox 709"/>
            <p:cNvSpPr txBox="1"/>
            <p:nvPr/>
          </p:nvSpPr>
          <p:spPr>
            <a:xfrm>
              <a:off x="6105128" y="263715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출</a:t>
              </a:r>
              <a:r>
                <a:rPr lang="ko-KR" altLang="en-US" sz="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력</a:t>
              </a:r>
            </a:p>
          </p:txBody>
        </p:sp>
      </p:grpSp>
      <p:pic>
        <p:nvPicPr>
          <p:cNvPr id="3083" name="Picture 11" descr="G:\05. 개인폴더\DongHunLee Temp\1. 기타 작업\8. 인공신경망 발표\계산기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28" y="2622668"/>
            <a:ext cx="443752" cy="4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3" name="TextBox 712"/>
          <p:cNvSpPr txBox="1"/>
          <p:nvPr/>
        </p:nvSpPr>
        <p:spPr>
          <a:xfrm>
            <a:off x="8121352" y="303332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오차 계산</a:t>
            </a:r>
            <a:endParaRPr lang="ko-KR" altLang="en-US" sz="8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718" name="직선 화살표 연결선 717"/>
          <p:cNvCxnSpPr/>
          <p:nvPr/>
        </p:nvCxnSpPr>
        <p:spPr>
          <a:xfrm>
            <a:off x="8753256" y="2821819"/>
            <a:ext cx="843504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9" name="TextBox 718"/>
          <p:cNvSpPr txBox="1"/>
          <p:nvPr/>
        </p:nvSpPr>
        <p:spPr>
          <a:xfrm>
            <a:off x="9001616" y="263715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학습 완료</a:t>
            </a:r>
            <a:endParaRPr lang="ko-KR" altLang="en-US" sz="8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036" name="직선 연결선 1035"/>
          <p:cNvCxnSpPr/>
          <p:nvPr/>
        </p:nvCxnSpPr>
        <p:spPr>
          <a:xfrm>
            <a:off x="8913440" y="2818831"/>
            <a:ext cx="0" cy="657621"/>
          </a:xfrm>
          <a:prstGeom prst="line">
            <a:avLst/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9" name="꺾인 연결선 1038"/>
          <p:cNvCxnSpPr>
            <a:endCxn id="1026" idx="2"/>
          </p:cNvCxnSpPr>
          <p:nvPr/>
        </p:nvCxnSpPr>
        <p:spPr>
          <a:xfrm rot="10800000">
            <a:off x="7105277" y="3140890"/>
            <a:ext cx="1808164" cy="335562"/>
          </a:xfrm>
          <a:prstGeom prst="bentConnector2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9" name="TextBox 728"/>
          <p:cNvSpPr txBox="1"/>
          <p:nvPr/>
        </p:nvSpPr>
        <p:spPr>
          <a:xfrm>
            <a:off x="7473280" y="3486348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역전파</a:t>
            </a:r>
            <a:r>
              <a:rPr lang="en-US" altLang="ko-KR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후</a:t>
            </a:r>
            <a:r>
              <a:rPr lang="en-US" altLang="ko-KR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800" b="1" kern="0" dirty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가중치 조절</a:t>
            </a:r>
            <a:endParaRPr lang="ko-KR" altLang="en-US" sz="9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042" name="꺾인 연결선 1041"/>
          <p:cNvCxnSpPr>
            <a:stCxn id="1026" idx="0"/>
            <a:endCxn id="513" idx="0"/>
          </p:cNvCxnSpPr>
          <p:nvPr/>
        </p:nvCxnSpPr>
        <p:spPr>
          <a:xfrm rot="16200000" flipH="1" flipV="1">
            <a:off x="6331344" y="1883713"/>
            <a:ext cx="109447" cy="1438418"/>
          </a:xfrm>
          <a:prstGeom prst="bentConnector3">
            <a:avLst>
              <a:gd name="adj1" fmla="val -167095"/>
            </a:avLst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6" name="TextBox 735"/>
          <p:cNvSpPr txBox="1"/>
          <p:nvPr/>
        </p:nvSpPr>
        <p:spPr>
          <a:xfrm>
            <a:off x="6177136" y="21557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반</a:t>
            </a:r>
            <a:r>
              <a:rPr lang="ko-KR" altLang="en-US" sz="800" b="1" ker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복</a:t>
            </a:r>
            <a:endParaRPr lang="ko-KR" altLang="en-US" sz="9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47" name="TextBox 1046"/>
          <p:cNvSpPr txBox="1"/>
          <p:nvPr/>
        </p:nvSpPr>
        <p:spPr>
          <a:xfrm>
            <a:off x="5950544" y="2610413"/>
            <a:ext cx="243978" cy="1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aseline="30000" dirty="0" smtClean="0"/>
              <a:t>2)</a:t>
            </a:r>
            <a:endParaRPr lang="ko-KR" altLang="en-US" sz="800" baseline="30000" dirty="0"/>
          </a:p>
        </p:txBody>
      </p:sp>
      <p:sp>
        <p:nvSpPr>
          <p:cNvPr id="738" name="TextBox 737"/>
          <p:cNvSpPr txBox="1"/>
          <p:nvPr/>
        </p:nvSpPr>
        <p:spPr>
          <a:xfrm>
            <a:off x="7642581" y="2610413"/>
            <a:ext cx="243978" cy="1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aseline="30000" dirty="0" smtClean="0"/>
              <a:t>3)</a:t>
            </a:r>
            <a:endParaRPr lang="ko-KR" altLang="en-US" sz="800" baseline="30000" dirty="0"/>
          </a:p>
        </p:txBody>
      </p:sp>
      <p:sp>
        <p:nvSpPr>
          <p:cNvPr id="740" name="TextBox 739"/>
          <p:cNvSpPr txBox="1"/>
          <p:nvPr/>
        </p:nvSpPr>
        <p:spPr>
          <a:xfrm>
            <a:off x="7257256" y="3487005"/>
            <a:ext cx="380232" cy="1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aseline="30000" dirty="0" smtClean="0"/>
              <a:t>4) - 6)</a:t>
            </a:r>
            <a:endParaRPr lang="ko-KR" altLang="en-US" sz="800" baseline="30000" dirty="0"/>
          </a:p>
        </p:txBody>
      </p:sp>
      <p:sp>
        <p:nvSpPr>
          <p:cNvPr id="741" name="TextBox 740"/>
          <p:cNvSpPr txBox="1"/>
          <p:nvPr/>
        </p:nvSpPr>
        <p:spPr>
          <a:xfrm>
            <a:off x="6092709" y="2132900"/>
            <a:ext cx="243978" cy="1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aseline="30000" dirty="0" smtClean="0"/>
              <a:t>7)</a:t>
            </a:r>
            <a:endParaRPr lang="ko-KR" altLang="en-US" sz="800" baseline="30000" dirty="0"/>
          </a:p>
        </p:txBody>
      </p:sp>
      <p:sp>
        <p:nvSpPr>
          <p:cNvPr id="742" name="TextBox 741"/>
          <p:cNvSpPr txBox="1"/>
          <p:nvPr/>
        </p:nvSpPr>
        <p:spPr>
          <a:xfrm>
            <a:off x="8913440" y="2614348"/>
            <a:ext cx="243978" cy="1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aseline="30000" dirty="0" smtClean="0"/>
              <a:t>8)</a:t>
            </a:r>
            <a:endParaRPr lang="ko-KR" altLang="en-US" sz="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48744" y="5013176"/>
                <a:ext cx="352532" cy="233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90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90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900" b="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FB762F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44" y="5013176"/>
                <a:ext cx="352532" cy="23333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3493030" y="5547712"/>
                <a:ext cx="29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900" i="1" smtClean="0">
                          <a:solidFill>
                            <a:srgbClr val="FB762F"/>
                          </a:solidFill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ko-KR" altLang="en-US" dirty="0">
                  <a:solidFill>
                    <a:srgbClr val="FB762F"/>
                  </a:solidFill>
                </a:endParaRPr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030" y="5547712"/>
                <a:ext cx="291747" cy="2308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2648744" y="5355906"/>
                <a:ext cx="352532" cy="233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90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90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900" b="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FB762F"/>
                  </a:solidFill>
                </a:endParaRPr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44" y="5355906"/>
                <a:ext cx="352532" cy="23333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2648744" y="5690390"/>
                <a:ext cx="352532" cy="233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90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90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900" b="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FB762F"/>
                  </a:solidFill>
                </a:endParaRPr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44" y="5690390"/>
                <a:ext cx="352532" cy="23333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2648744" y="6116538"/>
                <a:ext cx="352532" cy="233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90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90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900" b="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FB762F"/>
                  </a:solidFill>
                </a:endParaRPr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44" y="6116538"/>
                <a:ext cx="352532" cy="23333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1988778" y="5212266"/>
                <a:ext cx="352532" cy="233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90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90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900" b="0" i="1" smtClean="0">
                              <a:solidFill>
                                <a:srgbClr val="FB762F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FB762F"/>
                  </a:solidFill>
                </a:endParaRPr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778" y="5212266"/>
                <a:ext cx="352532" cy="23333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6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7" grpId="0"/>
      <p:bldP spid="208" grpId="0"/>
      <p:bldP spid="209" grpId="0"/>
      <p:bldP spid="211" grpId="0"/>
      <p:bldP spid="2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81" y="194715"/>
            <a:ext cx="8068359" cy="469042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4. 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신경망 학습의 예</a:t>
            </a:r>
            <a:r>
              <a:rPr lang="en-US" altLang="ko-KR" sz="25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25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44193" y="2217377"/>
            <a:ext cx="150721" cy="1507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944193" y="2667891"/>
            <a:ext cx="150721" cy="1507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/>
          <p:cNvCxnSpPr/>
          <p:nvPr/>
        </p:nvCxnSpPr>
        <p:spPr>
          <a:xfrm>
            <a:off x="4304928" y="2274605"/>
            <a:ext cx="55264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4304928" y="2732509"/>
            <a:ext cx="55264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4304928" y="3600615"/>
            <a:ext cx="55264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9" name="타원 268"/>
          <p:cNvSpPr/>
          <p:nvPr/>
        </p:nvSpPr>
        <p:spPr>
          <a:xfrm>
            <a:off x="6964789" y="2217327"/>
            <a:ext cx="150721" cy="150721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6964789" y="2669539"/>
            <a:ext cx="150721" cy="150721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6964789" y="3121751"/>
            <a:ext cx="150721" cy="150721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2" name="직선 화살표 연결선 271"/>
          <p:cNvCxnSpPr>
            <a:stCxn id="269" idx="6"/>
            <a:endCxn id="204" idx="2"/>
          </p:cNvCxnSpPr>
          <p:nvPr/>
        </p:nvCxnSpPr>
        <p:spPr>
          <a:xfrm>
            <a:off x="7115510" y="2292688"/>
            <a:ext cx="552642" cy="45176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3" name="직선 화살표 연결선 272"/>
          <p:cNvCxnSpPr>
            <a:stCxn id="270" idx="6"/>
            <a:endCxn id="204" idx="2"/>
          </p:cNvCxnSpPr>
          <p:nvPr/>
        </p:nvCxnSpPr>
        <p:spPr>
          <a:xfrm flipV="1">
            <a:off x="7115510" y="2744449"/>
            <a:ext cx="552642" cy="45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직선 화살표 연결선 273"/>
          <p:cNvCxnSpPr>
            <a:stCxn id="271" idx="6"/>
            <a:endCxn id="204" idx="2"/>
          </p:cNvCxnSpPr>
          <p:nvPr/>
        </p:nvCxnSpPr>
        <p:spPr>
          <a:xfrm flipV="1">
            <a:off x="7115510" y="2744449"/>
            <a:ext cx="552642" cy="45266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5" name="타원 274"/>
          <p:cNvSpPr/>
          <p:nvPr/>
        </p:nvSpPr>
        <p:spPr>
          <a:xfrm>
            <a:off x="5959874" y="1844824"/>
            <a:ext cx="150721" cy="150721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5959874" y="2914870"/>
            <a:ext cx="150721" cy="150721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5959874" y="3449895"/>
            <a:ext cx="150721" cy="150721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5964708" y="2379847"/>
            <a:ext cx="150721" cy="150721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2" name="직선 화살표 연결선 281"/>
          <p:cNvCxnSpPr>
            <a:endCxn id="275" idx="2"/>
          </p:cNvCxnSpPr>
          <p:nvPr/>
        </p:nvCxnSpPr>
        <p:spPr>
          <a:xfrm flipV="1">
            <a:off x="5105679" y="1920184"/>
            <a:ext cx="854195" cy="36974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3" name="직선 화살표 연결선 282"/>
          <p:cNvCxnSpPr>
            <a:endCxn id="278" idx="2"/>
          </p:cNvCxnSpPr>
          <p:nvPr/>
        </p:nvCxnSpPr>
        <p:spPr>
          <a:xfrm>
            <a:off x="5105679" y="2289928"/>
            <a:ext cx="859029" cy="16527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5" name="직선 화살표 연결선 284"/>
          <p:cNvCxnSpPr>
            <a:endCxn id="276" idx="2"/>
          </p:cNvCxnSpPr>
          <p:nvPr/>
        </p:nvCxnSpPr>
        <p:spPr>
          <a:xfrm>
            <a:off x="5105679" y="2289928"/>
            <a:ext cx="854195" cy="70030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6" name="직선 화살표 연결선 285"/>
          <p:cNvCxnSpPr>
            <a:endCxn id="277" idx="2"/>
          </p:cNvCxnSpPr>
          <p:nvPr/>
        </p:nvCxnSpPr>
        <p:spPr>
          <a:xfrm>
            <a:off x="5105679" y="2289928"/>
            <a:ext cx="854195" cy="123532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7" name="직선 화살표 연결선 286"/>
          <p:cNvCxnSpPr>
            <a:endCxn id="275" idx="2"/>
          </p:cNvCxnSpPr>
          <p:nvPr/>
        </p:nvCxnSpPr>
        <p:spPr>
          <a:xfrm flipV="1">
            <a:off x="5105679" y="1920184"/>
            <a:ext cx="854195" cy="821956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8" name="직선 화살표 연결선 287"/>
          <p:cNvCxnSpPr>
            <a:endCxn id="278" idx="2"/>
          </p:cNvCxnSpPr>
          <p:nvPr/>
        </p:nvCxnSpPr>
        <p:spPr>
          <a:xfrm flipV="1">
            <a:off x="5105679" y="2455207"/>
            <a:ext cx="859029" cy="28693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9" name="직선 화살표 연결선 288"/>
          <p:cNvCxnSpPr>
            <a:endCxn id="276" idx="2"/>
          </p:cNvCxnSpPr>
          <p:nvPr/>
        </p:nvCxnSpPr>
        <p:spPr>
          <a:xfrm>
            <a:off x="5105679" y="2742140"/>
            <a:ext cx="854195" cy="24809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0" name="직선 화살표 연결선 289"/>
          <p:cNvCxnSpPr>
            <a:endCxn id="277" idx="2"/>
          </p:cNvCxnSpPr>
          <p:nvPr/>
        </p:nvCxnSpPr>
        <p:spPr>
          <a:xfrm>
            <a:off x="5105679" y="2742140"/>
            <a:ext cx="854195" cy="783115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1" name="직선 화살표 연결선 290"/>
          <p:cNvCxnSpPr>
            <a:stCxn id="212" idx="3"/>
            <a:endCxn id="275" idx="2"/>
          </p:cNvCxnSpPr>
          <p:nvPr/>
        </p:nvCxnSpPr>
        <p:spPr>
          <a:xfrm>
            <a:off x="5094914" y="1838662"/>
            <a:ext cx="864960" cy="8152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2" name="직선 화살표 연결선 291"/>
          <p:cNvCxnSpPr>
            <a:stCxn id="212" idx="3"/>
            <a:endCxn id="278" idx="2"/>
          </p:cNvCxnSpPr>
          <p:nvPr/>
        </p:nvCxnSpPr>
        <p:spPr>
          <a:xfrm>
            <a:off x="5094914" y="1838662"/>
            <a:ext cx="869794" cy="616546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직선 화살표 연결선 292"/>
          <p:cNvCxnSpPr>
            <a:stCxn id="212" idx="3"/>
            <a:endCxn id="276" idx="2"/>
          </p:cNvCxnSpPr>
          <p:nvPr/>
        </p:nvCxnSpPr>
        <p:spPr>
          <a:xfrm>
            <a:off x="5094914" y="1838662"/>
            <a:ext cx="864960" cy="115156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4" name="직선 화살표 연결선 293"/>
          <p:cNvCxnSpPr>
            <a:stCxn id="212" idx="3"/>
            <a:endCxn id="277" idx="2"/>
          </p:cNvCxnSpPr>
          <p:nvPr/>
        </p:nvCxnSpPr>
        <p:spPr>
          <a:xfrm>
            <a:off x="5094914" y="1838662"/>
            <a:ext cx="864960" cy="168659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5" name="직선 화살표 연결선 294"/>
          <p:cNvCxnSpPr>
            <a:stCxn id="275" idx="6"/>
            <a:endCxn id="269" idx="2"/>
          </p:cNvCxnSpPr>
          <p:nvPr/>
        </p:nvCxnSpPr>
        <p:spPr>
          <a:xfrm>
            <a:off x="6110594" y="1920184"/>
            <a:ext cx="854195" cy="37250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직선 화살표 연결선 295"/>
          <p:cNvCxnSpPr>
            <a:stCxn id="275" idx="6"/>
            <a:endCxn id="270" idx="2"/>
          </p:cNvCxnSpPr>
          <p:nvPr/>
        </p:nvCxnSpPr>
        <p:spPr>
          <a:xfrm>
            <a:off x="6110594" y="1920184"/>
            <a:ext cx="854195" cy="824715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7" name="직선 화살표 연결선 296"/>
          <p:cNvCxnSpPr>
            <a:stCxn id="275" idx="6"/>
            <a:endCxn id="271" idx="2"/>
          </p:cNvCxnSpPr>
          <p:nvPr/>
        </p:nvCxnSpPr>
        <p:spPr>
          <a:xfrm>
            <a:off x="6110594" y="1920184"/>
            <a:ext cx="854195" cy="127692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9" name="직선 화살표 연결선 298"/>
          <p:cNvCxnSpPr>
            <a:stCxn id="278" idx="6"/>
            <a:endCxn id="269" idx="2"/>
          </p:cNvCxnSpPr>
          <p:nvPr/>
        </p:nvCxnSpPr>
        <p:spPr>
          <a:xfrm flipV="1">
            <a:off x="6115429" y="2292687"/>
            <a:ext cx="849361" cy="16252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0" name="직선 화살표 연결선 299"/>
          <p:cNvCxnSpPr>
            <a:stCxn id="278" idx="6"/>
            <a:endCxn id="270" idx="2"/>
          </p:cNvCxnSpPr>
          <p:nvPr/>
        </p:nvCxnSpPr>
        <p:spPr>
          <a:xfrm>
            <a:off x="6115429" y="2455207"/>
            <a:ext cx="849361" cy="28969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1" name="직선 화살표 연결선 300"/>
          <p:cNvCxnSpPr>
            <a:stCxn id="278" idx="6"/>
            <a:endCxn id="271" idx="2"/>
          </p:cNvCxnSpPr>
          <p:nvPr/>
        </p:nvCxnSpPr>
        <p:spPr>
          <a:xfrm>
            <a:off x="6115429" y="2455207"/>
            <a:ext cx="849361" cy="74190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2" name="직선 화살표 연결선 301"/>
          <p:cNvCxnSpPr>
            <a:stCxn id="276" idx="6"/>
            <a:endCxn id="269" idx="2"/>
          </p:cNvCxnSpPr>
          <p:nvPr/>
        </p:nvCxnSpPr>
        <p:spPr>
          <a:xfrm flipV="1">
            <a:off x="6110594" y="2292687"/>
            <a:ext cx="854195" cy="69754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직선 화살표 연결선 302"/>
          <p:cNvCxnSpPr>
            <a:stCxn id="276" idx="6"/>
            <a:endCxn id="270" idx="2"/>
          </p:cNvCxnSpPr>
          <p:nvPr/>
        </p:nvCxnSpPr>
        <p:spPr>
          <a:xfrm flipV="1">
            <a:off x="6110594" y="2744899"/>
            <a:ext cx="854195" cy="24533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4" name="직선 화살표 연결선 303"/>
          <p:cNvCxnSpPr>
            <a:stCxn id="276" idx="6"/>
            <a:endCxn id="271" idx="2"/>
          </p:cNvCxnSpPr>
          <p:nvPr/>
        </p:nvCxnSpPr>
        <p:spPr>
          <a:xfrm>
            <a:off x="6110594" y="2990230"/>
            <a:ext cx="854195" cy="20688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5" name="직선 화살표 연결선 304"/>
          <p:cNvCxnSpPr>
            <a:stCxn id="277" idx="6"/>
            <a:endCxn id="269" idx="2"/>
          </p:cNvCxnSpPr>
          <p:nvPr/>
        </p:nvCxnSpPr>
        <p:spPr>
          <a:xfrm flipV="1">
            <a:off x="6110594" y="2292687"/>
            <a:ext cx="854195" cy="123256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6" name="직선 화살표 연결선 305"/>
          <p:cNvCxnSpPr>
            <a:stCxn id="277" idx="6"/>
            <a:endCxn id="270" idx="2"/>
          </p:cNvCxnSpPr>
          <p:nvPr/>
        </p:nvCxnSpPr>
        <p:spPr>
          <a:xfrm flipV="1">
            <a:off x="6110594" y="2744899"/>
            <a:ext cx="854195" cy="780356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7" name="직선 화살표 연결선 306"/>
          <p:cNvCxnSpPr>
            <a:stCxn id="277" idx="6"/>
            <a:endCxn id="271" idx="2"/>
          </p:cNvCxnSpPr>
          <p:nvPr/>
        </p:nvCxnSpPr>
        <p:spPr>
          <a:xfrm flipV="1">
            <a:off x="6110594" y="3197111"/>
            <a:ext cx="854195" cy="32814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4" name="타원 203"/>
          <p:cNvSpPr/>
          <p:nvPr/>
        </p:nvSpPr>
        <p:spPr>
          <a:xfrm>
            <a:off x="7668152" y="2669088"/>
            <a:ext cx="150721" cy="150721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화살표 연결선 205"/>
          <p:cNvCxnSpPr>
            <a:stCxn id="204" idx="6"/>
          </p:cNvCxnSpPr>
          <p:nvPr/>
        </p:nvCxnSpPr>
        <p:spPr>
          <a:xfrm>
            <a:off x="7818873" y="2744449"/>
            <a:ext cx="302479" cy="45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8" name="모서리가 둥근 직사각형 207"/>
          <p:cNvSpPr/>
          <p:nvPr/>
        </p:nvSpPr>
        <p:spPr>
          <a:xfrm>
            <a:off x="8207874" y="2105056"/>
            <a:ext cx="1386716" cy="583735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고양이가 맞다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아니다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8205568" y="2588044"/>
            <a:ext cx="693358" cy="308192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FB762F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1 / 0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146935"/>
            <a:ext cx="1706884" cy="113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32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고양이 흑백 이미지를 이용한 신경망 지도 학습의 예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아래쪽 화살표 설명선 210"/>
              <p:cNvSpPr/>
              <p:nvPr/>
            </p:nvSpPr>
            <p:spPr>
              <a:xfrm>
                <a:off x="418829" y="4185692"/>
                <a:ext cx="9070676" cy="2339652"/>
              </a:xfrm>
              <a:prstGeom prst="downArrowCallout">
                <a:avLst>
                  <a:gd name="adj1" fmla="val 100000"/>
                  <a:gd name="adj2" fmla="val 50000"/>
                  <a:gd name="adj3" fmla="val 0"/>
                  <a:gd name="adj4" fmla="val 100000"/>
                </a:avLst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innerShdw blurRad="114300">
                  <a:sysClr val="windowText" lastClr="000000">
                    <a:lumMod val="50000"/>
                    <a:lumOff val="50000"/>
                    <a:alpha val="42000"/>
                  </a:sysClr>
                </a:innerShdw>
              </a:effectLst>
            </p:spPr>
            <p:txBody>
              <a:bodyPr lIns="108000" tIns="216000" rIns="81230" bIns="51581" numCol="2" rtlCol="0" anchor="ctr"/>
              <a:lstStyle/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신경망의 가중치 초기화</a:t>
                </a:r>
                <a:endPara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학습 데이터를 입력하여 출력 값과 정답을 비교</a:t>
                </a:r>
                <a:endPara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정답과의 오차를 구하고 출력 </a:t>
                </a:r>
                <a:r>
                  <a:rPr lang="ko-KR" altLang="en-US" sz="12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노드의</a:t>
                </a: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델타</a:t>
                </a:r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2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)</a:t>
                </a: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를 계산</a:t>
                </a:r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/>
                      </a:rPr>
                      <m:t>𝛿</m:t>
                    </m:r>
                    <m:r>
                      <a:rPr lang="en-US" altLang="ko-KR" sz="1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2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US" altLang="ko-KR" sz="12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ko-KR" sz="1200" i="1">
                        <a:latin typeface="Cambria Math"/>
                      </a:rPr>
                      <m:t>𝑒</m:t>
                    </m:r>
                  </m:oMath>
                </a14:m>
                <a:endPara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출력 </a:t>
                </a:r>
                <a:r>
                  <a:rPr lang="ko-KR" altLang="en-US" sz="12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노드의</a:t>
                </a: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델타를 </a:t>
                </a:r>
                <a:r>
                  <a:rPr lang="ko-KR" altLang="en-US" sz="12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역전파</a:t>
                </a: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시켜 은닉 </a:t>
                </a:r>
                <a:r>
                  <a:rPr lang="ko-KR" altLang="en-US" sz="12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노드들의</a:t>
                </a: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델타를 계산</a:t>
                </a:r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ko-KR" sz="12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  <m:r>
                      <a:rPr lang="ko-KR" altLang="en-US" sz="12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altLang="ko-KR" sz="12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</a:rPr>
                  <a:t/>
                </a:r>
                <a:br>
                  <a:rPr lang="en-US" altLang="ko-KR" sz="12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𝜹</m:t>
                        </m:r>
                      </m:e>
                      <m:sup>
                        <m:r>
                          <a:rPr lang="en-US" altLang="ko-KR" sz="12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ko-KR" sz="1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𝝋</m:t>
                        </m:r>
                      </m:e>
                      <m:sup>
                        <m: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2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ko-KR" sz="12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[4] </a:t>
                </a: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단계를 입력 </a:t>
                </a:r>
                <a:r>
                  <a:rPr lang="ko-KR" altLang="en-US" sz="12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노드</a:t>
                </a: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앞의 은닉 </a:t>
                </a:r>
                <a:r>
                  <a:rPr lang="ko-KR" altLang="en-US" sz="12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노드까지</a:t>
                </a: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반복</a:t>
                </a:r>
                <a:endPara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신경망의 가중치를 다음의 학습 규칙으로 변경 </a:t>
                </a:r>
                <a:r>
                  <a:rPr lang="en-US" altLang="ko-KR" sz="1200" b="1" kern="0" dirty="0" smtClean="0">
                    <a:solidFill>
                      <a:srgbClr val="FC6714"/>
                    </a:solidFill>
                    <a:latin typeface="+mn-ea"/>
                    <a:cs typeface="Arial" panose="020B0604020202020204" pitchFamily="34" charset="0"/>
                  </a:rPr>
                  <a:t>[</a:t>
                </a:r>
                <a:r>
                  <a:rPr lang="ko-KR" altLang="en-US" sz="1200" b="1" kern="0" dirty="0" smtClean="0">
                    <a:solidFill>
                      <a:srgbClr val="FC6714"/>
                    </a:solidFill>
                    <a:latin typeface="+mn-ea"/>
                    <a:cs typeface="Arial" panose="020B0604020202020204" pitchFamily="34" charset="0"/>
                  </a:rPr>
                  <a:t>학습 단계</a:t>
                </a:r>
                <a:r>
                  <a:rPr lang="en-US" altLang="ko-KR" sz="1200" b="1" kern="0" dirty="0" smtClean="0">
                    <a:solidFill>
                      <a:srgbClr val="FC6714"/>
                    </a:solidFill>
                    <a:latin typeface="+mn-ea"/>
                    <a:cs typeface="Arial" panose="020B0604020202020204" pitchFamily="34" charset="0"/>
                  </a:rPr>
                  <a:t>]</a:t>
                </a:r>
                <a:r>
                  <a:rPr lang="en-US" altLang="ko-KR" sz="1600" i="1" dirty="0" smtClean="0">
                    <a:latin typeface="Cambria Math"/>
                  </a:rPr>
                  <a:t/>
                </a:r>
                <a:br>
                  <a:rPr lang="en-US" altLang="ko-KR" sz="160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𝑤</m:t>
                    </m:r>
                    <m:r>
                      <a:rPr lang="en-US" altLang="ko-KR" sz="1600" i="1">
                        <a:latin typeface="Cambria Math"/>
                      </a:rPr>
                      <m:t> ←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1600" i="1">
                        <a:latin typeface="Cambria Math"/>
                        <a:ea typeface="Cambria Math"/>
                      </a:rPr>
                      <m:t>𝛼𝛿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ko-KR" altLang="en-US" sz="1600" dirty="0"/>
                  <a:t>  </a:t>
                </a:r>
                <a:endParaRPr lang="ko-KR" altLang="en-US" sz="1200" dirty="0"/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모든 학습 데이터에 관해 단계 </a:t>
                </a:r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[2-6]</a:t>
                </a: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을 반복</a:t>
                </a:r>
                <a:endPara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r>
                  <a:rPr lang="ko-KR" altLang="en-US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신경망이 충분히 학습되도록 반복</a:t>
                </a:r>
                <a:endPara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342900" indent="-216000">
                  <a:lnSpc>
                    <a:spcPct val="150000"/>
                  </a:lnSpc>
                  <a:buAutoNum type="arabicPeriod"/>
                </a:pPr>
                <a:endParaRPr lang="en-US" altLang="ko-KR" sz="700" b="1" kern="0" dirty="0" smtClean="0">
                  <a:solidFill>
                    <a:srgbClr val="FC6714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1" name="아래쪽 화살표 설명선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9" y="4185692"/>
                <a:ext cx="9070676" cy="2339652"/>
              </a:xfrm>
              <a:prstGeom prst="downArrowCallout">
                <a:avLst>
                  <a:gd name="adj1" fmla="val 100000"/>
                  <a:gd name="adj2" fmla="val 50000"/>
                  <a:gd name="adj3" fmla="val 0"/>
                  <a:gd name="adj4" fmla="val 10000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innerShdw blurRad="114300">
                  <a:sysClr val="windowText" lastClr="000000">
                    <a:lumMod val="50000"/>
                    <a:lumOff val="50000"/>
                    <a:alpha val="42000"/>
                  </a:sysClr>
                </a:inn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직사각형 211"/>
          <p:cNvSpPr/>
          <p:nvPr/>
        </p:nvSpPr>
        <p:spPr>
          <a:xfrm>
            <a:off x="4944193" y="1763301"/>
            <a:ext cx="150721" cy="1507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4944193" y="3525255"/>
            <a:ext cx="150721" cy="1507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213" idx="3"/>
          </p:cNvCxnSpPr>
          <p:nvPr/>
        </p:nvCxnSpPr>
        <p:spPr>
          <a:xfrm flipV="1">
            <a:off x="5094914" y="1920184"/>
            <a:ext cx="864960" cy="168043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7" name="직선 화살표 연결선 216"/>
          <p:cNvCxnSpPr>
            <a:stCxn id="213" idx="3"/>
          </p:cNvCxnSpPr>
          <p:nvPr/>
        </p:nvCxnSpPr>
        <p:spPr>
          <a:xfrm flipV="1">
            <a:off x="5094914" y="2455208"/>
            <a:ext cx="869794" cy="114540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8" name="직선 화살표 연결선 217"/>
          <p:cNvCxnSpPr>
            <a:stCxn id="213" idx="3"/>
          </p:cNvCxnSpPr>
          <p:nvPr/>
        </p:nvCxnSpPr>
        <p:spPr>
          <a:xfrm flipV="1">
            <a:off x="5094914" y="2990230"/>
            <a:ext cx="864960" cy="610386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9" name="직선 화살표 연결선 218"/>
          <p:cNvCxnSpPr>
            <a:stCxn id="213" idx="3"/>
          </p:cNvCxnSpPr>
          <p:nvPr/>
        </p:nvCxnSpPr>
        <p:spPr>
          <a:xfrm flipV="1">
            <a:off x="5094914" y="3525255"/>
            <a:ext cx="864960" cy="7536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직선 화살표 연결선 223"/>
          <p:cNvCxnSpPr/>
          <p:nvPr/>
        </p:nvCxnSpPr>
        <p:spPr>
          <a:xfrm>
            <a:off x="4304928" y="1838661"/>
            <a:ext cx="55264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48944" y="297180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44" y="2971800"/>
                <a:ext cx="33855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1" name="그림 230"/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315" t="46652" r="47868" b="46667"/>
          <a:stretch/>
        </p:blipFill>
        <p:spPr>
          <a:xfrm rot="21600000">
            <a:off x="2432720" y="2420889"/>
            <a:ext cx="570923" cy="50859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812177" y="16508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812177" y="22392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748858" y="28275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245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3748858" y="34159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226</a:t>
            </a:r>
          </a:p>
        </p:txBody>
      </p:sp>
      <p:sp>
        <p:nvSpPr>
          <p:cNvPr id="47" name="오른쪽 대괄호 46"/>
          <p:cNvSpPr/>
          <p:nvPr/>
        </p:nvSpPr>
        <p:spPr>
          <a:xfrm rot="5400000">
            <a:off x="1359821" y="2517931"/>
            <a:ext cx="106550" cy="1730568"/>
          </a:xfrm>
          <a:prstGeom prst="rightBracket">
            <a:avLst/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996871" y="3415949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40 x 50 pixel</a:t>
            </a:r>
          </a:p>
        </p:txBody>
      </p:sp>
      <p:sp>
        <p:nvSpPr>
          <p:cNvPr id="240" name="오른쪽 대괄호 239"/>
          <p:cNvSpPr/>
          <p:nvPr/>
        </p:nvSpPr>
        <p:spPr>
          <a:xfrm rot="10800000">
            <a:off x="3669910" y="1702680"/>
            <a:ext cx="132170" cy="2082601"/>
          </a:xfrm>
          <a:prstGeom prst="rightBracket">
            <a:avLst/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3107080" y="1727230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2000</a:t>
            </a:r>
            <a:r>
              <a:rPr lang="ko-KR" altLang="en-US" sz="1100" dirty="0" smtClean="0"/>
              <a:t>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6967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07411\Desktop\글꼴\톱니바퀴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66" y="2564906"/>
            <a:ext cx="6228183" cy="42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gray">
          <a:xfrm>
            <a:off x="-49533" y="-34291"/>
            <a:ext cx="10005614" cy="6926581"/>
          </a:xfrm>
          <a:prstGeom prst="rect">
            <a:avLst/>
          </a:prstGeom>
          <a:gradFill>
            <a:gsLst>
              <a:gs pos="0">
                <a:sysClr val="windowText" lastClr="000000">
                  <a:alpha val="57000"/>
                </a:sysClr>
              </a:gs>
              <a:gs pos="100000">
                <a:sysClr val="windowText" lastClr="000000">
                  <a:alpha val="57000"/>
                </a:sys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/>
            </a:outerShdw>
          </a:effectLst>
        </p:spPr>
        <p:txBody>
          <a:bodyPr wrap="none" lIns="71935" tIns="82724" rIns="71935" bIns="82724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Meiryo" panose="020B0604030504040204" pitchFamily="34" charset="-128"/>
              </a:rPr>
              <a:t>Q&amp;A</a:t>
            </a:r>
            <a:endParaRPr kumimoji="0" lang="ko-KR" altLang="en-US" sz="7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다음_SemiBold" panose="02000700060000000000" pitchFamily="2" charset="-127"/>
              <a:ea typeface="다음_SemiBold" panose="02000700060000000000" pitchFamily="2" charset="-127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27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1278</Words>
  <Application>Microsoft Office PowerPoint</Application>
  <PresentationFormat>A4 용지(210x297mm)</PresentationFormat>
  <Paragraphs>248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SKCC</cp:lastModifiedBy>
  <cp:revision>64</cp:revision>
  <dcterms:created xsi:type="dcterms:W3CDTF">2017-06-01T01:07:43Z</dcterms:created>
  <dcterms:modified xsi:type="dcterms:W3CDTF">2018-06-14T08:18:46Z</dcterms:modified>
</cp:coreProperties>
</file>