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3" r:id="rId5"/>
    <p:sldId id="266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62F"/>
    <a:srgbClr val="FF292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25" autoAdjust="0"/>
  </p:normalViewPr>
  <p:slideViewPr>
    <p:cSldViewPr>
      <p:cViewPr varScale="1">
        <p:scale>
          <a:sx n="103" d="100"/>
          <a:sy n="103" d="100"/>
        </p:scale>
        <p:origin x="-1578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2BDC-6255-4F6C-A100-9AE87648CCF9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ACE9B-7D1C-4DE1-8CF8-3B6CBE73F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9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1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8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오픈소스</a:t>
            </a:r>
            <a:r>
              <a:rPr lang="ko-KR" altLang="en-US" baseline="0" dirty="0" smtClean="0"/>
              <a:t> 설명 </a:t>
            </a:r>
            <a:r>
              <a:rPr lang="en-US" altLang="ko-KR" baseline="0" dirty="0" smtClean="0"/>
              <a:t>+ </a:t>
            </a:r>
            <a:r>
              <a:rPr lang="ko-KR" altLang="en-US" baseline="0" smtClean="0"/>
              <a:t>라이브러리 설명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ACE9B-7D1C-4DE1-8CF8-3B6CBE73F1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8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8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6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D35-7A70-4CD4-83B2-4007725171DE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5B7C-B395-4514-A695-1840E4C1E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Aibril with Watson_H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46" y="6237312"/>
            <a:ext cx="2191110" cy="5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4" y="3172818"/>
            <a:ext cx="9496915" cy="253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강세환\Desktop\05.png"/>
          <p:cNvPicPr>
            <a:picLocks noChangeAspect="1" noChangeArrowheads="1"/>
          </p:cNvPicPr>
          <p:nvPr/>
        </p:nvPicPr>
        <p:blipFill>
          <a:blip r:embed="rId5" cstate="print">
            <a:lum bright="20000" contrast="-20000"/>
          </a:blip>
          <a:srcRect/>
          <a:stretch>
            <a:fillRect/>
          </a:stretch>
        </p:blipFill>
        <p:spPr bwMode="auto">
          <a:xfrm>
            <a:off x="22156" y="2626758"/>
            <a:ext cx="3393377" cy="185735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 bwMode="gray">
          <a:xfrm>
            <a:off x="0" y="9786"/>
            <a:ext cx="9906000" cy="6180648"/>
          </a:xfrm>
          <a:prstGeom prst="rect">
            <a:avLst/>
          </a:prstGeom>
          <a:gradFill flip="none" rotWithShape="1">
            <a:gsLst>
              <a:gs pos="20400">
                <a:srgbClr val="E3E3E3">
                  <a:alpha val="41000"/>
                </a:srgbClr>
              </a:gs>
              <a:gs pos="0">
                <a:sysClr val="window" lastClr="FFFFFF">
                  <a:lumMod val="85000"/>
                  <a:alpha val="41000"/>
                </a:sysClr>
              </a:gs>
              <a:gs pos="55000">
                <a:sysClr val="window" lastClr="FFFFFF">
                  <a:lumMod val="95000"/>
                  <a:alpha val="60000"/>
                </a:sysClr>
              </a:gs>
              <a:gs pos="100000">
                <a:sysClr val="window" lastClr="FFFFFF">
                  <a:alpha val="80000"/>
                </a:sysClr>
              </a:gs>
            </a:gsLst>
            <a:lin ang="0" scaled="1"/>
            <a:tileRect/>
          </a:gradFill>
          <a:ln w="6350" algn="ctr">
            <a:noFill/>
            <a:miter lim="800000"/>
            <a:headEnd/>
            <a:tailEnd/>
          </a:ln>
          <a:effectLst/>
        </p:spPr>
        <p:txBody>
          <a:bodyPr wrap="none" lIns="72000" tIns="82800" rIns="72000" bIns="82800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492" y="2623543"/>
            <a:ext cx="9283032" cy="6850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56" tIns="45678" rIns="91356" bIns="45678" rtlCol="0">
            <a:spAutoFit/>
          </a:bodyPr>
          <a:lstStyle/>
          <a:p>
            <a:pPr algn="r" fontAlgn="base">
              <a:lnSpc>
                <a:spcPts val="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b="1" dirty="0" err="1" smtClean="0">
                <a:solidFill>
                  <a:srgbClr val="1F497D">
                    <a:lumMod val="75000"/>
                  </a:srgbClr>
                </a:solidFill>
                <a:latin typeface="+mn-ea"/>
              </a:rPr>
              <a:t>Tensorflow</a:t>
            </a:r>
            <a:r>
              <a:rPr lang="ko-KR" altLang="en-US" sz="4000" b="1" dirty="0" smtClean="0">
                <a:solidFill>
                  <a:srgbClr val="1F497D">
                    <a:lumMod val="75000"/>
                  </a:srgbClr>
                </a:solidFill>
                <a:latin typeface="+mn-ea"/>
              </a:rPr>
              <a:t> 개요</a:t>
            </a:r>
            <a:endParaRPr lang="ko-KR" altLang="en-US" sz="2800" b="1" dirty="0">
              <a:solidFill>
                <a:srgbClr val="1F497D">
                  <a:lumMod val="75000"/>
                </a:srgbClr>
              </a:solidFill>
              <a:latin typeface="+mn-ea"/>
            </a:endParaRPr>
          </a:p>
        </p:txBody>
      </p:sp>
      <p:pic>
        <p:nvPicPr>
          <p:cNvPr id="15" name="Picture 10" descr="C:\Users\07411\Desktop\로고\SK주식회사_C&amp;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0" y="278334"/>
            <a:ext cx="1189596" cy="6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07411\Desktop\글꼴\톱니바퀴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66" y="2564906"/>
            <a:ext cx="6228183" cy="42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gray">
          <a:xfrm>
            <a:off x="-49533" y="-34291"/>
            <a:ext cx="10005614" cy="6926581"/>
          </a:xfrm>
          <a:prstGeom prst="rect">
            <a:avLst/>
          </a:prstGeom>
          <a:gradFill>
            <a:gsLst>
              <a:gs pos="0">
                <a:sysClr val="windowText" lastClr="000000">
                  <a:alpha val="57000"/>
                </a:sysClr>
              </a:gs>
              <a:gs pos="100000">
                <a:sysClr val="windowText" lastClr="000000">
                  <a:alpha val="57000"/>
                </a:sys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/>
            </a:outerShdw>
          </a:effectLst>
        </p:spPr>
        <p:txBody>
          <a:bodyPr wrap="none" lIns="71935" tIns="82724" rIns="71935" bIns="82724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62869"/>
              </p:ext>
            </p:extLst>
          </p:nvPr>
        </p:nvGraphicFramePr>
        <p:xfrm>
          <a:off x="791992" y="1988840"/>
          <a:ext cx="5673176" cy="1515618"/>
        </p:xfrm>
        <a:graphic>
          <a:graphicData uri="http://schemas.openxmlformats.org/drawingml/2006/table">
            <a:tbl>
              <a:tblPr firstRow="1" bandRow="1"/>
              <a:tblGrid>
                <a:gridCol w="622582"/>
                <a:gridCol w="5050594"/>
              </a:tblGrid>
              <a:tr h="505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2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2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Tensorflow</a:t>
                      </a:r>
                      <a:r>
                        <a:rPr lang="en-US" altLang="ko-KR" sz="2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2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특징 및 계산 구조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맑은 고딕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Code-Level </a:t>
                      </a:r>
                      <a:r>
                        <a:rPr lang="ko-KR" altLang="en-US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설명</a:t>
                      </a: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520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3.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kern="1200" baseline="0" dirty="0" smtClean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Q&amp;A</a:t>
                      </a:r>
                      <a:endParaRPr lang="ko-KR" altLang="en-US" sz="2400" b="1" kern="120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84406" marR="84406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4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아래쪽 화살표 설명선 212"/>
          <p:cNvSpPr/>
          <p:nvPr/>
        </p:nvSpPr>
        <p:spPr>
          <a:xfrm>
            <a:off x="5611277" y="4635734"/>
            <a:ext cx="3881904" cy="1634898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0" tIns="0" rIns="81230" bIns="51581" rtlCol="0" anchor="ctr"/>
          <a:lstStyle/>
          <a:p>
            <a:pPr marL="342900" indent="-216000">
              <a:lnSpc>
                <a:spcPct val="150000"/>
              </a:lnSpc>
              <a:buAutoNum type="arabicPeriod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2" name="아래쪽 화살표 설명선 211"/>
          <p:cNvSpPr/>
          <p:nvPr/>
        </p:nvSpPr>
        <p:spPr>
          <a:xfrm>
            <a:off x="5611277" y="2600367"/>
            <a:ext cx="3881904" cy="1634898"/>
          </a:xfrm>
          <a:prstGeom prst="downArrowCallout">
            <a:avLst>
              <a:gd name="adj1" fmla="val 100000"/>
              <a:gd name="adj2" fmla="val 50000"/>
              <a:gd name="adj3" fmla="val 0"/>
              <a:gd name="adj4" fmla="val 10000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innerShdw blurRad="114300">
              <a:sysClr val="windowText" lastClr="000000">
                <a:lumMod val="50000"/>
                <a:lumOff val="50000"/>
                <a:alpha val="42000"/>
              </a:sysClr>
            </a:innerShdw>
          </a:effectLst>
        </p:spPr>
        <p:txBody>
          <a:bodyPr lIns="0" tIns="0" rIns="81230" bIns="51581" rtlCol="0" anchor="ctr"/>
          <a:lstStyle/>
          <a:p>
            <a:pPr marL="342900" indent="-216000">
              <a:lnSpc>
                <a:spcPct val="150000"/>
              </a:lnSpc>
              <a:buAutoNum type="arabicPeriod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81" y="194715"/>
            <a:ext cx="8068359" cy="469042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en-US" altLang="ko-KR" sz="25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Tensorflow</a:t>
            </a: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특징 및 계산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구조</a:t>
            </a:r>
            <a:endParaRPr lang="ko-KR" altLang="en-US" sz="25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내용 개체 틀 85"/>
          <p:cNvSpPr txBox="1">
            <a:spLocks/>
          </p:cNvSpPr>
          <p:nvPr/>
        </p:nvSpPr>
        <p:spPr bwMode="auto">
          <a:xfrm>
            <a:off x="103115" y="871302"/>
            <a:ext cx="9674422" cy="34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841" tIns="38921" rIns="77841" bIns="38921" numCol="1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None/>
              <a:defRPr lang="ko-KR" alt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1382" indent="-24325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–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048696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5000"/>
              <a:buFont typeface="Symbol" pitchFamily="18" charset="2"/>
              <a:buChar char="¾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396010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40000"/>
              <a:buFont typeface="Wingdings" pitchFamily="2" charset="2"/>
              <a:buChar char="l"/>
              <a:defRPr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1751432" indent="-19460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140633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529845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2919052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308259" indent="-19460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marL="180975" lvl="0" latinLnBrk="0">
              <a:defRPr/>
            </a:pP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구글이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라이브러리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0862" y="1510194"/>
            <a:ext cx="4358616" cy="694670"/>
            <a:chOff x="290751" y="1592694"/>
            <a:chExt cx="4358616" cy="694670"/>
          </a:xfrm>
        </p:grpSpPr>
        <p:grpSp>
          <p:nvGrpSpPr>
            <p:cNvPr id="45" name="그룹 44"/>
            <p:cNvGrpSpPr/>
            <p:nvPr/>
          </p:nvGrpSpPr>
          <p:grpSpPr>
            <a:xfrm>
              <a:off x="290751" y="1592694"/>
              <a:ext cx="4358616" cy="694670"/>
              <a:chOff x="290751" y="3011238"/>
              <a:chExt cx="4358616" cy="69467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704528" y="3125596"/>
                <a:ext cx="3944839" cy="465956"/>
              </a:xfrm>
              <a:prstGeom prst="roundRect">
                <a:avLst>
                  <a:gd name="adj" fmla="val 716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90751" y="3011238"/>
                <a:ext cx="694670" cy="694670"/>
              </a:xfrm>
              <a:prstGeom prst="ellipse">
                <a:avLst/>
              </a:prstGeom>
              <a:gradFill>
                <a:gsLst>
                  <a:gs pos="100000">
                    <a:srgbClr val="F5F5F5"/>
                  </a:gs>
                  <a:gs pos="38000">
                    <a:schemeClr val="bg1"/>
                  </a:gs>
                </a:gsLst>
                <a:lin ang="5400000" scaled="0"/>
              </a:gradFill>
              <a:ln w="19050"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>
                  <a:solidFill>
                    <a:prstClr val="white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8573" y="1770753"/>
              <a:ext cx="32923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Tensorflow</a:t>
              </a:r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 </a:t>
              </a:r>
              <a:r>
                <a:rPr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특징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041" name="Picture 17" descr="G:\05. 개인폴더\DongHunLee Temp\1. 기타 작업\8. 인공신경망 발표\돋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9" y="1653536"/>
            <a:ext cx="407988" cy="4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" name="직선 연결선 228"/>
          <p:cNvCxnSpPr/>
          <p:nvPr/>
        </p:nvCxnSpPr>
        <p:spPr>
          <a:xfrm>
            <a:off x="4980708" y="1557274"/>
            <a:ext cx="0" cy="496807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모서리가 둥근 직사각형 218"/>
          <p:cNvSpPr/>
          <p:nvPr/>
        </p:nvSpPr>
        <p:spPr>
          <a:xfrm>
            <a:off x="5654809" y="1624552"/>
            <a:ext cx="3944839" cy="465956"/>
          </a:xfrm>
          <a:prstGeom prst="roundRect">
            <a:avLst>
              <a:gd name="adj" fmla="val 7167"/>
            </a:avLst>
          </a:prstGeom>
          <a:solidFill>
            <a:schemeClr val="tx1">
              <a:lumMod val="50000"/>
              <a:lumOff val="50000"/>
            </a:schemeClr>
          </a:solidFill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088854" y="1688253"/>
            <a:ext cx="32923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Tensorflow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계산 과정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41032" y="1510194"/>
            <a:ext cx="694670" cy="694670"/>
            <a:chOff x="287581" y="1510194"/>
            <a:chExt cx="694670" cy="694670"/>
          </a:xfrm>
        </p:grpSpPr>
        <p:sp>
          <p:nvSpPr>
            <p:cNvPr id="221" name="타원 220"/>
            <p:cNvSpPr/>
            <p:nvPr/>
          </p:nvSpPr>
          <p:spPr>
            <a:xfrm>
              <a:off x="287581" y="1510194"/>
              <a:ext cx="694670" cy="694670"/>
            </a:xfrm>
            <a:prstGeom prst="ellipse">
              <a:avLst/>
            </a:prstGeom>
            <a:gradFill>
              <a:gsLst>
                <a:gs pos="100000">
                  <a:srgbClr val="F5F5F5"/>
                </a:gs>
                <a:gs pos="38000">
                  <a:schemeClr val="bg1"/>
                </a:gs>
              </a:gsLst>
              <a:lin ang="5400000" scaled="0"/>
            </a:gradFill>
            <a:ln w="19050"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sz="1800" b="0">
                <a:solidFill>
                  <a:prstClr val="white"/>
                </a:solidFill>
                <a:latin typeface="+mn-ea"/>
                <a:cs typeface="Arial" panose="020B0604020202020204" pitchFamily="34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75" y="1587236"/>
              <a:ext cx="566881" cy="518117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694858" y="2290227"/>
            <a:ext cx="3960440" cy="4235117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/>
          <a:lstStyle/>
          <a:p>
            <a:pPr marL="288000" marR="0" lvl="0" indent="-28800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지원 언어 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: Python, C, C++, Java</a:t>
            </a:r>
          </a:p>
          <a:p>
            <a:pPr marL="288000" marR="0" lvl="0" indent="-28800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지원 운영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체제 </a:t>
            </a: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: Mac OS, Windows, Ubuntu</a:t>
            </a:r>
            <a:b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                     Android </a:t>
            </a: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등</a:t>
            </a:r>
            <a:endParaRPr lang="en-US" altLang="ko-KR" sz="13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288000" marR="0" lvl="0" indent="-28800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특징</a:t>
            </a:r>
            <a:endParaRPr lang="en-US" altLang="ko-KR" sz="13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504000" lvl="1" indent="-252000" latinLnBrk="0">
              <a:lnSpc>
                <a:spcPts val="14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GPU 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동작 설정 가능</a:t>
            </a:r>
            <a:endParaRPr lang="en-US" altLang="ko-KR" sz="12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504000" lvl="1" indent="-252000" latinLnBrk="0">
              <a:lnSpc>
                <a:spcPts val="14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머신러닝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계산 구조를 명세하면 자동으로 행렬</a:t>
            </a:r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미분 계산 처리</a:t>
            </a:r>
            <a:endParaRPr lang="en-US" altLang="ko-KR" sz="12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504000" lvl="1" indent="-252000" latinLnBrk="0">
              <a:lnSpc>
                <a:spcPts val="14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약 </a:t>
            </a:r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200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여 </a:t>
            </a:r>
            <a:r>
              <a:rPr lang="ko-KR" altLang="en-US" sz="12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머신러닝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 모듈 제공</a:t>
            </a:r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CNN, RNN, LSTM, GAN </a:t>
            </a: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등</a:t>
            </a:r>
            <a:r>
              <a:rPr lang="en-US" altLang="ko-KR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)</a:t>
            </a:r>
          </a:p>
          <a:p>
            <a:pPr marL="504000" lvl="1" indent="-252000" latinLnBrk="0">
              <a:lnSpc>
                <a:spcPts val="14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학습 과정 및 결과에 대한 시각화 도구 제공</a:t>
            </a:r>
            <a:endParaRPr lang="en-US" altLang="ko-KR" sz="13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lang="ko-KR" altLang="en-US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5085184"/>
            <a:ext cx="3513079" cy="119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6308387" y="2953928"/>
                <a:ext cx="262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87" y="2953928"/>
                <a:ext cx="262325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직선 화살표 연결선 160"/>
          <p:cNvCxnSpPr>
            <a:stCxn id="133" idx="3"/>
            <a:endCxn id="168" idx="1"/>
          </p:cNvCxnSpPr>
          <p:nvPr/>
        </p:nvCxnSpPr>
        <p:spPr>
          <a:xfrm>
            <a:off x="6570712" y="3123205"/>
            <a:ext cx="443652" cy="25280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직선 화살표 연결선 161"/>
          <p:cNvCxnSpPr>
            <a:stCxn id="163" idx="3"/>
            <a:endCxn id="168" idx="3"/>
          </p:cNvCxnSpPr>
          <p:nvPr/>
        </p:nvCxnSpPr>
        <p:spPr>
          <a:xfrm flipV="1">
            <a:off x="6570712" y="3660152"/>
            <a:ext cx="443652" cy="30582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6308387" y="3796702"/>
                <a:ext cx="262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sz="1600" i="1" dirty="0">
                  <a:latin typeface="Cambria Math"/>
                </a:endParaRPr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87" y="3796702"/>
                <a:ext cx="262325" cy="338554"/>
              </a:xfrm>
              <a:prstGeom prst="rect">
                <a:avLst/>
              </a:prstGeom>
              <a:blipFill rotWithShape="1">
                <a:blip r:embed="rId7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직선 화살표 연결선 165"/>
          <p:cNvCxnSpPr>
            <a:stCxn id="168" idx="6"/>
            <a:endCxn id="194" idx="2"/>
          </p:cNvCxnSpPr>
          <p:nvPr/>
        </p:nvCxnSpPr>
        <p:spPr>
          <a:xfrm>
            <a:off x="7357355" y="3518081"/>
            <a:ext cx="48810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타원 167"/>
          <p:cNvSpPr/>
          <p:nvPr/>
        </p:nvSpPr>
        <p:spPr>
          <a:xfrm>
            <a:off x="6955516" y="3317161"/>
            <a:ext cx="401839" cy="40183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7028279" y="3394530"/>
            <a:ext cx="262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100" b="1" dirty="0" smtClean="0"/>
              <a:t>X</a:t>
            </a:r>
            <a:endParaRPr lang="ko-KR" altLang="en-US" sz="1100" b="1" dirty="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532741" y="2280992"/>
            <a:ext cx="3960440" cy="620278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/>
          <a:lstStyle/>
          <a:p>
            <a:pPr marL="342900" marR="0" lvl="0" indent="-34290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3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계산 구조 정의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532741" y="4309153"/>
            <a:ext cx="3960440" cy="385144"/>
          </a:xfrm>
          <a:prstGeom prst="roundRect">
            <a:avLst>
              <a:gd name="adj" fmla="val 0"/>
            </a:avLst>
          </a:prstGeom>
          <a:noFill/>
          <a:ln w="15875" cap="flat" cmpd="sng" algn="ctr">
            <a:noFill/>
            <a:prstDash val="solid"/>
          </a:ln>
          <a:effectLst/>
        </p:spPr>
        <p:txBody>
          <a:bodyPr lIns="0" rIns="0" rtlCol="0" anchor="t"/>
          <a:lstStyle/>
          <a:p>
            <a:pPr marL="342900" indent="-342900" latinLnBrk="0">
              <a:spcBef>
                <a:spcPts val="1200"/>
              </a:spcBef>
              <a:buFont typeface="+mj-lt"/>
              <a:buAutoNum type="arabicPeriod" startAt="2"/>
              <a:defRPr/>
            </a:pPr>
            <a:r>
              <a:rPr lang="ko-KR" altLang="en-US" sz="13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anose="020B0604020202020204" pitchFamily="34" charset="0"/>
              </a:rPr>
              <a:t>계산 실행</a:t>
            </a: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288000" marR="0" lvl="0" indent="-28800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288000" marR="0" lvl="0" indent="-28800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en-US" altLang="ko-KR" sz="13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288000" marR="0" lvl="0" indent="-28800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en-US" altLang="ko-KR" sz="1300" b="1" kern="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R="0" lvl="0" defTabSz="91440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3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7845457" y="3317161"/>
            <a:ext cx="401839" cy="40183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7903617" y="3379151"/>
            <a:ext cx="262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7185412" y="2769208"/>
                <a:ext cx="262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sz="1600" i="1" dirty="0">
                  <a:latin typeface="Cambria Math"/>
                </a:endParaRPr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412" y="2769208"/>
                <a:ext cx="262325" cy="338554"/>
              </a:xfrm>
              <a:prstGeom prst="rect">
                <a:avLst/>
              </a:prstGeom>
              <a:blipFill rotWithShape="1">
                <a:blip r:embed="rId8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직선 화살표 연결선 197"/>
          <p:cNvCxnSpPr>
            <a:stCxn id="197" idx="3"/>
            <a:endCxn id="194" idx="1"/>
          </p:cNvCxnSpPr>
          <p:nvPr/>
        </p:nvCxnSpPr>
        <p:spPr>
          <a:xfrm>
            <a:off x="7447737" y="2938485"/>
            <a:ext cx="456568" cy="43752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/>
              <p:cNvSpPr txBox="1"/>
              <p:nvPr/>
            </p:nvSpPr>
            <p:spPr>
              <a:xfrm>
                <a:off x="6252971" y="4945162"/>
                <a:ext cx="262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971" y="4945162"/>
                <a:ext cx="262325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직선 화살표 연결선 199"/>
          <p:cNvCxnSpPr>
            <a:stCxn id="199" idx="3"/>
            <a:endCxn id="204" idx="1"/>
          </p:cNvCxnSpPr>
          <p:nvPr/>
        </p:nvCxnSpPr>
        <p:spPr>
          <a:xfrm>
            <a:off x="6515296" y="5114439"/>
            <a:ext cx="443652" cy="25280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1" name="직선 화살표 연결선 200"/>
          <p:cNvCxnSpPr>
            <a:stCxn id="202" idx="3"/>
            <a:endCxn id="204" idx="3"/>
          </p:cNvCxnSpPr>
          <p:nvPr/>
        </p:nvCxnSpPr>
        <p:spPr>
          <a:xfrm flipV="1">
            <a:off x="6515296" y="5651386"/>
            <a:ext cx="443652" cy="305827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/>
              <p:cNvSpPr txBox="1"/>
              <p:nvPr/>
            </p:nvSpPr>
            <p:spPr>
              <a:xfrm>
                <a:off x="6252971" y="5787936"/>
                <a:ext cx="262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sz="1600" i="1" dirty="0">
                  <a:latin typeface="Cambria Math"/>
                </a:endParaRPr>
              </a:p>
            </p:txBody>
          </p:sp>
        </mc:Choice>
        <mc:Fallback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971" y="5787936"/>
                <a:ext cx="262325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직선 화살표 연결선 202"/>
          <p:cNvCxnSpPr>
            <a:stCxn id="204" idx="6"/>
            <a:endCxn id="206" idx="2"/>
          </p:cNvCxnSpPr>
          <p:nvPr/>
        </p:nvCxnSpPr>
        <p:spPr>
          <a:xfrm>
            <a:off x="7301939" y="5509315"/>
            <a:ext cx="488102" cy="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4" name="타원 203"/>
          <p:cNvSpPr/>
          <p:nvPr/>
        </p:nvSpPr>
        <p:spPr>
          <a:xfrm>
            <a:off x="6900100" y="5308395"/>
            <a:ext cx="401839" cy="40183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6972863" y="5385764"/>
            <a:ext cx="262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100" b="1" dirty="0" smtClean="0"/>
              <a:t>X</a:t>
            </a:r>
            <a:endParaRPr lang="ko-KR" altLang="en-US" sz="1100" b="1" dirty="0"/>
          </a:p>
        </p:txBody>
      </p:sp>
      <p:sp>
        <p:nvSpPr>
          <p:cNvPr id="206" name="타원 205"/>
          <p:cNvSpPr/>
          <p:nvPr/>
        </p:nvSpPr>
        <p:spPr>
          <a:xfrm>
            <a:off x="7790041" y="5308395"/>
            <a:ext cx="401839" cy="401839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7848201" y="5370385"/>
            <a:ext cx="262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/>
              <p:cNvSpPr txBox="1"/>
              <p:nvPr/>
            </p:nvSpPr>
            <p:spPr>
              <a:xfrm>
                <a:off x="7129996" y="4797386"/>
                <a:ext cx="262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ko-KR" altLang="en-US" sz="1600" i="1" dirty="0">
                  <a:latin typeface="Cambria Math"/>
                </a:endParaRPr>
              </a:p>
            </p:txBody>
          </p:sp>
        </mc:Choice>
        <mc:Fallback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996" y="4797386"/>
                <a:ext cx="262325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직선 화살표 연결선 208"/>
          <p:cNvCxnSpPr>
            <a:stCxn id="208" idx="3"/>
            <a:endCxn id="206" idx="1"/>
          </p:cNvCxnSpPr>
          <p:nvPr/>
        </p:nvCxnSpPr>
        <p:spPr>
          <a:xfrm>
            <a:off x="7392321" y="4966663"/>
            <a:ext cx="456568" cy="400580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732100" y="5007811"/>
            <a:ext cx="103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0.2, 0.1:</a:t>
            </a:r>
            <a:b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   …</a:t>
            </a:r>
            <a:endParaRPr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921584" y="5852574"/>
            <a:ext cx="40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0.3:</a:t>
            </a:r>
            <a:endParaRPr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867358" y="4828490"/>
            <a:ext cx="532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0.1:</a:t>
            </a:r>
            <a:endParaRPr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4" name="직선 화살표 연결선 213"/>
          <p:cNvCxnSpPr>
            <a:stCxn id="206" idx="6"/>
            <a:endCxn id="223" idx="1"/>
          </p:cNvCxnSpPr>
          <p:nvPr/>
        </p:nvCxnSpPr>
        <p:spPr>
          <a:xfrm flipV="1">
            <a:off x="8191880" y="5508861"/>
            <a:ext cx="282061" cy="454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7" name="TextBox 216"/>
          <p:cNvSpPr txBox="1"/>
          <p:nvPr/>
        </p:nvSpPr>
        <p:spPr>
          <a:xfrm>
            <a:off x="8621518" y="5425381"/>
            <a:ext cx="85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: 0.13, 0.16,</a:t>
            </a:r>
            <a:b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       …</a:t>
            </a:r>
            <a:endParaRPr lang="ko-KR" alt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0" name="직선 화살표 연결선 219"/>
          <p:cNvCxnSpPr>
            <a:stCxn id="194" idx="6"/>
            <a:endCxn id="222" idx="1"/>
          </p:cNvCxnSpPr>
          <p:nvPr/>
        </p:nvCxnSpPr>
        <p:spPr>
          <a:xfrm>
            <a:off x="8247296" y="3518081"/>
            <a:ext cx="254353" cy="502"/>
          </a:xfrm>
          <a:prstGeom prst="straightConnector1">
            <a:avLst/>
          </a:prstGeom>
          <a:noFill/>
          <a:ln w="3175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8501649" y="3349306"/>
                <a:ext cx="262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49" y="3349306"/>
                <a:ext cx="262325" cy="338554"/>
              </a:xfrm>
              <a:prstGeom prst="rect">
                <a:avLst/>
              </a:prstGeom>
              <a:blipFill rotWithShape="1">
                <a:blip r:embed="rId12"/>
                <a:stretch>
                  <a:fillRect r="-4651"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8473941" y="5339584"/>
                <a:ext cx="2623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41" y="5339584"/>
                <a:ext cx="262325" cy="338554"/>
              </a:xfrm>
              <a:prstGeom prst="rect">
                <a:avLst/>
              </a:prstGeom>
              <a:blipFill rotWithShape="1">
                <a:blip r:embed="rId13"/>
                <a:stretch>
                  <a:fillRect r="-6977"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3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81" y="176762"/>
            <a:ext cx="8068359" cy="504949"/>
          </a:xfrm>
          <a:prstGeom prst="rect">
            <a:avLst/>
          </a:prstGeom>
          <a:noFill/>
        </p:spPr>
        <p:txBody>
          <a:bodyPr wrap="square" lIns="80963" tIns="40483" rIns="80963" bIns="40483" rtlCol="0" anchor="ctr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en-US" altLang="ko-KR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Code-Level </a:t>
            </a:r>
            <a:r>
              <a:rPr lang="ko-KR" altLang="en-US" sz="25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설명</a:t>
            </a:r>
            <a:r>
              <a:rPr lang="en-US" altLang="ko-KR" sz="25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25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44" y="980728"/>
            <a:ext cx="7086600" cy="5472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07411\Desktop\글꼴\톱니바퀴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366" y="2564906"/>
            <a:ext cx="6228183" cy="42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gray">
          <a:xfrm>
            <a:off x="-49533" y="-34291"/>
            <a:ext cx="10005614" cy="6926581"/>
          </a:xfrm>
          <a:prstGeom prst="rect">
            <a:avLst/>
          </a:prstGeom>
          <a:gradFill>
            <a:gsLst>
              <a:gs pos="0">
                <a:sysClr val="windowText" lastClr="000000">
                  <a:alpha val="57000"/>
                </a:sysClr>
              </a:gs>
              <a:gs pos="100000">
                <a:sysClr val="windowText" lastClr="000000">
                  <a:alpha val="57000"/>
                </a:sys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>
            <a:outerShdw dist="25400" dir="2700000" algn="ctr" rotWithShape="0">
              <a:srgbClr val="808080"/>
            </a:outerShdw>
          </a:effectLst>
        </p:spPr>
        <p:txBody>
          <a:bodyPr wrap="none" lIns="71935" tIns="82724" rIns="71935" bIns="82724" rtlCol="0" anchor="ctr"/>
          <a:lstStyle/>
          <a:p>
            <a:pPr marL="0" marR="0" lvl="0" indent="0" algn="ctr" defTabSz="9144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85000"/>
              <a:buFontTx/>
              <a:buNone/>
              <a:tabLst/>
              <a:defRPr/>
            </a:pPr>
            <a:r>
              <a:rPr kumimoji="0" lang="en-US" altLang="ko-KR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다음_SemiBold" panose="02000700060000000000" pitchFamily="2" charset="-127"/>
                <a:ea typeface="다음_SemiBold" panose="02000700060000000000" pitchFamily="2" charset="-127"/>
                <a:cs typeface="Meiryo" panose="020B0604030504040204" pitchFamily="34" charset="-128"/>
              </a:rPr>
              <a:t>Q&amp;A</a:t>
            </a:r>
            <a:endParaRPr kumimoji="0" lang="ko-KR" altLang="en-US" sz="7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다음_SemiBold" panose="02000700060000000000" pitchFamily="2" charset="-127"/>
              <a:ea typeface="다음_SemiBold" panose="02000700060000000000" pitchFamily="2" charset="-127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7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100</Words>
  <Application>Microsoft Office PowerPoint</Application>
  <PresentationFormat>A4 용지(210x297mm)</PresentationFormat>
  <Paragraphs>46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SKCC</cp:lastModifiedBy>
  <cp:revision>72</cp:revision>
  <dcterms:created xsi:type="dcterms:W3CDTF">2017-06-01T01:07:43Z</dcterms:created>
  <dcterms:modified xsi:type="dcterms:W3CDTF">2017-12-05T04:06:38Z</dcterms:modified>
</cp:coreProperties>
</file>