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8" r:id="rId3"/>
    <p:sldId id="269" r:id="rId4"/>
    <p:sldId id="271" r:id="rId5"/>
    <p:sldId id="272" r:id="rId6"/>
    <p:sldId id="274" r:id="rId7"/>
    <p:sldId id="273" r:id="rId8"/>
    <p:sldId id="275" r:id="rId9"/>
    <p:sldId id="277" r:id="rId10"/>
    <p:sldId id="276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AFD19A1-C517-426A-9D44-3B583BEEC475}">
          <p14:sldIdLst>
            <p14:sldId id="257"/>
            <p14:sldId id="268"/>
            <p14:sldId id="269"/>
            <p14:sldId id="271"/>
            <p14:sldId id="272"/>
            <p14:sldId id="274"/>
            <p14:sldId id="273"/>
            <p14:sldId id="275"/>
            <p14:sldId id="277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62F"/>
    <a:srgbClr val="FF292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0" autoAdjust="0"/>
  </p:normalViewPr>
  <p:slideViewPr>
    <p:cSldViewPr>
      <p:cViewPr>
        <p:scale>
          <a:sx n="100" d="100"/>
          <a:sy n="100" d="100"/>
        </p:scale>
        <p:origin x="-1584" y="-21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A2BDC-6255-4F6C-A100-9AE87648CCF9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ACE9B-7D1C-4DE1-8CF8-3B6CBE73F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96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 이동훈 선임입니다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오늘은 </a:t>
            </a:r>
            <a:r>
              <a:rPr lang="en-US" altLang="ko-KR" dirty="0" smtClean="0"/>
              <a:t>CNN</a:t>
            </a:r>
            <a:r>
              <a:rPr lang="ko-KR" altLang="en-US" dirty="0" smtClean="0"/>
              <a:t>에 대하여 발표하겠습니다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CE9B-7D1C-4DE1-8CF8-3B6CBE73F1C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810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목차는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CE9B-7D1C-4DE1-8CF8-3B6CBE73F1C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88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목차는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CE9B-7D1C-4DE1-8CF8-3B6CBE73F1C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8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우선 지도 학습을 통한 분류 문제 해결에 대해 다시 설명하겠습니다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우리는 데이터와 정답이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목표는 이러한 데이터를 넣었을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정답과 가까운 결과를 출력하는 함수를 만드는 것이 목표입니다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예를 들어 과일 바구니에 </a:t>
            </a:r>
            <a:r>
              <a:rPr lang="en-US" altLang="ko-KR" baseline="0" dirty="0" smtClean="0"/>
              <a:t>…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이러한 분류기를 만드는 방법은 무엇이 있을까요</a:t>
            </a:r>
            <a:r>
              <a:rPr lang="en-US" altLang="ko-KR" baseline="0" dirty="0" smtClean="0"/>
              <a:t>?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우선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분류에 필요한 변수들을 모조리 다 구한 후에 값들을 </a:t>
            </a:r>
            <a:r>
              <a:rPr lang="en-US" altLang="ko-KR" baseline="0" dirty="0" smtClean="0"/>
              <a:t>0.01</a:t>
            </a:r>
            <a:r>
              <a:rPr lang="ko-KR" altLang="en-US" baseline="0" dirty="0" smtClean="0"/>
              <a:t>씩 변경하여 조절하는 방법이 있을 것입니다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하지만 이는 매우 비효율적이고 실현 가능성이 떨어집니다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다른 한 방법은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변수들을 초기값을 </a:t>
            </a:r>
            <a:r>
              <a:rPr lang="ko-KR" altLang="en-US" baseline="0" dirty="0" err="1" smtClean="0"/>
              <a:t>랜덤하게</a:t>
            </a:r>
            <a:r>
              <a:rPr lang="ko-KR" altLang="en-US" baseline="0" dirty="0" smtClean="0"/>
              <a:t> 주고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결과와 비교한 후 차이만큼 변경시키는 방법입니다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이를 인공신경망에 대입하면 다음과 같습니다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차이는 입력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출력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변수들이 행렬로 관리 및 계산 된다는 것입니다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CE9B-7D1C-4DE1-8CF8-3B6CBE73F1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58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인공신경망에서 수학적 계산이 아닌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경험이나 실험을 통해 결정하는 변수들을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하이퍼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라고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넓은 의미로 </a:t>
            </a:r>
            <a:r>
              <a:rPr lang="ko-KR" altLang="en-US" dirty="0" err="1" smtClean="0"/>
              <a:t>하이퍼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분류해보면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이러한 변수들은 실험을 통해 조절하면서 최적의 조합을 찾는 것이 매우 중요하다고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이러한 </a:t>
            </a:r>
            <a:r>
              <a:rPr lang="ko-KR" altLang="en-US" dirty="0" err="1" smtClean="0"/>
              <a:t>하이퍼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파라미터들</a:t>
            </a:r>
            <a:r>
              <a:rPr lang="ko-KR" altLang="en-US" baseline="0" dirty="0" err="1" smtClean="0"/>
              <a:t>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어떻게 하면 좋다</a:t>
            </a:r>
            <a:r>
              <a:rPr lang="en-US" altLang="ko-KR" baseline="0" dirty="0" smtClean="0"/>
              <a:t>~’ </a:t>
            </a:r>
            <a:r>
              <a:rPr lang="ko-KR" altLang="en-US" baseline="0" dirty="0" smtClean="0"/>
              <a:t>라는 것을 </a:t>
            </a:r>
            <a:r>
              <a:rPr lang="ko-KR" altLang="en-US" baseline="0" dirty="0" err="1" smtClean="0"/>
              <a:t>말씀드려보면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우선</a:t>
            </a:r>
            <a:endParaRPr lang="en-US" altLang="ko-KR" baseline="0" dirty="0" smtClean="0"/>
          </a:p>
          <a:p>
            <a:r>
              <a:rPr lang="en-US" altLang="ko-KR" baseline="0" dirty="0" smtClean="0"/>
              <a:t>1.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은닉층의</a:t>
            </a:r>
            <a:r>
              <a:rPr lang="ko-KR" altLang="en-US" baseline="0" dirty="0" smtClean="0"/>
              <a:t> 개수는 </a:t>
            </a:r>
            <a:r>
              <a:rPr lang="ko-KR" altLang="en-US" baseline="0" dirty="0" smtClean="0"/>
              <a:t>대체적으로 많으면 </a:t>
            </a:r>
            <a:r>
              <a:rPr lang="ko-KR" altLang="en-US" baseline="0" dirty="0" smtClean="0"/>
              <a:t>좋다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속도가 </a:t>
            </a:r>
            <a:r>
              <a:rPr lang="ko-KR" altLang="en-US" baseline="0" dirty="0" smtClean="0"/>
              <a:t>느려짐</a:t>
            </a:r>
            <a:r>
              <a:rPr lang="en-US" altLang="ko-KR" baseline="0" dirty="0" smtClean="0"/>
              <a:t>, Overfitting </a:t>
            </a:r>
            <a:r>
              <a:rPr lang="ko-KR" altLang="en-US" baseline="0" dirty="0" smtClean="0"/>
              <a:t>할 수 있음</a:t>
            </a:r>
            <a:endParaRPr lang="en-US" altLang="ko-KR" baseline="0" dirty="0" smtClean="0"/>
          </a:p>
          <a:p>
            <a:r>
              <a:rPr lang="en-US" altLang="ko-KR" baseline="0" dirty="0" smtClean="0"/>
              <a:t>2. </a:t>
            </a:r>
            <a:r>
              <a:rPr lang="ko-KR" altLang="en-US" baseline="0" dirty="0" smtClean="0"/>
              <a:t>가중치의 초기값을 정할 때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모든 가중치를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이나 동일한 값으로 시작하면 알고리즘들이 </a:t>
            </a:r>
            <a:r>
              <a:rPr lang="ko-KR" altLang="en-US" baseline="0" dirty="0" smtClean="0"/>
              <a:t>동작하지 </a:t>
            </a:r>
            <a:r>
              <a:rPr lang="ko-KR" altLang="en-US" baseline="0" dirty="0" smtClean="0"/>
              <a:t>않는다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   </a:t>
            </a:r>
            <a:r>
              <a:rPr lang="ko-KR" altLang="en-US" baseline="0" dirty="0" smtClean="0"/>
              <a:t>최근에는  </a:t>
            </a:r>
            <a:r>
              <a:rPr lang="en-US" altLang="ko-KR" baseline="0" dirty="0" smtClean="0"/>
              <a:t>Xavier </a:t>
            </a:r>
            <a:r>
              <a:rPr lang="ko-KR" altLang="en-US" baseline="0" dirty="0" smtClean="0"/>
              <a:t>또는 </a:t>
            </a:r>
            <a:r>
              <a:rPr lang="en-US" altLang="ko-KR" baseline="0" dirty="0" smtClean="0"/>
              <a:t>He </a:t>
            </a:r>
            <a:r>
              <a:rPr lang="ko-KR" altLang="en-US" baseline="0" dirty="0" smtClean="0"/>
              <a:t>초기화 방법을 많이 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하면 학습 시간과 정확도가 증가한다고 합니다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3. </a:t>
            </a:r>
            <a:r>
              <a:rPr lang="ko-KR" altLang="en-US" baseline="0" dirty="0" smtClean="0"/>
              <a:t>활성화 함수는 </a:t>
            </a:r>
            <a:r>
              <a:rPr lang="en-US" altLang="ko-KR" baseline="0" dirty="0" smtClean="0"/>
              <a:t>Sigmoid </a:t>
            </a:r>
            <a:r>
              <a:rPr lang="ko-KR" altLang="en-US" baseline="0" dirty="0" smtClean="0"/>
              <a:t>함수를 많이 쓰다가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주로 </a:t>
            </a:r>
            <a:r>
              <a:rPr lang="en-US" altLang="ko-KR" baseline="0" dirty="0" err="1" smtClean="0"/>
              <a:t>ReLU</a:t>
            </a:r>
            <a:r>
              <a:rPr lang="ko-KR" altLang="en-US" baseline="0" dirty="0" smtClean="0"/>
              <a:t>를 많이 쓴다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4. </a:t>
            </a:r>
            <a:r>
              <a:rPr lang="ko-KR" altLang="en-US" baseline="0" dirty="0" err="1" smtClean="0"/>
              <a:t>학습률은</a:t>
            </a:r>
            <a:r>
              <a:rPr lang="ko-KR" altLang="en-US" baseline="0" dirty="0" smtClean="0"/>
              <a:t> 가중치를 얼마나 조절할 것이냐를 의미하는데 보통</a:t>
            </a:r>
            <a:r>
              <a:rPr lang="en-US" altLang="ko-KR" baseline="0" dirty="0" smtClean="0"/>
              <a:t>, 0.01~0.0001 </a:t>
            </a:r>
            <a:r>
              <a:rPr lang="ko-KR" altLang="en-US" baseline="0" dirty="0" smtClean="0"/>
              <a:t>사이로 정한다고 합니다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7. </a:t>
            </a:r>
            <a:r>
              <a:rPr lang="ko-KR" altLang="en-US" baseline="0" dirty="0" smtClean="0"/>
              <a:t>손실 함수는 보통 </a:t>
            </a:r>
            <a:r>
              <a:rPr lang="en-US" altLang="ko-KR" baseline="0" dirty="0" smtClean="0"/>
              <a:t>Mean Square Error, Cross-Entropy </a:t>
            </a:r>
            <a:r>
              <a:rPr lang="ko-KR" altLang="en-US" baseline="0" dirty="0" smtClean="0"/>
              <a:t>함수를 많이 쓰는데</a:t>
            </a:r>
            <a:r>
              <a:rPr lang="en-US" altLang="ko-KR" baseline="0" dirty="0" smtClean="0"/>
              <a:t>,  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CE9B-7D1C-4DE1-8CF8-3B6CBE73F1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58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</a:t>
            </a:r>
            <a:r>
              <a:rPr lang="en-US" altLang="ko-KR" dirty="0" smtClean="0"/>
              <a:t>CNN</a:t>
            </a:r>
            <a:r>
              <a:rPr lang="ko-KR" altLang="en-US" dirty="0" smtClean="0"/>
              <a:t>에 대해 설명하겠습니다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CNN</a:t>
            </a:r>
            <a:r>
              <a:rPr lang="ko-KR" altLang="en-US" dirty="0" smtClean="0"/>
              <a:t>은 이미지 분류에 특화된 신경망으로써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특징을 추출하는 </a:t>
            </a:r>
            <a:r>
              <a:rPr lang="ko-KR" altLang="en-US" dirty="0" err="1" smtClean="0"/>
              <a:t>합성곱</a:t>
            </a:r>
            <a:r>
              <a:rPr lang="ko-KR" altLang="en-US" dirty="0" smtClean="0"/>
              <a:t> 계층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풀링</a:t>
            </a:r>
            <a:r>
              <a:rPr lang="ko-KR" altLang="en-US" dirty="0" smtClean="0"/>
              <a:t> 계층이 추가된 형태입니다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주요 내용은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이미지의 특징들을 스스로 학습하는 인공 지능 </a:t>
            </a:r>
            <a:r>
              <a:rPr lang="ko-KR" altLang="en-US" dirty="0" err="1" smtClean="0"/>
              <a:t>머신을</a:t>
            </a:r>
            <a:r>
              <a:rPr lang="ko-KR" altLang="en-US" dirty="0" smtClean="0"/>
              <a:t> 만들자는 것이 목표입니다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여기서 </a:t>
            </a:r>
            <a:r>
              <a:rPr lang="ko-KR" altLang="en-US" dirty="0" err="1" smtClean="0"/>
              <a:t>합성곱</a:t>
            </a:r>
            <a:r>
              <a:rPr lang="ko-KR" altLang="en-US" dirty="0" smtClean="0"/>
              <a:t> 연산은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다음과 같습니다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CE9B-7D1C-4DE1-8CF8-3B6CBE73F1C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58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CE9B-7D1C-4DE1-8CF8-3B6CBE73F1C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58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CE9B-7D1C-4DE1-8CF8-3B6CBE73F1C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58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CE9B-7D1C-4DE1-8CF8-3B6CBE73F1C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58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CE9B-7D1C-4DE1-8CF8-3B6CBE73F1C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5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0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02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5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0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27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48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59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34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6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CD35-7A70-4CD4-83B2-4007725171D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6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image" Target="../media/image290.png"/><Relationship Id="rId4" Type="http://schemas.openxmlformats.org/officeDocument/2006/relationships/image" Target="../media/image8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E:\Aibril with Watson_H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446" y="6237312"/>
            <a:ext cx="2191110" cy="54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4" y="3172818"/>
            <a:ext cx="9496915" cy="253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C:\Users\강세환\Desktop\05.png"/>
          <p:cNvPicPr>
            <a:picLocks noChangeAspect="1" noChangeArrowheads="1"/>
          </p:cNvPicPr>
          <p:nvPr/>
        </p:nvPicPr>
        <p:blipFill>
          <a:blip r:embed="rId5" cstate="print">
            <a:lum bright="20000" contrast="-20000"/>
          </a:blip>
          <a:srcRect/>
          <a:stretch>
            <a:fillRect/>
          </a:stretch>
        </p:blipFill>
        <p:spPr bwMode="auto">
          <a:xfrm>
            <a:off x="22156" y="2626758"/>
            <a:ext cx="3393377" cy="185735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 bwMode="gray">
          <a:xfrm>
            <a:off x="0" y="9786"/>
            <a:ext cx="9906000" cy="6180648"/>
          </a:xfrm>
          <a:prstGeom prst="rect">
            <a:avLst/>
          </a:prstGeom>
          <a:gradFill flip="none" rotWithShape="1">
            <a:gsLst>
              <a:gs pos="20400">
                <a:srgbClr val="E3E3E3">
                  <a:alpha val="41000"/>
                </a:srgbClr>
              </a:gs>
              <a:gs pos="0">
                <a:sysClr val="window" lastClr="FFFFFF">
                  <a:lumMod val="85000"/>
                  <a:alpha val="41000"/>
                </a:sysClr>
              </a:gs>
              <a:gs pos="55000">
                <a:sysClr val="window" lastClr="FFFFFF">
                  <a:lumMod val="95000"/>
                  <a:alpha val="60000"/>
                </a:sysClr>
              </a:gs>
              <a:gs pos="100000">
                <a:sysClr val="window" lastClr="FFFFFF">
                  <a:alpha val="80000"/>
                </a:sysClr>
              </a:gs>
            </a:gsLst>
            <a:lin ang="0" scaled="1"/>
            <a:tileRect/>
          </a:gradFill>
          <a:ln w="6350" algn="ctr">
            <a:noFill/>
            <a:miter lim="800000"/>
            <a:headEnd/>
            <a:tailEnd/>
          </a:ln>
          <a:effectLst/>
        </p:spPr>
        <p:txBody>
          <a:bodyPr wrap="none" lIns="72000" tIns="82800" rIns="72000" bIns="82800" rtlCol="0" anchor="ctr"/>
          <a:lstStyle/>
          <a:p>
            <a:pPr marL="0" marR="0" lvl="0" indent="0" algn="ctr" defTabSz="91440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85000"/>
              <a:buFontTx/>
              <a:buNone/>
              <a:tabLst/>
              <a:defRPr/>
            </a:pP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492" y="2623543"/>
            <a:ext cx="9283032" cy="6514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356" tIns="45678" rIns="91356" bIns="45678" rtlCol="0">
            <a:spAutoFit/>
          </a:bodyPr>
          <a:lstStyle/>
          <a:p>
            <a:pPr algn="r" fontAlgn="base">
              <a:lnSpc>
                <a:spcPts val="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 smtClean="0">
                <a:solidFill>
                  <a:srgbClr val="1F497D">
                    <a:lumMod val="75000"/>
                  </a:srgbClr>
                </a:solidFill>
                <a:latin typeface="+mn-ea"/>
              </a:rPr>
              <a:t>CNN</a:t>
            </a:r>
            <a:r>
              <a:rPr lang="ko-KR" altLang="en-US" sz="2800" b="1" dirty="0" smtClean="0">
                <a:solidFill>
                  <a:srgbClr val="1F497D">
                    <a:lumMod val="75000"/>
                  </a:srgbClr>
                </a:solidFill>
                <a:latin typeface="+mn-ea"/>
              </a:rPr>
              <a:t> 개요</a:t>
            </a:r>
            <a:endParaRPr lang="ko-KR" altLang="en-US" sz="2800" b="1" dirty="0">
              <a:solidFill>
                <a:srgbClr val="1F497D">
                  <a:lumMod val="75000"/>
                </a:srgbClr>
              </a:solidFill>
              <a:latin typeface="+mn-ea"/>
            </a:endParaRPr>
          </a:p>
        </p:txBody>
      </p:sp>
      <p:pic>
        <p:nvPicPr>
          <p:cNvPr id="15" name="Picture 10" descr="C:\Users\07411\Desktop\로고\SK주식회사_C&amp;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390" y="278334"/>
            <a:ext cx="1189596" cy="61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49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07411\Desktop\글꼴\톱니바퀴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366" y="2564906"/>
            <a:ext cx="6228183" cy="429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 bwMode="gray">
          <a:xfrm>
            <a:off x="-49533" y="-34291"/>
            <a:ext cx="10005614" cy="6926581"/>
          </a:xfrm>
          <a:prstGeom prst="rect">
            <a:avLst/>
          </a:prstGeom>
          <a:gradFill>
            <a:gsLst>
              <a:gs pos="0">
                <a:sysClr val="windowText" lastClr="000000">
                  <a:alpha val="57000"/>
                </a:sysClr>
              </a:gs>
              <a:gs pos="100000">
                <a:sysClr val="windowText" lastClr="000000">
                  <a:alpha val="57000"/>
                </a:sysClr>
              </a:gs>
            </a:gsLst>
            <a:lin ang="0" scaled="1"/>
          </a:gradFill>
          <a:ln w="6350" algn="ctr">
            <a:noFill/>
            <a:miter lim="800000"/>
            <a:headEnd/>
            <a:tailEnd/>
          </a:ln>
          <a:effectLst>
            <a:outerShdw dist="25400" dir="2700000" algn="ctr" rotWithShape="0">
              <a:srgbClr val="808080"/>
            </a:outerShdw>
          </a:effectLst>
        </p:spPr>
        <p:txBody>
          <a:bodyPr wrap="none" lIns="71935" tIns="82724" rIns="71935" bIns="82724" rtlCol="0" anchor="ctr"/>
          <a:lstStyle/>
          <a:p>
            <a:pPr marL="0" marR="0" lvl="0" indent="0" algn="ctr" defTabSz="91440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85000"/>
              <a:buFontTx/>
              <a:buNone/>
              <a:tabLst/>
              <a:defRPr/>
            </a:pPr>
            <a:r>
              <a:rPr kumimoji="0" lang="en-US" altLang="ko-KR" sz="7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다음_SemiBold" panose="02000700060000000000" pitchFamily="2" charset="-127"/>
                <a:ea typeface="다음_SemiBold" panose="02000700060000000000" pitchFamily="2" charset="-127"/>
                <a:cs typeface="Meiryo" panose="020B0604030504040204" pitchFamily="34" charset="-128"/>
              </a:rPr>
              <a:t>Q&amp;A</a:t>
            </a:r>
            <a:endParaRPr kumimoji="0" lang="ko-KR" altLang="en-US" sz="7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다음_SemiBold" panose="02000700060000000000" pitchFamily="2" charset="-127"/>
              <a:ea typeface="다음_SemiBold" panose="02000700060000000000" pitchFamily="2" charset="-127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262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07411\Desktop\글꼴\톱니바퀴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366" y="2564906"/>
            <a:ext cx="6228183" cy="429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 bwMode="gray">
          <a:xfrm>
            <a:off x="-49533" y="-34291"/>
            <a:ext cx="10005614" cy="6926581"/>
          </a:xfrm>
          <a:prstGeom prst="rect">
            <a:avLst/>
          </a:prstGeom>
          <a:gradFill>
            <a:gsLst>
              <a:gs pos="0">
                <a:sysClr val="windowText" lastClr="000000">
                  <a:alpha val="57000"/>
                </a:sysClr>
              </a:gs>
              <a:gs pos="100000">
                <a:sysClr val="windowText" lastClr="000000">
                  <a:alpha val="57000"/>
                </a:sysClr>
              </a:gs>
            </a:gsLst>
            <a:lin ang="0" scaled="1"/>
          </a:gradFill>
          <a:ln w="6350" algn="ctr">
            <a:noFill/>
            <a:miter lim="800000"/>
            <a:headEnd/>
            <a:tailEnd/>
          </a:ln>
          <a:effectLst>
            <a:outerShdw dist="25400" dir="2700000" algn="ctr" rotWithShape="0">
              <a:srgbClr val="808080"/>
            </a:outerShdw>
          </a:effectLst>
        </p:spPr>
        <p:txBody>
          <a:bodyPr wrap="none" lIns="71935" tIns="82724" rIns="71935" bIns="82724" rtlCol="0" anchor="ctr"/>
          <a:lstStyle/>
          <a:p>
            <a:pPr marL="0" marR="0" lvl="0" indent="0" algn="ctr" defTabSz="91440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85000"/>
              <a:buFontTx/>
              <a:buNone/>
              <a:tabLst/>
              <a:defRPr/>
            </a:pP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42251"/>
              </p:ext>
            </p:extLst>
          </p:nvPr>
        </p:nvGraphicFramePr>
        <p:xfrm>
          <a:off x="560512" y="1988840"/>
          <a:ext cx="4845492" cy="2526030"/>
        </p:xfrm>
        <a:graphic>
          <a:graphicData uri="http://schemas.openxmlformats.org/drawingml/2006/table">
            <a:tbl>
              <a:tblPr firstRow="1" bandRow="1"/>
              <a:tblGrid>
                <a:gridCol w="531751"/>
                <a:gridCol w="4313741"/>
              </a:tblGrid>
              <a:tr h="5052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2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2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지도학습을 통한 분류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52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2400" b="1" kern="1200" baseline="0" dirty="0" smtClean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</a:t>
                      </a:r>
                      <a:endParaRPr lang="ko-KR" altLang="en-US" sz="2400" b="1" kern="1200" baseline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2400" b="1" kern="1200" baseline="0" dirty="0" err="1" smtClean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하이퍼</a:t>
                      </a:r>
                      <a:r>
                        <a:rPr lang="ko-KR" altLang="en-US" sz="2400" b="1" kern="1200" baseline="0" dirty="0" smtClean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2400" b="1" kern="1200" baseline="0" dirty="0" err="1" smtClean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파라미터</a:t>
                      </a:r>
                      <a:endParaRPr lang="ko-KR" altLang="en-US" sz="2400" b="1" kern="1200" baseline="0" dirty="0" smtClean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52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2400" b="1" kern="1200" baseline="0" dirty="0" smtClean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</a:t>
                      </a:r>
                      <a:endParaRPr lang="ko-KR" altLang="en-US" sz="2400" b="1" kern="1200" baseline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2400" b="1" kern="1200" baseline="0" dirty="0" smtClean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CNN</a:t>
                      </a:r>
                      <a:endParaRPr lang="ko-KR" altLang="en-US" sz="2400" b="1" kern="1200" baseline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520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1" kern="1200" baseline="0" dirty="0" smtClean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4.</a:t>
                      </a:r>
                      <a:endParaRPr lang="ko-KR" altLang="en-US" sz="2400" b="1" kern="1200" baseline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b="1" kern="1200" baseline="0" dirty="0" err="1" smtClean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손글씨</a:t>
                      </a:r>
                      <a:r>
                        <a:rPr lang="ko-KR" altLang="en-US" sz="2400" b="1" kern="1200" baseline="0" dirty="0" smtClean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인식 실습</a:t>
                      </a:r>
                      <a:endParaRPr lang="ko-KR" altLang="en-US" sz="2400" b="1" kern="1200" baseline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520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1" kern="1200" baseline="0" dirty="0" smtClean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5.</a:t>
                      </a:r>
                      <a:endParaRPr lang="ko-KR" altLang="en-US" sz="2400" b="1" kern="1200" baseline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kern="1200" baseline="0" dirty="0" smtClean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Q&amp;A</a:t>
                      </a:r>
                      <a:endParaRPr lang="ko-KR" altLang="en-US" sz="2400" b="1" kern="1200" baseline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81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6"/>
          <a:stretch/>
        </p:blipFill>
        <p:spPr>
          <a:xfrm>
            <a:off x="3796169" y="5147667"/>
            <a:ext cx="525591" cy="12874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581" y="176762"/>
            <a:ext cx="8068359" cy="504949"/>
          </a:xfrm>
          <a:prstGeom prst="rect">
            <a:avLst/>
          </a:prstGeom>
          <a:noFill/>
        </p:spPr>
        <p:txBody>
          <a:bodyPr wrap="square" lIns="80963" tIns="40483" rIns="80963" bIns="40483" rtlCol="0" anchor="ctr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5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</a:t>
            </a:r>
            <a:r>
              <a:rPr lang="ko-KR" altLang="en-US" sz="25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지도학습을 통한 분류 </a:t>
            </a:r>
            <a:r>
              <a:rPr lang="en-US" altLang="ko-KR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– </a:t>
            </a:r>
            <a:r>
              <a:rPr lang="ko-KR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분류 문제 해결 방법</a:t>
            </a:r>
            <a:r>
              <a:rPr lang="en-US" altLang="ko-KR" sz="25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en-US" altLang="ko-KR" sz="2500" b="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1" name="내용 개체 틀 85"/>
          <p:cNvSpPr txBox="1">
            <a:spLocks/>
          </p:cNvSpPr>
          <p:nvPr/>
        </p:nvSpPr>
        <p:spPr bwMode="auto">
          <a:xfrm>
            <a:off x="103114" y="871302"/>
            <a:ext cx="9962455" cy="34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841" tIns="38921" rIns="77841" bIns="38921" numCol="1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marL="0" indent="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85000"/>
              <a:buNone/>
              <a:defRPr lang="ko-KR" altLang="en-US" sz="15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1382" indent="-24325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–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048696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5000"/>
              <a:buFont typeface="Symbol" pitchFamily="18" charset="2"/>
              <a:buChar char="¾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396010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1751432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140633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529845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2919052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308259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marL="180975" lvl="0" latinLnBrk="0">
              <a:defRPr/>
            </a:pP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데이터와 정답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최적의 함수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분류기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만드는 것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10862" y="1510194"/>
            <a:ext cx="4358616" cy="694670"/>
            <a:chOff x="290751" y="1592694"/>
            <a:chExt cx="4358616" cy="694670"/>
          </a:xfrm>
        </p:grpSpPr>
        <p:grpSp>
          <p:nvGrpSpPr>
            <p:cNvPr id="45" name="그룹 44"/>
            <p:cNvGrpSpPr/>
            <p:nvPr/>
          </p:nvGrpSpPr>
          <p:grpSpPr>
            <a:xfrm>
              <a:off x="290751" y="1592694"/>
              <a:ext cx="4358616" cy="694670"/>
              <a:chOff x="290751" y="3011238"/>
              <a:chExt cx="4358616" cy="694670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704528" y="3125596"/>
                <a:ext cx="3944839" cy="465956"/>
              </a:xfrm>
              <a:prstGeom prst="roundRect">
                <a:avLst>
                  <a:gd name="adj" fmla="val 716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5875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800" b="0">
                  <a:solidFill>
                    <a:prstClr val="white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290751" y="3011238"/>
                <a:ext cx="694670" cy="694670"/>
              </a:xfrm>
              <a:prstGeom prst="ellipse">
                <a:avLst/>
              </a:prstGeom>
              <a:gradFill>
                <a:gsLst>
                  <a:gs pos="100000">
                    <a:srgbClr val="F5F5F5"/>
                  </a:gs>
                  <a:gs pos="38000">
                    <a:schemeClr val="bg1"/>
                  </a:gs>
                </a:gsLst>
                <a:lin ang="5400000" scaled="0"/>
              </a:gradFill>
              <a:ln w="19050"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800" b="0">
                  <a:solidFill>
                    <a:prstClr val="white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138573" y="1770753"/>
              <a:ext cx="329232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anose="020B0604020202020204" pitchFamily="34" charset="0"/>
                </a:rPr>
                <a:t>분류기란</a:t>
              </a:r>
              <a:r>
                <a:rPr lang="en-US" altLang="ko-KR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anose="020B0604020202020204" pitchFamily="34" charset="0"/>
                </a:rPr>
                <a:t>?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1041" name="Picture 17" descr="G:\05. 개인폴더\DongHunLee Temp\1. 기타 작업\8. 인공신경망 발표\돋보기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9" y="1653536"/>
            <a:ext cx="407988" cy="4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9" name="직선 연결선 228"/>
          <p:cNvCxnSpPr/>
          <p:nvPr/>
        </p:nvCxnSpPr>
        <p:spPr>
          <a:xfrm>
            <a:off x="4953000" y="1557274"/>
            <a:ext cx="0" cy="496807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모서리가 둥근 직사각형 218"/>
          <p:cNvSpPr/>
          <p:nvPr/>
        </p:nvSpPr>
        <p:spPr>
          <a:xfrm>
            <a:off x="5654809" y="1624552"/>
            <a:ext cx="3944839" cy="465956"/>
          </a:xfrm>
          <a:prstGeom prst="roundRect">
            <a:avLst>
              <a:gd name="adj" fmla="val 7167"/>
            </a:avLst>
          </a:prstGeom>
          <a:solidFill>
            <a:schemeClr val="tx1">
              <a:lumMod val="50000"/>
              <a:lumOff val="50000"/>
            </a:schemeClr>
          </a:solidFill>
          <a:ln w="1587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800" b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088854" y="1688253"/>
            <a:ext cx="32923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rPr>
              <a:t>분류기를 만드는 법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241032" y="1510194"/>
            <a:ext cx="694670" cy="694670"/>
            <a:chOff x="287581" y="1510194"/>
            <a:chExt cx="694670" cy="694670"/>
          </a:xfrm>
        </p:grpSpPr>
        <p:sp>
          <p:nvSpPr>
            <p:cNvPr id="221" name="타원 220"/>
            <p:cNvSpPr/>
            <p:nvPr/>
          </p:nvSpPr>
          <p:spPr>
            <a:xfrm>
              <a:off x="287581" y="1510194"/>
              <a:ext cx="694670" cy="694670"/>
            </a:xfrm>
            <a:prstGeom prst="ellipse">
              <a:avLst/>
            </a:prstGeom>
            <a:gradFill>
              <a:gsLst>
                <a:gs pos="100000">
                  <a:srgbClr val="F5F5F5"/>
                </a:gs>
                <a:gs pos="38000">
                  <a:schemeClr val="bg1"/>
                </a:gs>
              </a:gsLst>
              <a:lin ang="5400000" scaled="0"/>
            </a:gradFill>
            <a:ln w="19050"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1800" b="0">
                <a:solidFill>
                  <a:prstClr val="white"/>
                </a:solidFill>
                <a:latin typeface="+mn-ea"/>
                <a:cs typeface="Arial" panose="020B0604020202020204" pitchFamily="34" charset="0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75" y="1587236"/>
              <a:ext cx="566881" cy="518117"/>
            </a:xfrm>
            <a:prstGeom prst="rect">
              <a:avLst/>
            </a:prstGeom>
          </p:spPr>
        </p:pic>
      </p:grpSp>
      <p:sp>
        <p:nvSpPr>
          <p:cNvPr id="125" name="모서리가 둥근 직사각형 124"/>
          <p:cNvSpPr/>
          <p:nvPr/>
        </p:nvSpPr>
        <p:spPr>
          <a:xfrm>
            <a:off x="752504" y="2204864"/>
            <a:ext cx="3841050" cy="216000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데이터를 입력하면 분류를 출력하는 함수</a:t>
            </a:r>
            <a:endParaRPr lang="en-US" altLang="ko-KR" sz="1300" b="1" kern="0" dirty="0">
              <a:solidFill>
                <a:srgbClr val="FC6714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1" b="11475"/>
          <a:stretch/>
        </p:blipFill>
        <p:spPr bwMode="auto">
          <a:xfrm>
            <a:off x="992560" y="3390900"/>
            <a:ext cx="2713996" cy="176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996952"/>
            <a:ext cx="399600" cy="3600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924944"/>
            <a:ext cx="399600" cy="3600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057" y="2624316"/>
            <a:ext cx="399600" cy="36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12" y="2564944"/>
            <a:ext cx="396000" cy="360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78" y="2938286"/>
            <a:ext cx="396000" cy="360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48" y="2636952"/>
            <a:ext cx="396000" cy="36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48" y="2996952"/>
            <a:ext cx="399600" cy="36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52" y="2621109"/>
            <a:ext cx="399600" cy="360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55" y="5157232"/>
            <a:ext cx="399600" cy="3600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269" y="5157232"/>
            <a:ext cx="399600" cy="3600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38" y="5157232"/>
            <a:ext cx="396000" cy="36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355" y="5149568"/>
            <a:ext cx="399600" cy="3600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36" y="9028304"/>
            <a:ext cx="399600" cy="36000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269" y="6036993"/>
            <a:ext cx="399600" cy="3600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269" y="5601875"/>
            <a:ext cx="399600" cy="36000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38" y="5570027"/>
            <a:ext cx="396000" cy="36000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38" y="6001872"/>
            <a:ext cx="396000" cy="36000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6"/>
          <a:stretch/>
        </p:blipFill>
        <p:spPr>
          <a:xfrm>
            <a:off x="3152839" y="5147667"/>
            <a:ext cx="525591" cy="1287426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6"/>
          <a:stretch/>
        </p:blipFill>
        <p:spPr>
          <a:xfrm>
            <a:off x="2509510" y="5147667"/>
            <a:ext cx="525591" cy="12874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6"/>
          <a:stretch/>
        </p:blipFill>
        <p:spPr>
          <a:xfrm>
            <a:off x="1866181" y="5147667"/>
            <a:ext cx="525591" cy="1287426"/>
          </a:xfrm>
          <a:prstGeom prst="rect">
            <a:avLst/>
          </a:prstGeom>
        </p:spPr>
      </p:pic>
      <p:sp>
        <p:nvSpPr>
          <p:cNvPr id="61" name="모서리가 둥근 직사각형 60"/>
          <p:cNvSpPr/>
          <p:nvPr/>
        </p:nvSpPr>
        <p:spPr>
          <a:xfrm>
            <a:off x="1957239" y="6487963"/>
            <a:ext cx="541058" cy="216025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사과</a:t>
            </a:r>
            <a:endParaRPr lang="en-US" altLang="ko-KR" sz="1300" b="1" kern="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613439" y="6487963"/>
            <a:ext cx="541058" cy="216025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수박</a:t>
            </a:r>
            <a:endParaRPr lang="en-US" altLang="ko-KR" sz="1300" b="1" kern="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269639" y="6487963"/>
            <a:ext cx="541058" cy="216025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레몬</a:t>
            </a:r>
            <a:endParaRPr lang="en-US" altLang="ko-KR" sz="1300" b="1" kern="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925838" y="6487963"/>
            <a:ext cx="541058" cy="216025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딸기</a:t>
            </a:r>
            <a:endParaRPr lang="en-US" altLang="ko-KR" sz="1300" b="1" kern="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961112" y="2924944"/>
            <a:ext cx="2729181" cy="1456824"/>
            <a:chOff x="5937422" y="3052296"/>
            <a:chExt cx="2729181" cy="1456824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7422" y="3052296"/>
              <a:ext cx="2729181" cy="145682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445911" y="3573016"/>
                  <a:ext cx="10681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 kern="0" smtClean="0">
                            <a:solidFill>
                              <a:srgbClr val="FC6714"/>
                            </a:solidFill>
                            <a:latin typeface="Cambria Math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𝒘</m:t>
                        </m:r>
                        <m:r>
                          <a:rPr lang="en-US" altLang="ko-KR" sz="2000" b="1" i="1" kern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𝒙</m:t>
                        </m:r>
                        <m:r>
                          <a:rPr lang="en-US" altLang="ko-KR" sz="2000" b="1" i="1" kern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+</m:t>
                        </m:r>
                        <m:r>
                          <a:rPr lang="en-US" altLang="ko-KR" sz="2000" b="1" i="1" kern="0" smtClean="0">
                            <a:solidFill>
                              <a:srgbClr val="FC6714"/>
                            </a:solidFill>
                            <a:latin typeface="Cambria Math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𝒃</m:t>
                        </m:r>
                      </m:oMath>
                    </m:oMathPara>
                  </a14:m>
                  <a:endParaRPr lang="ko-KR" altLang="en-US" sz="2000" b="1" kern="0" dirty="0">
                    <a:solidFill>
                      <a:srgbClr val="FC6714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911" y="3573016"/>
                  <a:ext cx="1068113" cy="4001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그룹 28"/>
          <p:cNvGrpSpPr/>
          <p:nvPr/>
        </p:nvGrpSpPr>
        <p:grpSpPr>
          <a:xfrm>
            <a:off x="5457056" y="4869160"/>
            <a:ext cx="2608016" cy="1876969"/>
            <a:chOff x="5805438" y="4927456"/>
            <a:chExt cx="2608016" cy="1876969"/>
          </a:xfrm>
        </p:grpSpPr>
        <p:sp>
          <p:nvSpPr>
            <p:cNvPr id="69" name="직사각형 68"/>
            <p:cNvSpPr/>
            <p:nvPr/>
          </p:nvSpPr>
          <p:spPr>
            <a:xfrm>
              <a:off x="6721334" y="5085274"/>
              <a:ext cx="108000" cy="10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21334" y="5457289"/>
              <a:ext cx="108000" cy="10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721334" y="5829304"/>
              <a:ext cx="108000" cy="10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721334" y="6201320"/>
              <a:ext cx="108000" cy="10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7909454" y="5337224"/>
              <a:ext cx="108000" cy="10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7909454" y="5661260"/>
              <a:ext cx="108000" cy="10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7909454" y="5985296"/>
              <a:ext cx="108000" cy="10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화살표 연결선 75"/>
            <p:cNvCxnSpPr>
              <a:stCxn id="70" idx="3"/>
              <a:endCxn id="73" idx="2"/>
            </p:cNvCxnSpPr>
            <p:nvPr/>
          </p:nvCxnSpPr>
          <p:spPr>
            <a:xfrm flipV="1">
              <a:off x="6829334" y="5391224"/>
              <a:ext cx="1080120" cy="120065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직선 화살표 연결선 76"/>
            <p:cNvCxnSpPr>
              <a:stCxn id="69" idx="3"/>
              <a:endCxn id="73" idx="2"/>
            </p:cNvCxnSpPr>
            <p:nvPr/>
          </p:nvCxnSpPr>
          <p:spPr>
            <a:xfrm>
              <a:off x="6829334" y="5139274"/>
              <a:ext cx="1080120" cy="251950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직선 화살표 연결선 77"/>
            <p:cNvCxnSpPr>
              <a:stCxn id="69" idx="3"/>
              <a:endCxn id="74" idx="2"/>
            </p:cNvCxnSpPr>
            <p:nvPr/>
          </p:nvCxnSpPr>
          <p:spPr>
            <a:xfrm>
              <a:off x="6829334" y="5139274"/>
              <a:ext cx="1080120" cy="575986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직선 화살표 연결선 78"/>
            <p:cNvCxnSpPr>
              <a:stCxn id="69" idx="3"/>
              <a:endCxn id="75" idx="2"/>
            </p:cNvCxnSpPr>
            <p:nvPr/>
          </p:nvCxnSpPr>
          <p:spPr>
            <a:xfrm>
              <a:off x="6829334" y="5139274"/>
              <a:ext cx="1080120" cy="900022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직선 화살표 연결선 79"/>
            <p:cNvCxnSpPr>
              <a:stCxn id="70" idx="3"/>
              <a:endCxn id="74" idx="2"/>
            </p:cNvCxnSpPr>
            <p:nvPr/>
          </p:nvCxnSpPr>
          <p:spPr>
            <a:xfrm>
              <a:off x="6829334" y="5511289"/>
              <a:ext cx="1080120" cy="203971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직선 화살표 연결선 80"/>
            <p:cNvCxnSpPr>
              <a:stCxn id="70" idx="3"/>
              <a:endCxn id="75" idx="2"/>
            </p:cNvCxnSpPr>
            <p:nvPr/>
          </p:nvCxnSpPr>
          <p:spPr>
            <a:xfrm>
              <a:off x="6829334" y="5511289"/>
              <a:ext cx="1080120" cy="528007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직선 화살표 연결선 81"/>
            <p:cNvCxnSpPr>
              <a:stCxn id="71" idx="3"/>
              <a:endCxn id="73" idx="2"/>
            </p:cNvCxnSpPr>
            <p:nvPr/>
          </p:nvCxnSpPr>
          <p:spPr>
            <a:xfrm flipV="1">
              <a:off x="6829334" y="5391224"/>
              <a:ext cx="1080120" cy="492080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직선 화살표 연결선 82"/>
            <p:cNvCxnSpPr>
              <a:stCxn id="71" idx="3"/>
              <a:endCxn id="74" idx="2"/>
            </p:cNvCxnSpPr>
            <p:nvPr/>
          </p:nvCxnSpPr>
          <p:spPr>
            <a:xfrm flipV="1">
              <a:off x="6829334" y="5715260"/>
              <a:ext cx="1080120" cy="168044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직선 화살표 연결선 83"/>
            <p:cNvCxnSpPr>
              <a:stCxn id="71" idx="3"/>
              <a:endCxn id="75" idx="2"/>
            </p:cNvCxnSpPr>
            <p:nvPr/>
          </p:nvCxnSpPr>
          <p:spPr>
            <a:xfrm>
              <a:off x="6829334" y="5883304"/>
              <a:ext cx="1080120" cy="155992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직선 화살표 연결선 84"/>
            <p:cNvCxnSpPr>
              <a:stCxn id="72" idx="3"/>
              <a:endCxn id="73" idx="2"/>
            </p:cNvCxnSpPr>
            <p:nvPr/>
          </p:nvCxnSpPr>
          <p:spPr>
            <a:xfrm flipV="1">
              <a:off x="6829334" y="5391224"/>
              <a:ext cx="1080120" cy="864096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직선 화살표 연결선 85"/>
            <p:cNvCxnSpPr>
              <a:stCxn id="72" idx="3"/>
              <a:endCxn id="74" idx="2"/>
            </p:cNvCxnSpPr>
            <p:nvPr/>
          </p:nvCxnSpPr>
          <p:spPr>
            <a:xfrm flipV="1">
              <a:off x="6829334" y="5715260"/>
              <a:ext cx="1080120" cy="540060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직선 화살표 연결선 86"/>
            <p:cNvCxnSpPr>
              <a:stCxn id="72" idx="3"/>
              <a:endCxn id="75" idx="2"/>
            </p:cNvCxnSpPr>
            <p:nvPr/>
          </p:nvCxnSpPr>
          <p:spPr>
            <a:xfrm flipV="1">
              <a:off x="6829334" y="6039296"/>
              <a:ext cx="1080120" cy="216024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" name="직선 화살표 연결선 87"/>
            <p:cNvCxnSpPr>
              <a:stCxn id="73" idx="6"/>
            </p:cNvCxnSpPr>
            <p:nvPr/>
          </p:nvCxnSpPr>
          <p:spPr>
            <a:xfrm>
              <a:off x="8017454" y="5391224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9" name="직선 화살표 연결선 88"/>
            <p:cNvCxnSpPr>
              <a:stCxn id="74" idx="6"/>
            </p:cNvCxnSpPr>
            <p:nvPr/>
          </p:nvCxnSpPr>
          <p:spPr>
            <a:xfrm>
              <a:off x="8017454" y="5715260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직선 화살표 연결선 89"/>
            <p:cNvCxnSpPr>
              <a:stCxn id="75" idx="6"/>
            </p:cNvCxnSpPr>
            <p:nvPr/>
          </p:nvCxnSpPr>
          <p:spPr>
            <a:xfrm>
              <a:off x="8017454" y="6039296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직선 화살표 연결선 94"/>
            <p:cNvCxnSpPr/>
            <p:nvPr/>
          </p:nvCxnSpPr>
          <p:spPr>
            <a:xfrm>
              <a:off x="6276914" y="5126281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6" name="직선 화살표 연결선 95"/>
            <p:cNvCxnSpPr/>
            <p:nvPr/>
          </p:nvCxnSpPr>
          <p:spPr>
            <a:xfrm>
              <a:off x="6276914" y="6253234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>
              <a:off x="6276914" y="5501932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직선 화살표 연결선 97"/>
            <p:cNvCxnSpPr/>
            <p:nvPr/>
          </p:nvCxnSpPr>
          <p:spPr>
            <a:xfrm>
              <a:off x="6276914" y="5877583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직사각형 98"/>
                <p:cNvSpPr/>
                <p:nvPr/>
              </p:nvSpPr>
              <p:spPr>
                <a:xfrm>
                  <a:off x="7189318" y="4927456"/>
                  <a:ext cx="4475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kern="0">
                            <a:solidFill>
                              <a:srgbClr val="FC6714"/>
                            </a:solidFill>
                            <a:latin typeface="Cambria Math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𝒘</m:t>
                        </m:r>
                      </m:oMath>
                    </m:oMathPara>
                  </a14:m>
                  <a:endParaRPr lang="ko-KR" altLang="en-US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직사각형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9318" y="4927456"/>
                  <a:ext cx="44755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직사각형 102"/>
            <p:cNvSpPr/>
            <p:nvPr/>
          </p:nvSpPr>
          <p:spPr>
            <a:xfrm>
              <a:off x="7221264" y="6561360"/>
              <a:ext cx="108000" cy="10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5805438" y="5503520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ker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𝒙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5438" y="5503520"/>
                  <a:ext cx="399468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직선 화살표 연결선 103"/>
            <p:cNvCxnSpPr>
              <a:stCxn id="103" idx="3"/>
              <a:endCxn id="73" idx="2"/>
            </p:cNvCxnSpPr>
            <p:nvPr/>
          </p:nvCxnSpPr>
          <p:spPr>
            <a:xfrm flipV="1">
              <a:off x="7329264" y="5391224"/>
              <a:ext cx="580190" cy="1224136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직선 화살표 연결선 104"/>
            <p:cNvCxnSpPr>
              <a:stCxn id="103" idx="3"/>
              <a:endCxn id="74" idx="2"/>
            </p:cNvCxnSpPr>
            <p:nvPr/>
          </p:nvCxnSpPr>
          <p:spPr>
            <a:xfrm flipV="1">
              <a:off x="7329264" y="5715260"/>
              <a:ext cx="580190" cy="900100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직선 화살표 연결선 105"/>
            <p:cNvCxnSpPr>
              <a:stCxn id="103" idx="3"/>
              <a:endCxn id="75" idx="2"/>
            </p:cNvCxnSpPr>
            <p:nvPr/>
          </p:nvCxnSpPr>
          <p:spPr>
            <a:xfrm flipV="1">
              <a:off x="7329264" y="6039296"/>
              <a:ext cx="580190" cy="576064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직사각형 112"/>
                <p:cNvSpPr/>
                <p:nvPr/>
              </p:nvSpPr>
              <p:spPr>
                <a:xfrm>
                  <a:off x="6825208" y="6435093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kern="0" smtClean="0">
                            <a:solidFill>
                              <a:srgbClr val="FC6714"/>
                            </a:solidFill>
                            <a:latin typeface="Cambria Math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𝒃</m:t>
                        </m:r>
                      </m:oMath>
                    </m:oMathPara>
                  </a14:m>
                  <a:endParaRPr lang="ko-KR" altLang="en-US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3" name="직사각형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208" y="6435093"/>
                  <a:ext cx="405880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모서리가 둥근 직사각형 115"/>
          <p:cNvSpPr/>
          <p:nvPr/>
        </p:nvSpPr>
        <p:spPr>
          <a:xfrm>
            <a:off x="5434149" y="2708920"/>
            <a:ext cx="670979" cy="360000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wrap="none" lIns="0" tIns="0" rIns="0" bIns="0" rtlCol="0" anchor="ctr"/>
          <a:lstStyle/>
          <a:p>
            <a:pPr marL="0" marR="0" lvl="0" indent="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1) </a:t>
            </a:r>
            <a:r>
              <a:rPr lang="ko-KR" altLang="en-US" sz="1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함수</a:t>
            </a:r>
            <a:endParaRPr lang="en-US" altLang="ko-KR" sz="1200" b="1" kern="0" dirty="0">
              <a:solidFill>
                <a:srgbClr val="FC6714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5434149" y="4581128"/>
            <a:ext cx="670979" cy="360000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wrap="none" lIns="0" tIns="0" rIns="0" bIns="0" rtlCol="0" anchor="ctr"/>
          <a:lstStyle/>
          <a:p>
            <a:pPr marL="0" marR="0" lvl="0" indent="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en-US" altLang="ko-KR" sz="1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) </a:t>
            </a:r>
            <a:r>
              <a:rPr lang="ko-KR" altLang="en-US" sz="1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인공신경망</a:t>
            </a:r>
            <a:endParaRPr lang="en-US" altLang="ko-KR" sz="1200" b="1" kern="0" dirty="0">
              <a:solidFill>
                <a:srgbClr val="FC6714"/>
              </a:solidFill>
              <a:latin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6395984" y="2854111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ker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m:t>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984" y="2854111"/>
                <a:ext cx="399468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모서리가 둥근 직사각형 120"/>
          <p:cNvSpPr/>
          <p:nvPr/>
        </p:nvSpPr>
        <p:spPr>
          <a:xfrm>
            <a:off x="5729538" y="2204864"/>
            <a:ext cx="3841050" cy="432088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lvl="0" latinLnBrk="0">
              <a:spcBef>
                <a:spcPts val="1200"/>
              </a:spcBef>
              <a:defRPr/>
            </a:pPr>
            <a:r>
              <a:rPr lang="ko-KR" altLang="en-US" sz="1300" b="1" kern="0" dirty="0">
                <a:solidFill>
                  <a:srgbClr val="FC6714"/>
                </a:solidFill>
                <a:latin typeface="+mn-ea"/>
                <a:cs typeface="Arial" panose="020B0604020202020204" pitchFamily="34" charset="0"/>
              </a:rPr>
              <a:t>변수</a:t>
            </a: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들을 임의로 정한 후</a:t>
            </a:r>
            <a:r>
              <a:rPr lang="en-US" altLang="ko-KR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예측한 결과와 실제 정답의 </a:t>
            </a:r>
            <a:r>
              <a:rPr lang="ko-KR" altLang="en-US" sz="13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차이를 </a:t>
            </a: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비교하여 </a:t>
            </a:r>
            <a:r>
              <a:rPr lang="ko-KR" altLang="en-US" sz="1300" b="1" kern="0" dirty="0" smtClean="0">
                <a:solidFill>
                  <a:srgbClr val="FC6714"/>
                </a:solidFill>
                <a:latin typeface="+mn-ea"/>
                <a:cs typeface="Arial" panose="020B0604020202020204" pitchFamily="34" charset="0"/>
              </a:rPr>
              <a:t>변수</a:t>
            </a:r>
            <a:r>
              <a:rPr lang="ko-KR" altLang="en-US" sz="13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들을</a:t>
            </a: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3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조절</a:t>
            </a:r>
            <a:endParaRPr lang="en-US" altLang="ko-KR" sz="1300" b="1" kern="0" dirty="0">
              <a:solidFill>
                <a:srgbClr val="FC6714"/>
              </a:solidFill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224" name="그룹 223"/>
          <p:cNvGrpSpPr/>
          <p:nvPr/>
        </p:nvGrpSpPr>
        <p:grpSpPr>
          <a:xfrm>
            <a:off x="7442408" y="4218245"/>
            <a:ext cx="1687056" cy="385789"/>
            <a:chOff x="7978782" y="4218245"/>
            <a:chExt cx="1687056" cy="3857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7978782" y="4218245"/>
                  <a:ext cx="1687056" cy="362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1" i="1" kern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m:t>𝒚</m:t>
                      </m:r>
                    </m:oMath>
                  </a14:m>
                  <a:r>
                    <a:rPr lang="en-US" altLang="ko-KR" sz="1300" b="1" kern="0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+mn-ea"/>
                      <a:cs typeface="Arial" panose="020B0604020202020204" pitchFamily="34" charset="0"/>
                    </a:rPr>
                    <a:t>            </a:t>
                  </a:r>
                  <a:r>
                    <a:rPr lang="ko-KR" altLang="en-US" sz="1300" b="1" kern="0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+mn-ea"/>
                      <a:cs typeface="Arial" panose="020B0604020202020204" pitchFamily="34" charset="0"/>
                    </a:rPr>
                    <a:t>정답</a:t>
                  </a:r>
                  <a:endParaRPr lang="ko-KR" altLang="en-US" sz="13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8782" y="4218245"/>
                  <a:ext cx="1687056" cy="362984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27" name="Picture 3" descr="G:\05. 개인폴더\DongHunLee Temp\9. CNN 발표\비교.png"/>
            <p:cNvPicPr>
              <a:picLocks noChangeAspect="1" noChangeArrowheads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3602" y="4218245"/>
              <a:ext cx="385789" cy="385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3" name="그룹 132"/>
          <p:cNvGrpSpPr/>
          <p:nvPr/>
        </p:nvGrpSpPr>
        <p:grpSpPr>
          <a:xfrm>
            <a:off x="8162488" y="5445224"/>
            <a:ext cx="1687056" cy="385789"/>
            <a:chOff x="7978782" y="4218245"/>
            <a:chExt cx="1687056" cy="3857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7978782" y="4218245"/>
                  <a:ext cx="1687056" cy="362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1" i="1" kern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m:t>𝒚</m:t>
                      </m:r>
                    </m:oMath>
                  </a14:m>
                  <a:r>
                    <a:rPr lang="en-US" altLang="ko-KR" sz="1300" b="1" kern="0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+mn-ea"/>
                      <a:cs typeface="Arial" panose="020B0604020202020204" pitchFamily="34" charset="0"/>
                    </a:rPr>
                    <a:t>            </a:t>
                  </a:r>
                  <a:r>
                    <a:rPr lang="ko-KR" altLang="en-US" sz="1300" b="1" kern="0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+mn-ea"/>
                      <a:cs typeface="Arial" panose="020B0604020202020204" pitchFamily="34" charset="0"/>
                    </a:rPr>
                    <a:t>정답</a:t>
                  </a:r>
                  <a:endParaRPr lang="ko-KR" altLang="en-US" sz="13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8782" y="4218245"/>
                  <a:ext cx="1687056" cy="362984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5" name="Picture 3" descr="G:\05. 개인폴더\DongHunLee Temp\9. CNN 발표\비교.png"/>
            <p:cNvPicPr>
              <a:picLocks noChangeAspect="1" noChangeArrowheads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1694" y="4218245"/>
              <a:ext cx="385789" cy="385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049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아래쪽 화살표 설명선 210"/>
          <p:cNvSpPr/>
          <p:nvPr/>
        </p:nvSpPr>
        <p:spPr>
          <a:xfrm>
            <a:off x="1372764" y="4681521"/>
            <a:ext cx="7143756" cy="1873578"/>
          </a:xfrm>
          <a:prstGeom prst="downArrowCallout">
            <a:avLst>
              <a:gd name="adj1" fmla="val 100000"/>
              <a:gd name="adj2" fmla="val 50000"/>
              <a:gd name="adj3" fmla="val 0"/>
              <a:gd name="adj4" fmla="val 10000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innerShdw blurRad="114300">
              <a:sysClr val="windowText" lastClr="000000">
                <a:lumMod val="50000"/>
                <a:lumOff val="50000"/>
                <a:alpha val="42000"/>
              </a:sysClr>
            </a:innerShdw>
          </a:effectLst>
        </p:spPr>
        <p:txBody>
          <a:bodyPr lIns="108000" tIns="216000" rIns="81230" bIns="51581" numCol="1" rtlCol="0" anchor="ctr"/>
          <a:lstStyle/>
          <a:p>
            <a:pPr marL="2628900" lvl="5" indent="-342900" algn="just">
              <a:buAutoNum type="arabicPeriod"/>
            </a:pP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인공신경망의 </a:t>
            </a:r>
            <a:r>
              <a:rPr lang="ko-KR" altLang="en-US" sz="1200" b="1" kern="0" dirty="0" smtClean="0">
                <a:solidFill>
                  <a:schemeClr val="accent6"/>
                </a:solidFill>
                <a:latin typeface="+mn-ea"/>
                <a:cs typeface="Arial" panose="020B0604020202020204" pitchFamily="34" charset="0"/>
              </a:rPr>
              <a:t>네트워크 연결 구조</a:t>
            </a:r>
            <a:endParaRPr lang="en-US" altLang="ko-KR" sz="1200" b="1" kern="0" dirty="0" smtClean="0">
              <a:solidFill>
                <a:schemeClr val="accent6"/>
              </a:solidFill>
              <a:latin typeface="+mn-ea"/>
              <a:cs typeface="Arial" panose="020B0604020202020204" pitchFamily="34" charset="0"/>
            </a:endParaRPr>
          </a:p>
          <a:p>
            <a:pPr marL="2628900" lvl="5" indent="-342900" algn="just">
              <a:buClr>
                <a:schemeClr val="tx1">
                  <a:lumMod val="65000"/>
                  <a:lumOff val="35000"/>
                </a:schemeClr>
              </a:buClr>
              <a:buAutoNum type="arabicPeriod"/>
            </a:pPr>
            <a:r>
              <a:rPr lang="ko-KR" altLang="en-US" sz="1200" b="1" kern="0" dirty="0" err="1" smtClean="0">
                <a:solidFill>
                  <a:schemeClr val="accent6"/>
                </a:solidFill>
                <a:latin typeface="+mn-ea"/>
                <a:cs typeface="Arial" panose="020B0604020202020204" pitchFamily="34" charset="0"/>
              </a:rPr>
              <a:t>은닉층</a:t>
            </a:r>
            <a:r>
              <a:rPr lang="ko-KR" altLang="en-US" sz="12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의</a:t>
            </a:r>
            <a:r>
              <a:rPr lang="ko-KR" altLang="en-US" sz="1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 개수</a:t>
            </a:r>
            <a:endParaRPr lang="en-US" altLang="ko-KR" sz="1200" b="1" kern="0" dirty="0" smtClean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  <a:p>
            <a:pPr marL="2628900" lvl="5" indent="-342900" algn="just">
              <a:buFontTx/>
              <a:buAutoNum type="arabicPeriod"/>
            </a:pP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가중치 </a:t>
            </a:r>
            <a:r>
              <a:rPr lang="ko-KR" altLang="en-US" sz="1200" b="1" kern="0" dirty="0" smtClean="0">
                <a:solidFill>
                  <a:schemeClr val="accent6"/>
                </a:solidFill>
                <a:latin typeface="+mn-ea"/>
                <a:cs typeface="Arial" panose="020B0604020202020204" pitchFamily="34" charset="0"/>
              </a:rPr>
              <a:t>초기값</a:t>
            </a:r>
            <a:endParaRPr lang="en-US" altLang="ko-KR" sz="1200" b="1" kern="0" dirty="0" smtClean="0">
              <a:solidFill>
                <a:schemeClr val="accent6"/>
              </a:solidFill>
              <a:latin typeface="+mn-ea"/>
              <a:cs typeface="Arial" panose="020B0604020202020204" pitchFamily="34" charset="0"/>
            </a:endParaRPr>
          </a:p>
          <a:p>
            <a:pPr marL="2628900" lvl="5" indent="-342900" algn="just">
              <a:buFontTx/>
              <a:buAutoNum type="arabicPeriod"/>
            </a:pP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활성화 </a:t>
            </a:r>
            <a:r>
              <a:rPr lang="ko-KR" altLang="en-US" sz="1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함수</a:t>
            </a:r>
            <a:endParaRPr lang="en-US" altLang="ko-KR" sz="1200" b="1" kern="0" dirty="0">
              <a:solidFill>
                <a:schemeClr val="accent6"/>
              </a:solidFill>
              <a:latin typeface="+mn-ea"/>
              <a:cs typeface="Arial" panose="020B0604020202020204" pitchFamily="34" charset="0"/>
            </a:endParaRPr>
          </a:p>
          <a:p>
            <a:pPr marL="2628900" lvl="5" indent="-342900" algn="just">
              <a:buAutoNum type="arabicPeriod"/>
            </a:pPr>
            <a:r>
              <a:rPr lang="ko-KR" altLang="en-US" sz="12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학습률</a:t>
            </a:r>
            <a:endParaRPr lang="en-US" altLang="ko-KR" sz="1200" b="1" kern="0" dirty="0" smtClean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  <a:p>
            <a:pPr marL="2628900" lvl="5" indent="-342900" algn="just">
              <a:buAutoNum type="arabicPeriod"/>
            </a:pPr>
            <a:r>
              <a:rPr lang="ko-KR" altLang="en-US" sz="12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드랍아웃율</a:t>
            </a:r>
            <a:endParaRPr lang="en-US" altLang="ko-KR" sz="1200" b="1" kern="0" dirty="0" smtClean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  <a:p>
            <a:pPr marL="2628900" lvl="5" indent="-342900" algn="just">
              <a:buAutoNum type="arabicPeriod"/>
            </a:pPr>
            <a:r>
              <a:rPr lang="ko-KR" altLang="en-US" sz="1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손실 함수</a:t>
            </a:r>
            <a:endParaRPr lang="en-US" altLang="ko-KR" sz="1200" b="1" kern="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  <a:p>
            <a:pPr lvl="5" algn="just"/>
            <a:r>
              <a:rPr lang="en-US" altLang="ko-KR" sz="1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	     …</a:t>
            </a:r>
            <a:endParaRPr lang="en-US" altLang="ko-KR" sz="1200" b="1" kern="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7581" y="176762"/>
            <a:ext cx="8068359" cy="504949"/>
          </a:xfrm>
          <a:prstGeom prst="rect">
            <a:avLst/>
          </a:prstGeom>
          <a:noFill/>
        </p:spPr>
        <p:txBody>
          <a:bodyPr wrap="square" lIns="80963" tIns="40483" rIns="80963" bIns="40483" rtlCol="0" anchor="ctr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5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en-US" altLang="ko-KR" sz="25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sz="25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하이퍼</a:t>
            </a:r>
            <a:r>
              <a:rPr lang="ko-KR" altLang="en-US" sz="25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5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파라미터</a:t>
            </a:r>
            <a:endParaRPr lang="en-US" altLang="ko-KR" sz="2500" b="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7" name="내용 개체 틀 85"/>
          <p:cNvSpPr txBox="1">
            <a:spLocks/>
          </p:cNvSpPr>
          <p:nvPr/>
        </p:nvSpPr>
        <p:spPr bwMode="auto">
          <a:xfrm>
            <a:off x="103114" y="871302"/>
            <a:ext cx="9962455" cy="620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841" tIns="38921" rIns="77841" bIns="38921" numCol="1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marL="0" indent="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85000"/>
              <a:buNone/>
              <a:defRPr lang="ko-KR" altLang="en-US" sz="15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1382" indent="-24325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–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048696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5000"/>
              <a:buFont typeface="Symbol" pitchFamily="18" charset="2"/>
              <a:buChar char="¾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396010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1751432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140633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529845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2919052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308259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marL="180975" lvl="0" latinLnBrk="0">
              <a:defRPr/>
            </a:pP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경험이나 실험을 통해 결정하는 값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인공신경망 학습에서 </a:t>
            </a: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하이퍼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파라미터들을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조절하는 것은 결과를 좌우하는 매우 중요한 작업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904908" y="1585505"/>
            <a:ext cx="6000420" cy="2870723"/>
            <a:chOff x="800236" y="2529435"/>
            <a:chExt cx="3216604" cy="1538888"/>
          </a:xfrm>
        </p:grpSpPr>
        <p:sp>
          <p:nvSpPr>
            <p:cNvPr id="69" name="직사각형 68"/>
            <p:cNvSpPr/>
            <p:nvPr/>
          </p:nvSpPr>
          <p:spPr>
            <a:xfrm>
              <a:off x="1244656" y="2564904"/>
              <a:ext cx="108000" cy="10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244656" y="2936919"/>
              <a:ext cx="108000" cy="10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244656" y="3308934"/>
              <a:ext cx="108000" cy="10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244656" y="3680950"/>
              <a:ext cx="108000" cy="10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2072680" y="2816854"/>
              <a:ext cx="108000" cy="10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2072680" y="3140890"/>
              <a:ext cx="108000" cy="10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2072680" y="3464926"/>
              <a:ext cx="108000" cy="10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화살표 연결선 75"/>
            <p:cNvCxnSpPr>
              <a:stCxn id="70" idx="3"/>
              <a:endCxn id="73" idx="2"/>
            </p:cNvCxnSpPr>
            <p:nvPr/>
          </p:nvCxnSpPr>
          <p:spPr>
            <a:xfrm flipV="1">
              <a:off x="1352656" y="2870854"/>
              <a:ext cx="720024" cy="120065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직선 화살표 연결선 76"/>
            <p:cNvCxnSpPr>
              <a:stCxn id="69" idx="3"/>
              <a:endCxn id="73" idx="2"/>
            </p:cNvCxnSpPr>
            <p:nvPr/>
          </p:nvCxnSpPr>
          <p:spPr>
            <a:xfrm>
              <a:off x="1352656" y="2618904"/>
              <a:ext cx="720024" cy="25195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직선 화살표 연결선 77"/>
            <p:cNvCxnSpPr>
              <a:stCxn id="69" idx="3"/>
              <a:endCxn id="74" idx="2"/>
            </p:cNvCxnSpPr>
            <p:nvPr/>
          </p:nvCxnSpPr>
          <p:spPr>
            <a:xfrm>
              <a:off x="1352656" y="2618904"/>
              <a:ext cx="720024" cy="575986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직선 화살표 연결선 78"/>
            <p:cNvCxnSpPr>
              <a:stCxn id="69" idx="3"/>
              <a:endCxn id="75" idx="2"/>
            </p:cNvCxnSpPr>
            <p:nvPr/>
          </p:nvCxnSpPr>
          <p:spPr>
            <a:xfrm>
              <a:off x="1352656" y="2618904"/>
              <a:ext cx="720024" cy="900022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직선 화살표 연결선 79"/>
            <p:cNvCxnSpPr>
              <a:stCxn id="70" idx="3"/>
              <a:endCxn id="74" idx="2"/>
            </p:cNvCxnSpPr>
            <p:nvPr/>
          </p:nvCxnSpPr>
          <p:spPr>
            <a:xfrm>
              <a:off x="1352656" y="2990919"/>
              <a:ext cx="720024" cy="203971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직선 화살표 연결선 80"/>
            <p:cNvCxnSpPr>
              <a:stCxn id="70" idx="3"/>
              <a:endCxn id="75" idx="2"/>
            </p:cNvCxnSpPr>
            <p:nvPr/>
          </p:nvCxnSpPr>
          <p:spPr>
            <a:xfrm>
              <a:off x="1352656" y="2990919"/>
              <a:ext cx="720024" cy="528007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직선 화살표 연결선 81"/>
            <p:cNvCxnSpPr>
              <a:stCxn id="71" idx="3"/>
              <a:endCxn id="73" idx="2"/>
            </p:cNvCxnSpPr>
            <p:nvPr/>
          </p:nvCxnSpPr>
          <p:spPr>
            <a:xfrm flipV="1">
              <a:off x="1352656" y="2870854"/>
              <a:ext cx="720024" cy="49208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직선 화살표 연결선 82"/>
            <p:cNvCxnSpPr>
              <a:stCxn id="71" idx="3"/>
              <a:endCxn id="74" idx="2"/>
            </p:cNvCxnSpPr>
            <p:nvPr/>
          </p:nvCxnSpPr>
          <p:spPr>
            <a:xfrm flipV="1">
              <a:off x="1352656" y="3194890"/>
              <a:ext cx="720024" cy="168044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직선 화살표 연결선 83"/>
            <p:cNvCxnSpPr>
              <a:stCxn id="71" idx="3"/>
              <a:endCxn id="75" idx="2"/>
            </p:cNvCxnSpPr>
            <p:nvPr/>
          </p:nvCxnSpPr>
          <p:spPr>
            <a:xfrm>
              <a:off x="1352656" y="3362934"/>
              <a:ext cx="720024" cy="155992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직선 화살표 연결선 84"/>
            <p:cNvCxnSpPr>
              <a:stCxn id="72" idx="3"/>
              <a:endCxn id="73" idx="2"/>
            </p:cNvCxnSpPr>
            <p:nvPr/>
          </p:nvCxnSpPr>
          <p:spPr>
            <a:xfrm flipV="1">
              <a:off x="1352656" y="2870854"/>
              <a:ext cx="720024" cy="864096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직선 화살표 연결선 85"/>
            <p:cNvCxnSpPr>
              <a:stCxn id="72" idx="3"/>
              <a:endCxn id="74" idx="2"/>
            </p:cNvCxnSpPr>
            <p:nvPr/>
          </p:nvCxnSpPr>
          <p:spPr>
            <a:xfrm flipV="1">
              <a:off x="1352656" y="3194890"/>
              <a:ext cx="720024" cy="54006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직선 화살표 연결선 86"/>
            <p:cNvCxnSpPr>
              <a:stCxn id="72" idx="3"/>
              <a:endCxn id="75" idx="2"/>
            </p:cNvCxnSpPr>
            <p:nvPr/>
          </p:nvCxnSpPr>
          <p:spPr>
            <a:xfrm flipV="1">
              <a:off x="1352656" y="3518926"/>
              <a:ext cx="720024" cy="216024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8" name="직사각형 87"/>
            <p:cNvSpPr/>
            <p:nvPr/>
          </p:nvSpPr>
          <p:spPr>
            <a:xfrm>
              <a:off x="1109043" y="3919834"/>
              <a:ext cx="346474" cy="148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kern="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입력층</a:t>
              </a:r>
              <a:endPara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377226" y="3919834"/>
              <a:ext cx="346474" cy="148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kern="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출력층</a:t>
              </a:r>
              <a:endPara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90" name="오른쪽 중괄호 89"/>
            <p:cNvSpPr/>
            <p:nvPr/>
          </p:nvSpPr>
          <p:spPr>
            <a:xfrm rot="16200000" flipH="1">
              <a:off x="1237374" y="3779325"/>
              <a:ext cx="122563" cy="182145"/>
            </a:xfrm>
            <a:prstGeom prst="rightBrace">
              <a:avLst>
                <a:gd name="adj1" fmla="val 19153"/>
                <a:gd name="adj2" fmla="val 48142"/>
              </a:avLst>
            </a:prstGeom>
            <a:noFill/>
            <a:ln w="317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오른쪽 중괄호 90"/>
            <p:cNvSpPr/>
            <p:nvPr/>
          </p:nvSpPr>
          <p:spPr>
            <a:xfrm rot="16200000" flipH="1">
              <a:off x="3505557" y="3774246"/>
              <a:ext cx="122563" cy="182145"/>
            </a:xfrm>
            <a:prstGeom prst="rightBrace">
              <a:avLst>
                <a:gd name="adj1" fmla="val 19153"/>
                <a:gd name="adj2" fmla="val 48142"/>
              </a:avLst>
            </a:prstGeom>
            <a:noFill/>
            <a:ln w="317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화살표 연결선 91"/>
            <p:cNvCxnSpPr/>
            <p:nvPr/>
          </p:nvCxnSpPr>
          <p:spPr>
            <a:xfrm>
              <a:off x="800236" y="2605911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>
              <a:off x="800236" y="3732864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>
              <a:off x="800236" y="2981562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직선 화살표 연결선 94"/>
            <p:cNvCxnSpPr/>
            <p:nvPr/>
          </p:nvCxnSpPr>
          <p:spPr>
            <a:xfrm>
              <a:off x="800236" y="3357213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6" name="직사각형 95"/>
            <p:cNvSpPr/>
            <p:nvPr/>
          </p:nvSpPr>
          <p:spPr>
            <a:xfrm>
              <a:off x="1657147" y="2529435"/>
              <a:ext cx="346474" cy="148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가중치</a:t>
              </a:r>
              <a:endPara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97" name="타원 96"/>
            <p:cNvSpPr/>
            <p:nvPr/>
          </p:nvSpPr>
          <p:spPr>
            <a:xfrm>
              <a:off x="3512840" y="2818831"/>
              <a:ext cx="108000" cy="10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3512840" y="3142867"/>
              <a:ext cx="108000" cy="10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3512840" y="3466903"/>
              <a:ext cx="108000" cy="10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화살표 연결선 99"/>
            <p:cNvCxnSpPr>
              <a:stCxn id="97" idx="6"/>
            </p:cNvCxnSpPr>
            <p:nvPr/>
          </p:nvCxnSpPr>
          <p:spPr>
            <a:xfrm>
              <a:off x="3620840" y="2872831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직선 화살표 연결선 100"/>
            <p:cNvCxnSpPr>
              <a:stCxn id="98" idx="6"/>
            </p:cNvCxnSpPr>
            <p:nvPr/>
          </p:nvCxnSpPr>
          <p:spPr>
            <a:xfrm>
              <a:off x="3620840" y="3196867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직선 화살표 연결선 101"/>
            <p:cNvCxnSpPr>
              <a:stCxn id="99" idx="6"/>
            </p:cNvCxnSpPr>
            <p:nvPr/>
          </p:nvCxnSpPr>
          <p:spPr>
            <a:xfrm>
              <a:off x="3620840" y="3520903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3" name="타원 102"/>
            <p:cNvSpPr/>
            <p:nvPr/>
          </p:nvSpPr>
          <p:spPr>
            <a:xfrm>
              <a:off x="2792760" y="2551911"/>
              <a:ext cx="108000" cy="10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2792760" y="3318661"/>
              <a:ext cx="108000" cy="10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2792760" y="3702037"/>
              <a:ext cx="108000" cy="10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2796224" y="2935286"/>
              <a:ext cx="108000" cy="10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화살표 연결선 106"/>
            <p:cNvCxnSpPr>
              <a:stCxn id="73" idx="6"/>
              <a:endCxn id="103" idx="2"/>
            </p:cNvCxnSpPr>
            <p:nvPr/>
          </p:nvCxnSpPr>
          <p:spPr>
            <a:xfrm flipV="1">
              <a:off x="2180680" y="2605911"/>
              <a:ext cx="612080" cy="264943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직선 화살표 연결선 107"/>
            <p:cNvCxnSpPr>
              <a:stCxn id="73" idx="6"/>
              <a:endCxn id="106" idx="2"/>
            </p:cNvCxnSpPr>
            <p:nvPr/>
          </p:nvCxnSpPr>
          <p:spPr>
            <a:xfrm>
              <a:off x="2180680" y="2870854"/>
              <a:ext cx="615544" cy="118432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직선 화살표 연결선 108"/>
            <p:cNvCxnSpPr>
              <a:endCxn id="104" idx="2"/>
            </p:cNvCxnSpPr>
            <p:nvPr/>
          </p:nvCxnSpPr>
          <p:spPr>
            <a:xfrm>
              <a:off x="2180680" y="2870854"/>
              <a:ext cx="612080" cy="501807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직선 화살표 연결선 109"/>
            <p:cNvCxnSpPr>
              <a:stCxn id="73" idx="6"/>
              <a:endCxn id="105" idx="2"/>
            </p:cNvCxnSpPr>
            <p:nvPr/>
          </p:nvCxnSpPr>
          <p:spPr>
            <a:xfrm>
              <a:off x="2180680" y="2870854"/>
              <a:ext cx="612080" cy="885183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직선 화살표 연결선 110"/>
            <p:cNvCxnSpPr>
              <a:stCxn id="74" idx="6"/>
              <a:endCxn id="103" idx="2"/>
            </p:cNvCxnSpPr>
            <p:nvPr/>
          </p:nvCxnSpPr>
          <p:spPr>
            <a:xfrm flipV="1">
              <a:off x="2180680" y="2605911"/>
              <a:ext cx="612080" cy="588979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2" name="직선 화살표 연결선 111"/>
            <p:cNvCxnSpPr>
              <a:stCxn id="74" idx="6"/>
              <a:endCxn id="106" idx="2"/>
            </p:cNvCxnSpPr>
            <p:nvPr/>
          </p:nvCxnSpPr>
          <p:spPr>
            <a:xfrm flipV="1">
              <a:off x="2180680" y="2989286"/>
              <a:ext cx="615544" cy="205604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3" name="직선 화살표 연결선 112"/>
            <p:cNvCxnSpPr>
              <a:stCxn id="74" idx="6"/>
              <a:endCxn id="104" idx="2"/>
            </p:cNvCxnSpPr>
            <p:nvPr/>
          </p:nvCxnSpPr>
          <p:spPr>
            <a:xfrm>
              <a:off x="2180680" y="3194890"/>
              <a:ext cx="612080" cy="177771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직선 화살표 연결선 113"/>
            <p:cNvCxnSpPr>
              <a:stCxn id="74" idx="6"/>
              <a:endCxn id="105" idx="2"/>
            </p:cNvCxnSpPr>
            <p:nvPr/>
          </p:nvCxnSpPr>
          <p:spPr>
            <a:xfrm>
              <a:off x="2180680" y="3194890"/>
              <a:ext cx="612080" cy="561147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5" name="직선 화살표 연결선 114"/>
            <p:cNvCxnSpPr>
              <a:stCxn id="75" idx="6"/>
              <a:endCxn id="103" idx="2"/>
            </p:cNvCxnSpPr>
            <p:nvPr/>
          </p:nvCxnSpPr>
          <p:spPr>
            <a:xfrm flipV="1">
              <a:off x="2180680" y="2605911"/>
              <a:ext cx="612080" cy="913015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직선 화살표 연결선 115"/>
            <p:cNvCxnSpPr>
              <a:stCxn id="75" idx="6"/>
              <a:endCxn id="106" idx="2"/>
            </p:cNvCxnSpPr>
            <p:nvPr/>
          </p:nvCxnSpPr>
          <p:spPr>
            <a:xfrm flipV="1">
              <a:off x="2180680" y="2989286"/>
              <a:ext cx="615544" cy="52964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7" name="직선 화살표 연결선 116"/>
            <p:cNvCxnSpPr>
              <a:stCxn id="75" idx="6"/>
              <a:endCxn id="104" idx="2"/>
            </p:cNvCxnSpPr>
            <p:nvPr/>
          </p:nvCxnSpPr>
          <p:spPr>
            <a:xfrm flipV="1">
              <a:off x="2180680" y="3372661"/>
              <a:ext cx="612080" cy="146265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8" name="직선 화살표 연결선 117"/>
            <p:cNvCxnSpPr>
              <a:stCxn id="75" idx="6"/>
              <a:endCxn id="105" idx="2"/>
            </p:cNvCxnSpPr>
            <p:nvPr/>
          </p:nvCxnSpPr>
          <p:spPr>
            <a:xfrm>
              <a:off x="2180680" y="3518926"/>
              <a:ext cx="612080" cy="237111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9" name="직선 화살표 연결선 118"/>
            <p:cNvCxnSpPr>
              <a:stCxn id="103" idx="6"/>
              <a:endCxn id="97" idx="2"/>
            </p:cNvCxnSpPr>
            <p:nvPr/>
          </p:nvCxnSpPr>
          <p:spPr>
            <a:xfrm>
              <a:off x="2900760" y="2605911"/>
              <a:ext cx="612080" cy="26692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직선 화살표 연결선 119"/>
            <p:cNvCxnSpPr>
              <a:stCxn id="103" idx="6"/>
              <a:endCxn id="98" idx="2"/>
            </p:cNvCxnSpPr>
            <p:nvPr/>
          </p:nvCxnSpPr>
          <p:spPr>
            <a:xfrm>
              <a:off x="2900760" y="2605911"/>
              <a:ext cx="612080" cy="590956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1" name="직선 화살표 연결선 120"/>
            <p:cNvCxnSpPr>
              <a:stCxn id="103" idx="6"/>
              <a:endCxn id="99" idx="2"/>
            </p:cNvCxnSpPr>
            <p:nvPr/>
          </p:nvCxnSpPr>
          <p:spPr>
            <a:xfrm>
              <a:off x="2900760" y="2605911"/>
              <a:ext cx="612080" cy="914992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" name="직선 화살표 연결선 121"/>
            <p:cNvCxnSpPr>
              <a:stCxn id="106" idx="6"/>
              <a:endCxn id="97" idx="2"/>
            </p:cNvCxnSpPr>
            <p:nvPr/>
          </p:nvCxnSpPr>
          <p:spPr>
            <a:xfrm flipV="1">
              <a:off x="2904224" y="2872831"/>
              <a:ext cx="608616" cy="116455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3" name="직선 화살표 연결선 122"/>
            <p:cNvCxnSpPr>
              <a:stCxn id="106" idx="6"/>
              <a:endCxn id="98" idx="2"/>
            </p:cNvCxnSpPr>
            <p:nvPr/>
          </p:nvCxnSpPr>
          <p:spPr>
            <a:xfrm>
              <a:off x="2904224" y="2989286"/>
              <a:ext cx="608616" cy="207581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4" name="직선 화살표 연결선 123"/>
            <p:cNvCxnSpPr>
              <a:stCxn id="106" idx="6"/>
              <a:endCxn id="99" idx="2"/>
            </p:cNvCxnSpPr>
            <p:nvPr/>
          </p:nvCxnSpPr>
          <p:spPr>
            <a:xfrm>
              <a:off x="2904224" y="2989286"/>
              <a:ext cx="608616" cy="531617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5" name="직선 화살표 연결선 124"/>
            <p:cNvCxnSpPr>
              <a:stCxn id="104" idx="6"/>
              <a:endCxn id="97" idx="2"/>
            </p:cNvCxnSpPr>
            <p:nvPr/>
          </p:nvCxnSpPr>
          <p:spPr>
            <a:xfrm flipV="1">
              <a:off x="2900760" y="2872831"/>
              <a:ext cx="612080" cy="49983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6" name="직선 화살표 연결선 125"/>
            <p:cNvCxnSpPr>
              <a:stCxn id="104" idx="6"/>
              <a:endCxn id="98" idx="2"/>
            </p:cNvCxnSpPr>
            <p:nvPr/>
          </p:nvCxnSpPr>
          <p:spPr>
            <a:xfrm flipV="1">
              <a:off x="2900760" y="3196867"/>
              <a:ext cx="612080" cy="175794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7" name="직선 화살표 연결선 126"/>
            <p:cNvCxnSpPr>
              <a:stCxn id="104" idx="6"/>
              <a:endCxn id="99" idx="2"/>
            </p:cNvCxnSpPr>
            <p:nvPr/>
          </p:nvCxnSpPr>
          <p:spPr>
            <a:xfrm>
              <a:off x="2900760" y="3372661"/>
              <a:ext cx="612080" cy="148242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직선 화살표 연결선 127"/>
            <p:cNvCxnSpPr>
              <a:stCxn id="105" idx="6"/>
              <a:endCxn id="97" idx="2"/>
            </p:cNvCxnSpPr>
            <p:nvPr/>
          </p:nvCxnSpPr>
          <p:spPr>
            <a:xfrm flipV="1">
              <a:off x="2900760" y="2872831"/>
              <a:ext cx="612080" cy="883206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9" name="직선 화살표 연결선 128"/>
            <p:cNvCxnSpPr>
              <a:stCxn id="105" idx="6"/>
              <a:endCxn id="98" idx="2"/>
            </p:cNvCxnSpPr>
            <p:nvPr/>
          </p:nvCxnSpPr>
          <p:spPr>
            <a:xfrm flipV="1">
              <a:off x="2900760" y="3196867"/>
              <a:ext cx="612080" cy="55917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0" name="직선 화살표 연결선 129"/>
            <p:cNvCxnSpPr>
              <a:stCxn id="105" idx="6"/>
              <a:endCxn id="99" idx="2"/>
            </p:cNvCxnSpPr>
            <p:nvPr/>
          </p:nvCxnSpPr>
          <p:spPr>
            <a:xfrm flipV="1">
              <a:off x="2900760" y="3520903"/>
              <a:ext cx="612080" cy="235134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1" name="직사각형 130"/>
            <p:cNvSpPr/>
            <p:nvPr/>
          </p:nvSpPr>
          <p:spPr>
            <a:xfrm>
              <a:off x="2295365" y="3919834"/>
              <a:ext cx="346474" cy="148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kern="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은</a:t>
              </a:r>
              <a:r>
                <a:rPr lang="ko-KR" altLang="en-US" sz="1200" b="1" kern="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닉</a:t>
              </a:r>
              <a:r>
                <a:rPr lang="ko-KR" altLang="en-US" sz="1200" b="1" kern="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층</a:t>
              </a:r>
              <a:endPara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32" name="오른쪽 중괄호 131"/>
            <p:cNvSpPr/>
            <p:nvPr/>
          </p:nvSpPr>
          <p:spPr>
            <a:xfrm rot="16200000" flipH="1">
              <a:off x="2430460" y="3403883"/>
              <a:ext cx="109032" cy="911982"/>
            </a:xfrm>
            <a:prstGeom prst="rightBrace">
              <a:avLst>
                <a:gd name="adj1" fmla="val 19153"/>
                <a:gd name="adj2" fmla="val 48142"/>
              </a:avLst>
            </a:prstGeom>
            <a:noFill/>
            <a:ln w="317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844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287581" y="151370"/>
            <a:ext cx="8068359" cy="555733"/>
          </a:xfrm>
          <a:prstGeom prst="rect">
            <a:avLst/>
          </a:prstGeom>
          <a:noFill/>
        </p:spPr>
        <p:txBody>
          <a:bodyPr wrap="square" lIns="80963" tIns="40483" rIns="80963" bIns="40483" rtlCol="0" anchor="ctr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5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3. CNN</a:t>
            </a:r>
            <a:r>
              <a:rPr lang="en-US" altLang="ko-KR" sz="28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–</a:t>
            </a:r>
            <a:r>
              <a:rPr lang="ko-KR" altLang="en-US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CNN </a:t>
            </a:r>
            <a:r>
              <a:rPr lang="ko-KR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개요</a:t>
            </a:r>
            <a:endParaRPr lang="en-US" altLang="ko-KR" sz="2800" b="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7" name="내용 개체 틀 85"/>
          <p:cNvSpPr txBox="1">
            <a:spLocks/>
          </p:cNvSpPr>
          <p:nvPr/>
        </p:nvSpPr>
        <p:spPr bwMode="auto">
          <a:xfrm>
            <a:off x="103114" y="871302"/>
            <a:ext cx="9962455" cy="620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841" tIns="38921" rIns="77841" bIns="38921" numCol="1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marL="0" indent="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85000"/>
              <a:buNone/>
              <a:defRPr lang="ko-KR" altLang="en-US" sz="15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1382" indent="-24325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–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048696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5000"/>
              <a:buFont typeface="Symbol" pitchFamily="18" charset="2"/>
              <a:buChar char="¾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396010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1751432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140633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529845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2919052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308259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marL="180975" lvl="0" latinLnBrk="0">
              <a:defRPr/>
            </a:pP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분류에 특화된 인공신경망으로써 이미지의 특징을 추출하는 </a:t>
            </a: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합성곱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(Convolution) – </a:t>
            </a: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풀링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(Pooling) 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계층이 추가된 형태</a:t>
            </a:r>
            <a:endParaRPr lang="en-US" altLang="ko-KR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96009" y="1530091"/>
            <a:ext cx="5976664" cy="1715169"/>
            <a:chOff x="1136576" y="1690714"/>
            <a:chExt cx="7419975" cy="20193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6576" y="1690714"/>
              <a:ext cx="7419975" cy="201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모서리가 둥근 직사각형 1"/>
            <p:cNvSpPr/>
            <p:nvPr/>
          </p:nvSpPr>
          <p:spPr>
            <a:xfrm>
              <a:off x="2082954" y="1783270"/>
              <a:ext cx="3744416" cy="360040"/>
            </a:xfrm>
            <a:prstGeom prst="roundRect">
              <a:avLst/>
            </a:prstGeom>
            <a:noFill/>
            <a:ln>
              <a:solidFill>
                <a:srgbClr val="FB76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4" name="아래쪽 화살표 설명선 213"/>
          <p:cNvSpPr/>
          <p:nvPr/>
        </p:nvSpPr>
        <p:spPr>
          <a:xfrm>
            <a:off x="418829" y="3356992"/>
            <a:ext cx="9070676" cy="3318584"/>
          </a:xfrm>
          <a:prstGeom prst="downArrowCallout">
            <a:avLst>
              <a:gd name="adj1" fmla="val 100000"/>
              <a:gd name="adj2" fmla="val 50000"/>
              <a:gd name="adj3" fmla="val 0"/>
              <a:gd name="adj4" fmla="val 10000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innerShdw blurRad="114300">
              <a:sysClr val="windowText" lastClr="000000">
                <a:lumMod val="50000"/>
                <a:lumOff val="50000"/>
                <a:alpha val="42000"/>
              </a:sysClr>
            </a:innerShdw>
          </a:effectLst>
        </p:spPr>
        <p:txBody>
          <a:bodyPr lIns="108000" tIns="72000" rIns="81230" bIns="51581" numCol="2" rtlCol="0" anchor="t"/>
          <a:lstStyle/>
          <a:p>
            <a:pPr marL="126900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합성곱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연산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입력 데이터와 필터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가중치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Convolution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연산을 통해 특징을 추출하는 연산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풀링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연산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합성곱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연산 후의 데이터를 일정하게 나누어 최대값을 추출하는 연산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학습 </a:t>
            </a: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계산량을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줄이고 </a:t>
            </a: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과적합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(Overfitting)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방지하는 역할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027" name="Picture 3" descr="\\Client\C$\Users\09659\Desktop\Project\PytonProj\DLwithScratch\equations_and_figures\deep_learning_images\fig 7-3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1329"/>
          <a:stretch/>
        </p:blipFill>
        <p:spPr bwMode="auto">
          <a:xfrm>
            <a:off x="1136576" y="5526857"/>
            <a:ext cx="3304739" cy="122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4954167" y="3526282"/>
            <a:ext cx="0" cy="305873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\\Client\C$\Users\09659\Desktop\Project\PytonProj\DLwithScratch\equations_and_figures\deep_learning_images\fig 7-1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974" y="4509120"/>
            <a:ext cx="3976498" cy="155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\\Client\C$\Users\09659\Desktop\Project\PytonProj\DLwithScratch\equations_and_figures\deep_learning_images\fig 7-4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88"/>
          <a:stretch/>
        </p:blipFill>
        <p:spPr bwMode="auto">
          <a:xfrm>
            <a:off x="1743762" y="4043564"/>
            <a:ext cx="2016224" cy="124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627467" y="5325907"/>
            <a:ext cx="461665" cy="2638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80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그룹 132"/>
          <p:cNvGrpSpPr/>
          <p:nvPr/>
        </p:nvGrpSpPr>
        <p:grpSpPr>
          <a:xfrm>
            <a:off x="310862" y="1510194"/>
            <a:ext cx="4358616" cy="694670"/>
            <a:chOff x="290751" y="1592694"/>
            <a:chExt cx="4358616" cy="694670"/>
          </a:xfrm>
        </p:grpSpPr>
        <p:grpSp>
          <p:nvGrpSpPr>
            <p:cNvPr id="134" name="그룹 133"/>
            <p:cNvGrpSpPr/>
            <p:nvPr/>
          </p:nvGrpSpPr>
          <p:grpSpPr>
            <a:xfrm>
              <a:off x="290751" y="1592694"/>
              <a:ext cx="4358616" cy="694670"/>
              <a:chOff x="290751" y="3011238"/>
              <a:chExt cx="4358616" cy="694670"/>
            </a:xfrm>
          </p:grpSpPr>
          <p:sp>
            <p:nvSpPr>
              <p:cNvPr id="136" name="모서리가 둥근 직사각형 135"/>
              <p:cNvSpPr/>
              <p:nvPr/>
            </p:nvSpPr>
            <p:spPr>
              <a:xfrm>
                <a:off x="704528" y="3125596"/>
                <a:ext cx="3944839" cy="465956"/>
              </a:xfrm>
              <a:prstGeom prst="roundRect">
                <a:avLst>
                  <a:gd name="adj" fmla="val 716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5875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800" b="0">
                  <a:solidFill>
                    <a:prstClr val="white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290751" y="3011238"/>
                <a:ext cx="694670" cy="694670"/>
              </a:xfrm>
              <a:prstGeom prst="ellipse">
                <a:avLst/>
              </a:prstGeom>
              <a:gradFill>
                <a:gsLst>
                  <a:gs pos="100000">
                    <a:srgbClr val="F5F5F5"/>
                  </a:gs>
                  <a:gs pos="38000">
                    <a:schemeClr val="bg1"/>
                  </a:gs>
                </a:gsLst>
                <a:lin ang="5400000" scaled="0"/>
              </a:gradFill>
              <a:ln w="19050"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800" b="0">
                  <a:solidFill>
                    <a:prstClr val="white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1138573" y="1770753"/>
              <a:ext cx="329232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anose="020B0604020202020204" pitchFamily="34" charset="0"/>
                </a:rPr>
                <a:t>기존의 인공신경망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138" name="Picture 17" descr="G:\05. 개인폴더\DongHunLee Temp\1. 기타 작업\8. 인공신경망 발표\돋보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9" y="1653536"/>
            <a:ext cx="407988" cy="4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직선 연결선 138"/>
          <p:cNvCxnSpPr/>
          <p:nvPr/>
        </p:nvCxnSpPr>
        <p:spPr>
          <a:xfrm>
            <a:off x="4953000" y="1557274"/>
            <a:ext cx="0" cy="496807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모서리가 둥근 직사각형 139"/>
          <p:cNvSpPr/>
          <p:nvPr/>
        </p:nvSpPr>
        <p:spPr>
          <a:xfrm>
            <a:off x="5654809" y="1624552"/>
            <a:ext cx="3944839" cy="465956"/>
          </a:xfrm>
          <a:prstGeom prst="roundRect">
            <a:avLst>
              <a:gd name="adj" fmla="val 7167"/>
            </a:avLst>
          </a:prstGeom>
          <a:solidFill>
            <a:schemeClr val="tx1">
              <a:lumMod val="50000"/>
              <a:lumOff val="50000"/>
            </a:schemeClr>
          </a:solidFill>
          <a:ln w="1587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800" b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088854" y="1688253"/>
            <a:ext cx="32923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rPr>
              <a:t>CNN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rPr>
              <a:t>에서 </a:t>
            </a:r>
            <a:r>
              <a:rPr lang="ko-KR" altLang="en-US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rPr>
              <a:t>합성곱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rPr>
              <a:t> 연산의 의미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142" name="그룹 141"/>
          <p:cNvGrpSpPr/>
          <p:nvPr/>
        </p:nvGrpSpPr>
        <p:grpSpPr>
          <a:xfrm>
            <a:off x="5241032" y="1510194"/>
            <a:ext cx="694670" cy="694670"/>
            <a:chOff x="287581" y="1510194"/>
            <a:chExt cx="694670" cy="694670"/>
          </a:xfrm>
        </p:grpSpPr>
        <p:sp>
          <p:nvSpPr>
            <p:cNvPr id="143" name="타원 142"/>
            <p:cNvSpPr/>
            <p:nvPr/>
          </p:nvSpPr>
          <p:spPr>
            <a:xfrm>
              <a:off x="287581" y="1510194"/>
              <a:ext cx="694670" cy="694670"/>
            </a:xfrm>
            <a:prstGeom prst="ellipse">
              <a:avLst/>
            </a:prstGeom>
            <a:gradFill>
              <a:gsLst>
                <a:gs pos="100000">
                  <a:srgbClr val="F5F5F5"/>
                </a:gs>
                <a:gs pos="38000">
                  <a:schemeClr val="bg1"/>
                </a:gs>
              </a:gsLst>
              <a:lin ang="5400000" scaled="0"/>
            </a:gradFill>
            <a:ln w="19050"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1800" b="0">
                <a:solidFill>
                  <a:prstClr val="white"/>
                </a:solidFill>
                <a:latin typeface="+mn-ea"/>
                <a:cs typeface="Arial" panose="020B0604020202020204" pitchFamily="34" charset="0"/>
              </a:endParaRPr>
            </a:p>
          </p:txBody>
        </p:sp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75" y="1587236"/>
              <a:ext cx="566881" cy="518117"/>
            </a:xfrm>
            <a:prstGeom prst="rect">
              <a:avLst/>
            </a:prstGeom>
          </p:spPr>
        </p:pic>
      </p:grpSp>
      <p:sp>
        <p:nvSpPr>
          <p:cNvPr id="145" name="모서리가 둥근 직사각형 144"/>
          <p:cNvSpPr/>
          <p:nvPr/>
        </p:nvSpPr>
        <p:spPr>
          <a:xfrm>
            <a:off x="752504" y="2166364"/>
            <a:ext cx="3841050" cy="864096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lIns="0" rIns="0" rtlCol="0" anchor="t" anchorCtr="0"/>
          <a:lstStyle/>
          <a:p>
            <a:pPr marL="0" marR="0" lvl="0" indent="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모든 </a:t>
            </a:r>
            <a:r>
              <a:rPr lang="ko-KR" altLang="en-US" sz="13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노드가</a:t>
            </a: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 완전연결</a:t>
            </a:r>
            <a:r>
              <a:rPr lang="en-US" altLang="ko-KR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(Fully Connected)</a:t>
            </a: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되어 있음</a:t>
            </a:r>
            <a:r>
              <a:rPr lang="en-US" altLang="ko-KR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/>
            </a:r>
            <a:br>
              <a:rPr lang="en-US" altLang="ko-KR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</a:br>
            <a:r>
              <a:rPr lang="en-US" altLang="ko-KR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모든 </a:t>
            </a:r>
            <a:r>
              <a:rPr lang="ko-KR" altLang="en-US" sz="13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노드가</a:t>
            </a: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 동등하게 취급되어 데이터의 형상이 무시된다</a:t>
            </a:r>
            <a:endParaRPr lang="en-US" altLang="ko-KR" sz="1300" b="1" kern="0" dirty="0">
              <a:solidFill>
                <a:srgbClr val="FC6714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5729538" y="2156739"/>
            <a:ext cx="3841050" cy="864096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lIns="0" rIns="0" rtlCol="0" anchor="t"/>
          <a:lstStyle/>
          <a:p>
            <a:pPr lvl="0" latinLnBrk="0">
              <a:spcBef>
                <a:spcPts val="1200"/>
              </a:spcBef>
              <a:defRPr/>
            </a:pPr>
            <a:r>
              <a:rPr lang="en-US" altLang="ko-KR" sz="13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13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기존 인공신경망에서 </a:t>
            </a:r>
            <a:r>
              <a:rPr lang="ko-KR" altLang="en-US" sz="1300" b="1" kern="0" dirty="0" smtClean="0">
                <a:solidFill>
                  <a:schemeClr val="accent6"/>
                </a:solidFill>
                <a:latin typeface="+mn-ea"/>
                <a:cs typeface="Arial" panose="020B0604020202020204" pitchFamily="34" charset="0"/>
              </a:rPr>
              <a:t>네트워크 연결 구조</a:t>
            </a:r>
            <a:r>
              <a:rPr lang="ko-KR" altLang="en-US" sz="13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를 변경한 신경망 구조</a:t>
            </a:r>
            <a:r>
              <a:rPr lang="en-US" altLang="ko-KR" sz="13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/>
            </a:r>
            <a:br>
              <a:rPr lang="en-US" altLang="ko-KR" sz="13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</a:br>
            <a:r>
              <a:rPr lang="en-US" altLang="ko-KR" sz="13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3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의미있는</a:t>
            </a:r>
            <a:r>
              <a:rPr lang="ko-KR" altLang="en-US" sz="13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 데이터끼리 묶어서 처리</a:t>
            </a:r>
            <a:endParaRPr lang="en-US" altLang="ko-KR" sz="1300" b="1" kern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1512000" y="4653136"/>
            <a:ext cx="2160000" cy="2160000"/>
          </a:xfrm>
          <a:prstGeom prst="ellipse">
            <a:avLst/>
          </a:prstGeom>
          <a:gradFill flip="none" rotWithShape="1">
            <a:gsLst>
              <a:gs pos="0">
                <a:srgbClr val="C1D7E1"/>
              </a:gs>
              <a:gs pos="38000">
                <a:srgbClr val="D5E4EB"/>
              </a:gs>
              <a:gs pos="100000">
                <a:srgbClr val="F0F9FA"/>
              </a:gs>
            </a:gsLst>
            <a:lin ang="5400000" scaled="1"/>
            <a:tileRect/>
          </a:gra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innerShdw blurRad="63500" dist="50800" dir="13500000">
              <a:sysClr val="windowText" lastClr="000000">
                <a:lumMod val="50000"/>
                <a:lumOff val="50000"/>
                <a:alpha val="50000"/>
              </a:sysClr>
            </a:innerShdw>
          </a:effectLst>
        </p:spPr>
        <p:txBody>
          <a:bodyPr wrap="square" lIns="0" tIns="144000" rIns="0" bIns="51581" rtlCol="0" anchor="ctr" anchorCtr="0"/>
          <a:lstStyle/>
          <a:p>
            <a:pPr marL="36000">
              <a:lnSpc>
                <a:spcPct val="150000"/>
              </a:lnSpc>
            </a:pPr>
            <a:endParaRPr lang="en-US" altLang="ko-KR" sz="1200" b="1" kern="0" spc="-150" dirty="0" smtClean="0">
              <a:solidFill>
                <a:schemeClr val="accent6"/>
              </a:solidFill>
              <a:latin typeface="+mn-ea"/>
              <a:cs typeface="Arial" panose="020B0604020202020204" pitchFamily="34" charset="0"/>
            </a:endParaRPr>
          </a:p>
          <a:p>
            <a:pPr marL="36000">
              <a:lnSpc>
                <a:spcPct val="150000"/>
              </a:lnSpc>
            </a:pPr>
            <a:r>
              <a:rPr lang="ko-KR" altLang="en-US" sz="1200" b="1" kern="0" spc="-150" dirty="0" smtClean="0">
                <a:solidFill>
                  <a:schemeClr val="accent6"/>
                </a:solidFill>
                <a:latin typeface="+mn-ea"/>
                <a:cs typeface="Arial" panose="020B0604020202020204" pitchFamily="34" charset="0"/>
              </a:rPr>
              <a:t>모든 </a:t>
            </a:r>
            <a:r>
              <a:rPr lang="ko-KR" altLang="en-US" sz="1200" b="1" kern="0" spc="-150" dirty="0" err="1" smtClean="0">
                <a:solidFill>
                  <a:schemeClr val="accent6"/>
                </a:solidFill>
                <a:latin typeface="+mn-ea"/>
                <a:cs typeface="Arial" panose="020B0604020202020204" pitchFamily="34" charset="0"/>
              </a:rPr>
              <a:t>노드</a:t>
            </a:r>
            <a:r>
              <a:rPr lang="ko-KR" altLang="en-US" sz="1200" b="1" kern="0" spc="-15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를</a:t>
            </a:r>
            <a:r>
              <a:rPr lang="ko-KR" altLang="en-US" sz="1200" b="1" kern="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b="1" kern="0" spc="-150" dirty="0" smtClean="0">
                <a:solidFill>
                  <a:schemeClr val="accent6"/>
                </a:solidFill>
                <a:latin typeface="+mn-ea"/>
                <a:cs typeface="Arial" panose="020B0604020202020204" pitchFamily="34" charset="0"/>
              </a:rPr>
              <a:t>동일</a:t>
            </a:r>
            <a:r>
              <a:rPr lang="ko-KR" altLang="en-US" sz="1200" b="1" kern="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하게 취급하여 다음 </a:t>
            </a:r>
            <a:r>
              <a:rPr lang="en-US" altLang="ko-KR" sz="1200" b="1" kern="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Layer</a:t>
            </a:r>
            <a:r>
              <a:rPr lang="ko-KR" altLang="en-US" sz="1200" b="1" kern="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로 전달</a:t>
            </a:r>
            <a:r>
              <a:rPr lang="en-US" altLang="ko-KR" sz="1200" b="1" kern="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/>
            </a:r>
            <a:br>
              <a:rPr lang="en-US" altLang="ko-KR" sz="1200" b="1" kern="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</a:br>
            <a:r>
              <a:rPr lang="en-US" altLang="ko-KR" sz="1200" b="1" kern="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/>
            </a:r>
            <a:br>
              <a:rPr lang="en-US" altLang="ko-KR" sz="1200" b="1" kern="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</a:br>
            <a:r>
              <a:rPr lang="en-US" altLang="ko-KR" sz="1050" b="1" kern="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  </a:t>
            </a:r>
            <a:r>
              <a:rPr lang="en-US" altLang="ko-KR" sz="1050" b="1" kern="0" spc="-150" dirty="0">
                <a:solidFill>
                  <a:schemeClr val="accent6"/>
                </a:solidFill>
                <a:latin typeface="+mn-ea"/>
                <a:cs typeface="Arial" panose="020B0604020202020204" pitchFamily="34" charset="0"/>
              </a:rPr>
              <a:t>3</a:t>
            </a:r>
            <a:r>
              <a:rPr lang="ko-KR" altLang="en-US" sz="1050" b="1" kern="0" spc="-150" dirty="0">
                <a:solidFill>
                  <a:schemeClr val="accent6"/>
                </a:solidFill>
                <a:latin typeface="+mn-ea"/>
                <a:cs typeface="Arial" panose="020B0604020202020204" pitchFamily="34" charset="0"/>
              </a:rPr>
              <a:t>차원 이미지</a:t>
            </a:r>
            <a:r>
              <a:rPr lang="ko-KR" altLang="en-US" sz="1050" b="1" kern="0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가 가지고 있는  </a:t>
            </a:r>
            <a:r>
              <a:rPr lang="ko-KR" altLang="en-US" sz="1050" b="1" kern="0" spc="-150" dirty="0">
                <a:solidFill>
                  <a:schemeClr val="accent6"/>
                </a:solidFill>
                <a:latin typeface="+mn-ea"/>
                <a:cs typeface="Arial" panose="020B0604020202020204" pitchFamily="34" charset="0"/>
              </a:rPr>
              <a:t>형상</a:t>
            </a:r>
            <a:r>
              <a:rPr lang="ko-KR" altLang="en-US" sz="1050" b="1" kern="0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을 파악할 수 없다</a:t>
            </a:r>
            <a:r>
              <a:rPr lang="en-US" altLang="ko-KR" sz="1050" b="1" kern="0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!</a:t>
            </a:r>
            <a:endParaRPr lang="en-US" altLang="ko-KR" sz="1200" b="1" kern="0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  <a:p>
            <a:pPr marL="36000">
              <a:lnSpc>
                <a:spcPct val="150000"/>
              </a:lnSpc>
            </a:pPr>
            <a:endParaRPr lang="en-US" altLang="ko-KR" sz="1200" b="1" kern="0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7581" y="151370"/>
            <a:ext cx="8068359" cy="555733"/>
          </a:xfrm>
          <a:prstGeom prst="rect">
            <a:avLst/>
          </a:prstGeom>
          <a:noFill/>
        </p:spPr>
        <p:txBody>
          <a:bodyPr wrap="square" lIns="80963" tIns="40483" rIns="80963" bIns="40483" rtlCol="0" anchor="ctr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5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3. CNN</a:t>
            </a:r>
            <a:r>
              <a:rPr lang="en-US" altLang="ko-KR" sz="28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–</a:t>
            </a:r>
            <a:r>
              <a:rPr lang="ko-KR" altLang="en-US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기존 인공신경망과의 비교</a:t>
            </a:r>
            <a:endParaRPr lang="en-US" altLang="ko-KR" sz="2800" b="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0" name="타원 329"/>
          <p:cNvSpPr/>
          <p:nvPr/>
        </p:nvSpPr>
        <p:spPr>
          <a:xfrm>
            <a:off x="6535382" y="4653136"/>
            <a:ext cx="2160000" cy="2160000"/>
          </a:xfrm>
          <a:prstGeom prst="ellipse">
            <a:avLst/>
          </a:prstGeom>
          <a:gradFill flip="none" rotWithShape="1">
            <a:gsLst>
              <a:gs pos="0">
                <a:srgbClr val="C1D7E1"/>
              </a:gs>
              <a:gs pos="38000">
                <a:srgbClr val="D5E4EB"/>
              </a:gs>
              <a:gs pos="100000">
                <a:srgbClr val="F0F9FA"/>
              </a:gs>
            </a:gsLst>
            <a:lin ang="5400000" scaled="1"/>
            <a:tileRect/>
          </a:gra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innerShdw blurRad="63500" dist="50800" dir="13500000">
              <a:sysClr val="windowText" lastClr="000000">
                <a:lumMod val="50000"/>
                <a:lumOff val="50000"/>
                <a:alpha val="50000"/>
              </a:sysClr>
            </a:innerShdw>
          </a:effectLst>
        </p:spPr>
        <p:txBody>
          <a:bodyPr wrap="square" lIns="0" tIns="144000" rIns="0" bIns="51581" rtlCol="0" anchor="ctr" anchorCtr="0"/>
          <a:lstStyle/>
          <a:p>
            <a:pPr marL="36000">
              <a:lnSpc>
                <a:spcPct val="150000"/>
              </a:lnSpc>
            </a:pPr>
            <a:r>
              <a:rPr lang="ko-KR" altLang="en-US" sz="1200" b="1" kern="0" spc="-150" dirty="0" smtClean="0">
                <a:solidFill>
                  <a:schemeClr val="accent6"/>
                </a:solidFill>
                <a:latin typeface="+mn-ea"/>
                <a:cs typeface="Arial" panose="020B0604020202020204" pitchFamily="34" charset="0"/>
              </a:rPr>
              <a:t>공간상 의미</a:t>
            </a:r>
            <a:r>
              <a:rPr lang="ko-KR" altLang="en-US" sz="1200" b="1" kern="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 있는 데이터끼리 연산하여 다음 계층으로 전달</a:t>
            </a:r>
            <a:endParaRPr lang="en-US" altLang="ko-KR" sz="1200" b="1" kern="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32" name="내용 개체 틀 85"/>
          <p:cNvSpPr txBox="1">
            <a:spLocks/>
          </p:cNvSpPr>
          <p:nvPr/>
        </p:nvSpPr>
        <p:spPr bwMode="auto">
          <a:xfrm>
            <a:off x="103114" y="871302"/>
            <a:ext cx="9962455" cy="620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841" tIns="38921" rIns="77841" bIns="38921" numCol="1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marL="0" indent="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85000"/>
              <a:buNone/>
              <a:defRPr lang="ko-KR" altLang="en-US" sz="15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1382" indent="-24325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–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048696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5000"/>
              <a:buFont typeface="Symbol" pitchFamily="18" charset="2"/>
              <a:buChar char="¾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396010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1751432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140633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529845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2919052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308259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marL="180975" lvl="0" latinLnBrk="0">
              <a:defRPr/>
            </a:pP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분류에 특화된 인공신경망으로써 이미지의 특징을 추출하는 </a:t>
            </a: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합성곱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(Convolution) – </a:t>
            </a: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풀링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(Pooling) 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계층이 추가된 형태</a:t>
            </a:r>
            <a:endParaRPr lang="en-US" altLang="ko-KR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0746" y="2761094"/>
            <a:ext cx="2284682" cy="1772409"/>
            <a:chOff x="1487204" y="2818244"/>
            <a:chExt cx="2284682" cy="1772409"/>
          </a:xfrm>
        </p:grpSpPr>
        <p:pic>
          <p:nvPicPr>
            <p:cNvPr id="11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FilmGrain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204" y="3011026"/>
              <a:ext cx="2284682" cy="1522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1496616" y="3011026"/>
              <a:ext cx="108000" cy="1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604616" y="3011026"/>
              <a:ext cx="108000" cy="1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717082" y="3011026"/>
              <a:ext cx="108000" cy="1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827714" y="3011026"/>
              <a:ext cx="108000" cy="1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332788" y="4425503"/>
              <a:ext cx="108000" cy="1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440788" y="4425503"/>
              <a:ext cx="108000" cy="1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553254" y="4425503"/>
              <a:ext cx="108000" cy="1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663886" y="4425503"/>
              <a:ext cx="108000" cy="1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928664" y="2818244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863310" y="422132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</p:grpSp>
      <p:pic>
        <p:nvPicPr>
          <p:cNvPr id="131" name="그림 130"/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315" t="46652" r="47868" b="46667"/>
          <a:stretch/>
        </p:blipFill>
        <p:spPr>
          <a:xfrm rot="21600000">
            <a:off x="3787155" y="3460818"/>
            <a:ext cx="570923" cy="508592"/>
          </a:xfrm>
          <a:prstGeom prst="rect">
            <a:avLst/>
          </a:prstGeom>
        </p:spPr>
      </p:pic>
      <p:sp>
        <p:nvSpPr>
          <p:cNvPr id="132" name="모서리가 둥근 직사각형 131"/>
          <p:cNvSpPr/>
          <p:nvPr/>
        </p:nvSpPr>
        <p:spPr>
          <a:xfrm>
            <a:off x="4458324" y="3573017"/>
            <a:ext cx="552967" cy="396394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lIns="0" rIns="0" rtlCol="0" anchor="t" anchorCtr="0"/>
          <a:lstStyle/>
          <a:p>
            <a:pPr marL="0" marR="0" lvl="0" indent="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출력</a:t>
            </a:r>
            <a:endParaRPr lang="en-US" altLang="ko-KR" sz="1300" b="1" kern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025008" y="3011026"/>
            <a:ext cx="2286249" cy="1522477"/>
            <a:chOff x="5187031" y="3011026"/>
            <a:chExt cx="2286249" cy="1522477"/>
          </a:xfrm>
        </p:grpSpPr>
        <p:pic>
          <p:nvPicPr>
            <p:cNvPr id="117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FilmGrain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8598" y="3011026"/>
              <a:ext cx="2284682" cy="1522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" name="직사각형 168"/>
            <p:cNvSpPr/>
            <p:nvPr/>
          </p:nvSpPr>
          <p:spPr>
            <a:xfrm>
              <a:off x="5187031" y="3029926"/>
              <a:ext cx="684775" cy="6150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5387150" y="3029926"/>
              <a:ext cx="684775" cy="6150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5588366" y="3029926"/>
              <a:ext cx="684775" cy="6150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5746466" y="3029926"/>
              <a:ext cx="684775" cy="615097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6517385" y="3068960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3577965"/>
            <a:ext cx="274297" cy="27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/>
              <p:cNvSpPr txBox="1"/>
              <p:nvPr/>
            </p:nvSpPr>
            <p:spPr>
              <a:xfrm>
                <a:off x="2988200" y="3515059"/>
                <a:ext cx="9204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kern="0" smtClean="0">
                        <a:solidFill>
                          <a:srgbClr val="FC6714"/>
                        </a:solidFill>
                        <a:latin typeface="Cambria Math"/>
                        <a:ea typeface="Arial Unicode MS" panose="020B0604020202020204" pitchFamily="50" charset="-127"/>
                        <a:cs typeface="Arial Unicode MS" panose="020B0604020202020204" pitchFamily="50" charset="-127"/>
                      </a:rPr>
                      <m:t>𝒘</m:t>
                    </m:r>
                  </m:oMath>
                </a14:m>
                <a:r>
                  <a:rPr lang="ko-KR" altLang="en-US" sz="2000" b="1" kern="0" dirty="0" smtClean="0">
                    <a:solidFill>
                      <a:srgbClr val="FC6714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</a:t>
                </a:r>
                <a:r>
                  <a:rPr lang="ko-KR" altLang="en-US" sz="1200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 Unicode MS" panose="020B0604020202020204" pitchFamily="50" charset="-127"/>
                  </a:rPr>
                  <a:t>가중치</a:t>
                </a:r>
                <a:endParaRPr lang="ko-KR" altLang="en-US" sz="2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 Unicode MS" panose="020B0604020202020204" pitchFamily="50" charset="-127"/>
                </a:endParaRPr>
              </a:p>
            </p:txBody>
          </p:sp>
        </mc:Choice>
        <mc:Fallback xmlns=""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00" y="3515059"/>
                <a:ext cx="920445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3" name="그림 222"/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315" t="46652" r="47868" b="46667"/>
          <a:stretch/>
        </p:blipFill>
        <p:spPr>
          <a:xfrm rot="21600000">
            <a:off x="8769424" y="3460818"/>
            <a:ext cx="570923" cy="508592"/>
          </a:xfrm>
          <a:prstGeom prst="rect">
            <a:avLst/>
          </a:prstGeom>
        </p:spPr>
      </p:pic>
      <p:sp>
        <p:nvSpPr>
          <p:cNvPr id="224" name="모서리가 둥근 직사각형 223"/>
          <p:cNvSpPr/>
          <p:nvPr/>
        </p:nvSpPr>
        <p:spPr>
          <a:xfrm>
            <a:off x="9440593" y="3573017"/>
            <a:ext cx="552967" cy="396394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lIns="0" rIns="0" rtlCol="0" anchor="t" anchorCtr="0"/>
          <a:lstStyle/>
          <a:p>
            <a:pPr marL="0" marR="0" lvl="0" indent="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출력</a:t>
            </a:r>
            <a:endParaRPr lang="en-US" altLang="ko-KR" sz="1300" b="1" kern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776000" y="3240000"/>
            <a:ext cx="900775" cy="831097"/>
            <a:chOff x="7776000" y="3240000"/>
            <a:chExt cx="900775" cy="831097"/>
          </a:xfrm>
        </p:grpSpPr>
        <p:sp>
          <p:nvSpPr>
            <p:cNvPr id="226" name="직사각형 225"/>
            <p:cNvSpPr/>
            <p:nvPr/>
          </p:nvSpPr>
          <p:spPr>
            <a:xfrm>
              <a:off x="7992000" y="3240000"/>
              <a:ext cx="684775" cy="615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7920000" y="3312000"/>
              <a:ext cx="684775" cy="615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7848000" y="3384000"/>
              <a:ext cx="684775" cy="615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7776000" y="3456000"/>
              <a:ext cx="684775" cy="615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7677284" y="4099485"/>
                <a:ext cx="9204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kern="0" smtClean="0">
                        <a:solidFill>
                          <a:srgbClr val="FC6714"/>
                        </a:solidFill>
                        <a:latin typeface="Cambria Math"/>
                        <a:ea typeface="Arial Unicode MS" panose="020B0604020202020204" pitchFamily="50" charset="-127"/>
                        <a:cs typeface="Arial Unicode MS" panose="020B0604020202020204" pitchFamily="50" charset="-127"/>
                      </a:rPr>
                      <m:t>𝒘</m:t>
                    </m:r>
                  </m:oMath>
                </a14:m>
                <a:r>
                  <a:rPr lang="ko-KR" altLang="en-US" sz="2000" b="1" kern="0" dirty="0" smtClean="0">
                    <a:solidFill>
                      <a:srgbClr val="FC6714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</a:t>
                </a:r>
                <a:r>
                  <a:rPr lang="ko-KR" altLang="en-US" sz="1200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 Unicode MS" panose="020B0604020202020204" pitchFamily="50" charset="-127"/>
                  </a:rPr>
                  <a:t>가중치</a:t>
                </a:r>
                <a:endParaRPr lang="ko-KR" altLang="en-US" sz="2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 Unicode MS" panose="020B0604020202020204" pitchFamily="50" charset="-127"/>
                </a:endParaRPr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284" y="4099485"/>
                <a:ext cx="920445" cy="400110"/>
              </a:xfrm>
              <a:prstGeom prst="rect">
                <a:avLst/>
              </a:prstGeom>
              <a:blipFill rotWithShape="1">
                <a:blip r:embed="rId11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그림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987" y="3577965"/>
            <a:ext cx="274297" cy="27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그룹 132"/>
          <p:cNvGrpSpPr/>
          <p:nvPr/>
        </p:nvGrpSpPr>
        <p:grpSpPr>
          <a:xfrm>
            <a:off x="310862" y="1510194"/>
            <a:ext cx="4358616" cy="694670"/>
            <a:chOff x="290751" y="1592694"/>
            <a:chExt cx="4358616" cy="694670"/>
          </a:xfrm>
        </p:grpSpPr>
        <p:grpSp>
          <p:nvGrpSpPr>
            <p:cNvPr id="134" name="그룹 133"/>
            <p:cNvGrpSpPr/>
            <p:nvPr/>
          </p:nvGrpSpPr>
          <p:grpSpPr>
            <a:xfrm>
              <a:off x="290751" y="1592694"/>
              <a:ext cx="4358616" cy="694670"/>
              <a:chOff x="290751" y="3011238"/>
              <a:chExt cx="4358616" cy="694670"/>
            </a:xfrm>
          </p:grpSpPr>
          <p:sp>
            <p:nvSpPr>
              <p:cNvPr id="136" name="모서리가 둥근 직사각형 135"/>
              <p:cNvSpPr/>
              <p:nvPr/>
            </p:nvSpPr>
            <p:spPr>
              <a:xfrm>
                <a:off x="704528" y="3125596"/>
                <a:ext cx="3944839" cy="465956"/>
              </a:xfrm>
              <a:prstGeom prst="roundRect">
                <a:avLst>
                  <a:gd name="adj" fmla="val 716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5875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800" b="0">
                  <a:solidFill>
                    <a:prstClr val="white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290751" y="3011238"/>
                <a:ext cx="694670" cy="694670"/>
              </a:xfrm>
              <a:prstGeom prst="ellipse">
                <a:avLst/>
              </a:prstGeom>
              <a:gradFill>
                <a:gsLst>
                  <a:gs pos="100000">
                    <a:srgbClr val="F5F5F5"/>
                  </a:gs>
                  <a:gs pos="38000">
                    <a:schemeClr val="bg1"/>
                  </a:gs>
                </a:gsLst>
                <a:lin ang="5400000" scaled="0"/>
              </a:gradFill>
              <a:ln w="19050"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800" b="0">
                  <a:solidFill>
                    <a:prstClr val="white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1138573" y="1770753"/>
              <a:ext cx="329232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anose="020B0604020202020204" pitchFamily="34" charset="0"/>
                </a:rPr>
                <a:t>기존의 인공신경망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138" name="Picture 17" descr="G:\05. 개인폴더\DongHunLee Temp\1. 기타 작업\8. 인공신경망 발표\돋보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9" y="1653536"/>
            <a:ext cx="407988" cy="4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직선 연결선 138"/>
          <p:cNvCxnSpPr/>
          <p:nvPr/>
        </p:nvCxnSpPr>
        <p:spPr>
          <a:xfrm>
            <a:off x="4953000" y="1557274"/>
            <a:ext cx="0" cy="496807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모서리가 둥근 직사각형 139"/>
          <p:cNvSpPr/>
          <p:nvPr/>
        </p:nvSpPr>
        <p:spPr>
          <a:xfrm>
            <a:off x="5654809" y="1624552"/>
            <a:ext cx="3944839" cy="465956"/>
          </a:xfrm>
          <a:prstGeom prst="roundRect">
            <a:avLst>
              <a:gd name="adj" fmla="val 7167"/>
            </a:avLst>
          </a:prstGeom>
          <a:solidFill>
            <a:schemeClr val="tx1">
              <a:lumMod val="50000"/>
              <a:lumOff val="50000"/>
            </a:schemeClr>
          </a:solidFill>
          <a:ln w="1587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800" b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088854" y="1688253"/>
            <a:ext cx="32923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rPr>
              <a:t>CNN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rPr>
              <a:t>에서 </a:t>
            </a:r>
            <a:r>
              <a:rPr lang="ko-KR" altLang="en-US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rPr>
              <a:t>합성곱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rPr>
              <a:t> 연산의 의미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142" name="그룹 141"/>
          <p:cNvGrpSpPr/>
          <p:nvPr/>
        </p:nvGrpSpPr>
        <p:grpSpPr>
          <a:xfrm>
            <a:off x="5241032" y="1510194"/>
            <a:ext cx="694670" cy="694670"/>
            <a:chOff x="287581" y="1510194"/>
            <a:chExt cx="694670" cy="694670"/>
          </a:xfrm>
        </p:grpSpPr>
        <p:sp>
          <p:nvSpPr>
            <p:cNvPr id="143" name="타원 142"/>
            <p:cNvSpPr/>
            <p:nvPr/>
          </p:nvSpPr>
          <p:spPr>
            <a:xfrm>
              <a:off x="287581" y="1510194"/>
              <a:ext cx="694670" cy="694670"/>
            </a:xfrm>
            <a:prstGeom prst="ellipse">
              <a:avLst/>
            </a:prstGeom>
            <a:gradFill>
              <a:gsLst>
                <a:gs pos="100000">
                  <a:srgbClr val="F5F5F5"/>
                </a:gs>
                <a:gs pos="38000">
                  <a:schemeClr val="bg1"/>
                </a:gs>
              </a:gsLst>
              <a:lin ang="5400000" scaled="0"/>
            </a:gradFill>
            <a:ln w="19050"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1800" b="0">
                <a:solidFill>
                  <a:prstClr val="white"/>
                </a:solidFill>
                <a:latin typeface="+mn-ea"/>
                <a:cs typeface="Arial" panose="020B0604020202020204" pitchFamily="34" charset="0"/>
              </a:endParaRPr>
            </a:p>
          </p:txBody>
        </p:sp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75" y="1587236"/>
              <a:ext cx="566881" cy="518117"/>
            </a:xfrm>
            <a:prstGeom prst="rect">
              <a:avLst/>
            </a:prstGeom>
          </p:spPr>
        </p:pic>
      </p:grpSp>
      <p:grpSp>
        <p:nvGrpSpPr>
          <p:cNvPr id="147" name="그룹 146"/>
          <p:cNvGrpSpPr/>
          <p:nvPr/>
        </p:nvGrpSpPr>
        <p:grpSpPr>
          <a:xfrm>
            <a:off x="1088324" y="3178986"/>
            <a:ext cx="3240000" cy="1258126"/>
            <a:chOff x="800236" y="2551911"/>
            <a:chExt cx="3216604" cy="1258126"/>
          </a:xfrm>
        </p:grpSpPr>
        <p:sp>
          <p:nvSpPr>
            <p:cNvPr id="148" name="직사각형 147"/>
            <p:cNvSpPr/>
            <p:nvPr/>
          </p:nvSpPr>
          <p:spPr>
            <a:xfrm>
              <a:off x="1244656" y="2564904"/>
              <a:ext cx="108000" cy="10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1244656" y="2936919"/>
              <a:ext cx="108000" cy="10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1244656" y="3308934"/>
              <a:ext cx="108000" cy="10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1244656" y="3680950"/>
              <a:ext cx="108000" cy="10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2072680" y="2816854"/>
              <a:ext cx="108000" cy="10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타원 152"/>
            <p:cNvSpPr/>
            <p:nvPr/>
          </p:nvSpPr>
          <p:spPr>
            <a:xfrm>
              <a:off x="2072680" y="3140890"/>
              <a:ext cx="108000" cy="108000"/>
            </a:xfrm>
            <a:prstGeom prst="ellips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/>
            <p:cNvSpPr/>
            <p:nvPr/>
          </p:nvSpPr>
          <p:spPr>
            <a:xfrm>
              <a:off x="2072680" y="3464926"/>
              <a:ext cx="108000" cy="108000"/>
            </a:xfrm>
            <a:prstGeom prst="ellips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화살표 연결선 154"/>
            <p:cNvCxnSpPr>
              <a:stCxn id="149" idx="3"/>
              <a:endCxn id="152" idx="2"/>
            </p:cNvCxnSpPr>
            <p:nvPr/>
          </p:nvCxnSpPr>
          <p:spPr>
            <a:xfrm flipV="1">
              <a:off x="1352656" y="2870854"/>
              <a:ext cx="720024" cy="12006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6" name="직선 화살표 연결선 155"/>
            <p:cNvCxnSpPr>
              <a:stCxn id="148" idx="3"/>
              <a:endCxn id="152" idx="2"/>
            </p:cNvCxnSpPr>
            <p:nvPr/>
          </p:nvCxnSpPr>
          <p:spPr>
            <a:xfrm>
              <a:off x="1352656" y="2618904"/>
              <a:ext cx="720024" cy="25195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/>
            <p:cNvCxnSpPr>
              <a:stCxn id="148" idx="3"/>
              <a:endCxn id="153" idx="2"/>
            </p:cNvCxnSpPr>
            <p:nvPr/>
          </p:nvCxnSpPr>
          <p:spPr>
            <a:xfrm>
              <a:off x="1352656" y="2618904"/>
              <a:ext cx="720024" cy="575986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8" name="직선 화살표 연결선 157"/>
            <p:cNvCxnSpPr>
              <a:stCxn id="148" idx="3"/>
              <a:endCxn id="154" idx="2"/>
            </p:cNvCxnSpPr>
            <p:nvPr/>
          </p:nvCxnSpPr>
          <p:spPr>
            <a:xfrm>
              <a:off x="1352656" y="2618904"/>
              <a:ext cx="720024" cy="900022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9" name="직선 화살표 연결선 158"/>
            <p:cNvCxnSpPr>
              <a:stCxn id="149" idx="3"/>
              <a:endCxn id="153" idx="2"/>
            </p:cNvCxnSpPr>
            <p:nvPr/>
          </p:nvCxnSpPr>
          <p:spPr>
            <a:xfrm>
              <a:off x="1352656" y="2990919"/>
              <a:ext cx="720024" cy="203971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0" name="직선 화살표 연결선 159"/>
            <p:cNvCxnSpPr>
              <a:stCxn id="149" idx="3"/>
              <a:endCxn id="154" idx="2"/>
            </p:cNvCxnSpPr>
            <p:nvPr/>
          </p:nvCxnSpPr>
          <p:spPr>
            <a:xfrm>
              <a:off x="1352656" y="2990919"/>
              <a:ext cx="720024" cy="528007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1" name="직선 화살표 연결선 160"/>
            <p:cNvCxnSpPr>
              <a:stCxn id="150" idx="3"/>
              <a:endCxn id="152" idx="2"/>
            </p:cNvCxnSpPr>
            <p:nvPr/>
          </p:nvCxnSpPr>
          <p:spPr>
            <a:xfrm flipV="1">
              <a:off x="1352656" y="2870854"/>
              <a:ext cx="720024" cy="49208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/>
            <p:cNvCxnSpPr>
              <a:stCxn id="150" idx="3"/>
              <a:endCxn id="153" idx="2"/>
            </p:cNvCxnSpPr>
            <p:nvPr/>
          </p:nvCxnSpPr>
          <p:spPr>
            <a:xfrm flipV="1">
              <a:off x="1352656" y="3194890"/>
              <a:ext cx="720024" cy="168044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3" name="직선 화살표 연결선 162"/>
            <p:cNvCxnSpPr>
              <a:stCxn id="150" idx="3"/>
              <a:endCxn id="154" idx="2"/>
            </p:cNvCxnSpPr>
            <p:nvPr/>
          </p:nvCxnSpPr>
          <p:spPr>
            <a:xfrm>
              <a:off x="1352656" y="3362934"/>
              <a:ext cx="720024" cy="155992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4" name="직선 화살표 연결선 163"/>
            <p:cNvCxnSpPr>
              <a:stCxn id="151" idx="3"/>
              <a:endCxn id="152" idx="2"/>
            </p:cNvCxnSpPr>
            <p:nvPr/>
          </p:nvCxnSpPr>
          <p:spPr>
            <a:xfrm flipV="1">
              <a:off x="1352656" y="2870854"/>
              <a:ext cx="720024" cy="86409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/>
            <p:cNvCxnSpPr>
              <a:stCxn id="151" idx="3"/>
              <a:endCxn id="153" idx="2"/>
            </p:cNvCxnSpPr>
            <p:nvPr/>
          </p:nvCxnSpPr>
          <p:spPr>
            <a:xfrm flipV="1">
              <a:off x="1352656" y="3194890"/>
              <a:ext cx="720024" cy="540060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6" name="직선 화살표 연결선 165"/>
            <p:cNvCxnSpPr>
              <a:stCxn id="151" idx="3"/>
              <a:endCxn id="154" idx="2"/>
            </p:cNvCxnSpPr>
            <p:nvPr/>
          </p:nvCxnSpPr>
          <p:spPr>
            <a:xfrm flipV="1">
              <a:off x="1352656" y="3518926"/>
              <a:ext cx="720024" cy="216024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1" name="직선 화살표 연결선 170"/>
            <p:cNvCxnSpPr/>
            <p:nvPr/>
          </p:nvCxnSpPr>
          <p:spPr>
            <a:xfrm>
              <a:off x="800236" y="2605911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2" name="직선 화살표 연결선 171"/>
            <p:cNvCxnSpPr/>
            <p:nvPr/>
          </p:nvCxnSpPr>
          <p:spPr>
            <a:xfrm>
              <a:off x="800236" y="3732864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3" name="직선 화살표 연결선 172"/>
            <p:cNvCxnSpPr/>
            <p:nvPr/>
          </p:nvCxnSpPr>
          <p:spPr>
            <a:xfrm>
              <a:off x="800236" y="2981562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4" name="직선 화살표 연결선 173"/>
            <p:cNvCxnSpPr/>
            <p:nvPr/>
          </p:nvCxnSpPr>
          <p:spPr>
            <a:xfrm>
              <a:off x="800236" y="3357213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6" name="타원 175"/>
            <p:cNvSpPr/>
            <p:nvPr/>
          </p:nvSpPr>
          <p:spPr>
            <a:xfrm>
              <a:off x="3512840" y="2818831"/>
              <a:ext cx="108000" cy="108000"/>
            </a:xfrm>
            <a:prstGeom prst="ellips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3512840" y="3142867"/>
              <a:ext cx="108000" cy="108000"/>
            </a:xfrm>
            <a:prstGeom prst="ellips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3512840" y="3466903"/>
              <a:ext cx="108000" cy="108000"/>
            </a:xfrm>
            <a:prstGeom prst="ellips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9" name="직선 화살표 연결선 178"/>
            <p:cNvCxnSpPr>
              <a:stCxn id="176" idx="6"/>
            </p:cNvCxnSpPr>
            <p:nvPr/>
          </p:nvCxnSpPr>
          <p:spPr>
            <a:xfrm>
              <a:off x="3620840" y="2872831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0" name="직선 화살표 연결선 179"/>
            <p:cNvCxnSpPr>
              <a:stCxn id="177" idx="6"/>
            </p:cNvCxnSpPr>
            <p:nvPr/>
          </p:nvCxnSpPr>
          <p:spPr>
            <a:xfrm>
              <a:off x="3620840" y="3196867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1" name="직선 화살표 연결선 180"/>
            <p:cNvCxnSpPr>
              <a:stCxn id="178" idx="6"/>
            </p:cNvCxnSpPr>
            <p:nvPr/>
          </p:nvCxnSpPr>
          <p:spPr>
            <a:xfrm>
              <a:off x="3620840" y="3520903"/>
              <a:ext cx="396000" cy="0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2" name="타원 181"/>
            <p:cNvSpPr/>
            <p:nvPr/>
          </p:nvSpPr>
          <p:spPr>
            <a:xfrm>
              <a:off x="2792760" y="2551911"/>
              <a:ext cx="108000" cy="108000"/>
            </a:xfrm>
            <a:prstGeom prst="ellips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2792760" y="3318661"/>
              <a:ext cx="108000" cy="108000"/>
            </a:xfrm>
            <a:prstGeom prst="ellips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2792760" y="3702037"/>
              <a:ext cx="108000" cy="108000"/>
            </a:xfrm>
            <a:prstGeom prst="ellips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2796224" y="2935286"/>
              <a:ext cx="108000" cy="108000"/>
            </a:xfrm>
            <a:prstGeom prst="ellips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6" name="직선 화살표 연결선 185"/>
            <p:cNvCxnSpPr>
              <a:stCxn id="152" idx="6"/>
              <a:endCxn id="182" idx="2"/>
            </p:cNvCxnSpPr>
            <p:nvPr/>
          </p:nvCxnSpPr>
          <p:spPr>
            <a:xfrm flipV="1">
              <a:off x="2180680" y="2605911"/>
              <a:ext cx="612080" cy="264943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직선 화살표 연결선 186"/>
            <p:cNvCxnSpPr>
              <a:stCxn id="152" idx="6"/>
              <a:endCxn id="185" idx="2"/>
            </p:cNvCxnSpPr>
            <p:nvPr/>
          </p:nvCxnSpPr>
          <p:spPr>
            <a:xfrm>
              <a:off x="2180680" y="2870854"/>
              <a:ext cx="615544" cy="118432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" name="직선 화살표 연결선 187"/>
            <p:cNvCxnSpPr>
              <a:endCxn id="183" idx="2"/>
            </p:cNvCxnSpPr>
            <p:nvPr/>
          </p:nvCxnSpPr>
          <p:spPr>
            <a:xfrm>
              <a:off x="2180680" y="2870854"/>
              <a:ext cx="612080" cy="501807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9" name="직선 화살표 연결선 188"/>
            <p:cNvCxnSpPr>
              <a:stCxn id="152" idx="6"/>
              <a:endCxn id="184" idx="2"/>
            </p:cNvCxnSpPr>
            <p:nvPr/>
          </p:nvCxnSpPr>
          <p:spPr>
            <a:xfrm>
              <a:off x="2180680" y="2870854"/>
              <a:ext cx="612080" cy="885183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0" name="직선 화살표 연결선 189"/>
            <p:cNvCxnSpPr>
              <a:stCxn id="153" idx="6"/>
              <a:endCxn id="182" idx="2"/>
            </p:cNvCxnSpPr>
            <p:nvPr/>
          </p:nvCxnSpPr>
          <p:spPr>
            <a:xfrm flipV="1">
              <a:off x="2180680" y="2605911"/>
              <a:ext cx="612080" cy="588979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1" name="직선 화살표 연결선 190"/>
            <p:cNvCxnSpPr>
              <a:stCxn id="153" idx="6"/>
              <a:endCxn id="185" idx="2"/>
            </p:cNvCxnSpPr>
            <p:nvPr/>
          </p:nvCxnSpPr>
          <p:spPr>
            <a:xfrm flipV="1">
              <a:off x="2180680" y="2989286"/>
              <a:ext cx="615544" cy="205604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2" name="직선 화살표 연결선 191"/>
            <p:cNvCxnSpPr>
              <a:stCxn id="153" idx="6"/>
              <a:endCxn id="183" idx="2"/>
            </p:cNvCxnSpPr>
            <p:nvPr/>
          </p:nvCxnSpPr>
          <p:spPr>
            <a:xfrm>
              <a:off x="2180680" y="3194890"/>
              <a:ext cx="612080" cy="177771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3" name="직선 화살표 연결선 192"/>
            <p:cNvCxnSpPr>
              <a:stCxn id="153" idx="6"/>
              <a:endCxn id="184" idx="2"/>
            </p:cNvCxnSpPr>
            <p:nvPr/>
          </p:nvCxnSpPr>
          <p:spPr>
            <a:xfrm>
              <a:off x="2180680" y="3194890"/>
              <a:ext cx="612080" cy="561147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4" name="직선 화살표 연결선 193"/>
            <p:cNvCxnSpPr>
              <a:stCxn id="154" idx="6"/>
              <a:endCxn id="182" idx="2"/>
            </p:cNvCxnSpPr>
            <p:nvPr/>
          </p:nvCxnSpPr>
          <p:spPr>
            <a:xfrm flipV="1">
              <a:off x="2180680" y="2605911"/>
              <a:ext cx="612080" cy="913015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5" name="직선 화살표 연결선 194"/>
            <p:cNvCxnSpPr>
              <a:stCxn id="154" idx="6"/>
              <a:endCxn id="185" idx="2"/>
            </p:cNvCxnSpPr>
            <p:nvPr/>
          </p:nvCxnSpPr>
          <p:spPr>
            <a:xfrm flipV="1">
              <a:off x="2180680" y="2989286"/>
              <a:ext cx="615544" cy="529640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6" name="직선 화살표 연결선 195"/>
            <p:cNvCxnSpPr>
              <a:stCxn id="154" idx="6"/>
              <a:endCxn id="183" idx="2"/>
            </p:cNvCxnSpPr>
            <p:nvPr/>
          </p:nvCxnSpPr>
          <p:spPr>
            <a:xfrm flipV="1">
              <a:off x="2180680" y="3372661"/>
              <a:ext cx="612080" cy="146265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7" name="직선 화살표 연결선 196"/>
            <p:cNvCxnSpPr>
              <a:stCxn id="154" idx="6"/>
              <a:endCxn id="184" idx="2"/>
            </p:cNvCxnSpPr>
            <p:nvPr/>
          </p:nvCxnSpPr>
          <p:spPr>
            <a:xfrm>
              <a:off x="2180680" y="3518926"/>
              <a:ext cx="612080" cy="237111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8" name="직선 화살표 연결선 197"/>
            <p:cNvCxnSpPr>
              <a:stCxn id="182" idx="6"/>
              <a:endCxn id="176" idx="2"/>
            </p:cNvCxnSpPr>
            <p:nvPr/>
          </p:nvCxnSpPr>
          <p:spPr>
            <a:xfrm>
              <a:off x="2900760" y="2605911"/>
              <a:ext cx="612080" cy="266920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9" name="직선 화살표 연결선 198"/>
            <p:cNvCxnSpPr>
              <a:stCxn id="182" idx="6"/>
              <a:endCxn id="177" idx="2"/>
            </p:cNvCxnSpPr>
            <p:nvPr/>
          </p:nvCxnSpPr>
          <p:spPr>
            <a:xfrm>
              <a:off x="2900760" y="2605911"/>
              <a:ext cx="612080" cy="590956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0" name="직선 화살표 연결선 199"/>
            <p:cNvCxnSpPr>
              <a:stCxn id="182" idx="6"/>
              <a:endCxn id="178" idx="2"/>
            </p:cNvCxnSpPr>
            <p:nvPr/>
          </p:nvCxnSpPr>
          <p:spPr>
            <a:xfrm>
              <a:off x="2900760" y="2605911"/>
              <a:ext cx="612080" cy="914992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1" name="직선 화살표 연결선 200"/>
            <p:cNvCxnSpPr>
              <a:stCxn id="185" idx="6"/>
              <a:endCxn id="176" idx="2"/>
            </p:cNvCxnSpPr>
            <p:nvPr/>
          </p:nvCxnSpPr>
          <p:spPr>
            <a:xfrm flipV="1">
              <a:off x="2904224" y="2872831"/>
              <a:ext cx="608616" cy="116455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2" name="직선 화살표 연결선 201"/>
            <p:cNvCxnSpPr>
              <a:stCxn id="185" idx="6"/>
              <a:endCxn id="177" idx="2"/>
            </p:cNvCxnSpPr>
            <p:nvPr/>
          </p:nvCxnSpPr>
          <p:spPr>
            <a:xfrm>
              <a:off x="2904224" y="2989286"/>
              <a:ext cx="608616" cy="207581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3" name="직선 화살표 연결선 202"/>
            <p:cNvCxnSpPr>
              <a:stCxn id="185" idx="6"/>
              <a:endCxn id="178" idx="2"/>
            </p:cNvCxnSpPr>
            <p:nvPr/>
          </p:nvCxnSpPr>
          <p:spPr>
            <a:xfrm>
              <a:off x="2904224" y="2989286"/>
              <a:ext cx="608616" cy="531617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4" name="직선 화살표 연결선 203"/>
            <p:cNvCxnSpPr>
              <a:stCxn id="183" idx="6"/>
              <a:endCxn id="176" idx="2"/>
            </p:cNvCxnSpPr>
            <p:nvPr/>
          </p:nvCxnSpPr>
          <p:spPr>
            <a:xfrm flipV="1">
              <a:off x="2900760" y="2872831"/>
              <a:ext cx="612080" cy="499830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직선 화살표 연결선 204"/>
            <p:cNvCxnSpPr>
              <a:stCxn id="183" idx="6"/>
              <a:endCxn id="177" idx="2"/>
            </p:cNvCxnSpPr>
            <p:nvPr/>
          </p:nvCxnSpPr>
          <p:spPr>
            <a:xfrm flipV="1">
              <a:off x="2900760" y="3196867"/>
              <a:ext cx="612080" cy="175794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6" name="직선 화살표 연결선 205"/>
            <p:cNvCxnSpPr>
              <a:stCxn id="183" idx="6"/>
              <a:endCxn id="178" idx="2"/>
            </p:cNvCxnSpPr>
            <p:nvPr/>
          </p:nvCxnSpPr>
          <p:spPr>
            <a:xfrm>
              <a:off x="2900760" y="3372661"/>
              <a:ext cx="612080" cy="148242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7" name="직선 화살표 연결선 206"/>
            <p:cNvCxnSpPr>
              <a:stCxn id="184" idx="6"/>
              <a:endCxn id="176" idx="2"/>
            </p:cNvCxnSpPr>
            <p:nvPr/>
          </p:nvCxnSpPr>
          <p:spPr>
            <a:xfrm flipV="1">
              <a:off x="2900760" y="2872831"/>
              <a:ext cx="612080" cy="883206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8" name="직선 화살표 연결선 207"/>
            <p:cNvCxnSpPr>
              <a:stCxn id="184" idx="6"/>
              <a:endCxn id="177" idx="2"/>
            </p:cNvCxnSpPr>
            <p:nvPr/>
          </p:nvCxnSpPr>
          <p:spPr>
            <a:xfrm flipV="1">
              <a:off x="2900760" y="3196867"/>
              <a:ext cx="612080" cy="559170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직선 화살표 연결선 208"/>
            <p:cNvCxnSpPr>
              <a:stCxn id="184" idx="6"/>
              <a:endCxn id="178" idx="2"/>
            </p:cNvCxnSpPr>
            <p:nvPr/>
          </p:nvCxnSpPr>
          <p:spPr>
            <a:xfrm flipV="1">
              <a:off x="2900760" y="3520903"/>
              <a:ext cx="612080" cy="235134"/>
            </a:xfrm>
            <a:prstGeom prst="straightConnector1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287581" y="151370"/>
            <a:ext cx="8068359" cy="555733"/>
          </a:xfrm>
          <a:prstGeom prst="rect">
            <a:avLst/>
          </a:prstGeom>
          <a:noFill/>
        </p:spPr>
        <p:txBody>
          <a:bodyPr wrap="square" lIns="80963" tIns="40483" rIns="80963" bIns="40483" rtlCol="0" anchor="ctr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5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3. CNN</a:t>
            </a:r>
            <a:r>
              <a:rPr lang="en-US" altLang="ko-KR" sz="28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–</a:t>
            </a:r>
            <a:r>
              <a:rPr lang="ko-KR" altLang="en-US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기존 인공신경망과의 비교</a:t>
            </a:r>
            <a:endParaRPr lang="en-US" altLang="ko-KR" sz="2800" b="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2" name="내용 개체 틀 85"/>
          <p:cNvSpPr txBox="1">
            <a:spLocks/>
          </p:cNvSpPr>
          <p:nvPr/>
        </p:nvSpPr>
        <p:spPr bwMode="auto">
          <a:xfrm>
            <a:off x="103114" y="871302"/>
            <a:ext cx="9962455" cy="620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841" tIns="38921" rIns="77841" bIns="38921" numCol="1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marL="0" indent="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85000"/>
              <a:buNone/>
              <a:defRPr lang="ko-KR" altLang="en-US" sz="15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1382" indent="-24325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–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048696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5000"/>
              <a:buFont typeface="Symbol" pitchFamily="18" charset="2"/>
              <a:buChar char="¾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396010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1751432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140633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529845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2919052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308259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marL="180975" lvl="0" latinLnBrk="0">
              <a:defRPr/>
            </a:pP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분류에 특화된 인공신경망으로써 이미지의 특징을 추출하는 </a:t>
            </a: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합성곱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(Convolution) – </a:t>
            </a: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풀링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(Pooling) 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계층이 추가된 형태</a:t>
            </a:r>
            <a:endParaRPr lang="en-US" altLang="ko-KR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935099" y="2998817"/>
            <a:ext cx="3240000" cy="1582311"/>
            <a:chOff x="5935099" y="2852936"/>
            <a:chExt cx="3240000" cy="1582311"/>
          </a:xfrm>
        </p:grpSpPr>
        <p:sp>
          <p:nvSpPr>
            <p:cNvPr id="210" name="직사각형 209"/>
            <p:cNvSpPr/>
            <p:nvPr/>
          </p:nvSpPr>
          <p:spPr>
            <a:xfrm>
              <a:off x="6358397" y="2852936"/>
              <a:ext cx="102867" cy="10816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6358397" y="3188252"/>
              <a:ext cx="102867" cy="10816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6358397" y="3523568"/>
              <a:ext cx="102867" cy="10816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6358397" y="3858885"/>
              <a:ext cx="102867" cy="10816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0" name="직선 화살표 연결선 229"/>
            <p:cNvCxnSpPr/>
            <p:nvPr/>
          </p:nvCxnSpPr>
          <p:spPr>
            <a:xfrm>
              <a:off x="5935099" y="2907016"/>
              <a:ext cx="377179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1" name="직선 화살표 연결선 230"/>
            <p:cNvCxnSpPr/>
            <p:nvPr/>
          </p:nvCxnSpPr>
          <p:spPr>
            <a:xfrm>
              <a:off x="5935099" y="3916246"/>
              <a:ext cx="377179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2" name="직선 화살표 연결선 231"/>
            <p:cNvCxnSpPr/>
            <p:nvPr/>
          </p:nvCxnSpPr>
          <p:spPr>
            <a:xfrm>
              <a:off x="5935099" y="3245127"/>
              <a:ext cx="377179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3" name="직선 화살표 연결선 232"/>
            <p:cNvCxnSpPr/>
            <p:nvPr/>
          </p:nvCxnSpPr>
          <p:spPr>
            <a:xfrm>
              <a:off x="5935099" y="3579417"/>
              <a:ext cx="377179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4" name="타원 233"/>
            <p:cNvSpPr/>
            <p:nvPr/>
          </p:nvSpPr>
          <p:spPr>
            <a:xfrm>
              <a:off x="8695053" y="3262737"/>
              <a:ext cx="102867" cy="10816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/>
            <p:cNvSpPr/>
            <p:nvPr/>
          </p:nvSpPr>
          <p:spPr>
            <a:xfrm>
              <a:off x="8695053" y="3611072"/>
              <a:ext cx="102867" cy="10816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/>
            <p:cNvSpPr/>
            <p:nvPr/>
          </p:nvSpPr>
          <p:spPr>
            <a:xfrm>
              <a:off x="8695053" y="3959407"/>
              <a:ext cx="102867" cy="10816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7" name="직선 화살표 연결선 236"/>
            <p:cNvCxnSpPr>
              <a:stCxn id="234" idx="6"/>
            </p:cNvCxnSpPr>
            <p:nvPr/>
          </p:nvCxnSpPr>
          <p:spPr>
            <a:xfrm>
              <a:off x="8797920" y="3316818"/>
              <a:ext cx="377179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8" name="직선 화살표 연결선 237"/>
            <p:cNvCxnSpPr>
              <a:stCxn id="235" idx="6"/>
            </p:cNvCxnSpPr>
            <p:nvPr/>
          </p:nvCxnSpPr>
          <p:spPr>
            <a:xfrm flipV="1">
              <a:off x="8797920" y="3660373"/>
              <a:ext cx="377179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9" name="직선 화살표 연결선 238"/>
            <p:cNvCxnSpPr>
              <a:stCxn id="236" idx="6"/>
            </p:cNvCxnSpPr>
            <p:nvPr/>
          </p:nvCxnSpPr>
          <p:spPr>
            <a:xfrm flipV="1">
              <a:off x="8797920" y="3984890"/>
              <a:ext cx="377179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0" name="타원 239"/>
            <p:cNvSpPr/>
            <p:nvPr/>
          </p:nvSpPr>
          <p:spPr>
            <a:xfrm>
              <a:off x="7460458" y="2914402"/>
              <a:ext cx="102867" cy="108161"/>
            </a:xfrm>
            <a:prstGeom prst="ellipse">
              <a:avLst/>
            </a:prstGeom>
            <a:noFill/>
            <a:ln w="158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/>
            <p:cNvSpPr/>
            <p:nvPr/>
          </p:nvSpPr>
          <p:spPr>
            <a:xfrm>
              <a:off x="7460458" y="3611072"/>
              <a:ext cx="102867" cy="108161"/>
            </a:xfrm>
            <a:prstGeom prst="ellipse">
              <a:avLst/>
            </a:prstGeom>
            <a:noFill/>
            <a:ln w="158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/>
            <p:cNvSpPr/>
            <p:nvPr/>
          </p:nvSpPr>
          <p:spPr>
            <a:xfrm>
              <a:off x="7460458" y="3959407"/>
              <a:ext cx="102867" cy="108161"/>
            </a:xfrm>
            <a:prstGeom prst="ellipse">
              <a:avLst/>
            </a:prstGeom>
            <a:noFill/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/>
            <p:cNvSpPr/>
            <p:nvPr/>
          </p:nvSpPr>
          <p:spPr>
            <a:xfrm>
              <a:off x="7463757" y="3262737"/>
              <a:ext cx="102867" cy="108161"/>
            </a:xfrm>
            <a:prstGeom prst="ellipse">
              <a:avLst/>
            </a:prstGeom>
            <a:noFill/>
            <a:ln w="158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4" name="직선 화살표 연결선 243"/>
            <p:cNvCxnSpPr>
              <a:stCxn id="210" idx="3"/>
              <a:endCxn id="240" idx="2"/>
            </p:cNvCxnSpPr>
            <p:nvPr/>
          </p:nvCxnSpPr>
          <p:spPr>
            <a:xfrm>
              <a:off x="6461264" y="2907017"/>
              <a:ext cx="999194" cy="61466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화살표 연결선 248"/>
            <p:cNvCxnSpPr>
              <a:stCxn id="211" idx="3"/>
              <a:endCxn id="243" idx="2"/>
            </p:cNvCxnSpPr>
            <p:nvPr/>
          </p:nvCxnSpPr>
          <p:spPr>
            <a:xfrm>
              <a:off x="6461264" y="3242333"/>
              <a:ext cx="1002493" cy="74485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2" name="직선 화살표 연결선 251"/>
            <p:cNvCxnSpPr>
              <a:stCxn id="211" idx="3"/>
              <a:endCxn id="240" idx="2"/>
            </p:cNvCxnSpPr>
            <p:nvPr/>
          </p:nvCxnSpPr>
          <p:spPr>
            <a:xfrm flipV="1">
              <a:off x="6461264" y="2968483"/>
              <a:ext cx="999194" cy="273850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화살표 연결선 253"/>
            <p:cNvCxnSpPr>
              <a:stCxn id="212" idx="3"/>
              <a:endCxn id="243" idx="2"/>
            </p:cNvCxnSpPr>
            <p:nvPr/>
          </p:nvCxnSpPr>
          <p:spPr>
            <a:xfrm flipV="1">
              <a:off x="6461264" y="3316818"/>
              <a:ext cx="1002493" cy="260831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6" name="직선 화살표 연결선 255"/>
            <p:cNvCxnSpPr>
              <a:stCxn id="240" idx="6"/>
              <a:endCxn id="234" idx="2"/>
            </p:cNvCxnSpPr>
            <p:nvPr/>
          </p:nvCxnSpPr>
          <p:spPr>
            <a:xfrm>
              <a:off x="7563325" y="2968483"/>
              <a:ext cx="1131728" cy="348335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7" name="직선 화살표 연결선 256"/>
            <p:cNvCxnSpPr>
              <a:stCxn id="240" idx="6"/>
              <a:endCxn id="235" idx="2"/>
            </p:cNvCxnSpPr>
            <p:nvPr/>
          </p:nvCxnSpPr>
          <p:spPr>
            <a:xfrm>
              <a:off x="7563325" y="2968483"/>
              <a:ext cx="1131728" cy="69667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8" name="직선 화살표 연결선 257"/>
            <p:cNvCxnSpPr>
              <a:stCxn id="240" idx="6"/>
              <a:endCxn id="236" idx="2"/>
            </p:cNvCxnSpPr>
            <p:nvPr/>
          </p:nvCxnSpPr>
          <p:spPr>
            <a:xfrm>
              <a:off x="7563325" y="2968483"/>
              <a:ext cx="1131728" cy="1045005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9" name="직선 화살표 연결선 258"/>
            <p:cNvCxnSpPr>
              <a:stCxn id="243" idx="6"/>
              <a:endCxn id="234" idx="2"/>
            </p:cNvCxnSpPr>
            <p:nvPr/>
          </p:nvCxnSpPr>
          <p:spPr>
            <a:xfrm>
              <a:off x="7566624" y="3316818"/>
              <a:ext cx="1128429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0" name="직선 화살표 연결선 259"/>
            <p:cNvCxnSpPr>
              <a:stCxn id="243" idx="6"/>
              <a:endCxn id="235" idx="2"/>
            </p:cNvCxnSpPr>
            <p:nvPr/>
          </p:nvCxnSpPr>
          <p:spPr>
            <a:xfrm>
              <a:off x="7566624" y="3316818"/>
              <a:ext cx="1128429" cy="348335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1" name="직선 화살표 연결선 260"/>
            <p:cNvCxnSpPr>
              <a:stCxn id="243" idx="6"/>
              <a:endCxn id="236" idx="2"/>
            </p:cNvCxnSpPr>
            <p:nvPr/>
          </p:nvCxnSpPr>
          <p:spPr>
            <a:xfrm>
              <a:off x="7566624" y="3316818"/>
              <a:ext cx="1128429" cy="69667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2" name="직선 화살표 연결선 261"/>
            <p:cNvCxnSpPr>
              <a:stCxn id="241" idx="6"/>
              <a:endCxn id="234" idx="2"/>
            </p:cNvCxnSpPr>
            <p:nvPr/>
          </p:nvCxnSpPr>
          <p:spPr>
            <a:xfrm flipV="1">
              <a:off x="7563325" y="3316818"/>
              <a:ext cx="1131728" cy="348335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3" name="직선 화살표 연결선 262"/>
            <p:cNvCxnSpPr>
              <a:stCxn id="241" idx="6"/>
              <a:endCxn id="235" idx="2"/>
            </p:cNvCxnSpPr>
            <p:nvPr/>
          </p:nvCxnSpPr>
          <p:spPr>
            <a:xfrm>
              <a:off x="7563325" y="3665153"/>
              <a:ext cx="1131728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4" name="직선 화살표 연결선 263"/>
            <p:cNvCxnSpPr>
              <a:stCxn id="241" idx="6"/>
              <a:endCxn id="236" idx="2"/>
            </p:cNvCxnSpPr>
            <p:nvPr/>
          </p:nvCxnSpPr>
          <p:spPr>
            <a:xfrm>
              <a:off x="7563325" y="3665153"/>
              <a:ext cx="1131728" cy="348335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5" name="직선 화살표 연결선 264"/>
            <p:cNvCxnSpPr>
              <a:stCxn id="242" idx="6"/>
              <a:endCxn id="234" idx="2"/>
            </p:cNvCxnSpPr>
            <p:nvPr/>
          </p:nvCxnSpPr>
          <p:spPr>
            <a:xfrm flipV="1">
              <a:off x="7563325" y="3316818"/>
              <a:ext cx="1131728" cy="69667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6" name="직선 화살표 연결선 265"/>
            <p:cNvCxnSpPr>
              <a:stCxn id="242" idx="6"/>
              <a:endCxn id="235" idx="2"/>
            </p:cNvCxnSpPr>
            <p:nvPr/>
          </p:nvCxnSpPr>
          <p:spPr>
            <a:xfrm flipV="1">
              <a:off x="7563325" y="3665153"/>
              <a:ext cx="1131728" cy="348335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7" name="직선 화살표 연결선 266"/>
            <p:cNvCxnSpPr>
              <a:stCxn id="242" idx="6"/>
              <a:endCxn id="236" idx="2"/>
            </p:cNvCxnSpPr>
            <p:nvPr/>
          </p:nvCxnSpPr>
          <p:spPr>
            <a:xfrm>
              <a:off x="7563325" y="4013488"/>
              <a:ext cx="1131728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7" name="직선 화살표 연결선 326"/>
            <p:cNvCxnSpPr>
              <a:stCxn id="212" idx="3"/>
              <a:endCxn id="241" idx="2"/>
            </p:cNvCxnSpPr>
            <p:nvPr/>
          </p:nvCxnSpPr>
          <p:spPr>
            <a:xfrm>
              <a:off x="6461264" y="3577649"/>
              <a:ext cx="999194" cy="87504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9" name="직선 화살표 연결선 328"/>
            <p:cNvCxnSpPr>
              <a:stCxn id="214" idx="3"/>
              <a:endCxn id="241" idx="2"/>
            </p:cNvCxnSpPr>
            <p:nvPr/>
          </p:nvCxnSpPr>
          <p:spPr>
            <a:xfrm flipV="1">
              <a:off x="6461264" y="3665153"/>
              <a:ext cx="999194" cy="247813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1" name="직선 화살표 연결선 330"/>
            <p:cNvCxnSpPr>
              <a:stCxn id="214" idx="3"/>
              <a:endCxn id="242" idx="2"/>
            </p:cNvCxnSpPr>
            <p:nvPr/>
          </p:nvCxnSpPr>
          <p:spPr>
            <a:xfrm>
              <a:off x="6461264" y="3912966"/>
              <a:ext cx="999194" cy="10052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arrow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9" name="직사각형 118"/>
            <p:cNvSpPr/>
            <p:nvPr/>
          </p:nvSpPr>
          <p:spPr>
            <a:xfrm>
              <a:off x="6358397" y="4327086"/>
              <a:ext cx="102867" cy="10816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259785" y="4020004"/>
              <a:ext cx="461665" cy="26385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cxnSp>
          <p:nvCxnSpPr>
            <p:cNvPr id="121" name="직선 화살표 연결선 120"/>
            <p:cNvCxnSpPr/>
            <p:nvPr/>
          </p:nvCxnSpPr>
          <p:spPr>
            <a:xfrm>
              <a:off x="5935099" y="4373446"/>
              <a:ext cx="377179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6" name="타원 125"/>
            <p:cNvSpPr/>
            <p:nvPr/>
          </p:nvSpPr>
          <p:spPr>
            <a:xfrm>
              <a:off x="7460458" y="4307743"/>
              <a:ext cx="102867" cy="108161"/>
            </a:xfrm>
            <a:prstGeom prst="ellipse">
              <a:avLst/>
            </a:prstGeom>
            <a:noFill/>
            <a:ln w="158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370995" y="4058104"/>
              <a:ext cx="461665" cy="26385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cxnSp>
          <p:nvCxnSpPr>
            <p:cNvPr id="128" name="직선 화살표 연결선 127"/>
            <p:cNvCxnSpPr>
              <a:stCxn id="119" idx="3"/>
              <a:endCxn id="126" idx="2"/>
            </p:cNvCxnSpPr>
            <p:nvPr/>
          </p:nvCxnSpPr>
          <p:spPr>
            <a:xfrm flipV="1">
              <a:off x="6461264" y="4361824"/>
              <a:ext cx="999194" cy="19343"/>
            </a:xfrm>
            <a:prstGeom prst="straightConnector1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  <a:tailEnd type="arrow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>
              <a:stCxn id="126" idx="6"/>
              <a:endCxn id="236" idx="2"/>
            </p:cNvCxnSpPr>
            <p:nvPr/>
          </p:nvCxnSpPr>
          <p:spPr>
            <a:xfrm flipV="1">
              <a:off x="7563325" y="4013488"/>
              <a:ext cx="1131728" cy="348336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7" name="모서리가 둥근 직사각형 166"/>
          <p:cNvSpPr/>
          <p:nvPr/>
        </p:nvSpPr>
        <p:spPr>
          <a:xfrm>
            <a:off x="752504" y="2166364"/>
            <a:ext cx="3841050" cy="864096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lIns="0" rIns="0" rtlCol="0" anchor="t" anchorCtr="0"/>
          <a:lstStyle/>
          <a:p>
            <a:pPr marL="0" marR="0" lvl="0" indent="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모든 </a:t>
            </a:r>
            <a:r>
              <a:rPr lang="ko-KR" altLang="en-US" sz="13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노드가</a:t>
            </a: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 완전연결</a:t>
            </a:r>
            <a:r>
              <a:rPr lang="en-US" altLang="ko-KR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(Fully Connected)</a:t>
            </a: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되어 있음</a:t>
            </a:r>
            <a:r>
              <a:rPr lang="en-US" altLang="ko-KR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/>
            </a:r>
            <a:br>
              <a:rPr lang="en-US" altLang="ko-KR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</a:br>
            <a:r>
              <a:rPr lang="en-US" altLang="ko-KR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모든 </a:t>
            </a:r>
            <a:r>
              <a:rPr lang="ko-KR" altLang="en-US" sz="13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노드가</a:t>
            </a: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 동등하게 취급되어 데이터의 형상이 무시된다</a:t>
            </a:r>
            <a:endParaRPr lang="en-US" altLang="ko-KR" sz="1300" b="1" kern="0" dirty="0">
              <a:solidFill>
                <a:srgbClr val="FC6714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5729538" y="2156739"/>
            <a:ext cx="3841050" cy="864096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lIns="0" rIns="0" rtlCol="0" anchor="t"/>
          <a:lstStyle/>
          <a:p>
            <a:pPr lvl="0" latinLnBrk="0">
              <a:spcBef>
                <a:spcPts val="1200"/>
              </a:spcBef>
              <a:defRPr/>
            </a:pPr>
            <a:r>
              <a:rPr lang="en-US" altLang="ko-KR" sz="13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13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기존 인공신경망에서 </a:t>
            </a:r>
            <a:r>
              <a:rPr lang="ko-KR" altLang="en-US" sz="1300" b="1" kern="0" dirty="0" smtClean="0">
                <a:solidFill>
                  <a:schemeClr val="accent6"/>
                </a:solidFill>
                <a:latin typeface="+mn-ea"/>
                <a:cs typeface="Arial" panose="020B0604020202020204" pitchFamily="34" charset="0"/>
              </a:rPr>
              <a:t>네트워크 연결 구조</a:t>
            </a:r>
            <a:r>
              <a:rPr lang="ko-KR" altLang="en-US" sz="13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를 변경한 신경망 구조</a:t>
            </a:r>
            <a:r>
              <a:rPr lang="en-US" altLang="ko-KR" sz="13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/>
            </a:r>
            <a:br>
              <a:rPr lang="en-US" altLang="ko-KR" sz="13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</a:br>
            <a:r>
              <a:rPr lang="en-US" altLang="ko-KR" sz="13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3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의미 있는 데이터끼리 묶어서 처리</a:t>
            </a:r>
            <a:endParaRPr lang="en-US" altLang="ko-KR" sz="1300" b="1" kern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1512000" y="4653136"/>
            <a:ext cx="2160000" cy="2160000"/>
          </a:xfrm>
          <a:prstGeom prst="ellipse">
            <a:avLst/>
          </a:prstGeom>
          <a:gradFill flip="none" rotWithShape="1">
            <a:gsLst>
              <a:gs pos="0">
                <a:srgbClr val="C1D7E1"/>
              </a:gs>
              <a:gs pos="38000">
                <a:srgbClr val="D5E4EB"/>
              </a:gs>
              <a:gs pos="100000">
                <a:srgbClr val="F0F9FA"/>
              </a:gs>
            </a:gsLst>
            <a:lin ang="5400000" scaled="1"/>
            <a:tileRect/>
          </a:gra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innerShdw blurRad="63500" dist="50800" dir="13500000">
              <a:sysClr val="windowText" lastClr="000000">
                <a:lumMod val="50000"/>
                <a:lumOff val="50000"/>
                <a:alpha val="50000"/>
              </a:sysClr>
            </a:innerShdw>
          </a:effectLst>
        </p:spPr>
        <p:txBody>
          <a:bodyPr wrap="square" lIns="0" tIns="144000" rIns="0" bIns="51581" rtlCol="0" anchor="ctr" anchorCtr="0"/>
          <a:lstStyle/>
          <a:p>
            <a:pPr marL="36000">
              <a:lnSpc>
                <a:spcPct val="150000"/>
              </a:lnSpc>
            </a:pPr>
            <a:endParaRPr lang="en-US" altLang="ko-KR" sz="1200" b="1" kern="0" spc="-150" dirty="0" smtClean="0">
              <a:solidFill>
                <a:schemeClr val="accent6"/>
              </a:solidFill>
              <a:latin typeface="+mn-ea"/>
              <a:cs typeface="Arial" panose="020B0604020202020204" pitchFamily="34" charset="0"/>
            </a:endParaRPr>
          </a:p>
          <a:p>
            <a:pPr marL="36000">
              <a:lnSpc>
                <a:spcPct val="150000"/>
              </a:lnSpc>
            </a:pPr>
            <a:r>
              <a:rPr lang="ko-KR" altLang="en-US" sz="1200" b="1" kern="0" spc="-150" dirty="0" smtClean="0">
                <a:solidFill>
                  <a:schemeClr val="accent6"/>
                </a:solidFill>
                <a:latin typeface="+mn-ea"/>
                <a:cs typeface="Arial" panose="020B0604020202020204" pitchFamily="34" charset="0"/>
              </a:rPr>
              <a:t>모든 </a:t>
            </a:r>
            <a:r>
              <a:rPr lang="ko-KR" altLang="en-US" sz="1200" b="1" kern="0" spc="-150" dirty="0" err="1" smtClean="0">
                <a:solidFill>
                  <a:schemeClr val="accent6"/>
                </a:solidFill>
                <a:latin typeface="+mn-ea"/>
                <a:cs typeface="Arial" panose="020B0604020202020204" pitchFamily="34" charset="0"/>
              </a:rPr>
              <a:t>노드</a:t>
            </a:r>
            <a:r>
              <a:rPr lang="ko-KR" altLang="en-US" sz="1200" b="1" kern="0" spc="-15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를</a:t>
            </a:r>
            <a:r>
              <a:rPr lang="ko-KR" altLang="en-US" sz="1200" b="1" kern="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b="1" kern="0" spc="-150" dirty="0" smtClean="0">
                <a:solidFill>
                  <a:schemeClr val="accent6"/>
                </a:solidFill>
                <a:latin typeface="+mn-ea"/>
                <a:cs typeface="Arial" panose="020B0604020202020204" pitchFamily="34" charset="0"/>
              </a:rPr>
              <a:t>동일</a:t>
            </a:r>
            <a:r>
              <a:rPr lang="ko-KR" altLang="en-US" sz="1200" b="1" kern="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하게 취급하여 다음 </a:t>
            </a:r>
            <a:r>
              <a:rPr lang="en-US" altLang="ko-KR" sz="1200" b="1" kern="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Layer</a:t>
            </a:r>
            <a:r>
              <a:rPr lang="ko-KR" altLang="en-US" sz="1200" b="1" kern="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로 전달</a:t>
            </a:r>
            <a:r>
              <a:rPr lang="en-US" altLang="ko-KR" sz="1200" b="1" kern="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/>
            </a:r>
            <a:br>
              <a:rPr lang="en-US" altLang="ko-KR" sz="1200" b="1" kern="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</a:br>
            <a:r>
              <a:rPr lang="en-US" altLang="ko-KR" sz="1200" b="1" kern="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/>
            </a:r>
            <a:br>
              <a:rPr lang="en-US" altLang="ko-KR" sz="1200" b="1" kern="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</a:br>
            <a:r>
              <a:rPr lang="en-US" altLang="ko-KR" sz="1050" b="1" kern="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  </a:t>
            </a:r>
            <a:r>
              <a:rPr lang="en-US" altLang="ko-KR" sz="1050" b="1" kern="0" spc="-150" dirty="0">
                <a:solidFill>
                  <a:schemeClr val="accent6"/>
                </a:solidFill>
                <a:latin typeface="+mn-ea"/>
                <a:cs typeface="Arial" panose="020B0604020202020204" pitchFamily="34" charset="0"/>
              </a:rPr>
              <a:t>3</a:t>
            </a:r>
            <a:r>
              <a:rPr lang="ko-KR" altLang="en-US" sz="1050" b="1" kern="0" spc="-150" dirty="0">
                <a:solidFill>
                  <a:schemeClr val="accent6"/>
                </a:solidFill>
                <a:latin typeface="+mn-ea"/>
                <a:cs typeface="Arial" panose="020B0604020202020204" pitchFamily="34" charset="0"/>
              </a:rPr>
              <a:t>차원 이미지</a:t>
            </a:r>
            <a:r>
              <a:rPr lang="ko-KR" altLang="en-US" sz="1050" b="1" kern="0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가 가지고 있는  </a:t>
            </a:r>
            <a:r>
              <a:rPr lang="ko-KR" altLang="en-US" sz="1050" b="1" kern="0" spc="-150" dirty="0">
                <a:solidFill>
                  <a:schemeClr val="accent6"/>
                </a:solidFill>
                <a:latin typeface="+mn-ea"/>
                <a:cs typeface="Arial" panose="020B0604020202020204" pitchFamily="34" charset="0"/>
              </a:rPr>
              <a:t>형상</a:t>
            </a:r>
            <a:r>
              <a:rPr lang="ko-KR" altLang="en-US" sz="1050" b="1" kern="0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을 파악할 수 없다</a:t>
            </a:r>
            <a:r>
              <a:rPr lang="en-US" altLang="ko-KR" sz="1050" b="1" kern="0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!</a:t>
            </a:r>
            <a:endParaRPr lang="en-US" altLang="ko-KR" sz="1200" b="1" kern="0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  <a:p>
            <a:pPr marL="36000">
              <a:lnSpc>
                <a:spcPct val="150000"/>
              </a:lnSpc>
            </a:pPr>
            <a:endParaRPr lang="en-US" altLang="ko-KR" sz="1200" b="1" kern="0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6535382" y="4653136"/>
            <a:ext cx="2160000" cy="2160000"/>
          </a:xfrm>
          <a:prstGeom prst="ellipse">
            <a:avLst/>
          </a:prstGeom>
          <a:gradFill flip="none" rotWithShape="1">
            <a:gsLst>
              <a:gs pos="0">
                <a:srgbClr val="C1D7E1"/>
              </a:gs>
              <a:gs pos="38000">
                <a:srgbClr val="D5E4EB"/>
              </a:gs>
              <a:gs pos="100000">
                <a:srgbClr val="F0F9FA"/>
              </a:gs>
            </a:gsLst>
            <a:lin ang="5400000" scaled="1"/>
            <a:tileRect/>
          </a:gra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innerShdw blurRad="63500" dist="50800" dir="13500000">
              <a:sysClr val="windowText" lastClr="000000">
                <a:lumMod val="50000"/>
                <a:lumOff val="50000"/>
                <a:alpha val="50000"/>
              </a:sysClr>
            </a:innerShdw>
          </a:effectLst>
        </p:spPr>
        <p:txBody>
          <a:bodyPr wrap="square" lIns="0" tIns="144000" rIns="0" bIns="51581" rtlCol="0" anchor="ctr" anchorCtr="0"/>
          <a:lstStyle/>
          <a:p>
            <a:pPr marL="36000">
              <a:lnSpc>
                <a:spcPct val="150000"/>
              </a:lnSpc>
            </a:pPr>
            <a:r>
              <a:rPr lang="ko-KR" altLang="en-US" sz="1200" b="1" kern="0" spc="-150" dirty="0" smtClean="0">
                <a:solidFill>
                  <a:schemeClr val="accent6"/>
                </a:solidFill>
                <a:latin typeface="+mn-ea"/>
                <a:cs typeface="Arial" panose="020B0604020202020204" pitchFamily="34" charset="0"/>
              </a:rPr>
              <a:t>공간상 의미</a:t>
            </a:r>
            <a:r>
              <a:rPr lang="ko-KR" altLang="en-US" sz="1200" b="1" kern="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 있는 데이터끼리 연산하여 다음 계층으로 전달</a:t>
            </a:r>
            <a:endParaRPr lang="en-US" altLang="ko-KR" sz="1200" b="1" kern="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96625" y="2830805"/>
            <a:ext cx="1065924" cy="200055"/>
          </a:xfrm>
          <a:prstGeom prst="rect">
            <a:avLst/>
          </a:prstGeom>
          <a:noFill/>
          <a:ln cap="rnd">
            <a:solidFill>
              <a:schemeClr val="accent6"/>
            </a:solidFill>
            <a:prstDash val="dash"/>
          </a:ln>
        </p:spPr>
        <p:txBody>
          <a:bodyPr wrap="none" lIns="72000" rIns="72000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Convolution + Pooling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Ebrima" panose="02000000000000000000" pitchFamily="2" charset="0"/>
              <a:ea typeface="Arial Unicode MS" panose="020B0604020202020204" pitchFamily="50" charset="-127"/>
              <a:cs typeface="Ebrima" panose="02000000000000000000" pitchFamily="2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154999" y="4060884"/>
            <a:ext cx="461665" cy="2638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1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287581" y="151370"/>
            <a:ext cx="8068359" cy="555733"/>
          </a:xfrm>
          <a:prstGeom prst="rect">
            <a:avLst/>
          </a:prstGeom>
          <a:noFill/>
        </p:spPr>
        <p:txBody>
          <a:bodyPr wrap="square" lIns="80963" tIns="40483" rIns="80963" bIns="40483" rtlCol="0" anchor="ctr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5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3. </a:t>
            </a:r>
            <a:r>
              <a:rPr lang="ko-KR" altLang="en-US" sz="25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손글씨</a:t>
            </a:r>
            <a:r>
              <a:rPr lang="ko-KR" altLang="en-US" sz="25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인식 실습</a:t>
            </a:r>
            <a:r>
              <a:rPr lang="en-US" altLang="ko-KR" sz="28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– </a:t>
            </a:r>
            <a:r>
              <a:rPr lang="ko-KR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기본 인공신경망</a:t>
            </a:r>
            <a:endParaRPr lang="en-US" altLang="ko-KR" sz="2800" b="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4" name="아래쪽 화살표 설명선 213"/>
          <p:cNvSpPr/>
          <p:nvPr/>
        </p:nvSpPr>
        <p:spPr>
          <a:xfrm>
            <a:off x="418829" y="2567709"/>
            <a:ext cx="9070676" cy="3957634"/>
          </a:xfrm>
          <a:prstGeom prst="downArrowCallout">
            <a:avLst>
              <a:gd name="adj1" fmla="val 100000"/>
              <a:gd name="adj2" fmla="val 50000"/>
              <a:gd name="adj3" fmla="val 0"/>
              <a:gd name="adj4" fmla="val 10000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innerShdw blurRad="114300">
              <a:sysClr val="windowText" lastClr="000000">
                <a:lumMod val="50000"/>
                <a:lumOff val="50000"/>
                <a:alpha val="42000"/>
              </a:sysClr>
            </a:innerShdw>
          </a:effectLst>
        </p:spPr>
        <p:txBody>
          <a:bodyPr lIns="108000" tIns="72000" rIns="81230" bIns="51581" numCol="2" rtlCol="0" anchor="t"/>
          <a:lstStyle/>
          <a:p>
            <a:pPr marL="126900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정확도 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97.63 %</a:t>
            </a:r>
          </a:p>
          <a:p>
            <a:pPr marL="126900">
              <a:lnSpc>
                <a:spcPct val="150000"/>
              </a:lnSpc>
            </a:pP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손실함수 변화 그래프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954167" y="2706255"/>
            <a:ext cx="0" cy="372225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85"/>
          <p:cNvSpPr txBox="1">
            <a:spLocks/>
          </p:cNvSpPr>
          <p:nvPr/>
        </p:nvSpPr>
        <p:spPr bwMode="auto">
          <a:xfrm>
            <a:off x="103114" y="871302"/>
            <a:ext cx="9962455" cy="1432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841" tIns="38921" rIns="77841" bIns="38921" numCol="1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marL="0" indent="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85000"/>
              <a:buNone/>
              <a:defRPr lang="ko-KR" altLang="en-US" sz="15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1382" indent="-24325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–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048696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5000"/>
              <a:buFont typeface="Symbol" pitchFamily="18" charset="2"/>
              <a:buChar char="¾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396010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1751432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140633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529845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2919052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308259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marL="523875" lvl="0" indent="-342900" latinLnBrk="0">
              <a:buClr>
                <a:schemeClr val="tx1"/>
              </a:buClr>
              <a:buAutoNum type="arabicPeriod"/>
              <a:defRPr/>
            </a:pP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연결 구조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완전연결</a:t>
            </a:r>
            <a:endParaRPr lang="en-US" altLang="ko-KR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3875" lvl="0" indent="-342900" latinLnBrk="0">
              <a:buClr>
                <a:schemeClr val="tx1"/>
              </a:buClr>
              <a:buAutoNum type="arabicPeriod"/>
              <a:defRPr/>
            </a:pP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은닉층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2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endParaRPr lang="en-US" altLang="ko-KR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3875" lvl="0" indent="-342900" latinLnBrk="0">
              <a:buClr>
                <a:schemeClr val="tx1"/>
              </a:buClr>
              <a:buAutoNum type="arabicPeriod"/>
              <a:defRPr/>
            </a:pP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활성화 함수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ReLU</a:t>
            </a:r>
            <a:endParaRPr lang="en-US" altLang="ko-KR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3875" lvl="0" indent="-342900" latinLnBrk="0">
              <a:buClr>
                <a:schemeClr val="tx1"/>
              </a:buClr>
              <a:buAutoNum type="arabicPeriod"/>
              <a:defRPr/>
            </a:pP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비용함수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Cross-Entropy</a:t>
            </a:r>
          </a:p>
          <a:p>
            <a:pPr marL="523875" lvl="0" indent="-342900" latinLnBrk="0">
              <a:buClr>
                <a:schemeClr val="tx1"/>
              </a:buClr>
              <a:buAutoNum type="arabicPeriod"/>
              <a:defRPr/>
            </a:pP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학습률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0.01</a:t>
            </a:r>
          </a:p>
        </p:txBody>
      </p:sp>
      <p:pic>
        <p:nvPicPr>
          <p:cNvPr id="2050" name="Picture 2" descr="\\Client\C$\Users\09659\Desktop\cnn\그래프\cmd_mlp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" t="5859" r="64474"/>
          <a:stretch/>
        </p:blipFill>
        <p:spPr bwMode="auto">
          <a:xfrm>
            <a:off x="1152000" y="2952000"/>
            <a:ext cx="2901495" cy="34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915688" y="3308575"/>
            <a:ext cx="1969825" cy="185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\\Client\C$\Users\09659\Desktop\cnn\그래프\그래프_ml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21" y="2952000"/>
            <a:ext cx="4172947" cy="313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69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287581" y="151370"/>
            <a:ext cx="8068359" cy="555733"/>
          </a:xfrm>
          <a:prstGeom prst="rect">
            <a:avLst/>
          </a:prstGeom>
          <a:noFill/>
        </p:spPr>
        <p:txBody>
          <a:bodyPr wrap="square" lIns="80963" tIns="40483" rIns="80963" bIns="40483" rtlCol="0" anchor="ctr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5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3. </a:t>
            </a:r>
            <a:r>
              <a:rPr lang="ko-KR" altLang="en-US" sz="25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손글씨</a:t>
            </a:r>
            <a:r>
              <a:rPr lang="ko-KR" altLang="en-US" sz="25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인식 실습</a:t>
            </a:r>
            <a:r>
              <a:rPr lang="en-US" altLang="ko-KR" sz="28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– CNN</a:t>
            </a:r>
            <a:endParaRPr lang="en-US" altLang="ko-KR" sz="2800" b="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4" name="아래쪽 화살표 설명선 213"/>
          <p:cNvSpPr/>
          <p:nvPr/>
        </p:nvSpPr>
        <p:spPr>
          <a:xfrm>
            <a:off x="418829" y="2567709"/>
            <a:ext cx="9070676" cy="3957634"/>
          </a:xfrm>
          <a:prstGeom prst="downArrowCallout">
            <a:avLst>
              <a:gd name="adj1" fmla="val 100000"/>
              <a:gd name="adj2" fmla="val 50000"/>
              <a:gd name="adj3" fmla="val 0"/>
              <a:gd name="adj4" fmla="val 10000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innerShdw blurRad="114300">
              <a:sysClr val="windowText" lastClr="000000">
                <a:lumMod val="50000"/>
                <a:lumOff val="50000"/>
                <a:alpha val="42000"/>
              </a:sysClr>
            </a:innerShdw>
          </a:effectLst>
        </p:spPr>
        <p:txBody>
          <a:bodyPr lIns="108000" tIns="72000" rIns="81230" bIns="51581" numCol="2" rtlCol="0" anchor="t"/>
          <a:lstStyle/>
          <a:p>
            <a:pPr marL="126900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정확도 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99.03 %</a:t>
            </a:r>
          </a:p>
          <a:p>
            <a:pPr marL="126900">
              <a:lnSpc>
                <a:spcPct val="150000"/>
              </a:lnSpc>
            </a:pP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26900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손실함수 변화 그래프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954167" y="2706255"/>
            <a:ext cx="0" cy="372225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85"/>
          <p:cNvSpPr txBox="1">
            <a:spLocks/>
          </p:cNvSpPr>
          <p:nvPr/>
        </p:nvSpPr>
        <p:spPr bwMode="auto">
          <a:xfrm>
            <a:off x="103114" y="871302"/>
            <a:ext cx="9962455" cy="1432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841" tIns="38921" rIns="77841" bIns="38921" numCol="1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marL="0" indent="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85000"/>
              <a:buNone/>
              <a:defRPr lang="ko-KR" altLang="en-US" sz="15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1382" indent="-24325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–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048696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5000"/>
              <a:buFont typeface="Symbol" pitchFamily="18" charset="2"/>
              <a:buChar char="¾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396010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1751432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140633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529845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2919052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308259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marL="523875" lvl="0" indent="-342900" latinLnBrk="0">
              <a:buClr>
                <a:schemeClr val="tx1"/>
              </a:buClr>
              <a:buAutoNum type="arabicPeriod"/>
              <a:defRPr/>
            </a:pP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연결 구조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CNN</a:t>
            </a:r>
          </a:p>
          <a:p>
            <a:pPr marL="523875" lvl="0" indent="-342900" latinLnBrk="0">
              <a:buClr>
                <a:schemeClr val="tx1"/>
              </a:buClr>
              <a:buAutoNum type="arabicPeriod"/>
              <a:defRPr/>
            </a:pP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은닉층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CNN 2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완전연결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endParaRPr lang="en-US" altLang="ko-KR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3875" lvl="0" indent="-342900" latinLnBrk="0">
              <a:buClr>
                <a:schemeClr val="tx1"/>
              </a:buClr>
              <a:buAutoNum type="arabicPeriod"/>
              <a:defRPr/>
            </a:pP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활성화 함수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ReLU</a:t>
            </a:r>
            <a:endParaRPr lang="en-US" altLang="ko-KR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3875" lvl="0" indent="-342900" latinLnBrk="0">
              <a:buClr>
                <a:schemeClr val="tx1"/>
              </a:buClr>
              <a:buAutoNum type="arabicPeriod"/>
              <a:defRPr/>
            </a:pP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비용함수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Cross-Entropy</a:t>
            </a:r>
          </a:p>
          <a:p>
            <a:pPr marL="523875" lvl="0" indent="-342900" latinLnBrk="0">
              <a:buClr>
                <a:schemeClr val="tx1"/>
              </a:buClr>
              <a:buAutoNum type="arabicPeriod"/>
              <a:defRPr/>
            </a:pP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학습률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0.01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915688" y="3308575"/>
            <a:ext cx="1969825" cy="185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\\Client\C$\Users\09659\Desktop\cnn\그래프\cmd_cn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" t="17809" r="68878" b="2552"/>
          <a:stretch/>
        </p:blipFill>
        <p:spPr bwMode="auto">
          <a:xfrm>
            <a:off x="1152000" y="2952000"/>
            <a:ext cx="3009775" cy="34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\\Client\C$\Users\09659\Desktop\cnn\그래프\그래프_cn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16" y="2903600"/>
            <a:ext cx="4252158" cy="318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66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736</Words>
  <Application>Microsoft Office PowerPoint</Application>
  <PresentationFormat>A4 용지(210x297mm)</PresentationFormat>
  <Paragraphs>183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SKCC</cp:lastModifiedBy>
  <cp:revision>106</cp:revision>
  <dcterms:created xsi:type="dcterms:W3CDTF">2017-06-01T01:07:43Z</dcterms:created>
  <dcterms:modified xsi:type="dcterms:W3CDTF">2018-06-14T08:24:00Z</dcterms:modified>
</cp:coreProperties>
</file>