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99" r:id="rId2"/>
    <p:sldId id="558" r:id="rId3"/>
    <p:sldId id="560" r:id="rId4"/>
    <p:sldId id="561" r:id="rId5"/>
    <p:sldId id="562" r:id="rId6"/>
    <p:sldId id="566" r:id="rId7"/>
    <p:sldId id="563" r:id="rId8"/>
    <p:sldId id="564" r:id="rId9"/>
    <p:sldId id="565" r:id="rId10"/>
    <p:sldId id="567" r:id="rId11"/>
    <p:sldId id="568" r:id="rId12"/>
    <p:sldId id="569" r:id="rId13"/>
    <p:sldId id="570" r:id="rId14"/>
    <p:sldId id="572" r:id="rId15"/>
    <p:sldId id="571" r:id="rId16"/>
    <p:sldId id="573" r:id="rId17"/>
    <p:sldId id="556" r:id="rId18"/>
  </p:sldIdLst>
  <p:sldSz cx="9906000" cy="6858000" type="A4"/>
  <p:notesSz cx="6807200" cy="9939338"/>
  <p:defaultTextStyle>
    <a:defPPr>
      <a:defRPr lang="ko-KR"/>
    </a:defPPr>
    <a:lvl1pPr marL="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4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02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2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8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B0E2D5-B4C5-4672-9550-41BF36B6A386}">
          <p14:sldIdLst>
            <p14:sldId id="399"/>
            <p14:sldId id="558"/>
            <p14:sldId id="560"/>
            <p14:sldId id="561"/>
            <p14:sldId id="562"/>
            <p14:sldId id="566"/>
            <p14:sldId id="563"/>
            <p14:sldId id="564"/>
            <p14:sldId id="565"/>
            <p14:sldId id="567"/>
            <p14:sldId id="568"/>
            <p14:sldId id="569"/>
            <p14:sldId id="570"/>
            <p14:sldId id="572"/>
            <p14:sldId id="571"/>
            <p14:sldId id="573"/>
            <p14:sldId id="5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94511" autoAdjust="0"/>
  </p:normalViewPr>
  <p:slideViewPr>
    <p:cSldViewPr showGuides="1">
      <p:cViewPr varScale="1">
        <p:scale>
          <a:sx n="62" d="100"/>
          <a:sy n="62" d="100"/>
        </p:scale>
        <p:origin x="-996" y="-168"/>
      </p:cViewPr>
      <p:guideLst>
        <p:guide orient="horz" pos="2387"/>
        <p:guide orient="horz" pos="4066"/>
        <p:guide orient="horz" pos="935"/>
        <p:guide orient="horz" pos="1026"/>
        <p:guide orient="horz" pos="1117"/>
        <p:guide pos="3120"/>
        <p:guide pos="217"/>
        <p:guide pos="6023"/>
        <p:guide pos="3029"/>
        <p:guide pos="3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50529" cy="497524"/>
          </a:xfrm>
          <a:prstGeom prst="rect">
            <a:avLst/>
          </a:prstGeom>
        </p:spPr>
        <p:txBody>
          <a:bodyPr vert="horz" lIns="91532" tIns="45764" rIns="91532" bIns="4576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32" tIns="45764" rIns="91532" bIns="45764" rtlCol="0"/>
          <a:lstStyle>
            <a:lvl1pPr algn="r">
              <a:defRPr sz="1200"/>
            </a:lvl1pPr>
          </a:lstStyle>
          <a:p>
            <a:fld id="{CF0924ED-B795-4969-B728-957B621616C9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32" tIns="45764" rIns="91532" bIns="4576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6" y="4720911"/>
            <a:ext cx="5446396" cy="4472940"/>
          </a:xfrm>
          <a:prstGeom prst="rect">
            <a:avLst/>
          </a:prstGeom>
        </p:spPr>
        <p:txBody>
          <a:bodyPr vert="horz" lIns="91532" tIns="45764" rIns="91532" bIns="4576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229"/>
            <a:ext cx="2950529" cy="497523"/>
          </a:xfrm>
          <a:prstGeom prst="rect">
            <a:avLst/>
          </a:prstGeom>
        </p:spPr>
        <p:txBody>
          <a:bodyPr vert="horz" lIns="91532" tIns="45764" rIns="91532" bIns="4576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229"/>
            <a:ext cx="2950529" cy="497523"/>
          </a:xfrm>
          <a:prstGeom prst="rect">
            <a:avLst/>
          </a:prstGeom>
        </p:spPr>
        <p:txBody>
          <a:bodyPr vert="horz" lIns="91532" tIns="45764" rIns="91532" bIns="45764" rtlCol="0" anchor="b"/>
          <a:lstStyle>
            <a:lvl1pPr algn="r">
              <a:defRPr sz="1200"/>
            </a:lvl1pPr>
          </a:lstStyle>
          <a:p>
            <a:fld id="{0EB67E06-E3A3-49C6-8E43-5CB686CF0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4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02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2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8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맑은 고딕" panose="020B0503020000020004" pitchFamily="50" charset="-127"/>
              </a:rPr>
              <a:pPr algn="r" latinLnBrk="0"/>
              <a:t>1</a:t>
            </a:fld>
            <a:endParaRPr lang="en-US" altLang="ko-KR" sz="1200" b="0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10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맑은 고딕" panose="020B0503020000020004" pitchFamily="50" charset="-127"/>
              </a:rPr>
              <a:pPr algn="r" latinLnBrk="0"/>
              <a:t>11</a:t>
            </a:fld>
            <a:endParaRPr lang="en-US" altLang="ko-KR" sz="1200" b="0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맑은 고딕" panose="020B0503020000020004" pitchFamily="50" charset="-127"/>
              </a:rPr>
              <a:pPr algn="r" latinLnBrk="0"/>
              <a:t>12</a:t>
            </a:fld>
            <a:endParaRPr lang="en-US" altLang="ko-KR" sz="1200" b="0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맑은 고딕" panose="020B0503020000020004" pitchFamily="50" charset="-127"/>
              </a:rPr>
              <a:pPr algn="r" latinLnBrk="0"/>
              <a:t>13</a:t>
            </a:fld>
            <a:endParaRPr lang="en-US" altLang="ko-KR" sz="1200" b="0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맑은 고딕" panose="020B0503020000020004" pitchFamily="50" charset="-127"/>
              </a:rPr>
              <a:pPr algn="r" latinLnBrk="0"/>
              <a:t>14</a:t>
            </a:fld>
            <a:endParaRPr lang="en-US" altLang="ko-KR" sz="1200" b="0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맑은 고딕" panose="020B0503020000020004" pitchFamily="50" charset="-127"/>
              </a:rPr>
              <a:pPr algn="r" latinLnBrk="0"/>
              <a:t>15</a:t>
            </a:fld>
            <a:endParaRPr lang="en-US" altLang="ko-KR" sz="1200" b="0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맑은 고딕" panose="020B0503020000020004" pitchFamily="50" charset="-127"/>
              </a:rPr>
              <a:pPr algn="r" latinLnBrk="0"/>
              <a:t>16</a:t>
            </a:fld>
            <a:endParaRPr lang="en-US" altLang="ko-KR" sz="1200" b="0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맑은 고딕" panose="020B0503020000020004" pitchFamily="50" charset="-127"/>
              </a:rPr>
              <a:pPr algn="r" latinLnBrk="0"/>
              <a:t>17</a:t>
            </a:fld>
            <a:endParaRPr lang="en-US" altLang="ko-KR" sz="1200" b="0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2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3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4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5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6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7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8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0725" y="744538"/>
            <a:ext cx="5383213" cy="3727450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6495" y="9440310"/>
            <a:ext cx="2950705" cy="4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6" tIns="45905" rIns="91806" bIns="45905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9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spect="1" noChangeArrowheads="1" noTextEdit="1"/>
          </p:cNvSpPr>
          <p:nvPr userDrawn="1"/>
        </p:nvSpPr>
        <p:spPr bwMode="auto">
          <a:xfrm>
            <a:off x="4241803" y="-241297"/>
            <a:ext cx="168116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44" tIns="45673" rIns="91344" bIns="4567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64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</p:sldLayoutIdLst>
  <p:txStyles>
    <p:titleStyle>
      <a:lvl1pPr algn="ctr" defTabSz="914122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6" indent="-342796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3" indent="-285662" algn="l" defTabSz="914122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1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70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3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9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53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13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2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4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2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2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8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584394" y="2158617"/>
            <a:ext cx="8567450" cy="112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4" tIns="45673" rIns="91344" bIns="45673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ko-KR" sz="3600" i="1" dirty="0" smtClean="0">
                <a:solidFill>
                  <a:srgbClr val="000000"/>
                </a:solidFill>
                <a:latin typeface="맑은 고딕" panose="020B0503020000020004" pitchFamily="50" charset="-127"/>
                <a:cs typeface="Tahoma" pitchFamily="34" charset="0"/>
              </a:rPr>
              <a:t>Watson Discovery Service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Tahoma" pitchFamily="34" charset="0"/>
              </a:rPr>
              <a:t>(’18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Tahoma" pitchFamily="34" charset="0"/>
              </a:rPr>
              <a:t>년 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Tahoma" pitchFamily="34" charset="0"/>
              </a:rPr>
              <a:t>2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Tahoma" pitchFamily="34" charset="0"/>
              </a:rPr>
              <a:t>차 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Tahoma" pitchFamily="34" charset="0"/>
              </a:rPr>
              <a:t>Aibril Channel Partner Tech 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Tahoma" pitchFamily="34" charset="0"/>
              </a:rPr>
              <a:t>과정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  <a:endParaRPr kumimoji="1" lang="en-US" altLang="ko-KR" sz="3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584394" y="4629058"/>
            <a:ext cx="1942483" cy="8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517" tIns="44758" rIns="89517" bIns="44758">
            <a:spAutoFit/>
          </a:bodyPr>
          <a:lstStyle>
            <a:lvl1pPr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8953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ts val="3000"/>
              </a:lnSpc>
            </a:pPr>
            <a:r>
              <a:rPr kumimoji="1" lang="en-US" altLang="ko-KR" sz="1800" dirty="0" smtClean="0">
                <a:latin typeface="맑은 고딕" panose="020B0503020000020004" pitchFamily="50" charset="-127"/>
                <a:cs typeface="Tahoma" pitchFamily="34" charset="0"/>
              </a:rPr>
              <a:t>Aibril</a:t>
            </a:r>
            <a:r>
              <a:rPr kumimoji="1" lang="ko-KR" altLang="en-US" sz="1800" dirty="0" err="1" smtClean="0">
                <a:latin typeface="맑은 고딕" panose="020B0503020000020004" pitchFamily="50" charset="-127"/>
                <a:cs typeface="Tahoma" pitchFamily="34" charset="0"/>
              </a:rPr>
              <a:t>채널사업팀</a:t>
            </a:r>
            <a:endParaRPr kumimoji="1" lang="en-US" altLang="ko-KR" sz="1800" dirty="0">
              <a:latin typeface="맑은 고딕" panose="020B0503020000020004" pitchFamily="50" charset="-127"/>
              <a:cs typeface="Tahoma" pitchFamily="34" charset="0"/>
            </a:endParaRPr>
          </a:p>
          <a:p>
            <a:pPr eaLnBrk="1" latinLnBrk="0" hangingPunct="1">
              <a:lnSpc>
                <a:spcPts val="3000"/>
              </a:lnSpc>
            </a:pPr>
            <a:r>
              <a:rPr kumimoji="1" lang="en-US" altLang="ko-KR" sz="1800" dirty="0" smtClean="0">
                <a:latin typeface="맑은 고딕" panose="020B0503020000020004" pitchFamily="50" charset="-127"/>
                <a:cs typeface="Tahoma" pitchFamily="34" charset="0"/>
              </a:rPr>
              <a:t>2018.04</a:t>
            </a:r>
            <a:endParaRPr kumimoji="1" lang="en-US" altLang="ko-KR" sz="1800" dirty="0">
              <a:latin typeface="맑은 고딕" panose="020B0503020000020004" pitchFamily="50" charset="-127"/>
              <a:cs typeface="Tahoma" pitchFamily="34" charset="0"/>
            </a:endParaRPr>
          </a:p>
        </p:txBody>
      </p:sp>
      <p:pic>
        <p:nvPicPr>
          <p:cNvPr id="5" name="Picture 2" descr="M:\temp\첨부2 합병회사 CI\SK주식회사_C&amp;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53" y="5805264"/>
            <a:ext cx="1286559" cy="66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26" y="260936"/>
            <a:ext cx="2346731" cy="49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이용하기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문서 검색하기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(Query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형식으로 질의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82" y="1268760"/>
            <a:ext cx="6156761" cy="528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6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WDS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defPPr>
              <a:defRPr lang="ko-KR"/>
            </a:defPPr>
            <a:lvl1pPr lvl="0" indent="0" defTabSz="914287" latinLnBrk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>
                <a:solidFill>
                  <a:sysClr val="windowText" lastClr="000000"/>
                </a:solidFill>
                <a:latin typeface="Cambria" panose="02040503050406030204" pitchFamily="18" charset="0"/>
              </a:defRPr>
            </a:lvl1pPr>
            <a:lvl2pPr marL="361905" indent="-180953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2pPr>
            <a:lvl3pPr marL="542858" indent="-180953" defTabSz="914287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맑은 고딕" panose="020B0503020000020004" pitchFamily="50" charset="-127"/>
              </a:defRPr>
            </a:lvl3pPr>
            <a:lvl4pPr marL="712700" indent="-169842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4pPr>
            <a:lvl5pPr marL="893652" indent="-180953" defTabSz="914287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맑은 고딕" panose="020B0503020000020004" pitchFamily="50" charset="-127"/>
              </a:defRPr>
            </a:lvl5pPr>
            <a:lvl6pPr marL="2514289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431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8575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718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altLang="ko-KR" dirty="0" smtClean="0">
                <a:latin typeface="맑은 고딕" panose="020B0503020000020004" pitchFamily="50" charset="-127"/>
              </a:rPr>
              <a:t>WDS </a:t>
            </a:r>
            <a:r>
              <a:rPr lang="ko-KR" altLang="en-US" dirty="0" smtClean="0">
                <a:latin typeface="맑은 고딕" panose="020B0503020000020004" pitchFamily="50" charset="-127"/>
              </a:rPr>
              <a:t>뉴스 활용 예시 </a:t>
            </a:r>
            <a:r>
              <a:rPr lang="en-US" altLang="ko-KR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</a:rPr>
              <a:t>데이터 확인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52" y="1186584"/>
            <a:ext cx="6726896" cy="511348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3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WDS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defPPr>
              <a:defRPr lang="ko-KR"/>
            </a:defPPr>
            <a:lvl1pPr lvl="0" indent="0" defTabSz="914287" latinLnBrk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>
                <a:solidFill>
                  <a:sysClr val="windowText" lastClr="000000"/>
                </a:solidFill>
                <a:latin typeface="Cambria" panose="02040503050406030204" pitchFamily="18" charset="0"/>
              </a:defRPr>
            </a:lvl1pPr>
            <a:lvl2pPr marL="361905" indent="-180953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2pPr>
            <a:lvl3pPr marL="542858" indent="-180953" defTabSz="914287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맑은 고딕" panose="020B0503020000020004" pitchFamily="50" charset="-127"/>
              </a:defRPr>
            </a:lvl3pPr>
            <a:lvl4pPr marL="712700" indent="-169842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4pPr>
            <a:lvl5pPr marL="893652" indent="-180953" defTabSz="914287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맑은 고딕" panose="020B0503020000020004" pitchFamily="50" charset="-127"/>
              </a:defRPr>
            </a:lvl5pPr>
            <a:lvl6pPr marL="2514289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431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8575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718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altLang="ko-KR" dirty="0" smtClean="0">
                <a:latin typeface="맑은 고딕" panose="020B0503020000020004" pitchFamily="50" charset="-127"/>
              </a:rPr>
              <a:t>WDS </a:t>
            </a:r>
            <a:r>
              <a:rPr lang="ko-KR" altLang="en-US" dirty="0" smtClean="0">
                <a:latin typeface="맑은 고딕" panose="020B0503020000020004" pitchFamily="50" charset="-127"/>
              </a:rPr>
              <a:t>뉴스 활용 예시 </a:t>
            </a:r>
            <a:r>
              <a:rPr lang="en-US" altLang="ko-KR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</a:rPr>
              <a:t>자연어 질의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04" y="1195642"/>
            <a:ext cx="6720392" cy="515251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2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WDS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01" y="1433014"/>
            <a:ext cx="6161599" cy="501100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defPPr>
              <a:defRPr lang="ko-KR"/>
            </a:defPPr>
            <a:lvl1pPr lvl="0" indent="0" defTabSz="914287" latinLnBrk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>
                <a:solidFill>
                  <a:sysClr val="windowText" lastClr="000000"/>
                </a:solidFill>
                <a:latin typeface="Cambria" panose="02040503050406030204" pitchFamily="18" charset="0"/>
              </a:defRPr>
            </a:lvl1pPr>
            <a:lvl2pPr marL="361905" indent="-180953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2pPr>
            <a:lvl3pPr marL="542858" indent="-180953" defTabSz="914287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맑은 고딕" panose="020B0503020000020004" pitchFamily="50" charset="-127"/>
              </a:defRPr>
            </a:lvl3pPr>
            <a:lvl4pPr marL="712700" indent="-169842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4pPr>
            <a:lvl5pPr marL="893652" indent="-180953" defTabSz="914287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맑은 고딕" panose="020B0503020000020004" pitchFamily="50" charset="-127"/>
              </a:defRPr>
            </a:lvl5pPr>
            <a:lvl6pPr marL="2514289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431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8575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718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altLang="ko-KR" dirty="0" smtClean="0">
                <a:latin typeface="맑은 고딕" panose="020B0503020000020004" pitchFamily="50" charset="-127"/>
              </a:rPr>
              <a:t>WDS </a:t>
            </a:r>
            <a:r>
              <a:rPr lang="ko-KR" altLang="en-US" dirty="0" smtClean="0">
                <a:latin typeface="맑은 고딕" panose="020B0503020000020004" pitchFamily="50" charset="-127"/>
              </a:rPr>
              <a:t>뉴스 활용 예시 </a:t>
            </a:r>
            <a:r>
              <a:rPr lang="en-US" altLang="ko-KR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</a:rPr>
              <a:t>데모 어플리케이션 </a:t>
            </a:r>
            <a:r>
              <a:rPr lang="en-US" altLang="ko-KR" dirty="0">
                <a:latin typeface="맑은 고딕" panose="020B0503020000020004" pitchFamily="50" charset="-127"/>
              </a:rPr>
              <a:t>(https://discovery-news-demo.ng.bluemix.net/)</a:t>
            </a:r>
          </a:p>
        </p:txBody>
      </p:sp>
    </p:spTree>
    <p:extLst>
      <p:ext uri="{BB962C8B-B14F-4D97-AF65-F5344CB8AC3E}">
        <p14:creationId xmlns:p14="http://schemas.microsoft.com/office/powerpoint/2010/main" val="37884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WDS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defPPr>
              <a:defRPr lang="ko-KR"/>
            </a:defPPr>
            <a:lvl1pPr lvl="0" indent="0" defTabSz="914287" latinLnBrk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>
                <a:solidFill>
                  <a:sysClr val="windowText" lastClr="000000"/>
                </a:solidFill>
                <a:latin typeface="Cambria" panose="02040503050406030204" pitchFamily="18" charset="0"/>
              </a:defRPr>
            </a:lvl1pPr>
            <a:lvl2pPr marL="361905" indent="-180953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2pPr>
            <a:lvl3pPr marL="542858" indent="-180953" defTabSz="914287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맑은 고딕" panose="020B0503020000020004" pitchFamily="50" charset="-127"/>
              </a:defRPr>
            </a:lvl3pPr>
            <a:lvl4pPr marL="712700" indent="-169842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4pPr>
            <a:lvl5pPr marL="893652" indent="-180953" defTabSz="914287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맑은 고딕" panose="020B0503020000020004" pitchFamily="50" charset="-127"/>
              </a:defRPr>
            </a:lvl5pPr>
            <a:lvl6pPr marL="2514289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431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8575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718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altLang="ko-KR" dirty="0" smtClean="0">
                <a:latin typeface="맑은 고딕" panose="020B0503020000020004" pitchFamily="50" charset="-127"/>
              </a:rPr>
              <a:t>WDS </a:t>
            </a:r>
            <a:r>
              <a:rPr lang="ko-KR" altLang="en-US" dirty="0" smtClean="0">
                <a:latin typeface="맑은 고딕" panose="020B0503020000020004" pitchFamily="50" charset="-127"/>
              </a:rPr>
              <a:t>뉴스 활용 예시 </a:t>
            </a:r>
            <a:r>
              <a:rPr lang="en-US" altLang="ko-KR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</a:rPr>
              <a:t>데모 어플리케이션 </a:t>
            </a:r>
            <a:r>
              <a:rPr lang="en-US" altLang="ko-KR" dirty="0">
                <a:latin typeface="맑은 고딕" panose="020B0503020000020004" pitchFamily="50" charset="-127"/>
              </a:rPr>
              <a:t>(https://discovery-news-demo.ng.bluemix.net/)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/>
          <a:stretch/>
        </p:blipFill>
        <p:spPr bwMode="auto">
          <a:xfrm>
            <a:off x="2314575" y="1470978"/>
            <a:ext cx="5400096" cy="495084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WDS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7" t="8765" r="10338" b="11852"/>
          <a:stretch/>
        </p:blipFill>
        <p:spPr bwMode="auto">
          <a:xfrm>
            <a:off x="2504728" y="1310823"/>
            <a:ext cx="4605249" cy="507050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defPPr>
              <a:defRPr lang="ko-KR"/>
            </a:defPPr>
            <a:lvl1pPr lvl="0" indent="0" defTabSz="914287" latinLnBrk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>
                <a:solidFill>
                  <a:sysClr val="windowText" lastClr="000000"/>
                </a:solidFill>
                <a:latin typeface="Cambria" panose="02040503050406030204" pitchFamily="18" charset="0"/>
              </a:defRPr>
            </a:lvl1pPr>
            <a:lvl2pPr marL="361905" indent="-180953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2pPr>
            <a:lvl3pPr marL="542858" indent="-180953" defTabSz="914287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맑은 고딕" panose="020B0503020000020004" pitchFamily="50" charset="-127"/>
              </a:defRPr>
            </a:lvl3pPr>
            <a:lvl4pPr marL="712700" indent="-169842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4pPr>
            <a:lvl5pPr marL="893652" indent="-180953" defTabSz="914287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맑은 고딕" panose="020B0503020000020004" pitchFamily="50" charset="-127"/>
              </a:defRPr>
            </a:lvl5pPr>
            <a:lvl6pPr marL="2514289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431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8575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718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altLang="ko-KR" dirty="0" smtClean="0">
                <a:latin typeface="맑은 고딕" panose="020B0503020000020004" pitchFamily="50" charset="-127"/>
              </a:rPr>
              <a:t>WDS </a:t>
            </a:r>
            <a:r>
              <a:rPr lang="ko-KR" altLang="en-US" dirty="0" smtClean="0">
                <a:latin typeface="맑은 고딕" panose="020B0503020000020004" pitchFamily="50" charset="-127"/>
              </a:rPr>
              <a:t>뉴스 활용 예시 </a:t>
            </a:r>
            <a:r>
              <a:rPr lang="en-US" altLang="ko-KR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</a:rPr>
              <a:t>데모 어플리케이션 </a:t>
            </a:r>
            <a:r>
              <a:rPr lang="en-US" altLang="ko-KR" dirty="0">
                <a:latin typeface="맑은 고딕" panose="020B0503020000020004" pitchFamily="50" charset="-127"/>
              </a:rPr>
              <a:t>(https://discovery-news-demo.ng.bluemix.net/)</a:t>
            </a:r>
          </a:p>
        </p:txBody>
      </p:sp>
    </p:spTree>
    <p:extLst>
      <p:ext uri="{BB962C8B-B14F-4D97-AF65-F5344CB8AC3E}">
        <p14:creationId xmlns:p14="http://schemas.microsoft.com/office/powerpoint/2010/main" val="39332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WDS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defPPr>
              <a:defRPr lang="ko-KR"/>
            </a:defPPr>
            <a:lvl1pPr lvl="0" indent="0" defTabSz="914287" latinLnBrk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>
                <a:solidFill>
                  <a:sysClr val="windowText" lastClr="000000"/>
                </a:solidFill>
                <a:latin typeface="Cambria" panose="02040503050406030204" pitchFamily="18" charset="0"/>
              </a:defRPr>
            </a:lvl1pPr>
            <a:lvl2pPr marL="361905" indent="-180953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2pPr>
            <a:lvl3pPr marL="542858" indent="-180953" defTabSz="914287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맑은 고딕" panose="020B0503020000020004" pitchFamily="50" charset="-127"/>
              </a:defRPr>
            </a:lvl3pPr>
            <a:lvl4pPr marL="712700" indent="-169842" defTabSz="914287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맑은 고딕" panose="020B0503020000020004" pitchFamily="50" charset="-127"/>
              </a:defRPr>
            </a:lvl4pPr>
            <a:lvl5pPr marL="893652" indent="-180953" defTabSz="914287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맑은 고딕" panose="020B0503020000020004" pitchFamily="50" charset="-127"/>
              </a:defRPr>
            </a:lvl5pPr>
            <a:lvl6pPr marL="2514289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431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8575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718" indent="-228572" defTabSz="91428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altLang="ko-KR" dirty="0" smtClean="0">
                <a:latin typeface="맑은 고딕" panose="020B0503020000020004" pitchFamily="50" charset="-127"/>
              </a:rPr>
              <a:t>WDS </a:t>
            </a:r>
            <a:r>
              <a:rPr lang="ko-KR" altLang="en-US" dirty="0" smtClean="0">
                <a:latin typeface="맑은 고딕" panose="020B0503020000020004" pitchFamily="50" charset="-127"/>
              </a:rPr>
              <a:t>뉴스 활용 예시 </a:t>
            </a:r>
            <a:r>
              <a:rPr lang="en-US" altLang="ko-KR" dirty="0" smtClean="0">
                <a:latin typeface="맑은 고딕" panose="020B0503020000020004" pitchFamily="50" charset="-127"/>
              </a:rPr>
              <a:t>– Visual Insight </a:t>
            </a:r>
            <a:r>
              <a:rPr lang="ko-KR" altLang="en-US" dirty="0" smtClean="0">
                <a:latin typeface="맑은 고딕" panose="020B0503020000020004" pitchFamily="50" charset="-127"/>
              </a:rPr>
              <a:t>데모 </a:t>
            </a:r>
            <a:r>
              <a:rPr lang="en-US" altLang="ko-KR" dirty="0">
                <a:latin typeface="맑은 고딕" panose="020B0503020000020004" pitchFamily="50" charset="-127"/>
              </a:rPr>
              <a:t>(https://</a:t>
            </a:r>
            <a:r>
              <a:rPr lang="en-US" altLang="ko-KR" dirty="0" smtClean="0">
                <a:latin typeface="맑은 고딕" panose="020B0503020000020004" pitchFamily="50" charset="-127"/>
              </a:rPr>
              <a:t>visual-insights.bluemix.net)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38" y="1340768"/>
            <a:ext cx="7328325" cy="508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5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669275" y="3083248"/>
            <a:ext cx="8567450" cy="6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4" tIns="45673" rIns="91344" bIns="45673" anchor="ctr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ko-KR" sz="3600" i="1" dirty="0" smtClean="0">
                <a:solidFill>
                  <a:srgbClr val="000000"/>
                </a:solidFill>
                <a:latin typeface="맑은 고딕" panose="020B0503020000020004" pitchFamily="50" charset="-127"/>
                <a:cs typeface="Tahoma" pitchFamily="34" charset="0"/>
              </a:rPr>
              <a:t>End of Document</a:t>
            </a:r>
            <a:endParaRPr kumimoji="1" lang="en-US" altLang="ko-KR" sz="3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이용하기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/>
                </a:solidFill>
              </a:rPr>
              <a:t>Configuration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044" y="1448669"/>
            <a:ext cx="6173913" cy="471663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5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이용하기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예제 데이터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업로드하기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48" y="1453971"/>
            <a:ext cx="7478305" cy="493568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268891" y="1680053"/>
            <a:ext cx="2297055" cy="448525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4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이용하기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업로드 결과 및 데이터 필드 확인하기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51" y="1240931"/>
            <a:ext cx="6271498" cy="53476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이용하기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필드에 자연어 처리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분석 설정하기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50" y="1206209"/>
            <a:ext cx="6160901" cy="519805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이용하기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필드에 자연어 처리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분석 결과 확인하기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470" y="1259047"/>
            <a:ext cx="6343061" cy="5425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이용하기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데이터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업로드하기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44" y="1228365"/>
            <a:ext cx="7485462" cy="508095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269793" y="3896274"/>
            <a:ext cx="3699431" cy="209240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4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이용하기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데이터 업로드 결과 확인하기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34" y="1268760"/>
            <a:ext cx="6103533" cy="524596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이용하기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281786" y="677763"/>
            <a:ext cx="9359900" cy="73501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0" indent="0" algn="l" defTabSz="9142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361905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2858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12700" indent="-16984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93652" indent="-180953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00" b="1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289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1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2" algn="l" defTabSz="9142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/>
                </a:solidFill>
              </a:rPr>
              <a:t>문서 검색하기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자연어 질의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12" y="1209228"/>
            <a:ext cx="6817977" cy="521106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15875">
          <a:solidFill>
            <a:schemeClr val="accent2">
              <a:lumMod val="60000"/>
              <a:lumOff val="40000"/>
            </a:schemeClr>
          </a:solidFill>
          <a:tailEnd type="arrow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17085</TotalTime>
  <Words>182</Words>
  <Application>Microsoft Office PowerPoint</Application>
  <PresentationFormat>A4 용지(210x297mm)</PresentationFormat>
  <Paragraphs>67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SKCC</cp:lastModifiedBy>
  <cp:revision>485</cp:revision>
  <cp:lastPrinted>2018-02-21T02:15:57Z</cp:lastPrinted>
  <dcterms:created xsi:type="dcterms:W3CDTF">2017-02-02T00:10:38Z</dcterms:created>
  <dcterms:modified xsi:type="dcterms:W3CDTF">2018-04-25T00:19:50Z</dcterms:modified>
</cp:coreProperties>
</file>