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A76BF-BA21-4035-8B77-8DBC1FE46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7B4926-80E2-41DD-884E-AB3A9B146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50C826-F932-4346-A614-A7DCB745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2B35-2B7D-4A26-BF7F-6B0809C7FD4D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8E347D-34B1-46E5-88E7-02F5A9431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ED047-13AF-41FB-AD91-B0EA9B2D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B9FB-748A-4777-8319-2D450511C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01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CB5B9-29FD-4768-9A10-32ECFC30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F2E816-E995-45F3-A933-064D79E23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95F016-27C6-4128-B14C-2C56D54A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2B35-2B7D-4A26-BF7F-6B0809C7FD4D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CA6D84-4876-468B-9C47-D43716EE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170FD-8B2D-48B1-A2E3-C8F339C0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B9FB-748A-4777-8319-2D450511C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9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4BB5B1-CDB4-46E1-918A-0938E336D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EE8550-2D0D-4F93-9E9B-CD7215782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84AC0-EBA2-4DC2-827A-79F7B28E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2B35-2B7D-4A26-BF7F-6B0809C7FD4D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DB393-5C43-41E6-A576-A682F100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3CA0E-A0E8-4A78-9979-06F5218D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B9FB-748A-4777-8319-2D450511C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39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80DF3-C565-4527-9461-22A3F00E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C46B88-B172-43A8-8A9F-BDDE69711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322F3-0B0D-408F-B2E3-98F3EFD34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2B35-2B7D-4A26-BF7F-6B0809C7FD4D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B87A9-4A5A-4A31-9694-863920F6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EE46F-8BC8-47BF-9E3B-1BBB5733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B9FB-748A-4777-8319-2D450511C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88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CB4DB-8B85-4A8A-ACEB-47E021E31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6EFDDC-60C2-4F0C-B255-21C50EFA0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7EDB93-D7ED-4D24-B65D-79FC4075F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2B35-2B7D-4A26-BF7F-6B0809C7FD4D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047CD-3365-4979-A110-1411BEC5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D6BF1-49DC-49CC-93E7-138E3E66B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B9FB-748A-4777-8319-2D450511C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10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C7D0B-C584-4857-9451-DA3C82D6C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EA166-343A-49D5-B3AE-DDA57E895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29F605-E03B-4730-824E-2FB5D2E2C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91C127-09F8-4475-A01F-6025247C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2B35-2B7D-4A26-BF7F-6B0809C7FD4D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3F72FA-5AE7-4593-86E7-777D268A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B90B50-1AAE-4EB4-BCBC-3E66FE9A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B9FB-748A-4777-8319-2D450511C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38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A82E3-6D88-4BCA-9BA4-7EE552F0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222E16-FF16-424A-9D8E-C726B44CD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6F9F4C-2EA1-47E9-B299-24DCFDD9E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C2A7DA-372E-4505-AF89-AA4A2C44F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00DCC3-95D5-4D9B-9F6D-2F1B8FB7B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DD25C9-60AF-48A0-9D87-F35F71E3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2B35-2B7D-4A26-BF7F-6B0809C7FD4D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92B692-D772-432B-9132-5C0B3A2F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6AB130-3272-4AE4-A3B5-F62B8819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B9FB-748A-4777-8319-2D450511C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74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C0E98-7A62-4809-B122-29595EEF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B3E604-27B5-4D11-8669-7D4BAC40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2B35-2B7D-4A26-BF7F-6B0809C7FD4D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694355-38E3-4681-A067-7F2128A4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1D4C81-6699-435E-937C-B9E13D00A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B9FB-748A-4777-8319-2D450511C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32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2707C6-1AA6-40F2-95BF-8BFFDC03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2B35-2B7D-4A26-BF7F-6B0809C7FD4D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6BFE69-6F7F-4383-8EB5-FA706F9E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BF2951-D234-4B00-A24F-0925BC6E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B9FB-748A-4777-8319-2D450511C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74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1A49F-2BA8-479A-96BB-E43FADC1C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491742-2CA3-4167-BD23-FBF316F7F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3AD021-A56A-4CEF-961E-0D844F3F8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007ECF-4EC9-4130-88A1-D5FD6D48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2B35-2B7D-4A26-BF7F-6B0809C7FD4D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5A221B-19CC-4788-A1E8-84E91D1A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ADBDF3-E6A7-4A14-992F-C3AB39A8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B9FB-748A-4777-8319-2D450511C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74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F095E-A00D-4037-8A08-9D4157E2F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542744-7E68-4A0C-AB9E-DF8A53CFD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7EA6D7-6430-4334-8ADF-219D3EB98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9A951D-6A34-48AB-8E24-8856EB08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02B35-2B7D-4A26-BF7F-6B0809C7FD4D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E978BE-4A36-4B3A-929A-74C5D0E1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6A6A55-788A-40CB-958F-34BC05EE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B9FB-748A-4777-8319-2D450511C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41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EAEEEF-4045-4EA4-BF3C-9DCD0F47F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A4962F-3DFD-49B2-A65E-02B9AA0D1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95B37-F79E-4858-ACF1-36156ACBD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02B35-2B7D-4A26-BF7F-6B0809C7FD4D}" type="datetimeFigureOut">
              <a:rPr lang="zh-CN" altLang="en-US" smtClean="0"/>
              <a:t>2019/10/27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2C05B-C249-4E57-87DB-063B62FC7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79C699-40E9-484A-9647-C5DBDEEFE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9B9FB-748A-4777-8319-2D450511C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16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fengdu78/Coursera-ML-AndrewNg-Notes/blob/master/images/8e76e65ca7098b74a2e9bc8e9577adfc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7021D-D43B-4D29-B6FB-F8571B416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CB1C68-A41E-4705-9BF0-4AD4021772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526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F0FFC-E609-4482-86DB-1BB9AF0F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多层前馈神经网络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09C3CF2F-EEAE-412B-A088-48B0EADE1B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88E06F-8564-42C8-A5A8-6629E965E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489" y="1690688"/>
            <a:ext cx="8663021" cy="510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2044F-2F0E-4B0C-B482-451DA097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8907ED-2BF9-45AB-B173-20E86F44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4744453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latin typeface="+mn-ea"/>
              </a:rPr>
              <a:t>TensorFlow™ </a:t>
            </a:r>
            <a:r>
              <a:rPr lang="zh-CN" altLang="en-US" sz="1600" dirty="0">
                <a:latin typeface="+mn-ea"/>
              </a:rPr>
              <a:t>是一个采用数据流图（</a:t>
            </a:r>
            <a:r>
              <a:rPr lang="en-US" altLang="zh-CN" sz="1600" dirty="0">
                <a:latin typeface="+mn-ea"/>
              </a:rPr>
              <a:t>data flow graphs</a:t>
            </a:r>
            <a:r>
              <a:rPr lang="zh-CN" altLang="en-US" sz="1600" dirty="0">
                <a:latin typeface="+mn-ea"/>
              </a:rPr>
              <a:t>），用于数值计算的开源软件库。节点（</a:t>
            </a:r>
            <a:r>
              <a:rPr lang="en-US" altLang="zh-CN" sz="1600" dirty="0">
                <a:latin typeface="+mn-ea"/>
              </a:rPr>
              <a:t>Nodes</a:t>
            </a:r>
            <a:r>
              <a:rPr lang="zh-CN" altLang="en-US" sz="1600" dirty="0">
                <a:latin typeface="+mn-ea"/>
              </a:rPr>
              <a:t>）在图中表示数学操作，图中的线（</a:t>
            </a:r>
            <a:r>
              <a:rPr lang="en-US" altLang="zh-CN" sz="1600" dirty="0">
                <a:latin typeface="+mn-ea"/>
              </a:rPr>
              <a:t>edges</a:t>
            </a:r>
            <a:r>
              <a:rPr lang="zh-CN" altLang="en-US" sz="1600" dirty="0">
                <a:latin typeface="+mn-ea"/>
              </a:rPr>
              <a:t>）则表示在节点间相互联系的多维数据数组，即张量（</a:t>
            </a:r>
            <a:r>
              <a:rPr lang="en-US" altLang="zh-CN" sz="1600" dirty="0">
                <a:latin typeface="+mn-ea"/>
              </a:rPr>
              <a:t>tensor</a:t>
            </a:r>
            <a:r>
              <a:rPr lang="zh-CN" altLang="en-US" sz="1600" dirty="0">
                <a:latin typeface="+mn-ea"/>
              </a:rPr>
              <a:t>）。它灵活的架构让你可以在多种平台上展开计算，例如台式计算机中的一个或多个</a:t>
            </a:r>
            <a:r>
              <a:rPr lang="en-US" altLang="zh-CN" sz="1600" dirty="0">
                <a:latin typeface="+mn-ea"/>
              </a:rPr>
              <a:t>CPU</a:t>
            </a:r>
            <a:r>
              <a:rPr lang="zh-CN" altLang="en-US" sz="1600" dirty="0">
                <a:latin typeface="+mn-ea"/>
              </a:rPr>
              <a:t>（或</a:t>
            </a:r>
            <a:r>
              <a:rPr lang="en-US" altLang="zh-CN" sz="1600" dirty="0">
                <a:latin typeface="+mn-ea"/>
              </a:rPr>
              <a:t>GPU</a:t>
            </a:r>
            <a:r>
              <a:rPr lang="zh-CN" altLang="en-US" sz="1600" dirty="0">
                <a:latin typeface="+mn-ea"/>
              </a:rPr>
              <a:t>），服务器，移动设备等等。</a:t>
            </a:r>
            <a:r>
              <a:rPr lang="en-US" altLang="zh-CN" sz="1600" dirty="0">
                <a:latin typeface="+mn-ea"/>
              </a:rPr>
              <a:t>TensorFlow </a:t>
            </a:r>
            <a:r>
              <a:rPr lang="zh-CN" altLang="en-US" sz="1600" dirty="0">
                <a:latin typeface="+mn-ea"/>
              </a:rPr>
              <a:t>最初由</a:t>
            </a:r>
            <a:r>
              <a:rPr lang="en-US" altLang="zh-CN" sz="1600" dirty="0">
                <a:latin typeface="+mn-ea"/>
              </a:rPr>
              <a:t>Google</a:t>
            </a:r>
            <a:r>
              <a:rPr lang="zh-CN" altLang="en-US" sz="1600" dirty="0">
                <a:latin typeface="+mn-ea"/>
              </a:rPr>
              <a:t>大脑小组（隶属于</a:t>
            </a:r>
            <a:r>
              <a:rPr lang="en-US" altLang="zh-CN" sz="1600" dirty="0">
                <a:latin typeface="+mn-ea"/>
              </a:rPr>
              <a:t>Google</a:t>
            </a:r>
            <a:r>
              <a:rPr lang="zh-CN" altLang="en-US" sz="1600" dirty="0">
                <a:latin typeface="+mn-ea"/>
              </a:rPr>
              <a:t>机器智能研究机构）的研究员和工程师们开发出来，用于机器学习和深度神经网络方面的研究，但这个系统的通用性使其也可广泛用于其他计算领域。</a:t>
            </a:r>
          </a:p>
          <a:p>
            <a:pPr>
              <a:lnSpc>
                <a:spcPct val="120000"/>
              </a:lnSpc>
            </a:pPr>
            <a:endParaRPr lang="zh-CN" altLang="en-US" sz="1600" dirty="0">
              <a:latin typeface="+mn-ea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BA5EC1E-74EE-4E7C-B230-955FC3AB94C2}"/>
              </a:ext>
            </a:extLst>
          </p:cNvPr>
          <p:cNvSpPr txBox="1">
            <a:spLocks/>
          </p:cNvSpPr>
          <p:nvPr/>
        </p:nvSpPr>
        <p:spPr>
          <a:xfrm>
            <a:off x="7076574" y="1505368"/>
            <a:ext cx="474445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1600" dirty="0">
                <a:latin typeface="+mn-ea"/>
              </a:rPr>
              <a:t>什么是数据流图（</a:t>
            </a:r>
            <a:r>
              <a:rPr lang="en-US" altLang="zh-CN" sz="1600" dirty="0">
                <a:latin typeface="+mn-ea"/>
              </a:rPr>
              <a:t>Data Flow Graph</a:t>
            </a:r>
            <a:r>
              <a:rPr lang="zh-CN" altLang="en-US" sz="1600" dirty="0">
                <a:latin typeface="+mn-ea"/>
              </a:rPr>
              <a:t>）</a:t>
            </a:r>
            <a:r>
              <a:rPr lang="en-US" altLang="zh-CN" sz="1600" dirty="0">
                <a:latin typeface="+mn-ea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zh-CN" altLang="en-US" sz="1600" dirty="0">
                <a:latin typeface="+mn-ea"/>
              </a:rPr>
              <a:t>数据流图用“结点”（</a:t>
            </a:r>
            <a:r>
              <a:rPr lang="en-US" altLang="zh-CN" sz="1600" dirty="0">
                <a:latin typeface="+mn-ea"/>
              </a:rPr>
              <a:t>nodes</a:t>
            </a:r>
            <a:r>
              <a:rPr lang="zh-CN" altLang="en-US" sz="1600" dirty="0">
                <a:latin typeface="+mn-ea"/>
              </a:rPr>
              <a:t>）和“线”</a:t>
            </a:r>
            <a:r>
              <a:rPr lang="en-US" altLang="zh-CN" sz="1600" dirty="0">
                <a:latin typeface="+mn-ea"/>
              </a:rPr>
              <a:t>(edges)</a:t>
            </a:r>
            <a:r>
              <a:rPr lang="zh-CN" altLang="en-US" sz="1600" dirty="0">
                <a:latin typeface="+mn-ea"/>
              </a:rPr>
              <a:t>的有向图来描述数学计算。“节点” 一般用来表示施加的数学操作，但也可以表示数据输入（</a:t>
            </a:r>
            <a:r>
              <a:rPr lang="en-US" altLang="zh-CN" sz="1600" dirty="0">
                <a:latin typeface="+mn-ea"/>
              </a:rPr>
              <a:t>feed in</a:t>
            </a:r>
            <a:r>
              <a:rPr lang="zh-CN" altLang="en-US" sz="1600" dirty="0">
                <a:latin typeface="+mn-ea"/>
              </a:rPr>
              <a:t>）的起点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输出（</a:t>
            </a:r>
            <a:r>
              <a:rPr lang="en-US" altLang="zh-CN" sz="1600" dirty="0">
                <a:latin typeface="+mn-ea"/>
              </a:rPr>
              <a:t>push out</a:t>
            </a:r>
            <a:r>
              <a:rPr lang="zh-CN" altLang="en-US" sz="1600" dirty="0">
                <a:latin typeface="+mn-ea"/>
              </a:rPr>
              <a:t>）的终点，或者是读取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写入持久变量（</a:t>
            </a:r>
            <a:r>
              <a:rPr lang="en-US" altLang="zh-CN" sz="1600" dirty="0">
                <a:latin typeface="+mn-ea"/>
              </a:rPr>
              <a:t>persistent variable</a:t>
            </a:r>
            <a:r>
              <a:rPr lang="zh-CN" altLang="en-US" sz="1600" dirty="0">
                <a:latin typeface="+mn-ea"/>
              </a:rPr>
              <a:t>）的终点。“线”表示“节点”之间的输入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输出关系。这些数据“线”可以输运“</a:t>
            </a:r>
            <a:r>
              <a:rPr lang="en-US" altLang="zh-CN" sz="1600" dirty="0">
                <a:latin typeface="+mn-ea"/>
              </a:rPr>
              <a:t>size</a:t>
            </a:r>
            <a:r>
              <a:rPr lang="zh-CN" altLang="en-US" sz="1600" dirty="0">
                <a:latin typeface="+mn-ea"/>
              </a:rPr>
              <a:t>可动态调整”的多维数据数组，即“张量”（</a:t>
            </a:r>
            <a:r>
              <a:rPr lang="en-US" altLang="zh-CN" sz="1600" dirty="0">
                <a:latin typeface="+mn-ea"/>
              </a:rPr>
              <a:t>tensor</a:t>
            </a:r>
            <a:r>
              <a:rPr lang="zh-CN" altLang="en-US" sz="1600" dirty="0">
                <a:latin typeface="+mn-ea"/>
              </a:rPr>
              <a:t>）。张量从图中流过的直观图像是这个工具取名为“</a:t>
            </a:r>
            <a:r>
              <a:rPr lang="en-US" altLang="zh-CN" sz="1600" dirty="0" err="1">
                <a:latin typeface="+mn-ea"/>
              </a:rPr>
              <a:t>Tensorflow</a:t>
            </a:r>
            <a:r>
              <a:rPr lang="en-US" altLang="zh-CN" sz="1600" dirty="0">
                <a:latin typeface="+mn-ea"/>
              </a:rPr>
              <a:t>”</a:t>
            </a:r>
            <a:r>
              <a:rPr lang="zh-CN" altLang="en-US" sz="1600" dirty="0">
                <a:latin typeface="+mn-ea"/>
              </a:rPr>
              <a:t>的原因。一旦输入端的所有张量准备好，节点将被分配到各种计算设备完成异步并行地执行运算。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42DB33-2619-4FEB-B356-0132F90F0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74" y="1205164"/>
            <a:ext cx="24003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3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393DC-AA58-404C-B557-21AD44C5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什么是机器学习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3A32DC-BE2A-45FD-A6D1-747C0AE7F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第一个机器学习的定义来自于</a:t>
            </a:r>
            <a:r>
              <a:rPr lang="en-US" altLang="zh-CN" b="1" dirty="0"/>
              <a:t>Arthur Samuel</a:t>
            </a:r>
            <a:r>
              <a:rPr lang="zh-CN" altLang="en-US" dirty="0"/>
              <a:t>。他定义机器学习为，在进行特定编程的情况下，给予计算机学习能力的领域。</a:t>
            </a:r>
            <a:r>
              <a:rPr lang="zh-CN" altLang="en-US" b="1" dirty="0"/>
              <a:t> </a:t>
            </a:r>
            <a:r>
              <a:rPr lang="en-US" altLang="zh-CN" b="1" dirty="0"/>
              <a:t>Samuel</a:t>
            </a:r>
            <a:r>
              <a:rPr lang="zh-CN" altLang="en-US" dirty="0"/>
              <a:t>的定义可以回溯到</a:t>
            </a:r>
            <a:r>
              <a:rPr lang="en-US" altLang="zh-CN" dirty="0"/>
              <a:t>50</a:t>
            </a:r>
            <a:r>
              <a:rPr lang="zh-CN" altLang="en-US" dirty="0"/>
              <a:t>年代，他编写了一个西洋棋程序，让西洋棋程序自己跟自己下了上万盘棋。通过观察哪种布局（棋盘位置）会赢，哪种布局会输，久而久之，这西洋棋程序明白了什么是好的布局，什么样是坏的布局。程序通过学习后，玩西洋棋的水平超过了</a:t>
            </a:r>
            <a:r>
              <a:rPr lang="en-US" altLang="zh-CN" b="1" dirty="0"/>
              <a:t>Samuel</a:t>
            </a:r>
            <a:r>
              <a:rPr lang="zh-CN" altLang="en-US" dirty="0"/>
              <a:t>。</a:t>
            </a:r>
            <a:endParaRPr lang="en-US" altLang="zh-CN" b="1" dirty="0"/>
          </a:p>
          <a:p>
            <a:r>
              <a:rPr lang="zh-CN" altLang="en-US" dirty="0"/>
              <a:t>另一个年代近一点的定义，由</a:t>
            </a:r>
            <a:r>
              <a:rPr lang="en-US" altLang="zh-CN" b="1" dirty="0"/>
              <a:t>Tom Mitchell</a:t>
            </a:r>
            <a:r>
              <a:rPr lang="zh-CN" altLang="en-US" dirty="0"/>
              <a:t>提出，来自卡内基梅隆大学，</a:t>
            </a:r>
            <a:r>
              <a:rPr lang="en-US" altLang="zh-CN" b="1" dirty="0"/>
              <a:t>Tom</a:t>
            </a:r>
            <a:r>
              <a:rPr lang="zh-CN" altLang="en-US" dirty="0"/>
              <a:t>定义的机器学习是，一个好的学习问题定义如下，一个程序被认为能从经验</a:t>
            </a:r>
            <a:r>
              <a:rPr lang="en-US" altLang="zh-CN" b="1" dirty="0"/>
              <a:t>E</a:t>
            </a:r>
            <a:r>
              <a:rPr lang="zh-CN" altLang="en-US" dirty="0"/>
              <a:t>中学习，解决任务</a:t>
            </a:r>
            <a:r>
              <a:rPr lang="en-US" altLang="zh-CN" b="1" dirty="0"/>
              <a:t>T</a:t>
            </a:r>
            <a:r>
              <a:rPr lang="zh-CN" altLang="en-US" dirty="0"/>
              <a:t>，达到性能度量值</a:t>
            </a:r>
            <a:r>
              <a:rPr lang="en-US" altLang="zh-CN" b="1" dirty="0"/>
              <a:t>P</a:t>
            </a:r>
            <a:r>
              <a:rPr lang="zh-CN" altLang="en-US" dirty="0"/>
              <a:t>，当且仅当，有了经验</a:t>
            </a:r>
            <a:r>
              <a:rPr lang="en-US" altLang="zh-CN" b="1" dirty="0"/>
              <a:t>E</a:t>
            </a:r>
            <a:r>
              <a:rPr lang="zh-CN" altLang="en-US" dirty="0"/>
              <a:t>后，经过</a:t>
            </a:r>
            <a:r>
              <a:rPr lang="en-US" altLang="zh-CN" b="1" dirty="0"/>
              <a:t>P</a:t>
            </a:r>
            <a:r>
              <a:rPr lang="zh-CN" altLang="en-US" dirty="0"/>
              <a:t>评判，程序在处理</a:t>
            </a:r>
            <a:r>
              <a:rPr lang="en-US" altLang="zh-CN" dirty="0"/>
              <a:t>T</a:t>
            </a:r>
            <a:r>
              <a:rPr lang="zh-CN" altLang="en-US" dirty="0"/>
              <a:t>时的性能有所提升。</a:t>
            </a:r>
          </a:p>
        </p:txBody>
      </p:sp>
    </p:spTree>
    <p:extLst>
      <p:ext uri="{BB962C8B-B14F-4D97-AF65-F5344CB8AC3E}">
        <p14:creationId xmlns:p14="http://schemas.microsoft.com/office/powerpoint/2010/main" val="294991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C5D6D-DBF5-4F34-88B2-44E0A238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(</a:t>
            </a:r>
            <a:r>
              <a:rPr lang="zh-CN" altLang="en-US" dirty="0"/>
              <a:t>人工</a:t>
            </a:r>
            <a:r>
              <a:rPr lang="en-US" altLang="zh-CN" dirty="0"/>
              <a:t>)</a:t>
            </a:r>
            <a:r>
              <a:rPr lang="zh-CN" altLang="en-US" dirty="0"/>
              <a:t>神经网络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912C8-44F1-460B-99B9-4C3E48E52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801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外部刺激通过神经末梢，转化为</a:t>
            </a:r>
            <a:r>
              <a:rPr lang="zh-CN" altLang="en-US" sz="2000" dirty="0">
                <a:solidFill>
                  <a:srgbClr val="FF0000"/>
                </a:solidFill>
              </a:rPr>
              <a:t>电信号</a:t>
            </a:r>
            <a:r>
              <a:rPr lang="zh-CN" altLang="en-US" sz="2000" dirty="0"/>
              <a:t>，传导到</a:t>
            </a:r>
            <a:r>
              <a:rPr lang="zh-CN" altLang="en-US" sz="2000" dirty="0">
                <a:solidFill>
                  <a:srgbClr val="FF0000"/>
                </a:solidFill>
              </a:rPr>
              <a:t>神经元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很多个神经元构成</a:t>
            </a:r>
            <a:r>
              <a:rPr lang="zh-CN" altLang="en-US" sz="2000" dirty="0">
                <a:solidFill>
                  <a:srgbClr val="FF0000"/>
                </a:solidFill>
              </a:rPr>
              <a:t>神经中枢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神经元之间的</a:t>
            </a:r>
            <a:r>
              <a:rPr lang="zh-CN" altLang="en-US" sz="2000" dirty="0">
                <a:solidFill>
                  <a:srgbClr val="FF0000"/>
                </a:solidFill>
              </a:rPr>
              <a:t>电阻值</a:t>
            </a:r>
            <a:r>
              <a:rPr lang="zh-CN" altLang="en-US" sz="2000" dirty="0"/>
              <a:t>各不相同，导致流过的电流强度不同。</a:t>
            </a:r>
          </a:p>
          <a:p>
            <a:r>
              <a:rPr lang="zh-CN" altLang="en-US" sz="2000" dirty="0"/>
              <a:t>神经中枢综合各种信号，发出</a:t>
            </a:r>
            <a:r>
              <a:rPr lang="zh-CN" altLang="en-US" sz="2000" dirty="0">
                <a:solidFill>
                  <a:srgbClr val="FF0000"/>
                </a:solidFill>
              </a:rPr>
              <a:t>最终指令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/>
              <a:t>人能够通过</a:t>
            </a:r>
            <a:r>
              <a:rPr lang="zh-CN" altLang="en-US" sz="2000" dirty="0">
                <a:solidFill>
                  <a:srgbClr val="FF0000"/>
                </a:solidFill>
              </a:rPr>
              <a:t>学习</a:t>
            </a:r>
            <a:r>
              <a:rPr lang="zh-CN" altLang="en-US" sz="2000" dirty="0"/>
              <a:t>促进神经元的生长，改变突触间的电阻值，从而形成新的连接，即掌握新的知识和技能。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05B2CE-C8A1-4818-98F6-4676262F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84" y="4924343"/>
            <a:ext cx="4376241" cy="165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314AE60-A4F1-49B2-A2EF-25918836D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962" y="4862360"/>
            <a:ext cx="2888827" cy="186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4DC57DE-0B32-416C-94FE-8DFA0F369872}"/>
              </a:ext>
            </a:extLst>
          </p:cNvPr>
          <p:cNvSpPr txBox="1">
            <a:spLocks/>
          </p:cNvSpPr>
          <p:nvPr/>
        </p:nvSpPr>
        <p:spPr>
          <a:xfrm>
            <a:off x="6477001" y="1825625"/>
            <a:ext cx="48768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将现实事物抽象为</a:t>
            </a:r>
            <a:r>
              <a:rPr lang="zh-CN" altLang="en-US" sz="2000" dirty="0">
                <a:solidFill>
                  <a:srgbClr val="FF0000"/>
                </a:solidFill>
              </a:rPr>
              <a:t>数字</a:t>
            </a:r>
            <a:r>
              <a:rPr lang="zh-CN" altLang="en-US" sz="2000" dirty="0"/>
              <a:t>，输入到</a:t>
            </a:r>
            <a:r>
              <a:rPr lang="zh-CN" altLang="en-US" sz="2000" dirty="0">
                <a:solidFill>
                  <a:srgbClr val="FF0000"/>
                </a:solidFill>
              </a:rPr>
              <a:t>感知器</a:t>
            </a:r>
            <a:r>
              <a:rPr lang="en-US" altLang="zh-CN" sz="2000" dirty="0"/>
              <a:t>(</a:t>
            </a:r>
            <a:r>
              <a:rPr lang="zh-CN" altLang="en-US" sz="2000" dirty="0"/>
              <a:t>即作为变量输入到一个函数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很多个感知器构成</a:t>
            </a:r>
            <a:r>
              <a:rPr lang="zh-CN" altLang="en-US" sz="2000" dirty="0">
                <a:solidFill>
                  <a:srgbClr val="FF0000"/>
                </a:solidFill>
              </a:rPr>
              <a:t>神经网络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感知器的</a:t>
            </a:r>
            <a:r>
              <a:rPr lang="zh-CN" altLang="en-US" sz="2000" dirty="0">
                <a:solidFill>
                  <a:srgbClr val="FF0000"/>
                </a:solidFill>
              </a:rPr>
              <a:t>参数</a:t>
            </a:r>
            <a:r>
              <a:rPr lang="zh-CN" altLang="en-US" sz="2000" dirty="0"/>
              <a:t>不同，导致计算结果的不同。</a:t>
            </a:r>
          </a:p>
          <a:p>
            <a:r>
              <a:rPr lang="zh-CN" altLang="en-US" sz="2000" dirty="0"/>
              <a:t>输入数据经过计算后得到</a:t>
            </a:r>
            <a:r>
              <a:rPr lang="zh-CN" altLang="en-US" sz="2000" dirty="0">
                <a:solidFill>
                  <a:srgbClr val="FF0000"/>
                </a:solidFill>
              </a:rPr>
              <a:t>输出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/>
              <a:t>神经网络通过</a:t>
            </a:r>
            <a:r>
              <a:rPr lang="zh-CN" altLang="en-US" sz="2000" dirty="0">
                <a:solidFill>
                  <a:srgbClr val="FF0000"/>
                </a:solidFill>
              </a:rPr>
              <a:t>训练</a:t>
            </a:r>
            <a:r>
              <a:rPr lang="zh-CN" altLang="en-US" sz="2000" dirty="0"/>
              <a:t>不断修正参数，使输出接近期望。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008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E3EE0-3DD2-4DFF-BF7B-13927212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一个监督学习的例子</a:t>
            </a:r>
          </a:p>
        </p:txBody>
      </p:sp>
      <p:sp>
        <p:nvSpPr>
          <p:cNvPr id="5" name="AutoShape 4">
            <a:hlinkClick r:id="rId2"/>
            <a:extLst>
              <a:ext uri="{FF2B5EF4-FFF2-40B4-BE49-F238E27FC236}">
                <a16:creationId xmlns:a16="http://schemas.microsoft.com/office/drawing/2014/main" id="{01F7D14A-C229-4039-B97D-67C9B5FAFB9A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825625"/>
            <a:ext cx="481965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构建一个模型，也许是条直线，从这个数据模型上来看，一个</a:t>
            </a:r>
            <a:r>
              <a:rPr lang="en-US" altLang="zh-CN" dirty="0"/>
              <a:t>1250</a:t>
            </a:r>
            <a:r>
              <a:rPr lang="zh-CN" altLang="en-US" dirty="0"/>
              <a:t>平方尺的房子，差不多能卖能以大约</a:t>
            </a:r>
            <a:r>
              <a:rPr lang="en-US" altLang="zh-CN" dirty="0"/>
              <a:t>220k(</a:t>
            </a:r>
            <a:r>
              <a:rPr lang="zh-CN" altLang="en-US" dirty="0"/>
              <a:t>美元</a:t>
            </a:r>
            <a:r>
              <a:rPr lang="en-US" altLang="zh-CN" dirty="0"/>
              <a:t>).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51CC23-D66B-4150-A1CB-534AC5129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50" y="1825625"/>
            <a:ext cx="56959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2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6C3B4-74B3-4FB9-925E-2217F179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一个监督学习的例子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D44392-7F5E-47EC-9270-47EAB97FD7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假设函数：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D44392-7F5E-47EC-9270-47EAB97FD7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E1A5B40-E5D7-49F2-B06F-4E5074B8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636202"/>
            <a:ext cx="29718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5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BA399-5BFA-4A3A-AE62-5D53A7C20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一个监督学习的例子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6DEEE5-FEDA-4480-970B-A18AD10565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代价函数：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zh-CN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                           </a:t>
                </a:r>
                <a14:m>
                  <m:oMath xmlns:m="http://schemas.openxmlformats.org/officeDocument/2006/math">
                    <m:r>
                      <a:rPr lang="en-US" altLang="zh-CN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CN" altLang="en-US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zh-CN" altLang="en-US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zh-CN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6DEEE5-FEDA-4480-970B-A18AD10565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22F9479-4302-4BA3-A671-3C1289664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05" y="3662363"/>
            <a:ext cx="40195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8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CD1AD-9E04-4688-9EF2-E202D5ED3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一个监督学习的例子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4DCD6-D958-4E2B-8B30-F5B0128D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85610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梯度下降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2AF361-A36F-4403-8867-D445789DA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3310"/>
            <a:ext cx="6176748" cy="335692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73934F3-6998-4D57-A940-E15E78241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068" y="1229678"/>
            <a:ext cx="4562475" cy="24574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AD3DB2A-8C9A-458C-A098-A83525D7B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530" y="4372610"/>
            <a:ext cx="57721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6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E68A0-9326-4F7D-A5C8-5D328936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565" y="410925"/>
            <a:ext cx="10515600" cy="1325563"/>
          </a:xfrm>
        </p:spPr>
        <p:txBody>
          <a:bodyPr/>
          <a:lstStyle/>
          <a:p>
            <a:r>
              <a:rPr lang="zh-CN" altLang="en-US" dirty="0"/>
              <a:t>神经元</a:t>
            </a:r>
            <a:r>
              <a:rPr lang="en-US" altLang="zh-CN" dirty="0"/>
              <a:t>——</a:t>
            </a:r>
            <a:r>
              <a:rPr lang="zh-CN" altLang="en-US" dirty="0"/>
              <a:t>线性感知器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A6C4A11-5A48-4E87-B871-CBA584FBC055}"/>
              </a:ext>
            </a:extLst>
          </p:cNvPr>
          <p:cNvSpPr/>
          <p:nvPr/>
        </p:nvSpPr>
        <p:spPr>
          <a:xfrm>
            <a:off x="1097280" y="2918936"/>
            <a:ext cx="599440" cy="5994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04F1D1-9091-4E83-8F3F-2578A3CA58E4}"/>
                  </a:ext>
                </a:extLst>
              </p:cNvPr>
              <p:cNvSpPr/>
              <p:nvPr/>
            </p:nvSpPr>
            <p:spPr>
              <a:xfrm>
                <a:off x="2479040" y="3008312"/>
                <a:ext cx="599440" cy="4206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04F1D1-9091-4E83-8F3F-2578A3CA58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040" y="3008312"/>
                <a:ext cx="599440" cy="4206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DDC6D9D-D7D5-4004-B43F-ED626241EF28}"/>
                  </a:ext>
                </a:extLst>
              </p:cNvPr>
              <p:cNvSpPr/>
              <p:nvPr/>
            </p:nvSpPr>
            <p:spPr>
              <a:xfrm>
                <a:off x="2479040" y="3925728"/>
                <a:ext cx="599440" cy="4206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DDC6D9D-D7D5-4004-B43F-ED626241EF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040" y="3925728"/>
                <a:ext cx="599440" cy="4206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63149E6-03A2-4581-9657-4F5F47BE9183}"/>
                  </a:ext>
                </a:extLst>
              </p:cNvPr>
              <p:cNvSpPr/>
              <p:nvPr/>
            </p:nvSpPr>
            <p:spPr>
              <a:xfrm>
                <a:off x="3759200" y="3335336"/>
                <a:ext cx="599440" cy="5994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763149E6-03A2-4581-9657-4F5F47BE91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200" y="3335336"/>
                <a:ext cx="599440" cy="59944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CB9702F-AC33-434F-87F1-2EA45C231184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>
            <a:off x="1696720" y="3218656"/>
            <a:ext cx="2062480" cy="41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AEF6B86-81A5-4D82-9C8F-8F9697EF31E6}"/>
              </a:ext>
            </a:extLst>
          </p:cNvPr>
          <p:cNvCxnSpPr>
            <a:cxnSpLocks/>
            <a:stCxn id="48" idx="6"/>
            <a:endCxn id="19" idx="2"/>
          </p:cNvCxnSpPr>
          <p:nvPr/>
        </p:nvCxnSpPr>
        <p:spPr>
          <a:xfrm flipV="1">
            <a:off x="1696720" y="3635056"/>
            <a:ext cx="2062480" cy="501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BAD97577-C070-4F3B-87BE-8FA2090AE980}"/>
              </a:ext>
            </a:extLst>
          </p:cNvPr>
          <p:cNvSpPr/>
          <p:nvPr/>
        </p:nvSpPr>
        <p:spPr>
          <a:xfrm>
            <a:off x="838200" y="1990408"/>
            <a:ext cx="1005840" cy="4206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58CF3AD-9FB8-4C2C-9E92-C31EC5DB89B9}"/>
              </a:ext>
            </a:extLst>
          </p:cNvPr>
          <p:cNvSpPr/>
          <p:nvPr/>
        </p:nvSpPr>
        <p:spPr>
          <a:xfrm>
            <a:off x="2275840" y="1990408"/>
            <a:ext cx="802640" cy="4206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权值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DE10E15-7BFF-4601-A82A-CDF42C2F1D8A}"/>
              </a:ext>
            </a:extLst>
          </p:cNvPr>
          <p:cNvSpPr/>
          <p:nvPr/>
        </p:nvSpPr>
        <p:spPr>
          <a:xfrm>
            <a:off x="3500120" y="1990408"/>
            <a:ext cx="1148080" cy="4206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加权求和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DA8503E-44F6-4E52-B63E-65AC4852E364}"/>
              </a:ext>
            </a:extLst>
          </p:cNvPr>
          <p:cNvCxnSpPr>
            <a:cxnSpLocks/>
            <a:stCxn id="19" idx="6"/>
            <a:endCxn id="35" idx="2"/>
          </p:cNvCxnSpPr>
          <p:nvPr/>
        </p:nvCxnSpPr>
        <p:spPr>
          <a:xfrm>
            <a:off x="4358640" y="3635056"/>
            <a:ext cx="538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BC7A6538-7578-4985-82AB-7E8C004E0976}"/>
                  </a:ext>
                </a:extLst>
              </p:cNvPr>
              <p:cNvSpPr/>
              <p:nvPr/>
            </p:nvSpPr>
            <p:spPr>
              <a:xfrm>
                <a:off x="4897120" y="3335336"/>
                <a:ext cx="599440" cy="5994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BC7A6538-7578-4985-82AB-7E8C004E09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120" y="3335336"/>
                <a:ext cx="599440" cy="59944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30481C1-5729-4685-8F35-0A8FC8BC1982}"/>
              </a:ext>
            </a:extLst>
          </p:cNvPr>
          <p:cNvCxnSpPr>
            <a:cxnSpLocks/>
            <a:stCxn id="35" idx="6"/>
            <a:endCxn id="43" idx="2"/>
          </p:cNvCxnSpPr>
          <p:nvPr/>
        </p:nvCxnSpPr>
        <p:spPr>
          <a:xfrm>
            <a:off x="5496560" y="3635056"/>
            <a:ext cx="599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1BFCFE5D-1497-429F-9946-4990E113355B}"/>
              </a:ext>
            </a:extLst>
          </p:cNvPr>
          <p:cNvSpPr/>
          <p:nvPr/>
        </p:nvSpPr>
        <p:spPr>
          <a:xfrm>
            <a:off x="4739640" y="1990408"/>
            <a:ext cx="1148080" cy="4206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激活函数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1F18DC9-CD91-4968-9FB0-CCF528468658}"/>
              </a:ext>
            </a:extLst>
          </p:cNvPr>
          <p:cNvSpPr/>
          <p:nvPr/>
        </p:nvSpPr>
        <p:spPr>
          <a:xfrm>
            <a:off x="5892802" y="1990408"/>
            <a:ext cx="1005840" cy="4206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DD1E3163-B0DF-41A0-B716-83ADA74A99C9}"/>
                  </a:ext>
                </a:extLst>
              </p:cNvPr>
              <p:cNvSpPr/>
              <p:nvPr/>
            </p:nvSpPr>
            <p:spPr>
              <a:xfrm>
                <a:off x="6096002" y="3335336"/>
                <a:ext cx="599440" cy="5994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DD1E3163-B0DF-41A0-B716-83ADA74A9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2" y="3335336"/>
                <a:ext cx="599440" cy="59944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7CD2757C-277D-41CE-9335-5062143C4C81}"/>
                  </a:ext>
                </a:extLst>
              </p:cNvPr>
              <p:cNvSpPr/>
              <p:nvPr/>
            </p:nvSpPr>
            <p:spPr>
              <a:xfrm>
                <a:off x="1097280" y="3836352"/>
                <a:ext cx="599440" cy="59944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7CD2757C-277D-41CE-9335-5062143C4C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836352"/>
                <a:ext cx="599440" cy="59944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26EE854-0998-40F7-9C34-589618A764DC}"/>
                  </a:ext>
                </a:extLst>
              </p:cNvPr>
              <p:cNvSpPr/>
              <p:nvPr/>
            </p:nvSpPr>
            <p:spPr>
              <a:xfrm>
                <a:off x="2917540" y="5866920"/>
                <a:ext cx="23053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26EE854-0998-40F7-9C34-589618A764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540" y="5866920"/>
                <a:ext cx="2305311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图片 51">
            <a:extLst>
              <a:ext uri="{FF2B5EF4-FFF2-40B4-BE49-F238E27FC236}">
                <a16:creationId xmlns:a16="http://schemas.microsoft.com/office/drawing/2014/main" id="{9D0DAD83-E7A9-423C-B206-A7F2F9DEC2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59569" y="1385471"/>
            <a:ext cx="1824994" cy="2249585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C6A67E07-341E-45B6-BD60-876402CEE9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1489" y="1291382"/>
            <a:ext cx="2257034" cy="2346422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7D1A1250-F114-465D-A263-553DE84EA8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2251" y="3936082"/>
            <a:ext cx="1720709" cy="2115504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9108FDA0-3C10-4028-BFAF-0D3FA9D2E8D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42298" y="4025469"/>
            <a:ext cx="1623873" cy="1936729"/>
          </a:xfrm>
          <a:prstGeom prst="rect">
            <a:avLst/>
          </a:prstGeom>
        </p:spPr>
      </p:pic>
      <p:sp>
        <p:nvSpPr>
          <p:cNvPr id="64" name="矩形 63">
            <a:extLst>
              <a:ext uri="{FF2B5EF4-FFF2-40B4-BE49-F238E27FC236}">
                <a16:creationId xmlns:a16="http://schemas.microsoft.com/office/drawing/2014/main" id="{E79456A2-69F4-43E8-87F8-110CE2D70D65}"/>
              </a:ext>
            </a:extLst>
          </p:cNvPr>
          <p:cNvSpPr/>
          <p:nvPr/>
        </p:nvSpPr>
        <p:spPr>
          <a:xfrm>
            <a:off x="8828056" y="721555"/>
            <a:ext cx="2508109" cy="4206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一些激活函数</a:t>
            </a:r>
          </a:p>
        </p:txBody>
      </p:sp>
    </p:spTree>
    <p:extLst>
      <p:ext uri="{BB962C8B-B14F-4D97-AF65-F5344CB8AC3E}">
        <p14:creationId xmlns:p14="http://schemas.microsoft.com/office/powerpoint/2010/main" val="330118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714</Words>
  <Application>Microsoft Office PowerPoint</Application>
  <PresentationFormat>宽屏</PresentationFormat>
  <Paragraphs>44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主题​​</vt:lpstr>
      <vt:lpstr>TensorFlow</vt:lpstr>
      <vt:lpstr>TensorFlow</vt:lpstr>
      <vt:lpstr>什么是机器学习</vt:lpstr>
      <vt:lpstr>什么是(人工)神经网络</vt:lpstr>
      <vt:lpstr>一个监督学习的例子</vt:lpstr>
      <vt:lpstr>一个监督学习的例子</vt:lpstr>
      <vt:lpstr>一个监督学习的例子</vt:lpstr>
      <vt:lpstr>一个监督学习的例子</vt:lpstr>
      <vt:lpstr>神经元——线性感知器</vt:lpstr>
      <vt:lpstr>多层前馈神经网络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</dc:title>
  <dc:creator>li weiyu</dc:creator>
  <cp:lastModifiedBy>li weiyu</cp:lastModifiedBy>
  <cp:revision>24</cp:revision>
  <dcterms:created xsi:type="dcterms:W3CDTF">2019-10-27T11:48:30Z</dcterms:created>
  <dcterms:modified xsi:type="dcterms:W3CDTF">2019-10-28T20:06:54Z</dcterms:modified>
</cp:coreProperties>
</file>