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7"/>
  </p:notesMasterIdLst>
  <p:sldIdLst>
    <p:sldId id="289" r:id="rId2"/>
    <p:sldId id="362" r:id="rId3"/>
    <p:sldId id="257" r:id="rId4"/>
    <p:sldId id="263" r:id="rId5"/>
    <p:sldId id="376" r:id="rId6"/>
    <p:sldId id="276" r:id="rId7"/>
    <p:sldId id="264" r:id="rId8"/>
    <p:sldId id="363" r:id="rId9"/>
    <p:sldId id="275" r:id="rId10"/>
    <p:sldId id="274" r:id="rId11"/>
    <p:sldId id="291" r:id="rId12"/>
    <p:sldId id="370" r:id="rId13"/>
    <p:sldId id="369" r:id="rId14"/>
    <p:sldId id="292" r:id="rId15"/>
    <p:sldId id="293" r:id="rId16"/>
    <p:sldId id="296" r:id="rId17"/>
    <p:sldId id="294" r:id="rId18"/>
    <p:sldId id="367" r:id="rId19"/>
    <p:sldId id="368" r:id="rId20"/>
    <p:sldId id="371" r:id="rId21"/>
    <p:sldId id="372" r:id="rId22"/>
    <p:sldId id="295" r:id="rId23"/>
    <p:sldId id="273" r:id="rId24"/>
    <p:sldId id="364" r:id="rId25"/>
    <p:sldId id="265" r:id="rId26"/>
    <p:sldId id="278" r:id="rId27"/>
    <p:sldId id="280" r:id="rId28"/>
    <p:sldId id="365" r:id="rId29"/>
    <p:sldId id="373" r:id="rId30"/>
    <p:sldId id="286" r:id="rId31"/>
    <p:sldId id="374" r:id="rId32"/>
    <p:sldId id="267" r:id="rId33"/>
    <p:sldId id="268" r:id="rId34"/>
    <p:sldId id="270" r:id="rId35"/>
    <p:sldId id="366" r:id="rId3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A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452" autoAdjust="0"/>
  </p:normalViewPr>
  <p:slideViewPr>
    <p:cSldViewPr snapToGrid="0">
      <p:cViewPr varScale="1">
        <p:scale>
          <a:sx n="93" d="100"/>
          <a:sy n="93" d="100"/>
        </p:scale>
        <p:origin x="84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28D8E-C018-4272-AFFD-E5EF9967C19C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C9E3D-F743-435F-9D8D-B278DAD186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52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C9E3D-F743-435F-9D8D-B278DAD1864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342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C9E3D-F743-435F-9D8D-B278DAD1864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924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C9E3D-F743-435F-9D8D-B278DAD1864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899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C9E3D-F743-435F-9D8D-B278DAD1864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580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C9E3D-F743-435F-9D8D-B278DAD1864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267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C9E3D-F743-435F-9D8D-B278DAD1864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197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C9E3D-F743-435F-9D8D-B278DAD1864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94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C9E3D-F743-435F-9D8D-B278DAD1864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937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条件熵是给定条件之后剩余的不确定性，信息增益就是这个条件与目标的共有信息量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C9E3D-F743-435F-9D8D-B278DAD1864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822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C9E3D-F743-435F-9D8D-B278DAD1864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6742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481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我们来看一个现实中的例子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C9E3D-F743-435F-9D8D-B278DAD1864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04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8553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 </a:t>
            </a:r>
            <a:r>
              <a:rPr lang="zh-CN" altLang="en-US" b="1" dirty="0"/>
              <a:t>缺点</a:t>
            </a:r>
            <a:r>
              <a:rPr lang="zh-CN" altLang="en-US" dirty="0"/>
              <a:t>：信息增益比偏向取值较少的特征   </a:t>
            </a:r>
          </a:p>
          <a:p>
            <a:r>
              <a:rPr lang="zh-CN" altLang="en-US" b="1" dirty="0"/>
              <a:t>原因：</a:t>
            </a:r>
            <a:r>
              <a:rPr lang="zh-CN" altLang="en-US" dirty="0"/>
              <a:t>  当特征取值较少时的 分母值较小，因此其倒数较大，因而信息增益比较大。因而偏向取值较少的特征。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C9E3D-F743-435F-9D8D-B278DAD1864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493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C9E3D-F743-435F-9D8D-B278DAD1864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1245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 </a:t>
            </a:r>
            <a:r>
              <a:rPr lang="zh-CN" altLang="en-US" b="1" dirty="0"/>
              <a:t>缺点</a:t>
            </a:r>
            <a:r>
              <a:rPr lang="zh-CN" altLang="en-US" dirty="0"/>
              <a:t>：信息增益比偏向取值较少的特征   </a:t>
            </a:r>
          </a:p>
          <a:p>
            <a:r>
              <a:rPr lang="zh-CN" altLang="en-US" b="1" dirty="0"/>
              <a:t>原因：</a:t>
            </a:r>
            <a:r>
              <a:rPr lang="zh-CN" altLang="en-US" dirty="0"/>
              <a:t>  当特征取值较少时的 分母值较小，因此其倒数较大，因而信息增益比较大。因而偏向取值较少的特征。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C9E3D-F743-435F-9D8D-B278DAD1864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2746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C9E3D-F743-435F-9D8D-B278DAD1864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0652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C9E3D-F743-435F-9D8D-B278DAD1864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143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BF805-D3C0-4D22-B3C1-68A59F48354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423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589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C9E3D-F743-435F-9D8D-B278DAD1864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635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随机事件</a:t>
            </a:r>
            <a:r>
              <a:rPr lang="en-US" altLang="zh-CN" dirty="0"/>
              <a:t>X=x</a:t>
            </a:r>
            <a:r>
              <a:rPr lang="zh-CN" altLang="en-US" dirty="0"/>
              <a:t>的自信息，概率越高，信息量越小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C9E3D-F743-435F-9D8D-B278DAD1864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542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C9E3D-F743-435F-9D8D-B278DAD1864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560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熵增定理</a:t>
            </a:r>
            <a:endParaRPr lang="en-US" altLang="zh-CN" dirty="0"/>
          </a:p>
          <a:p>
            <a:r>
              <a:rPr lang="zh-CN" altLang="en-US" dirty="0"/>
              <a:t>房间</a:t>
            </a:r>
            <a:endParaRPr lang="en-US" altLang="zh-CN" dirty="0"/>
          </a:p>
          <a:p>
            <a:r>
              <a:rPr lang="zh-CN" altLang="en-US" dirty="0"/>
              <a:t>地球的海岸线</a:t>
            </a:r>
            <a:endParaRPr lang="en-US" altLang="zh-CN" dirty="0"/>
          </a:p>
          <a:p>
            <a:r>
              <a:rPr lang="zh-CN" altLang="en-US" dirty="0"/>
              <a:t>微波炉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C9E3D-F743-435F-9D8D-B278DAD1864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783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C9E3D-F743-435F-9D8D-B278DAD1864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565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C9E3D-F743-435F-9D8D-B278DAD1864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370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6344-F870-4916-9D16-84CD467D9386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D61E-06A9-4464-B9C8-BACF52B5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4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6344-F870-4916-9D16-84CD467D9386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D61E-06A9-4464-B9C8-BACF52B5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13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6344-F870-4916-9D16-84CD467D9386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D61E-06A9-4464-B9C8-BACF52B5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05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</a:schemeClr>
              </a:gs>
              <a:gs pos="0">
                <a:schemeClr val="accent3">
                  <a:lumMod val="75000"/>
                </a:schemeClr>
              </a:gs>
              <a:gs pos="72000">
                <a:schemeClr val="accent2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915214" y="2128076"/>
            <a:ext cx="8084655" cy="104176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405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grpSp>
        <p:nvGrpSpPr>
          <p:cNvPr id="9" name="组 8"/>
          <p:cNvGrpSpPr/>
          <p:nvPr/>
        </p:nvGrpSpPr>
        <p:grpSpPr>
          <a:xfrm rot="18636342">
            <a:off x="-4842313" y="-4768555"/>
            <a:ext cx="9526783" cy="8018067"/>
            <a:chOff x="-1833690" y="-2141397"/>
            <a:chExt cx="9526783" cy="9526783"/>
          </a:xfrm>
        </p:grpSpPr>
        <p:sp>
          <p:nvSpPr>
            <p:cNvPr id="7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350"/>
            </a:p>
          </p:txBody>
        </p:sp>
        <p:sp>
          <p:nvSpPr>
            <p:cNvPr id="8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350"/>
            </a:p>
          </p:txBody>
        </p:sp>
      </p:grpSp>
      <p:sp>
        <p:nvSpPr>
          <p:cNvPr id="10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915214" y="3169836"/>
            <a:ext cx="8084655" cy="58864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grpSp>
        <p:nvGrpSpPr>
          <p:cNvPr id="11" name="组 10"/>
          <p:cNvGrpSpPr/>
          <p:nvPr/>
        </p:nvGrpSpPr>
        <p:grpSpPr>
          <a:xfrm rot="18636342">
            <a:off x="7423537" y="5313870"/>
            <a:ext cx="9526783" cy="8018067"/>
            <a:chOff x="-1833690" y="-2141397"/>
            <a:chExt cx="9526783" cy="9526783"/>
          </a:xfrm>
        </p:grpSpPr>
        <p:sp>
          <p:nvSpPr>
            <p:cNvPr id="12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350"/>
            </a:p>
          </p:txBody>
        </p:sp>
        <p:sp>
          <p:nvSpPr>
            <p:cNvPr id="13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 sz="1350"/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2915214" y="4033468"/>
            <a:ext cx="8084655" cy="588643"/>
          </a:xfrm>
          <a:prstGeom prst="rect">
            <a:avLst/>
          </a:prstGeom>
        </p:spPr>
        <p:txBody>
          <a:bodyPr anchor="t"/>
          <a:lstStyle>
            <a:lvl1pPr marL="214313" indent="-214313" algn="l">
              <a:lnSpc>
                <a:spcPct val="100000"/>
              </a:lnSpc>
              <a:buFont typeface="Arial" panose="020B0604020202020204" pitchFamily="34" charset="0"/>
              <a:buChar char="•"/>
              <a:defRPr sz="105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87820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页_6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90" y="258235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1182030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841702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副标题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642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057A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6344-F870-4916-9D16-84CD467D9386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D61E-06A9-4464-B9C8-BACF52B5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7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6344-F870-4916-9D16-84CD467D9386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D61E-06A9-4464-B9C8-BACF52B5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0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6344-F870-4916-9D16-84CD467D9386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D61E-06A9-4464-B9C8-BACF52B5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08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6344-F870-4916-9D16-84CD467D9386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D61E-06A9-4464-B9C8-BACF52B5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6344-F870-4916-9D16-84CD467D9386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D61E-06A9-4464-B9C8-BACF52B5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87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6344-F870-4916-9D16-84CD467D9386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D61E-06A9-4464-B9C8-BACF52B5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89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6344-F870-4916-9D16-84CD467D9386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D61E-06A9-4464-B9C8-BACF52B5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85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6344-F870-4916-9D16-84CD467D9386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D61E-06A9-4464-B9C8-BACF52B5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87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56344-F870-4916-9D16-84CD467D9386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CD61E-06A9-4464-B9C8-BACF52B5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33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4551219" y="2511713"/>
            <a:ext cx="6816436" cy="104140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6000" dirty="0">
                <a:solidFill>
                  <a:schemeClr val="accent5">
                    <a:lumMod val="75000"/>
                  </a:schemeClr>
                </a:solidFill>
                <a:latin typeface="文泉驿正黑" panose="02000603000000000000" pitchFamily="2" charset="-122"/>
                <a:ea typeface="文泉驿正黑" panose="02000603000000000000" pitchFamily="2" charset="-122"/>
              </a:rPr>
              <a:t>决 策 树</a:t>
            </a:r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755CD5-85DE-4F06-9695-074D57BA5F6A}"/>
              </a:ext>
            </a:extLst>
          </p:cNvPr>
          <p:cNvSpPr txBox="1"/>
          <p:nvPr/>
        </p:nvSpPr>
        <p:spPr>
          <a:xfrm>
            <a:off x="7310089" y="4085256"/>
            <a:ext cx="2888932" cy="1180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450"/>
              </a:spcBef>
            </a:pPr>
            <a:r>
              <a:rPr lang="zh-CN" altLang="en-US" sz="16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陈雁</a:t>
            </a:r>
            <a:endParaRPr lang="en-US" altLang="zh-CN" sz="16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450"/>
              </a:spcBef>
            </a:pPr>
            <a:r>
              <a:rPr lang="en-US" altLang="zh-CN" sz="16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15882067772</a:t>
            </a:r>
          </a:p>
          <a:p>
            <a:pPr>
              <a:lnSpc>
                <a:spcPct val="130000"/>
              </a:lnSpc>
              <a:spcBef>
                <a:spcPts val="450"/>
              </a:spcBef>
            </a:pPr>
            <a:r>
              <a:rPr lang="en-US" altLang="zh-CN" sz="16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carly.chenyan@gmail.com</a:t>
            </a:r>
            <a:endParaRPr lang="zh-CN" altLang="en-US" sz="16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081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diamond/>
      </p:transition>
    </mc:Choice>
    <mc:Fallback xmlns="">
      <p:transition spd="med">
        <p:diamond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Imagin</a:t>
            </a:r>
            <a:r>
              <a:rPr lang="zh-CN" altLang="en-US" dirty="0"/>
              <a:t>。。。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我们猜一个数，这个数是</a:t>
            </a:r>
            <a:r>
              <a:rPr lang="en-US" altLang="zh-CN" dirty="0"/>
              <a:t>0-64</a:t>
            </a:r>
            <a:r>
              <a:rPr lang="zh-CN" altLang="en-US" dirty="0"/>
              <a:t>之间的整数，应该怎样猜能最快猜到？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82363" y="3329532"/>
            <a:ext cx="65915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  <a:r>
              <a:rPr lang="zh-CN" altLang="en-US" dirty="0"/>
              <a:t>？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274831" y="3329532"/>
            <a:ext cx="65915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  <a:r>
              <a:rPr lang="zh-CN" altLang="en-US" dirty="0"/>
              <a:t>？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54201" y="3329532"/>
            <a:ext cx="53732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zh-CN" altLang="en-US" dirty="0"/>
              <a:t>？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711743" y="3329532"/>
            <a:ext cx="53732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zh-CN" altLang="en-US" dirty="0"/>
              <a:t>？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869285" y="3329532"/>
            <a:ext cx="53732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zh-CN" altLang="en-US" dirty="0"/>
              <a:t>？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026827" y="3329532"/>
            <a:ext cx="53732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zh-CN" altLang="en-US" dirty="0"/>
              <a:t>？</a:t>
            </a:r>
            <a:endParaRPr lang="en-US" dirty="0"/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2641518" y="3514198"/>
            <a:ext cx="6333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933986" y="3514198"/>
            <a:ext cx="6333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078430" y="3514198"/>
            <a:ext cx="6333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235972" y="3514198"/>
            <a:ext cx="6333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393514" y="3514198"/>
            <a:ext cx="6333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613116" y="3329532"/>
            <a:ext cx="199624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次！！！</a:t>
            </a:r>
            <a:endParaRPr lang="en-US" sz="2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6015" y="4199249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一个数字的信息量是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9184369" y="4186689"/>
                <a:ext cx="2420463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24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64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dk1"/>
                        </a:solidFill>
                      </a:rPr>
                      <m:t>=</m:t>
                    </m:r>
                    <m:r>
                      <a:rPr lang="en-US" sz="240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zh-CN" altLang="en-US" sz="2400" dirty="0">
                    <a:solidFill>
                      <a:schemeClr val="dk1"/>
                    </a:solidFill>
                  </a:rPr>
                  <a:t>次</a:t>
                </a:r>
                <a:endParaRPr lang="en-US" sz="24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369" y="4186689"/>
                <a:ext cx="2420463" cy="461665"/>
              </a:xfrm>
              <a:prstGeom prst="rect">
                <a:avLst/>
              </a:prstGeom>
              <a:blipFill>
                <a:blip r:embed="rId4"/>
                <a:stretch>
                  <a:fillRect l="-2261" t="-15584" b="-22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4664592" y="5178818"/>
                <a:ext cx="3285802" cy="78617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  <m:r>
                        <a:rPr lang="zh-CN" altLang="en-US" sz="24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sz="24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（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chemeClr val="dk1"/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zh-CN" sz="2400"/>
                        <m:t>64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  <m:r>
                        <a:rPr lang="zh-CN" altLang="en-US" sz="24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）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chemeClr val="dk1"/>
                          </a:solidFill>
                        </a:rPr>
                        <m:t>=</m:t>
                      </m:r>
                      <m:r>
                        <a:rPr lang="en-US" sz="24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4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592" y="5178818"/>
                <a:ext cx="3285802" cy="786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/>
          <p:cNvSpPr txBox="1"/>
          <p:nvPr/>
        </p:nvSpPr>
        <p:spPr>
          <a:xfrm>
            <a:off x="324942" y="5376427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整个系统的信息量（熵）是信息量的期望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202528" y="4153694"/>
                <a:ext cx="2053527" cy="78617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/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528" y="4153694"/>
                <a:ext cx="2053527" cy="7861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274727"/>
              </p:ext>
            </p:extLst>
          </p:nvPr>
        </p:nvGraphicFramePr>
        <p:xfrm>
          <a:off x="4622800" y="2971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22800" y="2971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8026827" y="4845580"/>
                <a:ext cx="4033867" cy="113415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>
                          <a:solidFill>
                            <a:schemeClr val="dk1"/>
                          </a:solidFill>
                        </a:rPr>
                        <m:t>H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chemeClr val="dk1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chemeClr val="dk1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chemeClr val="dk1"/>
                          </a:solidFill>
                        </a:rPr>
                        <m:t>)=−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en-US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827" y="4845580"/>
                <a:ext cx="4033867" cy="11341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5500409" y="4174179"/>
                <a:ext cx="2053527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>
                          <a:solidFill>
                            <a:schemeClr val="dk1"/>
                          </a:solidFill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sz="2400">
                          <a:solidFill>
                            <a:schemeClr val="dk1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2400">
                          <a:solidFill>
                            <a:schemeClr val="dk1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zh-CN" sz="2400">
                          <a:solidFill>
                            <a:schemeClr val="dk1"/>
                          </a:solidFill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409" y="4174179"/>
                <a:ext cx="2053527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37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6" grpId="0" animBg="1"/>
      <p:bldP spid="23" grpId="0"/>
      <p:bldP spid="24" grpId="0" animBg="1"/>
      <p:bldP spid="26" grpId="0" animBg="1"/>
      <p:bldP spid="27" grpId="0"/>
      <p:bldP spid="28" grpId="0" animBg="1"/>
      <p:bldP spid="30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熵与信息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8D04DA-8894-433A-BB77-C4C17AD63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343" y="1096761"/>
            <a:ext cx="3638550" cy="28575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520AE24-B8F5-41B3-BC08-0FC6A087D541}"/>
              </a:ext>
            </a:extLst>
          </p:cNvPr>
          <p:cNvSpPr/>
          <p:nvPr/>
        </p:nvSpPr>
        <p:spPr>
          <a:xfrm>
            <a:off x="683688" y="1352715"/>
            <a:ext cx="7876279" cy="2601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在信息论中，熵被用来衡量一个随机变量出现的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不确定性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。变量的不确定性越大，熵也就越大，把它搞清楚所需要的信息量也就越大，熵是整个系统的平均消息量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（信息量的期望）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933639F-16AF-4E40-9563-B391CAA6D57E}"/>
                  </a:ext>
                </a:extLst>
              </p:cNvPr>
              <p:cNvSpPr/>
              <p:nvPr/>
            </p:nvSpPr>
            <p:spPr>
              <a:xfrm>
                <a:off x="8088704" y="4371128"/>
                <a:ext cx="4033867" cy="113415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>
                          <a:solidFill>
                            <a:schemeClr val="dk1"/>
                          </a:solidFill>
                        </a:rPr>
                        <m:t>H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chemeClr val="dk1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chemeClr val="dk1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chemeClr val="dk1"/>
                          </a:solidFill>
                        </a:rPr>
                        <m:t>)=−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en-US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933639F-16AF-4E40-9563-B391CAA6D5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704" y="4371128"/>
                <a:ext cx="4033867" cy="1134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CF04341A-E7AC-4830-A755-D4CCE05A28AD}"/>
              </a:ext>
            </a:extLst>
          </p:cNvPr>
          <p:cNvSpPr txBox="1"/>
          <p:nvPr/>
        </p:nvSpPr>
        <p:spPr>
          <a:xfrm>
            <a:off x="1155031" y="4240809"/>
            <a:ext cx="3696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举个栗子：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[1,1,1,1,1,1,1,1,2,2]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[1,2,3,4,5,6,7,8,9,1]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AB818A-DEAD-4581-809F-2BE9D7703E9A}"/>
                  </a:ext>
                </a:extLst>
              </p:cNvPr>
              <p:cNvSpPr/>
              <p:nvPr/>
            </p:nvSpPr>
            <p:spPr>
              <a:xfrm>
                <a:off x="1551546" y="5644184"/>
                <a:ext cx="1542289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solidFill>
                          <a:schemeClr val="dk1"/>
                        </a:solidFill>
                      </a:rPr>
                      <m:t>H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dk1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dk1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dk1"/>
                        </a:solidFill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dk1"/>
                    </a:solidFill>
                  </a:rPr>
                  <a:t>&lt;H(B)</a:t>
                </a: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AB818A-DEAD-4581-809F-2BE9D7703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546" y="5644184"/>
                <a:ext cx="1542289" cy="461665"/>
              </a:xfrm>
              <a:prstGeom prst="rect">
                <a:avLst/>
              </a:prstGeom>
              <a:blipFill>
                <a:blip r:embed="rId5"/>
                <a:stretch>
                  <a:fillRect l="-3150" t="-10390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2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熵与信息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424358"/>
            <a:ext cx="10515600" cy="216185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</a:rPr>
              <a:t>一个系统越是有序，信息熵就越低；反之，</a:t>
            </a:r>
            <a:r>
              <a:rPr lang="en-US" altLang="zh-CN" dirty="0" err="1">
                <a:solidFill>
                  <a:srgbClr val="FF0000"/>
                </a:solidFill>
              </a:rPr>
              <a:t>一个系统越是混乱，信息熵就越高</a:t>
            </a:r>
            <a:r>
              <a:rPr lang="en-US" altLang="zh-CN" dirty="0" err="1">
                <a:solidFill>
                  <a:schemeClr val="tx1"/>
                </a:solidFill>
              </a:rPr>
              <a:t>。所以，信息熵也可以说是系统有序化程度的一个度量</a:t>
            </a:r>
            <a:r>
              <a:rPr lang="en-US" altLang="zh-CN" dirty="0">
                <a:solidFill>
                  <a:schemeClr val="tx1"/>
                </a:solidFill>
              </a:rPr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8D04DA-8894-433A-BB77-C4C17AD63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682" y="1499284"/>
            <a:ext cx="3638550" cy="28575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520AE24-B8F5-41B3-BC08-0FC6A087D541}"/>
              </a:ext>
            </a:extLst>
          </p:cNvPr>
          <p:cNvSpPr/>
          <p:nvPr/>
        </p:nvSpPr>
        <p:spPr>
          <a:xfrm>
            <a:off x="683688" y="1352715"/>
            <a:ext cx="7876279" cy="2601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在信息论中，熵被用来衡量一个随机变量出现的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不确定性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。变量的不确定性越大，熵也就越大，把它搞清楚所需要的信息量也就越大，熵是整个系统的平均消息量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（信息量的期望）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933639F-16AF-4E40-9563-B391CAA6D57E}"/>
                  </a:ext>
                </a:extLst>
              </p:cNvPr>
              <p:cNvSpPr/>
              <p:nvPr/>
            </p:nvSpPr>
            <p:spPr>
              <a:xfrm>
                <a:off x="7880177" y="212131"/>
                <a:ext cx="4033867" cy="113415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>
                          <a:solidFill>
                            <a:schemeClr val="dk1"/>
                          </a:solidFill>
                        </a:rPr>
                        <m:t>H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chemeClr val="dk1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chemeClr val="dk1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chemeClr val="dk1"/>
                          </a:solidFill>
                        </a:rPr>
                        <m:t>)=−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en-US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933639F-16AF-4E40-9563-B391CAA6D5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177" y="212131"/>
                <a:ext cx="4033867" cy="1134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91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620825" y="1400629"/>
            <a:ext cx="9139703" cy="238760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文泉驿正黑" panose="02000603000000000000" pitchFamily="2" charset="-122"/>
                <a:ea typeface="文泉驿正黑" panose="02000603000000000000" pitchFamily="2" charset="-122"/>
              </a:rPr>
              <a:t>我们希望分支后的熵变大还是变小呢？</a:t>
            </a:r>
            <a:br>
              <a:rPr lang="en-US" altLang="zh-CN" dirty="0">
                <a:latin typeface="文泉驿正黑" panose="02000603000000000000" pitchFamily="2" charset="-122"/>
                <a:ea typeface="文泉驿正黑" panose="02000603000000000000" pitchFamily="2" charset="-122"/>
              </a:rPr>
            </a:br>
            <a:endParaRPr lang="zh-CN" altLang="en-US" dirty="0">
              <a:latin typeface="文泉驿正黑" panose="02000603000000000000" pitchFamily="2" charset="-122"/>
              <a:ea typeface="文泉驿正黑" panose="02000603000000000000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14957A-E030-4D7C-AE4E-35C9F5EECF64}"/>
              </a:ext>
            </a:extLst>
          </p:cNvPr>
          <p:cNvSpPr txBox="1"/>
          <p:nvPr/>
        </p:nvSpPr>
        <p:spPr>
          <a:xfrm>
            <a:off x="3548991" y="3788229"/>
            <a:ext cx="1723549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变小！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2F39AE-84ED-4ABC-A2BB-63A883C0D46D}"/>
              </a:ext>
            </a:extLst>
          </p:cNvPr>
          <p:cNvSpPr txBox="1"/>
          <p:nvPr/>
        </p:nvSpPr>
        <p:spPr>
          <a:xfrm>
            <a:off x="5342412" y="4749485"/>
            <a:ext cx="3775393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变得越小越好！</a:t>
            </a:r>
          </a:p>
        </p:txBody>
      </p:sp>
    </p:spTree>
    <p:extLst>
      <p:ext uri="{BB962C8B-B14F-4D97-AF65-F5344CB8AC3E}">
        <p14:creationId xmlns:p14="http://schemas.microsoft.com/office/powerpoint/2010/main" val="329368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2557" y="99879"/>
            <a:ext cx="10515600" cy="1325563"/>
          </a:xfrm>
        </p:spPr>
        <p:txBody>
          <a:bodyPr/>
          <a:lstStyle/>
          <a:p>
            <a:r>
              <a:rPr lang="zh-CN" altLang="en-US" dirty="0"/>
              <a:t>例：根据天气情况判断是否适合出去玩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069" y="1111654"/>
            <a:ext cx="8199862" cy="5529962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5" name="矩形 4"/>
          <p:cNvSpPr/>
          <p:nvPr/>
        </p:nvSpPr>
        <p:spPr>
          <a:xfrm>
            <a:off x="9144159" y="1111655"/>
            <a:ext cx="1137765" cy="5529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8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。该数据集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有</a:t>
            </a:r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个样例，</a:t>
            </a:r>
            <a:r>
              <a:rPr lang="en-US" altLang="zh-CN" dirty="0">
                <a:solidFill>
                  <a:schemeClr val="tx1"/>
                </a:solidFill>
              </a:rPr>
              <a:t>9</a:t>
            </a:r>
            <a:r>
              <a:rPr lang="zh-CN" altLang="en-US" dirty="0">
                <a:solidFill>
                  <a:schemeClr val="tx1"/>
                </a:solidFill>
              </a:rPr>
              <a:t>个正例（</a:t>
            </a:r>
            <a:r>
              <a:rPr lang="en-US" altLang="zh-CN" dirty="0">
                <a:solidFill>
                  <a:schemeClr val="tx1"/>
                </a:solidFill>
              </a:rPr>
              <a:t>play=yes</a:t>
            </a:r>
            <a:r>
              <a:rPr lang="zh-CN" altLang="en-US" dirty="0">
                <a:solidFill>
                  <a:schemeClr val="tx1"/>
                </a:solidFill>
              </a:rPr>
              <a:t>），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个负例（</a:t>
            </a:r>
            <a:r>
              <a:rPr lang="en-US" altLang="zh-CN" dirty="0">
                <a:solidFill>
                  <a:schemeClr val="tx1"/>
                </a:solidFill>
              </a:rPr>
              <a:t>play=no</a:t>
            </a:r>
            <a:r>
              <a:rPr lang="zh-CN" altLang="en-US" dirty="0">
                <a:solidFill>
                  <a:schemeClr val="tx1"/>
                </a:solidFill>
              </a:rPr>
              <a:t>）。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</a:t>
            </a: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61276" y="4090369"/>
            <a:ext cx="8425045" cy="12005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1800"/>
              </a:spcAft>
            </a:pPr>
            <a:r>
              <a:rPr lang="en-US" altLang="zh-CN" sz="2800" dirty="0"/>
              <a:t>Entropy(S)=-(9/14)log2(9/14)-(5/14)log2(5/14)=0.940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7140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条件熵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给定随机变量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的条件下，随机变量</a:t>
            </a:r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zh-CN" altLang="en-US" dirty="0">
                <a:solidFill>
                  <a:schemeClr val="tx1"/>
                </a:solidFill>
              </a:rPr>
              <a:t>的不确定性。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030" y="2739469"/>
            <a:ext cx="4519819" cy="3382125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5" name="矩形 4"/>
          <p:cNvSpPr/>
          <p:nvPr/>
        </p:nvSpPr>
        <p:spPr>
          <a:xfrm>
            <a:off x="7761929" y="3749965"/>
            <a:ext cx="3214943" cy="13611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这里要求的是已知某种天气情况下，是否出去玩的条件熵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85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条件熵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528" y="891281"/>
            <a:ext cx="8177272" cy="5550494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5992C2-6AE5-4ACB-8D77-757D2ABD5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751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8905" y="4710360"/>
            <a:ext cx="11874190" cy="1781182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/>
            <a:r>
              <a:rPr lang="zh-CN" altLang="en-US" sz="2400" b="1" dirty="0">
                <a:solidFill>
                  <a:schemeClr val="tx1"/>
                </a:solidFill>
              </a:rPr>
              <a:t>整个数据集</a:t>
            </a:r>
            <a:r>
              <a:rPr lang="en-US" altLang="zh-CN" sz="2400" b="1" dirty="0">
                <a:solidFill>
                  <a:schemeClr val="tx1"/>
                </a:solidFill>
              </a:rPr>
              <a:t>S</a:t>
            </a:r>
            <a:r>
              <a:rPr lang="zh-CN" altLang="en-US" sz="2400" b="1" dirty="0">
                <a:solidFill>
                  <a:schemeClr val="tx1"/>
                </a:solidFill>
              </a:rPr>
              <a:t>中：</a:t>
            </a:r>
            <a:r>
              <a:rPr lang="en-US" altLang="zh-CN" sz="2400" b="1" dirty="0">
                <a:solidFill>
                  <a:schemeClr val="tx1"/>
                </a:solidFill>
              </a:rPr>
              <a:t>Outlook=sunny,5;  Outlook=rainy,5;Outlook=overcast,4.</a:t>
            </a:r>
          </a:p>
          <a:p>
            <a:pPr marL="0"/>
            <a:r>
              <a:rPr lang="en-US" altLang="zh-CN" sz="2400" b="1" dirty="0">
                <a:solidFill>
                  <a:schemeClr val="tx1"/>
                </a:solidFill>
              </a:rPr>
              <a:t>Outlook=sunny, play=yes,2;Outlook=sunny, play=no,3;</a:t>
            </a:r>
            <a:r>
              <a:rPr lang="zh-CN" altLang="en-US" sz="2400" b="1" dirty="0">
                <a:solidFill>
                  <a:schemeClr val="tx1"/>
                </a:solidFill>
              </a:rPr>
              <a:t>共</a:t>
            </a:r>
            <a:r>
              <a:rPr lang="en-US" altLang="zh-CN" sz="2400" b="1" dirty="0">
                <a:solidFill>
                  <a:schemeClr val="tx1"/>
                </a:solidFill>
              </a:rPr>
              <a:t>5</a:t>
            </a:r>
            <a:r>
              <a:rPr lang="zh-CN" altLang="en-US" sz="2400" b="1" dirty="0">
                <a:solidFill>
                  <a:schemeClr val="tx1"/>
                </a:solidFill>
              </a:rPr>
              <a:t>个实例。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0"/>
            <a:r>
              <a:rPr lang="en-US" altLang="zh-CN" sz="2400" b="1" dirty="0">
                <a:solidFill>
                  <a:schemeClr val="tx1"/>
                </a:solidFill>
              </a:rPr>
              <a:t>Entropy(</a:t>
            </a:r>
            <a:r>
              <a:rPr lang="en-US" altLang="zh-CN" sz="2400" b="1" dirty="0" err="1">
                <a:solidFill>
                  <a:schemeClr val="tx1"/>
                </a:solidFill>
              </a:rPr>
              <a:t>Ssunny</a:t>
            </a:r>
            <a:r>
              <a:rPr lang="en-US" altLang="zh-CN" sz="2400" b="1" dirty="0">
                <a:solidFill>
                  <a:schemeClr val="tx1"/>
                </a:solidFill>
              </a:rPr>
              <a:t>)= -(2/5)log2(2/5)-(3/5)log2(3/5)=0.971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192" y="101571"/>
            <a:ext cx="6789903" cy="4608789"/>
          </a:xfrm>
          <a:prstGeom prst="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1000">
                <a:schemeClr val="accent1">
                  <a:lumMod val="105000"/>
                  <a:satMod val="103000"/>
                  <a:tint val="73000"/>
                  <a:alpha val="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FD180CB-F72D-4FC4-96E2-9DDD2146161D}"/>
                  </a:ext>
                </a:extLst>
              </p:cNvPr>
              <p:cNvSpPr/>
              <p:nvPr/>
            </p:nvSpPr>
            <p:spPr>
              <a:xfrm>
                <a:off x="158905" y="2615749"/>
                <a:ext cx="467185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3200"/>
                        <m:t>H</m:t>
                      </m:r>
                      <m:r>
                        <m:rPr>
                          <m:nor/>
                        </m:rPr>
                        <a:rPr lang="zh-CN" altLang="en-US" sz="3200"/>
                        <m:t>(</m:t>
                      </m:r>
                      <m:r>
                        <m:rPr>
                          <m:nor/>
                        </m:rPr>
                        <a:rPr lang="zh-CN" altLang="en-US" sz="3200"/>
                        <m:t>Play</m:t>
                      </m:r>
                      <m:r>
                        <m:rPr>
                          <m:nor/>
                        </m:rPr>
                        <a:rPr lang="zh-CN" altLang="en-US" sz="3200"/>
                        <m:t>|</m:t>
                      </m:r>
                      <m:r>
                        <m:rPr>
                          <m:nor/>
                        </m:rPr>
                        <a:rPr lang="zh-CN" altLang="en-US" sz="3200"/>
                        <m:t>Outlook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>
                          <a:latin typeface="Cambria Math" panose="02040503050406030204" pitchFamily="18" charset="0"/>
                        </a:rPr>
                        <m:t>𝑠𝑢𝑛𝑛𝑦</m:t>
                      </m:r>
                      <m:r>
                        <m:rPr>
                          <m:nor/>
                        </m:rPr>
                        <a:rPr lang="zh-CN" altLang="en-US" sz="3200"/>
                        <m:t>)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FD180CB-F72D-4FC4-96E2-9DDD214616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05" y="2615749"/>
                <a:ext cx="467185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85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8905" y="5165978"/>
            <a:ext cx="11874190" cy="1325563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/>
            <a:r>
              <a:rPr lang="en-US" altLang="zh-CN" sz="2400" b="1" dirty="0">
                <a:solidFill>
                  <a:schemeClr val="tx1"/>
                </a:solidFill>
              </a:rPr>
              <a:t>Outlook=rainy, play=yes,3;Outlook=rainy, play=no,2;</a:t>
            </a:r>
            <a:r>
              <a:rPr lang="zh-CN" altLang="en-US" sz="2400" b="1" dirty="0">
                <a:solidFill>
                  <a:schemeClr val="tx1"/>
                </a:solidFill>
              </a:rPr>
              <a:t>共</a:t>
            </a:r>
            <a:r>
              <a:rPr lang="en-US" altLang="zh-CN" sz="2400" b="1" dirty="0">
                <a:solidFill>
                  <a:schemeClr val="tx1"/>
                </a:solidFill>
              </a:rPr>
              <a:t>5</a:t>
            </a:r>
            <a:r>
              <a:rPr lang="zh-CN" altLang="en-US" sz="2400" b="1" dirty="0">
                <a:solidFill>
                  <a:schemeClr val="tx1"/>
                </a:solidFill>
              </a:rPr>
              <a:t>个实例。</a:t>
            </a:r>
          </a:p>
          <a:p>
            <a:pPr marL="0"/>
            <a:r>
              <a:rPr lang="en-US" altLang="zh-CN" sz="2400" b="1" dirty="0">
                <a:solidFill>
                  <a:schemeClr val="tx1"/>
                </a:solidFill>
              </a:rPr>
              <a:t>Entropy(</a:t>
            </a:r>
            <a:r>
              <a:rPr lang="en-US" altLang="zh-CN" sz="2400" b="1" dirty="0" err="1">
                <a:solidFill>
                  <a:schemeClr val="tx1"/>
                </a:solidFill>
              </a:rPr>
              <a:t>Srainy</a:t>
            </a:r>
            <a:r>
              <a:rPr lang="en-US" altLang="zh-CN" sz="2400" b="1" dirty="0">
                <a:solidFill>
                  <a:schemeClr val="tx1"/>
                </a:solidFill>
              </a:rPr>
              <a:t>)= -(3/5)log2(3/5)-(2/5)log2(2/5)=0.971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192" y="101571"/>
            <a:ext cx="6789903" cy="4608789"/>
          </a:xfrm>
          <a:prstGeom prst="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1000">
                <a:schemeClr val="accent1">
                  <a:lumMod val="105000"/>
                  <a:satMod val="103000"/>
                  <a:tint val="73000"/>
                  <a:alpha val="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BB33E8C-388B-40CA-977C-B26520B76F0B}"/>
                  </a:ext>
                </a:extLst>
              </p:cNvPr>
              <p:cNvSpPr/>
              <p:nvPr/>
            </p:nvSpPr>
            <p:spPr>
              <a:xfrm>
                <a:off x="838200" y="2615749"/>
                <a:ext cx="443461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3200"/>
                        <m:t>H</m:t>
                      </m:r>
                      <m:r>
                        <m:rPr>
                          <m:nor/>
                        </m:rPr>
                        <a:rPr lang="zh-CN" altLang="en-US" sz="3200"/>
                        <m:t>(</m:t>
                      </m:r>
                      <m:r>
                        <m:rPr>
                          <m:nor/>
                        </m:rPr>
                        <a:rPr lang="zh-CN" altLang="en-US" sz="3200"/>
                        <m:t>Play</m:t>
                      </m:r>
                      <m:r>
                        <m:rPr>
                          <m:nor/>
                        </m:rPr>
                        <a:rPr lang="zh-CN" altLang="en-US" sz="3200"/>
                        <m:t>|</m:t>
                      </m:r>
                      <m:r>
                        <m:rPr>
                          <m:nor/>
                        </m:rPr>
                        <a:rPr lang="zh-CN" altLang="en-US" sz="3200"/>
                        <m:t>Outlook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3200" i="1">
                          <a:latin typeface="Cambria Math" panose="02040503050406030204" pitchFamily="18" charset="0"/>
                        </a:rPr>
                        <m:t>rainy</m:t>
                      </m:r>
                      <m:r>
                        <m:rPr>
                          <m:nor/>
                        </m:rPr>
                        <a:rPr lang="zh-CN" altLang="en-US" sz="3200"/>
                        <m:t>)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BB33E8C-388B-40CA-977C-B26520B76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15749"/>
                <a:ext cx="443461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64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>
          <a:xfrm>
            <a:off x="4468824" y="1375120"/>
            <a:ext cx="2910592" cy="2373032"/>
          </a:xfrm>
        </p:spPr>
        <p:txBody>
          <a:bodyPr>
            <a:noAutofit/>
          </a:bodyPr>
          <a:lstStyle/>
          <a:p>
            <a:r>
              <a:rPr kumimoji="1" lang="en-US" altLang="zh-CN" dirty="0">
                <a:latin typeface="腾讯体" panose="02010600010101010101" pitchFamily="2" charset="-122"/>
                <a:ea typeface="腾讯体" panose="02010600010101010101" pitchFamily="2" charset="-122"/>
              </a:rPr>
              <a:t>01</a:t>
            </a:r>
            <a:endParaRPr kumimoji="1" lang="zh-CN" altLang="en-US" dirty="0">
              <a:latin typeface="腾讯体" panose="02010600010101010101" pitchFamily="2" charset="-122"/>
              <a:ea typeface="腾讯体" panose="0201060001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>
          <a:xfrm>
            <a:off x="2650384" y="3915771"/>
            <a:ext cx="6498437" cy="1673659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问题与建模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09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cover/>
      </p:transition>
    </mc:Choice>
    <mc:Fallback xmlns="">
      <p:transition spd="med">
        <p:cover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8905" y="4918364"/>
            <a:ext cx="11874190" cy="1573178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/>
            <a:r>
              <a:rPr lang="en-US" altLang="zh-CN" sz="2400" b="1" dirty="0">
                <a:solidFill>
                  <a:schemeClr val="tx1"/>
                </a:solidFill>
              </a:rPr>
              <a:t>Outlook=overcast, play=yes,4;Outlook= overcast, play=no,0;</a:t>
            </a:r>
            <a:r>
              <a:rPr lang="zh-CN" altLang="en-US" sz="2400" b="1" dirty="0">
                <a:solidFill>
                  <a:schemeClr val="tx1"/>
                </a:solidFill>
              </a:rPr>
              <a:t>共</a:t>
            </a:r>
            <a:r>
              <a:rPr lang="en-US" altLang="zh-CN" sz="2400" b="1" dirty="0">
                <a:solidFill>
                  <a:schemeClr val="tx1"/>
                </a:solidFill>
              </a:rPr>
              <a:t>4</a:t>
            </a:r>
            <a:r>
              <a:rPr lang="zh-CN" altLang="en-US" sz="2400" b="1" dirty="0">
                <a:solidFill>
                  <a:schemeClr val="tx1"/>
                </a:solidFill>
              </a:rPr>
              <a:t>个实例。</a:t>
            </a:r>
          </a:p>
          <a:p>
            <a:pPr marL="0"/>
            <a:r>
              <a:rPr lang="en-US" altLang="zh-CN" sz="2400" b="1" dirty="0">
                <a:solidFill>
                  <a:schemeClr val="tx1"/>
                </a:solidFill>
              </a:rPr>
              <a:t>Entropy(</a:t>
            </a:r>
            <a:r>
              <a:rPr lang="en-US" altLang="zh-CN" sz="2400" b="1" dirty="0" err="1">
                <a:solidFill>
                  <a:schemeClr val="tx1"/>
                </a:solidFill>
              </a:rPr>
              <a:t>Sovercast</a:t>
            </a:r>
            <a:r>
              <a:rPr lang="en-US" altLang="zh-CN" sz="2400" b="1" dirty="0">
                <a:solidFill>
                  <a:schemeClr val="tx1"/>
                </a:solidFill>
              </a:rPr>
              <a:t>)= -(4/4)log2(4/4)-(0/4)log2(0/4)=0  </a:t>
            </a:r>
          </a:p>
          <a:p>
            <a:pPr marL="0"/>
            <a:r>
              <a:rPr lang="zh-CN" altLang="en-US" sz="2400" b="1" dirty="0">
                <a:solidFill>
                  <a:schemeClr val="tx1"/>
                </a:solidFill>
              </a:rPr>
              <a:t>如果所有成员属于同一类，那么熵为</a:t>
            </a:r>
            <a:r>
              <a:rPr lang="en-US" altLang="zh-CN" sz="2400" b="1" dirty="0">
                <a:solidFill>
                  <a:schemeClr val="tx1"/>
                </a:solidFill>
              </a:rPr>
              <a:t>0</a:t>
            </a:r>
            <a:r>
              <a:rPr lang="zh-CN" altLang="en-US" sz="2400" b="1" dirty="0">
                <a:solidFill>
                  <a:schemeClr val="tx1"/>
                </a:solidFill>
              </a:rPr>
              <a:t>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192" y="101571"/>
            <a:ext cx="6789903" cy="4608789"/>
          </a:xfrm>
          <a:prstGeom prst="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1000">
                <a:schemeClr val="accent1">
                  <a:lumMod val="105000"/>
                  <a:satMod val="103000"/>
                  <a:tint val="73000"/>
                  <a:alpha val="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8C3A726-3EA5-4DA9-96E1-21BD6F3167D8}"/>
                  </a:ext>
                </a:extLst>
              </p:cNvPr>
              <p:cNvSpPr/>
              <p:nvPr/>
            </p:nvSpPr>
            <p:spPr>
              <a:xfrm>
                <a:off x="158905" y="2615749"/>
                <a:ext cx="500047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3200"/>
                        <m:t>H</m:t>
                      </m:r>
                      <m:r>
                        <m:rPr>
                          <m:nor/>
                        </m:rPr>
                        <a:rPr lang="zh-CN" altLang="en-US" sz="3200"/>
                        <m:t>(</m:t>
                      </m:r>
                      <m:r>
                        <m:rPr>
                          <m:nor/>
                        </m:rPr>
                        <a:rPr lang="zh-CN" altLang="en-US" sz="3200"/>
                        <m:t>Play</m:t>
                      </m:r>
                      <m:r>
                        <m:rPr>
                          <m:nor/>
                        </m:rPr>
                        <a:rPr lang="zh-CN" altLang="en-US" sz="3200"/>
                        <m:t>|</m:t>
                      </m:r>
                      <m:r>
                        <m:rPr>
                          <m:nor/>
                        </m:rPr>
                        <a:rPr lang="zh-CN" altLang="en-US" sz="3200"/>
                        <m:t>Outlook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3200" i="1">
                          <a:latin typeface="Cambria Math" panose="02040503050406030204" pitchFamily="18" charset="0"/>
                        </a:rPr>
                        <m:t>overcast</m:t>
                      </m:r>
                      <m:r>
                        <m:rPr>
                          <m:nor/>
                        </m:rPr>
                        <a:rPr lang="zh-CN" altLang="en-US" sz="3200"/>
                        <m:t>)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8C3A726-3EA5-4DA9-96E1-21BD6F3167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05" y="2615749"/>
                <a:ext cx="500047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28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58905" y="5165978"/>
                <a:ext cx="11874190" cy="1325563"/>
              </a:xfr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smtClean="0">
                        <a:solidFill>
                          <a:schemeClr val="tx1"/>
                        </a:solidFill>
                      </a:rPr>
                      <m:t>H</m:t>
                    </m:r>
                    <m:r>
                      <m:rPr>
                        <m:nor/>
                      </m:rPr>
                      <a:rPr lang="zh-CN" altLang="en-US" sz="2400" smtClean="0">
                        <a:solidFill>
                          <a:schemeClr val="tx1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zh-CN" altLang="en-US" sz="2400" smtClean="0">
                        <a:solidFill>
                          <a:schemeClr val="tx1"/>
                        </a:solidFill>
                      </a:rPr>
                      <m:t>Play</m:t>
                    </m:r>
                    <m:r>
                      <m:rPr>
                        <m:nor/>
                      </m:rPr>
                      <a:rPr lang="zh-CN" altLang="en-US" sz="2400" smtClean="0">
                        <a:solidFill>
                          <a:schemeClr val="tx1"/>
                        </a:solidFill>
                      </a:rPr>
                      <m:t>|</m:t>
                    </m:r>
                    <m:r>
                      <m:rPr>
                        <m:nor/>
                      </m:rPr>
                      <a:rPr lang="zh-CN" altLang="en-US" sz="2400" smtClean="0">
                        <a:solidFill>
                          <a:schemeClr val="tx1"/>
                        </a:solidFill>
                      </a:rPr>
                      <m:t>Outlook</m:t>
                    </m:r>
                    <m:r>
                      <m:rPr>
                        <m:nor/>
                      </m:rPr>
                      <a:rPr lang="zh-CN" altLang="en-US" sz="2400" smtClean="0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=∑</a:t>
                </a:r>
                <a:r>
                  <a:rPr lang="en-US" altLang="zh-CN" sz="2400" baseline="-25000" dirty="0" err="1">
                    <a:solidFill>
                      <a:schemeClr val="tx1"/>
                    </a:solidFill>
                  </a:rPr>
                  <a:t>v∈Values</a:t>
                </a:r>
                <a:r>
                  <a:rPr lang="en-US" altLang="zh-CN" sz="2400" baseline="-25000" dirty="0">
                    <a:solidFill>
                      <a:schemeClr val="tx1"/>
                    </a:solidFill>
                  </a:rPr>
                  <a:t>(Outlook)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 (|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S</a:t>
                </a:r>
                <a:r>
                  <a:rPr lang="en-US" altLang="zh-CN" sz="2400" baseline="-25000" dirty="0" err="1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 |/|S|) H(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S</a:t>
                </a:r>
                <a:r>
                  <a:rPr lang="en-US" altLang="zh-CN" sz="2400" baseline="-25000" dirty="0" err="1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)= (5/14)*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>
                        <a:solidFill>
                          <a:schemeClr val="tx1"/>
                        </a:solidFill>
                      </a:rPr>
                      <m:t>H</m:t>
                    </m:r>
                    <m:r>
                      <m:rPr>
                        <m:nor/>
                      </m:rPr>
                      <a:rPr lang="zh-CN" altLang="en-US" sz="2400">
                        <a:solidFill>
                          <a:schemeClr val="tx1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zh-CN" altLang="en-US" sz="2400">
                        <a:solidFill>
                          <a:schemeClr val="tx1"/>
                        </a:solidFill>
                      </a:rPr>
                      <m:t>Play</m:t>
                    </m:r>
                    <m:r>
                      <m:rPr>
                        <m:nor/>
                      </m:rPr>
                      <a:rPr lang="zh-CN" altLang="en-US" sz="2400">
                        <a:solidFill>
                          <a:schemeClr val="tx1"/>
                        </a:solidFill>
                      </a:rPr>
                      <m:t>|</m:t>
                    </m:r>
                    <m:r>
                      <m:rPr>
                        <m:nor/>
                      </m:rPr>
                      <a:rPr lang="zh-CN" altLang="en-US" sz="2400">
                        <a:solidFill>
                          <a:schemeClr val="tx1"/>
                        </a:solidFill>
                      </a:rPr>
                      <m:t>Outlook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rainy</m:t>
                    </m:r>
                    <m:r>
                      <m:rPr>
                        <m:nor/>
                      </m:rPr>
                      <a:rPr lang="zh-CN" altLang="en-US" sz="2400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+(5/14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>
                        <a:solidFill>
                          <a:schemeClr val="tx1"/>
                        </a:solidFill>
                      </a:rPr>
                      <m:t>H</m:t>
                    </m:r>
                    <m:r>
                      <m:rPr>
                        <m:nor/>
                      </m:rPr>
                      <a:rPr lang="zh-CN" altLang="en-US" sz="2400">
                        <a:solidFill>
                          <a:schemeClr val="tx1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zh-CN" altLang="en-US" sz="2400">
                        <a:solidFill>
                          <a:schemeClr val="tx1"/>
                        </a:solidFill>
                      </a:rPr>
                      <m:t>Play</m:t>
                    </m:r>
                    <m:r>
                      <m:rPr>
                        <m:nor/>
                      </m:rPr>
                      <a:rPr lang="zh-CN" altLang="en-US" sz="2400">
                        <a:solidFill>
                          <a:schemeClr val="tx1"/>
                        </a:solidFill>
                      </a:rPr>
                      <m:t>|</m:t>
                    </m:r>
                    <m:r>
                      <m:rPr>
                        <m:nor/>
                      </m:rPr>
                      <a:rPr lang="zh-CN" altLang="en-US" sz="2400">
                        <a:solidFill>
                          <a:schemeClr val="tx1"/>
                        </a:solidFill>
                      </a:rPr>
                      <m:t>Outlook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rainy</m:t>
                    </m:r>
                    <m:r>
                      <m:rPr>
                        <m:nor/>
                      </m:rPr>
                      <a:rPr lang="zh-CN" altLang="en-US" sz="2400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+4/14 *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>
                        <a:solidFill>
                          <a:schemeClr val="tx1"/>
                        </a:solidFill>
                      </a:rPr>
                      <m:t>H</m:t>
                    </m:r>
                    <m:r>
                      <m:rPr>
                        <m:nor/>
                      </m:rPr>
                      <a:rPr lang="zh-CN" altLang="en-US" sz="2400">
                        <a:solidFill>
                          <a:schemeClr val="tx1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zh-CN" altLang="en-US" sz="2400">
                        <a:solidFill>
                          <a:schemeClr val="tx1"/>
                        </a:solidFill>
                      </a:rPr>
                      <m:t>Play</m:t>
                    </m:r>
                    <m:r>
                      <m:rPr>
                        <m:nor/>
                      </m:rPr>
                      <a:rPr lang="zh-CN" altLang="en-US" sz="2400">
                        <a:solidFill>
                          <a:schemeClr val="tx1"/>
                        </a:solidFill>
                      </a:rPr>
                      <m:t>|</m:t>
                    </m:r>
                    <m:r>
                      <m:rPr>
                        <m:nor/>
                      </m:rPr>
                      <a:rPr lang="zh-CN" altLang="en-US" sz="2400">
                        <a:solidFill>
                          <a:schemeClr val="tx1"/>
                        </a:solidFill>
                      </a:rPr>
                      <m:t>Outlook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overcast</m:t>
                    </m:r>
                    <m:r>
                      <m:rPr>
                        <m:nor/>
                      </m:rPr>
                      <a:rPr lang="zh-CN" altLang="en-US" sz="2400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905" y="5165978"/>
                <a:ext cx="11874190" cy="1325563"/>
              </a:xfrm>
              <a:blipFill>
                <a:blip r:embed="rId3"/>
                <a:stretch>
                  <a:fillRect l="-667" b="-319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192" y="101571"/>
            <a:ext cx="6789903" cy="4608789"/>
          </a:xfrm>
          <a:prstGeom prst="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1000">
                <a:schemeClr val="accent1">
                  <a:lumMod val="105000"/>
                  <a:satMod val="103000"/>
                  <a:tint val="73000"/>
                  <a:alpha val="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8C3A726-3EA5-4DA9-96E1-21BD6F3167D8}"/>
                  </a:ext>
                </a:extLst>
              </p:cNvPr>
              <p:cNvSpPr/>
              <p:nvPr/>
            </p:nvSpPr>
            <p:spPr>
              <a:xfrm>
                <a:off x="838200" y="2615749"/>
                <a:ext cx="299473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3200"/>
                        <m:t>H</m:t>
                      </m:r>
                      <m:r>
                        <m:rPr>
                          <m:nor/>
                        </m:rPr>
                        <a:rPr lang="zh-CN" altLang="en-US" sz="3200"/>
                        <m:t>(</m:t>
                      </m:r>
                      <m:r>
                        <m:rPr>
                          <m:nor/>
                        </m:rPr>
                        <a:rPr lang="zh-CN" altLang="en-US" sz="3200"/>
                        <m:t>Play</m:t>
                      </m:r>
                      <m:r>
                        <m:rPr>
                          <m:nor/>
                        </m:rPr>
                        <a:rPr lang="zh-CN" altLang="en-US" sz="3200"/>
                        <m:t>|</m:t>
                      </m:r>
                      <m:r>
                        <m:rPr>
                          <m:nor/>
                        </m:rPr>
                        <a:rPr lang="zh-CN" altLang="en-US" sz="3200"/>
                        <m:t>Outlook</m:t>
                      </m:r>
                      <m:r>
                        <m:rPr>
                          <m:nor/>
                        </m:rPr>
                        <a:rPr lang="zh-CN" altLang="en-US" sz="3200"/>
                        <m:t>)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8C3A726-3EA5-4DA9-96E1-21BD6F3167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15749"/>
                <a:ext cx="299473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30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信息增益（互信息）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560548" y="2614788"/>
                <a:ext cx="10727913" cy="2069284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如何计算？信息增益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系统熵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条件熵</a:t>
                </a:r>
                <a:endParaRPr lang="en-US" altLang="zh-CN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 latinLnBrk="1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rgbClr val="4F4F4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Gain(</a:t>
                </a:r>
                <a:r>
                  <a:rPr lang="en-US" altLang="zh-CN" sz="2000" dirty="0" err="1">
                    <a:solidFill>
                      <a:srgbClr val="4F4F4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S,Outlook</a:t>
                </a:r>
                <a:r>
                  <a:rPr lang="en-US" altLang="zh-CN" sz="2000" dirty="0">
                    <a:solidFill>
                      <a:srgbClr val="4F4F4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000" dirty="0">
                    <a:solidFill>
                      <a:srgbClr val="4F4F4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＝</a:t>
                </a:r>
                <a:r>
                  <a:rPr lang="en-US" altLang="zh-CN" sz="2000" dirty="0">
                    <a:solidFill>
                      <a:srgbClr val="4F4F4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Entropy(S)−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000"/>
                      <m:t>H</m:t>
                    </m:r>
                    <m:r>
                      <m:rPr>
                        <m:nor/>
                      </m:rPr>
                      <a:rPr lang="zh-CN" altLang="en-US" sz="2000"/>
                      <m:t>(</m:t>
                    </m:r>
                    <m:r>
                      <m:rPr>
                        <m:nor/>
                      </m:rPr>
                      <a:rPr lang="zh-CN" altLang="en-US" sz="2000"/>
                      <m:t>Play</m:t>
                    </m:r>
                    <m:r>
                      <m:rPr>
                        <m:nor/>
                      </m:rPr>
                      <a:rPr lang="zh-CN" altLang="en-US" sz="2000"/>
                      <m:t>|</m:t>
                    </m:r>
                    <m:r>
                      <m:rPr>
                        <m:nor/>
                      </m:rPr>
                      <a:rPr lang="zh-CN" altLang="en-US" sz="2000"/>
                      <m:t>Outlook</m:t>
                    </m:r>
                    <m:r>
                      <m:rPr>
                        <m:nor/>
                      </m:rPr>
                      <a:rPr lang="zh-CN" altLang="en-US" sz="2000"/>
                      <m:t>)</m:t>
                    </m:r>
                  </m:oMath>
                </a14:m>
                <a:endParaRPr lang="zh-CN" altLang="en-US" sz="2000" dirty="0"/>
              </a:p>
              <a:p>
                <a:pPr algn="just" latinLnBrk="1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rgbClr val="4F4F4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=Entropy(S)−(5/14)* Entropy(</a:t>
                </a:r>
                <a:r>
                  <a:rPr lang="en-US" altLang="zh-CN" sz="2000" dirty="0" err="1">
                    <a:solidFill>
                      <a:srgbClr val="4F4F4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r>
                  <a:rPr lang="en-US" altLang="zh-CN" sz="2000" baseline="-25000" dirty="0" err="1">
                    <a:solidFill>
                      <a:srgbClr val="4F4F4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sunny</a:t>
                </a:r>
                <a:r>
                  <a:rPr lang="en-US" altLang="zh-CN" sz="2000" dirty="0">
                    <a:solidFill>
                      <a:srgbClr val="4F4F4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 −(5/14)* Entropy(</a:t>
                </a:r>
                <a:r>
                  <a:rPr lang="en-US" altLang="zh-CN" sz="2000" dirty="0" err="1">
                    <a:solidFill>
                      <a:srgbClr val="4F4F4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r>
                  <a:rPr lang="en-US" altLang="zh-CN" sz="2000" baseline="-25000" dirty="0" err="1">
                    <a:solidFill>
                      <a:srgbClr val="4F4F4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rainy</a:t>
                </a:r>
                <a:r>
                  <a:rPr lang="en-US" altLang="zh-CN" sz="2000" dirty="0">
                    <a:solidFill>
                      <a:srgbClr val="4F4F4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 −4/14 * Entropy(</a:t>
                </a:r>
                <a:r>
                  <a:rPr lang="en-US" altLang="zh-CN" sz="2000" dirty="0" err="1">
                    <a:solidFill>
                      <a:srgbClr val="4F4F4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r>
                  <a:rPr lang="en-US" altLang="zh-CN" sz="2000" baseline="-25000" dirty="0" err="1">
                    <a:solidFill>
                      <a:srgbClr val="4F4F4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overcast</a:t>
                </a:r>
                <a:r>
                  <a:rPr lang="en-US" altLang="zh-CN" sz="2000" dirty="0">
                    <a:solidFill>
                      <a:srgbClr val="4F4F4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 algn="just" latinLnBrk="1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rgbClr val="4F4F4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=0.940-(5/14)* 0.971-(5/14)* 0.971-0=0.246</a:t>
                </a:r>
                <a:endParaRPr lang="en-US" altLang="zh-CN" sz="2000" b="0" i="0" dirty="0">
                  <a:solidFill>
                    <a:srgbClr val="4F4F4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48" y="2614788"/>
                <a:ext cx="10727913" cy="2069284"/>
              </a:xfrm>
              <a:prstGeom prst="rect">
                <a:avLst/>
              </a:prstGeom>
              <a:blipFill>
                <a:blip r:embed="rId3"/>
                <a:stretch>
                  <a:fillRect l="-1135" b="-4106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205020" y="4593427"/>
            <a:ext cx="11716816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同样，可以计算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Gain(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S,Wind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)=0.048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Gain(S,Humidity)=0.151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Gain(S,Temperature)=0.029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atinLnBrk="1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Outlook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的信息增益最大，也就是说，它能够减少的信息不确定性最多。因此，选择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Outlook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作为根节点的决策属性。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5964" y="1678600"/>
            <a:ext cx="8610600" cy="7012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如何理解？特征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使得类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的不确定性减少的程度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41926" y="4919008"/>
            <a:ext cx="784189" cy="58477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ID3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31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条件熵与信息增益</a:t>
            </a:r>
          </a:p>
        </p:txBody>
      </p:sp>
      <p:sp>
        <p:nvSpPr>
          <p:cNvPr id="6" name="AutoShape 2" descr="https://img-blog.csdn.net/20180725131348453?watermark/2/text/aHR0cHM6Ly9ibG9nLmNzZG4ubmV0L2JxdzE4NzQ0MDE4MDQ0/font/5a6L5L2T/fontsize/400/fill/I0JBQkFCMA==/dissolve/7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24834" r="19841" b="5787"/>
          <a:stretch/>
        </p:blipFill>
        <p:spPr>
          <a:xfrm>
            <a:off x="6612316" y="1404450"/>
            <a:ext cx="5053631" cy="47112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7B0FA3F-B9A6-4A73-9BDA-F12FF0DC187A}"/>
              </a:ext>
            </a:extLst>
          </p:cNvPr>
          <p:cNvSpPr/>
          <p:nvPr/>
        </p:nvSpPr>
        <p:spPr>
          <a:xfrm>
            <a:off x="603250" y="3718542"/>
            <a:ext cx="6244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信息增益（互信息）：特征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使得类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的不确定性减少的程度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F0FCC9-D85D-4719-9DCA-7C522F23107E}"/>
              </a:ext>
            </a:extLst>
          </p:cNvPr>
          <p:cNvSpPr/>
          <p:nvPr/>
        </p:nvSpPr>
        <p:spPr>
          <a:xfrm>
            <a:off x="603250" y="2972063"/>
            <a:ext cx="6244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条件熵：给定随机变量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的条件下，随机变量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的不确定性。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B7BAE8-6E12-4ACB-A804-BFA708E6F3BF}"/>
              </a:ext>
            </a:extLst>
          </p:cNvPr>
          <p:cNvSpPr/>
          <p:nvPr/>
        </p:nvSpPr>
        <p:spPr>
          <a:xfrm>
            <a:off x="603250" y="2225584"/>
            <a:ext cx="4479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系统熵：随机变量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（标签）的不确定性。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4987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>
          <a:xfrm>
            <a:off x="4468824" y="1375120"/>
            <a:ext cx="2910592" cy="2373032"/>
          </a:xfrm>
        </p:spPr>
        <p:txBody>
          <a:bodyPr>
            <a:noAutofit/>
          </a:bodyPr>
          <a:lstStyle/>
          <a:p>
            <a:r>
              <a:rPr kumimoji="1" lang="en-US" altLang="zh-CN" dirty="0">
                <a:latin typeface="腾讯体" panose="02010600010101010101" pitchFamily="2" charset="-122"/>
                <a:ea typeface="腾讯体" panose="02010600010101010101" pitchFamily="2" charset="-122"/>
              </a:rPr>
              <a:t>03</a:t>
            </a:r>
            <a:endParaRPr kumimoji="1" lang="zh-CN" altLang="en-US" dirty="0">
              <a:latin typeface="腾讯体" panose="02010600010101010101" pitchFamily="2" charset="-122"/>
              <a:ea typeface="腾讯体" panose="0201060001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>
          <a:xfrm>
            <a:off x="2650384" y="3915771"/>
            <a:ext cx="6498437" cy="1673659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树的创建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38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cover/>
      </p:transition>
    </mc:Choice>
    <mc:Fallback xmlns="">
      <p:transition spd="med">
        <p:cover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决策树构造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8118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）计算各属性信息增益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）选择具有最大信息增益的属性作为第一个分裂点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）继续对中间数据集重复（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6813" y="4149437"/>
            <a:ext cx="5756563" cy="24176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停止条件？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子节点仅包含一个类型的观测数据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特征已用完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当前节点包含的观测数据量低于某个值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 descr="https://img-blog.csdn.net/20170819201823694?watermark/2/text/aHR0cDovL2Jsb2cuY3Nkbi5uZXQvcXFfMzYzMzA2NDM=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576" y="2962588"/>
            <a:ext cx="4520424" cy="360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228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02558" y="374830"/>
            <a:ext cx="7356879" cy="1106847"/>
          </a:xfrm>
          <a:prstGeom prst="rect">
            <a:avLst/>
          </a:prstGeom>
        </p:spPr>
        <p:txBody>
          <a:bodyPr vert="horz" wrap="square" lIns="90000" tIns="46800" rIns="90000" bIns="46800" rtlCol="0" anchor="ctr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 cap="all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solidFill>
                  <a:srgbClr val="2057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决策树原理</a:t>
            </a:r>
            <a:r>
              <a:rPr lang="en-US" altLang="zh-CN" sz="3600" dirty="0">
                <a:solidFill>
                  <a:srgbClr val="2057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3600" dirty="0">
                <a:solidFill>
                  <a:srgbClr val="2057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如何构造一个决策树</a:t>
            </a:r>
            <a:r>
              <a:rPr lang="en-US" altLang="zh-CN" sz="3600" dirty="0">
                <a:solidFill>
                  <a:srgbClr val="2057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3600" dirty="0">
              <a:solidFill>
                <a:srgbClr val="2057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9708" y="1735670"/>
            <a:ext cx="11912583" cy="419407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>
                <a:solidFill>
                  <a:schemeClr val="lt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indent="0">
              <a:buNone/>
            </a:pPr>
            <a:r>
              <a:rPr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 </a:t>
            </a:r>
            <a:r>
              <a:rPr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createBranch</a:t>
            </a:r>
            <a:r>
              <a:rPr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():</a:t>
            </a:r>
            <a:endParaRPr 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None/>
            </a:pPr>
            <a:r>
              <a:rPr 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检测数据集中的所有数据的分类标签是否相同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	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so return 类标签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Else:</a:t>
            </a:r>
          </a:p>
          <a:p>
            <a:pPr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寻找划分数据集的最好特征（划分之后信息熵最小，也就是信息增益最大的特征）</a:t>
            </a:r>
          </a:p>
          <a:p>
            <a:pPr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划分数据集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创建分支节点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        for 每个划分的子集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             调用函数 createBranch （创建分支的函数）并增加返回结果到分支节点中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return 分支节点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95732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200" y="485030"/>
            <a:ext cx="10515600" cy="1106847"/>
          </a:xfrm>
          <a:prstGeom prst="rect">
            <a:avLst/>
          </a:prstGeom>
        </p:spPr>
        <p:txBody>
          <a:bodyPr vert="horz" wrap="square" lIns="90000" tIns="46800" rIns="90000" bIns="46800" rtlCol="0" anchor="ctr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 cap="all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solidFill>
                  <a:srgbClr val="2057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决策树算法特点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90278" y="2168929"/>
            <a:ext cx="10316267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sz="2400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：计算复杂度不高，输出结果易于理解，数据有缺失也能跑，可以处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理不相关特征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90278" y="3563619"/>
            <a:ext cx="967613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缺点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：容易过拟合。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90278" y="4588739"/>
            <a:ext cx="967676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适用数据类型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：数值型和标称型。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4819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>
          <a:xfrm>
            <a:off x="4161223" y="1416684"/>
            <a:ext cx="3476758" cy="2373032"/>
          </a:xfrm>
        </p:spPr>
        <p:txBody>
          <a:bodyPr>
            <a:noAutofit/>
          </a:bodyPr>
          <a:lstStyle/>
          <a:p>
            <a:r>
              <a:rPr kumimoji="1" lang="en-US" altLang="zh-CN" dirty="0">
                <a:latin typeface="腾讯体" panose="02010600010101010101" pitchFamily="2" charset="-122"/>
                <a:ea typeface="腾讯体" panose="02010600010101010101" pitchFamily="2" charset="-122"/>
              </a:rPr>
              <a:t>04</a:t>
            </a:r>
            <a:endParaRPr kumimoji="1" lang="zh-CN" altLang="en-US" dirty="0">
              <a:latin typeface="腾讯体" panose="02010600010101010101" pitchFamily="2" charset="-122"/>
              <a:ea typeface="腾讯体" panose="0201060001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>
          <a:xfrm>
            <a:off x="2798618" y="3915771"/>
            <a:ext cx="6350203" cy="1673659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又回到好坏标准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14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cover/>
      </p:transition>
    </mc:Choice>
    <mc:Fallback xmlns="">
      <p:transition spd="med">
        <p:cover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CD70481-4D83-415F-ADD2-91DF72046423}"/>
              </a:ext>
            </a:extLst>
          </p:cNvPr>
          <p:cNvCxnSpPr/>
          <p:nvPr/>
        </p:nvCxnSpPr>
        <p:spPr>
          <a:xfrm>
            <a:off x="4204854" y="193963"/>
            <a:ext cx="0" cy="647007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9EC1F1D-0D92-45E1-BEA9-B7D87BC7BFD8}"/>
              </a:ext>
            </a:extLst>
          </p:cNvPr>
          <p:cNvCxnSpPr/>
          <p:nvPr/>
        </p:nvCxnSpPr>
        <p:spPr>
          <a:xfrm>
            <a:off x="8437418" y="193963"/>
            <a:ext cx="0" cy="647007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3">
            <a:extLst>
              <a:ext uri="{FF2B5EF4-FFF2-40B4-BE49-F238E27FC236}">
                <a16:creationId xmlns:a16="http://schemas.microsoft.com/office/drawing/2014/main" id="{D4ECB0C9-2610-4293-87E3-516A995812A7}"/>
              </a:ext>
            </a:extLst>
          </p:cNvPr>
          <p:cNvSpPr txBox="1"/>
          <p:nvPr/>
        </p:nvSpPr>
        <p:spPr>
          <a:xfrm>
            <a:off x="-131617" y="67548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i="1" u="sng" dirty="0"/>
              <a:t>ID3</a:t>
            </a:r>
            <a:endParaRPr lang="zh-TW" altLang="en-US" sz="2800" b="1" i="1" u="sng" dirty="0"/>
          </a:p>
        </p:txBody>
      </p:sp>
      <p:sp>
        <p:nvSpPr>
          <p:cNvPr id="12" name="文字方塊 3">
            <a:extLst>
              <a:ext uri="{FF2B5EF4-FFF2-40B4-BE49-F238E27FC236}">
                <a16:creationId xmlns:a16="http://schemas.microsoft.com/office/drawing/2014/main" id="{D7A0CD0A-1715-4954-A4C6-43BE20E05F03}"/>
              </a:ext>
            </a:extLst>
          </p:cNvPr>
          <p:cNvSpPr txBox="1"/>
          <p:nvPr/>
        </p:nvSpPr>
        <p:spPr>
          <a:xfrm>
            <a:off x="-131617" y="680519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i="1" u="sng" dirty="0"/>
              <a:t>信息增益</a:t>
            </a:r>
            <a:endParaRPr lang="zh-TW" altLang="en-US" sz="2800" b="1" i="1" u="sng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1979E03-5915-4153-9E92-8DE308B1E15E}"/>
              </a:ext>
            </a:extLst>
          </p:cNvPr>
          <p:cNvSpPr/>
          <p:nvPr/>
        </p:nvSpPr>
        <p:spPr>
          <a:xfrm>
            <a:off x="700699" y="229899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信息增益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系统熵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条件熵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84D755F-2509-4979-9091-BDDD918A7480}"/>
              </a:ext>
            </a:extLst>
          </p:cNvPr>
          <p:cNvSpPr txBox="1"/>
          <p:nvPr/>
        </p:nvSpPr>
        <p:spPr>
          <a:xfrm>
            <a:off x="692727" y="2820867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信息增益越大越好，或者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条件熵越小越好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63CA6B2-6059-4469-B826-0F31E67B5EDF}"/>
              </a:ext>
            </a:extLst>
          </p:cNvPr>
          <p:cNvCxnSpPr>
            <a:cxnSpLocks/>
          </p:cNvCxnSpPr>
          <p:nvPr/>
        </p:nvCxnSpPr>
        <p:spPr>
          <a:xfrm>
            <a:off x="277091" y="1731818"/>
            <a:ext cx="1155469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E73EEA1-93CE-4792-8A89-7A00DF731A47}"/>
              </a:ext>
            </a:extLst>
          </p:cNvPr>
          <p:cNvCxnSpPr>
            <a:cxnSpLocks/>
          </p:cNvCxnSpPr>
          <p:nvPr/>
        </p:nvCxnSpPr>
        <p:spPr>
          <a:xfrm>
            <a:off x="394855" y="4010891"/>
            <a:ext cx="1155469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5DB9930-1C0A-4459-AB5A-730EB107BE76}"/>
              </a:ext>
            </a:extLst>
          </p:cNvPr>
          <p:cNvSpPr/>
          <p:nvPr/>
        </p:nvSpPr>
        <p:spPr>
          <a:xfrm>
            <a:off x="700699" y="4640549"/>
            <a:ext cx="31983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倾向于选择多值属性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号会使得信息增益较大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字方塊 3">
            <a:extLst>
              <a:ext uri="{FF2B5EF4-FFF2-40B4-BE49-F238E27FC236}">
                <a16:creationId xmlns:a16="http://schemas.microsoft.com/office/drawing/2014/main" id="{A2311314-2D7D-4703-A50A-A45F19959A1D}"/>
              </a:ext>
            </a:extLst>
          </p:cNvPr>
          <p:cNvSpPr txBox="1"/>
          <p:nvPr/>
        </p:nvSpPr>
        <p:spPr>
          <a:xfrm>
            <a:off x="4386368" y="67548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i="1" u="sng" dirty="0"/>
              <a:t>C4.5</a:t>
            </a:r>
            <a:endParaRPr lang="zh-TW" altLang="en-US" sz="2800" b="1" i="1" u="sng" dirty="0"/>
          </a:p>
        </p:txBody>
      </p:sp>
      <p:sp>
        <p:nvSpPr>
          <p:cNvPr id="23" name="文字方塊 3">
            <a:extLst>
              <a:ext uri="{FF2B5EF4-FFF2-40B4-BE49-F238E27FC236}">
                <a16:creationId xmlns:a16="http://schemas.microsoft.com/office/drawing/2014/main" id="{75CB6648-54BB-4A44-97FB-386ACE4E150F}"/>
              </a:ext>
            </a:extLst>
          </p:cNvPr>
          <p:cNvSpPr txBox="1"/>
          <p:nvPr/>
        </p:nvSpPr>
        <p:spPr>
          <a:xfrm>
            <a:off x="4386368" y="680519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i="1" u="sng" dirty="0"/>
              <a:t>信息增益率</a:t>
            </a:r>
            <a:endParaRPr lang="zh-TW" altLang="en-US" sz="2800" b="1" i="1" u="sng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F8F46904-4AA4-4C83-9689-ED9A9407E3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7"/>
          <a:stretch/>
        </p:blipFill>
        <p:spPr>
          <a:xfrm>
            <a:off x="4363346" y="2714121"/>
            <a:ext cx="3761869" cy="1020876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089EF87C-7ED5-4775-B00F-8305DA4F101D}"/>
              </a:ext>
            </a:extLst>
          </p:cNvPr>
          <p:cNvSpPr/>
          <p:nvPr/>
        </p:nvSpPr>
        <p:spPr>
          <a:xfrm>
            <a:off x="4325237" y="2315843"/>
            <a:ext cx="4070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信息增益率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信息增益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特征本身的熵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8099067-8B12-4F70-9481-BE7E497E4B89}"/>
              </a:ext>
            </a:extLst>
          </p:cNvPr>
          <p:cNvSpPr/>
          <p:nvPr/>
        </p:nvSpPr>
        <p:spPr>
          <a:xfrm>
            <a:off x="4416136" y="4615901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考虑了分支自身的熵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BEF5AB4-D746-4A5E-B68A-B214D4112793}"/>
              </a:ext>
            </a:extLst>
          </p:cNvPr>
          <p:cNvSpPr/>
          <p:nvPr/>
        </p:nvSpPr>
        <p:spPr>
          <a:xfrm>
            <a:off x="4386368" y="5077566"/>
            <a:ext cx="2315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偏向取值较少的特征 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DEC4368-DFE5-4E29-8572-3E5340066F4C}"/>
              </a:ext>
            </a:extLst>
          </p:cNvPr>
          <p:cNvSpPr/>
          <p:nvPr/>
        </p:nvSpPr>
        <p:spPr>
          <a:xfrm>
            <a:off x="789711" y="5731871"/>
            <a:ext cx="7197434" cy="92333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基于以上缺点，并不是直接选择信息增益率最大的特征，而是现在候选特征中找出信息增益高于平均水平的特征，然后在这些特征中再选择信息增益率最高的特征。 </a:t>
            </a:r>
          </a:p>
        </p:txBody>
      </p:sp>
    </p:spTree>
    <p:extLst>
      <p:ext uri="{BB962C8B-B14F-4D97-AF65-F5344CB8AC3E}">
        <p14:creationId xmlns:p14="http://schemas.microsoft.com/office/powerpoint/2010/main" val="95716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决策树场景</a:t>
            </a:r>
            <a:r>
              <a:rPr lang="en-US" altLang="zh-CN" sz="3600" dirty="0"/>
              <a:t>---</a:t>
            </a:r>
            <a:r>
              <a:rPr lang="zh-CN" altLang="en-US" sz="3600" dirty="0"/>
              <a:t>相亲问题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473" y="1804685"/>
            <a:ext cx="602679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i="1" dirty="0">
                <a:solidFill>
                  <a:schemeClr val="tx1"/>
                </a:solidFill>
              </a:rPr>
              <a:t>      </a:t>
            </a:r>
            <a:r>
              <a:rPr lang="zh-CN" altLang="en-US" dirty="0">
                <a:solidFill>
                  <a:schemeClr val="tx1"/>
                </a:solidFill>
              </a:rPr>
              <a:t>女儿：多大年纪了？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      母亲：</a:t>
            </a:r>
            <a:r>
              <a:rPr lang="en-US" altLang="zh-CN" dirty="0">
                <a:solidFill>
                  <a:schemeClr val="tx1"/>
                </a:solidFill>
              </a:rPr>
              <a:t>26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      女儿：长的帅不帅？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      母亲：挺帅的。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      女儿：收入高不？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      母亲：不算很高，中等情况。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      女儿：是程序员不？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      母亲：是，在高新区上班呢。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      女儿：那好，我去见见。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305" y="701977"/>
            <a:ext cx="5219700" cy="519112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7534170" y="3918982"/>
            <a:ext cx="802888" cy="802888"/>
          </a:xfrm>
          <a:prstGeom prst="ellipse">
            <a:avLst/>
          </a:prstGeom>
          <a:solidFill>
            <a:srgbClr val="81A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640585" y="4041005"/>
            <a:ext cx="849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程序员</a:t>
            </a: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-3082834" y="-188299"/>
            <a:ext cx="10515600" cy="1106847"/>
          </a:xfrm>
          <a:prstGeom prst="rect">
            <a:avLst/>
          </a:prstGeom>
        </p:spPr>
        <p:txBody>
          <a:bodyPr vert="horz" wrap="square" lIns="90000" tIns="46800" rIns="90000" bIns="46800" rtlCol="0" anchor="ctr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 cap="all"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4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344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345" y="65506"/>
            <a:ext cx="7098451" cy="481822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信息增益率的计算</a:t>
            </a:r>
          </a:p>
        </p:txBody>
      </p:sp>
      <p:sp>
        <p:nvSpPr>
          <p:cNvPr id="4" name="矩形 3"/>
          <p:cNvSpPr/>
          <p:nvPr/>
        </p:nvSpPr>
        <p:spPr>
          <a:xfrm>
            <a:off x="838200" y="4923213"/>
            <a:ext cx="9247909" cy="15696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outlook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的信息增益率的计算：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S,A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=H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r>
              <a:rPr lang="en-US" altLang="zh-CN" sz="24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Gain</a:t>
            </a:r>
            <a:r>
              <a:rPr lang="en-US" altLang="zh-CN" sz="2400" baseline="-250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ratio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=G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/H(A)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H(A)=H(5,4,5)=-5/14log(5/14)-4/14log(4/14)-5/14log(5/14)</a:t>
            </a:r>
          </a:p>
        </p:txBody>
      </p:sp>
    </p:spTree>
    <p:extLst>
      <p:ext uri="{BB962C8B-B14F-4D97-AF65-F5344CB8AC3E}">
        <p14:creationId xmlns:p14="http://schemas.microsoft.com/office/powerpoint/2010/main" val="76361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CD70481-4D83-415F-ADD2-91DF72046423}"/>
              </a:ext>
            </a:extLst>
          </p:cNvPr>
          <p:cNvCxnSpPr/>
          <p:nvPr/>
        </p:nvCxnSpPr>
        <p:spPr>
          <a:xfrm>
            <a:off x="4204854" y="193963"/>
            <a:ext cx="0" cy="647007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9EC1F1D-0D92-45E1-BEA9-B7D87BC7BFD8}"/>
              </a:ext>
            </a:extLst>
          </p:cNvPr>
          <p:cNvCxnSpPr/>
          <p:nvPr/>
        </p:nvCxnSpPr>
        <p:spPr>
          <a:xfrm>
            <a:off x="8437418" y="193963"/>
            <a:ext cx="0" cy="647007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3">
            <a:extLst>
              <a:ext uri="{FF2B5EF4-FFF2-40B4-BE49-F238E27FC236}">
                <a16:creationId xmlns:a16="http://schemas.microsoft.com/office/drawing/2014/main" id="{D4ECB0C9-2610-4293-87E3-516A995812A7}"/>
              </a:ext>
            </a:extLst>
          </p:cNvPr>
          <p:cNvSpPr txBox="1"/>
          <p:nvPr/>
        </p:nvSpPr>
        <p:spPr>
          <a:xfrm>
            <a:off x="131619" y="267509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i="1" u="sng" dirty="0"/>
              <a:t>ID3</a:t>
            </a:r>
            <a:endParaRPr lang="zh-TW" altLang="en-US" sz="2800" b="1" i="1" u="sng" dirty="0"/>
          </a:p>
        </p:txBody>
      </p:sp>
      <p:sp>
        <p:nvSpPr>
          <p:cNvPr id="12" name="文字方塊 3">
            <a:extLst>
              <a:ext uri="{FF2B5EF4-FFF2-40B4-BE49-F238E27FC236}">
                <a16:creationId xmlns:a16="http://schemas.microsoft.com/office/drawing/2014/main" id="{D7A0CD0A-1715-4954-A4C6-43BE20E05F03}"/>
              </a:ext>
            </a:extLst>
          </p:cNvPr>
          <p:cNvSpPr txBox="1"/>
          <p:nvPr/>
        </p:nvSpPr>
        <p:spPr>
          <a:xfrm>
            <a:off x="131619" y="88048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i="1" u="sng" dirty="0"/>
              <a:t>信息增益</a:t>
            </a:r>
            <a:endParaRPr lang="zh-TW" altLang="en-US" sz="2800" b="1" i="1" u="sng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1979E03-5915-4153-9E92-8DE308B1E15E}"/>
              </a:ext>
            </a:extLst>
          </p:cNvPr>
          <p:cNvSpPr/>
          <p:nvPr/>
        </p:nvSpPr>
        <p:spPr>
          <a:xfrm>
            <a:off x="706623" y="2298304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信息增益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系统熵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条件熵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84D755F-2509-4979-9091-BDDD918A7480}"/>
              </a:ext>
            </a:extLst>
          </p:cNvPr>
          <p:cNvSpPr txBox="1"/>
          <p:nvPr/>
        </p:nvSpPr>
        <p:spPr>
          <a:xfrm>
            <a:off x="726661" y="3067343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信息增益越大越好，或者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条件熵越小越好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63CA6B2-6059-4469-B826-0F31E67B5EDF}"/>
              </a:ext>
            </a:extLst>
          </p:cNvPr>
          <p:cNvCxnSpPr>
            <a:cxnSpLocks/>
          </p:cNvCxnSpPr>
          <p:nvPr/>
        </p:nvCxnSpPr>
        <p:spPr>
          <a:xfrm>
            <a:off x="277091" y="1731818"/>
            <a:ext cx="1155469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E73EEA1-93CE-4792-8A89-7A00DF731A47}"/>
              </a:ext>
            </a:extLst>
          </p:cNvPr>
          <p:cNvCxnSpPr>
            <a:cxnSpLocks/>
          </p:cNvCxnSpPr>
          <p:nvPr/>
        </p:nvCxnSpPr>
        <p:spPr>
          <a:xfrm>
            <a:off x="394855" y="4010891"/>
            <a:ext cx="1155469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5DB9930-1C0A-4459-AB5A-730EB107BE76}"/>
              </a:ext>
            </a:extLst>
          </p:cNvPr>
          <p:cNvSpPr/>
          <p:nvPr/>
        </p:nvSpPr>
        <p:spPr>
          <a:xfrm>
            <a:off x="700699" y="4640549"/>
            <a:ext cx="31983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倾向于选择多值属性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号会使得信息增益较大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字方塊 3">
            <a:extLst>
              <a:ext uri="{FF2B5EF4-FFF2-40B4-BE49-F238E27FC236}">
                <a16:creationId xmlns:a16="http://schemas.microsoft.com/office/drawing/2014/main" id="{A2311314-2D7D-4703-A50A-A45F19959A1D}"/>
              </a:ext>
            </a:extLst>
          </p:cNvPr>
          <p:cNvSpPr txBox="1"/>
          <p:nvPr/>
        </p:nvSpPr>
        <p:spPr>
          <a:xfrm>
            <a:off x="4416136" y="225923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i="1" u="sng" dirty="0"/>
              <a:t>C4.5</a:t>
            </a:r>
            <a:endParaRPr lang="zh-TW" altLang="en-US" sz="2800" b="1" i="1" u="sng" dirty="0"/>
          </a:p>
        </p:txBody>
      </p:sp>
      <p:sp>
        <p:nvSpPr>
          <p:cNvPr id="23" name="文字方塊 3">
            <a:extLst>
              <a:ext uri="{FF2B5EF4-FFF2-40B4-BE49-F238E27FC236}">
                <a16:creationId xmlns:a16="http://schemas.microsoft.com/office/drawing/2014/main" id="{75CB6648-54BB-4A44-97FB-386ACE4E150F}"/>
              </a:ext>
            </a:extLst>
          </p:cNvPr>
          <p:cNvSpPr txBox="1"/>
          <p:nvPr/>
        </p:nvSpPr>
        <p:spPr>
          <a:xfrm>
            <a:off x="4416136" y="838894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i="1" u="sng" dirty="0"/>
              <a:t>信息增益率</a:t>
            </a:r>
            <a:endParaRPr lang="zh-TW" altLang="en-US" sz="2800" b="1" i="1" u="sng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F8F46904-4AA4-4C83-9689-ED9A9407E3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7"/>
          <a:stretch/>
        </p:blipFill>
        <p:spPr>
          <a:xfrm>
            <a:off x="4400928" y="2395581"/>
            <a:ext cx="3761869" cy="102087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089EF87C-7ED5-4775-B00F-8305DA4F101D}"/>
              </a:ext>
            </a:extLst>
          </p:cNvPr>
          <p:cNvSpPr/>
          <p:nvPr/>
        </p:nvSpPr>
        <p:spPr>
          <a:xfrm>
            <a:off x="4246691" y="1899811"/>
            <a:ext cx="4070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信息增益率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信息增益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特征本身的熵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8099067-8B12-4F70-9481-BE7E497E4B89}"/>
              </a:ext>
            </a:extLst>
          </p:cNvPr>
          <p:cNvSpPr/>
          <p:nvPr/>
        </p:nvSpPr>
        <p:spPr>
          <a:xfrm>
            <a:off x="4416136" y="4615901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考虑了特征自身的熵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BEF5AB4-D746-4A5E-B68A-B214D4112793}"/>
              </a:ext>
            </a:extLst>
          </p:cNvPr>
          <p:cNvSpPr/>
          <p:nvPr/>
        </p:nvSpPr>
        <p:spPr>
          <a:xfrm>
            <a:off x="4386368" y="5077566"/>
            <a:ext cx="2315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偏向取值较少的特征 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DEC4368-DFE5-4E29-8572-3E5340066F4C}"/>
              </a:ext>
            </a:extLst>
          </p:cNvPr>
          <p:cNvSpPr/>
          <p:nvPr/>
        </p:nvSpPr>
        <p:spPr>
          <a:xfrm>
            <a:off x="789711" y="5731871"/>
            <a:ext cx="7197434" cy="92333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基于以上缺点，并不是直接选择信息增益率最大的特征，而是现在候选特征中找出信息增益高于平均水平的特征，然后在这些特征中再选择信息增益率最高的特征。 </a:t>
            </a:r>
          </a:p>
        </p:txBody>
      </p:sp>
      <p:sp>
        <p:nvSpPr>
          <p:cNvPr id="19" name="文字方塊 3">
            <a:extLst>
              <a:ext uri="{FF2B5EF4-FFF2-40B4-BE49-F238E27FC236}">
                <a16:creationId xmlns:a16="http://schemas.microsoft.com/office/drawing/2014/main" id="{8B3C91C0-F0EC-444F-B092-11B56B96D9C6}"/>
              </a:ext>
            </a:extLst>
          </p:cNvPr>
          <p:cNvSpPr txBox="1"/>
          <p:nvPr/>
        </p:nvSpPr>
        <p:spPr>
          <a:xfrm>
            <a:off x="8437418" y="162368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i="1" u="sng" dirty="0"/>
              <a:t>CART</a:t>
            </a:r>
            <a:endParaRPr lang="zh-TW" altLang="en-US" sz="2800" b="1" i="1" u="sng" dirty="0"/>
          </a:p>
        </p:txBody>
      </p:sp>
      <p:sp>
        <p:nvSpPr>
          <p:cNvPr id="20" name="文字方塊 3">
            <a:extLst>
              <a:ext uri="{FF2B5EF4-FFF2-40B4-BE49-F238E27FC236}">
                <a16:creationId xmlns:a16="http://schemas.microsoft.com/office/drawing/2014/main" id="{D75192BC-E094-4F91-84E7-3E5BFEEF7674}"/>
              </a:ext>
            </a:extLst>
          </p:cNvPr>
          <p:cNvSpPr txBox="1"/>
          <p:nvPr/>
        </p:nvSpPr>
        <p:spPr>
          <a:xfrm>
            <a:off x="8437418" y="775339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i="1" u="sng" dirty="0"/>
              <a:t>Gini</a:t>
            </a:r>
            <a:r>
              <a:rPr lang="zh-CN" altLang="en-US" sz="2800" b="1" i="1" u="sng" dirty="0"/>
              <a:t>系数</a:t>
            </a:r>
            <a:endParaRPr lang="zh-TW" altLang="en-US" sz="2800" b="1" i="1" u="sng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53B63FD7-3C2E-49AD-AB13-74CB89F80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1816" y="2482970"/>
            <a:ext cx="3593732" cy="826022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F9F1281E-EF20-46BA-B90A-C7F0960BCDBE}"/>
              </a:ext>
            </a:extLst>
          </p:cNvPr>
          <p:cNvSpPr txBox="1"/>
          <p:nvPr/>
        </p:nvSpPr>
        <p:spPr>
          <a:xfrm>
            <a:off x="4325237" y="35331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信息增益率越大越好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EC469E6-16B5-4093-B858-B63EBD5EE0E8}"/>
              </a:ext>
            </a:extLst>
          </p:cNvPr>
          <p:cNvSpPr txBox="1"/>
          <p:nvPr/>
        </p:nvSpPr>
        <p:spPr>
          <a:xfrm>
            <a:off x="8479255" y="353314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Gini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系数越小越好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5ADDFDD-25D9-4FAB-AE7E-6D7109D27BB3}"/>
              </a:ext>
            </a:extLst>
          </p:cNvPr>
          <p:cNvSpPr/>
          <p:nvPr/>
        </p:nvSpPr>
        <p:spPr>
          <a:xfrm>
            <a:off x="8602269" y="4085947"/>
            <a:ext cx="3339080" cy="25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表示在样本集合中一个随机选中的样本被分错的概率。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Gini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指数越小表示集合中被选中的样本被分错的概率越小，也就是说集合的纯度越高，反之，集合越不纯。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7727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1218" y="25429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几个问题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218" y="1659370"/>
            <a:ext cx="10515600" cy="4351338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zh-CN" altLang="en-US" dirty="0">
                <a:solidFill>
                  <a:schemeClr val="tx1"/>
                </a:solidFill>
              </a:rPr>
              <a:t>所有属性都作为分裂属性（非叶子节点）用完了，但还存在有些子集不纯怎么办？（</a:t>
            </a:r>
            <a:r>
              <a:rPr lang="en-US" altLang="zh-CN" dirty="0">
                <a:solidFill>
                  <a:schemeClr val="tx1"/>
                </a:solidFill>
              </a:rPr>
              <a:t>Ref.</a:t>
            </a:r>
            <a:r>
              <a:rPr lang="zh-CN" altLang="en-US" dirty="0">
                <a:solidFill>
                  <a:schemeClr val="tx1"/>
                </a:solidFill>
              </a:rPr>
              <a:t>构建的结束条件）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采用多数者决策，并把该子集变成叶子节点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zh-CN" altLang="en-US" sz="2800" dirty="0"/>
              <a:t>拟合了离群点、噪声数据（过拟合）</a:t>
            </a:r>
            <a:endParaRPr lang="en-US" altLang="zh-CN" sz="2800" dirty="0"/>
          </a:p>
          <a:p>
            <a:pPr marL="685800" lvl="2">
              <a:spcBef>
                <a:spcPts val="1000"/>
              </a:spcBef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剪枝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2" indent="0">
              <a:spcBef>
                <a:spcPts val="1000"/>
              </a:spcBef>
              <a:buNone/>
            </a:pPr>
            <a:endParaRPr lang="en-US" altLang="zh-CN" sz="2800" dirty="0"/>
          </a:p>
          <a:p>
            <a:pPr marL="228600" lvl="1">
              <a:spcBef>
                <a:spcPts val="1000"/>
              </a:spcBef>
            </a:pPr>
            <a:r>
              <a:rPr lang="zh-CN" altLang="en-US" sz="2800" dirty="0"/>
              <a:t>预测准确率不高</a:t>
            </a:r>
            <a:endParaRPr lang="en-US" altLang="zh-CN" sz="2800" dirty="0"/>
          </a:p>
          <a:p>
            <a:pPr marL="685800" lvl="2">
              <a:spcBef>
                <a:spcPts val="1000"/>
              </a:spcBef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集成学习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3171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集成学习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92648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随机森林（多棵决策树）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Bagging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Boosting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907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与</a:t>
            </a:r>
            <a:r>
              <a:rPr lang="en-US" altLang="zh-CN" sz="3600" dirty="0" err="1"/>
              <a:t>kNN</a:t>
            </a:r>
            <a:r>
              <a:rPr lang="zh-CN" altLang="en-US" sz="3600" dirty="0"/>
              <a:t>方法的比较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697698" cy="40892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775" y="1690688"/>
            <a:ext cx="2394450" cy="26104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225" y="2524695"/>
            <a:ext cx="2533650" cy="26384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675" y="3603308"/>
            <a:ext cx="2409825" cy="26289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011680" y="6001375"/>
            <a:ext cx="2103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Decision Tree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41665" y="5328332"/>
            <a:ext cx="210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accent1">
                    <a:lumMod val="75000"/>
                  </a:schemeClr>
                </a:solidFill>
              </a:rPr>
              <a:t>kNN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86" y="1783518"/>
            <a:ext cx="3839502" cy="3957136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358537" y="2155363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Random forest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7858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3812817" y="2852213"/>
            <a:ext cx="8083550" cy="1042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5400" dirty="0">
                <a:solidFill>
                  <a:schemeClr val="tx1"/>
                </a:solidFill>
                <a:latin typeface="腾讯体" panose="02010600010101010101" pitchFamily="2" charset="-122"/>
                <a:ea typeface="腾讯体" panose="02010600010101010101" pitchFamily="2" charset="-122"/>
              </a:rPr>
              <a:t>THANK</a:t>
            </a:r>
            <a:r>
              <a:rPr kumimoji="1" lang="zh-CN" altLang="en-US" sz="5400" dirty="0">
                <a:solidFill>
                  <a:schemeClr val="tx1"/>
                </a:solidFill>
                <a:latin typeface="腾讯体" panose="02010600010101010101" pitchFamily="2" charset="-122"/>
                <a:ea typeface="腾讯体" panose="02010600010101010101" pitchFamily="2" charset="-122"/>
              </a:rPr>
              <a:t> </a:t>
            </a:r>
            <a:r>
              <a:rPr kumimoji="1" lang="en-US" altLang="zh-CN" sz="5400" dirty="0">
                <a:solidFill>
                  <a:schemeClr val="tx1"/>
                </a:solidFill>
                <a:latin typeface="腾讯体" panose="02010600010101010101" pitchFamily="2" charset="-122"/>
                <a:ea typeface="腾讯体" panose="02010600010101010101" pitchFamily="2" charset="-122"/>
              </a:rPr>
              <a:t>YOU!</a:t>
            </a:r>
            <a:endParaRPr kumimoji="1" lang="zh-CN" altLang="en-US" sz="5400" dirty="0">
              <a:solidFill>
                <a:schemeClr val="tx1"/>
              </a:solidFill>
              <a:latin typeface="腾讯体" panose="02010600010101010101" pitchFamily="2" charset="-122"/>
              <a:ea typeface="腾讯体" panose="02010600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274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cover dir="rd"/>
      </p:transition>
    </mc:Choice>
    <mc:Fallback xmlns="">
      <p:transition spd="med">
        <p:cover dir="rd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270172" y="2097926"/>
            <a:ext cx="4767943" cy="33702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“相亲”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2164" y="1825625"/>
            <a:ext cx="10321636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i="1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女儿：多大年纪了？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 母亲：</a:t>
            </a:r>
            <a:r>
              <a:rPr lang="en-US" altLang="zh-CN" dirty="0">
                <a:solidFill>
                  <a:schemeClr val="tx1"/>
                </a:solidFill>
              </a:rPr>
              <a:t>26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 女儿：长的帅不帅？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 母亲：挺帅的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374674" y="56562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503353" y="56562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50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7485017" y="2097926"/>
            <a:ext cx="1" cy="337021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cxnSpLocks/>
          </p:cNvCxnSpPr>
          <p:nvPr/>
        </p:nvCxnSpPr>
        <p:spPr>
          <a:xfrm>
            <a:off x="6261460" y="3772768"/>
            <a:ext cx="1223557" cy="907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490857" y="58408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年龄</a:t>
            </a:r>
          </a:p>
        </p:txBody>
      </p:sp>
      <p:sp>
        <p:nvSpPr>
          <p:cNvPr id="25" name="文本框 24"/>
          <p:cNvSpPr txBox="1"/>
          <p:nvPr/>
        </p:nvSpPr>
        <p:spPr>
          <a:xfrm rot="16200000">
            <a:off x="5551092" y="3209875"/>
            <a:ext cx="84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颜值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607109" y="3404248"/>
            <a:ext cx="487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R1</a:t>
            </a:r>
            <a:endParaRPr lang="zh-CN" altLang="en-US" sz="2000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8780417" y="3216174"/>
            <a:ext cx="804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R2</a:t>
            </a:r>
            <a:endParaRPr lang="zh-CN" altLang="en-US" sz="20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8780417" y="4519088"/>
            <a:ext cx="487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R3</a:t>
            </a:r>
            <a:endParaRPr lang="zh-CN" altLang="en-US" sz="2000" b="1" dirty="0"/>
          </a:p>
        </p:txBody>
      </p:sp>
      <p:sp>
        <p:nvSpPr>
          <p:cNvPr id="33" name="椭圆 32"/>
          <p:cNvSpPr/>
          <p:nvPr/>
        </p:nvSpPr>
        <p:spPr>
          <a:xfrm>
            <a:off x="6785611" y="4853883"/>
            <a:ext cx="130629" cy="1306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746965" y="2714982"/>
            <a:ext cx="130629" cy="1306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7169332" y="3935979"/>
            <a:ext cx="130629" cy="1306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7510719" y="3524399"/>
            <a:ext cx="130629" cy="1306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689816" y="4099303"/>
            <a:ext cx="130629" cy="1306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6654982" y="2084821"/>
            <a:ext cx="130629" cy="1306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9454516" y="3418606"/>
            <a:ext cx="130629" cy="1306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7087417" y="4653828"/>
            <a:ext cx="130629" cy="1306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8084275" y="4173914"/>
            <a:ext cx="130629" cy="130629"/>
          </a:xfrm>
          <a:prstGeom prst="ellipse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7043057" y="3295772"/>
            <a:ext cx="130629" cy="1306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6495406" y="3314103"/>
            <a:ext cx="130629" cy="1306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537666" y="4663926"/>
            <a:ext cx="130629" cy="1306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053795" y="3163996"/>
            <a:ext cx="130629" cy="1306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8125638" y="2500332"/>
            <a:ext cx="130629" cy="1306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9585145" y="2983241"/>
            <a:ext cx="130629" cy="1306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8509739" y="3583675"/>
            <a:ext cx="130629" cy="1306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604759" y="2767992"/>
            <a:ext cx="130629" cy="1306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7972695" y="4862258"/>
            <a:ext cx="130629" cy="1306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0022453" y="4784955"/>
            <a:ext cx="130629" cy="1306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8537666" y="2780296"/>
            <a:ext cx="130629" cy="1306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7897819" y="3496145"/>
            <a:ext cx="130629" cy="1306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9069232" y="2755690"/>
            <a:ext cx="130629" cy="1306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7978539" y="2713647"/>
            <a:ext cx="130629" cy="1306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5174388" y="4581320"/>
            <a:ext cx="222069" cy="22118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289355" y="4616511"/>
            <a:ext cx="222069" cy="2211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4113223" y="51355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见面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4905332" y="51355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不见面</a:t>
            </a:r>
          </a:p>
        </p:txBody>
      </p:sp>
    </p:spTree>
    <p:extLst>
      <p:ext uri="{BB962C8B-B14F-4D97-AF65-F5344CB8AC3E}">
        <p14:creationId xmlns:p14="http://schemas.microsoft.com/office/powerpoint/2010/main" val="201578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4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2" grpId="0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练习：</a:t>
            </a:r>
            <a:br>
              <a:rPr lang="en-US" altLang="zh-CN" dirty="0"/>
            </a:br>
            <a:r>
              <a:rPr lang="zh-CN" altLang="en-US" dirty="0"/>
              <a:t>请在草稿纸上画一下你自己择偶的流程</a:t>
            </a:r>
          </a:p>
        </p:txBody>
      </p:sp>
    </p:spTree>
    <p:extLst>
      <p:ext uri="{BB962C8B-B14F-4D97-AF65-F5344CB8AC3E}">
        <p14:creationId xmlns:p14="http://schemas.microsoft.com/office/powerpoint/2010/main" val="190314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416050" y="485030"/>
            <a:ext cx="9937750" cy="1106847"/>
          </a:xfrm>
          <a:prstGeom prst="rect">
            <a:avLst/>
          </a:prstGeom>
        </p:spPr>
        <p:txBody>
          <a:bodyPr vert="horz" wrap="square" lIns="90000" tIns="46800" rIns="90000" bIns="46800" rtlCol="0" anchor="ctr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 cap="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solidFill>
                  <a:srgbClr val="2057A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决策树概述</a:t>
            </a:r>
            <a:endParaRPr lang="zh-CN" altLang="en-US" sz="3600" dirty="0">
              <a:solidFill>
                <a:srgbClr val="2057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6050" y="1842135"/>
            <a:ext cx="8818245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模型呈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树形结构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，在分类问题中，表示基于特征对实例进行分类的过程。它可以认为是 if-then 规则的集合，也可以认为是定义在特征空间与类空间上的条件概率分布。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416050" y="3587432"/>
            <a:ext cx="8555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决策树学习通常包括 3 个步骤：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063240" y="4391487"/>
            <a:ext cx="3276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特征选择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063240" y="5095702"/>
            <a:ext cx="2971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决策树的生成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063240" y="5804362"/>
            <a:ext cx="27889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3.决策树的剪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枝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037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  <p:bldP spid="11" grpId="1"/>
      <p:bldP spid="11" grpId="2"/>
      <p:bldP spid="12" grpId="0"/>
      <p:bldP spid="12" grpId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3900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特征选择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386951" y="5462442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为什么将年龄作为树的根节点，树应该怎么设计？</a:t>
            </a:r>
          </a:p>
        </p:txBody>
      </p:sp>
      <p:pic>
        <p:nvPicPr>
          <p:cNvPr id="1026" name="Picture 2" descr="http://img.sc115.com/uploads/sc/jpgs/1506/apic12200_sc115.co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05" y="4818786"/>
            <a:ext cx="1907401" cy="164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0" y="121976"/>
            <a:ext cx="52197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91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>
          <a:xfrm>
            <a:off x="4468824" y="1375120"/>
            <a:ext cx="2910592" cy="2373032"/>
          </a:xfrm>
        </p:spPr>
        <p:txBody>
          <a:bodyPr>
            <a:noAutofit/>
          </a:bodyPr>
          <a:lstStyle/>
          <a:p>
            <a:r>
              <a:rPr kumimoji="1" lang="en-US" altLang="zh-CN" dirty="0">
                <a:latin typeface="腾讯体" panose="02010600010101010101" pitchFamily="2" charset="-122"/>
                <a:ea typeface="腾讯体" panose="02010600010101010101" pitchFamily="2" charset="-122"/>
              </a:rPr>
              <a:t>02</a:t>
            </a:r>
            <a:endParaRPr kumimoji="1" lang="zh-CN" altLang="en-US" dirty="0">
              <a:latin typeface="腾讯体" panose="02010600010101010101" pitchFamily="2" charset="-122"/>
              <a:ea typeface="腾讯体" panose="0201060001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>
          <a:xfrm>
            <a:off x="2650384" y="3915771"/>
            <a:ext cx="6498437" cy="1673659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分裂的好坏标准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8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cover/>
      </p:transition>
    </mc:Choice>
    <mc:Fallback xmlns="">
      <p:transition spd="med">
        <p:cov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树应该怎么建？</a:t>
            </a:r>
            <a:br>
              <a:rPr lang="en-US" altLang="zh-CN" dirty="0"/>
            </a:br>
            <a:r>
              <a:rPr lang="zh-CN" altLang="en-US" dirty="0"/>
              <a:t>什么属性应该放到树的顶端？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-418171" y="36020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属性选择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信息熵</a:t>
            </a:r>
            <a:endParaRPr lang="en-US" altLang="zh-CN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04833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r1_1"/>
  <p:tag name="KSO_WM_UNIT_ID" val="custom20184560_13*a*1"/>
  <p:tag name="KSO_WM_UNIT_TEXT_FILL_FORE_SCHEMECOLOR_INDEX" val="15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210*220"/>
  <p:tag name="KSO_WM_SLIDE_SIZE" val="595*126"/>
  <p:tag name="KSO_WM_TEMPLATE_CATEGORY" val="custom"/>
  <p:tag name="KSO_WM_TEMPLATE_INDEX" val="20184560"/>
  <p:tag name="KSO_WM_SLIDE_ID" val="custom20184560_14"/>
  <p:tag name="KSO_WM_SLIDE_INDEX" val="14"/>
  <p:tag name="KSO_WM_DIAGRAM_GROUP_CODE" val="l1-2"/>
  <p:tag name="KSO_WM_SLIDE_SUBTYPE" val="dia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r1_1"/>
  <p:tag name="KSO_WM_UNIT_ID" val="custom20184560_14*a*1"/>
  <p:tag name="KSO_WM_UNIT_TEXT_FILL_FORE_SCHEMECOLOR_INDEX" val="15"/>
  <p:tag name="KSO_WM_UNIT_TEXT_FILL_TYPE" val="1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35*220"/>
  <p:tag name="KSO_WM_SLIDE_SIZE" val="289*126"/>
  <p:tag name="KSO_WM_TEMPLATE_CATEGORY" val="custom"/>
  <p:tag name="KSO_WM_TEMPLATE_INDEX" val="20184560"/>
  <p:tag name="KSO_WM_SLIDE_ID" val="custom20184560_13"/>
  <p:tag name="KSO_WM_SLIDE_INDEX" val="13"/>
  <p:tag name="KSO_WM_DIAGRAM_GROUP_CODE" val="l1-2"/>
  <p:tag name="KSO_WM_TEMPLATE_THUMBS_INDEX" val="1、2、3、4、5、6"/>
  <p:tag name="KSO_WM_SLIDE_SUBTYPE" val="dia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r1_1"/>
  <p:tag name="KSO_WM_UNIT_ID" val="custom20184560_13*a*1"/>
  <p:tag name="KSO_WM_UNIT_TEXT_FILL_FORE_SCHEMECOLOR_INDEX" val="15"/>
  <p:tag name="KSO_WM_UNIT_TEX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35*220"/>
  <p:tag name="KSO_WM_SLIDE_SIZE" val="289*126"/>
  <p:tag name="KSO_WM_TEMPLATE_CATEGORY" val="custom"/>
  <p:tag name="KSO_WM_TEMPLATE_INDEX" val="20184560"/>
  <p:tag name="KSO_WM_SLIDE_ID" val="custom20184560_13"/>
  <p:tag name="KSO_WM_SLIDE_INDEX" val="13"/>
  <p:tag name="KSO_WM_DIAGRAM_GROUP_CODE" val="l1-2"/>
  <p:tag name="KSO_WM_TEMPLATE_THUMBS_INDEX" val="1、2、3、4、5、6"/>
  <p:tag name="KSO_WM_SLIDE_SUBTYPE" val="dia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r1_1"/>
  <p:tag name="KSO_WM_UNIT_ID" val="custom20184560_13*a*1"/>
  <p:tag name="KSO_WM_UNIT_TEXT_FILL_FORE_SCHEMECOLOR_INDEX" val="15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佈景主題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8889</TotalTime>
  <Words>1457</Words>
  <Application>Microsoft Office PowerPoint</Application>
  <PresentationFormat>宽屏</PresentationFormat>
  <Paragraphs>236</Paragraphs>
  <Slides>35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新細明體</vt:lpstr>
      <vt:lpstr>等线</vt:lpstr>
      <vt:lpstr>宋体</vt:lpstr>
      <vt:lpstr>腾讯体</vt:lpstr>
      <vt:lpstr>微软雅黑</vt:lpstr>
      <vt:lpstr>文泉驿正黑</vt:lpstr>
      <vt:lpstr>Arial</vt:lpstr>
      <vt:lpstr>Calibri</vt:lpstr>
      <vt:lpstr>Calibri Light</vt:lpstr>
      <vt:lpstr>Cambria Math</vt:lpstr>
      <vt:lpstr>Office 佈景主題</vt:lpstr>
      <vt:lpstr>Equation</vt:lpstr>
      <vt:lpstr>PowerPoint 演示文稿</vt:lpstr>
      <vt:lpstr>PowerPoint 演示文稿</vt:lpstr>
      <vt:lpstr>决策树场景---相亲问题</vt:lpstr>
      <vt:lpstr>“相亲”</vt:lpstr>
      <vt:lpstr>练习： 请在草稿纸上画一下你自己择偶的流程</vt:lpstr>
      <vt:lpstr>PowerPoint 演示文稿</vt:lpstr>
      <vt:lpstr>特征选择</vt:lpstr>
      <vt:lpstr>PowerPoint 演示文稿</vt:lpstr>
      <vt:lpstr>树应该怎么建？ 什么属性应该放到树的顶端？</vt:lpstr>
      <vt:lpstr>Imagin。。。</vt:lpstr>
      <vt:lpstr>熵与信息</vt:lpstr>
      <vt:lpstr>熵与信息</vt:lpstr>
      <vt:lpstr>我们希望分支后的熵变大还是变小呢？ </vt:lpstr>
      <vt:lpstr>例：根据天气情况判断是否适合出去玩</vt:lpstr>
      <vt:lpstr>系统熵</vt:lpstr>
      <vt:lpstr>条件熵</vt:lpstr>
      <vt:lpstr>条件熵</vt:lpstr>
      <vt:lpstr>条件熵</vt:lpstr>
      <vt:lpstr>条件熵</vt:lpstr>
      <vt:lpstr>条件熵</vt:lpstr>
      <vt:lpstr>条件熵</vt:lpstr>
      <vt:lpstr>信息增益（互信息）</vt:lpstr>
      <vt:lpstr>条件熵与信息增益</vt:lpstr>
      <vt:lpstr>PowerPoint 演示文稿</vt:lpstr>
      <vt:lpstr>决策树构造</vt:lpstr>
      <vt:lpstr>PowerPoint 演示文稿</vt:lpstr>
      <vt:lpstr>PowerPoint 演示文稿</vt:lpstr>
      <vt:lpstr>PowerPoint 演示文稿</vt:lpstr>
      <vt:lpstr>PowerPoint 演示文稿</vt:lpstr>
      <vt:lpstr>信息增益率的计算</vt:lpstr>
      <vt:lpstr>PowerPoint 演示文稿</vt:lpstr>
      <vt:lpstr>几个问题</vt:lpstr>
      <vt:lpstr>集成学习</vt:lpstr>
      <vt:lpstr>与kNN方法的比较</vt:lpstr>
      <vt:lpstr>PowerPoint 演示文稿</vt:lpstr>
    </vt:vector>
  </TitlesOfParts>
  <Company>Person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Carly</cp:lastModifiedBy>
  <cp:revision>149</cp:revision>
  <dcterms:created xsi:type="dcterms:W3CDTF">2018-04-30T06:54:22Z</dcterms:created>
  <dcterms:modified xsi:type="dcterms:W3CDTF">2020-05-25T06:21:34Z</dcterms:modified>
</cp:coreProperties>
</file>