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0" r:id="rId2"/>
  </p:sldMasterIdLst>
  <p:notesMasterIdLst>
    <p:notesMasterId r:id="rId38"/>
  </p:notesMasterIdLst>
  <p:sldIdLst>
    <p:sldId id="349" r:id="rId3"/>
    <p:sldId id="359" r:id="rId4"/>
    <p:sldId id="380" r:id="rId5"/>
    <p:sldId id="372" r:id="rId6"/>
    <p:sldId id="397" r:id="rId7"/>
    <p:sldId id="405" r:id="rId8"/>
    <p:sldId id="406" r:id="rId9"/>
    <p:sldId id="379" r:id="rId10"/>
    <p:sldId id="373" r:id="rId11"/>
    <p:sldId id="374" r:id="rId12"/>
    <p:sldId id="407" r:id="rId13"/>
    <p:sldId id="371" r:id="rId14"/>
    <p:sldId id="381" r:id="rId15"/>
    <p:sldId id="382" r:id="rId16"/>
    <p:sldId id="376" r:id="rId17"/>
    <p:sldId id="404" r:id="rId18"/>
    <p:sldId id="409" r:id="rId19"/>
    <p:sldId id="377" r:id="rId20"/>
    <p:sldId id="398" r:id="rId21"/>
    <p:sldId id="357" r:id="rId22"/>
    <p:sldId id="387" r:id="rId23"/>
    <p:sldId id="403" r:id="rId24"/>
    <p:sldId id="383" r:id="rId25"/>
    <p:sldId id="353" r:id="rId26"/>
    <p:sldId id="384" r:id="rId27"/>
    <p:sldId id="385" r:id="rId28"/>
    <p:sldId id="400" r:id="rId29"/>
    <p:sldId id="386" r:id="rId30"/>
    <p:sldId id="408" r:id="rId31"/>
    <p:sldId id="318" r:id="rId32"/>
    <p:sldId id="401" r:id="rId33"/>
    <p:sldId id="394" r:id="rId34"/>
    <p:sldId id="410" r:id="rId35"/>
    <p:sldId id="412" r:id="rId36"/>
    <p:sldId id="411" r:id="rId37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6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y" initials="C" lastIdx="1" clrIdx="0">
    <p:extLst>
      <p:ext uri="{19B8F6BF-5375-455C-9EA6-DF929625EA0E}">
        <p15:presenceInfo xmlns:p15="http://schemas.microsoft.com/office/powerpoint/2012/main" userId="Car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AD00"/>
    <a:srgbClr val="1A91B6"/>
    <a:srgbClr val="3CA057"/>
    <a:srgbClr val="DDB100"/>
    <a:srgbClr val="B00000"/>
    <a:srgbClr val="6E50B0"/>
    <a:srgbClr val="00A2E9"/>
    <a:srgbClr val="BDD64B"/>
    <a:srgbClr val="E6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1" autoAdjust="0"/>
    <p:restoredTop sz="95408" autoAdjust="0"/>
  </p:normalViewPr>
  <p:slideViewPr>
    <p:cSldViewPr>
      <p:cViewPr varScale="1">
        <p:scale>
          <a:sx n="128" d="100"/>
          <a:sy n="128" d="100"/>
        </p:scale>
        <p:origin x="68" y="68"/>
      </p:cViewPr>
      <p:guideLst>
        <p:guide orient="horz" pos="1756"/>
        <p:guide pos="2835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50" d="100"/>
        <a:sy n="150" d="100"/>
      </p:scale>
      <p:origin x="0" y="5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1T03:25:04.68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218 360,'0'0</inkml:trace>
  <inkml:trace contextRef="#ctx0" brushRef="#br0" timeOffset="1296.912">550 1,'-52'45,"3"3,2 2,2 2,3 2,2 1,2 2,3 2,-16 38,-23 31,41-76,28-47,1 0,0 1,0-1,0 1,1-1,0 1,0 0,0 1,1-1,0 0,0 1,1-1,-1 1,2-1,-1 1,0 4,130-87,-4-5,-3-6,-5-5,36-41,-13 14,-139 120,1 0,0 0,-1 0,1-1,0 1,-1 1,1-1,-1 0,0 0,1 0,-1 1,0-1,0 1,0-1,0 1,0-1,0 1,0 0,-1-1,1 1,-1 0,1 0,-1 0,1-1,-1 1,0 0,0 0,0 0,0 0,0-1,0 1,-1 0,1 0,-1 0,1-1,-1 1,0 1,-24 88,21-79,-30 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1T03:25:19.67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2064 3626,'0'0</inkml:trace>
  <inkml:trace contextRef="#ctx0" brushRef="#br0" timeOffset="4796.932">2409 3626,'-75'1,"56"1,1 0,-1-1,0-1,0 0,0-2,0 0,1-1,-1-1,1-1,0 0,0-2,1 0,-1 0,2-2,-1 0,1-1,0-1,21 8,0 0,0 0,0 0,1 1,-1 0,1 0,-1 1,1-1,0 1,-1 0,1 1,0 0,0 0,0 0,-1 0,1 1,0 0,0 0,-1 0,1 1,-1 0,1 0,-1 1,0-1,0 1,0 0,0 0,0 1,-1 0,0-1,1 2,-1-1,3 5,11 11,-2 1,0 1,-1 1,-1 0,-2 1,9 20,314 648,-335-691,0 0,0 0,0 0,-1 0,1 0,0 0,0 0,0-1,-1 1,1 0,0 0,-1 0,1 0,-1-1,1 1,-1 0,0 0,1-1,-1 1,1 0,-1-1,0 1,0-1,1 1,-1-1,0 1,0-1,0 1,0-1,0 0,1 0,-1 1,0-1,0 0,0 0,0 0,0 0,0 0,0 0,0 0,0 0,0 0,0-1,1 1,-1 0,0-1,0 1,0 0,0-1,0 1,1-1,-60-36,25 13,-50 3,-13-6,95 25,-1-1,1 1,0-1,1 1,-1-1,0 0,1 0,-1 0,1 0,0-1,0 1,1-1,-1 1,1-1,-1 1,1-1,0 0,0 0,1 1,-1-1,1 0,0 0,0 0,0 0,0 0,1 0,-1-1,0 0,0-1,0 1,1 0,-1 0,1-1,1 1,-1 0,1 0,0 0,0 0,0 1,1-1,-1 0,1 1,0 0,1-1,-1 1,1 1,0-1,0 0,0 1,0 0,0 0,1 0,0 1,-1-1,2 1,14-5,1 1,0 1,0 1,0 1,0 1,13 1,57-9,654-5,-67 5,-656 7,193-48,-202 46,0 0,0-1,-1 0,0-1,0-1,-1 0,1 0,-2-1,1 0,-1-1,-1-1,0 1,0-1,4-9,63-88,-5-4,-5-3,-5-3,-6-2,-4-2,-6-3,14-73,-53 174,-2 1,-1-1,-1-1,0 1,-2 0,-2-15,1 31,0 0,-1 0,0 0,0 0,0 0,-1 1,-1-1,1 1,-1-1,0 1,-1 0,1 1,-2-1,1 1,0 0,-1 0,0 1,-1 0,1 0,-1 0,-6-2,-42-24,-1 2,-1 4,-1 1,-2 3,0 3,0 3,-2 2,-59-5,-205-52,156 35,-25-11,-2 9,-2 8,-1 9,0 9,-35 9,-145 10,-93-21,174-125,128 56,-165-54,276 114,-1 3,0 3,-1 2,-1 3,0 3,0 3,-39 2,-206-27,303 23,2 0,-1 0,1 0,0-1,0 0,1 1,0-1,1 0,0 0,0 0,0 0,1 0,1 0,-1-1,1 1,0 0,1 1,0-1,0 0,1 0,0 1,0-1,2-1,14-26,1 1,2 1,1 1,15-16,16-21,78-96,8 5,7 7,143-114,-120 110,-106 104,-44 32,1 1,1 1,1 1,0 0,2 2,-1 1,2 1,0 1,1 1,0 2,0 0,1 2,1 1,-1 2,1 0,18 1,65 1,0 5,-1 5,0 4,0 6,66 20,153 51,49 34,-267-85,-112-37,-1 0,1 0,0 0,-1 1,1-1,-1 0,1 0,0 1,-1-1,1 0,0 0,-1 1,1-1,0 0,-1 1,1-1,0 0,0 1,0-1,-1 1,1-1,0 0,0 1,0-1,0 1,0-1,-1 1,1-1,0 0,0 1,0-1,0 1,1-1,-1 1,0-1,0 1,0-1,0 0,0 1,0-1,1 1,-1-1,0 0,0 1,1-1,-1 0,0 1,-50 5,-314-9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1T03:25:36.55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675 310</inkml:trace>
  <inkml:trace contextRef="#ctx0" brushRef="#br0" timeOffset="4191.574">733 89</inkml:trace>
  <inkml:trace contextRef="#ctx0" brushRef="#br0" timeOffset="5097.834">684 89</inkml:trace>
  <inkml:trace contextRef="#ctx0" brushRef="#br0" timeOffset="6222.801">309 14</inkml:trace>
  <inkml:trace contextRef="#ctx0" brushRef="#br0" timeOffset="9263.134">18 1</inkml:trace>
  <inkml:trace contextRef="#ctx0" brushRef="#br0" timeOffset="9931.578">1 72</inkml:trace>
  <inkml:trace contextRef="#ctx0" brushRef="#br0" timeOffset="10563.233">1 230</inkml:trace>
  <inkml:trace contextRef="#ctx0" brushRef="#br0" timeOffset="13464.419">5 327</inkml:trace>
  <inkml:trace contextRef="#ctx0" brushRef="#br0" timeOffset="14375.407">40 314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1T03:26:07.71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1T03:26:17.35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447 2849,'5'0,"1"0,-1 0,1 0,-1-1,1 1,-1-1,0-1,1 1,-1-1,0 0,0 0,0 0,0-1,-1 0,1 0,-1 0,1 0,-1-1,0 0,0 0,-1 0,1 0,-1-1,0 1,0-1,0 1,-1-1,0 0,0 0,0-1,0 1,-1 0,0-1,0 1,-1 0,1-1,-1 1,0-1,0 1,-1-1,0 1,-1-5,2 8,0 0,-1 0,1 0,-1 0,1 0,-1 0,0 0,0 0,0 0,0 0,0 0,0 1,0-1,-1 1,1-1,-1 1,1-1,-1 1,1 0,-1-1,0 1,0 0,0 0,0 0,1 1,-1-1,0 0,0 1,0-1,0 1,-1 0,1-1,0 1,0 0,0 0,-1 1,-1 0,-1 1,0 0,0 1,1-1,-1 1,1 0,0 0,0 0,0 0,0 1,1 0,-1-1,1 1,-3 4,-25 72,31-78,0 0,0 0,0 0,0 0,0-1,1 1,-1 0,1 0,-1 0,1 0,0 0,-1-1,1 1,0 0,0-1,1 1,-1-1,0 1,0-1,1 1,-1-1,1 0,-1 0,1 0,0 0,-1 0,1 0,0 0,0 0,-1-1,1 1,0-1,0 1,0-1,0 0,1 0,1-3,0 0,0-1,0 0,0 1,-1-1,0-1,0 1,0 0,0-1,-1 0,0 1,0-1,0 0,0 0,-1 0,0 0,0-1,0 1,-1 0,1 0,-1-1,-1 1,1 0,-1 0,0-1,-1-3,-13 34,12-22,0 0,0 0,0 1,1-1,-1 1,1 0,0 0,0 0,1 0,-1 0,1 0,0 1,0-1,0 0,0 1,1-1,0 0,0 3,4-11,0 0,-1 1,0-1,1 0,-1-1,-1 1,1 0,-1-1,1 0,-1 0,-1 1,1-1,-1 0,1 0,-2 0,1-1,0 1,-1 0,0 0,0 0,-1-1,1 1,-1 0,-18 23,-42 24,86-85,-3 7,-22 35,-1 1,1-1,0 0,-1 1,1-1,-1 0,1 1,-1-1,1 1,-1-1,1 0,-1 1,0 0,1-1,-1 1,0-1,1 1,-1 0,0-1,1 1,-1 0,0 0,0 0,1-1,-1 1,0 0,0 0,0 0,1 0,-1 0,0 1,0-1,1 0,-1 0,0 0,0 1,1-1,-1 0,0 1,1-1,-1 0,0 1,1-1,-1 1,1-1,-1 1,0 0,-46 28</inkml:trace>
  <inkml:trace contextRef="#ctx0" brushRef="#br0" timeOffset="16906.49">412 2664,'0'28,"1"6,14-53,-14 16,25-66,-24 50,-25 40,20-17,1 0,0 0,0 0,0 0,0 1,1-1,0 0,0 1,0-1,0 1,1-1,0 1,0-1,0 1,0-1,1 1,-1-3,0-1,1 0,-1 1,0-1,1 0,-1 0,1 1,-1-1,1 0,0 0,-1 0,1 0,0 0,0 0,0 0,0 0,0 0,0 0,0-1,0 1,0 0,0 0,0-1,1 1,-1-1,0 1,0-1,1 0,-1 0,0 1,1-1,-1 0,0 0,1 0,-1 0,0 0,1-1,-1 1,0 0,0-1,1 1,-1-1,0 1,0-1,0 1,1-1,-1 0,0 0,0 1,0-1,0 0,0 0,-1 0,1 0,0-1,55-35,-2-1,-2-4,-2-1,-1-3,3-8,-38 39,-1-1,0 0,-1-1,-1 0,-1-1,0 0,-2 0,0-1,0-1,-2 1,-1-1,0 0,-1 0,-2-1,0 1,-1-1,-1 1,-1-10,-1 19,-5-49,8 60,-1 1,0-1,1 0,-1 1,0-1,1 1,-1-1,1 0,-1 0,0 1,1-1,-1 0,1 0,-1 1,1-1,-1 0,1 0,-1 0,1 0,-1 0,1 0,-1 0,1 0,-1 0,1 0,-1 0,1 0,-1 0,1 0,-1 0,1-1,-1 1,1 0,-1 0,1-1,-1 1,0 0,1-1,-1 1,1 0,-1-1,0 1,1 0,-1-1,0 1,1-1,-1 1,0-1,0 1,0-1,1 1,-1 0,0-1,0 0,0 1,0-1,19 21,2 3,-50-20,27-3,-1-1,1 1,0 0,0-1,0 1,-1-1,1 0,0 0,0 0,0 0,0 0,0 0,0 0,0-1,1 1,-1-1,0 1,1-1,-1 1,1-1,0 0,-1 0,1 0,0 0,0 0,0 0,0 0,1 0,-1-1,0 0,1 2,0 0,0 1,-1-1,1 0,0 0,0 0,0 0,0 0,0 0,0 0,1 0,-1 0,0 0,0 0,1 0,-1 0,0 1,1-1,-1 0,1 0,-1 0,1 0,0 1,-1-1,1 0,0 1,-1-1,1 0,0 1,0-1,0 1,-1-1,1 1,0 0,0-1,0 1,0 0,0 0,0-1,0 1,0 0,0 0,0 0,0 0,0 0,-1 0,1 1,0-1,0 0,0 0,0 1,0-1,0 0,0 1,0-1,-1 1,1-1,0 1,0 0,0 0,1 0,1 1,1 1,-1-1,1 0,-1 0,1 0,0 0,-1-1,1 0,0 1,0-2,0 1,0 0,0-1,0 1,1-1,-1 0,0-1,0 1,0-1,0 0,0 0,0 0,1 0,-88-76,88 78,0 0,0 1,0-1,-1 1,1 0,0 1,-1-1,0 1,0 0,0 0,0 0,0 0,0 1,-1-1,0 1,1 0,-1 0,-1 1,1-1,-1 0,0 1,0 0,1 1,-7-5,1 0,0 0,0 0,-1-1,1 1,0-1,-1 0,1 0,-1 0,1 0,0-1,-1 0,1 1,0-1,0 0,-1 0,1-1,-2 0,2 0,-1 0,1 0,0 1,-1-1,0 1,1 0,-1 0,0 1,1-1,-1 1,0-1,0 1,0 0,1 1,-1-1,0 1,0-1,1 1,-1 1,0-1,1 0,-1 1,1-1,0 1,0 0,-1 0,1 1,0-1,1 1,-1-1,0 1,1 0,-1 0,1 0,0 0,0 0,0 1,1-1,-1 1,1-1,0 1,0-1,0 1,0 0,0 0,1-1,0 5,-41 87,72-175,-32 81,1 0,-1 0,1-1,-1 1,0 0,1 0,-1-1,0 1,0-1,0 1,1-1,-1 1,0-1,0 1,0-1,0 0,0 1,0-1,0 0,0 0,0 0,0 0,0 0,0 0,0 0,0 0,0 0,0 0,0 0,0-1,0 1,0 0,0-1,1 1,-1-1,0 1,0-1,0 1,0-1,1 0,-1 1,0-1,1 0,-1 0,0 1,1-1,-1 0,1 0,-1 0,1 0,0 0,-1 0,1 0,0 0,0 0,-1 1,1-1,0 0,0 0,0 0,0 0,0 0,1 0,-1 0,0 0,1-1,-3 2,1 1,-1-1,1 1,0 0,0 0,-1-1,1 1,0 0,0 0,0 0,0 0,0 0,0 0,0 0,0 1,1-1,-1 0,0 0,1 1,-1-1,1 0,-1 1,1-1,-1 1,1-1,0 1,0-1,0 0,0 1,0-1,0 1,0-1,1 1,-1-1,0 0,1 1,-1-1,1 1,-1-1,1 0,0 0,0 1,-1-1,1 0,0 0,0 0,0 0,0 0,1 0,-1 0,0 0,0-1,0 1,1 0,-1-1,0 1,1 0,-1-1,1 0,-1 1,0-1,1 0,0 0,1 1,-1 0,0-1,0 1,1-1,-1 0,0 1,1-1,-1 0,0 0,1-1,-1 1,0 0,1-1,-1 1,0-1,0 0,1 0,-1 0,0 0,0 0,0 0,0-1,0 1,-1-1,1 1,0-1,-1 0,1 0,-1 1,1-1,-1 0,0 0,0-1,0 1,0 0,0 0,-1 0,1-1,0 1,-1 0,0-1,0 1,1-2,19-24,-19 24,0 1,1-1,-1 1,1-1,0 1,0 0,1 0,-1 0,1 0,-1 0,1 0,0 1,0-1,0 1,0 0,0 0,1 0,-1 0,1 1,-1-1,1 1,-1 0,1 0,0 0,0 1,0-1,-1 1,4 0,-124 217,74-122,40-80,-2-1,0 0,-1-1,-1 1,0-1,0 0,-1-1,-1 0,0 0,-1-1,0 0,0-1,-1 0,-1 0,-7 3,17-24,-1-1,2 0,0 0,0 1,1-1,1 0,0 0,0 0,2 0,0-4,-2 11,0 0,1 0,-1 0,1 1,0-1,0 0,0 1,1 0,0-1,0 1,0 0,0 0,0 1,1-1,0 1,0-1,0 1,0 1,0-1,0 0,1 1,0 0,-1 0,2 0,-61 116,106-182,-44 56,0 1,1-1,0 2,1-1,0 1,1 0,0 1,0 0,1 1,0 0,0 0,1 2,0-1,1 1,8-2,2 2,0 1,1 0,-1 2,1 1,0 1,0 2,0 0,-1 1,1 1,-1 1,1 1,-1 2,-1 0,1 1,-1 1,-1 1,0 2,0 0,-1 0,-1 2,7 6,-26-20,-1 1,1-1,0 0,-1 0,1 0,0 0,-1 0,1 1,-1-1,1 0,0 0,-1 0,1 1,0-1,-1 0,1 1,0-1,0 0,-1 1,1-1,0 0,0 1,0-1,-1 0,1 1,0-1,0 1,0-1,0 0,0 1,0-1,0 1,0-1,0 0,0 1,0-1,0 1,0-1,0 0,0 1,0-1,1 1,-1-1,0 0,0 1,0-1,1 0,-1 1,0-1,0 0,1 1,-1-1,0 0,1 1,-1-1,0 0,1 0,-1 0,0 1,1-1,-1 0,1 0,-52 1,27-1,-4 5,1-2,-1-1,0-2,0 0,1-2,-4-1,69 0,1 1,-1 2,1 2,-1 1,1 2,-1 2,-1 1,1 2,-1 2,-1 1,-1 2,0 1,21 14,-74-32,-1 0,1-2,0 0,0-1,1-1,0-1,0 0,0-2,1 1,0-2,0 0,-7-8</inkml:trace>
  <inkml:trace contextRef="#ctx0" brushRef="#br0" timeOffset="22328.435">165 3550,'-3'0,"1"0,0-1,0 1,-1 0,1-1,0 0,0 0,0 1,0-1,0-1,0 1,0 0,0 0,0-1,1 1,-1-1,0 1,1-1,-1 0,1 0,0 1,-1-1,1 0,0 0,0-2,-41-35,41 39,0-1,0 1,0 0,0 0,0-1,0 1,0 0,0 0,-1 0,1 0,0 1,0-1,0 0,0 0,0 1,0-1,0 0,0 1,0-1,0 1,0-1,0 1,1 0,-1-1,0 1,0 0,1 0,-1 0,0-1,1 1,-1 0,0 0,1 0,-1 0,1 0,0 0,-1 0,1 0,0 0,0 0,0 0,-1 0,1 0,0 1,0-1,-3 55,5-42,4-40,-2-16,-5 36,1 0,-1 0,1 0,1 0,-1 1,1-1,0 0,0 0,1 0,-1 1,2-1,-1 1,0-1,1 1,0 0,0 0,1 0,-1 1,1-1,0 1,0 0,0 0,1 0,0 0,-1 1,1 0,2-1,-17 3,-55-5,64 5,0 1,-1-1,1 1,0 0,0 0,0-1,0 1,0 0,0 0,0 0,-1 0,1 0,0 0,0 1,0-1,0 0,0 0,0 1,0-1,0 1,0-1,0 1,0-1,0 1,0 0,0-1,0 1,0 0,1 0,-1 0,0 0,1 0,-1-1,0 1,1 0,-1 0,1 1,-1-1,52 4</inkml:trace>
  <inkml:trace contextRef="#ctx0" brushRef="#br0" timeOffset="32453.572">15 3440,'1'9,"22"-12,27-24,-49 27,-1-1,1 1,-1-1,0 1,1 0,-1-1,0 1,1-1,-1 1,0-1,0 1,0-1,1 1,-1-1,0 1,0-1,0 1,0-1,0 1,0-1,0 1,0-1,0 1,0-1,0 1,0-1,0 0,0 1,-1-1,1 1,0-1,0 1,-1 0,1-1,0 1,0-1,-1 1,1-1,-1 1,1 0,0-1,-1 1,1 0,-1-1,1 1,-1 0,1 0,-1-1,1 1,-1 0,1 0,-1 0,1 0,-1 0,1 0,-1 0,0 0,-45 3,12 10,63-5,-23-10,0 0,0 0,0-1,0 1,0-2,0 1,-1 0,0-1,1 0,-1 0,-1-1,1 1,-1-1,0 0,0 0,0-1,0 1,-1-1,0 0,0 0,-1 0,0 0,1-4,0 2,0 0,0 0,1 1,0-1,0 1,1 0,0 0,0 0,1 1,0 0,0 0,0 0,1 1,0 0,0 0,0 1,1 0,-1 0,3 0,32-38,-41 40,-1 0,1 0,0 0,0 1,0-1,0 0,1 1,-1-1,0 0,1 1,-1-1,1 1,-1 0,1 0,0-1,-1 1,1 0,0 1,0-1,0 0,0 0,0 1,0-1,0 1,0 0,2-1,-4 4,0-1,0 1,0-1,-1 1,1-1,-1 1,1-1,-1 1,0-1,0 0,0 1,0-1,0 0,0 0,-1 0,1 0,-1 0,0 0,1 0,-1 0,0-1,0 1,0-1,0 1,0-1,-1 0,1 0,0 0,0 0,-1 0,1 0,-1-1,1 1,-1-1,0 1,-1-1,0 1,0 1,1-1,-1 0,0 1,1 0,-1 0,1 0,0 0,0 1,0-1,0 1,0 0,0-1,1 1,-1 1,1-1,0 0,0 0,0 1,0 0,-53 78,54-80,-1-1,0 1,1 0,-1-1,0 1,0-1,0 0,0 1,-1-1,1 0,0-1,0 1,-1 0,1 0,0-1,-1 0,1 1,0-1,-1 0,1 0,-1 0,1 0,0-1,-1 1,1-1,0 1,-1-1,1 0,0 0,0 0,-1 0,1 0,0-1,0 1,0 0,-1-2,3 2,0 0,0 0,-1 0,1 0,0 0,0 0,0 0,0 1,0-1,0 0,1 0,-1 0,0 0,0 0,1 0,-1 0,0 0,1 1,-1-1,1 0,-1 0,1 0,-1 1,1-1,0 0,-1 1,1-1,0 0,-1 1,1-1,0 1,0 0,0-1,0 1,-1-1,1 1,0 0,0 0,0-1,1 1,8-2,-28 13,20-15,0-1,0 0,1 1,-1-1,1 1,0 0,1 0,-1 0,1 0,-1 1,1-1,0 1,0 0,1 0,-1 0,1 1,-1 0,1 0,0 0,0 0,0 1,0 0,0 0,0 0,0 0,0 1,1 0,-1 0,3 1,-8-1,-43 61,43-62,0 0,0 0,1 0,-1 1,0-1,0 0,0 0,0 0,-1 0,1 0,0 0,0 1,0-1,-1 0,1 0,0 0,-1 0,1 1,-1-1,1 0,-1 1,1-1,-1 0,0 1,1-1,-1 0,0 1,1-1,-1 1,0-1,0 1,0 0,1-1,-1 1,0 0,0 0,0-1,0 1,1 0,-1 0,0 0,0 0,0 0,0 0,0 0,0 0,0 1,1-1,-1 0,0 0,0 1,0-1,1 1,-1-1,0 0,0 1,1 0,-1-1,0 1,1-1,-1 1,0 0,1-1,-1 1,1 0,0 0,-1 0,2-4,0 0,1 0,-1 0,1 0,0 0,-1 0,1 0,1 1,-1-1,0 1,1-1,-1 1,1 0,0 0,0 0,0 0,0 1,0-1,0 1,0 0,1-1,1 0,0 0,0-1,0 0,0 0,0 0,-1 0,0-1,0 0,0 0,0 0,0 0,-1 0,0-1,0 0,1-1,0-2,1 0,-1 1,2-1,-1 1,1 0,0 0,1 1,-1 0,1 0,1 1,-1 0,1 0,0 0,0 1,0 0,0 1,1 0,0 0,-1 1,8-1,46-20</inkml:trace>
  <inkml:trace contextRef="#ctx0" brushRef="#br0" timeOffset="78532.247">2220 582,'93'9,"-91"-8,0-1,0 1,0-1,0 1,0 0,0-1,0 1,0 0,-1 0,1 0,0 1,-1-1,1 0,-1 1,1-1,-1 1,1-1,-1 1,0 0,0-1,0 1,0 0,0 0,0 0,-1 0,1 0,-1 0,1 0,-1 0,0 0,1 0,-1 0,0 0,-1 0,1 0,0 0,0 0,-1 0,0 1,0-3,-1 1,1 0,0-1,-1 1,1-1,-1 0,0 1,1-1,-1 0,1 0,-1 0,1 0,-1 0,0-1,1 1,-1 0,1-1,-1 1,1-1,-1 1,1-1,0 0,-1 1,1-1,0 0,-1 0,1 0,0 0,0 0,0-1,0 1,0 0,0 0,0-1,1 1,-1 0,0-1,1 1,-1-2,-7-18,35 37,-3-10,-27-37,2 29,1 0,-1 0,1 0,-1 0,0 0,0 0,0 0,0 0,0 1,0-1,0 0,0 1,-1-1,1 1,-1 0,1-1,-1 1,1 0,-1 0,0 0,0 0,0 0,0 0,1 0,-1 1,0-1,0 1,0 0,0-1,0 1,0 0,0 0,0 0,-1 0,1 1,0-1,0 0,0 1,-1 0,-31 0,18 0,35 14,28 28,-46-39,1-1,0 0,0 0,1 0,-1 0,0 0,1-1,0 1,0-1,-1 1,1-1,1 0,-1 0,0 0,0-1,1 1,-1-1,1 0,-1 0,1 0,0 0,-1-1,1 1,0-1,0 0,-1 0,1-1,0 1,-1-1,1 1,0-1,-1 0,4-2,-66-2,52-7,38 6,-144 4,59 5,50-2,0 1,-1-1,1 0,0 0,-1 0,1 0,-1-1,1 0,-1 0,0 0,1-1,-1 1,1-1,0 0,-1-1,1 1,0-1,-1 1,1-1,0-1,0 1,1 0,-1-1,0 0,1 0,0 0,-1 0,1-1,0 1,1-1,-1 1,1-1,0 0,-1-1,-17-33,19 34,0 0,0 0,0 1,0-1,-1 0,0 1,1-1,-1 1,0-1,-1 1,1 0,0 0,-1 0,0 0,0 0,0 1,0-1,0 1,0 0,-1 0,1 0,-1 0,0 1,1 0,-1-1,0 1,0 0,0 1,0-1,1 1,-1 0,0-1,0 2,0-1,0 0,0 1,-2 0,3 0,1 0,-1 0,0 0,1-1,-1 0,0 1,0-1,1 0,-1 0,0 0,0-1,0 1,1-1,-1 0,0 1,1-1,-1 0,1-1,-1 1,1 0,-1-1,1 1,0-1,0 0,0 0,0 0,0 0,0 0,0 0,1 0,-1-1,1 1,0 0,-1-1,1 1,0-1,0 0,1 1,-1-1,1 0,-1 0,1 1,0-1,0 0,0 0,0 1,0-1,1-1,-6 27,0-1,-2 0,-1 0,0-1,-2 0,0 0,-1-1,-1-1,-14 17,24-33,-32 45,23-40,20-35,-7 20,1 0,0-1,0 1,1 0,0 1,0-1,0 1,1 0,0 0,0 0,1 0,0 1,0 0,0 1,0-1,1 1,0 0,-1 0,4 0,-21 7,0-1,1 2,-1 0,1 0,0 1,0 0,0 1,1 0,0 0,0 1,0 0,1 1,0 0,0 0,1 1,0 0,1 0,0 0,0 1,1 0,0 0,1 1,0-1,0 4,1-2,0 0,-1 0,-1 0,0 0,-1-1,0 0,0 0,-1-1,-1 1,1-1,-3 1,2-2,0 1,0 0,1 0,0 1,1 0,1 0,-1 0,2 1,0 0,0 0,1 0,0 2,-59 87,70-101,0 0,-1-1,1 0,-1 0,1-1,-1 0,0 0,0-1,0 1,0-2,0 1,0-1,-1 0,0 0,0-1,0 0,0 0,3-4,18-12,-36 18,0 0,0 1,-1 0,1 0,-1 1,1 1,-1-1,1 1,-1 1,-4 0,-22 0,39-1,-1 0,0 0,0 0,0 1,0-1,1 1,-1 0,0 0,0-1,0 1,0 0,-1 1,1-1,0 0,0 0,-1 1,1-1,0 1,-1 0,0-1,1 1,-1 0,0 0,0 0,0 0,0 0,0 0,0 0,-1 0,1 0,-1 0,1 0,-1 1,0-1,0 0,0 1,-8 96,3-65,-93 66,79-77,-2 0,-1-1,-1-2,0 0,-2-1,-20 11,163-307,-105 394,-13-114,0 0,0 0,0 1,-1-1,1 0,-1 0,0 0,0 0,0 0,0 0,0-1,-1 1,1 0,-1 0,0-1,0 1,0-1,0 0,0 1,0-1,-1 0,1 0,-1-1,0 1,1 0,-1-1,0 0,0 1,0-1,0 0,0-1,0 1,0 0,-1-1,7-12,2-1,-1 1,1 0,1 1,0-1,1 1,0 1,1-1,0 1,4-3,19-29,-27 65,-2 0,-1 0,-1 0,-1 0,-1 0,-1 0,-1 0,-1 0,-1-1,-1 0,0 0,-2 0,5-10,36-53,-28 38,0-1,0 0,-1 0,1-1,-1 1,0-1,0 0,0 0,-1 0,1 0,-1 0,-1 0,1 0,-1-1,0 1,1-4,-29 32,2 0,0 2,2 1,1 1,1 1,1 1,2 0,-9 20,-13 18,27-62,0 0,1-1,-2-1,1 0,0 0,0-1,-1-1,1 0,-1-1,1-1,-14-1,70-75,-20 46,-22 96,1-59,-1 1,0-1,0 1,-1-1,0 1,0-1,-1 1,1-1,-1 1,-1-1,1 0,-1 0,0 1,-1-1,1 0,-1-1,-1 1,1 0,-1 0,1-9,0 0,0 0,1 0,0-1,-1 1,1 0,1-1,-1 0,0 1,1-1,0 0,0 0,0 0,0 0,1 0,-1 0,1 0,0 0,0 0,1 0,-1 0,1 0,0 0,0 0,0 0,0 0,1 1,0-1,-1 0,1 1,1 0,-1-1,0 1,3-2,-6 9,1 0,0 0,-1 0,2 0,-1 0,0 0,1 0,-1 0,1 0,0-1,1 1,-1 0,1 0,-1-1,1 1,0-1,1 1,-1-1,0 0,1 0,0 0,0 0,0 0,0-1,1 1,99 38,-92-39,1 1,-1 0,0 1,0 0,0 1,-1 0,1 1,-1 0,-1 0,1 1,4 5,-10-9,1 1,0-1,-1 0,1 0,0 0,1-1,-1 0,0 0,1 0,-1-1,1 1,0-1,4 0,-7-1,1 0,-1 0,1 1,-1-1,1 1,-1 0,0 0,1 0,-1 1,0-1,0 1,0 0,0 0,0 0,0 0,-1 0,1 1,-1-1,1 1,0 1,-39-1,20-1,29 0,45 11,-49 1,-35 2,32-14,-1 0,1 0,0-1,0 0,0 0,0-1,0 1,0-1,0 0,0-1,0 0,0 0,0 0,0 0,0-1,4-2,60-6,-69 14,-1-1,0 1,0-1,0 1,-1-1,1 0,-1 1,0-1,0 1,0-1,0 0,-1 0,1 0,-1 0,0 0,0 0,0 0,0 0,0-1,-1 1,1-1,-1 0,0 0,1 1,-1-2,0 1,0 0,0-1,-3 2,5-2,0 0,-1 0,1 0,-1 0,1 0,-1 0,1 0,-1-1,1 1,-1-1,0 1,1-1,-1 1,0-1,0 0,1 0,-1 0,0 0,1 0,-1 0,0 0,0-1,1 1,-1-1,0 1,1-1,-1 0,1 1,-1-1,1 0,-1 0,1 0,-1 0,1 0,0 0,0-1,-1 1,1 0,0-1,0 1,1-1,-1 1,0-1,0 1,1-1,-1 0,1 1,-1-1,1 0,0 1,-1-1,1 0,0 0,0 1,0-1,1 0,-1 0,0 1,1-1,-1 0,1 0,5-15,5 38,27 30,-34-47,1 0,0-1,0 0,1 0,-1 0,1-1,-1 1,1-2,0 1,0 0,0-1,-1 0,1-1,2 1,-5-1,0-1,0 1,0 0,0 1,0-1,0 0,0 1,0 0,0 0,0-1,0 2,-1-1,1 0,0 1,-1-1,1 1,-1-1,0 1,1 0,-1 0,0 1,0-1,0 0,0 1,-1-1,1 1,0 1,-32-2,20-3,26 1,77 0,-147 13,46-2,35-3,100-5,-265 28,239-77,-100 45,1 1,0-1,0 1,-1 0,1-1,0 1,0 0,0 0,-1 1,1-1,0 0,0 0,-1 1,1-1,0 1,-1 0,1-1,0 1,-1 0,1 0,-1 0,1 0,-1 0,0 0,1 1,-1-1,0 0,0 1,0-1,0 1,0-1,0 1,0 0,-1-1,1 1,-1 0,1-1,-1 1,1 0,-1 0,0-1,0 1,0 0,0 0,0-1,0 1,-1 0,1 0,0-1,-1 1,0 0,1 0,-1-1,0 1,0-1,0 1,1 1,0 0,0 0,0 0,1 0,-1 0,1 0,0-1,0 1,0 0,0-1,0 1,1 0,-1-1,1 0,-1 1,1-1,0 0,0 0,0 0,0 0,1 0,-1 0,0-1,1 1,-1-1,1 1,-1-1,1 0,0 0,0 0,0-1,-1 1,1-1,3 1,47 29,-49-27,1 0,-1-1,1 1,0-1,0 0,0 0,0 0,0-1,1 0,-1 0,0 0,1 0,-1-1,1 0,-1 0,0-1,1 1,-1-1,0-1,1 1,-1 0,0-1,0 0,0-1,-1 1,1-1,0 0,-1 0,0 0,1 0,-1-1,-1 0,1 0,2-3,-21 4,-1 0,0 2,0 0,0 0,0 2,0 0,0 1,1 0,-1 1,-8 4,128-64,-335 52,260 5,-1 1,0 1,0 1,0 1,-1 2,0 1,0 1,0 1,-1 1,9 6,84 27,-137-33,14-6,-1-1,0 1,0-1,-1 0,1 0,0-1,-1 0,0 0,0 0,1 0,-1-1,0 0,0 0,0-1,0 0,0 0,-6-1,38-33,-1 0,-54 37,26-2,0 1,0-1,1 1,-1 0,1 0,0 0,-1 0,1 0,0 1,0-1,0 1,1-1,-1 1,0 0,1 0,0 0,0 0,0 0,0 0,0 0,0 1,1-3,0 0,0 1,0-1,1 0,-1 0,0 1,0-1,1 0,-1 0,1 1,-1-1,1 0,-1 0,1 0,0 0,0 0,-1 0,1 0,0 0,0 0,0 0,0 0,0-1,0 1,0 0,1-1,-1 1,0-1,0 1,0-1,1 1,-1-1,0 0,1 0,-1 0,0 0,0 0,1 0,-1 0,0 0,1 0,-1 0,0-1,0 1,1 0,-1-1,0 0,0 1,0-1,0 1,1-1,7 0,1 0,0 1,-1 0,1 0,0 1,0 1,-1 0,1 0,-1 1,0 0,0 0,0 1,0 0,-1 1,1 0,-1 0,110 38,-119-38,1-1,-1 0,0 1,0-1,-1 0,1 0,-1 0,0 0,0 0,-1 0,1-1,-1 1,1-1,-1 0,0 1,0-1,-1 0,1-1,-1 1,1-1,-1 1,-1 0,0 1,0 0,0 0,1 0,0 1,0-1,0 1,0 0,1 0,-1 1,1-1,1 1,-1-1,1 1,0 0,0 0,1 0,0 0,0 0,0 1,-10 26,7-24,10-24,10-51,8-18,-23 83,0-1,0 1,0 0,1-1,-1 1,0 0,1 0,-1 0,1 0,0 0,-1 1,1-1,0 0,-1 1,1-1,0 1,0 0,-1-1,1 1,0 0,0 0,0 0,0 0,-1 1,1-1,0 0,0 1,-1-1,1 1,0 0,-1-1,1 1,0 0,-1 0,1 0,-1 0,0 0,1 1,-1-1,0 0,1 1,14 10,1-1,0-1,1 0,0-1,0-2,1 1,0-2,1-1,-15-3,1-1,-1 0,1 0,-1-1,1 1,0-1,-1-1,1 1,0-1,-1 0,1 0,-1-1,1 1,-1-1,0 0,0-1,1 1,-2-1,1 0,0 0,-1-1,1 0,-1 1,0-1,0-1,-1 1,1 0,-1-1,0 0,1-2,76-126,-236 303,166-173,-1 0,1-1,-1 0,0-1,0 0,-1 0,1-1,-1 0,0 0,-1-1,4-3,-7 5,-1 0,1 1,0 0,0 0,0 0,1 1,0-1,-1 1,1 0,0 1,0-1,0 1,1 0,-1 0,1 0,-1 1,1 0,-1 0,1 0,0 1,-1 0,1 0,0 0,0 1,-1 0,4 1,26 39,42 64,-75-102,-1 0,0 1,0-1,0 1,0 0,-1-1,1 1,-1 0,0-1,0 1,0 0,-1-1,1 1,-1 0,0-1,0 1,0-1,0 1,-1-1,1 0,-1 1,0-1,0 0,0 0,-1 0,1-1,-1 1,1 0,-1-1,0 0,0 1,-1 0,-9 9,0-1,0 0,-1 0,0-1,-1-1,0-1,-1 0,0-1,0 0,8-36,-2-19,9 48,1-1,0 1,0-1,0 1,0-1,0 1,0-1,0 1,0-1,0 1,0-1,0 1,0-1,0 1,1-1,-1 1,0-1,0 1,0-1,1 1,-1 0,0-1,1 1,-1-1,0 1,1 0,-1-1,1 1,-1 0,0-1,1 1,-1 0,1 0,-1-1,1 1,-1 0,1 0,-1 0,1 0,-1 0,1 0,-1 0,1 0,-1 0,1 0,-1 0,1 0,-1 0,1 0,-1 0,1 0,-1 1,1-1,-1 0,1 0,-1 0,0 1,1-1,-1 0,1 1,-1-1,-24 59,24-57,-1-1,0 1,0-1,1 1,-1-1,0 1,0-1,0 0,0 0,-1 0,1 1,0-1,0 0,-1 0,1-1,-1 1,1 0,-1 0,1-1,-1 1,1-1,-1 1,1-1,-1 0,0 1,1-1,-1 0,0 0,1 0,-1-1,1 1,-1 0,0 0,0-1,2-1,2 0,-1 1,0-1,0 1,0-1,1 1,-1 0,1-1,-1 1,1 0,-1 0,1 0,0 0,0 0,-1 0,1 1,0-1,0 0,0 1,0 0,0-1,0 1,0 0,0 0,0 0,0 0,-1 0,1 1,0-1,0 1,0-1,0 1,0 0,0-1,-1 1,1 0,0 0,-1 0,1 1,-1-1,2 1,-2-2,0 0,1 0,-1 0,0 0,1 0,-1 0,0 1,1-1,-1 0,0 1,0-1,1 1,-1 0,0-1,0 1,0 0,0-1,0 1,0 0,0 0,0 0,0 0,0 0,0 0,-1 1,1-1,0 0,-1 0,1 0,-1 1,0-1,1 0,-1 0,0 1,1-1,-1 0,0 1,0-1,0 0,0 1,-1-1,1 0,0 1,-1-1,1 0,0 1,-1-1,1 0,-1 0,0 0,1 1,-1-1,0 0,0 0,0 0,0 0,0 0,0-1,0 1,0 0,0 0,0-1,-1 1,-32-29,33 27,1 1,-1-1,1 1,0-1,-1 0,1 1,0-1,-1 0,1 1,0-1,0 0,0 0,0 1,0-1,0 0,0 1,0-1,0 0,0 0,0 1,0-1,1 0,-1 1,0-1,0 0,1 1,-1-1,0 0,1 1,-1-1,1 1,-1-1,1 1,-1-1,1 1,-1-1,1 1,0-1,-1 1,1 0,-1-1,1 1,0 0,-1 0,1-1,0 1,0 0,-1 0,1 0,0 0,-1 0,1 0,0 0,0 0,-1 0,1 0,0 0,-1 1,1-1,0 0,-1 0,1 1,0-1,-1 1,1-1,0 0,-1 1,1-1,-1 1,1 0,0-2,0 1,0-1,0 1,0 0,0 0,0-1,0 1,0 0,0 0,0 0,0 0,0 0,0 0,0 0,0 1,0-1,0 0,0 1,0-1,0 0,0 1,0-1,0 1,0 0,0-1,0 1,-1 0,1-1,0 1,0 0,-1 0,1-1,0 1,-1 0,1 0,-1 0,0 0,1 0,-1 0,0 0,1 0,-1 0,0 0,0 0,0 0,0 0,0 1,-1-1,0 0,-1 0,1 0,-1 0,1 0,0-1,-1 1,0 0,1-1,-1 1,1-1,-1 1,0-1,1 0,-1 0,0 0,1 0,-1 0,0 0,1 0,-1 0,0-1,1 1,-1-1,0 1,1-1,-1 0,1 1,-2-2,3 3,1-1,-1 1,1-1,-1 1,0 0,1-1,-1 1,1-1,0 0,-1 1,1-1,-1 1,1-1,0 0,-1 1,1-1,0 0,-1 0,1 1,0-1,-1 0,1 0,0 0,-1 0,1 0,0 0,0 0,-1 0,1 0,0 0,-1-1,1 1,0 0,-1 0,1-1,0 1,-1 0,1-1,0 1,-1-1,8-5,0 1,0 0,1 0,-1 1,1 0,0 0,0 1,0 0,1 1,-1 0,1 0,-1 1,1 1,-1-1,1 1,0 1,8 1,81-8,-116 15,0 1,1 0,0 1,0 1,1 0,1 1,0 1,1 0,-5 7,-73 69,-42 17,165-152,-1 3,-2-1,-1-2,21-48,-152 295,200-381,-97 185,-1 0,1-1,-1 1,0 0,0-1,-1 1,0 0,0-1,0 0,0 1,-1-1,0 0,0 0,-1-1,1 1,-1-1,0 1,0-1,0 0,-1-1,0 1,1-1,-3 1,7-14,2-1,-1 1,1-1,1 1,0 0,1 0,0 0,0 0,1 0,0 1,1 0,0 0,0 1,1-1,0 1,0 1,1-1,0 1,0 1,2-1,-14 24,-1-1,0 1,-2-1,0 0,-1-1,0 0,-1 0,-1-1,0 0,-1 0,-1-1,0-1,0 0,-2-1,-2 2,19-24,0-1,1 1,0 0,1 0,0 0,0 0,1 1,1 0,0 0,0 1,1 0,0 0,1 1,0 0,0 0,1 1,-1 0,2 1,-1 0,1 0,0 1,0 1,5-2,-87 58,-40 69,116-130,1 0,1 0,0 1,0-1,0 1,1 1,0 0,1 0,-1 0,2 1,-1 0,0 1,1 0,0 1,0 0,1 0,-1 1,1 1,-1 0,1 0,0 1,0 0,-58 26,39-23,0 1,1 1,-1-1,1 1,0 1,0-1,0 1,0 0,1 1,0 0,0 0,1 0,-1 1,1-1,1 1,-1 0,1 1,-1 2,-1 10,43-16,16 7,18 15</inkml:trace>
  <inkml:trace contextRef="#ctx0" brushRef="#br0" timeOffset="81032.32">3040 3184,'-8'-1,"1"-1,-1-1,1 1,0-1,-1 0,1-1,1 1,-1-1,0-1,1 1,0-1,-2-3,4 4,0 0,0 1,-1-1,1 1,-1 0,0 0,0 0,0 1,0 0,-1 0,1 0,-1 0,1 1,-1 0,1 0,-6 1,16 18,1 0,0 0,1 0,1-1,1 0,0 0,1-1,1-1,1 1,0-2,0 0,2 0,0-1,0-1,1 0,1-1,0-1,6 3</inkml:trace>
  <inkml:trace contextRef="#ctx0" brushRef="#br0" timeOffset="89016.799">3385 276,'0'81,"2"19,-2-98,1 0,0 1,-1-1,1 0,0 0,0 0,0 0,0 0,1 0,-1 0,0-1,1 1,-1 0,1-1,0 1,-1-1,1 0,0 1,0-1,0 0,0 0,0 0,0 0,0-1,1 1,-1-1,0 1,0-1,0 0,1 1,-1-1,0 0,0-1,1 1,1-1,-1 1,-1-1,1 0,-1 1,1-1,-1 0,1-1,-1 1,0 0,0-1,1 1,-1-1,0 0,-1 0,1 0,0 0,0 0,-1 0,1 0,-1 0,0-1,1 1,-1 0,0-1,-1 1,1-1,0 0,-1 1,1-1,-1 1,0-1,0 0,0 1,0-1,0 0,-1 1,1-1,-1 0,0 1,0-1,0 1,0 0,0-1,0 1,-1 0,1-1,-1 1,1 0,-1 0,0 0,0 0,0 1,0-1,0 0,0 1,-1 0,1-1,0 1,-1 0,1 0,-1 0,0 0,-3-26,1-1,2 0,1-1,1 1,1 0,2-1,1 1,0 0,3 0,0 1,2-1,7-15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1T03:25:11.45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  <inkml:brush xml:id="br1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0 166,'0'0</inkml:trace>
  <inkml:trace contextRef="#ctx0" brushRef="#br1" timeOffset="159242.984">594 166,'-10'1,"1"1,-1 0,1 1,0 0,0 0,0 1,1 0,-1 0,1 1,0 0,0 1,1-1,0 2,0-1,0 1,1 0,0 0,0 1,0 0,1 0,1 0,-1 0,1 1,1 0,-1 0,2 0,-1 3,-46 78,27 35,21-106,-1-1,-1 1,0-1,-2 0,0 0,0 0,-2 0,0-1,-1 0,-4 4,15-37,1 1,0-1,1 1,0 0,2 1,0-1,0 1,1 1,1-1,0 1,1 1,0 0,1 0,0 1,1 0,0 1,1 1,0 0,7-3</inkml:trace>
  <inkml:trace contextRef="#ctx0" brushRef="#br1" timeOffset="160336.749">317 0,'5'0,"1"3,0 4,-1 7,-1 3,-2 4,-1 2,-1 0,0 1,0-4</inkml:trace>
  <inkml:trace contextRef="#ctx0" brushRef="#br1" timeOffset="161524.265">221 125,'-48'86,"-3"-1,-3-3,-9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4DCC5AE-C4DB-4E27-B02C-6C337F406A52}" type="datetimeFigureOut">
              <a:rPr lang="zh-CN" altLang="en-US"/>
              <a:pPr>
                <a:defRPr/>
              </a:pPr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1CAFAB5-24B5-4523-A47C-A2A8213E0D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430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liCbRZPrZA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随机森林平均来说最强，但也只在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9.9%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的数据集上拿到了第一，优点是鲜有短板。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的平均水平紧随其后，在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10.7%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的数据集上拿到第一。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神经网络（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13.2%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~9%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）表现不错。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数据维度越高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，随机森林就比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AdaBoost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强越多，但是整体不及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SVM[2]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数据量越大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，神经网络就越强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，它的思路就是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对于待判断的点，找到离它最近的几个数据点，根据它们的类型决定待判断点的类型。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它的特点是完全跟着数据走，没有数学模型可言。</a:t>
            </a:r>
          </a:p>
          <a:p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适用情景：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需要一个特别容易解释的模型的时候。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比如需要向用户解释原因的推荐算法。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Naive Bayes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，核心思路是根据条件概率计算待判断点的类型。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是相对容易理解的一个模型，至今依然被垃圾邮件过滤器使用。</a:t>
            </a:r>
          </a:p>
          <a:p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适用情景：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需要一个比较容易解释，而且不同维度之间相关性较小的模型的时候。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可以高效处理高维数据，虽然结果可能不尽如人意。</a:t>
            </a:r>
          </a:p>
          <a:p>
            <a:endParaRPr lang="en-US" altLang="zh-CN" dirty="0"/>
          </a:p>
          <a:p>
            <a:r>
              <a:rPr lang="zh-CN" altLang="en-US" dirty="0"/>
              <a:t>因为它能够生成清晰的基于特征</a:t>
            </a:r>
            <a:r>
              <a:rPr lang="en-US" altLang="zh-CN" dirty="0"/>
              <a:t>(feature)</a:t>
            </a:r>
            <a:r>
              <a:rPr lang="zh-CN" altLang="en-US" dirty="0"/>
              <a:t>选择不同预测结果的树状结构，数据分析师希望更好的理解手上的数据的时候往往可以使用决策树。</a:t>
            </a:r>
          </a:p>
          <a:p>
            <a:r>
              <a:rPr lang="zh-CN" altLang="en-US" dirty="0"/>
              <a:t>同时它也是相对容易被攻击的分类器</a:t>
            </a:r>
            <a:r>
              <a:rPr lang="en-US" altLang="zh-CN" dirty="0"/>
              <a:t>[3]</a:t>
            </a:r>
            <a:r>
              <a:rPr lang="zh-CN" altLang="en-US" dirty="0"/>
              <a:t>。这里的攻击是指人为的改变一些特征，使得分类器判断错误。常见于垃圾邮件躲避检测中。因为决策树最终在底层判断是基于单个条件的，攻击者往往只需要改变很少的特征就可以逃过监测。</a:t>
            </a:r>
          </a:p>
          <a:p>
            <a:r>
              <a:rPr lang="zh-CN" altLang="en-US" dirty="0"/>
              <a:t>受限于它的简单性，决策树更大的用处是作为一些更有用的算法的基石。</a:t>
            </a:r>
          </a:p>
          <a:p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作者：</a:t>
            </a:r>
            <a:r>
              <a:rPr lang="en-US" altLang="zh-CN" dirty="0" err="1"/>
              <a:t>xyzh</a:t>
            </a:r>
            <a:br>
              <a:rPr lang="en-US" altLang="zh-CN" dirty="0"/>
            </a:br>
            <a:r>
              <a:rPr lang="zh-CN" altLang="en-US" dirty="0"/>
              <a:t>链接：</a:t>
            </a:r>
            <a:r>
              <a:rPr lang="en-US" altLang="zh-CN" dirty="0"/>
              <a:t>https://www.zhihu.com/question/26726794/answer/151282052</a:t>
            </a:r>
            <a:br>
              <a:rPr lang="en-US" altLang="zh-CN" dirty="0"/>
            </a:br>
            <a:r>
              <a:rPr lang="zh-CN" altLang="en-US" dirty="0"/>
              <a:t>来源：知乎</a:t>
            </a:r>
            <a:br>
              <a:rPr lang="zh-CN" altLang="en-US" dirty="0"/>
            </a:br>
            <a:r>
              <a:rPr lang="zh-CN" altLang="en-US" dirty="0"/>
              <a:t>著作权归作者所有。商业转载请联系作者获得授权，非商业转载请注明出处。</a:t>
            </a:r>
          </a:p>
          <a:p>
            <a:endParaRPr lang="en-US" altLang="zh-CN" dirty="0"/>
          </a:p>
          <a:p>
            <a:r>
              <a:rPr lang="zh-CN" altLang="en-US" dirty="0"/>
              <a:t>提到决策树就不得不提随机森林。顾名思义，森林就是很多树。</a:t>
            </a:r>
          </a:p>
          <a:p>
            <a:r>
              <a:rPr lang="zh-CN" altLang="en-US" dirty="0"/>
              <a:t>严格来说，随机森林其实算是一种集成算法。它首先随机选取不同的特征</a:t>
            </a:r>
            <a:r>
              <a:rPr lang="en-US" altLang="zh-CN" dirty="0"/>
              <a:t>(feature)</a:t>
            </a:r>
            <a:r>
              <a:rPr lang="zh-CN" altLang="en-US" dirty="0"/>
              <a:t>和训练样本</a:t>
            </a:r>
            <a:r>
              <a:rPr lang="en-US" altLang="zh-CN" dirty="0"/>
              <a:t>(training sample)</a:t>
            </a:r>
            <a:r>
              <a:rPr lang="zh-CN" altLang="en-US" dirty="0"/>
              <a:t>，生成大量的决策树，然后综合这些决策树的结果来进行最终的分类。</a:t>
            </a:r>
          </a:p>
          <a:p>
            <a:r>
              <a:rPr lang="zh-CN" altLang="en-US" dirty="0"/>
              <a:t>随机森林在现实分析中被大量使用，它相对于决策树，在准确性上有了很大的提升，同时一定程度上改善了决策树容易被攻击的特点。</a:t>
            </a:r>
          </a:p>
          <a:p>
            <a:br>
              <a:rPr lang="zh-CN" altLang="en-US" dirty="0"/>
            </a:br>
            <a:r>
              <a:rPr lang="zh-CN" altLang="en-US" dirty="0"/>
              <a:t>适用情景：</a:t>
            </a:r>
          </a:p>
          <a:p>
            <a:r>
              <a:rPr lang="zh-CN" altLang="en-US" dirty="0"/>
              <a:t>数据维度相对低（几十维），同时对准确性有较高要求时。</a:t>
            </a:r>
          </a:p>
          <a:p>
            <a:r>
              <a:rPr lang="zh-CN" altLang="en-US" dirty="0"/>
              <a:t>因为不需要很多参数调整就可以达到不错的效果，基本上不知道用什么方法的时候都可以先试一下随机森林。</a:t>
            </a:r>
          </a:p>
          <a:p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作者：</a:t>
            </a:r>
            <a:r>
              <a:rPr lang="en-US" altLang="zh-CN" dirty="0" err="1"/>
              <a:t>xyzh</a:t>
            </a:r>
            <a:br>
              <a:rPr lang="en-US" altLang="zh-CN" dirty="0"/>
            </a:br>
            <a:r>
              <a:rPr lang="zh-CN" altLang="en-US" dirty="0"/>
              <a:t>链接：</a:t>
            </a:r>
            <a:r>
              <a:rPr lang="en-US" altLang="zh-CN" dirty="0"/>
              <a:t>https://www.zhihu.com/question/26726794/answer/151282052</a:t>
            </a:r>
            <a:br>
              <a:rPr lang="en-US" altLang="zh-CN" dirty="0"/>
            </a:br>
            <a:r>
              <a:rPr lang="zh-CN" altLang="en-US" dirty="0"/>
              <a:t>来源：知乎</a:t>
            </a:r>
            <a:br>
              <a:rPr lang="zh-CN" altLang="en-US" dirty="0"/>
            </a:br>
            <a:r>
              <a:rPr lang="zh-CN" altLang="en-US" dirty="0"/>
              <a:t>著作权归作者所有。商业转载请联系作者获得授权，非商业转载请注明出处。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87A80-512F-4AFB-96DE-BF6C60C335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42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60F7F0-BF9E-403E-9A75-9AC6643CC0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805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AFAB5-24B5-4523-A47C-A2A8213E0DDD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460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硬间隔软件个</a:t>
            </a: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60F7F0-BF9E-403E-9A75-9AC6643CC0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02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60F7F0-BF9E-403E-9A75-9AC6643CC0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836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60F7F0-BF9E-403E-9A75-9AC6643CC0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583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要让前半部分最小，也要让后半部分最小</a:t>
            </a: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60F7F0-BF9E-403E-9A75-9AC6643CC0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781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参考统计学习方法 </a:t>
            </a:r>
            <a:r>
              <a:rPr lang="en-US" altLang="zh-CN" dirty="0"/>
              <a:t>p110</a:t>
            </a:r>
            <a:endParaRPr lang="zh-CN" altLang="en-US" dirty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60F7F0-BF9E-403E-9A75-9AC6643CC0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137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60F7F0-BF9E-403E-9A75-9AC6643CC0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721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https://www.youtube.com/watch?v=3liCbRZPrZA</a:t>
            </a:r>
            <a:r>
              <a:rPr lang="en-US" dirty="0"/>
              <a:t> </a:t>
            </a:r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AFAB5-24B5-4523-A47C-A2A8213E0DDD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2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FAB5-24B5-4523-A47C-A2A8213E0DDD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AFAB5-24B5-4523-A47C-A2A8213E0DD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863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BF805-D3C0-4D22-B3C1-68A59F48354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2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AFAB5-24B5-4523-A47C-A2A8213E0DDD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06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AFAB5-24B5-4523-A47C-A2A8213E0DD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954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AFAB5-24B5-4523-A47C-A2A8213E0DD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88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AFAB5-24B5-4523-A47C-A2A8213E0DD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68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在求取有约束条件的优化问题时，拉格朗日乘子法（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Lagrange Multiplier) </a:t>
            </a:r>
            <a:r>
              <a:rPr lang="zh-CN" altLang="en-US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KKT</a:t>
            </a:r>
            <a:r>
              <a:rPr lang="zh-CN" altLang="en-US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条件是非常重要的两个求取方法，对于等式约束的优化问题，可以应用拉格朗日乘子法去求取最优值；如果含有不等式约束，可以应用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KKT</a:t>
            </a:r>
            <a:r>
              <a:rPr lang="zh-CN" altLang="en-US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条件去求取。当然，这两个方法求得的结果只是必要条件，只有当是凸函数的情况下，才能保证是充分必要条件。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https://blog.csdn.net/xianlingmao/article/details/7919597</a:t>
            </a:r>
            <a:endParaRPr lang="zh-CN" altLang="en-US" sz="9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AFAB5-24B5-4523-A47C-A2A8213E0DD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82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在求取有约束条件的优化问题时，拉格朗日乘子法（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Lagrange Multiplier) </a:t>
            </a:r>
            <a:r>
              <a:rPr lang="zh-CN" altLang="en-US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KKT</a:t>
            </a:r>
            <a:r>
              <a:rPr lang="zh-CN" altLang="en-US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条件是非常重要的两个求取方法，对于等式约束的优化问题，可以应用拉格朗日乘子法去求取最优值；如果含有不等式约束，可以应用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KKT</a:t>
            </a:r>
            <a:r>
              <a:rPr lang="zh-CN" altLang="en-US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条件去求取。当然，这两个方法求得的结果只是必要条件，只有当是凸函数的情况下，才能保证是充分必要条件。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https://blog.csdn.net/xianlingmao/article/details/7919597</a:t>
            </a:r>
            <a:endParaRPr lang="zh-CN" altLang="en-US" sz="9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AFAB5-24B5-4523-A47C-A2A8213E0DD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800" dirty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60F7F0-BF9E-403E-9A75-9AC6643CC0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02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F048231-3E1D-4193-9AE4-83E8DEAD944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98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0DFC131-E331-4220-990A-DED80392AB6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97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0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8" y="193677"/>
            <a:ext cx="3977087" cy="541046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886523"/>
            <a:ext cx="9144000" cy="4256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183964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3480528" y="495075"/>
            <a:ext cx="2182944" cy="177977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245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2793380" y="2274850"/>
            <a:ext cx="3557240" cy="61889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100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A5F519-9A61-459C-8B9B-554457686BE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2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E9BE078-845A-47F8-94AC-9E64C96AB4A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2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E65FE76-613F-46E3-AB0A-93B3903605A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30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14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74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04519AC-4ACB-4841-9664-382ADDE3D9E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05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B7A5545-2B00-43AA-B203-292EFA0D2D7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01BF3F-3F0F-4C9B-80A9-CB9711590D2B}" type="datetimeFigureOut">
              <a:rPr lang="zh-CN" altLang="en-US" smtClean="0"/>
              <a:pPr>
                <a:defRPr/>
              </a:pPr>
              <a:t>2020/6/1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64130-00B3-44C4-B401-C5220E82E53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0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33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0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B1B2-B2BD-4E0F-92D8-71067FCAE6E8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2A2E7C-2103-4E07-A2AF-5CCA8B7874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rcRect/>
          <a:stretch/>
        </p:blipFill>
        <p:spPr>
          <a:xfrm>
            <a:off x="0" y="1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6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7" r:id="rId12"/>
    <p:sldLayoutId id="214748375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020" y="1417320"/>
            <a:ext cx="5714524" cy="57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0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4.xml"/><Relationship Id="rId18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customXml" Target="../ink/ink1.xml"/><Relationship Id="rId12" Type="http://schemas.openxmlformats.org/officeDocument/2006/relationships/image" Target="../media/image36.png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11" Type="http://schemas.openxmlformats.org/officeDocument/2006/relationships/customXml" Target="../ink/ink3.xml"/><Relationship Id="rId5" Type="http://schemas.openxmlformats.org/officeDocument/2006/relationships/image" Target="../media/image32.jpeg"/><Relationship Id="rId15" Type="http://schemas.openxmlformats.org/officeDocument/2006/relationships/customXml" Target="../ink/ink5.xml"/><Relationship Id="rId10" Type="http://schemas.openxmlformats.org/officeDocument/2006/relationships/image" Target="../media/image35.png"/><Relationship Id="rId4" Type="http://schemas.openxmlformats.org/officeDocument/2006/relationships/image" Target="../media/image190.png"/><Relationship Id="rId9" Type="http://schemas.openxmlformats.org/officeDocument/2006/relationships/customXml" Target="../ink/ink2.xml"/><Relationship Id="rId1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2411760" y="1707654"/>
            <a:ext cx="4904184" cy="585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4500" dirty="0">
                <a:solidFill>
                  <a:schemeClr val="tx1"/>
                </a:solidFill>
                <a:latin typeface="腾讯体" panose="02010600010101010101" pitchFamily="2" charset="-122"/>
                <a:ea typeface="腾讯体" panose="02010600010101010101" pitchFamily="2" charset="-122"/>
              </a:rPr>
              <a:t>支持向量机</a:t>
            </a:r>
            <a:r>
              <a:rPr kumimoji="1" lang="en-US" altLang="zh-CN" sz="4500" dirty="0">
                <a:solidFill>
                  <a:schemeClr val="tx1"/>
                </a:solidFill>
                <a:latin typeface="腾讯体" panose="02010600010101010101" pitchFamily="2" charset="-122"/>
                <a:ea typeface="腾讯体" panose="02010600010101010101" pitchFamily="2" charset="-122"/>
              </a:rPr>
              <a:t>SVM</a:t>
            </a:r>
            <a:endParaRPr kumimoji="1" lang="zh-CN" altLang="en-US" sz="4500" dirty="0">
              <a:solidFill>
                <a:schemeClr val="tx1"/>
              </a:solidFill>
              <a:latin typeface="文泉驿正黑" panose="02000603000000000000" pitchFamily="2" charset="-122"/>
              <a:ea typeface="文泉驿正黑" panose="02000603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6257" y="2775347"/>
            <a:ext cx="2204450" cy="866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338"/>
              </a:spcBef>
            </a:pP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陈雁</a:t>
            </a:r>
            <a:endParaRPr lang="en-US" altLang="zh-CN" sz="1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338"/>
              </a:spcBef>
            </a:pP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15882067772</a:t>
            </a:r>
          </a:p>
          <a:p>
            <a:pPr>
              <a:lnSpc>
                <a:spcPct val="130000"/>
              </a:lnSpc>
              <a:spcBef>
                <a:spcPts val="338"/>
              </a:spcBef>
            </a:pP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carly.chenyan@gmail.com</a:t>
            </a:r>
            <a:endParaRPr lang="zh-CN" altLang="en-US" sz="1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796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diamond/>
      </p:transition>
    </mc:Choice>
    <mc:Fallback xmlns="">
      <p:transition spd="med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9129" y="118179"/>
            <a:ext cx="4001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分割超平面</a:t>
            </a:r>
            <a:r>
              <a:rPr lang="en-US" altLang="zh-CN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---</a:t>
            </a:r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不唯一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331640" y="3782322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问题：似乎存在许多分割超平面，如何选择？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1" name="组 40"/>
          <p:cNvGrpSpPr/>
          <p:nvPr/>
        </p:nvGrpSpPr>
        <p:grpSpPr>
          <a:xfrm>
            <a:off x="2815284" y="1050169"/>
            <a:ext cx="3600400" cy="2448272"/>
            <a:chOff x="533184" y="1448735"/>
            <a:chExt cx="2437757" cy="2016224"/>
          </a:xfrm>
        </p:grpSpPr>
        <p:grpSp>
          <p:nvGrpSpPr>
            <p:cNvPr id="6" name="组 5"/>
            <p:cNvGrpSpPr/>
            <p:nvPr/>
          </p:nvGrpSpPr>
          <p:grpSpPr>
            <a:xfrm>
              <a:off x="533184" y="1448735"/>
              <a:ext cx="2437757" cy="2016224"/>
              <a:chOff x="622075" y="1131590"/>
              <a:chExt cx="2437757" cy="2016224"/>
            </a:xfrm>
          </p:grpSpPr>
          <p:grpSp>
            <p:nvGrpSpPr>
              <p:cNvPr id="7" name="组 6"/>
              <p:cNvGrpSpPr/>
              <p:nvPr/>
            </p:nvGrpSpPr>
            <p:grpSpPr>
              <a:xfrm>
                <a:off x="622075" y="1131590"/>
                <a:ext cx="2437757" cy="2016224"/>
                <a:chOff x="190027" y="1131590"/>
                <a:chExt cx="2437757" cy="2016224"/>
              </a:xfrm>
            </p:grpSpPr>
            <p:cxnSp>
              <p:nvCxnSpPr>
                <p:cNvPr id="32" name="直线连接符 31"/>
                <p:cNvCxnSpPr/>
                <p:nvPr/>
              </p:nvCxnSpPr>
              <p:spPr>
                <a:xfrm flipH="1">
                  <a:off x="467544" y="1275606"/>
                  <a:ext cx="2160240" cy="1872208"/>
                </a:xfrm>
                <a:prstGeom prst="line">
                  <a:avLst/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线箭头连接符 32"/>
                <p:cNvCxnSpPr/>
                <p:nvPr/>
              </p:nvCxnSpPr>
              <p:spPr>
                <a:xfrm>
                  <a:off x="190027" y="3075806"/>
                  <a:ext cx="222173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线箭头连接符 33"/>
                <p:cNvCxnSpPr/>
                <p:nvPr/>
              </p:nvCxnSpPr>
              <p:spPr>
                <a:xfrm flipV="1">
                  <a:off x="190027" y="1131590"/>
                  <a:ext cx="0" cy="19442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 8"/>
              <p:cNvGrpSpPr/>
              <p:nvPr/>
            </p:nvGrpSpPr>
            <p:grpSpPr>
              <a:xfrm>
                <a:off x="975467" y="1476286"/>
                <a:ext cx="971692" cy="951876"/>
                <a:chOff x="1211233" y="1476286"/>
                <a:chExt cx="735926" cy="807432"/>
              </a:xfrm>
              <a:solidFill>
                <a:srgbClr val="3CA057"/>
              </a:solidFill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1838370" y="1498564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433494" y="1782470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1233239" y="1491630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211233" y="1774753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1597538" y="1820982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295105" y="2139702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1706327" y="1643472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1570452" y="1476286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46043" y="1998493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1433494" y="1577078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0" name="组 9"/>
              <p:cNvGrpSpPr/>
              <p:nvPr/>
            </p:nvGrpSpPr>
            <p:grpSpPr>
              <a:xfrm rot="10800000">
                <a:off x="1412575" y="1844010"/>
                <a:ext cx="1070056" cy="907639"/>
                <a:chOff x="1211233" y="1455322"/>
                <a:chExt cx="694999" cy="828396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1797443" y="145532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1377758" y="1491629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1239416" y="156293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1211233" y="1774753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597538" y="182098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295105" y="213970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706327" y="164347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1578579" y="150153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46043" y="1998493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1404386" y="1730013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cxnSp>
          <p:nvCxnSpPr>
            <p:cNvPr id="35" name="直线连接符 34"/>
            <p:cNvCxnSpPr/>
            <p:nvPr/>
          </p:nvCxnSpPr>
          <p:spPr>
            <a:xfrm flipH="1">
              <a:off x="946370" y="1752186"/>
              <a:ext cx="1302588" cy="13379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/>
            <p:cNvCxnSpPr/>
            <p:nvPr/>
          </p:nvCxnSpPr>
          <p:spPr>
            <a:xfrm flipH="1">
              <a:off x="1114926" y="1592751"/>
              <a:ext cx="1067924" cy="163346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/>
            <p:cNvCxnSpPr/>
            <p:nvPr/>
          </p:nvCxnSpPr>
          <p:spPr>
            <a:xfrm flipH="1">
              <a:off x="867771" y="1878320"/>
              <a:ext cx="1482577" cy="1139843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94659"/>
            <a:ext cx="6942475" cy="4348841"/>
          </a:xfrm>
          <a:prstGeom prst="rect">
            <a:avLst/>
          </a:prstGeom>
        </p:spPr>
      </p:pic>
      <p:sp>
        <p:nvSpPr>
          <p:cNvPr id="3" name="笑脸 2"/>
          <p:cNvSpPr/>
          <p:nvPr/>
        </p:nvSpPr>
        <p:spPr>
          <a:xfrm>
            <a:off x="3978476" y="2271405"/>
            <a:ext cx="1163435" cy="1061381"/>
          </a:xfrm>
          <a:prstGeom prst="smileyFace">
            <a:avLst/>
          </a:prstGeom>
          <a:solidFill>
            <a:srgbClr val="3CA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哪个最好</a:t>
            </a:r>
          </a:p>
        </p:txBody>
      </p:sp>
    </p:spTree>
    <p:extLst>
      <p:ext uri="{BB962C8B-B14F-4D97-AF65-F5344CB8AC3E}">
        <p14:creationId xmlns:p14="http://schemas.microsoft.com/office/powerpoint/2010/main" val="199504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896E5D-32B7-4192-A457-FB9EE4754BA6}"/>
              </a:ext>
            </a:extLst>
          </p:cNvPr>
          <p:cNvSpPr txBox="1"/>
          <p:nvPr/>
        </p:nvSpPr>
        <p:spPr>
          <a:xfrm>
            <a:off x="3440921" y="2139702"/>
            <a:ext cx="22621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50" dirty="0">
                <a:latin typeface="文泉驿正黑" panose="02000603000000000000" pitchFamily="2" charset="-122"/>
                <a:ea typeface="文泉驿正黑" panose="02000603000000000000" pitchFamily="2" charset="-122"/>
              </a:rPr>
              <a:t>好坏标准</a:t>
            </a:r>
          </a:p>
        </p:txBody>
      </p:sp>
    </p:spTree>
    <p:extLst>
      <p:ext uri="{BB962C8B-B14F-4D97-AF65-F5344CB8AC3E}">
        <p14:creationId xmlns:p14="http://schemas.microsoft.com/office/powerpoint/2010/main" val="284857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601" y="3589984"/>
            <a:ext cx="7772400" cy="1021556"/>
          </a:xfrm>
        </p:spPr>
        <p:txBody>
          <a:bodyPr/>
          <a:lstStyle/>
          <a:p>
            <a:r>
              <a:rPr lang="zh-CN" altLang="en-US" sz="2800" dirty="0">
                <a:solidFill>
                  <a:srgbClr val="FFC000"/>
                </a:solidFill>
              </a:rPr>
              <a:t>多个分割超平面</a:t>
            </a:r>
            <a:r>
              <a:rPr lang="en-US" altLang="zh-CN" sz="2800" dirty="0">
                <a:solidFill>
                  <a:srgbClr val="FFC000"/>
                </a:solidFill>
              </a:rPr>
              <a:t>?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23478"/>
            <a:ext cx="7772400" cy="864096"/>
          </a:xfrm>
        </p:spPr>
        <p:txBody>
          <a:bodyPr/>
          <a:lstStyle/>
          <a:p>
            <a:pPr defTabSz="913765"/>
            <a:r>
              <a:rPr lang="zh-CN" altLang="en-US" sz="3200" dirty="0">
                <a:solidFill>
                  <a:srgbClr val="2057A6"/>
                </a:solidFill>
                <a:cs typeface="+mj-cs"/>
              </a:rPr>
              <a:t>分割超平面</a:t>
            </a:r>
            <a:r>
              <a:rPr lang="en-US" altLang="zh-CN" sz="3200" dirty="0">
                <a:solidFill>
                  <a:srgbClr val="2057A6"/>
                </a:solidFill>
                <a:cs typeface="+mj-cs"/>
              </a:rPr>
              <a:t>---</a:t>
            </a:r>
            <a:r>
              <a:rPr lang="zh-CN" altLang="en-US" sz="3200" dirty="0">
                <a:solidFill>
                  <a:srgbClr val="2057A6"/>
                </a:solidFill>
                <a:cs typeface="+mj-cs"/>
              </a:rPr>
              <a:t>最大间隔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2977895" y="4387559"/>
            <a:ext cx="31683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25759" y="3685557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位于两类训练样本正中间的分割超平面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34675" y="3879846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对样本局部扰动的“包容度”大</a:t>
            </a:r>
          </a:p>
        </p:txBody>
      </p:sp>
      <p:grpSp>
        <p:nvGrpSpPr>
          <p:cNvPr id="58" name="组 57"/>
          <p:cNvGrpSpPr/>
          <p:nvPr/>
        </p:nvGrpSpPr>
        <p:grpSpPr>
          <a:xfrm>
            <a:off x="2915816" y="794538"/>
            <a:ext cx="3600400" cy="2448272"/>
            <a:chOff x="4835161" y="1219028"/>
            <a:chExt cx="3600400" cy="2448272"/>
          </a:xfrm>
        </p:grpSpPr>
        <p:grpSp>
          <p:nvGrpSpPr>
            <p:cNvPr id="59" name="组 58"/>
            <p:cNvGrpSpPr/>
            <p:nvPr/>
          </p:nvGrpSpPr>
          <p:grpSpPr>
            <a:xfrm>
              <a:off x="4835161" y="1219028"/>
              <a:ext cx="3600400" cy="2448272"/>
              <a:chOff x="533184" y="1448735"/>
              <a:chExt cx="2437757" cy="2016224"/>
            </a:xfrm>
          </p:grpSpPr>
          <p:grpSp>
            <p:nvGrpSpPr>
              <p:cNvPr id="64" name="组 63"/>
              <p:cNvGrpSpPr/>
              <p:nvPr/>
            </p:nvGrpSpPr>
            <p:grpSpPr>
              <a:xfrm>
                <a:off x="533184" y="1448735"/>
                <a:ext cx="2437757" cy="2016224"/>
                <a:chOff x="622075" y="1131590"/>
                <a:chExt cx="2437757" cy="2016224"/>
              </a:xfrm>
            </p:grpSpPr>
            <p:grpSp>
              <p:nvGrpSpPr>
                <p:cNvPr id="68" name="组 67"/>
                <p:cNvGrpSpPr/>
                <p:nvPr/>
              </p:nvGrpSpPr>
              <p:grpSpPr>
                <a:xfrm>
                  <a:off x="622075" y="1131590"/>
                  <a:ext cx="2437757" cy="2016224"/>
                  <a:chOff x="190027" y="1131590"/>
                  <a:chExt cx="2437757" cy="2016224"/>
                </a:xfrm>
              </p:grpSpPr>
              <p:cxnSp>
                <p:nvCxnSpPr>
                  <p:cNvPr id="91" name="直线连接符 90"/>
                  <p:cNvCxnSpPr/>
                  <p:nvPr/>
                </p:nvCxnSpPr>
                <p:spPr>
                  <a:xfrm flipH="1">
                    <a:off x="467544" y="1275606"/>
                    <a:ext cx="2160240" cy="1872208"/>
                  </a:xfrm>
                  <a:prstGeom prst="line">
                    <a:avLst/>
                  </a:prstGeom>
                  <a:ln w="38100"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线箭头连接符 91"/>
                  <p:cNvCxnSpPr/>
                  <p:nvPr/>
                </p:nvCxnSpPr>
                <p:spPr>
                  <a:xfrm>
                    <a:off x="190027" y="3075806"/>
                    <a:ext cx="2221733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线箭头连接符 92"/>
                  <p:cNvCxnSpPr/>
                  <p:nvPr/>
                </p:nvCxnSpPr>
                <p:spPr>
                  <a:xfrm flipV="1">
                    <a:off x="190027" y="1131590"/>
                    <a:ext cx="0" cy="19442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组 68"/>
                <p:cNvGrpSpPr/>
                <p:nvPr/>
              </p:nvGrpSpPr>
              <p:grpSpPr>
                <a:xfrm>
                  <a:off x="975467" y="1438919"/>
                  <a:ext cx="899043" cy="899381"/>
                  <a:chOff x="1211233" y="1444589"/>
                  <a:chExt cx="680904" cy="762903"/>
                </a:xfrm>
                <a:solidFill>
                  <a:srgbClr val="3CA057"/>
                </a:solidFill>
              </p:grpSpPr>
              <p:sp>
                <p:nvSpPr>
                  <p:cNvPr id="81" name="椭圆 80"/>
                  <p:cNvSpPr/>
                  <p:nvPr/>
                </p:nvSpPr>
                <p:spPr>
                  <a:xfrm>
                    <a:off x="1783348" y="1444589"/>
                    <a:ext cx="108789" cy="14401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1433494" y="1782470"/>
                    <a:ext cx="108789" cy="14401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椭圆 82"/>
                  <p:cNvSpPr/>
                  <p:nvPr/>
                </p:nvSpPr>
                <p:spPr>
                  <a:xfrm>
                    <a:off x="1233239" y="1491630"/>
                    <a:ext cx="108789" cy="14401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4" name="椭圆 83"/>
                  <p:cNvSpPr/>
                  <p:nvPr/>
                </p:nvSpPr>
                <p:spPr>
                  <a:xfrm>
                    <a:off x="1211233" y="1774753"/>
                    <a:ext cx="108789" cy="14401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5" name="椭圆 84"/>
                  <p:cNvSpPr/>
                  <p:nvPr/>
                </p:nvSpPr>
                <p:spPr>
                  <a:xfrm>
                    <a:off x="1585181" y="1812003"/>
                    <a:ext cx="108789" cy="14401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6" name="椭圆 85"/>
                  <p:cNvSpPr/>
                  <p:nvPr/>
                </p:nvSpPr>
                <p:spPr>
                  <a:xfrm>
                    <a:off x="1276992" y="2063476"/>
                    <a:ext cx="108789" cy="14401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7" name="椭圆 86"/>
                  <p:cNvSpPr/>
                  <p:nvPr/>
                </p:nvSpPr>
                <p:spPr>
                  <a:xfrm>
                    <a:off x="1688707" y="1637972"/>
                    <a:ext cx="108789" cy="14401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8" name="椭圆 87"/>
                  <p:cNvSpPr/>
                  <p:nvPr/>
                </p:nvSpPr>
                <p:spPr>
                  <a:xfrm>
                    <a:off x="1570452" y="1476286"/>
                    <a:ext cx="108789" cy="14401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9" name="椭圆 88"/>
                  <p:cNvSpPr/>
                  <p:nvPr/>
                </p:nvSpPr>
                <p:spPr>
                  <a:xfrm>
                    <a:off x="1446043" y="1998493"/>
                    <a:ext cx="108789" cy="14401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0" name="椭圆 89"/>
                  <p:cNvSpPr/>
                  <p:nvPr/>
                </p:nvSpPr>
                <p:spPr>
                  <a:xfrm>
                    <a:off x="1433494" y="1577078"/>
                    <a:ext cx="108789" cy="14401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70" name="组 69"/>
                <p:cNvGrpSpPr/>
                <p:nvPr/>
              </p:nvGrpSpPr>
              <p:grpSpPr>
                <a:xfrm rot="10800000">
                  <a:off x="1410166" y="1973303"/>
                  <a:ext cx="1072465" cy="801333"/>
                  <a:chOff x="1211233" y="1434341"/>
                  <a:chExt cx="696564" cy="731371"/>
                </a:xfrm>
              </p:grpSpPr>
              <p:sp>
                <p:nvSpPr>
                  <p:cNvPr id="71" name="椭圆 70"/>
                  <p:cNvSpPr/>
                  <p:nvPr/>
                </p:nvSpPr>
                <p:spPr>
                  <a:xfrm>
                    <a:off x="1799008" y="1434341"/>
                    <a:ext cx="108789" cy="14401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2" name="椭圆 71"/>
                  <p:cNvSpPr/>
                  <p:nvPr/>
                </p:nvSpPr>
                <p:spPr>
                  <a:xfrm>
                    <a:off x="1377758" y="1491629"/>
                    <a:ext cx="108789" cy="14401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3" name="椭圆 72"/>
                  <p:cNvSpPr/>
                  <p:nvPr/>
                </p:nvSpPr>
                <p:spPr>
                  <a:xfrm>
                    <a:off x="1239416" y="1562932"/>
                    <a:ext cx="108789" cy="14401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4" name="椭圆 73"/>
                  <p:cNvSpPr/>
                  <p:nvPr/>
                </p:nvSpPr>
                <p:spPr>
                  <a:xfrm>
                    <a:off x="1211233" y="1774753"/>
                    <a:ext cx="108789" cy="14401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5" name="椭圆 74"/>
                  <p:cNvSpPr/>
                  <p:nvPr/>
                </p:nvSpPr>
                <p:spPr>
                  <a:xfrm>
                    <a:off x="1573276" y="1731249"/>
                    <a:ext cx="108789" cy="14401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6" name="椭圆 75"/>
                  <p:cNvSpPr/>
                  <p:nvPr/>
                </p:nvSpPr>
                <p:spPr>
                  <a:xfrm>
                    <a:off x="1270212" y="2021696"/>
                    <a:ext cx="108789" cy="14401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7" name="椭圆 76"/>
                  <p:cNvSpPr/>
                  <p:nvPr/>
                </p:nvSpPr>
                <p:spPr>
                  <a:xfrm>
                    <a:off x="1706327" y="1643472"/>
                    <a:ext cx="108789" cy="14401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" name="椭圆 77"/>
                  <p:cNvSpPr/>
                  <p:nvPr/>
                </p:nvSpPr>
                <p:spPr>
                  <a:xfrm>
                    <a:off x="1578579" y="1501532"/>
                    <a:ext cx="108789" cy="14401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9" name="椭圆 78"/>
                  <p:cNvSpPr/>
                  <p:nvPr/>
                </p:nvSpPr>
                <p:spPr>
                  <a:xfrm>
                    <a:off x="1429088" y="1929440"/>
                    <a:ext cx="108789" cy="14401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0" name="椭圆 79"/>
                  <p:cNvSpPr/>
                  <p:nvPr/>
                </p:nvSpPr>
                <p:spPr>
                  <a:xfrm>
                    <a:off x="1404386" y="1730013"/>
                    <a:ext cx="108789" cy="14401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  <p:cxnSp>
            <p:nvCxnSpPr>
              <p:cNvPr id="65" name="直线连接符 64"/>
              <p:cNvCxnSpPr/>
              <p:nvPr/>
            </p:nvCxnSpPr>
            <p:spPr>
              <a:xfrm flipH="1">
                <a:off x="968594" y="1752186"/>
                <a:ext cx="1280365" cy="1384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连接符 65"/>
              <p:cNvCxnSpPr/>
              <p:nvPr/>
            </p:nvCxnSpPr>
            <p:spPr>
              <a:xfrm flipH="1">
                <a:off x="1124168" y="1592751"/>
                <a:ext cx="1058682" cy="170547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66"/>
              <p:cNvCxnSpPr/>
              <p:nvPr/>
            </p:nvCxnSpPr>
            <p:spPr>
              <a:xfrm flipH="1">
                <a:off x="867771" y="1878320"/>
                <a:ext cx="1482577" cy="1139843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椭圆 59"/>
            <p:cNvSpPr/>
            <p:nvPr/>
          </p:nvSpPr>
          <p:spPr>
            <a:xfrm>
              <a:off x="6995767" y="1510534"/>
              <a:ext cx="212148" cy="206161"/>
            </a:xfrm>
            <a:prstGeom prst="ellipse">
              <a:avLst/>
            </a:prstGeom>
            <a:solidFill>
              <a:srgbClr val="3CA057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5332809" y="2925189"/>
              <a:ext cx="212148" cy="206161"/>
            </a:xfrm>
            <a:prstGeom prst="ellipse">
              <a:avLst/>
            </a:prstGeom>
            <a:solidFill>
              <a:srgbClr val="3CA057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7177792" y="1756219"/>
              <a:ext cx="212148" cy="206161"/>
            </a:xfrm>
            <a:prstGeom prst="ellipse">
              <a:avLst/>
            </a:prstGeom>
            <a:solidFill>
              <a:schemeClr val="accent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615267" y="3148211"/>
              <a:ext cx="212148" cy="206161"/>
            </a:xfrm>
            <a:prstGeom prst="ellipse">
              <a:avLst/>
            </a:prstGeom>
            <a:solidFill>
              <a:schemeClr val="accent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3826719" y="4458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浅色样本点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31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 1"/>
          <p:cNvSpPr>
            <a:spLocks noGrp="1"/>
          </p:cNvSpPr>
          <p:nvPr>
            <p:ph type="title"/>
          </p:nvPr>
        </p:nvSpPr>
        <p:spPr>
          <a:xfrm>
            <a:off x="407133" y="3927720"/>
            <a:ext cx="7772400" cy="1021556"/>
          </a:xfrm>
        </p:spPr>
        <p:txBody>
          <a:bodyPr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位于两类训练样本正中间的分割超平面</a:t>
            </a:r>
            <a:br>
              <a:rPr lang="zh-CN" altLang="en-US" sz="2000" dirty="0">
                <a:solidFill>
                  <a:srgbClr val="FF0000"/>
                </a:solidFill>
              </a:rPr>
            </a:br>
            <a:r>
              <a:rPr lang="zh-CN" altLang="en-US" sz="2000" dirty="0">
                <a:solidFill>
                  <a:srgbClr val="FF0000"/>
                </a:solidFill>
              </a:rPr>
              <a:t>由相距最近的正负样本点决定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23478"/>
            <a:ext cx="7772400" cy="864096"/>
          </a:xfrm>
        </p:spPr>
        <p:txBody>
          <a:bodyPr/>
          <a:lstStyle/>
          <a:p>
            <a:pPr defTabSz="913765"/>
            <a:r>
              <a:rPr lang="zh-CN" altLang="en-US" sz="3200" dirty="0">
                <a:solidFill>
                  <a:srgbClr val="2057A6"/>
                </a:solidFill>
                <a:cs typeface="+mj-cs"/>
              </a:rPr>
              <a:t>优化目标</a:t>
            </a:r>
            <a:r>
              <a:rPr lang="en-US" altLang="zh-CN" sz="3200" dirty="0">
                <a:solidFill>
                  <a:srgbClr val="2057A6"/>
                </a:solidFill>
                <a:cs typeface="+mj-cs"/>
              </a:rPr>
              <a:t>---</a:t>
            </a:r>
            <a:r>
              <a:rPr lang="zh-CN" altLang="en-US" sz="3200" dirty="0">
                <a:solidFill>
                  <a:srgbClr val="2057A6"/>
                </a:solidFill>
                <a:cs typeface="+mj-cs"/>
              </a:rPr>
              <a:t>最大间隔</a:t>
            </a:r>
          </a:p>
        </p:txBody>
      </p:sp>
      <p:sp>
        <p:nvSpPr>
          <p:cNvPr id="55" name="椭圆 54"/>
          <p:cNvSpPr/>
          <p:nvPr/>
        </p:nvSpPr>
        <p:spPr>
          <a:xfrm>
            <a:off x="3796678" y="2111849"/>
            <a:ext cx="88641" cy="122721"/>
          </a:xfrm>
          <a:prstGeom prst="ellipse">
            <a:avLst/>
          </a:prstGeom>
          <a:solidFill>
            <a:srgbClr val="3CA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/>
        </p:nvGrpSpPr>
        <p:grpSpPr>
          <a:xfrm>
            <a:off x="827584" y="1364931"/>
            <a:ext cx="4032448" cy="2646979"/>
            <a:chOff x="2627784" y="1358675"/>
            <a:chExt cx="4017468" cy="2829526"/>
          </a:xfrm>
        </p:grpSpPr>
        <p:grpSp>
          <p:nvGrpSpPr>
            <p:cNvPr id="59" name="组 58"/>
            <p:cNvGrpSpPr/>
            <p:nvPr/>
          </p:nvGrpSpPr>
          <p:grpSpPr>
            <a:xfrm>
              <a:off x="2627784" y="1358675"/>
              <a:ext cx="4017468" cy="2829526"/>
              <a:chOff x="533184" y="1448735"/>
              <a:chExt cx="2439438" cy="2028813"/>
            </a:xfrm>
          </p:grpSpPr>
          <p:grpSp>
            <p:nvGrpSpPr>
              <p:cNvPr id="64" name="组 63"/>
              <p:cNvGrpSpPr/>
              <p:nvPr/>
            </p:nvGrpSpPr>
            <p:grpSpPr>
              <a:xfrm>
                <a:off x="533184" y="1448735"/>
                <a:ext cx="2439438" cy="2028813"/>
                <a:chOff x="622075" y="1131590"/>
                <a:chExt cx="2439438" cy="2028813"/>
              </a:xfrm>
            </p:grpSpPr>
            <p:grpSp>
              <p:nvGrpSpPr>
                <p:cNvPr id="68" name="组 67"/>
                <p:cNvGrpSpPr/>
                <p:nvPr/>
              </p:nvGrpSpPr>
              <p:grpSpPr>
                <a:xfrm>
                  <a:off x="622075" y="1131590"/>
                  <a:ext cx="2439438" cy="2028813"/>
                  <a:chOff x="190027" y="1131590"/>
                  <a:chExt cx="2439438" cy="2028813"/>
                </a:xfrm>
              </p:grpSpPr>
              <p:cxnSp>
                <p:nvCxnSpPr>
                  <p:cNvPr id="91" name="直线连接符 90"/>
                  <p:cNvCxnSpPr/>
                  <p:nvPr/>
                </p:nvCxnSpPr>
                <p:spPr>
                  <a:xfrm flipH="1">
                    <a:off x="469225" y="1288195"/>
                    <a:ext cx="2160240" cy="1872208"/>
                  </a:xfrm>
                  <a:prstGeom prst="line">
                    <a:avLst/>
                  </a:prstGeom>
                  <a:ln w="38100"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线箭头连接符 91"/>
                  <p:cNvCxnSpPr/>
                  <p:nvPr/>
                </p:nvCxnSpPr>
                <p:spPr>
                  <a:xfrm>
                    <a:off x="190027" y="3075806"/>
                    <a:ext cx="2221733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线箭头连接符 92"/>
                  <p:cNvCxnSpPr/>
                  <p:nvPr/>
                </p:nvCxnSpPr>
                <p:spPr>
                  <a:xfrm flipV="1">
                    <a:off x="190027" y="1131590"/>
                    <a:ext cx="0" cy="19442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组 68"/>
                <p:cNvGrpSpPr/>
                <p:nvPr/>
              </p:nvGrpSpPr>
              <p:grpSpPr>
                <a:xfrm>
                  <a:off x="1037146" y="1494371"/>
                  <a:ext cx="885745" cy="798520"/>
                  <a:chOff x="1257947" y="1491629"/>
                  <a:chExt cx="670833" cy="677348"/>
                </a:xfrm>
                <a:solidFill>
                  <a:srgbClr val="3CA057"/>
                </a:solidFill>
              </p:grpSpPr>
              <p:sp>
                <p:nvSpPr>
                  <p:cNvPr id="81" name="椭圆 80"/>
                  <p:cNvSpPr/>
                  <p:nvPr/>
                </p:nvSpPr>
                <p:spPr>
                  <a:xfrm>
                    <a:off x="1869344" y="1491629"/>
                    <a:ext cx="59436" cy="854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1501518" y="1851846"/>
                    <a:ext cx="40764" cy="7464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椭圆 82"/>
                  <p:cNvSpPr/>
                  <p:nvPr/>
                </p:nvSpPr>
                <p:spPr>
                  <a:xfrm>
                    <a:off x="1282144" y="1557630"/>
                    <a:ext cx="59883" cy="7801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4" name="椭圆 83"/>
                  <p:cNvSpPr/>
                  <p:nvPr/>
                </p:nvSpPr>
                <p:spPr>
                  <a:xfrm>
                    <a:off x="1257947" y="1851846"/>
                    <a:ext cx="62074" cy="6692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5" name="椭圆 84"/>
                  <p:cNvSpPr/>
                  <p:nvPr/>
                </p:nvSpPr>
                <p:spPr>
                  <a:xfrm>
                    <a:off x="1605470" y="1837424"/>
                    <a:ext cx="69797" cy="720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6" name="椭圆 85"/>
                  <p:cNvSpPr/>
                  <p:nvPr/>
                </p:nvSpPr>
                <p:spPr>
                  <a:xfrm>
                    <a:off x="1282145" y="2050299"/>
                    <a:ext cx="59883" cy="7709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7" name="椭圆 86"/>
                  <p:cNvSpPr/>
                  <p:nvPr/>
                </p:nvSpPr>
                <p:spPr>
                  <a:xfrm>
                    <a:off x="1703808" y="1595455"/>
                    <a:ext cx="49929" cy="8385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8" name="椭圆 87"/>
                  <p:cNvSpPr/>
                  <p:nvPr/>
                </p:nvSpPr>
                <p:spPr>
                  <a:xfrm>
                    <a:off x="1625573" y="1537884"/>
                    <a:ext cx="53667" cy="8241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9" name="椭圆 88"/>
                  <p:cNvSpPr/>
                  <p:nvPr/>
                </p:nvSpPr>
                <p:spPr>
                  <a:xfrm>
                    <a:off x="1523525" y="2066362"/>
                    <a:ext cx="37464" cy="1026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70" name="组 69"/>
                <p:cNvGrpSpPr/>
                <p:nvPr/>
              </p:nvGrpSpPr>
              <p:grpSpPr>
                <a:xfrm rot="10800000">
                  <a:off x="1437274" y="1919030"/>
                  <a:ext cx="953540" cy="792841"/>
                  <a:chOff x="1270869" y="1491628"/>
                  <a:chExt cx="619323" cy="723621"/>
                </a:xfrm>
              </p:grpSpPr>
              <p:sp>
                <p:nvSpPr>
                  <p:cNvPr id="71" name="椭圆 70"/>
                  <p:cNvSpPr/>
                  <p:nvPr/>
                </p:nvSpPr>
                <p:spPr>
                  <a:xfrm>
                    <a:off x="1826576" y="1491628"/>
                    <a:ext cx="63616" cy="8191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2" name="椭圆 71"/>
                  <p:cNvSpPr/>
                  <p:nvPr/>
                </p:nvSpPr>
                <p:spPr>
                  <a:xfrm>
                    <a:off x="1431269" y="1547773"/>
                    <a:ext cx="55278" cy="8787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3" name="椭圆 72"/>
                  <p:cNvSpPr/>
                  <p:nvPr/>
                </p:nvSpPr>
                <p:spPr>
                  <a:xfrm>
                    <a:off x="1292060" y="1622289"/>
                    <a:ext cx="56144" cy="8466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4" name="椭圆 73"/>
                  <p:cNvSpPr/>
                  <p:nvPr/>
                </p:nvSpPr>
                <p:spPr>
                  <a:xfrm>
                    <a:off x="1270869" y="1812978"/>
                    <a:ext cx="49153" cy="105791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5" name="椭圆 74"/>
                  <p:cNvSpPr/>
                  <p:nvPr/>
                </p:nvSpPr>
                <p:spPr>
                  <a:xfrm>
                    <a:off x="1635536" y="1812979"/>
                    <a:ext cx="54662" cy="97469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6" name="椭圆 75"/>
                  <p:cNvSpPr/>
                  <p:nvPr/>
                </p:nvSpPr>
                <p:spPr>
                  <a:xfrm>
                    <a:off x="1348204" y="2134939"/>
                    <a:ext cx="43219" cy="8031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7" name="椭圆 76"/>
                  <p:cNvSpPr/>
                  <p:nvPr/>
                </p:nvSpPr>
                <p:spPr>
                  <a:xfrm>
                    <a:off x="1759716" y="1706948"/>
                    <a:ext cx="55400" cy="8054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" name="椭圆 77"/>
                  <p:cNvSpPr/>
                  <p:nvPr/>
                </p:nvSpPr>
                <p:spPr>
                  <a:xfrm>
                    <a:off x="1625755" y="1573541"/>
                    <a:ext cx="61613" cy="72007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9" name="椭圆 78"/>
                  <p:cNvSpPr/>
                  <p:nvPr/>
                </p:nvSpPr>
                <p:spPr>
                  <a:xfrm>
                    <a:off x="1481310" y="2001720"/>
                    <a:ext cx="62652" cy="9353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0" name="椭圆 79"/>
                  <p:cNvSpPr/>
                  <p:nvPr/>
                </p:nvSpPr>
                <p:spPr>
                  <a:xfrm>
                    <a:off x="1454198" y="1790333"/>
                    <a:ext cx="58977" cy="8369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  <p:cxnSp>
            <p:nvCxnSpPr>
              <p:cNvPr id="65" name="直线连接符 64"/>
              <p:cNvCxnSpPr/>
              <p:nvPr/>
            </p:nvCxnSpPr>
            <p:spPr>
              <a:xfrm flipH="1">
                <a:off x="968594" y="1724890"/>
                <a:ext cx="1325362" cy="141209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线连接符 53"/>
            <p:cNvCxnSpPr/>
            <p:nvPr/>
          </p:nvCxnSpPr>
          <p:spPr>
            <a:xfrm flipH="1">
              <a:off x="3486949" y="1893508"/>
              <a:ext cx="2108611" cy="193134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/>
            <p:cNvCxnSpPr/>
            <p:nvPr/>
          </p:nvCxnSpPr>
          <p:spPr>
            <a:xfrm flipH="1">
              <a:off x="3256372" y="1631307"/>
              <a:ext cx="2108611" cy="193134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左大括号 9"/>
          <p:cNvSpPr/>
          <p:nvPr/>
        </p:nvSpPr>
        <p:spPr>
          <a:xfrm rot="8020887">
            <a:off x="3677175" y="1453867"/>
            <a:ext cx="268052" cy="3322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995106" y="1085860"/>
                <a:ext cx="315983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距离之和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𝛾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1+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=2d</a:t>
                </a:r>
                <a:r>
                  <a:rPr lang="en-US" altLang="zh-CN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max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同时其他点到分割面的距离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en-US" altLang="zh-CN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1=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06" y="1085860"/>
                <a:ext cx="3159839" cy="1200329"/>
              </a:xfrm>
              <a:prstGeom prst="rect">
                <a:avLst/>
              </a:prstGeom>
              <a:blipFill>
                <a:blip r:embed="rId2"/>
                <a:stretch>
                  <a:fillRect l="-1541" t="-2538" r="-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/>
          <p:cNvCxnSpPr/>
          <p:nvPr/>
        </p:nvCxnSpPr>
        <p:spPr>
          <a:xfrm>
            <a:off x="4021182" y="1529855"/>
            <a:ext cx="694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89" idx="6"/>
          </p:cNvCxnSpPr>
          <p:nvPr/>
        </p:nvCxnSpPr>
        <p:spPr>
          <a:xfrm>
            <a:off x="2175124" y="2801158"/>
            <a:ext cx="118591" cy="171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77" idx="6"/>
          </p:cNvCxnSpPr>
          <p:nvPr/>
        </p:nvCxnSpPr>
        <p:spPr>
          <a:xfrm flipH="1" flipV="1">
            <a:off x="2286448" y="2955694"/>
            <a:ext cx="79753" cy="105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78" idx="4"/>
          </p:cNvCxnSpPr>
          <p:nvPr/>
        </p:nvCxnSpPr>
        <p:spPr>
          <a:xfrm flipH="1" flipV="1">
            <a:off x="2463126" y="2828011"/>
            <a:ext cx="306608" cy="378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233543" y="3446558"/>
            <a:ext cx="665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d</a:t>
            </a:r>
            <a:r>
              <a:rPr kumimoji="1" lang="en-US" altLang="zh-CN" sz="1200" baseline="-25000" dirty="0"/>
              <a:t>1</a:t>
            </a:r>
            <a:endParaRPr kumimoji="1" lang="zh-CN" altLang="en-US" sz="1200" baseline="-25000" dirty="0"/>
          </a:p>
        </p:txBody>
      </p:sp>
      <p:sp>
        <p:nvSpPr>
          <p:cNvPr id="98" name="文本框 97"/>
          <p:cNvSpPr txBox="1"/>
          <p:nvPr/>
        </p:nvSpPr>
        <p:spPr>
          <a:xfrm>
            <a:off x="1376582" y="3611239"/>
            <a:ext cx="665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d</a:t>
            </a:r>
            <a:r>
              <a:rPr kumimoji="1" lang="en-US" altLang="zh-CN" sz="1200" baseline="-25000" dirty="0"/>
              <a:t>2</a:t>
            </a:r>
            <a:endParaRPr kumimoji="1" lang="zh-CN" altLang="en-US" sz="1200" baseline="-25000" dirty="0"/>
          </a:p>
        </p:txBody>
      </p:sp>
      <p:sp>
        <p:nvSpPr>
          <p:cNvPr id="99" name="文本框 98"/>
          <p:cNvSpPr txBox="1"/>
          <p:nvPr/>
        </p:nvSpPr>
        <p:spPr>
          <a:xfrm>
            <a:off x="2465171" y="2962058"/>
            <a:ext cx="665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d</a:t>
            </a:r>
            <a:r>
              <a:rPr kumimoji="1" lang="en-US" altLang="zh-CN" sz="1200" baseline="-25000" dirty="0"/>
              <a:t>i</a:t>
            </a:r>
            <a:endParaRPr kumimoji="1" lang="zh-CN" altLang="en-US" sz="1200" baseline="-25000" dirty="0"/>
          </a:p>
        </p:txBody>
      </p:sp>
      <p:sp>
        <p:nvSpPr>
          <p:cNvPr id="2" name="文本框 1"/>
          <p:cNvSpPr txBox="1"/>
          <p:nvPr/>
        </p:nvSpPr>
        <p:spPr>
          <a:xfrm>
            <a:off x="2683297" y="1141012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</a:t>
            </a:r>
            <a:r>
              <a:rPr lang="en-US" altLang="zh-CN" baseline="30000" dirty="0" err="1"/>
              <a:t>T</a:t>
            </a:r>
            <a:r>
              <a:rPr lang="en-US" altLang="zh-CN" dirty="0" err="1"/>
              <a:t>x+b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3697400" y="208831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</a:t>
            </a:r>
            <a:r>
              <a:rPr lang="en-US" altLang="zh-CN" baseline="30000" dirty="0" err="1"/>
              <a:t>T</a:t>
            </a:r>
            <a:r>
              <a:rPr lang="en-US" altLang="zh-CN" dirty="0" err="1"/>
              <a:t>x+b</a:t>
            </a:r>
            <a:r>
              <a:rPr lang="en-US" altLang="zh-CN" dirty="0"/>
              <a:t>=-1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" idx="2"/>
          </p:cNvCxnSpPr>
          <p:nvPr/>
        </p:nvCxnSpPr>
        <p:spPr>
          <a:xfrm>
            <a:off x="3226876" y="1510344"/>
            <a:ext cx="45901" cy="32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7" idx="1"/>
          </p:cNvCxnSpPr>
          <p:nvPr/>
        </p:nvCxnSpPr>
        <p:spPr>
          <a:xfrm flipH="1" flipV="1">
            <a:off x="3520474" y="2145660"/>
            <a:ext cx="176926" cy="12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86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/>
          <p:cNvSpPr/>
          <p:nvPr/>
        </p:nvSpPr>
        <p:spPr>
          <a:xfrm>
            <a:off x="3560178" y="2355713"/>
            <a:ext cx="88641" cy="122721"/>
          </a:xfrm>
          <a:prstGeom prst="ellipse">
            <a:avLst/>
          </a:prstGeom>
          <a:solidFill>
            <a:srgbClr val="3CA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/>
        </p:nvGrpSpPr>
        <p:grpSpPr>
          <a:xfrm>
            <a:off x="591084" y="1608795"/>
            <a:ext cx="4032448" cy="2646979"/>
            <a:chOff x="2627784" y="1358675"/>
            <a:chExt cx="4017468" cy="2829526"/>
          </a:xfrm>
        </p:grpSpPr>
        <p:grpSp>
          <p:nvGrpSpPr>
            <p:cNvPr id="59" name="组 58"/>
            <p:cNvGrpSpPr/>
            <p:nvPr/>
          </p:nvGrpSpPr>
          <p:grpSpPr>
            <a:xfrm>
              <a:off x="2627784" y="1358675"/>
              <a:ext cx="4017468" cy="2829526"/>
              <a:chOff x="533184" y="1448735"/>
              <a:chExt cx="2439438" cy="2028813"/>
            </a:xfrm>
          </p:grpSpPr>
          <p:grpSp>
            <p:nvGrpSpPr>
              <p:cNvPr id="64" name="组 63"/>
              <p:cNvGrpSpPr/>
              <p:nvPr/>
            </p:nvGrpSpPr>
            <p:grpSpPr>
              <a:xfrm>
                <a:off x="533184" y="1448735"/>
                <a:ext cx="2439438" cy="2028813"/>
                <a:chOff x="622075" y="1131590"/>
                <a:chExt cx="2439438" cy="2028813"/>
              </a:xfrm>
            </p:grpSpPr>
            <p:grpSp>
              <p:nvGrpSpPr>
                <p:cNvPr id="68" name="组 67"/>
                <p:cNvGrpSpPr/>
                <p:nvPr/>
              </p:nvGrpSpPr>
              <p:grpSpPr>
                <a:xfrm>
                  <a:off x="622075" y="1131590"/>
                  <a:ext cx="2439438" cy="2028813"/>
                  <a:chOff x="190027" y="1131590"/>
                  <a:chExt cx="2439438" cy="2028813"/>
                </a:xfrm>
              </p:grpSpPr>
              <p:cxnSp>
                <p:nvCxnSpPr>
                  <p:cNvPr id="91" name="直线连接符 90"/>
                  <p:cNvCxnSpPr/>
                  <p:nvPr/>
                </p:nvCxnSpPr>
                <p:spPr>
                  <a:xfrm flipH="1">
                    <a:off x="469225" y="1288195"/>
                    <a:ext cx="2160240" cy="1872208"/>
                  </a:xfrm>
                  <a:prstGeom prst="line">
                    <a:avLst/>
                  </a:prstGeom>
                  <a:ln w="38100"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线箭头连接符 91"/>
                  <p:cNvCxnSpPr/>
                  <p:nvPr/>
                </p:nvCxnSpPr>
                <p:spPr>
                  <a:xfrm>
                    <a:off x="190027" y="3075806"/>
                    <a:ext cx="2221733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线箭头连接符 92"/>
                  <p:cNvCxnSpPr/>
                  <p:nvPr/>
                </p:nvCxnSpPr>
                <p:spPr>
                  <a:xfrm flipV="1">
                    <a:off x="190027" y="1131590"/>
                    <a:ext cx="0" cy="19442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组 68"/>
                <p:cNvGrpSpPr/>
                <p:nvPr/>
              </p:nvGrpSpPr>
              <p:grpSpPr>
                <a:xfrm>
                  <a:off x="1037146" y="1494371"/>
                  <a:ext cx="885745" cy="798520"/>
                  <a:chOff x="1257947" y="1491629"/>
                  <a:chExt cx="670833" cy="677348"/>
                </a:xfrm>
                <a:solidFill>
                  <a:srgbClr val="3CA057"/>
                </a:solidFill>
              </p:grpSpPr>
              <p:sp>
                <p:nvSpPr>
                  <p:cNvPr id="81" name="椭圆 80"/>
                  <p:cNvSpPr/>
                  <p:nvPr/>
                </p:nvSpPr>
                <p:spPr>
                  <a:xfrm>
                    <a:off x="1869344" y="1491629"/>
                    <a:ext cx="59436" cy="854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1501518" y="1851846"/>
                    <a:ext cx="40764" cy="7464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椭圆 82"/>
                  <p:cNvSpPr/>
                  <p:nvPr/>
                </p:nvSpPr>
                <p:spPr>
                  <a:xfrm>
                    <a:off x="1282144" y="1557630"/>
                    <a:ext cx="59883" cy="7801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4" name="椭圆 83"/>
                  <p:cNvSpPr/>
                  <p:nvPr/>
                </p:nvSpPr>
                <p:spPr>
                  <a:xfrm>
                    <a:off x="1257947" y="1851846"/>
                    <a:ext cx="62074" cy="6692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5" name="椭圆 84"/>
                  <p:cNvSpPr/>
                  <p:nvPr/>
                </p:nvSpPr>
                <p:spPr>
                  <a:xfrm>
                    <a:off x="1605470" y="1837424"/>
                    <a:ext cx="69797" cy="720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6" name="椭圆 85"/>
                  <p:cNvSpPr/>
                  <p:nvPr/>
                </p:nvSpPr>
                <p:spPr>
                  <a:xfrm>
                    <a:off x="1282145" y="2050299"/>
                    <a:ext cx="59883" cy="7709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7" name="椭圆 86"/>
                  <p:cNvSpPr/>
                  <p:nvPr/>
                </p:nvSpPr>
                <p:spPr>
                  <a:xfrm>
                    <a:off x="1703808" y="1595455"/>
                    <a:ext cx="49929" cy="8385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8" name="椭圆 87"/>
                  <p:cNvSpPr/>
                  <p:nvPr/>
                </p:nvSpPr>
                <p:spPr>
                  <a:xfrm>
                    <a:off x="1625573" y="1537884"/>
                    <a:ext cx="53667" cy="8241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9" name="椭圆 88"/>
                  <p:cNvSpPr/>
                  <p:nvPr/>
                </p:nvSpPr>
                <p:spPr>
                  <a:xfrm>
                    <a:off x="1523525" y="2066362"/>
                    <a:ext cx="37464" cy="10261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70" name="组 69"/>
                <p:cNvGrpSpPr/>
                <p:nvPr/>
              </p:nvGrpSpPr>
              <p:grpSpPr>
                <a:xfrm rot="10800000">
                  <a:off x="1437274" y="1919030"/>
                  <a:ext cx="953540" cy="792841"/>
                  <a:chOff x="1270869" y="1491628"/>
                  <a:chExt cx="619323" cy="723621"/>
                </a:xfrm>
              </p:grpSpPr>
              <p:sp>
                <p:nvSpPr>
                  <p:cNvPr id="71" name="椭圆 70"/>
                  <p:cNvSpPr/>
                  <p:nvPr/>
                </p:nvSpPr>
                <p:spPr>
                  <a:xfrm>
                    <a:off x="1826576" y="1491628"/>
                    <a:ext cx="63616" cy="8191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2" name="椭圆 71"/>
                  <p:cNvSpPr/>
                  <p:nvPr/>
                </p:nvSpPr>
                <p:spPr>
                  <a:xfrm>
                    <a:off x="1431269" y="1547773"/>
                    <a:ext cx="55278" cy="8787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3" name="椭圆 72"/>
                  <p:cNvSpPr/>
                  <p:nvPr/>
                </p:nvSpPr>
                <p:spPr>
                  <a:xfrm>
                    <a:off x="1292060" y="1622289"/>
                    <a:ext cx="56144" cy="8466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4" name="椭圆 73"/>
                  <p:cNvSpPr/>
                  <p:nvPr/>
                </p:nvSpPr>
                <p:spPr>
                  <a:xfrm>
                    <a:off x="1270869" y="1812978"/>
                    <a:ext cx="49153" cy="105791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5" name="椭圆 74"/>
                  <p:cNvSpPr/>
                  <p:nvPr/>
                </p:nvSpPr>
                <p:spPr>
                  <a:xfrm>
                    <a:off x="1635536" y="1812979"/>
                    <a:ext cx="54662" cy="97469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6" name="椭圆 75"/>
                  <p:cNvSpPr/>
                  <p:nvPr/>
                </p:nvSpPr>
                <p:spPr>
                  <a:xfrm>
                    <a:off x="1348204" y="2134939"/>
                    <a:ext cx="43219" cy="8031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7" name="椭圆 76"/>
                  <p:cNvSpPr/>
                  <p:nvPr/>
                </p:nvSpPr>
                <p:spPr>
                  <a:xfrm>
                    <a:off x="1759716" y="1706948"/>
                    <a:ext cx="55400" cy="8054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" name="椭圆 77"/>
                  <p:cNvSpPr/>
                  <p:nvPr/>
                </p:nvSpPr>
                <p:spPr>
                  <a:xfrm>
                    <a:off x="1625755" y="1573541"/>
                    <a:ext cx="61613" cy="72007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9" name="椭圆 78"/>
                  <p:cNvSpPr/>
                  <p:nvPr/>
                </p:nvSpPr>
                <p:spPr>
                  <a:xfrm>
                    <a:off x="1481310" y="2001720"/>
                    <a:ext cx="62652" cy="9353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0" name="椭圆 79"/>
                  <p:cNvSpPr/>
                  <p:nvPr/>
                </p:nvSpPr>
                <p:spPr>
                  <a:xfrm>
                    <a:off x="1454198" y="1790333"/>
                    <a:ext cx="58977" cy="8369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  <p:cxnSp>
            <p:nvCxnSpPr>
              <p:cNvPr id="65" name="直线连接符 64"/>
              <p:cNvCxnSpPr/>
              <p:nvPr/>
            </p:nvCxnSpPr>
            <p:spPr>
              <a:xfrm flipH="1">
                <a:off x="968594" y="1724890"/>
                <a:ext cx="1325362" cy="141209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线连接符 53"/>
            <p:cNvCxnSpPr/>
            <p:nvPr/>
          </p:nvCxnSpPr>
          <p:spPr>
            <a:xfrm flipH="1">
              <a:off x="3486949" y="1893508"/>
              <a:ext cx="2108611" cy="193134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/>
            <p:cNvCxnSpPr/>
            <p:nvPr/>
          </p:nvCxnSpPr>
          <p:spPr>
            <a:xfrm flipH="1">
              <a:off x="3256372" y="1631307"/>
              <a:ext cx="2108611" cy="193134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左大括号 9"/>
          <p:cNvSpPr/>
          <p:nvPr/>
        </p:nvSpPr>
        <p:spPr>
          <a:xfrm rot="8020887">
            <a:off x="3440675" y="1697731"/>
            <a:ext cx="268052" cy="3322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499992" y="1419622"/>
                <a:ext cx="4724370" cy="2791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点到分割超平面的距离</a:t>
                </a:r>
                <a:r>
                  <a:rPr kumimoji="1"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kumimoji="1"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kumimoji="1"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d</a:t>
                </a:r>
                <a14:m>
                  <m:oMath xmlns:m="http://schemas.openxmlformats.org/officeDocument/2006/math">
                    <m:r>
                      <a:rPr kumimoji="1" lang="mr-IN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1" lang="hr-HR" altLang="zh-CN" i="1" dirty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hr-HR" altLang="zh-CN" i="1" dirty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hr-HR" altLang="zh-CN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kumimoji="1" lang="en-US" altLang="zh-CN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1" lang="en-US" altLang="zh-C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kumimoji="1" lang="en-US" altLang="zh-C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C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kumimoji="1" lang="mr-IN" altLang="zh-CN" i="1" dirty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mr-IN" altLang="zh-C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endPara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kumimoji="1"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支持向量</a:t>
                </a:r>
                <a:r>
                  <a:rPr kumimoji="1"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kumimoji="1"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离分割超平面最近的训练样本点</a:t>
                </a:r>
                <a:r>
                  <a:rPr kumimoji="1"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kumimoji="1"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kumimoji="1"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d</a:t>
                </a:r>
                <a14:m>
                  <m:oMath xmlns:m="http://schemas.openxmlformats.org/officeDocument/2006/math">
                    <m:r>
                      <a:rPr kumimoji="1" lang="mr-IN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kumimoji="1" lang="mr-IN" altLang="zh-CN" i="1" dirty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mr-IN" altLang="zh-C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kumimoji="1"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缩放</a:t>
                </a:r>
                <a14:m>
                  <m:oMath xmlns:m="http://schemas.openxmlformats.org/officeDocument/2006/math">
                    <m:r>
                      <a:rPr kumimoji="1" lang="hr-HR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CN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CN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b</m:t>
                    </m:r>
                  </m:oMath>
                </a14:m>
                <a:r>
                  <a:rPr kumimoji="1"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endPara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kumimoji="1"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两类支持向量的距离（</a:t>
                </a:r>
                <a:r>
                  <a:rPr kumimoji="1" lang="zh-CN" altLang="en-US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间隔</a:t>
                </a:r>
                <a:r>
                  <a:rPr kumimoji="1"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）：</a:t>
                </a:r>
                <a:endPara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kumimoji="1"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kumimoji="1" lang="mr-IN" altLang="zh-C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mr-IN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419622"/>
                <a:ext cx="4724370" cy="2791983"/>
              </a:xfrm>
              <a:prstGeom prst="rect">
                <a:avLst/>
              </a:prstGeom>
              <a:blipFill>
                <a:blip r:embed="rId3"/>
                <a:stretch>
                  <a:fillRect l="-1032" t="-1310" r="-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/>
          <p:cNvCxnSpPr>
            <a:stCxn id="89" idx="6"/>
          </p:cNvCxnSpPr>
          <p:nvPr/>
        </p:nvCxnSpPr>
        <p:spPr>
          <a:xfrm>
            <a:off x="1938624" y="3045022"/>
            <a:ext cx="118591" cy="171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77" idx="6"/>
          </p:cNvCxnSpPr>
          <p:nvPr/>
        </p:nvCxnSpPr>
        <p:spPr>
          <a:xfrm flipH="1" flipV="1">
            <a:off x="2049948" y="3199558"/>
            <a:ext cx="79753" cy="105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78" idx="4"/>
          </p:cNvCxnSpPr>
          <p:nvPr/>
        </p:nvCxnSpPr>
        <p:spPr>
          <a:xfrm flipH="1" flipV="1">
            <a:off x="2226626" y="3071875"/>
            <a:ext cx="306608" cy="378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97043" y="3690422"/>
            <a:ext cx="665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d</a:t>
            </a:r>
            <a:r>
              <a:rPr kumimoji="1" lang="en-US" altLang="zh-CN" sz="1200" baseline="-25000" dirty="0"/>
              <a:t>1</a:t>
            </a:r>
            <a:endParaRPr kumimoji="1" lang="zh-CN" altLang="en-US" sz="1200" baseline="-25000" dirty="0"/>
          </a:p>
        </p:txBody>
      </p:sp>
      <p:sp>
        <p:nvSpPr>
          <p:cNvPr id="98" name="文本框 97"/>
          <p:cNvSpPr txBox="1"/>
          <p:nvPr/>
        </p:nvSpPr>
        <p:spPr>
          <a:xfrm>
            <a:off x="1140082" y="3855103"/>
            <a:ext cx="665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d</a:t>
            </a:r>
            <a:r>
              <a:rPr kumimoji="1" lang="en-US" altLang="zh-CN" sz="1200" baseline="-25000" dirty="0"/>
              <a:t>2</a:t>
            </a:r>
            <a:endParaRPr kumimoji="1" lang="zh-CN" altLang="en-US" sz="1200" baseline="-25000" dirty="0"/>
          </a:p>
        </p:txBody>
      </p:sp>
      <p:sp>
        <p:nvSpPr>
          <p:cNvPr id="99" name="文本框 98"/>
          <p:cNvSpPr txBox="1"/>
          <p:nvPr/>
        </p:nvSpPr>
        <p:spPr>
          <a:xfrm>
            <a:off x="2228671" y="3205922"/>
            <a:ext cx="665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d</a:t>
            </a:r>
            <a:r>
              <a:rPr kumimoji="1" lang="en-US" altLang="zh-CN" sz="1200" baseline="-25000" dirty="0"/>
              <a:t>i</a:t>
            </a:r>
            <a:endParaRPr kumimoji="1" lang="zh-CN" altLang="en-US" sz="1200" baseline="-25000" dirty="0"/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BAA69082-8B61-4287-AF95-17E2199AD1F2}"/>
              </a:ext>
            </a:extLst>
          </p:cNvPr>
          <p:cNvSpPr txBox="1">
            <a:spLocks/>
          </p:cNvSpPr>
          <p:nvPr/>
        </p:nvSpPr>
        <p:spPr>
          <a:xfrm>
            <a:off x="467544" y="247927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3200">
                <a:solidFill>
                  <a:srgbClr val="2057A6"/>
                </a:solidFill>
                <a:cs typeface="+mj-cs"/>
              </a:rPr>
              <a:t>优化目标</a:t>
            </a:r>
            <a:r>
              <a:rPr lang="en-US" altLang="zh-CN" sz="3200">
                <a:solidFill>
                  <a:srgbClr val="2057A6"/>
                </a:solidFill>
                <a:cs typeface="+mj-cs"/>
              </a:rPr>
              <a:t>---</a:t>
            </a:r>
            <a:r>
              <a:rPr lang="zh-CN" altLang="en-US" sz="3200">
                <a:solidFill>
                  <a:srgbClr val="2057A6"/>
                </a:solidFill>
                <a:cs typeface="+mj-cs"/>
              </a:rPr>
              <a:t>最大间隔</a:t>
            </a:r>
            <a:endParaRPr lang="zh-CN" altLang="en-US" sz="3200" dirty="0">
              <a:solidFill>
                <a:srgbClr val="2057A6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628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23478"/>
            <a:ext cx="7772400" cy="864096"/>
          </a:xfrm>
        </p:spPr>
        <p:txBody>
          <a:bodyPr/>
          <a:lstStyle/>
          <a:p>
            <a:pPr defTabSz="913765"/>
            <a:r>
              <a:rPr lang="zh-CN" altLang="en-US" sz="3200" dirty="0">
                <a:solidFill>
                  <a:srgbClr val="2057A6"/>
                </a:solidFill>
                <a:cs typeface="+mj-cs"/>
              </a:rPr>
              <a:t>分割超平面</a:t>
            </a:r>
            <a:r>
              <a:rPr lang="en-US" altLang="zh-CN" sz="3200" dirty="0">
                <a:solidFill>
                  <a:srgbClr val="2057A6"/>
                </a:solidFill>
                <a:cs typeface="+mj-cs"/>
              </a:rPr>
              <a:t>---</a:t>
            </a:r>
            <a:r>
              <a:rPr lang="zh-CN" altLang="en-US" sz="3200" dirty="0">
                <a:solidFill>
                  <a:srgbClr val="2057A6"/>
                </a:solidFill>
                <a:cs typeface="+mj-cs"/>
              </a:rPr>
              <a:t>优化目标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897015"/>
            <a:ext cx="5384800" cy="1447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059582"/>
            <a:ext cx="6146800" cy="1549400"/>
          </a:xfrm>
          <a:prstGeom prst="rect">
            <a:avLst/>
          </a:prstGeom>
        </p:spPr>
      </p:pic>
      <p:sp>
        <p:nvSpPr>
          <p:cNvPr id="7" name="右弧形箭头 6"/>
          <p:cNvSpPr/>
          <p:nvPr/>
        </p:nvSpPr>
        <p:spPr>
          <a:xfrm>
            <a:off x="1547664" y="1834282"/>
            <a:ext cx="936104" cy="178663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3608" y="2392959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</a:t>
            </a:r>
          </a:p>
        </p:txBody>
      </p:sp>
      <p:sp>
        <p:nvSpPr>
          <p:cNvPr id="2" name="矩形 1"/>
          <p:cNvSpPr/>
          <p:nvPr/>
        </p:nvSpPr>
        <p:spPr>
          <a:xfrm>
            <a:off x="3131840" y="1240831"/>
            <a:ext cx="864096" cy="792088"/>
          </a:xfrm>
          <a:prstGeom prst="rect">
            <a:avLst/>
          </a:prstGeom>
          <a:noFill/>
          <a:ln>
            <a:solidFill>
              <a:srgbClr val="3CA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067944" y="1600871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572000" y="1355230"/>
                <a:ext cx="4398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m:oMathPara>
                </a14:m>
                <a:endParaRPr lang="zh-CN" altLang="en-US" sz="24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55230"/>
                <a:ext cx="439800" cy="461665"/>
              </a:xfrm>
              <a:prstGeom prst="rect">
                <a:avLst/>
              </a:prstGeom>
              <a:blipFill>
                <a:blip r:embed="rId4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03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57588" y="1491630"/>
            <a:ext cx="2182812" cy="1779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sz="16600" b="1" dirty="0"/>
              <a:t>03</a:t>
            </a:r>
            <a:endParaRPr kumimoji="1" lang="zh-CN" altLang="en-US" sz="1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2242443" y="2961655"/>
            <a:ext cx="4659114" cy="619125"/>
          </a:xfrm>
        </p:spPr>
        <p:txBody>
          <a:bodyPr>
            <a:no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1000"/>
              </a:spcBef>
              <a:buNone/>
            </a:pPr>
            <a:r>
              <a:rPr kumimoji="1" lang="zh-CN" altLang="en-US" sz="4000" dirty="0">
                <a:solidFill>
                  <a:schemeClr val="tx1"/>
                </a:solidFill>
              </a:rPr>
              <a:t>优化方法</a:t>
            </a:r>
            <a:r>
              <a:rPr kumimoji="1" lang="en-US" altLang="zh-CN" sz="4000" dirty="0">
                <a:solidFill>
                  <a:schemeClr val="tx1"/>
                </a:solidFill>
              </a:rPr>
              <a:t>--</a:t>
            </a:r>
          </a:p>
          <a:p>
            <a:pPr marL="0" indent="0" algn="ctr" defTabSz="914400">
              <a:lnSpc>
                <a:spcPct val="100000"/>
              </a:lnSpc>
              <a:spcBef>
                <a:spcPts val="1000"/>
              </a:spcBef>
              <a:buNone/>
            </a:pPr>
            <a:r>
              <a:rPr kumimoji="1" lang="zh-CN" altLang="en-US" sz="2800" dirty="0">
                <a:solidFill>
                  <a:schemeClr val="tx1"/>
                </a:solidFill>
              </a:rPr>
              <a:t>拉格朗日乘子法</a:t>
            </a:r>
            <a:r>
              <a:rPr kumimoji="1" lang="en-US" altLang="zh-CN" sz="2800" dirty="0">
                <a:solidFill>
                  <a:schemeClr val="tx1"/>
                </a:solidFill>
              </a:rPr>
              <a:t>+KKT</a:t>
            </a:r>
            <a:r>
              <a:rPr kumimoji="1" lang="zh-CN" altLang="en-US" sz="2800" dirty="0">
                <a:solidFill>
                  <a:schemeClr val="tx1"/>
                </a:solidFill>
              </a:rPr>
              <a:t>条件</a:t>
            </a:r>
          </a:p>
        </p:txBody>
      </p:sp>
    </p:spTree>
    <p:extLst>
      <p:ext uri="{BB962C8B-B14F-4D97-AF65-F5344CB8AC3E}">
        <p14:creationId xmlns:p14="http://schemas.microsoft.com/office/powerpoint/2010/main" val="246565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cover/>
      </p:transition>
    </mc:Choice>
    <mc:Fallback xmlns="">
      <p:transition spd="med">
        <p:cov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:a16="http://schemas.microsoft.com/office/drawing/2014/main" id="{5A76B4EC-7660-46A5-BFDF-20926D3AA696}"/>
              </a:ext>
            </a:extLst>
          </p:cNvPr>
          <p:cNvSpPr txBox="1">
            <a:spLocks/>
          </p:cNvSpPr>
          <p:nvPr/>
        </p:nvSpPr>
        <p:spPr>
          <a:xfrm>
            <a:off x="251520" y="123478"/>
            <a:ext cx="7772400" cy="57606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buNone/>
            </a:pPr>
            <a:r>
              <a:rPr lang="zh-CN" altLang="en-US" sz="3200" dirty="0">
                <a:solidFill>
                  <a:srgbClr val="2057A6"/>
                </a:solidFill>
                <a:cs typeface="+mj-cs"/>
              </a:rPr>
              <a:t>最优化问题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4DD93B-266F-4CE3-959B-D39ADFBBF8B9}"/>
              </a:ext>
            </a:extLst>
          </p:cNvPr>
          <p:cNvCxnSpPr/>
          <p:nvPr/>
        </p:nvCxnSpPr>
        <p:spPr>
          <a:xfrm>
            <a:off x="2843808" y="843558"/>
            <a:ext cx="0" cy="41764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E97F5B2-AA95-4339-B05A-1A77D2CD9CE0}"/>
              </a:ext>
            </a:extLst>
          </p:cNvPr>
          <p:cNvCxnSpPr/>
          <p:nvPr/>
        </p:nvCxnSpPr>
        <p:spPr>
          <a:xfrm>
            <a:off x="5989223" y="842066"/>
            <a:ext cx="0" cy="41764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3D88C11-B2D7-4BAD-86C2-87B695FB8C09}"/>
              </a:ext>
            </a:extLst>
          </p:cNvPr>
          <p:cNvSpPr txBox="1"/>
          <p:nvPr/>
        </p:nvSpPr>
        <p:spPr>
          <a:xfrm>
            <a:off x="549102" y="9875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无约束的优化问题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A7B44F-11CF-456A-97AE-01709A36B164}"/>
              </a:ext>
            </a:extLst>
          </p:cNvPr>
          <p:cNvSpPr txBox="1"/>
          <p:nvPr/>
        </p:nvSpPr>
        <p:spPr>
          <a:xfrm>
            <a:off x="3353730" y="9875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等式约束的优化问题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D9B9BB-9FFE-42A7-AFEC-027B5490C4E1}"/>
              </a:ext>
            </a:extLst>
          </p:cNvPr>
          <p:cNvSpPr txBox="1"/>
          <p:nvPr/>
        </p:nvSpPr>
        <p:spPr>
          <a:xfrm>
            <a:off x="6236173" y="9633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不等式约束的优化问题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903321-2385-4519-BE29-3C4D2B87EE30}"/>
              </a:ext>
            </a:extLst>
          </p:cNvPr>
          <p:cNvSpPr/>
          <p:nvPr/>
        </p:nvSpPr>
        <p:spPr>
          <a:xfrm>
            <a:off x="294427" y="1707654"/>
            <a:ext cx="240536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函数对变量求导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求导函数等于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的点可能是极值点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B9BA57-EA8C-448F-B516-76DC44DD288A}"/>
              </a:ext>
            </a:extLst>
          </p:cNvPr>
          <p:cNvSpPr/>
          <p:nvPr/>
        </p:nvSpPr>
        <p:spPr>
          <a:xfrm>
            <a:off x="6181044" y="3439301"/>
            <a:ext cx="2808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KKT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最优值条件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r>
              <a:rPr lang="en-US" altLang="zh-CN" dirty="0"/>
              <a:t>      </a:t>
            </a:r>
            <a:r>
              <a:rPr lang="zh-CN" altLang="en-US" dirty="0"/>
              <a:t>　　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18F13D-16D9-49F7-A616-0890B88B05E0}"/>
              </a:ext>
            </a:extLst>
          </p:cNvPr>
          <p:cNvSpPr/>
          <p:nvPr/>
        </p:nvSpPr>
        <p:spPr>
          <a:xfrm>
            <a:off x="2968473" y="3818201"/>
            <a:ext cx="2808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对变量求导，令导数为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，从而得到最优解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942D469-9E19-4DA9-9B17-E6C8ACA0D050}"/>
              </a:ext>
            </a:extLst>
          </p:cNvPr>
          <p:cNvSpPr/>
          <p:nvPr/>
        </p:nvSpPr>
        <p:spPr>
          <a:xfrm>
            <a:off x="6184256" y="380863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求导为零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2)h(x) =0;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3)μ*g(x) = 0;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4)μ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0    5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g(x)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70CE7E7-4CCE-4B4D-AEAF-909A63E580DC}"/>
              </a:ext>
            </a:extLst>
          </p:cNvPr>
          <p:cNvSpPr/>
          <p:nvPr/>
        </p:nvSpPr>
        <p:spPr>
          <a:xfrm>
            <a:off x="2934049" y="2590249"/>
            <a:ext cx="2808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拉格朗日乘子法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/>
              <a:t>      </a:t>
            </a:r>
            <a:r>
              <a:rPr lang="zh-CN" altLang="en-US" dirty="0"/>
              <a:t>　　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F0564E-45D3-4683-AB1C-FFA4AE7720A7}"/>
              </a:ext>
            </a:extLst>
          </p:cNvPr>
          <p:cNvSpPr/>
          <p:nvPr/>
        </p:nvSpPr>
        <p:spPr>
          <a:xfrm>
            <a:off x="6143122" y="2453765"/>
            <a:ext cx="2808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广义拉格朗日函数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/>
              <a:t>      </a:t>
            </a:r>
            <a:r>
              <a:rPr lang="zh-CN" altLang="en-US" dirty="0"/>
              <a:t>　　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2CE3525-3C10-480A-A189-0BBE635210AF}"/>
              </a:ext>
            </a:extLst>
          </p:cNvPr>
          <p:cNvSpPr txBox="1"/>
          <p:nvPr/>
        </p:nvSpPr>
        <p:spPr>
          <a:xfrm>
            <a:off x="2982793" y="1764351"/>
            <a:ext cx="2489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f(x)</a:t>
            </a:r>
          </a:p>
          <a:p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(x)=0   k=1,2,…,l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FE9ACA6-0F8A-4B23-B42B-E6A5D9E2A260}"/>
                  </a:ext>
                </a:extLst>
              </p:cNvPr>
              <p:cNvSpPr/>
              <p:nvPr/>
            </p:nvSpPr>
            <p:spPr>
              <a:xfrm>
                <a:off x="2915816" y="2931790"/>
                <a:ext cx="3064685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FE9ACA6-0F8A-4B23-B42B-E6A5D9E2A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931790"/>
                <a:ext cx="3064685" cy="876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A7EA7DAB-FB3D-4C70-9896-120EB2FE93F8}"/>
              </a:ext>
            </a:extLst>
          </p:cNvPr>
          <p:cNvSpPr txBox="1"/>
          <p:nvPr/>
        </p:nvSpPr>
        <p:spPr>
          <a:xfrm>
            <a:off x="6294929" y="1387284"/>
            <a:ext cx="2409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f(x)</a:t>
            </a:r>
          </a:p>
          <a:p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(x)=0   j=1,2,…,p</a:t>
            </a:r>
          </a:p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k=1,2,…q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8357D56-F467-4D7A-A3E3-03AB5FE832D0}"/>
                  </a:ext>
                </a:extLst>
              </p:cNvPr>
              <p:cNvSpPr/>
              <p:nvPr/>
            </p:nvSpPr>
            <p:spPr>
              <a:xfrm>
                <a:off x="5100704" y="2736891"/>
                <a:ext cx="5324017" cy="822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000" b="1"/>
                        <m:t>L</m:t>
                      </m:r>
                      <m:r>
                        <a:rPr lang="zh-CN" altLang="en-US" sz="1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1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0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1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000" b="1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zh-CN" altLang="en-US" sz="1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10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1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1000" b="1" i="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zh-CN" altLang="en-US" sz="10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1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zh-CN" altLang="en-US" sz="10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zh-CN" altLang="en-US" sz="10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zh-CN" altLang="en-US" sz="10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1000" b="1" i="0">
                              <a:latin typeface="Cambria Math" panose="02040503050406030204" pitchFamily="18" charset="0"/>
                            </a:rPr>
                            <m:t>)+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1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sz="1000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0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1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1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0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zh-CN" altLang="en-US" sz="10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1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000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zh-CN" altLang="en-US" sz="10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zh-CN" altLang="en-US" sz="1000" b="1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000" b="1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8357D56-F467-4D7A-A3E3-03AB5FE83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704" y="2736891"/>
                <a:ext cx="5324017" cy="822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38AECD1-693A-4FE0-B252-2F72102B3A7A}"/>
                  </a:ext>
                </a:extLst>
              </p:cNvPr>
              <p:cNvSpPr/>
              <p:nvPr/>
            </p:nvSpPr>
            <p:spPr>
              <a:xfrm>
                <a:off x="6372785" y="3806617"/>
                <a:ext cx="1081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/>
                            <m:t>L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38AECD1-693A-4FE0-B252-2F72102B3A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785" y="3806617"/>
                <a:ext cx="1081706" cy="369332"/>
              </a:xfrm>
              <a:prstGeom prst="rect">
                <a:avLst/>
              </a:prstGeom>
              <a:blipFill>
                <a:blip r:embed="rId4"/>
                <a:stretch>
                  <a:fillRect t="-119672" r="-46629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99AFACB-8A1A-4E9F-B789-31B6A70A7109}"/>
              </a:ext>
            </a:extLst>
          </p:cNvPr>
          <p:cNvCxnSpPr>
            <a:cxnSpLocks/>
          </p:cNvCxnSpPr>
          <p:nvPr/>
        </p:nvCxnSpPr>
        <p:spPr>
          <a:xfrm>
            <a:off x="323528" y="1419622"/>
            <a:ext cx="84056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7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23478"/>
            <a:ext cx="7772400" cy="864096"/>
          </a:xfrm>
        </p:spPr>
        <p:txBody>
          <a:bodyPr/>
          <a:lstStyle/>
          <a:p>
            <a:pPr defTabSz="913765"/>
            <a:r>
              <a:rPr lang="zh-CN" altLang="en-US" sz="3200" dirty="0">
                <a:solidFill>
                  <a:srgbClr val="2057A6"/>
                </a:solidFill>
                <a:cs typeface="+mj-cs"/>
              </a:rPr>
              <a:t>优化方法</a:t>
            </a:r>
            <a:r>
              <a:rPr lang="en-US" altLang="zh-CN" sz="3200" dirty="0">
                <a:solidFill>
                  <a:srgbClr val="2057A6"/>
                </a:solidFill>
                <a:cs typeface="+mj-cs"/>
              </a:rPr>
              <a:t>--</a:t>
            </a:r>
            <a:r>
              <a:rPr kumimoji="1" lang="zh-CN" altLang="en-US" sz="3200" dirty="0"/>
              <a:t>拉格朗日乘子法</a:t>
            </a:r>
            <a:endParaRPr lang="zh-CN" altLang="en-US" sz="3200" dirty="0">
              <a:solidFill>
                <a:srgbClr val="2057A6"/>
              </a:solidFill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284955" y="2187508"/>
                <a:ext cx="472039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mr-IN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is-I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mr-IN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mr-IN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mr-IN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mr-IN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955" y="2187508"/>
                <a:ext cx="4720395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弧形箭头 5"/>
          <p:cNvSpPr/>
          <p:nvPr/>
        </p:nvSpPr>
        <p:spPr>
          <a:xfrm>
            <a:off x="1069122" y="2944812"/>
            <a:ext cx="482796" cy="62055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0058" y="2597854"/>
            <a:ext cx="3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对偶问题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530206" y="4036318"/>
                <a:ext cx="5858797" cy="646331"/>
              </a:xfrm>
              <a:prstGeom prst="rect">
                <a:avLst/>
              </a:prstGeom>
              <a:solidFill>
                <a:srgbClr val="D8AD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分别令</a:t>
                </a:r>
                <a14:m>
                  <m:oMath xmlns:m="http://schemas.openxmlformats.org/officeDocument/2006/math">
                    <m:r>
                      <a:rPr kumimoji="1" lang="mr-IN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kumimoji="1" lang="en-U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b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偏导为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之后代入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L(</a:t>
                </a:r>
                <a14:m>
                  <m:oMath xmlns:m="http://schemas.openxmlformats.org/officeDocument/2006/math">
                    <m:r>
                      <a:rPr kumimoji="1" lang="mr-IN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06" y="4036318"/>
                <a:ext cx="5858797" cy="646331"/>
              </a:xfrm>
              <a:prstGeom prst="rect">
                <a:avLst/>
              </a:prstGeom>
              <a:blipFill>
                <a:blip r:embed="rId4"/>
                <a:stretch>
                  <a:fillRect l="-832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378820" y="3606175"/>
                <a:ext cx="1577355" cy="871264"/>
              </a:xfrm>
              <a:prstGeom prst="rect">
                <a:avLst/>
              </a:prstGeom>
              <a:solidFill>
                <a:srgbClr val="D8AD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820" y="3606175"/>
                <a:ext cx="1577355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956175" y="3606175"/>
                <a:ext cx="1432828" cy="871264"/>
              </a:xfrm>
              <a:prstGeom prst="rect">
                <a:avLst/>
              </a:prstGeom>
              <a:solidFill>
                <a:srgbClr val="D8AD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75" y="3606175"/>
                <a:ext cx="1432828" cy="8712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281141" y="3280680"/>
                <a:ext cx="2520280" cy="474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lim>
                      </m:limLow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mr-IN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41" y="3280680"/>
                <a:ext cx="2520280" cy="4741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E39E133-81D1-4A31-9CBD-235436322E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7845" y="675857"/>
            <a:ext cx="5384800" cy="1447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C6D752-65FB-4817-B43C-0F44BAAEA2D2}"/>
              </a:ext>
            </a:extLst>
          </p:cNvPr>
          <p:cNvSpPr txBox="1"/>
          <p:nvPr/>
        </p:nvSpPr>
        <p:spPr>
          <a:xfrm>
            <a:off x="395536" y="1256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5960968-D705-4B5A-B9B4-A10F4369E6C8}"/>
                  </a:ext>
                </a:extLst>
              </p:cNvPr>
              <p:cNvSpPr/>
              <p:nvPr/>
            </p:nvSpPr>
            <p:spPr>
              <a:xfrm>
                <a:off x="1551918" y="2806511"/>
                <a:ext cx="1986954" cy="474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5960968-D705-4B5A-B9B4-A10F4369E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918" y="2806511"/>
                <a:ext cx="1986954" cy="474169"/>
              </a:xfrm>
              <a:prstGeom prst="rect">
                <a:avLst/>
              </a:prstGeom>
              <a:blipFill>
                <a:blip r:embed="rId9"/>
                <a:stretch>
                  <a:fillRect t="-123077" r="-31595" b="-191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50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395536" y="123825"/>
            <a:ext cx="7376864" cy="863600"/>
          </a:xfrm>
          <a:prstGeom prst="rect">
            <a:avLst/>
          </a:prstGeom>
        </p:spPr>
        <p:txBody>
          <a:bodyPr/>
          <a:lstStyle/>
          <a:p>
            <a:pPr marL="0" indent="0" defTabSz="913765">
              <a:buNone/>
            </a:pPr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分割超平面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563888" y="114849"/>
                <a:ext cx="5112568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i="1" smtClean="0">
                          <a:latin typeface="Cambria Math" charset="0"/>
                        </a:rPr>
                        <m:t>f</m:t>
                      </m:r>
                      <m:d>
                        <m:dPr>
                          <m:ctrlPr>
                            <a:rPr kumimoji="1" lang="mr-IN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kumimoji="1" lang="en-US" altLang="zh-CN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kumimoji="1" lang="en-US" altLang="zh-C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nary>
                      <m:r>
                        <a:rPr kumimoji="1" lang="en-US" altLang="zh-CN" sz="24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sz="2400" b="0" i="0" dirty="0" smtClean="0">
                          <a:latin typeface="Cambria Math" charset="0"/>
                        </a:rPr>
                        <m:t>b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14849"/>
                <a:ext cx="5112568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43808" y="3090279"/>
                <a:ext cx="202004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kumimoji="1" lang="en-US" altLang="zh-CN" b="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−1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kumimoji="1" lang="en-US" altLang="zh-CN" b="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mr-IN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090279"/>
                <a:ext cx="2020040" cy="830997"/>
              </a:xfrm>
              <a:prstGeom prst="rect">
                <a:avLst/>
              </a:prstGeom>
              <a:blipFill>
                <a:blip r:embed="rId4"/>
                <a:stretch>
                  <a:fillRect l="-906" r="-2115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号 8"/>
          <p:cNvSpPr/>
          <p:nvPr/>
        </p:nvSpPr>
        <p:spPr>
          <a:xfrm>
            <a:off x="2699792" y="3018271"/>
            <a:ext cx="45719" cy="100811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上箭头 11"/>
          <p:cNvSpPr/>
          <p:nvPr/>
        </p:nvSpPr>
        <p:spPr>
          <a:xfrm rot="17222572">
            <a:off x="5304037" y="2923201"/>
            <a:ext cx="202421" cy="8070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12160" y="3075806"/>
            <a:ext cx="2382917" cy="632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最终模型仅与支持向量</a:t>
            </a:r>
            <a:r>
              <a:rPr lang="en-US" altLang="zh-CN" sz="2000" dirty="0">
                <a:solidFill>
                  <a:schemeClr val="bg1"/>
                </a:solidFill>
              </a:rPr>
              <a:t>xi</a:t>
            </a:r>
            <a:r>
              <a:rPr lang="zh-CN" altLang="en-US" sz="2000" dirty="0">
                <a:solidFill>
                  <a:schemeClr val="bg1"/>
                </a:solidFill>
              </a:rPr>
              <a:t>有关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56523" y="3351441"/>
            <a:ext cx="1071127" cy="369332"/>
          </a:xfrm>
          <a:prstGeom prst="rect">
            <a:avLst/>
          </a:prstGeom>
          <a:solidFill>
            <a:srgbClr val="D8AD00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KKT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线形标注 2 19"/>
              <p:cNvSpPr/>
              <p:nvPr/>
            </p:nvSpPr>
            <p:spPr>
              <a:xfrm>
                <a:off x="4128310" y="4305822"/>
                <a:ext cx="1944216" cy="648072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53895"/>
                  <a:gd name="adj6" fmla="val -25584"/>
                </a:avLst>
              </a:prstGeom>
              <a:solidFill>
                <a:srgbClr val="D8AD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肯定有点满足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kumimoji="1" lang="en-US" altLang="zh-CN" b="1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kumimoji="1" lang="en-US" altLang="zh-CN" b="1" i="1">
                        <a:solidFill>
                          <a:schemeClr val="tx2"/>
                        </a:solidFill>
                        <a:latin typeface="Cambria Math" charset="0"/>
                      </a:rPr>
                      <m:t>𝒇</m:t>
                    </m:r>
                    <m:d>
                      <m:dPr>
                        <m:ctrlPr>
                          <a:rPr kumimoji="1" lang="mr-IN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b="1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kumimoji="1" lang="en-US" altLang="zh-CN" b="1" i="1">
                        <a:solidFill>
                          <a:schemeClr val="tx2"/>
                        </a:solidFill>
                        <a:latin typeface="Cambria Math" charset="0"/>
                      </a:rPr>
                      <m:t>−</m:t>
                    </m:r>
                    <m:r>
                      <a:rPr kumimoji="1" lang="en-US" altLang="zh-CN" b="1" i="1">
                        <a:solidFill>
                          <a:schemeClr val="tx2"/>
                        </a:solidFill>
                        <a:latin typeface="Cambria Math" charset="0"/>
                      </a:rPr>
                      <m:t>𝟏</m:t>
                    </m:r>
                  </m:oMath>
                </a14:m>
                <a:r>
                  <a:rPr kumimoji="1" lang="en-US" altLang="zh-CN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  <a:endParaRPr kumimoji="1" lang="en-US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线形标注 2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310" y="4305822"/>
                <a:ext cx="1944216" cy="648072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53895"/>
                  <a:gd name="adj6" fmla="val -25584"/>
                </a:avLst>
              </a:prstGeom>
              <a:blipFill>
                <a:blip r:embed="rId5"/>
                <a:stretch>
                  <a:fillRect b="-838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0822BC2-B504-4E18-916B-0D187179DA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1271707"/>
            <a:ext cx="4572235" cy="144787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159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57588" y="1491630"/>
            <a:ext cx="2182812" cy="1779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sz="16600" b="1" dirty="0"/>
              <a:t>01</a:t>
            </a:r>
            <a:endParaRPr kumimoji="1" lang="zh-CN" altLang="en-US" sz="1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2793206" y="3003798"/>
            <a:ext cx="3557587" cy="619125"/>
          </a:xfrm>
        </p:spPr>
        <p:txBody>
          <a:bodyPr>
            <a:no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1000"/>
              </a:spcBef>
              <a:buNone/>
            </a:pPr>
            <a:r>
              <a:rPr kumimoji="1" lang="zh-CN" altLang="en-US" sz="4000" dirty="0">
                <a:solidFill>
                  <a:schemeClr val="tx1"/>
                </a:solidFill>
              </a:rPr>
              <a:t>场 景</a:t>
            </a:r>
          </a:p>
        </p:txBody>
      </p:sp>
    </p:spTree>
    <p:extLst>
      <p:ext uri="{BB962C8B-B14F-4D97-AF65-F5344CB8AC3E}">
        <p14:creationId xmlns:p14="http://schemas.microsoft.com/office/powerpoint/2010/main" val="164229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cover/>
      </p:transition>
    </mc:Choice>
    <mc:Fallback xmlns="">
      <p:transition spd="med">
        <p:cov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1519" y="2041254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267494"/>
            <a:ext cx="377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算法基本流程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88095" y="1078391"/>
                <a:ext cx="8424936" cy="416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Step 1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构造并求解约束最优化问题得最优解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p>
                        <m:r>
                          <a:rPr lang="zh-CN" altLang="en-US" sz="2000" b="0" i="1" smtClean="0">
                            <a:latin typeface="Cambria Math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mr-IN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s-I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s-I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mr-IN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s-I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黑体" panose="02010609060101010101" pitchFamily="49" charset="-122"/>
                </a:endParaRPr>
              </a:p>
              <a:p>
                <a:r>
                  <a:rPr lang="en-US" dirty="0">
                    <a:latin typeface="黑体" panose="02010609060101010101" pitchFamily="49" charset="-12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nary>
                      <m:naryPr>
                        <m:chr m:val="∑"/>
                        <m:ctrlPr>
                          <a:rPr lang="is-I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黑体" panose="02010609060101010101" pitchFamily="49" charset="-122"/>
                  </a:rPr>
                  <a:t>=0</a:t>
                </a:r>
              </a:p>
              <a:p>
                <a:r>
                  <a:rPr lang="en-US" dirty="0">
                    <a:latin typeface="黑体" panose="02010609060101010101" pitchFamily="49" charset="-122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， 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=1，2，3，…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</m:oMath>
                </a14:m>
                <a:endParaRPr lang="en-US" dirty="0">
                  <a:latin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</a:endParaRPr>
              </a:p>
              <a:p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Step 2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3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  <a:ea typeface="黑体" panose="02010609060101010101" pitchFamily="49" charset="-122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3200"/>
                  </a:lnSpc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并选择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的一个正分量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latin typeface="Cambria Math" charset="0"/>
                        <a:ea typeface="黑体" panose="02010609060101010101" pitchFamily="49" charset="-122"/>
                      </a:rPr>
                      <m:t>&gt;0,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由于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                                     </m:t>
                    </m:r>
                    <m:r>
                      <a:rPr lang="zh-CN" altLang="en-US" sz="2000" i="1" smtClean="0">
                        <a:latin typeface="Cambria Math" charset="0"/>
                        <a:ea typeface="黑体" panose="02010609060101010101" pitchFamily="49" charset="-122"/>
                      </a:rPr>
                      <m:t>计算</m:t>
                    </m:r>
                  </m:oMath>
                </a14:m>
                <a:endParaRPr lang="en-US" altLang="zh-CN" sz="1600" i="1" dirty="0">
                  <a:latin typeface="Cambria Math" charset="0"/>
                  <a:ea typeface="黑体" panose="02010609060101010101" pitchFamily="49" charset="-122"/>
                </a:endParaRPr>
              </a:p>
              <a:p>
                <a:pPr>
                  <a:lnSpc>
                    <a:spcPts val="3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charset="0"/>
                              <a:ea typeface="黑体" panose="02010609060101010101" pitchFamily="49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charset="0"/>
                          <a:ea typeface="黑体" panose="02010609060101010101" pitchFamily="49" charset="-122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is-IS" altLang="zh-CN" sz="16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charset="0"/>
                              <a:ea typeface="黑体" panose="02010609060101010101" pitchFamily="49" charset="-122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mr-IN" altLang="zh-CN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charset="0"/>
                                  <a:ea typeface="黑体" panose="02010609060101010101" pitchFamily="49" charset="-122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3200"/>
                  </a:lnSpc>
                </a:pP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	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95" y="1078391"/>
                <a:ext cx="8424936" cy="4169859"/>
              </a:xfrm>
              <a:prstGeom prst="rect">
                <a:avLst/>
              </a:prstGeom>
              <a:blipFill>
                <a:blip r:embed="rId4"/>
                <a:stretch>
                  <a:fillRect l="-1085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88095" y="1059582"/>
            <a:ext cx="8172336" cy="1881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8094" y="2977358"/>
            <a:ext cx="8172337" cy="2042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700593" y="3906573"/>
                <a:ext cx="15257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593" y="3906573"/>
                <a:ext cx="1525739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6656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1519" y="2041254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042988" y="1470025"/>
            <a:ext cx="7058025" cy="2782888"/>
          </a:xfrm>
          <a:prstGeom prst="rect">
            <a:avLst/>
          </a:prstGeom>
          <a:noFill/>
          <a:ln w="1587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3528" y="29237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练习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3528" y="105958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猜猜看：试求解下述问题的分类器。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726637"/>
            <a:ext cx="3797602" cy="23047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76200" y="243775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正样本： </a:t>
            </a:r>
            <a:r>
              <a:rPr kumimoji="1" lang="en-US" altLang="zh-CN" dirty="0"/>
              <a:t>x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=(3,3)</a:t>
            </a:r>
            <a:r>
              <a:rPr kumimoji="1" lang="en-US" altLang="zh-CN" baseline="30000" dirty="0"/>
              <a:t>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x</a:t>
            </a:r>
            <a:r>
              <a:rPr kumimoji="1" lang="en-US" altLang="zh-CN" baseline="-25000" dirty="0"/>
              <a:t>2=</a:t>
            </a:r>
            <a:r>
              <a:rPr kumimoji="1" lang="en-US" altLang="zh-CN" dirty="0"/>
              <a:t>(4,3)</a:t>
            </a:r>
            <a:r>
              <a:rPr kumimoji="1" lang="en-US" altLang="zh-CN" baseline="30000" dirty="0"/>
              <a:t>T</a:t>
            </a:r>
          </a:p>
          <a:p>
            <a:r>
              <a:rPr kumimoji="1" lang="zh-CN" altLang="en-US" dirty="0"/>
              <a:t>负样本： </a:t>
            </a:r>
            <a:r>
              <a:rPr kumimoji="1" lang="en-US" altLang="zh-CN" dirty="0"/>
              <a:t>x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=(1,1)</a:t>
            </a:r>
            <a:r>
              <a:rPr kumimoji="1" lang="en-US" altLang="zh-CN" baseline="30000" dirty="0"/>
              <a:t>T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75656" y="32198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301D3C-057F-4868-8568-F17F27C1EFD8}"/>
              </a:ext>
            </a:extLst>
          </p:cNvPr>
          <p:cNvSpPr txBox="1"/>
          <p:nvPr/>
        </p:nvSpPr>
        <p:spPr>
          <a:xfrm>
            <a:off x="4049121" y="379588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见李航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统计学习方法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6099324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57588" y="1491630"/>
            <a:ext cx="2182812" cy="1779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sz="16600" b="1" dirty="0"/>
              <a:t>03</a:t>
            </a:r>
            <a:endParaRPr kumimoji="1" lang="zh-CN" altLang="en-US" sz="1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2793206" y="3003798"/>
            <a:ext cx="3557587" cy="619125"/>
          </a:xfrm>
        </p:spPr>
        <p:txBody>
          <a:bodyPr>
            <a:no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1000"/>
              </a:spcBef>
              <a:buNone/>
            </a:pPr>
            <a:r>
              <a:rPr kumimoji="1" lang="zh-CN" altLang="en-US" sz="4000" dirty="0">
                <a:solidFill>
                  <a:schemeClr val="tx1"/>
                </a:solidFill>
              </a:rPr>
              <a:t>软间隔</a:t>
            </a:r>
          </a:p>
        </p:txBody>
      </p:sp>
    </p:spTree>
    <p:extLst>
      <p:ext uri="{BB962C8B-B14F-4D97-AF65-F5344CB8AC3E}">
        <p14:creationId xmlns:p14="http://schemas.microsoft.com/office/powerpoint/2010/main" val="22089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cover/>
      </p:transition>
    </mc:Choice>
    <mc:Fallback xmlns="">
      <p:transition spd="med">
        <p:cov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7504" y="330971"/>
            <a:ext cx="3180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分类问题</a:t>
            </a:r>
            <a:r>
              <a:rPr lang="en-US" altLang="zh-CN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---</a:t>
            </a:r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对策</a:t>
            </a:r>
          </a:p>
        </p:txBody>
      </p:sp>
      <p:grpSp>
        <p:nvGrpSpPr>
          <p:cNvPr id="41" name="组 40"/>
          <p:cNvGrpSpPr/>
          <p:nvPr/>
        </p:nvGrpSpPr>
        <p:grpSpPr>
          <a:xfrm>
            <a:off x="533184" y="1448735"/>
            <a:ext cx="2437757" cy="2016224"/>
            <a:chOff x="622075" y="1131590"/>
            <a:chExt cx="2437757" cy="2016224"/>
          </a:xfrm>
        </p:grpSpPr>
        <p:grpSp>
          <p:nvGrpSpPr>
            <p:cNvPr id="15" name="组 14"/>
            <p:cNvGrpSpPr/>
            <p:nvPr/>
          </p:nvGrpSpPr>
          <p:grpSpPr>
            <a:xfrm>
              <a:off x="622075" y="1131590"/>
              <a:ext cx="2437757" cy="2016224"/>
              <a:chOff x="190027" y="1131590"/>
              <a:chExt cx="2437757" cy="2016224"/>
            </a:xfrm>
          </p:grpSpPr>
          <p:cxnSp>
            <p:nvCxnSpPr>
              <p:cNvPr id="6" name="直线连接符 5"/>
              <p:cNvCxnSpPr/>
              <p:nvPr/>
            </p:nvCxnSpPr>
            <p:spPr>
              <a:xfrm flipH="1">
                <a:off x="467544" y="1275606"/>
                <a:ext cx="2160240" cy="1872208"/>
              </a:xfrm>
              <a:prstGeom prst="line">
                <a:avLst/>
              </a:prstGeom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>
                <a:off x="190027" y="3075806"/>
                <a:ext cx="22217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箭头连接符 13"/>
              <p:cNvCxnSpPr/>
              <p:nvPr/>
            </p:nvCxnSpPr>
            <p:spPr>
              <a:xfrm flipV="1">
                <a:off x="190027" y="1131590"/>
                <a:ext cx="0" cy="1944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 28"/>
            <p:cNvGrpSpPr/>
            <p:nvPr/>
          </p:nvGrpSpPr>
          <p:grpSpPr>
            <a:xfrm>
              <a:off x="975467" y="1476286"/>
              <a:ext cx="971692" cy="951876"/>
              <a:chOff x="1211233" y="1476286"/>
              <a:chExt cx="735926" cy="807432"/>
            </a:xfrm>
            <a:solidFill>
              <a:srgbClr val="3CA057"/>
            </a:solidFill>
          </p:grpSpPr>
          <p:sp>
            <p:nvSpPr>
              <p:cNvPr id="19" name="椭圆 18"/>
              <p:cNvSpPr/>
              <p:nvPr/>
            </p:nvSpPr>
            <p:spPr>
              <a:xfrm>
                <a:off x="1838370" y="1498564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433494" y="1782470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233239" y="1491630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211233" y="1774753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597538" y="1820982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295105" y="2139702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706327" y="1643472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570452" y="1476286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446043" y="1998493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433494" y="1577078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0" name="组 29"/>
            <p:cNvGrpSpPr/>
            <p:nvPr/>
          </p:nvGrpSpPr>
          <p:grpSpPr>
            <a:xfrm rot="10800000">
              <a:off x="1349562" y="1844010"/>
              <a:ext cx="1133069" cy="867859"/>
              <a:chOff x="1211233" y="1491629"/>
              <a:chExt cx="735926" cy="792089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838370" y="1498564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377758" y="1491629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239416" y="156293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211233" y="1774753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597538" y="182098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295105" y="213970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06327" y="164347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578579" y="150153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446043" y="1998493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404386" y="1730013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6160107" y="1485834"/>
            <a:ext cx="2437757" cy="2016224"/>
            <a:chOff x="622075" y="1131590"/>
            <a:chExt cx="2437757" cy="2016224"/>
          </a:xfrm>
        </p:grpSpPr>
        <p:grpSp>
          <p:nvGrpSpPr>
            <p:cNvPr id="75" name="组 74"/>
            <p:cNvGrpSpPr/>
            <p:nvPr/>
          </p:nvGrpSpPr>
          <p:grpSpPr>
            <a:xfrm>
              <a:off x="622075" y="1131590"/>
              <a:ext cx="2437757" cy="2016224"/>
              <a:chOff x="190027" y="1131590"/>
              <a:chExt cx="2437757" cy="2016224"/>
            </a:xfrm>
          </p:grpSpPr>
          <p:cxnSp>
            <p:nvCxnSpPr>
              <p:cNvPr id="98" name="直线连接符 97"/>
              <p:cNvCxnSpPr/>
              <p:nvPr/>
            </p:nvCxnSpPr>
            <p:spPr>
              <a:xfrm flipH="1">
                <a:off x="467544" y="1275606"/>
                <a:ext cx="2160240" cy="1872208"/>
              </a:xfrm>
              <a:prstGeom prst="line">
                <a:avLst/>
              </a:prstGeom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98"/>
              <p:cNvCxnSpPr/>
              <p:nvPr/>
            </p:nvCxnSpPr>
            <p:spPr>
              <a:xfrm>
                <a:off x="190027" y="3075806"/>
                <a:ext cx="22217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箭头连接符 99"/>
              <p:cNvCxnSpPr/>
              <p:nvPr/>
            </p:nvCxnSpPr>
            <p:spPr>
              <a:xfrm flipV="1">
                <a:off x="190027" y="1131590"/>
                <a:ext cx="0" cy="1944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 75"/>
            <p:cNvGrpSpPr/>
            <p:nvPr/>
          </p:nvGrpSpPr>
          <p:grpSpPr>
            <a:xfrm>
              <a:off x="1057846" y="1615682"/>
              <a:ext cx="1453212" cy="1424876"/>
              <a:chOff x="1273625" y="1594530"/>
              <a:chExt cx="1100613" cy="1208656"/>
            </a:xfrm>
            <a:solidFill>
              <a:srgbClr val="3CA057"/>
            </a:solidFill>
          </p:grpSpPr>
          <p:sp>
            <p:nvSpPr>
              <p:cNvPr id="88" name="椭圆 87"/>
              <p:cNvSpPr/>
              <p:nvPr/>
            </p:nvSpPr>
            <p:spPr>
              <a:xfrm>
                <a:off x="1987770" y="1594530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1423122" y="1814104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1273625" y="1964729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1361399" y="2269073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467403" y="2571282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2092925" y="2627989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2265449" y="2324304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1656898" y="1636547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761476" y="2659170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2250748" y="1898840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7" name="组 76"/>
            <p:cNvGrpSpPr/>
            <p:nvPr/>
          </p:nvGrpSpPr>
          <p:grpSpPr>
            <a:xfrm rot="10800000">
              <a:off x="1527113" y="2012761"/>
              <a:ext cx="639147" cy="790246"/>
              <a:chOff x="1416716" y="1408448"/>
              <a:chExt cx="415125" cy="721252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1714649" y="1899236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1723052" y="1504481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434017" y="1504481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1416716" y="1886704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597538" y="182098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598517" y="1408448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1701244" y="1709193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1576670" y="1605258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1521474" y="1985684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1453696" y="1723361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107" name="组 106"/>
          <p:cNvGrpSpPr/>
          <p:nvPr/>
        </p:nvGrpSpPr>
        <p:grpSpPr>
          <a:xfrm>
            <a:off x="7709808" y="965306"/>
            <a:ext cx="1127145" cy="644303"/>
            <a:chOff x="2483768" y="3644229"/>
            <a:chExt cx="1127145" cy="644303"/>
          </a:xfrm>
        </p:grpSpPr>
        <p:sp>
          <p:nvSpPr>
            <p:cNvPr id="106" name="矩形 105"/>
            <p:cNvSpPr/>
            <p:nvPr/>
          </p:nvSpPr>
          <p:spPr>
            <a:xfrm>
              <a:off x="2483768" y="3644229"/>
              <a:ext cx="1115218" cy="6443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2617644" y="3750821"/>
              <a:ext cx="143641" cy="169779"/>
            </a:xfrm>
            <a:prstGeom prst="ellipse">
              <a:avLst/>
            </a:prstGeom>
            <a:solidFill>
              <a:srgbClr val="3CA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 rot="10800000">
              <a:off x="2605715" y="4024970"/>
              <a:ext cx="167497" cy="1577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839996" y="3644229"/>
              <a:ext cx="75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正类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851923" y="3919200"/>
              <a:ext cx="75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负类</a:t>
              </a:r>
            </a:p>
          </p:txBody>
        </p:sp>
      </p:grpSp>
      <p:sp>
        <p:nvSpPr>
          <p:cNvPr id="108" name="矩形 107"/>
          <p:cNvSpPr/>
          <p:nvPr/>
        </p:nvSpPr>
        <p:spPr>
          <a:xfrm>
            <a:off x="3423079" y="1065989"/>
            <a:ext cx="5693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331785" y="1020950"/>
            <a:ext cx="5693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63718" y="1031911"/>
            <a:ext cx="5693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045743" y="3602924"/>
            <a:ext cx="178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线性可分</a:t>
            </a:r>
          </a:p>
        </p:txBody>
      </p:sp>
      <p:cxnSp>
        <p:nvCxnSpPr>
          <p:cNvPr id="113" name="直线连接符 112"/>
          <p:cNvCxnSpPr/>
          <p:nvPr/>
        </p:nvCxnSpPr>
        <p:spPr>
          <a:xfrm flipH="1">
            <a:off x="968294" y="1773477"/>
            <a:ext cx="1302588" cy="1304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3685229" y="3601328"/>
            <a:ext cx="178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线性不可分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6531067" y="3598524"/>
            <a:ext cx="178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非线性可分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3325281" y="1448735"/>
            <a:ext cx="2437757" cy="2016224"/>
            <a:chOff x="3325281" y="1448735"/>
            <a:chExt cx="2437757" cy="2016224"/>
          </a:xfrm>
        </p:grpSpPr>
        <p:grpSp>
          <p:nvGrpSpPr>
            <p:cNvPr id="44" name="组 43"/>
            <p:cNvGrpSpPr/>
            <p:nvPr/>
          </p:nvGrpSpPr>
          <p:grpSpPr>
            <a:xfrm>
              <a:off x="3325281" y="1448735"/>
              <a:ext cx="2437757" cy="2016224"/>
              <a:chOff x="622075" y="1131590"/>
              <a:chExt cx="2437757" cy="2016224"/>
            </a:xfrm>
          </p:grpSpPr>
          <p:grpSp>
            <p:nvGrpSpPr>
              <p:cNvPr id="45" name="组 44"/>
              <p:cNvGrpSpPr/>
              <p:nvPr/>
            </p:nvGrpSpPr>
            <p:grpSpPr>
              <a:xfrm>
                <a:off x="622075" y="1131590"/>
                <a:ext cx="2437757" cy="2016224"/>
                <a:chOff x="190027" y="1131590"/>
                <a:chExt cx="2437757" cy="2016224"/>
              </a:xfrm>
            </p:grpSpPr>
            <p:cxnSp>
              <p:nvCxnSpPr>
                <p:cNvPr id="68" name="直线连接符 67"/>
                <p:cNvCxnSpPr/>
                <p:nvPr/>
              </p:nvCxnSpPr>
              <p:spPr>
                <a:xfrm flipH="1">
                  <a:off x="467544" y="1275606"/>
                  <a:ext cx="2160240" cy="1872208"/>
                </a:xfrm>
                <a:prstGeom prst="line">
                  <a:avLst/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线箭头连接符 68"/>
                <p:cNvCxnSpPr/>
                <p:nvPr/>
              </p:nvCxnSpPr>
              <p:spPr>
                <a:xfrm>
                  <a:off x="190027" y="3075806"/>
                  <a:ext cx="222173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箭头连接符 69"/>
                <p:cNvCxnSpPr/>
                <p:nvPr/>
              </p:nvCxnSpPr>
              <p:spPr>
                <a:xfrm flipV="1">
                  <a:off x="190027" y="1131590"/>
                  <a:ext cx="0" cy="19442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组 45"/>
              <p:cNvGrpSpPr/>
              <p:nvPr/>
            </p:nvGrpSpPr>
            <p:grpSpPr>
              <a:xfrm>
                <a:off x="975467" y="1476286"/>
                <a:ext cx="971692" cy="951876"/>
                <a:chOff x="1211233" y="1476286"/>
                <a:chExt cx="735926" cy="807432"/>
              </a:xfrm>
              <a:solidFill>
                <a:srgbClr val="3CA057"/>
              </a:solidFill>
            </p:grpSpPr>
            <p:sp>
              <p:nvSpPr>
                <p:cNvPr id="58" name="椭圆 57"/>
                <p:cNvSpPr/>
                <p:nvPr/>
              </p:nvSpPr>
              <p:spPr>
                <a:xfrm>
                  <a:off x="1838370" y="1498564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1433494" y="1782470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1233239" y="1491630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1211233" y="1774753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1597538" y="1820982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1295105" y="2139702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1706327" y="1643472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1570452" y="1476286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1446043" y="1998493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1433494" y="1577078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7" name="组 46"/>
              <p:cNvGrpSpPr/>
              <p:nvPr/>
            </p:nvGrpSpPr>
            <p:grpSpPr>
              <a:xfrm rot="10800000">
                <a:off x="1349562" y="1844010"/>
                <a:ext cx="1133069" cy="867859"/>
                <a:chOff x="1211233" y="1491629"/>
                <a:chExt cx="735926" cy="792089"/>
              </a:xfrm>
            </p:grpSpPr>
            <p:sp>
              <p:nvSpPr>
                <p:cNvPr id="48" name="椭圆 47"/>
                <p:cNvSpPr/>
                <p:nvPr/>
              </p:nvSpPr>
              <p:spPr>
                <a:xfrm>
                  <a:off x="1838370" y="1498564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1377758" y="1491629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1239416" y="156293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1211233" y="1774753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1597538" y="182098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1295105" y="213970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1706327" y="164347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578579" y="150153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1446043" y="1998493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1404386" y="1730013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71" name="椭圆 70"/>
            <p:cNvSpPr/>
            <p:nvPr/>
          </p:nvSpPr>
          <p:spPr>
            <a:xfrm>
              <a:off x="4820730" y="2413564"/>
              <a:ext cx="143641" cy="169779"/>
            </a:xfrm>
            <a:prstGeom prst="ellipse">
              <a:avLst/>
            </a:prstGeom>
            <a:solidFill>
              <a:srgbClr val="3CA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198945" y="2978240"/>
              <a:ext cx="143641" cy="169779"/>
            </a:xfrm>
            <a:prstGeom prst="ellipse">
              <a:avLst/>
            </a:prstGeom>
            <a:solidFill>
              <a:srgbClr val="3CA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rot="10800000">
              <a:off x="4337272" y="2181606"/>
              <a:ext cx="167497" cy="1577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4157825" y="2203726"/>
              <a:ext cx="56930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8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？</a:t>
              </a:r>
              <a:endPara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7122221" y="2226716"/>
            <a:ext cx="5693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  <a:endParaRPr lang="zh-CN" altLang="en-US" sz="28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133018" y="4010818"/>
            <a:ext cx="178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f: </a:t>
            </a:r>
            <a:r>
              <a:rPr kumimoji="1" lang="zh-CN" altLang="en-US" dirty="0">
                <a:solidFill>
                  <a:srgbClr val="FF0000"/>
                </a:solidFill>
              </a:rPr>
              <a:t>直线</a:t>
            </a:r>
          </a:p>
        </p:txBody>
      </p:sp>
      <p:sp>
        <p:nvSpPr>
          <p:cNvPr id="104" name="矩形 103"/>
          <p:cNvSpPr/>
          <p:nvPr/>
        </p:nvSpPr>
        <p:spPr>
          <a:xfrm>
            <a:off x="4136370" y="4001255"/>
            <a:ext cx="5693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  <a:endParaRPr lang="zh-CN" altLang="en-US" sz="28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33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6" grpId="0"/>
      <p:bldP spid="117" grpId="0"/>
      <p:bldP spid="119" grpId="0"/>
      <p:bldP spid="120" grpId="0"/>
      <p:bldP spid="1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1519" y="2041254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042988" y="1470025"/>
            <a:ext cx="7058025" cy="2782888"/>
          </a:xfrm>
          <a:prstGeom prst="rect">
            <a:avLst/>
          </a:prstGeom>
          <a:noFill/>
          <a:ln w="1587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95" y="267494"/>
            <a:ext cx="4875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线性不可分</a:t>
            </a:r>
            <a:r>
              <a:rPr lang="en-US" altLang="zh-CN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---</a:t>
            </a:r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走捷径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3325281" y="1448734"/>
            <a:ext cx="2902903" cy="2131127"/>
            <a:chOff x="3325281" y="1448735"/>
            <a:chExt cx="2437757" cy="2016224"/>
          </a:xfrm>
        </p:grpSpPr>
        <p:grpSp>
          <p:nvGrpSpPr>
            <p:cNvPr id="40" name="组 39"/>
            <p:cNvGrpSpPr/>
            <p:nvPr/>
          </p:nvGrpSpPr>
          <p:grpSpPr>
            <a:xfrm>
              <a:off x="3325281" y="1448735"/>
              <a:ext cx="2437757" cy="2016224"/>
              <a:chOff x="622075" y="1131590"/>
              <a:chExt cx="2437757" cy="2016224"/>
            </a:xfrm>
          </p:grpSpPr>
          <p:grpSp>
            <p:nvGrpSpPr>
              <p:cNvPr id="45" name="组 44"/>
              <p:cNvGrpSpPr/>
              <p:nvPr/>
            </p:nvGrpSpPr>
            <p:grpSpPr>
              <a:xfrm>
                <a:off x="622075" y="1131590"/>
                <a:ext cx="2437757" cy="2016224"/>
                <a:chOff x="190027" y="1131590"/>
                <a:chExt cx="2437757" cy="2016224"/>
              </a:xfrm>
            </p:grpSpPr>
            <p:cxnSp>
              <p:nvCxnSpPr>
                <p:cNvPr id="68" name="直线连接符 67"/>
                <p:cNvCxnSpPr/>
                <p:nvPr/>
              </p:nvCxnSpPr>
              <p:spPr>
                <a:xfrm flipH="1">
                  <a:off x="467544" y="1275606"/>
                  <a:ext cx="2160240" cy="1872208"/>
                </a:xfrm>
                <a:prstGeom prst="line">
                  <a:avLst/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线箭头连接符 68"/>
                <p:cNvCxnSpPr/>
                <p:nvPr/>
              </p:nvCxnSpPr>
              <p:spPr>
                <a:xfrm>
                  <a:off x="190027" y="3075806"/>
                  <a:ext cx="222173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箭头连接符 69"/>
                <p:cNvCxnSpPr/>
                <p:nvPr/>
              </p:nvCxnSpPr>
              <p:spPr>
                <a:xfrm flipV="1">
                  <a:off x="190027" y="1131590"/>
                  <a:ext cx="0" cy="19442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组 45"/>
              <p:cNvGrpSpPr/>
              <p:nvPr/>
            </p:nvGrpSpPr>
            <p:grpSpPr>
              <a:xfrm>
                <a:off x="975467" y="1476286"/>
                <a:ext cx="971692" cy="951876"/>
                <a:chOff x="1211233" y="1476286"/>
                <a:chExt cx="735926" cy="807432"/>
              </a:xfrm>
              <a:solidFill>
                <a:srgbClr val="3CA057"/>
              </a:solidFill>
            </p:grpSpPr>
            <p:sp>
              <p:nvSpPr>
                <p:cNvPr id="58" name="椭圆 57"/>
                <p:cNvSpPr/>
                <p:nvPr/>
              </p:nvSpPr>
              <p:spPr>
                <a:xfrm>
                  <a:off x="1838370" y="1498564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1433494" y="1782470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1233239" y="1491630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1211233" y="1774753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1597538" y="1820982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1295105" y="2139702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1706327" y="1643472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1570452" y="1476286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1446043" y="1998493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1433494" y="1577078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7" name="组 46"/>
              <p:cNvGrpSpPr/>
              <p:nvPr/>
            </p:nvGrpSpPr>
            <p:grpSpPr>
              <a:xfrm rot="10800000">
                <a:off x="1349562" y="1844010"/>
                <a:ext cx="1133069" cy="867859"/>
                <a:chOff x="1211233" y="1491629"/>
                <a:chExt cx="735926" cy="792089"/>
              </a:xfrm>
            </p:grpSpPr>
            <p:sp>
              <p:nvSpPr>
                <p:cNvPr id="48" name="椭圆 47"/>
                <p:cNvSpPr/>
                <p:nvPr/>
              </p:nvSpPr>
              <p:spPr>
                <a:xfrm>
                  <a:off x="1838370" y="1498564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1377758" y="1491629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1239416" y="156293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1211233" y="1774753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1597538" y="182098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1295105" y="213970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1706327" y="164347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578579" y="150153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1446043" y="1998493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1404386" y="1730013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41" name="椭圆 40"/>
            <p:cNvSpPr/>
            <p:nvPr/>
          </p:nvSpPr>
          <p:spPr>
            <a:xfrm>
              <a:off x="4820730" y="2413564"/>
              <a:ext cx="143641" cy="169779"/>
            </a:xfrm>
            <a:prstGeom prst="ellipse">
              <a:avLst/>
            </a:prstGeom>
            <a:solidFill>
              <a:srgbClr val="3CA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4198945" y="2978240"/>
              <a:ext cx="143641" cy="169779"/>
            </a:xfrm>
            <a:prstGeom prst="ellipse">
              <a:avLst/>
            </a:prstGeom>
            <a:solidFill>
              <a:srgbClr val="3CA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0800000">
              <a:off x="4337272" y="2181606"/>
              <a:ext cx="167497" cy="1577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1331640" y="3782322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问题：如果想用线性可分的解决方法来做？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2" name="直线连接符 71"/>
          <p:cNvCxnSpPr/>
          <p:nvPr/>
        </p:nvCxnSpPr>
        <p:spPr>
          <a:xfrm flipH="1">
            <a:off x="3702605" y="1658730"/>
            <a:ext cx="1891011" cy="1681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963213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1519" y="2041254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042988" y="1470025"/>
            <a:ext cx="7058025" cy="2782888"/>
          </a:xfrm>
          <a:prstGeom prst="rect">
            <a:avLst/>
          </a:prstGeom>
          <a:noFill/>
          <a:ln w="1587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6879" y="292821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线性不可分</a:t>
            </a:r>
            <a:r>
              <a:rPr lang="en-US" altLang="zh-CN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---</a:t>
            </a:r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走捷径的代价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799702" y="1406547"/>
            <a:ext cx="2902903" cy="2131127"/>
            <a:chOff x="3325281" y="1448735"/>
            <a:chExt cx="2437757" cy="2016224"/>
          </a:xfrm>
        </p:grpSpPr>
        <p:grpSp>
          <p:nvGrpSpPr>
            <p:cNvPr id="40" name="组 39"/>
            <p:cNvGrpSpPr/>
            <p:nvPr/>
          </p:nvGrpSpPr>
          <p:grpSpPr>
            <a:xfrm>
              <a:off x="3325281" y="1448735"/>
              <a:ext cx="2437757" cy="2016224"/>
              <a:chOff x="622075" y="1131590"/>
              <a:chExt cx="2437757" cy="2016224"/>
            </a:xfrm>
          </p:grpSpPr>
          <p:grpSp>
            <p:nvGrpSpPr>
              <p:cNvPr id="45" name="组 44"/>
              <p:cNvGrpSpPr/>
              <p:nvPr/>
            </p:nvGrpSpPr>
            <p:grpSpPr>
              <a:xfrm>
                <a:off x="622075" y="1131590"/>
                <a:ext cx="2437757" cy="2016224"/>
                <a:chOff x="190027" y="1131590"/>
                <a:chExt cx="2437757" cy="2016224"/>
              </a:xfrm>
            </p:grpSpPr>
            <p:cxnSp>
              <p:nvCxnSpPr>
                <p:cNvPr id="68" name="直线连接符 67"/>
                <p:cNvCxnSpPr/>
                <p:nvPr/>
              </p:nvCxnSpPr>
              <p:spPr>
                <a:xfrm flipH="1">
                  <a:off x="467544" y="1275606"/>
                  <a:ext cx="2160240" cy="1872208"/>
                </a:xfrm>
                <a:prstGeom prst="line">
                  <a:avLst/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线箭头连接符 68"/>
                <p:cNvCxnSpPr/>
                <p:nvPr/>
              </p:nvCxnSpPr>
              <p:spPr>
                <a:xfrm>
                  <a:off x="190027" y="3075806"/>
                  <a:ext cx="222173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箭头连接符 69"/>
                <p:cNvCxnSpPr/>
                <p:nvPr/>
              </p:nvCxnSpPr>
              <p:spPr>
                <a:xfrm flipV="1">
                  <a:off x="190027" y="1131590"/>
                  <a:ext cx="0" cy="19442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组 45"/>
              <p:cNvGrpSpPr/>
              <p:nvPr/>
            </p:nvGrpSpPr>
            <p:grpSpPr>
              <a:xfrm>
                <a:off x="975467" y="1476286"/>
                <a:ext cx="971692" cy="951876"/>
                <a:chOff x="1211233" y="1476286"/>
                <a:chExt cx="735926" cy="807432"/>
              </a:xfrm>
              <a:solidFill>
                <a:srgbClr val="3CA057"/>
              </a:solidFill>
            </p:grpSpPr>
            <p:sp>
              <p:nvSpPr>
                <p:cNvPr id="58" name="椭圆 57"/>
                <p:cNvSpPr/>
                <p:nvPr/>
              </p:nvSpPr>
              <p:spPr>
                <a:xfrm>
                  <a:off x="1838370" y="1498564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1433494" y="1782470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1233239" y="1491630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1211233" y="1774753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1597538" y="1820982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1295105" y="2139702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1706327" y="1643472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1570452" y="1476286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1446043" y="1998493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1433494" y="1577078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7" name="组 46"/>
              <p:cNvGrpSpPr/>
              <p:nvPr/>
            </p:nvGrpSpPr>
            <p:grpSpPr>
              <a:xfrm rot="10800000">
                <a:off x="1349562" y="1844010"/>
                <a:ext cx="1133069" cy="867859"/>
                <a:chOff x="1211233" y="1491629"/>
                <a:chExt cx="735926" cy="792089"/>
              </a:xfrm>
            </p:grpSpPr>
            <p:sp>
              <p:nvSpPr>
                <p:cNvPr id="48" name="椭圆 47"/>
                <p:cNvSpPr/>
                <p:nvPr/>
              </p:nvSpPr>
              <p:spPr>
                <a:xfrm>
                  <a:off x="1838370" y="1498564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1377758" y="1491629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1239416" y="156293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1211233" y="1774753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1597538" y="182098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1295105" y="213970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1706327" y="164347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578579" y="150153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1446043" y="1998493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1404386" y="1730013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41" name="椭圆 40"/>
            <p:cNvSpPr/>
            <p:nvPr/>
          </p:nvSpPr>
          <p:spPr>
            <a:xfrm>
              <a:off x="4820730" y="2413564"/>
              <a:ext cx="143641" cy="169779"/>
            </a:xfrm>
            <a:prstGeom prst="ellipse">
              <a:avLst/>
            </a:prstGeom>
            <a:solidFill>
              <a:srgbClr val="3CA057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4198945" y="2978240"/>
              <a:ext cx="143641" cy="169779"/>
            </a:xfrm>
            <a:prstGeom prst="ellipse">
              <a:avLst/>
            </a:prstGeom>
            <a:solidFill>
              <a:srgbClr val="3CA057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0800000">
              <a:off x="4337272" y="2181606"/>
              <a:ext cx="167497" cy="15779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-1548956" y="3862123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误分类的点    容许分类器犯少许错误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线连接符 37"/>
          <p:cNvCxnSpPr/>
          <p:nvPr/>
        </p:nvCxnSpPr>
        <p:spPr>
          <a:xfrm flipH="1">
            <a:off x="1288156" y="1546393"/>
            <a:ext cx="1891011" cy="1681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/>
          <p:cNvCxnSpPr/>
          <p:nvPr/>
        </p:nvCxnSpPr>
        <p:spPr>
          <a:xfrm>
            <a:off x="1940790" y="4140546"/>
            <a:ext cx="363483" cy="7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319" y="1457774"/>
            <a:ext cx="5056035" cy="1274455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5595162" y="3345525"/>
            <a:ext cx="2382917" cy="632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不是所有点都满足（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比如红色边框的点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3" name="上箭头 72"/>
          <p:cNvSpPr/>
          <p:nvPr/>
        </p:nvSpPr>
        <p:spPr>
          <a:xfrm rot="19556072">
            <a:off x="5789304" y="2538269"/>
            <a:ext cx="195143" cy="7529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333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1519" y="2041254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042988" y="1470025"/>
            <a:ext cx="7058025" cy="2782888"/>
          </a:xfrm>
          <a:prstGeom prst="rect">
            <a:avLst/>
          </a:prstGeom>
          <a:noFill/>
          <a:ln w="1587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96" y="267495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线性不可分</a:t>
            </a:r>
            <a:r>
              <a:rPr lang="en-US" altLang="zh-CN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---</a:t>
            </a:r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目标调整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3131840" y="1305251"/>
            <a:ext cx="2902903" cy="2131127"/>
            <a:chOff x="3325281" y="1448735"/>
            <a:chExt cx="2437757" cy="2016224"/>
          </a:xfrm>
        </p:grpSpPr>
        <p:grpSp>
          <p:nvGrpSpPr>
            <p:cNvPr id="40" name="组 39"/>
            <p:cNvGrpSpPr/>
            <p:nvPr/>
          </p:nvGrpSpPr>
          <p:grpSpPr>
            <a:xfrm>
              <a:off x="3325281" y="1448735"/>
              <a:ext cx="2437757" cy="2016224"/>
              <a:chOff x="622075" y="1131590"/>
              <a:chExt cx="2437757" cy="2016224"/>
            </a:xfrm>
          </p:grpSpPr>
          <p:grpSp>
            <p:nvGrpSpPr>
              <p:cNvPr id="45" name="组 44"/>
              <p:cNvGrpSpPr/>
              <p:nvPr/>
            </p:nvGrpSpPr>
            <p:grpSpPr>
              <a:xfrm>
                <a:off x="622075" y="1131590"/>
                <a:ext cx="2437757" cy="2016224"/>
                <a:chOff x="190027" y="1131590"/>
                <a:chExt cx="2437757" cy="2016224"/>
              </a:xfrm>
            </p:grpSpPr>
            <p:cxnSp>
              <p:nvCxnSpPr>
                <p:cNvPr id="68" name="直线连接符 67"/>
                <p:cNvCxnSpPr/>
                <p:nvPr/>
              </p:nvCxnSpPr>
              <p:spPr>
                <a:xfrm flipH="1">
                  <a:off x="467544" y="1275606"/>
                  <a:ext cx="2160240" cy="1872208"/>
                </a:xfrm>
                <a:prstGeom prst="line">
                  <a:avLst/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线箭头连接符 68"/>
                <p:cNvCxnSpPr/>
                <p:nvPr/>
              </p:nvCxnSpPr>
              <p:spPr>
                <a:xfrm>
                  <a:off x="190027" y="3075806"/>
                  <a:ext cx="222173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箭头连接符 69"/>
                <p:cNvCxnSpPr/>
                <p:nvPr/>
              </p:nvCxnSpPr>
              <p:spPr>
                <a:xfrm flipV="1">
                  <a:off x="190027" y="1131590"/>
                  <a:ext cx="0" cy="19442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组 45"/>
              <p:cNvGrpSpPr/>
              <p:nvPr/>
            </p:nvGrpSpPr>
            <p:grpSpPr>
              <a:xfrm>
                <a:off x="975467" y="1476286"/>
                <a:ext cx="971692" cy="951876"/>
                <a:chOff x="1211233" y="1476286"/>
                <a:chExt cx="735926" cy="807432"/>
              </a:xfrm>
              <a:solidFill>
                <a:srgbClr val="3CA057"/>
              </a:solidFill>
            </p:grpSpPr>
            <p:sp>
              <p:nvSpPr>
                <p:cNvPr id="58" name="椭圆 57"/>
                <p:cNvSpPr/>
                <p:nvPr/>
              </p:nvSpPr>
              <p:spPr>
                <a:xfrm>
                  <a:off x="1838370" y="1498564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1433494" y="1782470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1233239" y="1491630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1211233" y="1774753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1597538" y="1820982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1295105" y="2139702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1706327" y="1643472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1570452" y="1476286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1446043" y="1998493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1433494" y="1577078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7" name="组 46"/>
              <p:cNvGrpSpPr/>
              <p:nvPr/>
            </p:nvGrpSpPr>
            <p:grpSpPr>
              <a:xfrm rot="10800000">
                <a:off x="1349562" y="1844010"/>
                <a:ext cx="1133069" cy="867859"/>
                <a:chOff x="1211233" y="1491629"/>
                <a:chExt cx="735926" cy="792089"/>
              </a:xfrm>
            </p:grpSpPr>
            <p:sp>
              <p:nvSpPr>
                <p:cNvPr id="48" name="椭圆 47"/>
                <p:cNvSpPr/>
                <p:nvPr/>
              </p:nvSpPr>
              <p:spPr>
                <a:xfrm>
                  <a:off x="1838370" y="1498564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1377758" y="1491629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1239416" y="156293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1211233" y="1774753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1597538" y="182098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1295105" y="213970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1706327" y="164347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578579" y="150153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1446043" y="1998493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1404386" y="1730013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41" name="椭圆 40"/>
            <p:cNvSpPr/>
            <p:nvPr/>
          </p:nvSpPr>
          <p:spPr>
            <a:xfrm>
              <a:off x="4820730" y="2413564"/>
              <a:ext cx="143641" cy="169779"/>
            </a:xfrm>
            <a:prstGeom prst="ellipse">
              <a:avLst/>
            </a:prstGeom>
            <a:solidFill>
              <a:srgbClr val="3CA057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4198945" y="2978240"/>
              <a:ext cx="143641" cy="169779"/>
            </a:xfrm>
            <a:prstGeom prst="ellipse">
              <a:avLst/>
            </a:prstGeom>
            <a:solidFill>
              <a:srgbClr val="3CA057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0800000">
              <a:off x="4337272" y="2181606"/>
              <a:ext cx="167497" cy="15779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38" name="直线连接符 37"/>
          <p:cNvCxnSpPr/>
          <p:nvPr/>
        </p:nvCxnSpPr>
        <p:spPr>
          <a:xfrm flipH="1">
            <a:off x="3620294" y="1445097"/>
            <a:ext cx="1891011" cy="1681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07817" y="3900596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其他点到分割面的距离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en-US" altLang="zh-CN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+</m:t>
                      </m:r>
                      <m:r>
                        <a:rPr lang="zh-CN" altLang="en-US" i="1" smtClean="0">
                          <a:latin typeface="Cambria Math" charset="0"/>
                        </a:rPr>
                        <m:t>很小</m:t>
                      </m:r>
                      <m:r>
                        <a:rPr lang="zh-CN" altLang="en-US" b="0" i="1" smtClean="0">
                          <a:latin typeface="Cambria Math" charset="0"/>
                        </a:rPr>
                        <m:t>的值</m:t>
                      </m:r>
                      <m:r>
                        <a:rPr lang="en-US" altLang="zh-CN" i="1">
                          <a:latin typeface="Cambria Math" charset="0"/>
                        </a:rPr>
                        <m:t>&gt;</m:t>
                      </m:r>
                      <m:r>
                        <a:rPr lang="en-US" altLang="zh-CN" i="1">
                          <a:latin typeface="Cambria Math" charset="0"/>
                        </a:rPr>
                        <m:t>𝑑</m:t>
                      </m:r>
                      <m:r>
                        <a:rPr lang="en-US" altLang="zh-CN" i="1">
                          <a:latin typeface="Cambria Math" charset="0"/>
                        </a:rPr>
                        <m:t>1=</m:t>
                      </m:r>
                      <m:r>
                        <a:rPr lang="en-US" altLang="zh-CN" i="1">
                          <a:latin typeface="Cambria Math" charset="0"/>
                        </a:rPr>
                        <m:t>𝑑</m:t>
                      </m:r>
                      <m:r>
                        <a:rPr lang="en-US" altLang="zh-CN" i="1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17" y="3900596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 l="-1067" t="-5660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609484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1519" y="2041254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042988" y="1470025"/>
            <a:ext cx="7058025" cy="2782888"/>
          </a:xfrm>
          <a:prstGeom prst="rect">
            <a:avLst/>
          </a:prstGeom>
          <a:noFill/>
          <a:ln w="1587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96" y="267495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线性不可分</a:t>
            </a:r>
            <a:r>
              <a:rPr lang="en-US" altLang="zh-CN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---</a:t>
            </a:r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目标调整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302565"/>
            <a:ext cx="3818384" cy="1340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48072" y="3862643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其他点到分割面的距离</a:t>
                </a:r>
                <a:r>
                  <a:rPr lang="en-US" altLang="zh-CN" dirty="0"/>
                  <a:t>d</a:t>
                </a:r>
                <a:r>
                  <a:rPr lang="en-US" altLang="zh-CN" baseline="-25000" dirty="0"/>
                  <a:t>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+</m:t>
                      </m:r>
                      <m:r>
                        <a:rPr lang="zh-CN" altLang="en-US" i="1" smtClean="0">
                          <a:latin typeface="Cambria Math" charset="0"/>
                        </a:rPr>
                        <m:t>很小</m:t>
                      </m:r>
                      <m:r>
                        <a:rPr lang="zh-CN" altLang="en-US" b="0" i="1" smtClean="0">
                          <a:latin typeface="Cambria Math" charset="0"/>
                        </a:rPr>
                        <m:t>的值</m:t>
                      </m:r>
                      <m:r>
                        <a:rPr lang="en-US" altLang="zh-CN" i="1">
                          <a:latin typeface="Cambria Math" charset="0"/>
                        </a:rPr>
                        <m:t>&gt;</m:t>
                      </m:r>
                      <m:r>
                        <a:rPr lang="en-US" altLang="zh-CN" i="1">
                          <a:latin typeface="Cambria Math" charset="0"/>
                        </a:rPr>
                        <m:t>𝑑</m:t>
                      </m:r>
                      <m:r>
                        <a:rPr lang="en-US" altLang="zh-CN" i="1">
                          <a:latin typeface="Cambria Math" charset="0"/>
                        </a:rPr>
                        <m:t>1=</m:t>
                      </m:r>
                      <m:r>
                        <a:rPr lang="en-US" altLang="zh-CN" i="1">
                          <a:latin typeface="Cambria Math" charset="0"/>
                        </a:rPr>
                        <m:t>𝑑</m:t>
                      </m:r>
                      <m:r>
                        <a:rPr lang="en-US" altLang="zh-CN" i="1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" y="3862643"/>
                <a:ext cx="4572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067" t="-7547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ss1.bdstatic.com/70cFuXSh_Q1YnxGkpoWK1HF6hhy/it/u=578275889,128223048&amp;fm=15&amp;gp=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245338" y="1119444"/>
            <a:ext cx="4762500" cy="368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timgsa.baidu.com/timg?image&amp;quality=80&amp;size=b9999_10000&amp;sec=1558496552071&amp;di=3d51e8f8bbc1e732c853879a00fcb25e&amp;imgtype=0&amp;src=http%3A%2F%2Fimage.bubuko.com%2Finfo%2F201905%2F2019050714315070531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549" y="37542"/>
            <a:ext cx="34671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F99920D-7060-4988-90B0-CCB9FD73C58E}"/>
                  </a:ext>
                </a:extLst>
              </p14:cNvPr>
              <p14:cNvContentPartPr/>
              <p14:nvPr/>
            </p14:nvContentPartPr>
            <p14:xfrm>
              <a:off x="2028490" y="2270747"/>
              <a:ext cx="293400" cy="2898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F99920D-7060-4988-90B0-CCB9FD73C5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5490" y="2208107"/>
                <a:ext cx="41904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E2708475-A4A6-43C6-8D68-F0FC3B1225EB}"/>
                  </a:ext>
                </a:extLst>
              </p14:cNvPr>
              <p14:cNvContentPartPr/>
              <p14:nvPr/>
            </p14:nvContentPartPr>
            <p14:xfrm>
              <a:off x="3083650" y="1089947"/>
              <a:ext cx="1779120" cy="161028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E2708475-A4A6-43C6-8D68-F0FC3B1225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20650" y="1027307"/>
                <a:ext cx="1904760" cy="17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56635D8A-E8DB-411E-8935-8D1B567F5823}"/>
                  </a:ext>
                </a:extLst>
              </p14:cNvPr>
              <p14:cNvContentPartPr/>
              <p14:nvPr/>
            </p14:nvContentPartPr>
            <p14:xfrm>
              <a:off x="1849258" y="3627088"/>
              <a:ext cx="263880" cy="11808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56635D8A-E8DB-411E-8935-8D1B567F582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86618" y="3564256"/>
                <a:ext cx="389520" cy="244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8D826D7A-D67A-4BE5-9877-01952EF432FB}"/>
                  </a:ext>
                </a:extLst>
              </p14:cNvPr>
              <p14:cNvContentPartPr/>
              <p14:nvPr/>
            </p14:nvContentPartPr>
            <p14:xfrm>
              <a:off x="2300721" y="3274787"/>
              <a:ext cx="360" cy="36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8D826D7A-D67A-4BE5-9877-01952EF432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96401" y="327046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731CBEAC-A885-4C92-ABF2-8542D264A4F8}"/>
                  </a:ext>
                </a:extLst>
              </p14:cNvPr>
              <p14:cNvContentPartPr/>
              <p14:nvPr/>
            </p14:nvContentPartPr>
            <p14:xfrm>
              <a:off x="2642630" y="3314747"/>
              <a:ext cx="1259731" cy="1286501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731CBEAC-A885-4C92-ABF2-8542D264A4F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38310" y="3310427"/>
                <a:ext cx="1268372" cy="1295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1FFCD94D-7EDA-487C-875D-7D27B2334A43}"/>
                  </a:ext>
                </a:extLst>
              </p14:cNvPr>
              <p14:cNvContentPartPr/>
              <p14:nvPr/>
            </p14:nvContentPartPr>
            <p14:xfrm>
              <a:off x="3433930" y="2872307"/>
              <a:ext cx="213911" cy="27036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1FFCD94D-7EDA-487C-875D-7D27B2334A4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70909" y="2867993"/>
                <a:ext cx="281253" cy="2789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221697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1519" y="2041254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267494"/>
            <a:ext cx="377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算法基本流程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88095" y="1078391"/>
                <a:ext cx="8424936" cy="416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Step 1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选择惩罚参数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C&gt;0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，构造并求解约束最优化问题得最优解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p>
                        <m:r>
                          <a:rPr lang="zh-CN" altLang="en-US" sz="2000" b="0" i="1" smtClean="0">
                            <a:latin typeface="Cambria Math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mr-IN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s-I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s-I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mr-IN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s-I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黑体" panose="02010609060101010101" pitchFamily="49" charset="-122"/>
                </a:endParaRPr>
              </a:p>
              <a:p>
                <a:r>
                  <a:rPr lang="en-US" dirty="0">
                    <a:latin typeface="黑体" panose="02010609060101010101" pitchFamily="49" charset="-12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nary>
                      <m:naryPr>
                        <m:chr m:val="∑"/>
                        <m:ctrlPr>
                          <a:rPr lang="is-I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黑体" panose="02010609060101010101" pitchFamily="49" charset="-122"/>
                  </a:rPr>
                  <a:t>=0</a:t>
                </a:r>
              </a:p>
              <a:p>
                <a:r>
                  <a:rPr lang="en-US" dirty="0">
                    <a:latin typeface="黑体" panose="02010609060101010101" pitchFamily="49" charset="-122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， 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=1，2，3，…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</m:oMath>
                </a14:m>
                <a:endParaRPr lang="en-US" dirty="0">
                  <a:latin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</a:endParaRPr>
              </a:p>
              <a:p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Step 2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3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  <a:ea typeface="黑体" panose="02010609060101010101" pitchFamily="49" charset="-122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3200"/>
                  </a:lnSpc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并选择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的一个正分量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latin typeface="Cambria Math" charset="0"/>
                        <a:ea typeface="黑体" panose="02010609060101010101" pitchFamily="49" charset="-122"/>
                      </a:rPr>
                      <m:t>&gt;0,</m:t>
                    </m:r>
                    <m:r>
                      <a:rPr lang="zh-CN" altLang="en-US" sz="2000" i="1" smtClean="0">
                        <a:latin typeface="Cambria Math" charset="0"/>
                        <a:ea typeface="黑体" panose="02010609060101010101" pitchFamily="49" charset="-122"/>
                      </a:rPr>
                      <m:t>计算</m:t>
                    </m:r>
                  </m:oMath>
                </a14:m>
                <a:endParaRPr lang="en-US" altLang="zh-CN" sz="1600" i="1" dirty="0">
                  <a:latin typeface="Cambria Math" charset="0"/>
                  <a:ea typeface="黑体" panose="02010609060101010101" pitchFamily="49" charset="-122"/>
                </a:endParaRPr>
              </a:p>
              <a:p>
                <a:pPr>
                  <a:lnSpc>
                    <a:spcPts val="3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charset="0"/>
                              <a:ea typeface="黑体" panose="02010609060101010101" pitchFamily="49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charset="0"/>
                          <a:ea typeface="黑体" panose="02010609060101010101" pitchFamily="49" charset="-122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is-IS" altLang="zh-CN" sz="16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charset="0"/>
                              <a:ea typeface="黑体" panose="02010609060101010101" pitchFamily="49" charset="-122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mr-IN" altLang="zh-CN" sz="16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charset="0"/>
                                  <a:ea typeface="黑体" panose="02010609060101010101" pitchFamily="49" charset="-122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3200"/>
                  </a:lnSpc>
                </a:pP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	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95" y="1078391"/>
                <a:ext cx="8424936" cy="4169859"/>
              </a:xfrm>
              <a:prstGeom prst="rect">
                <a:avLst/>
              </a:prstGeom>
              <a:blipFill rotWithShape="0">
                <a:blip r:embed="rId3"/>
                <a:stretch>
                  <a:fillRect l="-1085"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88095" y="1059582"/>
            <a:ext cx="8172336" cy="1881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8094" y="2977358"/>
            <a:ext cx="8172337" cy="2042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860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57588" y="1491630"/>
            <a:ext cx="2182812" cy="1779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sz="16600" b="1" dirty="0"/>
              <a:t>04</a:t>
            </a:r>
            <a:endParaRPr kumimoji="1" lang="zh-CN" altLang="en-US" sz="1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2793206" y="3003798"/>
            <a:ext cx="3557587" cy="619125"/>
          </a:xfrm>
        </p:spPr>
        <p:txBody>
          <a:bodyPr>
            <a:no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1000"/>
              </a:spcBef>
              <a:buNone/>
            </a:pPr>
            <a:r>
              <a:rPr kumimoji="1" lang="zh-CN" altLang="en-US" sz="4000" dirty="0">
                <a:solidFill>
                  <a:schemeClr val="tx1"/>
                </a:solidFill>
              </a:rPr>
              <a:t>核方法</a:t>
            </a:r>
          </a:p>
        </p:txBody>
      </p:sp>
    </p:spTree>
    <p:extLst>
      <p:ext uri="{BB962C8B-B14F-4D97-AF65-F5344CB8AC3E}">
        <p14:creationId xmlns:p14="http://schemas.microsoft.com/office/powerpoint/2010/main" val="232400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cover/>
      </p:transition>
    </mc:Choice>
    <mc:Fallback xmlns="">
      <p:transition spd="med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7504" y="330971"/>
            <a:ext cx="3180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分类问题</a:t>
            </a:r>
            <a:r>
              <a:rPr lang="en-US" altLang="zh-CN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---</a:t>
            </a:r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场景</a:t>
            </a:r>
          </a:p>
        </p:txBody>
      </p:sp>
      <p:grpSp>
        <p:nvGrpSpPr>
          <p:cNvPr id="41" name="组 40"/>
          <p:cNvGrpSpPr/>
          <p:nvPr/>
        </p:nvGrpSpPr>
        <p:grpSpPr>
          <a:xfrm>
            <a:off x="755576" y="1851670"/>
            <a:ext cx="2104157" cy="1672677"/>
            <a:chOff x="622075" y="1131590"/>
            <a:chExt cx="2437757" cy="2016224"/>
          </a:xfrm>
        </p:grpSpPr>
        <p:grpSp>
          <p:nvGrpSpPr>
            <p:cNvPr id="15" name="组 14"/>
            <p:cNvGrpSpPr/>
            <p:nvPr/>
          </p:nvGrpSpPr>
          <p:grpSpPr>
            <a:xfrm>
              <a:off x="622075" y="1131590"/>
              <a:ext cx="2437757" cy="2016224"/>
              <a:chOff x="190027" y="1131590"/>
              <a:chExt cx="2437757" cy="2016224"/>
            </a:xfrm>
          </p:grpSpPr>
          <p:cxnSp>
            <p:nvCxnSpPr>
              <p:cNvPr id="6" name="直线连接符 5"/>
              <p:cNvCxnSpPr/>
              <p:nvPr/>
            </p:nvCxnSpPr>
            <p:spPr>
              <a:xfrm flipH="1">
                <a:off x="467544" y="1275606"/>
                <a:ext cx="2160240" cy="1872208"/>
              </a:xfrm>
              <a:prstGeom prst="line">
                <a:avLst/>
              </a:prstGeom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>
                <a:off x="190027" y="3075806"/>
                <a:ext cx="22217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箭头连接符 13"/>
              <p:cNvCxnSpPr/>
              <p:nvPr/>
            </p:nvCxnSpPr>
            <p:spPr>
              <a:xfrm flipV="1">
                <a:off x="190027" y="1131590"/>
                <a:ext cx="0" cy="1944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 28"/>
            <p:cNvGrpSpPr/>
            <p:nvPr/>
          </p:nvGrpSpPr>
          <p:grpSpPr>
            <a:xfrm>
              <a:off x="975467" y="1476286"/>
              <a:ext cx="971692" cy="951876"/>
              <a:chOff x="1211233" y="1476286"/>
              <a:chExt cx="735926" cy="807432"/>
            </a:xfrm>
            <a:solidFill>
              <a:srgbClr val="3CA057"/>
            </a:solidFill>
          </p:grpSpPr>
          <p:sp>
            <p:nvSpPr>
              <p:cNvPr id="19" name="椭圆 18"/>
              <p:cNvSpPr/>
              <p:nvPr/>
            </p:nvSpPr>
            <p:spPr>
              <a:xfrm>
                <a:off x="1838370" y="1498564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433494" y="1782470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233239" y="1491630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211233" y="1774753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597538" y="1820982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295105" y="2139702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706327" y="1643472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570452" y="1476286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446043" y="1998493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433494" y="1577078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0" name="组 29"/>
            <p:cNvGrpSpPr/>
            <p:nvPr/>
          </p:nvGrpSpPr>
          <p:grpSpPr>
            <a:xfrm rot="10800000">
              <a:off x="1349562" y="1844010"/>
              <a:ext cx="1133069" cy="867859"/>
              <a:chOff x="1211233" y="1491629"/>
              <a:chExt cx="735926" cy="792089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838370" y="1498564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377758" y="1491629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239416" y="156293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211233" y="1774753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597538" y="182098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295105" y="213970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06327" y="164347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578579" y="150153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446043" y="1998493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404386" y="1730013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107" name="组 106"/>
          <p:cNvGrpSpPr/>
          <p:nvPr/>
        </p:nvGrpSpPr>
        <p:grpSpPr>
          <a:xfrm>
            <a:off x="938219" y="3817845"/>
            <a:ext cx="1735051" cy="681884"/>
            <a:chOff x="2483768" y="3644228"/>
            <a:chExt cx="1127145" cy="644303"/>
          </a:xfrm>
        </p:grpSpPr>
        <p:sp>
          <p:nvSpPr>
            <p:cNvPr id="106" name="矩形 105"/>
            <p:cNvSpPr/>
            <p:nvPr/>
          </p:nvSpPr>
          <p:spPr>
            <a:xfrm>
              <a:off x="2483768" y="3644228"/>
              <a:ext cx="1115218" cy="6443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2617644" y="3750821"/>
              <a:ext cx="114617" cy="175413"/>
            </a:xfrm>
            <a:prstGeom prst="ellipse">
              <a:avLst/>
            </a:prstGeom>
            <a:solidFill>
              <a:srgbClr val="3CA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 rot="10800000">
              <a:off x="2617643" y="4037566"/>
              <a:ext cx="114619" cy="1643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839996" y="3644229"/>
              <a:ext cx="758990" cy="287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正类（</a:t>
              </a:r>
              <a:r>
                <a:rPr kumimoji="1" lang="en-US" altLang="zh-CN" sz="1600" dirty="0"/>
                <a:t>+1</a:t>
              </a:r>
              <a:r>
                <a:rPr kumimoji="1" lang="zh-CN" altLang="en-US" sz="1600" dirty="0"/>
                <a:t>）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851923" y="3919200"/>
              <a:ext cx="758990" cy="287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负类（</a:t>
              </a:r>
              <a:r>
                <a:rPr kumimoji="1" lang="en-US" altLang="zh-CN" sz="1600" dirty="0"/>
                <a:t>-1</a:t>
              </a:r>
              <a:r>
                <a:rPr kumimoji="1" lang="zh-CN" altLang="en-US" sz="1600" dirty="0"/>
                <a:t>）</a:t>
              </a:r>
            </a:p>
          </p:txBody>
        </p:sp>
      </p:grpSp>
      <p:sp>
        <p:nvSpPr>
          <p:cNvPr id="110" name="矩形 109"/>
          <p:cNvSpPr/>
          <p:nvPr/>
        </p:nvSpPr>
        <p:spPr>
          <a:xfrm>
            <a:off x="615291" y="1177488"/>
            <a:ext cx="5693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/>
              <p:cNvSpPr txBox="1"/>
              <p:nvPr/>
            </p:nvSpPr>
            <p:spPr>
              <a:xfrm>
                <a:off x="3312428" y="1940648"/>
                <a:ext cx="7632848" cy="2395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600" dirty="0"/>
                  <a:t>给定数据：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charset="0"/>
                      </a:rPr>
                      <m:t>𝐷</m:t>
                    </m:r>
                    <m:r>
                      <a:rPr kumimoji="1" lang="en-US" altLang="zh-CN" sz="16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mr-IN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sz="1600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,</m:t>
                        </m:r>
                        <m:d>
                          <m:dPr>
                            <m:ctrlPr>
                              <a:rPr kumimoji="1" lang="mr-IN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sz="1600" b="1" i="1" smtClean="0">
                                    <a:latin typeface="Cambria Math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,</m:t>
                        </m:r>
                        <m:d>
                          <m:dPr>
                            <m:ctrlPr>
                              <a:rPr kumimoji="1" lang="mr-IN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sz="1600" b="1" i="1" smtClean="0">
                                    <a:latin typeface="Cambria Math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,</m:t>
                        </m:r>
                        <m:d>
                          <m:dPr>
                            <m:ctrlPr>
                              <a:rPr kumimoji="1" lang="mr-IN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sz="1600" b="1" i="1" smtClean="0">
                                    <a:latin typeface="Cambria Math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…,</m:t>
                        </m:r>
                        <m:d>
                          <m:dPr>
                            <m:ctrlPr>
                              <a:rPr kumimoji="1" lang="mr-IN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sz="1600" b="1" i="1" smtClean="0">
                                    <a:latin typeface="Cambria Math" charset="0"/>
                                  </a:rPr>
                                  <m:t>𝒎</m:t>
                                </m:r>
                              </m:sub>
                            </m:sSub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 dirty="0"/>
                  <a:t>其中：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16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−1,+1</m:t>
                        </m:r>
                      </m:e>
                    </m:d>
                    <m:r>
                      <a:rPr kumimoji="1" lang="zh-CN" altLang="en-US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，</m:t>
                    </m:r>
                    <m:sSub>
                      <m:sSubPr>
                        <m:ctrlPr>
                          <a:rPr kumimoji="1" lang="en-US" altLang="zh-CN" sz="1600" b="1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  <m:sub>
                        <m:r>
                          <a:rPr kumimoji="1" lang="en-US" altLang="zh-CN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kumimoji="1" lang="en-US" altLang="zh-CN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</m:sup>
                    </m:sSup>
                  </m:oMath>
                </a14:m>
                <a:endParaRPr kumimoji="1" lang="en-US" altLang="zh-CN" sz="1600" dirty="0"/>
              </a:p>
              <a:p>
                <a:pPr>
                  <a:lnSpc>
                    <a:spcPct val="150000"/>
                  </a:lnSpc>
                </a:pPr>
                <a:endParaRPr kumimoji="1"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 dirty="0"/>
                  <a:t>目标</a:t>
                </a:r>
                <a:r>
                  <a:rPr kumimoji="1" lang="en-US" altLang="zh-CN" sz="1600" dirty="0">
                    <a:sym typeface="Wingdings"/>
                  </a:rPr>
                  <a:t>: (</a:t>
                </a:r>
                <a:r>
                  <a:rPr kumimoji="1" lang="zh-CN" altLang="en-US" sz="1600" dirty="0"/>
                  <a:t>学得一个分类器</a:t>
                </a:r>
                <a14:m>
                  <m:oMath xmlns:m="http://schemas.openxmlformats.org/officeDocument/2006/math">
                    <m:r>
                      <a:rPr kumimoji="1" lang="en-US" altLang="zh-CN" sz="1600" i="1" dirty="0">
                        <a:latin typeface="Cambria Math" charset="0"/>
                      </a:rPr>
                      <m:t>𝑓</m:t>
                    </m:r>
                  </m:oMath>
                </a14:m>
                <a:r>
                  <a:rPr kumimoji="1" lang="zh-CN" altLang="en-US" sz="1600" dirty="0"/>
                  <a:t>使得</a:t>
                </a:r>
                <a:r>
                  <a:rPr kumimoji="1" lang="en-US" altLang="zh-CN" sz="1600" dirty="0">
                    <a:sym typeface="Wingdings"/>
                  </a:rPr>
                  <a:t>)</a:t>
                </a:r>
                <a:endParaRPr kumimoji="1" lang="en-US" altLang="zh-CN" sz="1600" dirty="0"/>
              </a:p>
              <a:p>
                <a:r>
                  <a:rPr kumimoji="1" lang="en-US" altLang="zh-CN" sz="1600" dirty="0"/>
                  <a:t>	</a:t>
                </a:r>
                <a:r>
                  <a:rPr kumimoji="1" lang="zh-CN" altLang="en-US" sz="1600" dirty="0"/>
                  <a:t>          </a:t>
                </a:r>
                <a:r>
                  <a:rPr kumimoji="1" lang="en-US" altLang="zh-CN" sz="1600" dirty="0"/>
                  <a:t>	          </a:t>
                </a:r>
                <a14:m>
                  <m:oMath xmlns:m="http://schemas.openxmlformats.org/officeDocument/2006/math">
                    <m:r>
                      <a:rPr kumimoji="1" lang="mr-IN" altLang="zh-CN" sz="160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kumimoji="1" lang="mr-IN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mr-IN" altLang="zh-CN" sz="160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mr-IN" altLang="zh-CN" sz="160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mr-IN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mr-IN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&lt;0</m:t>
                            </m:r>
                            <m:r>
                              <a:rPr kumimoji="1" lang="mr-IN" altLang="zh-CN" sz="1600" i="1" smtClean="0">
                                <a:latin typeface="Cambria Math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kumimoji="1"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=−1</m:t>
                            </m:r>
                          </m:e>
                          <m:e>
                            <m:r>
                              <a:rPr kumimoji="1" lang="mr-IN" altLang="zh-CN" sz="1600" i="1" smtClean="0">
                                <a:latin typeface="Cambria Math" charset="0"/>
                              </a:rPr>
                              <m:t>&amp;</m:t>
                            </m:r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&gt;0,</m:t>
                            </m:r>
                            <m:r>
                              <a:rPr kumimoji="1" lang="mr-IN" altLang="zh-CN" sz="160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1"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=+1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sz="1600" dirty="0"/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428" y="1940648"/>
                <a:ext cx="7632848" cy="2395912"/>
              </a:xfrm>
              <a:prstGeom prst="rect">
                <a:avLst/>
              </a:prstGeom>
              <a:blipFill>
                <a:blip r:embed="rId3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735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1519" y="2041254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042988" y="1470025"/>
            <a:ext cx="7058025" cy="2782888"/>
          </a:xfrm>
          <a:prstGeom prst="rect">
            <a:avLst/>
          </a:prstGeom>
          <a:noFill/>
          <a:ln w="1587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8532" y="30308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3528" y="105958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非线性可分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如何求解</a:t>
            </a:r>
          </a:p>
        </p:txBody>
      </p:sp>
      <p:grpSp>
        <p:nvGrpSpPr>
          <p:cNvPr id="12" name="组 11"/>
          <p:cNvGrpSpPr/>
          <p:nvPr/>
        </p:nvGrpSpPr>
        <p:grpSpPr>
          <a:xfrm>
            <a:off x="827584" y="1816014"/>
            <a:ext cx="2437757" cy="2770336"/>
            <a:chOff x="6160107" y="1485834"/>
            <a:chExt cx="2437757" cy="2770336"/>
          </a:xfrm>
        </p:grpSpPr>
        <p:grpSp>
          <p:nvGrpSpPr>
            <p:cNvPr id="13" name="组 12"/>
            <p:cNvGrpSpPr/>
            <p:nvPr/>
          </p:nvGrpSpPr>
          <p:grpSpPr>
            <a:xfrm>
              <a:off x="6160107" y="1485834"/>
              <a:ext cx="2437757" cy="2016224"/>
              <a:chOff x="622075" y="1131590"/>
              <a:chExt cx="2437757" cy="2016224"/>
            </a:xfrm>
          </p:grpSpPr>
          <p:grpSp>
            <p:nvGrpSpPr>
              <p:cNvPr id="16" name="组 15"/>
              <p:cNvGrpSpPr/>
              <p:nvPr/>
            </p:nvGrpSpPr>
            <p:grpSpPr>
              <a:xfrm>
                <a:off x="622075" y="1131590"/>
                <a:ext cx="2437757" cy="2016224"/>
                <a:chOff x="190027" y="1131590"/>
                <a:chExt cx="2437757" cy="2016224"/>
              </a:xfrm>
            </p:grpSpPr>
            <p:cxnSp>
              <p:nvCxnSpPr>
                <p:cNvPr id="40" name="直线连接符 39"/>
                <p:cNvCxnSpPr/>
                <p:nvPr/>
              </p:nvCxnSpPr>
              <p:spPr>
                <a:xfrm flipH="1">
                  <a:off x="467544" y="1275606"/>
                  <a:ext cx="2160240" cy="1872208"/>
                </a:xfrm>
                <a:prstGeom prst="line">
                  <a:avLst/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箭头连接符 40"/>
                <p:cNvCxnSpPr/>
                <p:nvPr/>
              </p:nvCxnSpPr>
              <p:spPr>
                <a:xfrm>
                  <a:off x="190027" y="3075806"/>
                  <a:ext cx="222173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箭头连接符 41"/>
                <p:cNvCxnSpPr/>
                <p:nvPr/>
              </p:nvCxnSpPr>
              <p:spPr>
                <a:xfrm flipV="1">
                  <a:off x="190027" y="1131590"/>
                  <a:ext cx="0" cy="19442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组 16"/>
              <p:cNvGrpSpPr/>
              <p:nvPr/>
            </p:nvGrpSpPr>
            <p:grpSpPr>
              <a:xfrm>
                <a:off x="1057846" y="1615682"/>
                <a:ext cx="1453212" cy="1424876"/>
                <a:chOff x="1273625" y="1594530"/>
                <a:chExt cx="1100613" cy="1208656"/>
              </a:xfrm>
              <a:solidFill>
                <a:srgbClr val="3CA057"/>
              </a:solidFill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1987770" y="1594530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1423122" y="1814104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1273625" y="1964729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1361399" y="2269073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467403" y="2571282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2092925" y="2627989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2265449" y="2324304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1656898" y="1636547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1761476" y="2659170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2250748" y="1898840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8" name="组 17"/>
              <p:cNvGrpSpPr/>
              <p:nvPr/>
            </p:nvGrpSpPr>
            <p:grpSpPr>
              <a:xfrm rot="10800000">
                <a:off x="1527113" y="2012761"/>
                <a:ext cx="639147" cy="790246"/>
                <a:chOff x="1416716" y="1408448"/>
                <a:chExt cx="415125" cy="721252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1714649" y="1899236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1723052" y="1504481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1434017" y="1504481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416716" y="1886704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1597538" y="182098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598517" y="1408448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1701244" y="1709193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576670" y="1605258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1521474" y="1985684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1453696" y="1723361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14" name="矩形 13"/>
            <p:cNvSpPr/>
            <p:nvPr/>
          </p:nvSpPr>
          <p:spPr>
            <a:xfrm>
              <a:off x="7099011" y="3732950"/>
              <a:ext cx="56930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8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？</a:t>
              </a:r>
              <a:endPara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1521134" y="2550294"/>
            <a:ext cx="1025881" cy="9775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00673" y="4586350"/>
            <a:ext cx="4984057" cy="369332"/>
          </a:xfrm>
          <a:prstGeom prst="rect">
            <a:avLst/>
          </a:prstGeom>
          <a:solidFill>
            <a:srgbClr val="D8AD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非线性变换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扩展特征空间！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线性可分</a:t>
            </a:r>
          </a:p>
        </p:txBody>
      </p:sp>
      <p:pic>
        <p:nvPicPr>
          <p:cNvPr id="43" name="Picture 4" descr="https://timgsa.baidu.com/timg?image&amp;quality=80&amp;size=b9999_10000&amp;sec=1558497093261&amp;di=66555bf961c67f0036bbf1d78e05b036&amp;imgtype=0&amp;src=http%3A%2F%2Fimg.mp.itc.cn%2Fq_70%2Cc_zoom%2Cw_640%2Fupload%2F20160527%2F4bac6223fb444494b92dbf862f1d4a86_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840" y="1905579"/>
            <a:ext cx="4624458" cy="2088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9635630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timgsa.baidu.com/timg?image&amp;quality=80&amp;size=b9999_10000&amp;sec=1558497040879&amp;di=ddb4849451ff6b338392a57f73bac5fd&amp;imgtype=0&amp;src=http%3A%2F%2Fimages.cnblogs.com%2Fcnblogs_com%2Fvivounicorn%2F201012%2F2010121316591034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82441"/>
            <a:ext cx="3922111" cy="2376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59" y="1192212"/>
            <a:ext cx="4657104" cy="235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1835696" y="4323673"/>
            <a:ext cx="5328592" cy="646331"/>
          </a:xfrm>
          <a:prstGeom prst="rect">
            <a:avLst/>
          </a:prstGeom>
          <a:solidFill>
            <a:srgbClr val="D8AD00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使用核函数扩展特征空间以适应非线性分类边界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是的输入空间的超曲面对应于特征空间的超平面</a:t>
            </a:r>
          </a:p>
        </p:txBody>
      </p:sp>
    </p:spTree>
    <p:extLst>
      <p:ext uri="{BB962C8B-B14F-4D97-AF65-F5344CB8AC3E}">
        <p14:creationId xmlns:p14="http://schemas.microsoft.com/office/powerpoint/2010/main" val="1677156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257300" y="274638"/>
            <a:ext cx="7886700" cy="99377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核函数的性质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03648" y="4299942"/>
            <a:ext cx="6480720" cy="646331"/>
          </a:xfrm>
          <a:prstGeom prst="rect">
            <a:avLst/>
          </a:prstGeom>
          <a:solidFill>
            <a:srgbClr val="D8AD00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如何选择核函数？根据先验知识，如图像分类，通常使用高斯径向基，文字则不同。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274253"/>
            <a:ext cx="6483683" cy="186699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100893" y="1586667"/>
            <a:ext cx="3528392" cy="369332"/>
          </a:xfrm>
          <a:prstGeom prst="rect">
            <a:avLst/>
          </a:prstGeom>
          <a:solidFill>
            <a:srgbClr val="D8AD00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可以写成非线性函数的内积形式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720C3F3-493E-419E-BF4F-7BFF4E202C9D}"/>
                  </a:ext>
                </a:extLst>
              </p:cNvPr>
              <p:cNvSpPr/>
              <p:nvPr/>
            </p:nvSpPr>
            <p:spPr>
              <a:xfrm>
                <a:off x="539552" y="1468746"/>
                <a:ext cx="3835987" cy="5232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800"/>
                            <m:t>K</m:t>
                          </m:r>
                          <m:r>
                            <m:rPr>
                              <m:nor/>
                            </m:rPr>
                            <a:rPr lang="zh-CN" altLang="en-US" sz="2800"/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sz="2800"/>
                            <m:t>x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𝜑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𝜑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720C3F3-493E-419E-BF4F-7BFF4E202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68746"/>
                <a:ext cx="38359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250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DEAD839-D3EB-46D4-8608-BD396B701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867974"/>
              </p:ext>
            </p:extLst>
          </p:nvPr>
        </p:nvGraphicFramePr>
        <p:xfrm>
          <a:off x="3626328" y="4200819"/>
          <a:ext cx="2755622" cy="774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536480" imgH="431640" progId="Equation.DSMT4">
                  <p:embed/>
                </p:oleObj>
              </mc:Choice>
              <mc:Fallback>
                <p:oleObj name="Equation" r:id="rId3" imgW="1536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6328" y="4200819"/>
                        <a:ext cx="2755622" cy="774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A3A6CA4-41C0-4218-A91A-85BE4323453C}"/>
                  </a:ext>
                </a:extLst>
              </p:cNvPr>
              <p:cNvSpPr/>
              <p:nvPr/>
            </p:nvSpPr>
            <p:spPr>
              <a:xfrm>
                <a:off x="0" y="1419621"/>
                <a:ext cx="4777846" cy="2537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Low>
                              <m:limLowPr>
                                <m:ctrl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lim>
                            </m:limLow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mr>
                        <m:m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A3A6CA4-41C0-4218-A91A-85BE43234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9621"/>
                <a:ext cx="4777846" cy="25379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B2DCC38-FAEC-49EB-9001-7733A6F14DF3}"/>
                  </a:ext>
                </a:extLst>
              </p:cNvPr>
              <p:cNvSpPr/>
              <p:nvPr/>
            </p:nvSpPr>
            <p:spPr>
              <a:xfrm>
                <a:off x="4777846" y="1445939"/>
                <a:ext cx="4429546" cy="2537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Low>
                              <m:limLowPr>
                                <m:ctrl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lim>
                            </m:limLow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mr>
                        <m:m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B2DCC38-FAEC-49EB-9001-7733A6F14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46" y="1445939"/>
                <a:ext cx="4429546" cy="25379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FD0997-E4BC-4A0F-B52A-991543440DBD}"/>
              </a:ext>
            </a:extLst>
          </p:cNvPr>
          <p:cNvCxnSpPr>
            <a:cxnSpLocks/>
          </p:cNvCxnSpPr>
          <p:nvPr/>
        </p:nvCxnSpPr>
        <p:spPr>
          <a:xfrm>
            <a:off x="4714454" y="411510"/>
            <a:ext cx="0" cy="3672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7E7596F-9464-48BA-920C-CD1B020E6EE0}"/>
              </a:ext>
            </a:extLst>
          </p:cNvPr>
          <p:cNvSpPr txBox="1"/>
          <p:nvPr/>
        </p:nvSpPr>
        <p:spPr>
          <a:xfrm>
            <a:off x="1403648" y="5462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求解的问题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8DA8D9-FC16-4078-8DDB-96F3F479A47C}"/>
              </a:ext>
            </a:extLst>
          </p:cNvPr>
          <p:cNvSpPr txBox="1"/>
          <p:nvPr/>
        </p:nvSpPr>
        <p:spPr>
          <a:xfrm>
            <a:off x="6401524" y="6045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9839AB-574F-4BC9-A726-EC3E3E97683E}"/>
              </a:ext>
            </a:extLst>
          </p:cNvPr>
          <p:cNvSpPr txBox="1"/>
          <p:nvPr/>
        </p:nvSpPr>
        <p:spPr>
          <a:xfrm>
            <a:off x="2188478" y="4412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判别函数：</a:t>
            </a:r>
          </a:p>
        </p:txBody>
      </p:sp>
    </p:spTree>
    <p:extLst>
      <p:ext uri="{BB962C8B-B14F-4D97-AF65-F5344CB8AC3E}">
        <p14:creationId xmlns:p14="http://schemas.microsoft.com/office/powerpoint/2010/main" val="827840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F68108-CCC2-4AAE-843B-B1D95BFD7A96}"/>
              </a:ext>
            </a:extLst>
          </p:cNvPr>
          <p:cNvSpPr txBox="1"/>
          <p:nvPr/>
        </p:nvSpPr>
        <p:spPr>
          <a:xfrm>
            <a:off x="764906" y="1059582"/>
            <a:ext cx="4185761" cy="525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算法复杂度较大，怎么优化？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716EA6-547D-4F2C-A6B0-D498EA209608}"/>
              </a:ext>
            </a:extLst>
          </p:cNvPr>
          <p:cNvSpPr txBox="1"/>
          <p:nvPr/>
        </p:nvSpPr>
        <p:spPr>
          <a:xfrm>
            <a:off x="761356" y="2427734"/>
            <a:ext cx="8088832" cy="156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SMO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（序列最小优化）算法：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每次在优化变量中挑出两个分量进行优化，让其他分量固定，这样能保证满足等式约束条件，是一种分治法的思想。</a:t>
            </a:r>
          </a:p>
        </p:txBody>
      </p:sp>
    </p:spTree>
    <p:extLst>
      <p:ext uri="{BB962C8B-B14F-4D97-AF65-F5344CB8AC3E}">
        <p14:creationId xmlns:p14="http://schemas.microsoft.com/office/powerpoint/2010/main" val="3115698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2859613" y="2139160"/>
            <a:ext cx="6062663" cy="782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4050" dirty="0">
                <a:solidFill>
                  <a:schemeClr val="tx1"/>
                </a:solidFill>
                <a:latin typeface="腾讯体" panose="02010600010101010101" pitchFamily="2" charset="-122"/>
                <a:ea typeface="腾讯体" panose="02010600010101010101" pitchFamily="2" charset="-122"/>
              </a:rPr>
              <a:t>THANK</a:t>
            </a:r>
            <a:r>
              <a:rPr kumimoji="1" lang="zh-CN" altLang="en-US" sz="4050" dirty="0">
                <a:solidFill>
                  <a:schemeClr val="tx1"/>
                </a:solidFill>
                <a:latin typeface="腾讯体" panose="02010600010101010101" pitchFamily="2" charset="-122"/>
                <a:ea typeface="腾讯体" panose="02010600010101010101" pitchFamily="2" charset="-122"/>
              </a:rPr>
              <a:t> </a:t>
            </a:r>
            <a:r>
              <a:rPr kumimoji="1" lang="en-US" altLang="zh-CN" sz="4050" dirty="0">
                <a:solidFill>
                  <a:schemeClr val="tx1"/>
                </a:solidFill>
                <a:latin typeface="腾讯体" panose="02010600010101010101" pitchFamily="2" charset="-122"/>
                <a:ea typeface="腾讯体" panose="02010600010101010101" pitchFamily="2" charset="-122"/>
              </a:rPr>
              <a:t>YOU!</a:t>
            </a:r>
            <a:endParaRPr kumimoji="1" lang="zh-CN" altLang="en-US" sz="4050" dirty="0">
              <a:solidFill>
                <a:schemeClr val="tx1"/>
              </a:solidFill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7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cover dir="rd"/>
      </p:transition>
    </mc:Choice>
    <mc:Fallback xmlns="">
      <p:transition spd="med">
        <p:cover dir="r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7504" y="330971"/>
            <a:ext cx="3180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分类问题</a:t>
            </a:r>
            <a:r>
              <a:rPr lang="en-US" altLang="zh-CN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---</a:t>
            </a:r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对策</a:t>
            </a:r>
          </a:p>
        </p:txBody>
      </p:sp>
      <p:grpSp>
        <p:nvGrpSpPr>
          <p:cNvPr id="41" name="组 40"/>
          <p:cNvGrpSpPr/>
          <p:nvPr/>
        </p:nvGrpSpPr>
        <p:grpSpPr>
          <a:xfrm>
            <a:off x="533184" y="1448735"/>
            <a:ext cx="2437757" cy="2016224"/>
            <a:chOff x="622075" y="1131590"/>
            <a:chExt cx="2437757" cy="2016224"/>
          </a:xfrm>
        </p:grpSpPr>
        <p:grpSp>
          <p:nvGrpSpPr>
            <p:cNvPr id="15" name="组 14"/>
            <p:cNvGrpSpPr/>
            <p:nvPr/>
          </p:nvGrpSpPr>
          <p:grpSpPr>
            <a:xfrm>
              <a:off x="622075" y="1131590"/>
              <a:ext cx="2437757" cy="2016224"/>
              <a:chOff x="190027" y="1131590"/>
              <a:chExt cx="2437757" cy="2016224"/>
            </a:xfrm>
          </p:grpSpPr>
          <p:cxnSp>
            <p:nvCxnSpPr>
              <p:cNvPr id="6" name="直线连接符 5"/>
              <p:cNvCxnSpPr/>
              <p:nvPr/>
            </p:nvCxnSpPr>
            <p:spPr>
              <a:xfrm flipH="1">
                <a:off x="467544" y="1275606"/>
                <a:ext cx="2160240" cy="1872208"/>
              </a:xfrm>
              <a:prstGeom prst="line">
                <a:avLst/>
              </a:prstGeom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>
                <a:off x="190027" y="3075806"/>
                <a:ext cx="22217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箭头连接符 13"/>
              <p:cNvCxnSpPr/>
              <p:nvPr/>
            </p:nvCxnSpPr>
            <p:spPr>
              <a:xfrm flipV="1">
                <a:off x="190027" y="1131590"/>
                <a:ext cx="0" cy="1944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 28"/>
            <p:cNvGrpSpPr/>
            <p:nvPr/>
          </p:nvGrpSpPr>
          <p:grpSpPr>
            <a:xfrm>
              <a:off x="975467" y="1476286"/>
              <a:ext cx="971692" cy="951876"/>
              <a:chOff x="1211233" y="1476286"/>
              <a:chExt cx="735926" cy="807432"/>
            </a:xfrm>
            <a:solidFill>
              <a:srgbClr val="3CA057"/>
            </a:solidFill>
          </p:grpSpPr>
          <p:sp>
            <p:nvSpPr>
              <p:cNvPr id="19" name="椭圆 18"/>
              <p:cNvSpPr/>
              <p:nvPr/>
            </p:nvSpPr>
            <p:spPr>
              <a:xfrm>
                <a:off x="1838370" y="1498564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433494" y="1782470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233239" y="1491630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211233" y="1774753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597538" y="1820982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295105" y="2139702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706327" y="1643472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570452" y="1476286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446043" y="1998493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433494" y="1577078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0" name="组 29"/>
            <p:cNvGrpSpPr/>
            <p:nvPr/>
          </p:nvGrpSpPr>
          <p:grpSpPr>
            <a:xfrm rot="10800000">
              <a:off x="1349562" y="1844010"/>
              <a:ext cx="1133069" cy="867859"/>
              <a:chOff x="1211233" y="1491629"/>
              <a:chExt cx="735926" cy="792089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838370" y="1498564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377758" y="1491629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239416" y="156293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211233" y="1774753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597538" y="182098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295105" y="213970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06327" y="164347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578579" y="150153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446043" y="1998493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404386" y="1730013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4" name="组 43"/>
          <p:cNvGrpSpPr/>
          <p:nvPr/>
        </p:nvGrpSpPr>
        <p:grpSpPr>
          <a:xfrm>
            <a:off x="3325281" y="1448735"/>
            <a:ext cx="2437757" cy="2016224"/>
            <a:chOff x="622075" y="1131590"/>
            <a:chExt cx="2437757" cy="2016224"/>
          </a:xfrm>
        </p:grpSpPr>
        <p:grpSp>
          <p:nvGrpSpPr>
            <p:cNvPr id="45" name="组 44"/>
            <p:cNvGrpSpPr/>
            <p:nvPr/>
          </p:nvGrpSpPr>
          <p:grpSpPr>
            <a:xfrm>
              <a:off x="622075" y="1131590"/>
              <a:ext cx="2437757" cy="2016224"/>
              <a:chOff x="190027" y="1131590"/>
              <a:chExt cx="2437757" cy="2016224"/>
            </a:xfrm>
          </p:grpSpPr>
          <p:cxnSp>
            <p:nvCxnSpPr>
              <p:cNvPr id="68" name="直线连接符 67"/>
              <p:cNvCxnSpPr/>
              <p:nvPr/>
            </p:nvCxnSpPr>
            <p:spPr>
              <a:xfrm flipH="1">
                <a:off x="467544" y="1275606"/>
                <a:ext cx="2160240" cy="1872208"/>
              </a:xfrm>
              <a:prstGeom prst="line">
                <a:avLst/>
              </a:prstGeom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线箭头连接符 68"/>
              <p:cNvCxnSpPr/>
              <p:nvPr/>
            </p:nvCxnSpPr>
            <p:spPr>
              <a:xfrm>
                <a:off x="190027" y="3075806"/>
                <a:ext cx="22217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 flipV="1">
                <a:off x="190027" y="1131590"/>
                <a:ext cx="0" cy="1944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 45"/>
            <p:cNvGrpSpPr/>
            <p:nvPr/>
          </p:nvGrpSpPr>
          <p:grpSpPr>
            <a:xfrm>
              <a:off x="975467" y="1476286"/>
              <a:ext cx="971692" cy="951876"/>
              <a:chOff x="1211233" y="1476286"/>
              <a:chExt cx="735926" cy="807432"/>
            </a:xfrm>
            <a:solidFill>
              <a:srgbClr val="3CA057"/>
            </a:solidFill>
          </p:grpSpPr>
          <p:sp>
            <p:nvSpPr>
              <p:cNvPr id="58" name="椭圆 57"/>
              <p:cNvSpPr/>
              <p:nvPr/>
            </p:nvSpPr>
            <p:spPr>
              <a:xfrm>
                <a:off x="1838370" y="1498564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433494" y="1782470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233239" y="1491630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1211233" y="1774753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1597538" y="1820982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295105" y="2139702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706327" y="1643472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570452" y="1476286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1446043" y="1998493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1433494" y="1577078"/>
                <a:ext cx="108789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7" name="组 46"/>
            <p:cNvGrpSpPr/>
            <p:nvPr/>
          </p:nvGrpSpPr>
          <p:grpSpPr>
            <a:xfrm rot="10800000">
              <a:off x="1349562" y="1844010"/>
              <a:ext cx="1133069" cy="867859"/>
              <a:chOff x="1211233" y="1491629"/>
              <a:chExt cx="735926" cy="792089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1838370" y="1498564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377758" y="1491629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239416" y="156293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211233" y="1774753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597538" y="182098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295105" y="213970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1706327" y="164347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1578579" y="1501532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1446043" y="1998493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404386" y="1730013"/>
                <a:ext cx="108789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71" name="椭圆 70"/>
          <p:cNvSpPr/>
          <p:nvPr/>
        </p:nvSpPr>
        <p:spPr>
          <a:xfrm>
            <a:off x="4820730" y="2413564"/>
            <a:ext cx="143641" cy="169779"/>
          </a:xfrm>
          <a:prstGeom prst="ellipse">
            <a:avLst/>
          </a:prstGeom>
          <a:solidFill>
            <a:srgbClr val="3CA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198945" y="2978240"/>
            <a:ext cx="143641" cy="169779"/>
          </a:xfrm>
          <a:prstGeom prst="ellipse">
            <a:avLst/>
          </a:prstGeom>
          <a:solidFill>
            <a:srgbClr val="3CA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/>
          <p:cNvSpPr/>
          <p:nvPr/>
        </p:nvSpPr>
        <p:spPr>
          <a:xfrm rot="10800000">
            <a:off x="4337272" y="2181606"/>
            <a:ext cx="167497" cy="1577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7" name="组 106"/>
          <p:cNvGrpSpPr/>
          <p:nvPr/>
        </p:nvGrpSpPr>
        <p:grpSpPr>
          <a:xfrm>
            <a:off x="7709808" y="965306"/>
            <a:ext cx="1127145" cy="644303"/>
            <a:chOff x="2483768" y="3644229"/>
            <a:chExt cx="1127145" cy="644303"/>
          </a:xfrm>
        </p:grpSpPr>
        <p:sp>
          <p:nvSpPr>
            <p:cNvPr id="106" name="矩形 105"/>
            <p:cNvSpPr/>
            <p:nvPr/>
          </p:nvSpPr>
          <p:spPr>
            <a:xfrm>
              <a:off x="2483768" y="3644229"/>
              <a:ext cx="1115218" cy="6443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2617644" y="3750821"/>
              <a:ext cx="143641" cy="169779"/>
            </a:xfrm>
            <a:prstGeom prst="ellipse">
              <a:avLst/>
            </a:prstGeom>
            <a:solidFill>
              <a:srgbClr val="3CA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 rot="10800000">
              <a:off x="2605715" y="4024970"/>
              <a:ext cx="167497" cy="1577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839996" y="3644229"/>
              <a:ext cx="75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正类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851923" y="3919200"/>
              <a:ext cx="75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负类</a:t>
              </a:r>
            </a:p>
          </p:txBody>
        </p:sp>
      </p:grpSp>
      <p:sp>
        <p:nvSpPr>
          <p:cNvPr id="108" name="矩形 107"/>
          <p:cNvSpPr/>
          <p:nvPr/>
        </p:nvSpPr>
        <p:spPr>
          <a:xfrm>
            <a:off x="3423079" y="1065989"/>
            <a:ext cx="5693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331785" y="1020950"/>
            <a:ext cx="5693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63718" y="1031911"/>
            <a:ext cx="5693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045743" y="3602924"/>
            <a:ext cx="178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线性可分</a:t>
            </a:r>
          </a:p>
        </p:txBody>
      </p:sp>
      <p:cxnSp>
        <p:nvCxnSpPr>
          <p:cNvPr id="113" name="直线连接符 112"/>
          <p:cNvCxnSpPr/>
          <p:nvPr/>
        </p:nvCxnSpPr>
        <p:spPr>
          <a:xfrm flipH="1">
            <a:off x="968294" y="1773477"/>
            <a:ext cx="1302588" cy="1304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3685229" y="3601328"/>
            <a:ext cx="178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线性不可分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6531067" y="3598524"/>
            <a:ext cx="178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非线性可分</a:t>
            </a:r>
          </a:p>
        </p:txBody>
      </p:sp>
      <p:sp>
        <p:nvSpPr>
          <p:cNvPr id="118" name="矩形 117"/>
          <p:cNvSpPr/>
          <p:nvPr/>
        </p:nvSpPr>
        <p:spPr>
          <a:xfrm>
            <a:off x="4157825" y="2203726"/>
            <a:ext cx="5693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  <a:endParaRPr lang="zh-CN" altLang="en-US" sz="28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6160107" y="1485834"/>
            <a:ext cx="2437757" cy="2016224"/>
            <a:chOff x="6160107" y="1485834"/>
            <a:chExt cx="2437757" cy="2016224"/>
          </a:xfrm>
        </p:grpSpPr>
        <p:grpSp>
          <p:nvGrpSpPr>
            <p:cNvPr id="74" name="组 73"/>
            <p:cNvGrpSpPr/>
            <p:nvPr/>
          </p:nvGrpSpPr>
          <p:grpSpPr>
            <a:xfrm>
              <a:off x="6160107" y="1485834"/>
              <a:ext cx="2437757" cy="2016224"/>
              <a:chOff x="622075" y="1131590"/>
              <a:chExt cx="2437757" cy="2016224"/>
            </a:xfrm>
          </p:grpSpPr>
          <p:grpSp>
            <p:nvGrpSpPr>
              <p:cNvPr id="75" name="组 74"/>
              <p:cNvGrpSpPr/>
              <p:nvPr/>
            </p:nvGrpSpPr>
            <p:grpSpPr>
              <a:xfrm>
                <a:off x="622075" y="1131590"/>
                <a:ext cx="2437757" cy="2016224"/>
                <a:chOff x="190027" y="1131590"/>
                <a:chExt cx="2437757" cy="2016224"/>
              </a:xfrm>
            </p:grpSpPr>
            <p:cxnSp>
              <p:nvCxnSpPr>
                <p:cNvPr id="98" name="直线连接符 97"/>
                <p:cNvCxnSpPr/>
                <p:nvPr/>
              </p:nvCxnSpPr>
              <p:spPr>
                <a:xfrm flipH="1">
                  <a:off x="467544" y="1275606"/>
                  <a:ext cx="2160240" cy="1872208"/>
                </a:xfrm>
                <a:prstGeom prst="line">
                  <a:avLst/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线箭头连接符 98"/>
                <p:cNvCxnSpPr/>
                <p:nvPr/>
              </p:nvCxnSpPr>
              <p:spPr>
                <a:xfrm>
                  <a:off x="190027" y="3075806"/>
                  <a:ext cx="222173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箭头连接符 99"/>
                <p:cNvCxnSpPr/>
                <p:nvPr/>
              </p:nvCxnSpPr>
              <p:spPr>
                <a:xfrm flipV="1">
                  <a:off x="190027" y="1131590"/>
                  <a:ext cx="0" cy="19442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组 75"/>
              <p:cNvGrpSpPr/>
              <p:nvPr/>
            </p:nvGrpSpPr>
            <p:grpSpPr>
              <a:xfrm>
                <a:off x="1057846" y="1615682"/>
                <a:ext cx="1453212" cy="1424876"/>
                <a:chOff x="1273625" y="1594530"/>
                <a:chExt cx="1100613" cy="1208656"/>
              </a:xfrm>
              <a:solidFill>
                <a:srgbClr val="3CA057"/>
              </a:solidFill>
            </p:grpSpPr>
            <p:sp>
              <p:nvSpPr>
                <p:cNvPr id="88" name="椭圆 87"/>
                <p:cNvSpPr/>
                <p:nvPr/>
              </p:nvSpPr>
              <p:spPr>
                <a:xfrm>
                  <a:off x="1987770" y="1594530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1423122" y="1814104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1273625" y="1964729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1" name="椭圆 90"/>
                <p:cNvSpPr/>
                <p:nvPr/>
              </p:nvSpPr>
              <p:spPr>
                <a:xfrm>
                  <a:off x="1361399" y="2269073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1467403" y="2571282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3" name="椭圆 92"/>
                <p:cNvSpPr/>
                <p:nvPr/>
              </p:nvSpPr>
              <p:spPr>
                <a:xfrm>
                  <a:off x="2092925" y="2627989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2265449" y="2324304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1656898" y="1636547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1761476" y="2659170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2250748" y="1898840"/>
                  <a:ext cx="108789" cy="1440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77" name="组 76"/>
              <p:cNvGrpSpPr/>
              <p:nvPr/>
            </p:nvGrpSpPr>
            <p:grpSpPr>
              <a:xfrm rot="10800000">
                <a:off x="1527113" y="2012761"/>
                <a:ext cx="639147" cy="790246"/>
                <a:chOff x="1416716" y="1408448"/>
                <a:chExt cx="415125" cy="721252"/>
              </a:xfrm>
            </p:grpSpPr>
            <p:sp>
              <p:nvSpPr>
                <p:cNvPr id="78" name="椭圆 77"/>
                <p:cNvSpPr/>
                <p:nvPr/>
              </p:nvSpPr>
              <p:spPr>
                <a:xfrm>
                  <a:off x="1714649" y="1899236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1723052" y="1504481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1434017" y="1504481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1416716" y="1886704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1597538" y="1820982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1598517" y="1408448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>
                  <a:off x="1701244" y="1709193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1576670" y="1605258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1521474" y="1985684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>
                  <a:off x="1453696" y="1723361"/>
                  <a:ext cx="108789" cy="14401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119" name="矩形 118"/>
            <p:cNvSpPr/>
            <p:nvPr/>
          </p:nvSpPr>
          <p:spPr>
            <a:xfrm>
              <a:off x="7122221" y="2226716"/>
              <a:ext cx="56930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8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？</a:t>
              </a:r>
              <a:endPara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20" name="文本框 119"/>
          <p:cNvSpPr txBox="1"/>
          <p:nvPr/>
        </p:nvSpPr>
        <p:spPr>
          <a:xfrm>
            <a:off x="1133018" y="4010818"/>
            <a:ext cx="178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f: </a:t>
            </a:r>
            <a:r>
              <a:rPr kumimoji="1" lang="zh-CN" altLang="en-US" dirty="0">
                <a:solidFill>
                  <a:srgbClr val="FF0000"/>
                </a:solidFill>
              </a:rPr>
              <a:t>直线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80042" y="4515966"/>
            <a:ext cx="877163" cy="369332"/>
          </a:xfrm>
          <a:prstGeom prst="rect">
            <a:avLst/>
          </a:prstGeom>
          <a:solidFill>
            <a:srgbClr val="D8AD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硬间隔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3943567" y="4538962"/>
            <a:ext cx="877163" cy="369332"/>
          </a:xfrm>
          <a:prstGeom prst="rect">
            <a:avLst/>
          </a:prstGeom>
          <a:solidFill>
            <a:srgbClr val="D8AD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软间隔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897487" y="4541984"/>
            <a:ext cx="877163" cy="369332"/>
          </a:xfrm>
          <a:prstGeom prst="rect">
            <a:avLst/>
          </a:prstGeom>
          <a:solidFill>
            <a:srgbClr val="D8AD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核函数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16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6" grpId="0"/>
      <p:bldP spid="117" grpId="0"/>
      <p:bldP spid="118" grpId="0"/>
      <p:bldP spid="120" grpId="0"/>
      <p:bldP spid="3" grpId="0" animBg="1"/>
      <p:bldP spid="112" grpId="0" animBg="1"/>
      <p:bldP spid="1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38" y="812653"/>
            <a:ext cx="5099624" cy="3787121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602674" y="1553441"/>
            <a:ext cx="2374322" cy="442892"/>
          </a:xfrm>
          <a:prstGeom prst="wedgeRoundRectCallout">
            <a:avLst>
              <a:gd name="adj1" fmla="val 125704"/>
              <a:gd name="adj2" fmla="val 24901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l-GR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15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l-GR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Θ</a:t>
            </a:r>
            <a:r>
              <a:rPr lang="en-US" altLang="zh-CN" sz="15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l-GR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Θ</a:t>
            </a:r>
            <a:r>
              <a:rPr lang="en-US" altLang="zh-CN" sz="15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41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57588" y="1491630"/>
            <a:ext cx="2182812" cy="1779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sz="16600" b="1" dirty="0"/>
              <a:t>02</a:t>
            </a:r>
            <a:endParaRPr kumimoji="1" lang="zh-CN" altLang="en-US" sz="1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2793206" y="3003798"/>
            <a:ext cx="3557587" cy="619125"/>
          </a:xfrm>
        </p:spPr>
        <p:txBody>
          <a:bodyPr>
            <a:no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1000"/>
              </a:spcBef>
              <a:buNone/>
            </a:pPr>
            <a:r>
              <a:rPr kumimoji="1" lang="zh-CN" altLang="en-US" sz="4000" dirty="0">
                <a:solidFill>
                  <a:schemeClr val="tx1"/>
                </a:solidFill>
              </a:rPr>
              <a:t>硬间隔</a:t>
            </a:r>
          </a:p>
        </p:txBody>
      </p:sp>
    </p:spTree>
    <p:extLst>
      <p:ext uri="{BB962C8B-B14F-4D97-AF65-F5344CB8AC3E}">
        <p14:creationId xmlns:p14="http://schemas.microsoft.com/office/powerpoint/2010/main" val="348163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cover/>
      </p:transition>
    </mc:Choice>
    <mc:Fallback xmlns="">
      <p:transition spd="med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896E5D-32B7-4192-A457-FB9EE4754BA6}"/>
              </a:ext>
            </a:extLst>
          </p:cNvPr>
          <p:cNvSpPr txBox="1"/>
          <p:nvPr/>
        </p:nvSpPr>
        <p:spPr>
          <a:xfrm>
            <a:off x="3851920" y="2213959"/>
            <a:ext cx="153439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50" dirty="0">
                <a:latin typeface="文泉驿正黑" panose="02000603000000000000" pitchFamily="2" charset="-122"/>
                <a:ea typeface="文泉驿正黑" panose="02000603000000000000" pitchFamily="2" charset="-122"/>
              </a:rPr>
              <a:t>模  型</a:t>
            </a:r>
          </a:p>
        </p:txBody>
      </p:sp>
    </p:spTree>
    <p:extLst>
      <p:ext uri="{BB962C8B-B14F-4D97-AF65-F5344CB8AC3E}">
        <p14:creationId xmlns:p14="http://schemas.microsoft.com/office/powerpoint/2010/main" val="247693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7504" y="330971"/>
            <a:ext cx="7085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线性可分</a:t>
            </a:r>
            <a:r>
              <a:rPr lang="en-US" altLang="zh-CN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分割超平面（</a:t>
            </a:r>
            <a:r>
              <a:rPr lang="en-US" altLang="zh-CN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hyperplane</a:t>
            </a:r>
            <a:r>
              <a:rPr lang="zh-CN" altLang="en-US" sz="32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1640" y="3725619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algn="ctr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直线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(K-1)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维的分割超平面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" b="13442"/>
          <a:stretch/>
        </p:blipFill>
        <p:spPr>
          <a:xfrm>
            <a:off x="1331640" y="956365"/>
            <a:ext cx="6048672" cy="2479482"/>
          </a:xfrm>
          <a:prstGeom prst="rect">
            <a:avLst/>
          </a:prstGeom>
        </p:spPr>
      </p:pic>
      <p:cxnSp>
        <p:nvCxnSpPr>
          <p:cNvPr id="6" name="直线箭头连接符 5"/>
          <p:cNvCxnSpPr/>
          <p:nvPr/>
        </p:nvCxnSpPr>
        <p:spPr>
          <a:xfrm>
            <a:off x="4427984" y="4227934"/>
            <a:ext cx="4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76" y="3415204"/>
            <a:ext cx="2232248" cy="6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0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7504" y="330971"/>
                <a:ext cx="37368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solidFill>
                      <a:srgbClr val="2057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分割超平面</a:t>
                </a:r>
                <a:r>
                  <a:rPr lang="en-US" altLang="zh-CN" sz="3200" dirty="0">
                    <a:solidFill>
                      <a:srgbClr val="2057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---(</a:t>
                </a:r>
                <a14:m>
                  <m:oMath xmlns:m="http://schemas.openxmlformats.org/officeDocument/2006/math">
                    <m:r>
                      <a:rPr lang="en-US" altLang="zh-CN" sz="3200">
                        <a:solidFill>
                          <a:srgbClr val="2057A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j-cs"/>
                      </a:rPr>
                      <m:t>𝜔</m:t>
                    </m:r>
                    <m:r>
                      <a:rPr lang="en-US" altLang="zh-CN" sz="3200">
                        <a:solidFill>
                          <a:srgbClr val="2057A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j-cs"/>
                      </a:rPr>
                      <m:t>,</m:t>
                    </m:r>
                    <m:r>
                      <a:rPr lang="en-US" altLang="zh-CN" sz="3200">
                        <a:solidFill>
                          <a:srgbClr val="2057A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j-cs"/>
                      </a:rPr>
                      <m:t>𝑏</m:t>
                    </m:r>
                  </m:oMath>
                </a14:m>
                <a:r>
                  <a:rPr lang="en-US" altLang="zh-CN" sz="3200" dirty="0">
                    <a:solidFill>
                      <a:srgbClr val="2057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)</a:t>
                </a:r>
                <a:endParaRPr lang="zh-CN" altLang="en-US" sz="3200" dirty="0">
                  <a:solidFill>
                    <a:srgbClr val="2057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30971"/>
                <a:ext cx="3736857" cy="584775"/>
              </a:xfrm>
              <a:prstGeom prst="rect">
                <a:avLst/>
              </a:prstGeom>
              <a:blipFill>
                <a:blip r:embed="rId3"/>
                <a:stretch>
                  <a:fillRect l="-4241" t="-13542" r="-326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321447"/>
            <a:ext cx="2880321" cy="2784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995936" y="1278184"/>
                <a:ext cx="5004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0" dirty="0"/>
                  <a:t>分类</a:t>
                </a:r>
                <a14:m>
                  <m:oMath xmlns:m="http://schemas.openxmlformats.org/officeDocument/2006/math">
                    <m:r>
                      <a:rPr kumimoji="1" lang="zh-CN" altLang="en-US" sz="2400" b="0" i="1" dirty="0" smtClean="0">
                        <a:latin typeface="Cambria Math" charset="0"/>
                      </a:rPr>
                      <m:t>器：</m:t>
                    </m:r>
                    <m:r>
                      <a:rPr kumimoji="1" lang="zh-CN" altLang="en-US" sz="2400" b="0" i="1" dirty="0" smtClean="0">
                        <a:latin typeface="Cambria Math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kumimoji="1" lang="mr-IN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</m:oMath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278184"/>
                <a:ext cx="500404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951" t="-102667" b="-1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上箭头 5"/>
          <p:cNvSpPr/>
          <p:nvPr/>
        </p:nvSpPr>
        <p:spPr>
          <a:xfrm rot="1955049">
            <a:off x="5674954" y="3132293"/>
            <a:ext cx="202421" cy="8070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 rot="19556072">
            <a:off x="7062386" y="3163371"/>
            <a:ext cx="195143" cy="7529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60032" y="1892270"/>
                <a:ext cx="39604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正类</m:t>
                      </m:r>
                      <m:r>
                        <a:rPr kumimoji="1"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(即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=+1),若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</m:t>
                      </m:r>
                    </m:oMath>
                  </m:oMathPara>
                </a14:m>
                <a:endParaRPr kumimoji="1" lang="en-US" altLang="zh-CN" b="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  <m:r>
                        <a:rPr kumimoji="1"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负类 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即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=−1),若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mr-IN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>
                  <a:ea typeface="Cambria Math" charset="0"/>
                  <a:cs typeface="Cambria Math" charset="0"/>
                </a:endParaRPr>
              </a:p>
              <a:p>
                <a:endParaRPr kumimoji="1" lang="en-US" altLang="zh-CN" b="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892270"/>
                <a:ext cx="3960440" cy="923330"/>
              </a:xfrm>
              <a:prstGeom prst="rect">
                <a:avLst/>
              </a:prstGeom>
              <a:blipFill rotWithShape="0">
                <a:blip r:embed="rId6"/>
                <a:stretch>
                  <a:fillRect t="-37500" b="-19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号 8"/>
          <p:cNvSpPr/>
          <p:nvPr/>
        </p:nvSpPr>
        <p:spPr>
          <a:xfrm>
            <a:off x="5148064" y="1913375"/>
            <a:ext cx="45719" cy="69046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995936" y="2691041"/>
                <a:ext cx="5004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400" i="1" dirty="0" smtClean="0">
                        <a:latin typeface="Cambria Math" charset="0"/>
                      </a:rPr>
                      <m:t>分割超平面</m:t>
                    </m:r>
                    <m:r>
                      <a:rPr kumimoji="1" lang="zh-CN" altLang="en-US" sz="2400" b="0" i="1" dirty="0" smtClean="0">
                        <a:latin typeface="Cambria Math" charset="0"/>
                      </a:rPr>
                      <m:t>：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</m:oMath>
                </a14:m>
                <a:r>
                  <a:rPr kumimoji="1" lang="en-US" altLang="zh-CN" sz="2400" dirty="0">
                    <a:solidFill>
                      <a:schemeClr val="tx1"/>
                    </a:solidFill>
                  </a:rPr>
                  <a:t>=0</a:t>
                </a:r>
                <a:endParaRPr kumimoji="1"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691041"/>
                <a:ext cx="5004048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09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3665223" y="3951477"/>
            <a:ext cx="2382917" cy="632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分割超平面的方向</a:t>
            </a:r>
          </a:p>
        </p:txBody>
      </p:sp>
      <p:sp>
        <p:nvSpPr>
          <p:cNvPr id="14" name="矩形 13"/>
          <p:cNvSpPr/>
          <p:nvPr/>
        </p:nvSpPr>
        <p:spPr>
          <a:xfrm>
            <a:off x="6136196" y="3951477"/>
            <a:ext cx="2684276" cy="632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分割超平面与原点之间的距离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037929-A1D3-447F-AB24-71A9F5130926}"/>
              </a:ext>
            </a:extLst>
          </p:cNvPr>
          <p:cNvSpPr txBox="1"/>
          <p:nvPr/>
        </p:nvSpPr>
        <p:spPr>
          <a:xfrm>
            <a:off x="7631676" y="1521744"/>
            <a:ext cx="121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sgn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w</a:t>
            </a:r>
            <a:r>
              <a:rPr lang="en-US" altLang="zh-CN" baseline="30000" dirty="0" err="1">
                <a:solidFill>
                  <a:srgbClr val="FF0000"/>
                </a:solidFill>
              </a:rPr>
              <a:t>T</a:t>
            </a:r>
            <a:r>
              <a:rPr lang="en-US" altLang="zh-CN" dirty="0" err="1">
                <a:solidFill>
                  <a:srgbClr val="FF0000"/>
                </a:solidFill>
              </a:rPr>
              <a:t>x+b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6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线性回归的其他玩法</Template>
  <TotalTime>8404</TotalTime>
  <Words>3377</Words>
  <Application>Microsoft Office PowerPoint</Application>
  <PresentationFormat>全屏显示(16:9)</PresentationFormat>
  <Paragraphs>345</Paragraphs>
  <Slides>35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新細明體</vt:lpstr>
      <vt:lpstr>黑体</vt:lpstr>
      <vt:lpstr>宋体</vt:lpstr>
      <vt:lpstr>腾讯体</vt:lpstr>
      <vt:lpstr>微软雅黑</vt:lpstr>
      <vt:lpstr>微软雅黑</vt:lpstr>
      <vt:lpstr>文泉驿正黑</vt:lpstr>
      <vt:lpstr>Arial</vt:lpstr>
      <vt:lpstr>Calibri</vt:lpstr>
      <vt:lpstr>Cambria Math</vt:lpstr>
      <vt:lpstr>Mangal</vt:lpstr>
      <vt:lpstr>Times New Roman</vt:lpstr>
      <vt:lpstr>Wingdings</vt:lpstr>
      <vt:lpstr>Office 佈景主題</vt:lpstr>
      <vt:lpstr>模板页面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多个分割超平面?</vt:lpstr>
      <vt:lpstr>位于两类训练样本正中间的分割超平面 由相距最近的正负样本点决定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核函数的性质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</dc:title>
  <dc:subject>www.1ppt.com;</dc:subject>
  <dc:creator>www.1ppt.com</dc:creator>
  <cp:lastModifiedBy>Carly</cp:lastModifiedBy>
  <cp:revision>446</cp:revision>
  <dcterms:created xsi:type="dcterms:W3CDTF">2014-09-29T08:08:23Z</dcterms:created>
  <dcterms:modified xsi:type="dcterms:W3CDTF">2020-06-01T06:19:02Z</dcterms:modified>
  <cp:category>www.1ppt.com</cp:category>
</cp:coreProperties>
</file>