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5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281" r:id="rId10"/>
    <p:sldId id="303" r:id="rId11"/>
    <p:sldId id="282" r:id="rId12"/>
    <p:sldId id="291" r:id="rId13"/>
    <p:sldId id="357" r:id="rId14"/>
    <p:sldId id="292" r:id="rId15"/>
    <p:sldId id="346" r:id="rId16"/>
    <p:sldId id="358" r:id="rId17"/>
    <p:sldId id="298" r:id="rId18"/>
    <p:sldId id="293" r:id="rId19"/>
    <p:sldId id="284" r:id="rId20"/>
    <p:sldId id="331" r:id="rId21"/>
    <p:sldId id="270" r:id="rId22"/>
    <p:sldId id="300" r:id="rId23"/>
    <p:sldId id="275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88694" autoAdjust="0"/>
  </p:normalViewPr>
  <p:slideViewPr>
    <p:cSldViewPr snapToGrid="0">
      <p:cViewPr varScale="1">
        <p:scale>
          <a:sx n="100" d="100"/>
          <a:sy n="100" d="100"/>
        </p:scale>
        <p:origin x="540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Relationship Id="rId1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B96A0-EA1C-4BDF-894C-665FA7A42D90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4AEC8-9087-4620-84A5-734B2D3CF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77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随机森林平均来说最强，但也只在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9.9%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的数据集上拿到了第一，优点是鲜有短板。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的平均水平紧随其后，在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10.7%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的数据集上拿到第一。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神经网络（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13.2%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~9%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）表现不错。</a:t>
            </a: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数据维度越高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，随机森林就比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AdaBoost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强越多，但是整体不及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SVM[2]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数据量越大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，神经网络就越强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，它的思路就是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对于待判断的点，找到离它最近的几个数据点，根据它们的类型决定待判断点的类型。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它的特点是完全跟着数据走，没有数学模型可言。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适用情景：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需要一个特别容易解释的模型的时候。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比如需要向用户解释原因的推荐算法。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Naive Bayes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，核心思路是根据条件概率计算待判断点的类型。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是相对容易理解的一个模型，至今依然被垃圾邮件过滤器使用。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适用情景：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需要一个比较容易解释，而且不同维度之间相关性较小的模型的时候。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可以高效处理高维数据，虽然结果可能不尽如人意。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因为它能够生成清晰的基于特征</a:t>
            </a:r>
            <a:r>
              <a:rPr lang="en-US" altLang="zh-CN" dirty="0" smtClean="0"/>
              <a:t>(feature)</a:t>
            </a:r>
            <a:r>
              <a:rPr lang="zh-CN" altLang="en-US" dirty="0" smtClean="0"/>
              <a:t>选择不同预测结果的树状结构，数据分析师希望更好的理解手上的数据的时候往往可以使用决策树。</a:t>
            </a:r>
          </a:p>
          <a:p>
            <a:r>
              <a:rPr lang="zh-CN" altLang="en-US" dirty="0" smtClean="0"/>
              <a:t>同时它也是相对容易被攻击的分类器</a:t>
            </a:r>
            <a:r>
              <a:rPr lang="en-US" altLang="zh-CN" dirty="0" smtClean="0"/>
              <a:t>[3]</a:t>
            </a:r>
            <a:r>
              <a:rPr lang="zh-CN" altLang="en-US" dirty="0" smtClean="0"/>
              <a:t>。这里的攻击是指人为的改变一些特征，使得分类器判断错误。常见于垃圾邮件躲避检测中。因为决策树最终在底层判断是基于单个条件的，攻击者往往只需要改变很少的特征就可以逃过监测。</a:t>
            </a:r>
          </a:p>
          <a:p>
            <a:r>
              <a:rPr lang="zh-CN" altLang="en-US" dirty="0" smtClean="0"/>
              <a:t>受限于它的简单性，决策树更大的用处是作为一些更有用的算法的基石。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作者：</a:t>
            </a:r>
            <a:r>
              <a:rPr lang="en-US" altLang="zh-CN" dirty="0" err="1" smtClean="0"/>
              <a:t>xyzh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链接：</a:t>
            </a:r>
            <a:r>
              <a:rPr lang="en-US" altLang="zh-CN" dirty="0" smtClean="0"/>
              <a:t>https://www.zhihu.com/question/26726794/answer/151282052</a:t>
            </a:r>
            <a:br>
              <a:rPr lang="en-US" altLang="zh-CN" dirty="0" smtClean="0"/>
            </a:br>
            <a:r>
              <a:rPr lang="zh-CN" altLang="en-US" dirty="0" smtClean="0"/>
              <a:t>来源：知乎</a:t>
            </a:r>
            <a:br>
              <a:rPr lang="zh-CN" altLang="en-US" dirty="0" smtClean="0"/>
            </a:br>
            <a:r>
              <a:rPr lang="zh-CN" altLang="en-US" dirty="0" smtClean="0"/>
              <a:t>著作权归作者所有。商业转载请联系作者获得授权，非商业转载请注明出处。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提到决策树就不得不提随机森林。顾名思义，森林就是很多树。</a:t>
            </a:r>
          </a:p>
          <a:p>
            <a:r>
              <a:rPr lang="zh-CN" altLang="en-US" dirty="0" smtClean="0"/>
              <a:t>严格来说，随机森林其实算是一种集成算法。它首先随机选取不同的特征</a:t>
            </a:r>
            <a:r>
              <a:rPr lang="en-US" altLang="zh-CN" dirty="0" smtClean="0"/>
              <a:t>(feature)</a:t>
            </a:r>
            <a:r>
              <a:rPr lang="zh-CN" altLang="en-US" dirty="0" smtClean="0"/>
              <a:t>和训练样本</a:t>
            </a:r>
            <a:r>
              <a:rPr lang="en-US" altLang="zh-CN" dirty="0" smtClean="0"/>
              <a:t>(training sample)</a:t>
            </a:r>
            <a:r>
              <a:rPr lang="zh-CN" altLang="en-US" dirty="0" smtClean="0"/>
              <a:t>，生成大量的决策树，然后综合这些决策树的结果来进行最终的分类。</a:t>
            </a:r>
          </a:p>
          <a:p>
            <a:r>
              <a:rPr lang="zh-CN" altLang="en-US" dirty="0" smtClean="0"/>
              <a:t>随机森林在现实分析中被大量使用，它相对于决策树，在准确性上有了很大的提升，同时一定程度上改善了决策树容易被攻击的特点。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适用情景：</a:t>
            </a:r>
          </a:p>
          <a:p>
            <a:r>
              <a:rPr lang="zh-CN" altLang="en-US" dirty="0" smtClean="0"/>
              <a:t>数据维度相对低（几十维），同时对准确性有较高要求时。</a:t>
            </a:r>
          </a:p>
          <a:p>
            <a:r>
              <a:rPr lang="zh-CN" altLang="en-US" dirty="0" smtClean="0"/>
              <a:t>因为不需要很多参数调整就可以达到不错的效果，基本上不知道用什么方法的时候都可以先试一下随机森林。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作者：</a:t>
            </a:r>
            <a:r>
              <a:rPr lang="en-US" altLang="zh-CN" dirty="0" err="1" smtClean="0"/>
              <a:t>xyzh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链接：</a:t>
            </a:r>
            <a:r>
              <a:rPr lang="en-US" altLang="zh-CN" dirty="0" smtClean="0"/>
              <a:t>https://www.zhihu.com/question/26726794/answer/151282052</a:t>
            </a:r>
            <a:br>
              <a:rPr lang="en-US" altLang="zh-CN" dirty="0" smtClean="0"/>
            </a:br>
            <a:r>
              <a:rPr lang="zh-CN" altLang="en-US" dirty="0" smtClean="0"/>
              <a:t>来源：知乎</a:t>
            </a:r>
            <a:br>
              <a:rPr lang="zh-CN" altLang="en-US" dirty="0" smtClean="0"/>
            </a:br>
            <a:r>
              <a:rPr lang="zh-CN" altLang="en-US" dirty="0" smtClean="0"/>
              <a:t>著作权归作者所有。商业转载请联系作者获得授权，非商业转载请注明出处。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87A80-512F-4AFB-96DE-BF6C60C3359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142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Where</a:t>
            </a:r>
            <a:r>
              <a:rPr lang="en-US" altLang="zh-TW" baseline="0" dirty="0"/>
              <a:t> does it comes from?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330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logistic function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logistic function with parameters (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1,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TW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0,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1) which yields sigmoid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749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logistic function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logistic function with parameters (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1,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TW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0,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1) which yields sigmoid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589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942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31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72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273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F8E8D-A037-449F-AB72-D18C8089398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16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1200" dirty="0">
                <a:solidFill>
                  <a:srgbClr val="0000FF"/>
                </a:solidFill>
              </a:rPr>
              <a:t>Activation function</a:t>
            </a:r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114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All the w and b give non-zero probability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161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838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logistic function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logistic function with parameters (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1,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TW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0,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1) which yields sigmoid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870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Where</a:t>
            </a:r>
            <a:r>
              <a:rPr lang="en-US" altLang="zh-TW" baseline="0" dirty="0"/>
              <a:t> does it comes from?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65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9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64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409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186410" y="2128075"/>
            <a:ext cx="6063491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405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编辑母版文本样式</a:t>
            </a:r>
          </a:p>
        </p:txBody>
      </p:sp>
      <p:grpSp>
        <p:nvGrpSpPr>
          <p:cNvPr id="9" name="组 8"/>
          <p:cNvGrpSpPr/>
          <p:nvPr/>
        </p:nvGrpSpPr>
        <p:grpSpPr>
          <a:xfrm rot="18636342">
            <a:off x="-4822583" y="-3766296"/>
            <a:ext cx="9526783" cy="6013550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186410" y="3169835"/>
            <a:ext cx="6063491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编辑母版文本样式</a:t>
            </a:r>
          </a:p>
        </p:txBody>
      </p:sp>
      <p:grpSp>
        <p:nvGrpSpPr>
          <p:cNvPr id="11" name="组 10"/>
          <p:cNvGrpSpPr/>
          <p:nvPr/>
        </p:nvGrpSpPr>
        <p:grpSpPr>
          <a:xfrm rot="18636342">
            <a:off x="4376804" y="6316128"/>
            <a:ext cx="9526783" cy="6013550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186410" y="4033467"/>
            <a:ext cx="6063491" cy="588643"/>
          </a:xfrm>
          <a:prstGeom prst="rect">
            <a:avLst/>
          </a:prstGeom>
        </p:spPr>
        <p:txBody>
          <a:bodyPr anchor="t"/>
          <a:lstStyle>
            <a:lvl1pPr marL="214313" indent="-214313" algn="l">
              <a:lnSpc>
                <a:spcPct val="100000"/>
              </a:lnSpc>
              <a:buFont typeface="Arial" panose="020B0604020202020204" pitchFamily="34" charset="0"/>
              <a:buChar char="•"/>
              <a:defRPr sz="105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9748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4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182029"/>
            <a:ext cx="9144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09916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grpSp>
        <p:nvGrpSpPr>
          <p:cNvPr id="6" name="组 5"/>
          <p:cNvGrpSpPr/>
          <p:nvPr/>
        </p:nvGrpSpPr>
        <p:grpSpPr>
          <a:xfrm rot="17100000" flipH="1">
            <a:off x="-559480" y="809094"/>
            <a:ext cx="12969854" cy="11384133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4"/>
            <a:ext cx="5556410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92784" y="1940383"/>
            <a:ext cx="5556410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71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36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143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205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0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137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70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536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84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1C147-F9FF-4DAF-AB9B-2A8BA14FA8C6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13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wmf"/><Relationship Id="rId18" Type="http://schemas.openxmlformats.org/officeDocument/2006/relationships/oleObject" Target="../embeddings/oleObject14.bin"/><Relationship Id="rId26" Type="http://schemas.openxmlformats.org/officeDocument/2006/relationships/image" Target="../media/image39.pn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6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24.wmf"/><Relationship Id="rId25" Type="http://schemas.openxmlformats.org/officeDocument/2006/relationships/image" Target="../media/image28.wmf"/><Relationship Id="rId33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29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1.w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23" Type="http://schemas.openxmlformats.org/officeDocument/2006/relationships/image" Target="../media/image27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25.wmf"/><Relationship Id="rId31" Type="http://schemas.openxmlformats.org/officeDocument/2006/relationships/image" Target="../media/image30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7.png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150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80.png"/><Relationship Id="rId18" Type="http://schemas.openxmlformats.org/officeDocument/2006/relationships/image" Target="../media/image140.png"/><Relationship Id="rId26" Type="http://schemas.openxmlformats.org/officeDocument/2006/relationships/image" Target="../media/image25.png"/><Relationship Id="rId3" Type="http://schemas.openxmlformats.org/officeDocument/2006/relationships/image" Target="../media/image391.png"/><Relationship Id="rId21" Type="http://schemas.openxmlformats.org/officeDocument/2006/relationships/image" Target="../media/image40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130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0.png"/><Relationship Id="rId20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49.png"/><Relationship Id="rId5" Type="http://schemas.openxmlformats.org/officeDocument/2006/relationships/image" Target="../media/image41.png"/><Relationship Id="rId15" Type="http://schemas.openxmlformats.org/officeDocument/2006/relationships/image" Target="../media/image100.png"/><Relationship Id="rId23" Type="http://schemas.openxmlformats.org/officeDocument/2006/relationships/image" Target="../media/image420.png"/><Relationship Id="rId28" Type="http://schemas.openxmlformats.org/officeDocument/2006/relationships/image" Target="../media/image50.png"/><Relationship Id="rId10" Type="http://schemas.openxmlformats.org/officeDocument/2006/relationships/image" Target="../media/image46.png"/><Relationship Id="rId19" Type="http://schemas.openxmlformats.org/officeDocument/2006/relationships/image" Target="../media/image150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90.png"/><Relationship Id="rId22" Type="http://schemas.openxmlformats.org/officeDocument/2006/relationships/image" Target="../media/image410.png"/><Relationship Id="rId27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117.png"/><Relationship Id="rId7" Type="http://schemas.openxmlformats.org/officeDocument/2006/relationships/image" Target="../media/image6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270.png"/><Relationship Id="rId5" Type="http://schemas.openxmlformats.org/officeDocument/2006/relationships/image" Target="../media/image640.png"/><Relationship Id="rId10" Type="http://schemas.openxmlformats.org/officeDocument/2006/relationships/image" Target="../media/image260.png"/><Relationship Id="rId4" Type="http://schemas.openxmlformats.org/officeDocument/2006/relationships/image" Target="../media/image630.png"/><Relationship Id="rId9" Type="http://schemas.openxmlformats.org/officeDocument/2006/relationships/image" Target="../media/image1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811.png"/><Relationship Id="rId18" Type="http://schemas.openxmlformats.org/officeDocument/2006/relationships/image" Target="../media/image51.png"/><Relationship Id="rId3" Type="http://schemas.openxmlformats.org/officeDocument/2006/relationships/image" Target="../media/image700.png"/><Relationship Id="rId7" Type="http://schemas.openxmlformats.org/officeDocument/2006/relationships/image" Target="../media/image96.png"/><Relationship Id="rId12" Type="http://schemas.openxmlformats.org/officeDocument/2006/relationships/image" Target="../media/image790.png"/><Relationship Id="rId17" Type="http://schemas.openxmlformats.org/officeDocument/2006/relationships/image" Target="../media/image850.png"/><Relationship Id="rId2" Type="http://schemas.openxmlformats.org/officeDocument/2006/relationships/image" Target="../media/image690.png"/><Relationship Id="rId20" Type="http://schemas.openxmlformats.org/officeDocument/2006/relationships/image" Target="../media/image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0.png"/><Relationship Id="rId11" Type="http://schemas.openxmlformats.org/officeDocument/2006/relationships/image" Target="../media/image780.png"/><Relationship Id="rId5" Type="http://schemas.openxmlformats.org/officeDocument/2006/relationships/image" Target="../media/image720.png"/><Relationship Id="rId15" Type="http://schemas.openxmlformats.org/officeDocument/2006/relationships/image" Target="../media/image830.png"/><Relationship Id="rId10" Type="http://schemas.openxmlformats.org/officeDocument/2006/relationships/image" Target="../media/image99.png"/><Relationship Id="rId19" Type="http://schemas.openxmlformats.org/officeDocument/2006/relationships/image" Target="../media/image860.png"/><Relationship Id="rId4" Type="http://schemas.openxmlformats.org/officeDocument/2006/relationships/image" Target="../media/image711.png"/><Relationship Id="rId9" Type="http://schemas.openxmlformats.org/officeDocument/2006/relationships/image" Target="../media/image98.png"/><Relationship Id="rId14" Type="http://schemas.openxmlformats.org/officeDocument/2006/relationships/image" Target="../media/image8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910.png"/><Relationship Id="rId3" Type="http://schemas.openxmlformats.org/officeDocument/2006/relationships/image" Target="../media/image700.png"/><Relationship Id="rId7" Type="http://schemas.openxmlformats.org/officeDocument/2006/relationships/image" Target="../media/image740.png"/><Relationship Id="rId12" Type="http://schemas.openxmlformats.org/officeDocument/2006/relationships/image" Target="../media/image890.png"/><Relationship Id="rId17" Type="http://schemas.openxmlformats.org/officeDocument/2006/relationships/image" Target="../media/image850.png"/><Relationship Id="rId2" Type="http://schemas.openxmlformats.org/officeDocument/2006/relationships/image" Target="../media/image690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0.png"/><Relationship Id="rId11" Type="http://schemas.openxmlformats.org/officeDocument/2006/relationships/image" Target="../media/image880.png"/><Relationship Id="rId5" Type="http://schemas.openxmlformats.org/officeDocument/2006/relationships/image" Target="../media/image720.png"/><Relationship Id="rId15" Type="http://schemas.openxmlformats.org/officeDocument/2006/relationships/image" Target="../media/image930.png"/><Relationship Id="rId10" Type="http://schemas.openxmlformats.org/officeDocument/2006/relationships/image" Target="../media/image770.png"/><Relationship Id="rId4" Type="http://schemas.openxmlformats.org/officeDocument/2006/relationships/image" Target="../media/image711.png"/><Relationship Id="rId9" Type="http://schemas.openxmlformats.org/officeDocument/2006/relationships/image" Target="../media/image760.png"/><Relationship Id="rId14" Type="http://schemas.openxmlformats.org/officeDocument/2006/relationships/image" Target="../media/image9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0.png"/><Relationship Id="rId3" Type="http://schemas.openxmlformats.org/officeDocument/2006/relationships/image" Target="../media/image700.png"/><Relationship Id="rId7" Type="http://schemas.openxmlformats.org/officeDocument/2006/relationships/image" Target="../media/image950.png"/><Relationship Id="rId12" Type="http://schemas.openxmlformats.org/officeDocument/2006/relationships/image" Target="../media/image85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0.png"/><Relationship Id="rId11" Type="http://schemas.openxmlformats.org/officeDocument/2006/relationships/image" Target="../media/image23.png"/><Relationship Id="rId5" Type="http://schemas.openxmlformats.org/officeDocument/2006/relationships/image" Target="../media/image720.png"/><Relationship Id="rId10" Type="http://schemas.openxmlformats.org/officeDocument/2006/relationships/image" Target="../media/image980.png"/><Relationship Id="rId4" Type="http://schemas.openxmlformats.org/officeDocument/2006/relationships/image" Target="../media/image711.png"/><Relationship Id="rId9" Type="http://schemas.openxmlformats.org/officeDocument/2006/relationships/image" Target="../media/image9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117.png"/><Relationship Id="rId7" Type="http://schemas.openxmlformats.org/officeDocument/2006/relationships/image" Target="../media/image660.png"/><Relationship Id="rId12" Type="http://schemas.openxmlformats.org/officeDocument/2006/relationships/image" Target="../media/image10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990.png"/><Relationship Id="rId5" Type="http://schemas.openxmlformats.org/officeDocument/2006/relationships/image" Target="../media/image640.png"/><Relationship Id="rId10" Type="http://schemas.openxmlformats.org/officeDocument/2006/relationships/image" Target="../media/image270.png"/><Relationship Id="rId4" Type="http://schemas.openxmlformats.org/officeDocument/2006/relationships/image" Target="../media/image630.png"/><Relationship Id="rId9" Type="http://schemas.openxmlformats.org/officeDocument/2006/relationships/image" Target="../media/image2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115.png"/><Relationship Id="rId7" Type="http://schemas.openxmlformats.org/officeDocument/2006/relationships/image" Target="../media/image112.png"/><Relationship Id="rId12" Type="http://schemas.openxmlformats.org/officeDocument/2006/relationships/image" Target="../media/image10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05.png"/><Relationship Id="rId5" Type="http://schemas.openxmlformats.org/officeDocument/2006/relationships/image" Target="../media/image110.png"/><Relationship Id="rId15" Type="http://schemas.openxmlformats.org/officeDocument/2006/relationships/image" Target="../media/image114.png"/><Relationship Id="rId10" Type="http://schemas.openxmlformats.org/officeDocument/2006/relationships/image" Target="../media/image104.png"/><Relationship Id="rId4" Type="http://schemas.openxmlformats.org/officeDocument/2006/relationships/image" Target="../media/image109.png"/><Relationship Id="rId9" Type="http://schemas.openxmlformats.org/officeDocument/2006/relationships/image" Target="../media/image103.png"/><Relationship Id="rId14" Type="http://schemas.openxmlformats.org/officeDocument/2006/relationships/image" Target="../media/image1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91.png"/><Relationship Id="rId3" Type="http://schemas.openxmlformats.org/officeDocument/2006/relationships/image" Target="../media/image311.png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11" Type="http://schemas.openxmlformats.org/officeDocument/2006/relationships/image" Target="../media/image713.png"/><Relationship Id="rId5" Type="http://schemas.openxmlformats.org/officeDocument/2006/relationships/image" Target="../media/image512.png"/><Relationship Id="rId10" Type="http://schemas.openxmlformats.org/officeDocument/2006/relationships/image" Target="../media/image16.wmf"/><Relationship Id="rId4" Type="http://schemas.openxmlformats.org/officeDocument/2006/relationships/image" Target="../media/image411.png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2018934" y="2332527"/>
            <a:ext cx="6538912" cy="781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6000" dirty="0" smtClean="0">
                <a:solidFill>
                  <a:schemeClr val="tx1"/>
                </a:solidFill>
                <a:latin typeface="腾讯体" panose="02010600010101010101" pitchFamily="2" charset="-122"/>
                <a:ea typeface="腾讯体" panose="02010600010101010101" pitchFamily="2" charset="-122"/>
              </a:rPr>
              <a:t>Logistics</a:t>
            </a:r>
            <a:r>
              <a:rPr kumimoji="1" lang="zh-CN" altLang="en-US" sz="6000" dirty="0" smtClean="0">
                <a:solidFill>
                  <a:schemeClr val="tx1"/>
                </a:solidFill>
                <a:latin typeface="文泉驿正黑" panose="02000603000000000000" pitchFamily="2" charset="-122"/>
                <a:ea typeface="文泉驿正黑" panose="02000603000000000000" pitchFamily="2" charset="-122"/>
              </a:rPr>
              <a:t>回归</a:t>
            </a:r>
            <a:endParaRPr kumimoji="1" lang="zh-CN" altLang="en-US" sz="6000" dirty="0">
              <a:solidFill>
                <a:schemeClr val="tx1"/>
              </a:solidFill>
              <a:latin typeface="文泉驿正黑" panose="02000603000000000000" pitchFamily="2" charset="-122"/>
              <a:ea typeface="文泉驿正黑" panose="02000603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57676" y="3700462"/>
            <a:ext cx="2888932" cy="1180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450"/>
              </a:spcBef>
            </a:pPr>
            <a:r>
              <a:rPr lang="zh-CN" altLang="en-US" sz="16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陈雁</a:t>
            </a:r>
            <a:endParaRPr lang="en-US" altLang="zh-CN" sz="16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450"/>
              </a:spcBef>
            </a:pPr>
            <a:r>
              <a:rPr lang="en-US" altLang="zh-CN" sz="16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15882067772</a:t>
            </a:r>
          </a:p>
          <a:p>
            <a:pPr>
              <a:lnSpc>
                <a:spcPct val="130000"/>
              </a:lnSpc>
              <a:spcBef>
                <a:spcPts val="450"/>
              </a:spcBef>
            </a:pPr>
            <a:r>
              <a:rPr lang="en-US" altLang="zh-CN" sz="16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carly.chenyan@gmail.com</a:t>
            </a:r>
            <a:endParaRPr lang="zh-CN" altLang="en-US" sz="16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796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diamond/>
      </p:transition>
    </mc:Choice>
    <mc:Fallback xmlns="">
      <p:transition spd="med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913983"/>
              </p:ext>
            </p:extLst>
          </p:nvPr>
        </p:nvGraphicFramePr>
        <p:xfrm>
          <a:off x="2433844" y="1941520"/>
          <a:ext cx="253841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8" name="方程式" r:id="rId4" imgW="914400" imgH="342720" progId="Equation.3">
                  <p:embed/>
                </p:oleObj>
              </mc:Choice>
              <mc:Fallback>
                <p:oleObj name="方程式" r:id="rId4" imgW="914400" imgH="342720" progId="Equation.3">
                  <p:embed/>
                  <p:pic>
                    <p:nvPicPr>
                      <p:cNvPr id="3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844" y="1941520"/>
                        <a:ext cx="2538412" cy="9477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 </a:t>
            </a:r>
            <a:r>
              <a:rPr lang="zh-CN" altLang="en-US" dirty="0" smtClean="0"/>
              <a:t>模型选择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4798669" y="3488664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873323" y="4510282"/>
            <a:ext cx="596697" cy="584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9029" y="1897810"/>
            <a:ext cx="596697" cy="31839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18" idx="3"/>
            <a:endCxn id="22" idx="1"/>
          </p:cNvCxnSpPr>
          <p:nvPr/>
        </p:nvCxnSpPr>
        <p:spPr>
          <a:xfrm flipV="1">
            <a:off x="788106" y="3499109"/>
            <a:ext cx="2145559" cy="1253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88237" y="2990203"/>
            <a:ext cx="941612" cy="9416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71964"/>
              </p:ext>
            </p:extLst>
          </p:nvPr>
        </p:nvGraphicFramePr>
        <p:xfrm>
          <a:off x="3617303" y="3101630"/>
          <a:ext cx="3524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9" name="方程式" r:id="rId6" imgW="126720" imgH="126720" progId="Equation.3">
                  <p:embed/>
                </p:oleObj>
              </mc:Choice>
              <mc:Fallback>
                <p:oleObj name="方程式" r:id="rId6" imgW="126720" imgH="12672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303" y="3101630"/>
                        <a:ext cx="352425" cy="3508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050637"/>
              </p:ext>
            </p:extLst>
          </p:nvPr>
        </p:nvGraphicFramePr>
        <p:xfrm>
          <a:off x="1241805" y="2006407"/>
          <a:ext cx="4937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0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805" y="2006407"/>
                        <a:ext cx="493713" cy="5953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837629"/>
              </p:ext>
            </p:extLst>
          </p:nvPr>
        </p:nvGraphicFramePr>
        <p:xfrm>
          <a:off x="1282025" y="2914881"/>
          <a:ext cx="49371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1" name="方程式" r:id="rId10" imgW="177480" imgH="228600" progId="Equation.3">
                  <p:embed/>
                </p:oleObj>
              </mc:Choice>
              <mc:Fallback>
                <p:oleObj name="方程式" r:id="rId10" imgW="177480" imgH="22860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025" y="2914881"/>
                        <a:ext cx="493712" cy="630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732560"/>
              </p:ext>
            </p:extLst>
          </p:nvPr>
        </p:nvGraphicFramePr>
        <p:xfrm>
          <a:off x="1241805" y="4050873"/>
          <a:ext cx="49371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2" name="方程式" r:id="rId12" imgW="177480" imgH="215640" progId="Equation.3">
                  <p:embed/>
                </p:oleObj>
              </mc:Choice>
              <mc:Fallback>
                <p:oleObj name="方程式" r:id="rId12" imgW="177480" imgH="21564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805" y="4050873"/>
                        <a:ext cx="493712" cy="5953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3275179" y="3468507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3"/>
            <a:endCxn id="22" idx="1"/>
          </p:cNvCxnSpPr>
          <p:nvPr/>
        </p:nvCxnSpPr>
        <p:spPr>
          <a:xfrm>
            <a:off x="795726" y="3489780"/>
            <a:ext cx="2137939" cy="93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22" idx="1"/>
          </p:cNvCxnSpPr>
          <p:nvPr/>
        </p:nvCxnSpPr>
        <p:spPr>
          <a:xfrm>
            <a:off x="795726" y="2213577"/>
            <a:ext cx="2137939" cy="12855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 rot="5400000">
            <a:off x="191831" y="387824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790299"/>
              </p:ext>
            </p:extLst>
          </p:nvPr>
        </p:nvGraphicFramePr>
        <p:xfrm>
          <a:off x="280775" y="1855034"/>
          <a:ext cx="4953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3" name="方程式" r:id="rId14" imgW="177480" imgH="228600" progId="Equation.3">
                  <p:embed/>
                </p:oleObj>
              </mc:Choice>
              <mc:Fallback>
                <p:oleObj name="方程式" r:id="rId14" imgW="177480" imgH="22860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75" y="1855034"/>
                        <a:ext cx="495300" cy="630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654075"/>
              </p:ext>
            </p:extLst>
          </p:nvPr>
        </p:nvGraphicFramePr>
        <p:xfrm>
          <a:off x="280775" y="3070652"/>
          <a:ext cx="4953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4" name="方程式" r:id="rId16" imgW="177480" imgH="241200" progId="Equation.3">
                  <p:embed/>
                </p:oleObj>
              </mc:Choice>
              <mc:Fallback>
                <p:oleObj name="方程式" r:id="rId16" imgW="177480" imgH="241200" progId="Equation.3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75" y="3070652"/>
                        <a:ext cx="495300" cy="665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239430"/>
              </p:ext>
            </p:extLst>
          </p:nvPr>
        </p:nvGraphicFramePr>
        <p:xfrm>
          <a:off x="272829" y="4436609"/>
          <a:ext cx="49688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5" name="方程式" r:id="rId18" imgW="177480" imgH="228600" progId="Equation.3">
                  <p:embed/>
                </p:oleObj>
              </mc:Choice>
              <mc:Fallback>
                <p:oleObj name="方程式" r:id="rId18" imgW="177480" imgH="228600" progId="Equation.3">
                  <p:embed/>
                  <p:pic>
                    <p:nvPicPr>
                      <p:cNvPr id="1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29" y="4436609"/>
                        <a:ext cx="496887" cy="630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群組 20"/>
          <p:cNvGrpSpPr/>
          <p:nvPr/>
        </p:nvGrpSpPr>
        <p:grpSpPr>
          <a:xfrm>
            <a:off x="2933665" y="3238949"/>
            <a:ext cx="520319" cy="520319"/>
            <a:chOff x="3342651" y="3507082"/>
            <a:chExt cx="520319" cy="520319"/>
          </a:xfrm>
        </p:grpSpPr>
        <p:sp>
          <p:nvSpPr>
            <p:cNvPr id="22" name="矩形 21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6" name="方程式" r:id="rId20" imgW="139680" imgH="139680" progId="Equation.3">
                    <p:embed/>
                  </p:oleObj>
                </mc:Choice>
                <mc:Fallback>
                  <p:oleObj name="方程式" r:id="rId20" imgW="139680" imgH="139680" progId="Equation.3">
                    <p:embed/>
                    <p:pic>
                      <p:nvPicPr>
                        <p:cNvPr id="2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888421"/>
              </p:ext>
            </p:extLst>
          </p:nvPr>
        </p:nvGraphicFramePr>
        <p:xfrm>
          <a:off x="2991361" y="4592800"/>
          <a:ext cx="354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7" name="方程式" r:id="rId22" imgW="126720" imgH="177480" progId="Equation.3">
                  <p:embed/>
                </p:oleObj>
              </mc:Choice>
              <mc:Fallback>
                <p:oleObj name="方程式" r:id="rId22" imgW="126720" imgH="17748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361" y="4592800"/>
                        <a:ext cx="354012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單箭頭接點 24"/>
          <p:cNvCxnSpPr/>
          <p:nvPr/>
        </p:nvCxnSpPr>
        <p:spPr>
          <a:xfrm flipV="1">
            <a:off x="3184872" y="3769712"/>
            <a:ext cx="0" cy="754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055887"/>
              </p:ext>
            </p:extLst>
          </p:nvPr>
        </p:nvGraphicFramePr>
        <p:xfrm>
          <a:off x="4155628" y="3185767"/>
          <a:ext cx="78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8" name="方程式" r:id="rId24" imgW="317160" imgH="215640" progId="Equation.3">
                  <p:embed/>
                </p:oleObj>
              </mc:Choice>
              <mc:Fallback>
                <p:oleObj name="方程式" r:id="rId24" imgW="317160" imgH="215640" progId="Equation.3">
                  <p:embed/>
                  <p:pic>
                    <p:nvPicPr>
                      <p:cNvPr id="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628" y="3185767"/>
                        <a:ext cx="787400" cy="533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字方塊 40"/>
          <p:cNvSpPr txBox="1"/>
          <p:nvPr/>
        </p:nvSpPr>
        <p:spPr>
          <a:xfrm rot="5400000">
            <a:off x="185030" y="255334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42" name="文字方塊 41"/>
          <p:cNvSpPr txBox="1"/>
          <p:nvPr/>
        </p:nvSpPr>
        <p:spPr>
          <a:xfrm rot="5400000">
            <a:off x="1217933" y="361168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43" name="文字方塊 42"/>
          <p:cNvSpPr txBox="1"/>
          <p:nvPr/>
        </p:nvSpPr>
        <p:spPr>
          <a:xfrm rot="5400000">
            <a:off x="1210408" y="263563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5672890" y="3243605"/>
                <a:ext cx="1687129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890" y="3243605"/>
                <a:ext cx="1687129" cy="449803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074057" y="1855034"/>
            <a:ext cx="4185716" cy="33242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0" name="群組 39"/>
          <p:cNvGrpSpPr/>
          <p:nvPr/>
        </p:nvGrpSpPr>
        <p:grpSpPr>
          <a:xfrm>
            <a:off x="3793515" y="4139854"/>
            <a:ext cx="5297714" cy="2078894"/>
            <a:chOff x="3566162" y="4678338"/>
            <a:chExt cx="5297714" cy="2078894"/>
          </a:xfrm>
        </p:grpSpPr>
        <p:sp>
          <p:nvSpPr>
            <p:cNvPr id="45" name="圓角矩形圖說文字 63"/>
            <p:cNvSpPr/>
            <p:nvPr/>
          </p:nvSpPr>
          <p:spPr>
            <a:xfrm>
              <a:off x="3566162" y="4678338"/>
              <a:ext cx="5297714" cy="2078894"/>
            </a:xfrm>
            <a:prstGeom prst="wedgeRoundRectCallout">
              <a:avLst>
                <a:gd name="adj1" fmla="val -36525"/>
                <a:gd name="adj2" fmla="val -65840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6" name="群組 45"/>
            <p:cNvGrpSpPr/>
            <p:nvPr/>
          </p:nvGrpSpPr>
          <p:grpSpPr>
            <a:xfrm>
              <a:off x="5943645" y="4731685"/>
              <a:ext cx="2743688" cy="1838325"/>
              <a:chOff x="4096343" y="4657321"/>
              <a:chExt cx="2743688" cy="1838325"/>
            </a:xfrm>
          </p:grpSpPr>
          <p:pic>
            <p:nvPicPr>
              <p:cNvPr id="49" name="圖片 48"/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96343" y="4657321"/>
                <a:ext cx="2571750" cy="1838325"/>
              </a:xfrm>
              <a:prstGeom prst="rect">
                <a:avLst/>
              </a:prstGeom>
            </p:spPr>
          </p:pic>
          <p:graphicFrame>
            <p:nvGraphicFramePr>
              <p:cNvPr id="50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474734" y="4768231"/>
              <a:ext cx="717072" cy="4897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09" name="方程式" r:id="rId28" imgW="317160" imgH="215640" progId="Equation.3">
                      <p:embed/>
                    </p:oleObj>
                  </mc:Choice>
                  <mc:Fallback>
                    <p:oleObj name="方程式" r:id="rId28" imgW="317160" imgH="215640" progId="Equation.3">
                      <p:embed/>
                      <p:pic>
                        <p:nvPicPr>
                          <p:cNvPr id="5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4734" y="4768231"/>
                            <a:ext cx="717072" cy="489740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512897" y="6101982"/>
              <a:ext cx="327134" cy="3256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10" name="方程式" r:id="rId30" imgW="126720" imgH="126720" progId="Equation.3">
                      <p:embed/>
                    </p:oleObj>
                  </mc:Choice>
                  <mc:Fallback>
                    <p:oleObj name="方程式" r:id="rId30" imgW="126720" imgH="126720" progId="Equation.3">
                      <p:embed/>
                      <p:pic>
                        <p:nvPicPr>
                          <p:cNvPr id="51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12897" y="6101982"/>
                            <a:ext cx="327134" cy="325661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800520" y="5368768"/>
            <a:ext cx="2143125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1" name="方程式" r:id="rId32" imgW="863280" imgH="393480" progId="Equation.3">
                    <p:embed/>
                  </p:oleObj>
                </mc:Choice>
                <mc:Fallback>
                  <p:oleObj name="方程式" r:id="rId32" imgW="863280" imgH="393480" progId="Equation.3">
                    <p:embed/>
                    <p:pic>
                      <p:nvPicPr>
                        <p:cNvPr id="4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520" y="5368768"/>
                          <a:ext cx="2143125" cy="9731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文字方塊 47"/>
            <p:cNvSpPr txBox="1"/>
            <p:nvPr/>
          </p:nvSpPr>
          <p:spPr>
            <a:xfrm>
              <a:off x="3800520" y="4795570"/>
              <a:ext cx="246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Sigmoid Function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134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1773" y="369921"/>
            <a:ext cx="8515350" cy="1325563"/>
          </a:xfrm>
        </p:spPr>
        <p:txBody>
          <a:bodyPr/>
          <a:lstStyle/>
          <a:p>
            <a:r>
              <a:rPr lang="en-US" altLang="zh-TW" dirty="0"/>
              <a:t>Step 2: </a:t>
            </a:r>
            <a:r>
              <a:rPr lang="zh-CN" altLang="en-US" dirty="0" smtClean="0"/>
              <a:t>好坏标准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1216288" y="1878783"/>
            <a:ext cx="6205875" cy="1177280"/>
            <a:chOff x="1624551" y="2359551"/>
            <a:chExt cx="6205875" cy="1177280"/>
          </a:xfrm>
        </p:grpSpPr>
        <p:grpSp>
          <p:nvGrpSpPr>
            <p:cNvPr id="14" name="群組 13"/>
            <p:cNvGrpSpPr/>
            <p:nvPr/>
          </p:nvGrpSpPr>
          <p:grpSpPr>
            <a:xfrm>
              <a:off x="3753769" y="2464749"/>
              <a:ext cx="3766694" cy="925183"/>
              <a:chOff x="182433" y="3483962"/>
              <a:chExt cx="3766694" cy="9251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字方塊 4"/>
                  <p:cNvSpPr txBox="1"/>
                  <p:nvPr/>
                </p:nvSpPr>
                <p:spPr>
                  <a:xfrm>
                    <a:off x="216939" y="3525990"/>
                    <a:ext cx="38523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5" name="文字方塊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939" y="3525990"/>
                    <a:ext cx="38523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375" r="-625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字方塊 5"/>
                  <p:cNvSpPr txBox="1"/>
                  <p:nvPr/>
                </p:nvSpPr>
                <p:spPr>
                  <a:xfrm>
                    <a:off x="1069646" y="3525990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6" name="文字方塊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9646" y="3525990"/>
                    <a:ext cx="39183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231" r="-615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字方塊 6"/>
                  <p:cNvSpPr txBox="1"/>
                  <p:nvPr/>
                </p:nvSpPr>
                <p:spPr>
                  <a:xfrm>
                    <a:off x="1906407" y="3525990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7" name="文字方塊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6407" y="3525990"/>
                    <a:ext cx="39183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938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字方塊 7"/>
                  <p:cNvSpPr txBox="1"/>
                  <p:nvPr/>
                </p:nvSpPr>
                <p:spPr>
                  <a:xfrm>
                    <a:off x="3511956" y="3483962"/>
                    <a:ext cx="43717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8" name="文字方塊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1956" y="3483962"/>
                    <a:ext cx="43717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722" r="-555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字方塊 8"/>
                  <p:cNvSpPr txBox="1"/>
                  <p:nvPr/>
                </p:nvSpPr>
                <p:spPr>
                  <a:xfrm>
                    <a:off x="2521332" y="3710656"/>
                    <a:ext cx="58189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" name="文字方塊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1332" y="3710656"/>
                    <a:ext cx="58189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字方塊 9"/>
                  <p:cNvSpPr txBox="1"/>
                  <p:nvPr/>
                </p:nvSpPr>
                <p:spPr>
                  <a:xfrm>
                    <a:off x="182433" y="4025745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0" name="文字方塊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33" y="4025745"/>
                    <a:ext cx="370743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8033" r="-6557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字方塊 10"/>
                  <p:cNvSpPr txBox="1"/>
                  <p:nvPr/>
                </p:nvSpPr>
                <p:spPr>
                  <a:xfrm>
                    <a:off x="1032239" y="4039813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1" name="文字方塊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239" y="4039813"/>
                    <a:ext cx="370743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8033" r="-6557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字方塊 11"/>
                  <p:cNvSpPr txBox="1"/>
                  <p:nvPr/>
                </p:nvSpPr>
                <p:spPr>
                  <a:xfrm>
                    <a:off x="1887944" y="402574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2" name="文字方塊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7944" y="4025745"/>
                    <a:ext cx="37785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/>
                  <p:cNvSpPr txBox="1"/>
                  <p:nvPr/>
                </p:nvSpPr>
                <p:spPr>
                  <a:xfrm>
                    <a:off x="3489712" y="402574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3" name="文字方塊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9712" y="4025745"/>
                    <a:ext cx="37785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7742" r="-4839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文字方塊 14"/>
            <p:cNvSpPr txBox="1"/>
            <p:nvPr/>
          </p:nvSpPr>
          <p:spPr>
            <a:xfrm>
              <a:off x="1624551" y="2450572"/>
              <a:ext cx="19191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Training</a:t>
              </a:r>
            </a:p>
            <a:p>
              <a:pPr algn="ctr"/>
              <a:r>
                <a:rPr lang="en-US" altLang="zh-TW" sz="2800" dirty="0"/>
                <a:t>Data</a:t>
              </a:r>
              <a:endParaRPr lang="zh-TW" altLang="en-US" sz="28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543710" y="2359551"/>
              <a:ext cx="4286716" cy="117728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781990" y="3971852"/>
            <a:ext cx="76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，生成数据集的概率为</a:t>
            </a:r>
            <a:endParaRPr lang="zh-TW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781990" y="4573607"/>
                <a:ext cx="7256858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90" y="4573607"/>
                <a:ext cx="7256858" cy="6450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769524" y="5341330"/>
                <a:ext cx="76102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要求的</a:t>
                </a:r>
                <a:r>
                  <a:rPr lang="en-US" altLang="zh-TW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TW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TW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TW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b*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使得</m:t>
                    </m:r>
                    <m:r>
                      <a:rPr lang="en-US" altLang="zh-TW" sz="24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𝐿</m:t>
                    </m:r>
                    <m:d>
                      <m:dPr>
                        <m:ctrlPr>
                          <a:rPr lang="en-US" altLang="zh-TW" sz="24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TW" sz="24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𝑤</m:t>
                        </m:r>
                        <m:r>
                          <a:rPr lang="en-US" altLang="zh-TW" sz="24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TW" sz="24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</m:d>
                    <m:r>
                      <a: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最大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TW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TW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24" y="5341330"/>
                <a:ext cx="7610259" cy="461665"/>
              </a:xfrm>
              <a:prstGeom prst="rect">
                <a:avLst/>
              </a:prstGeom>
              <a:blipFill>
                <a:blip r:embed="rId13"/>
                <a:stretch>
                  <a:fillRect l="-1201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746683" y="3253297"/>
                <a:ext cx="8113059" cy="484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数据集</m:t>
                    </m:r>
                    <m:r>
                      <a: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由</m:t>
                    </m:r>
                    <m:r>
                      <a: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一个</m:t>
                    </m:r>
                    <m:r>
                      <a: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概率</m:t>
                    </m:r>
                    <m:r>
                      <a: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分布</m:t>
                    </m:r>
                    <m:r>
                      <a: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生成</m:t>
                    </m:r>
                    <m:r>
                      <a: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TW" sz="24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TW" sz="24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𝑤</m:t>
                        </m:r>
                        <m:r>
                          <a:rPr lang="en-US" altLang="zh-TW" sz="24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TW" sz="24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TW" sz="24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TW" sz="24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TW" sz="24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TW" sz="24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𝑤</m:t>
                        </m:r>
                        <m:r>
                          <a:rPr lang="en-US" altLang="zh-TW" sz="24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TW" sz="24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TW" sz="240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|</m:t>
                        </m:r>
                        <m:r>
                          <a:rPr lang="en-US" altLang="zh-TW" sz="24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83" y="3253297"/>
                <a:ext cx="8113059" cy="484172"/>
              </a:xfrm>
              <a:prstGeom prst="rect">
                <a:avLst/>
              </a:prstGeom>
              <a:blipFill>
                <a:blip r:embed="rId14"/>
                <a:stretch>
                  <a:fillRect l="-1127" t="-8861" b="-25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239946" y="5933103"/>
                <a:ext cx="3552191" cy="603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946" y="5933103"/>
                <a:ext cx="3552191" cy="6038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79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42923" y="2128091"/>
                <a:ext cx="6070060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23" y="2128091"/>
                <a:ext cx="6070060" cy="645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56526" y="2993780"/>
                <a:ext cx="3552191" cy="603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26" y="2993780"/>
                <a:ext cx="3552191" cy="6038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523050" y="2992126"/>
                <a:ext cx="4012252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𝑙𝑛𝐿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050" y="2992126"/>
                <a:ext cx="4012252" cy="6013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75351" y="3837992"/>
                <a:ext cx="17061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51" y="3837992"/>
                <a:ext cx="170610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75351" y="4373037"/>
                <a:ext cx="2160463" cy="484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51" y="4373037"/>
                <a:ext cx="2160463" cy="484556"/>
              </a:xfrm>
              <a:prstGeom prst="rect">
                <a:avLst/>
              </a:prstGeom>
              <a:blipFill>
                <a:blip r:embed="rId7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383448" y="4911987"/>
                <a:ext cx="1852366" cy="485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48" y="4911987"/>
                <a:ext cx="1852366" cy="485326"/>
              </a:xfrm>
              <a:prstGeom prst="rect">
                <a:avLst/>
              </a:prstGeom>
              <a:blipFill>
                <a:blip r:embed="rId8"/>
                <a:stretch>
                  <a:fillRect b="-15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 rot="5400000">
            <a:off x="1966731" y="605108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44976" y="5397313"/>
                <a:ext cx="2839367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76" y="5397313"/>
                <a:ext cx="2839367" cy="6450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645713" y="1547459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713" y="1547459"/>
                <a:ext cx="4126978" cy="461665"/>
              </a:xfrm>
              <a:prstGeom prst="rect">
                <a:avLst/>
              </a:prstGeom>
              <a:blipFill>
                <a:blip r:embed="rId10"/>
                <a:stretch>
                  <a:fillRect l="-44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677772" y="4397762"/>
                <a:ext cx="51872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772" y="4397762"/>
                <a:ext cx="5187254" cy="4168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672365" y="5513431"/>
                <a:ext cx="521367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65" y="5513431"/>
                <a:ext cx="5213670" cy="4168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456525" y="2972310"/>
            <a:ext cx="3552192" cy="6252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579322" y="2966937"/>
            <a:ext cx="3820176" cy="6252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998599" y="3003904"/>
            <a:ext cx="647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=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392973" y="312735"/>
            <a:ext cx="3194110" cy="1177280"/>
            <a:chOff x="3543710" y="2359551"/>
            <a:chExt cx="3194110" cy="1177280"/>
          </a:xfrm>
        </p:grpSpPr>
        <p:grpSp>
          <p:nvGrpSpPr>
            <p:cNvPr id="21" name="群組 20"/>
            <p:cNvGrpSpPr/>
            <p:nvPr/>
          </p:nvGrpSpPr>
          <p:grpSpPr>
            <a:xfrm>
              <a:off x="3753769" y="2450505"/>
              <a:ext cx="2799389" cy="925359"/>
              <a:chOff x="182433" y="3469718"/>
              <a:chExt cx="2799389" cy="9253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216939" y="3469718"/>
                    <a:ext cx="38523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5" name="文字方塊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939" y="3469718"/>
                    <a:ext cx="38523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111" r="-793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/>
                  <p:cNvSpPr txBox="1"/>
                  <p:nvPr/>
                </p:nvSpPr>
                <p:spPr>
                  <a:xfrm>
                    <a:off x="1083714" y="3469718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6" name="文字方塊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714" y="3469718"/>
                    <a:ext cx="39183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9375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/>
                  <p:cNvSpPr txBox="1"/>
                  <p:nvPr/>
                </p:nvSpPr>
                <p:spPr>
                  <a:xfrm>
                    <a:off x="1892339" y="3469718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7" name="文字方塊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339" y="3469718"/>
                    <a:ext cx="391838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0938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/>
                  <p:cNvSpPr txBox="1"/>
                  <p:nvPr/>
                </p:nvSpPr>
                <p:spPr>
                  <a:xfrm>
                    <a:off x="2399931" y="3679326"/>
                    <a:ext cx="58189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9931" y="3679326"/>
                    <a:ext cx="581891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182433" y="4025745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0" name="文字方塊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33" y="4025745"/>
                    <a:ext cx="370743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8033" r="-6557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/>
                  <p:cNvSpPr txBox="1"/>
                  <p:nvPr/>
                </p:nvSpPr>
                <p:spPr>
                  <a:xfrm>
                    <a:off x="1049208" y="4025745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1" name="文字方塊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208" y="4025745"/>
                    <a:ext cx="370743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8033" r="-6557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字方塊 28"/>
                  <p:cNvSpPr txBox="1"/>
                  <p:nvPr/>
                </p:nvSpPr>
                <p:spPr>
                  <a:xfrm>
                    <a:off x="1887944" y="402574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2" name="文字方塊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7944" y="4025745"/>
                    <a:ext cx="377859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矩形 21"/>
            <p:cNvSpPr/>
            <p:nvPr/>
          </p:nvSpPr>
          <p:spPr>
            <a:xfrm>
              <a:off x="3543710" y="2359551"/>
              <a:ext cx="3194110" cy="117728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180841" y="312735"/>
            <a:ext cx="4682292" cy="1177280"/>
            <a:chOff x="2934982" y="2359551"/>
            <a:chExt cx="4682292" cy="1177280"/>
          </a:xfrm>
        </p:grpSpPr>
        <p:grpSp>
          <p:nvGrpSpPr>
            <p:cNvPr id="31" name="群組 30"/>
            <p:cNvGrpSpPr/>
            <p:nvPr/>
          </p:nvGrpSpPr>
          <p:grpSpPr>
            <a:xfrm>
              <a:off x="3226434" y="2518028"/>
              <a:ext cx="4235495" cy="833797"/>
              <a:chOff x="-344902" y="3537241"/>
              <a:chExt cx="4235495" cy="8337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字方塊 32"/>
                  <p:cNvSpPr txBox="1"/>
                  <p:nvPr/>
                </p:nvSpPr>
                <p:spPr>
                  <a:xfrm>
                    <a:off x="-22520" y="3537241"/>
                    <a:ext cx="38523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0" name="文字方塊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2520" y="3537241"/>
                    <a:ext cx="385234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1111" t="-1667" r="-793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字方塊 33"/>
                  <p:cNvSpPr txBox="1"/>
                  <p:nvPr/>
                </p:nvSpPr>
                <p:spPr>
                  <a:xfrm>
                    <a:off x="1203950" y="3553567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1" name="文字方塊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3950" y="3553567"/>
                    <a:ext cx="391838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0938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/>
                  <p:cNvSpPr txBox="1"/>
                  <p:nvPr/>
                </p:nvSpPr>
                <p:spPr>
                  <a:xfrm>
                    <a:off x="2424066" y="3537241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2" name="文字方塊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4066" y="3537241"/>
                    <a:ext cx="391838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9375" t="-1667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/>
                  <p:cNvSpPr txBox="1"/>
                  <p:nvPr/>
                </p:nvSpPr>
                <p:spPr>
                  <a:xfrm>
                    <a:off x="3308702" y="3714376"/>
                    <a:ext cx="58189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3" name="文字方塊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8702" y="3714376"/>
                    <a:ext cx="581891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字方塊 36"/>
                  <p:cNvSpPr txBox="1"/>
                  <p:nvPr/>
                </p:nvSpPr>
                <p:spPr>
                  <a:xfrm>
                    <a:off x="-344902" y="4001706"/>
                    <a:ext cx="96154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7" name="文字方塊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44902" y="4001706"/>
                    <a:ext cx="961545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7643" t="-16393" r="-764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矩形 31"/>
            <p:cNvSpPr/>
            <p:nvPr/>
          </p:nvSpPr>
          <p:spPr>
            <a:xfrm>
              <a:off x="2934982" y="2359551"/>
              <a:ext cx="4682292" cy="117728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8" name="箭號: 向右 37"/>
          <p:cNvSpPr/>
          <p:nvPr/>
        </p:nvSpPr>
        <p:spPr>
          <a:xfrm>
            <a:off x="3616543" y="543499"/>
            <a:ext cx="534838" cy="715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5693385" y="941911"/>
                <a:ext cx="9681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385" y="941911"/>
                <a:ext cx="968150" cy="369332"/>
              </a:xfrm>
              <a:prstGeom prst="rect">
                <a:avLst/>
              </a:prstGeom>
              <a:blipFill>
                <a:blip r:embed="rId25"/>
                <a:stretch>
                  <a:fillRect l="-7547" t="-18333" r="-691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009496" y="928588"/>
                <a:ext cx="9681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496" y="928588"/>
                <a:ext cx="968150" cy="369332"/>
              </a:xfrm>
              <a:prstGeom prst="rect">
                <a:avLst/>
              </a:prstGeom>
              <a:blipFill>
                <a:blip r:embed="rId26"/>
                <a:stretch>
                  <a:fillRect l="-7547" t="-16393" r="-6918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3670673" y="4942764"/>
                <a:ext cx="521367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673" y="4942764"/>
                <a:ext cx="5213670" cy="41684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號: 向右 8"/>
          <p:cNvSpPr/>
          <p:nvPr/>
        </p:nvSpPr>
        <p:spPr>
          <a:xfrm>
            <a:off x="3215129" y="4525617"/>
            <a:ext cx="434859" cy="2084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箭號: 向右 41"/>
          <p:cNvSpPr/>
          <p:nvPr/>
        </p:nvSpPr>
        <p:spPr>
          <a:xfrm>
            <a:off x="3213688" y="5085018"/>
            <a:ext cx="434859" cy="2084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向右 42"/>
          <p:cNvSpPr/>
          <p:nvPr/>
        </p:nvSpPr>
        <p:spPr>
          <a:xfrm>
            <a:off x="3206786" y="5645188"/>
            <a:ext cx="434859" cy="2084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050211" y="4390980"/>
            <a:ext cx="31931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050938" y="4935648"/>
            <a:ext cx="31931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789766" y="4404753"/>
            <a:ext cx="107430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789766" y="4956537"/>
            <a:ext cx="107430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789766" y="5518566"/>
            <a:ext cx="1074301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050211" y="5518565"/>
            <a:ext cx="32355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cxnSp>
        <p:nvCxnSpPr>
          <p:cNvPr id="50" name="直線接點 49"/>
          <p:cNvCxnSpPr/>
          <p:nvPr/>
        </p:nvCxnSpPr>
        <p:spPr>
          <a:xfrm>
            <a:off x="5495497" y="4636049"/>
            <a:ext cx="32739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5508712" y="5187369"/>
            <a:ext cx="32739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3994063" y="5749397"/>
            <a:ext cx="177020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647458" y="3793811"/>
                <a:ext cx="424840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𝐏</m:t>
                      </m:r>
                      <m:d>
                        <m:d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𝒊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𝒘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𝒃</m:t>
                          </m:r>
                        </m:e>
                      </m:d>
                      <m:r>
                        <a:rPr lang="en-US" altLang="zh-CN" b="1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1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f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m:t> 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𝒊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(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1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𝒊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458" y="3793811"/>
                <a:ext cx="4248407" cy="375552"/>
              </a:xfrm>
              <a:prstGeom prst="rect">
                <a:avLst/>
              </a:prstGeom>
              <a:blipFill>
                <a:blip r:embed="rId2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4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" grpId="0" animBg="1"/>
      <p:bldP spid="19" grpId="0" animBg="1"/>
      <p:bldP spid="7" grpId="0"/>
      <p:bldP spid="38" grpId="0" animBg="1"/>
      <p:bldP spid="39" grpId="0"/>
      <p:bldP spid="40" grpId="0"/>
      <p:bldP spid="41" grpId="0"/>
      <p:bldP spid="9" grpId="0" animBg="1"/>
      <p:bldP spid="42" grpId="0" animBg="1"/>
      <p:bldP spid="43" grpId="0" animBg="1"/>
      <p:bldP spid="1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89294" y="81402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Logistic Regression</a:t>
            </a:r>
            <a:endParaRPr lang="zh-TW" altLang="en-US" sz="2800" b="1" i="1" u="sng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57800" y="109911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Linear Regression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713686" y="733112"/>
                <a:ext cx="298389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686" y="733112"/>
                <a:ext cx="2983894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-142410" y="919776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433572" y="705002"/>
                <a:ext cx="3597331" cy="98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572" y="705002"/>
                <a:ext cx="3597331" cy="981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-142410" y="290904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2: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-116282" y="4630893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3:</a:t>
            </a:r>
            <a:endParaRPr lang="zh-TW" altLang="en-US" sz="2800" dirty="0"/>
          </a:p>
        </p:txBody>
      </p:sp>
      <p:cxnSp>
        <p:nvCxnSpPr>
          <p:cNvPr id="23" name="直線接點 22"/>
          <p:cNvCxnSpPr/>
          <p:nvPr/>
        </p:nvCxnSpPr>
        <p:spPr>
          <a:xfrm>
            <a:off x="-301876" y="2217495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393844" y="-203815"/>
            <a:ext cx="0" cy="718139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885989" y="1699609"/>
            <a:ext cx="33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between 0 and 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745811" y="1680868"/>
            <a:ext cx="262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any value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016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3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5565756" y="4514724"/>
            <a:ext cx="3016341" cy="13565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989561" y="4550977"/>
            <a:ext cx="2703085" cy="13565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</a:t>
            </a:r>
            <a:r>
              <a:rPr lang="zh-CN" altLang="en-US" dirty="0" smtClean="0"/>
              <a:t>好坏标准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43571" y="1564295"/>
                <a:ext cx="7256858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71" y="1564295"/>
                <a:ext cx="7256858" cy="645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00180" y="2232409"/>
                <a:ext cx="8143640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0" y="2232409"/>
                <a:ext cx="8143640" cy="645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22695" y="3305482"/>
                <a:ext cx="705629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95" y="3305482"/>
                <a:ext cx="7056291" cy="988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636981" y="2938103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981" y="2938103"/>
                <a:ext cx="4126978" cy="461665"/>
              </a:xfrm>
              <a:prstGeom prst="rect">
                <a:avLst/>
              </a:prstGeom>
              <a:blipFill>
                <a:blip r:embed="rId6"/>
                <a:stretch>
                  <a:fillRect l="-44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接點 8"/>
          <p:cNvCxnSpPr/>
          <p:nvPr/>
        </p:nvCxnSpPr>
        <p:spPr>
          <a:xfrm>
            <a:off x="2125760" y="4023976"/>
            <a:ext cx="5755497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037819" y="3985966"/>
            <a:ext cx="6289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Cross entropy between two Bernoulli distribution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992948" y="4485272"/>
            <a:ext cx="2653708" cy="1356818"/>
            <a:chOff x="953466" y="4770852"/>
            <a:chExt cx="2653708" cy="1356818"/>
          </a:xfrm>
        </p:grpSpPr>
        <p:sp>
          <p:nvSpPr>
            <p:cNvPr id="11" name="文字方塊 10"/>
            <p:cNvSpPr txBox="1"/>
            <p:nvPr/>
          </p:nvSpPr>
          <p:spPr>
            <a:xfrm>
              <a:off x="953466" y="4770852"/>
              <a:ext cx="2060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Distribution p: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1092288" y="5304058"/>
                  <a:ext cx="19879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288" y="5304058"/>
                  <a:ext cx="198798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374" t="-16393" r="-13804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1083213" y="5758338"/>
                  <a:ext cx="25239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213" y="5758338"/>
                  <a:ext cx="252396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657" t="-18333" r="-11111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群組 41"/>
          <p:cNvGrpSpPr/>
          <p:nvPr/>
        </p:nvGrpSpPr>
        <p:grpSpPr>
          <a:xfrm>
            <a:off x="5499044" y="4505346"/>
            <a:ext cx="3083053" cy="1336744"/>
            <a:chOff x="4999577" y="4592430"/>
            <a:chExt cx="3083053" cy="1336744"/>
          </a:xfrm>
        </p:grpSpPr>
        <p:sp>
          <p:nvSpPr>
            <p:cNvPr id="12" name="文字方塊 11"/>
            <p:cNvSpPr txBox="1"/>
            <p:nvPr/>
          </p:nvSpPr>
          <p:spPr>
            <a:xfrm>
              <a:off x="4999577" y="4592430"/>
              <a:ext cx="2060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Distribution q: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5133681" y="5047795"/>
                  <a:ext cx="24129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681" y="5047795"/>
                  <a:ext cx="241296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778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5133681" y="5559842"/>
                  <a:ext cx="29489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681" y="5559842"/>
                  <a:ext cx="294894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066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2751148" y="5871293"/>
                <a:ext cx="3923446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148" y="5871293"/>
                <a:ext cx="3923446" cy="8962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箭號: 左-右雙向 45"/>
          <p:cNvSpPr/>
          <p:nvPr/>
        </p:nvSpPr>
        <p:spPr>
          <a:xfrm>
            <a:off x="3692646" y="4789715"/>
            <a:ext cx="1806398" cy="40640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4013716" y="5018478"/>
            <a:ext cx="1168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cross entropy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3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4" grpId="0" animBg="1"/>
      <p:bldP spid="6" grpId="0"/>
      <p:bldP spid="7" grpId="0"/>
      <p:bldP spid="10" grpId="0"/>
      <p:bldP spid="43" grpId="0"/>
      <p:bldP spid="46" grpId="0" animBg="1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</a:t>
            </a:r>
            <a:r>
              <a:rPr lang="zh-CN" altLang="en-US" dirty="0" smtClean="0"/>
              <a:t>好坏标准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43571" y="1564295"/>
                <a:ext cx="7256858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71" y="1564295"/>
                <a:ext cx="7256858" cy="645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00180" y="2232409"/>
                <a:ext cx="8143640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0" y="2232409"/>
                <a:ext cx="8143640" cy="645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22695" y="3305482"/>
                <a:ext cx="705629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95" y="3305482"/>
                <a:ext cx="7056291" cy="988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636981" y="2938103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981" y="2938103"/>
                <a:ext cx="4126978" cy="461665"/>
              </a:xfrm>
              <a:prstGeom prst="rect">
                <a:avLst/>
              </a:prstGeom>
              <a:blipFill>
                <a:blip r:embed="rId6"/>
                <a:stretch>
                  <a:fillRect l="-44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接點 8"/>
          <p:cNvCxnSpPr/>
          <p:nvPr/>
        </p:nvCxnSpPr>
        <p:spPr>
          <a:xfrm>
            <a:off x="2125760" y="4023976"/>
            <a:ext cx="5755497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037819" y="3985966"/>
            <a:ext cx="6289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Cross entropy between two Bernoulli distribution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761141" y="4935901"/>
                <a:ext cx="10307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141" y="4935901"/>
                <a:ext cx="1030795" cy="461665"/>
              </a:xfrm>
              <a:prstGeom prst="rect">
                <a:avLst/>
              </a:prstGeom>
              <a:blipFill>
                <a:blip r:embed="rId7"/>
                <a:stretch>
                  <a:fillRect l="-1183"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/>
          <p:cNvCxnSpPr/>
          <p:nvPr/>
        </p:nvCxnSpPr>
        <p:spPr>
          <a:xfrm>
            <a:off x="5695442" y="4949534"/>
            <a:ext cx="0" cy="86934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698018" y="5059758"/>
            <a:ext cx="1065699" cy="26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712873" y="5476776"/>
            <a:ext cx="310208" cy="254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6207782" y="5385206"/>
                <a:ext cx="15667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782" y="5385206"/>
                <a:ext cx="1566775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/>
          <p:cNvCxnSpPr/>
          <p:nvPr/>
        </p:nvCxnSpPr>
        <p:spPr>
          <a:xfrm>
            <a:off x="1923345" y="4859444"/>
            <a:ext cx="0" cy="869349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912770" y="5015492"/>
            <a:ext cx="1260000" cy="261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059509" y="4918687"/>
            <a:ext cx="78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997470" y="5677727"/>
                <a:ext cx="30905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Ground Truth </a:t>
                </a:r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70" y="5677727"/>
                <a:ext cx="3090599" cy="830997"/>
              </a:xfrm>
              <a:prstGeom prst="rect">
                <a:avLst/>
              </a:prstGeom>
              <a:blipFill>
                <a:blip r:embed="rId9"/>
                <a:stretch>
                  <a:fillRect t="-5839" b="-51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號: 左-右雙向 32"/>
          <p:cNvSpPr/>
          <p:nvPr/>
        </p:nvSpPr>
        <p:spPr>
          <a:xfrm>
            <a:off x="4036239" y="5126229"/>
            <a:ext cx="1262531" cy="33980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3795307" y="5403384"/>
            <a:ext cx="1744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cross entropy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914835" y="4667376"/>
            <a:ext cx="147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minimize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200971" y="5280964"/>
            <a:ext cx="78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714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 animBg="1"/>
      <p:bldP spid="27" grpId="0" animBg="1"/>
      <p:bldP spid="28" grpId="0"/>
      <p:bldP spid="30" grpId="0" animBg="1"/>
      <p:bldP spid="31" grpId="0"/>
      <p:bldP spid="32" grpId="0"/>
      <p:bldP spid="33" grpId="0" animBg="1"/>
      <p:bldP spid="34" grpId="0"/>
      <p:bldP spid="8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89294" y="81402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Logistic Regression</a:t>
            </a:r>
            <a:endParaRPr lang="zh-TW" altLang="en-US" sz="2800" b="1" i="1" u="sng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57800" y="109911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Linear Regression</a:t>
            </a:r>
            <a:endParaRPr lang="zh-TW" altLang="en-US" sz="28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-142410" y="919776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1: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142410" y="290904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2:</a:t>
            </a:r>
            <a:endParaRPr lang="zh-TW" altLang="en-US" sz="2800" dirty="0"/>
          </a:p>
        </p:txBody>
      </p:sp>
      <p:cxnSp>
        <p:nvCxnSpPr>
          <p:cNvPr id="23" name="直線接點 22"/>
          <p:cNvCxnSpPr/>
          <p:nvPr/>
        </p:nvCxnSpPr>
        <p:spPr>
          <a:xfrm>
            <a:off x="-301876" y="2217495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393844" y="-203815"/>
            <a:ext cx="0" cy="473227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885989" y="1699609"/>
            <a:ext cx="33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between 0 and 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745811" y="1680868"/>
            <a:ext cx="262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any value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520284" y="3447629"/>
                <a:ext cx="322594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84" y="3447629"/>
                <a:ext cx="3225947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388668" y="2944407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68" y="2944407"/>
                <a:ext cx="4126978" cy="461665"/>
              </a:xfrm>
              <a:prstGeom prst="rect">
                <a:avLst/>
              </a:prstGeom>
              <a:blipFill>
                <a:blip r:embed="rId4"/>
                <a:stretch>
                  <a:fillRect l="-44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369618" y="2392108"/>
                <a:ext cx="3191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618" y="2392108"/>
                <a:ext cx="3191755" cy="461665"/>
              </a:xfrm>
              <a:prstGeom prst="rect">
                <a:avLst/>
              </a:prstGeom>
              <a:blipFill>
                <a:blip r:embed="rId5"/>
                <a:stretch>
                  <a:fillRect l="-3059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385841" y="2889031"/>
            <a:ext cx="3734436" cy="558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463051" y="3466088"/>
                <a:ext cx="3592843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051" y="3466088"/>
                <a:ext cx="3592843" cy="896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504339" y="2410872"/>
                <a:ext cx="3191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39" y="2410872"/>
                <a:ext cx="3191755" cy="461665"/>
              </a:xfrm>
              <a:prstGeom prst="rect">
                <a:avLst/>
              </a:prstGeom>
              <a:blipFill>
                <a:blip r:embed="rId7"/>
                <a:stretch>
                  <a:fillRect l="-305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527089" y="2947500"/>
                <a:ext cx="28699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a real number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89" y="2947500"/>
                <a:ext cx="2869959" cy="461665"/>
              </a:xfrm>
              <a:prstGeom prst="rect">
                <a:avLst/>
              </a:prstGeom>
              <a:blipFill>
                <a:blip r:embed="rId8"/>
                <a:stretch>
                  <a:fillRect l="-63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188953" y="5606039"/>
                <a:ext cx="738670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953" y="5606039"/>
                <a:ext cx="7386702" cy="4168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784133" y="5115211"/>
            <a:ext cx="278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Cross entropy:</a:t>
            </a:r>
            <a:endParaRPr lang="zh-TW" altLang="en-US" sz="2400" dirty="0"/>
          </a:p>
        </p:txBody>
      </p:sp>
      <p:cxnSp>
        <p:nvCxnSpPr>
          <p:cNvPr id="25" name="直線接點 24"/>
          <p:cNvCxnSpPr/>
          <p:nvPr/>
        </p:nvCxnSpPr>
        <p:spPr>
          <a:xfrm>
            <a:off x="-344383" y="4528457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713686" y="733112"/>
                <a:ext cx="298389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686" y="733112"/>
                <a:ext cx="2983894" cy="8962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433572" y="705002"/>
                <a:ext cx="3597331" cy="98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572" y="705002"/>
                <a:ext cx="3597331" cy="9819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685530" y="5094367"/>
            <a:ext cx="7854177" cy="106057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51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</a:t>
            </a:r>
            <a:r>
              <a:rPr lang="zh-CN" altLang="en-US" dirty="0" smtClean="0"/>
              <a:t>优化方法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001486" y="2345035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6" y="2345035"/>
                <a:ext cx="564706" cy="369332"/>
              </a:xfrm>
              <a:prstGeom prst="rect">
                <a:avLst/>
              </a:prstGeom>
              <a:blipFill>
                <a:blip r:embed="rId2"/>
                <a:stretch>
                  <a:fillRect l="-12903" r="-3226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/>
          <p:nvPr/>
        </p:nvCxnSpPr>
        <p:spPr>
          <a:xfrm flipV="1">
            <a:off x="494514" y="2345035"/>
            <a:ext cx="148170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57195" y="1894095"/>
                <a:ext cx="17061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" y="1894095"/>
                <a:ext cx="170610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850567" y="1690689"/>
                <a:ext cx="705629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67" y="1690689"/>
                <a:ext cx="7056291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926328" y="2355760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328" y="2355760"/>
                <a:ext cx="564706" cy="369332"/>
              </a:xfrm>
              <a:prstGeom prst="rect">
                <a:avLst/>
              </a:prstGeom>
              <a:blipFill>
                <a:blip r:embed="rId5"/>
                <a:stretch>
                  <a:fillRect l="-12903" r="-3226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/>
          <p:cNvCxnSpPr/>
          <p:nvPr/>
        </p:nvCxnSpPr>
        <p:spPr>
          <a:xfrm flipV="1">
            <a:off x="3419356" y="2355760"/>
            <a:ext cx="148170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7251919" y="2355760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919" y="2355760"/>
                <a:ext cx="564706" cy="369332"/>
              </a:xfrm>
              <a:prstGeom prst="rect">
                <a:avLst/>
              </a:prstGeom>
              <a:blipFill>
                <a:blip r:embed="rId6"/>
                <a:stretch>
                  <a:fillRect l="-13043" r="-4348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/>
          <p:cNvCxnSpPr/>
          <p:nvPr/>
        </p:nvCxnSpPr>
        <p:spPr>
          <a:xfrm>
            <a:off x="6354059" y="2355760"/>
            <a:ext cx="214677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484990" y="5686921"/>
                <a:ext cx="1008994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990" y="5686921"/>
                <a:ext cx="1008994" cy="385555"/>
              </a:xfrm>
              <a:prstGeom prst="rect">
                <a:avLst/>
              </a:prstGeom>
              <a:blipFill>
                <a:blip r:embed="rId7"/>
                <a:stretch>
                  <a:fillRect l="-10909" b="-30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493984" y="5704301"/>
                <a:ext cx="9804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984" y="5704301"/>
                <a:ext cx="980461" cy="369332"/>
              </a:xfrm>
              <a:prstGeom prst="rect">
                <a:avLst/>
              </a:prstGeom>
              <a:blipFill>
                <a:blip r:embed="rId8"/>
                <a:stretch>
                  <a:fillRect l="-31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394396" y="6133398"/>
                <a:ext cx="25747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96" y="6133398"/>
                <a:ext cx="2574743" cy="461665"/>
              </a:xfrm>
              <a:prstGeom prst="rect">
                <a:avLst/>
              </a:prstGeom>
              <a:blipFill>
                <a:blip r:embed="rId9"/>
                <a:stretch>
                  <a:fillRect t="-125000" b="-190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344848" y="5673814"/>
                <a:ext cx="379648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848" y="5673814"/>
                <a:ext cx="3796489" cy="8962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/>
          <p:cNvCxnSpPr/>
          <p:nvPr/>
        </p:nvCxnSpPr>
        <p:spPr>
          <a:xfrm>
            <a:off x="-366309" y="5439006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18570" y="3025046"/>
                <a:ext cx="3798091" cy="779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70" y="3025046"/>
                <a:ext cx="3798091" cy="7791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674192" y="2986125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192" y="2986125"/>
                <a:ext cx="1409040" cy="8570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20382" y="4307992"/>
                <a:ext cx="1111393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82" y="4307992"/>
                <a:ext cx="1111393" cy="7167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566192" y="4310776"/>
                <a:ext cx="1800108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192" y="4310776"/>
                <a:ext cx="1800108" cy="7689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373094" y="4341629"/>
                <a:ext cx="3037883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094" y="4341629"/>
                <a:ext cx="3037883" cy="74610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接點 27"/>
          <p:cNvCxnSpPr/>
          <p:nvPr/>
        </p:nvCxnSpPr>
        <p:spPr>
          <a:xfrm>
            <a:off x="3771081" y="4827133"/>
            <a:ext cx="552743" cy="295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4322005" y="4639654"/>
            <a:ext cx="602861" cy="2312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111267" y="1310586"/>
                <a:ext cx="241078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267" y="1310586"/>
                <a:ext cx="2410788" cy="5527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3499210" y="1894095"/>
            <a:ext cx="1392826" cy="820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 flipH="1">
            <a:off x="1394396" y="3614057"/>
            <a:ext cx="1099588" cy="69393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6361996" y="2930235"/>
            <a:ext cx="2577106" cy="2061577"/>
            <a:chOff x="6361996" y="2930235"/>
            <a:chExt cx="2577106" cy="2061577"/>
          </a:xfrm>
        </p:grpSpPr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361996" y="2930235"/>
              <a:ext cx="2577106" cy="20615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7080348" y="3244725"/>
                  <a:ext cx="83787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0348" y="3244725"/>
                  <a:ext cx="837875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7848107" y="3857291"/>
                  <a:ext cx="1021946" cy="8090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𝜕𝜎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107" y="3857291"/>
                  <a:ext cx="1021946" cy="80906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3153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5" grpId="0"/>
      <p:bldP spid="22" grpId="0"/>
      <p:bldP spid="23" grpId="0"/>
      <p:bldP spid="24" grpId="0"/>
      <p:bldP spid="25" grpId="0"/>
      <p:bldP spid="26" grpId="0"/>
      <p:bldP spid="31" grpId="0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</a:t>
            </a:r>
            <a:r>
              <a:rPr lang="zh-CN" altLang="en-US" dirty="0" smtClean="0"/>
              <a:t>优化方法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001486" y="2345035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6" y="2345035"/>
                <a:ext cx="564706" cy="369332"/>
              </a:xfrm>
              <a:prstGeom prst="rect">
                <a:avLst/>
              </a:prstGeom>
              <a:blipFill>
                <a:blip r:embed="rId2"/>
                <a:stretch>
                  <a:fillRect l="-12903" r="-3226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/>
          <p:nvPr/>
        </p:nvCxnSpPr>
        <p:spPr>
          <a:xfrm flipV="1">
            <a:off x="494514" y="2345035"/>
            <a:ext cx="148170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57195" y="1894095"/>
                <a:ext cx="17061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" y="1894095"/>
                <a:ext cx="170610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850567" y="1690689"/>
                <a:ext cx="705629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67" y="1690689"/>
                <a:ext cx="7056291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926328" y="2355760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328" y="2355760"/>
                <a:ext cx="564706" cy="369332"/>
              </a:xfrm>
              <a:prstGeom prst="rect">
                <a:avLst/>
              </a:prstGeom>
              <a:blipFill>
                <a:blip r:embed="rId5"/>
                <a:stretch>
                  <a:fillRect l="-12903" r="-3226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/>
          <p:cNvCxnSpPr/>
          <p:nvPr/>
        </p:nvCxnSpPr>
        <p:spPr>
          <a:xfrm flipV="1">
            <a:off x="3419356" y="2355760"/>
            <a:ext cx="148170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7251919" y="2355760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919" y="2355760"/>
                <a:ext cx="564706" cy="369332"/>
              </a:xfrm>
              <a:prstGeom prst="rect">
                <a:avLst/>
              </a:prstGeom>
              <a:blipFill>
                <a:blip r:embed="rId6"/>
                <a:stretch>
                  <a:fillRect l="-13043" r="-4348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/>
          <p:cNvCxnSpPr/>
          <p:nvPr/>
        </p:nvCxnSpPr>
        <p:spPr>
          <a:xfrm>
            <a:off x="6354059" y="2355760"/>
            <a:ext cx="214677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484990" y="5755143"/>
                <a:ext cx="1008994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990" y="5755143"/>
                <a:ext cx="1008994" cy="385555"/>
              </a:xfrm>
              <a:prstGeom prst="rect">
                <a:avLst/>
              </a:prstGeom>
              <a:blipFill>
                <a:blip r:embed="rId7"/>
                <a:stretch>
                  <a:fillRect l="-10909" b="-317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493984" y="5772523"/>
                <a:ext cx="9804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984" y="5772523"/>
                <a:ext cx="980461" cy="369332"/>
              </a:xfrm>
              <a:prstGeom prst="rect">
                <a:avLst/>
              </a:prstGeom>
              <a:blipFill>
                <a:blip r:embed="rId8"/>
                <a:stretch>
                  <a:fillRect l="-31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394396" y="6201620"/>
                <a:ext cx="25747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96" y="6201620"/>
                <a:ext cx="2574743" cy="461665"/>
              </a:xfrm>
              <a:prstGeom prst="rect">
                <a:avLst/>
              </a:prstGeom>
              <a:blipFill>
                <a:blip r:embed="rId9"/>
                <a:stretch>
                  <a:fillRect t="-125000" b="-190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379947" y="5772523"/>
                <a:ext cx="379648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947" y="5772523"/>
                <a:ext cx="3796489" cy="8962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/>
          <p:cNvCxnSpPr/>
          <p:nvPr/>
        </p:nvCxnSpPr>
        <p:spPr>
          <a:xfrm>
            <a:off x="-477396" y="5639031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89286" y="3122323"/>
                <a:ext cx="5576142" cy="960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86" y="3122323"/>
                <a:ext cx="5576142" cy="96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295464" y="3264584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64" y="3264584"/>
                <a:ext cx="1409040" cy="8570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77798" y="4377516"/>
                <a:ext cx="1929118" cy="762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98" y="4377516"/>
                <a:ext cx="1929118" cy="7620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321386" y="4375553"/>
                <a:ext cx="2616614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386" y="4375553"/>
                <a:ext cx="2616614" cy="7689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052470" y="4385499"/>
                <a:ext cx="3854388" cy="746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470" y="4385499"/>
                <a:ext cx="3854388" cy="74610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3499210" y="1894095"/>
            <a:ext cx="1392826" cy="820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327942" y="1904820"/>
            <a:ext cx="2293543" cy="820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>
            <a:off x="5680971" y="4851500"/>
            <a:ext cx="1068172" cy="2801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7515194" y="4641414"/>
            <a:ext cx="1391664" cy="3131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599217" y="1448156"/>
                <a:ext cx="1750992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17" y="1448156"/>
                <a:ext cx="1750992" cy="385555"/>
              </a:xfrm>
              <a:prstGeom prst="rect">
                <a:avLst/>
              </a:prstGeom>
              <a:blipFill>
                <a:blip r:embed="rId16"/>
                <a:stretch>
                  <a:fillRect l="-697" b="-30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單箭頭接點 38"/>
          <p:cNvCxnSpPr/>
          <p:nvPr/>
        </p:nvCxnSpPr>
        <p:spPr>
          <a:xfrm flipH="1">
            <a:off x="2206916" y="3786010"/>
            <a:ext cx="1520235" cy="70466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3111267" y="1310586"/>
                <a:ext cx="241078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267" y="1310586"/>
                <a:ext cx="2410788" cy="5527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30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33" grpId="0" animBg="1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</a:t>
            </a:r>
            <a:r>
              <a:rPr lang="zh-CN" altLang="en-US" dirty="0" smtClean="0"/>
              <a:t>优化方法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z="2400" dirty="0"/>
          </a:p>
          <a:p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001486" y="2345035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6" y="2345035"/>
                <a:ext cx="564706" cy="369332"/>
              </a:xfrm>
              <a:prstGeom prst="rect">
                <a:avLst/>
              </a:prstGeom>
              <a:blipFill>
                <a:blip r:embed="rId2"/>
                <a:stretch>
                  <a:fillRect l="-12903" r="-3226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/>
          <p:cNvCxnSpPr/>
          <p:nvPr/>
        </p:nvCxnSpPr>
        <p:spPr>
          <a:xfrm flipV="1">
            <a:off x="494514" y="2345035"/>
            <a:ext cx="148170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57195" y="1894095"/>
                <a:ext cx="17061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" y="1894095"/>
                <a:ext cx="170610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850567" y="1690689"/>
                <a:ext cx="705629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67" y="1690689"/>
                <a:ext cx="7056291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3926328" y="2355760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328" y="2355760"/>
                <a:ext cx="564706" cy="369332"/>
              </a:xfrm>
              <a:prstGeom prst="rect">
                <a:avLst/>
              </a:prstGeom>
              <a:blipFill>
                <a:blip r:embed="rId5"/>
                <a:stretch>
                  <a:fillRect l="-12903" r="-3226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/>
          <p:cNvCxnSpPr/>
          <p:nvPr/>
        </p:nvCxnSpPr>
        <p:spPr>
          <a:xfrm flipV="1">
            <a:off x="3419356" y="2355760"/>
            <a:ext cx="148170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251919" y="2355760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919" y="2355760"/>
                <a:ext cx="564706" cy="369332"/>
              </a:xfrm>
              <a:prstGeom prst="rect">
                <a:avLst/>
              </a:prstGeom>
              <a:blipFill>
                <a:blip r:embed="rId6"/>
                <a:stretch>
                  <a:fillRect l="-13043" r="-4348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接點 26"/>
          <p:cNvCxnSpPr/>
          <p:nvPr/>
        </p:nvCxnSpPr>
        <p:spPr>
          <a:xfrm>
            <a:off x="6354059" y="2355760"/>
            <a:ext cx="214677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499210" y="1894095"/>
            <a:ext cx="1392826" cy="820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6327942" y="1904820"/>
            <a:ext cx="2293543" cy="820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20648" y="2814165"/>
                <a:ext cx="7234416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48" y="2814165"/>
                <a:ext cx="7234416" cy="9885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15244" y="3828843"/>
                <a:ext cx="7345409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44" y="3828843"/>
                <a:ext cx="7345409" cy="9885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接點 36"/>
          <p:cNvCxnSpPr/>
          <p:nvPr/>
        </p:nvCxnSpPr>
        <p:spPr>
          <a:xfrm>
            <a:off x="2140080" y="4152312"/>
            <a:ext cx="1625377" cy="3164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4079775" y="3633815"/>
            <a:ext cx="32906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7073225" y="3622457"/>
            <a:ext cx="32906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415244" y="4755380"/>
                <a:ext cx="3829062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44" y="4755380"/>
                <a:ext cx="3829062" cy="9885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接點 42"/>
          <p:cNvCxnSpPr/>
          <p:nvPr/>
        </p:nvCxnSpPr>
        <p:spPr>
          <a:xfrm>
            <a:off x="2200626" y="3494271"/>
            <a:ext cx="216573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5882512" y="3494271"/>
            <a:ext cx="151977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3926328" y="5503121"/>
                <a:ext cx="5164555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328" y="5503121"/>
                <a:ext cx="5164555" cy="9885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接點 48"/>
          <p:cNvCxnSpPr/>
          <p:nvPr/>
        </p:nvCxnSpPr>
        <p:spPr>
          <a:xfrm>
            <a:off x="6530038" y="6184756"/>
            <a:ext cx="1797504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4601722" y="4995593"/>
            <a:ext cx="4224218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Larger difference, larger update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713831" y="1423141"/>
                <a:ext cx="1750992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831" y="1423141"/>
                <a:ext cx="1750992" cy="385555"/>
              </a:xfrm>
              <a:prstGeom prst="rect">
                <a:avLst/>
              </a:prstGeom>
              <a:blipFill>
                <a:blip r:embed="rId11"/>
                <a:stretch>
                  <a:fillRect l="-347" b="-29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3111267" y="1310586"/>
                <a:ext cx="241078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267" y="1310586"/>
                <a:ext cx="2410788" cy="5527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接點 55"/>
          <p:cNvCxnSpPr/>
          <p:nvPr/>
        </p:nvCxnSpPr>
        <p:spPr>
          <a:xfrm>
            <a:off x="7254654" y="4506531"/>
            <a:ext cx="32906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5447848" y="4102907"/>
            <a:ext cx="1625377" cy="3164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6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42" grpId="0"/>
      <p:bldP spid="48" grpId="0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527537" y="483777"/>
            <a:ext cx="8170985" cy="720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400" dirty="0">
                <a:solidFill>
                  <a:srgbClr val="2057A6"/>
                </a:solidFill>
                <a:cs typeface="+mj-cs"/>
              </a:rPr>
              <a:t>有了回归方程，怎么进行分类呢</a:t>
            </a:r>
            <a:endParaRPr lang="en-US" sz="4400" dirty="0">
              <a:solidFill>
                <a:srgbClr val="2057A6"/>
              </a:solidFill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635" y="2099333"/>
            <a:ext cx="4674257" cy="21268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5" name="直接连接符 4"/>
          <p:cNvCxnSpPr/>
          <p:nvPr/>
        </p:nvCxnSpPr>
        <p:spPr>
          <a:xfrm flipV="1">
            <a:off x="2740896" y="2180940"/>
            <a:ext cx="3556449" cy="185105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六角星 6"/>
          <p:cNvSpPr/>
          <p:nvPr/>
        </p:nvSpPr>
        <p:spPr>
          <a:xfrm>
            <a:off x="6758591" y="2569357"/>
            <a:ext cx="218486" cy="267038"/>
          </a:xfrm>
          <a:prstGeom prst="star6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893296" y="2026372"/>
            <a:ext cx="3802117" cy="215802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550437"/>
              </p:ext>
            </p:extLst>
          </p:nvPr>
        </p:nvGraphicFramePr>
        <p:xfrm>
          <a:off x="5245100" y="295724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45100" y="2957241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622719"/>
              </p:ext>
            </p:extLst>
          </p:nvPr>
        </p:nvGraphicFramePr>
        <p:xfrm>
          <a:off x="6957953" y="311401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57953" y="311401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5608783" y="5048071"/>
                <a:ext cx="2724849" cy="83311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假设函数</m:t>
                      </m:r>
                      <m:sSub>
                        <m:sSubPr>
                          <m:ctrlPr>
                            <a:rPr lang="zh-CN" altLang="en-US" sz="240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sz="240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h</m:t>
                          </m:r>
                        </m:e>
                        <m:sub>
                          <m:r>
                            <a:rPr lang="zh-CN" altLang="en-US" sz="240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>
                                  <a:solidFill>
                                    <a:schemeClr val="dk1"/>
                                  </a:solidFill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400">
                                  <a:solidFill>
                                    <a:schemeClr val="dk1"/>
                                  </a:solidFill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solidFill>
                                    <a:schemeClr val="dk1"/>
                                  </a:solidFill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 smtClean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无法表达</m:t>
                      </m:r>
                      <m:r>
                        <a:rPr lang="zh-CN" altLang="en-US" sz="24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𝑦</m:t>
                      </m:r>
                      <m:r>
                        <a:rPr lang="zh-CN" altLang="en-US" sz="24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783" y="5048071"/>
                <a:ext cx="2724849" cy="833113"/>
              </a:xfrm>
              <a:prstGeom prst="rect">
                <a:avLst/>
              </a:prstGeom>
              <a:blipFill>
                <a:blip r:embed="rId8"/>
                <a:stretch>
                  <a:fillRect b="-7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644"/>
              </p:ext>
            </p:extLst>
          </p:nvPr>
        </p:nvGraphicFramePr>
        <p:xfrm>
          <a:off x="4254500" y="2692400"/>
          <a:ext cx="2095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Equation" r:id="rId9" imgW="2095200" imgH="711000" progId="Equation.DSMT4">
                  <p:embed/>
                </p:oleObj>
              </mc:Choice>
              <mc:Fallback>
                <p:oleObj name="Equation" r:id="rId9" imgW="20952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54500" y="2692400"/>
                        <a:ext cx="20955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49997" y="4822496"/>
                <a:ext cx="4587153" cy="1284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400">
                                <a:solidFill>
                                  <a:schemeClr val="dk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能不能用输出函数的阈值分类？</m:t>
                            </m:r>
                          </m:e>
                        </m:mr>
                        <m:mr>
                          <m:e>
                            <m:r>
                              <a:rPr lang="zh-CN" altLang="en-US" sz="2400">
                                <a:solidFill>
                                  <a:schemeClr val="dk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如果：</m:t>
                            </m:r>
                            <m:sSub>
                              <m:sSubPr>
                                <m:ctrlPr>
                                  <a:rPr lang="zh-CN" altLang="en-US" sz="2400">
                                    <a:solidFill>
                                      <a:schemeClr val="dk1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400">
                                    <a:solidFill>
                                      <a:schemeClr val="dk1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sz="2400">
                                    <a:solidFill>
                                      <a:schemeClr val="dk1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m:t>w</m:t>
                                </m:r>
                              </m:sub>
                            </m:sSub>
                            <m:r>
                              <a:rPr lang="zh-CN" altLang="en-US" sz="2400">
                                <a:solidFill>
                                  <a:schemeClr val="dk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zh-CN" altLang="en-US" sz="2400">
                                <a:solidFill>
                                  <a:schemeClr val="dk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zh-CN" altLang="en-US" sz="2400">
                                <a:solidFill>
                                  <a:schemeClr val="dk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)≥0.5，属于类别1</m:t>
                            </m:r>
                          </m:e>
                        </m:mr>
                        <m:mr>
                          <m:e>
                            <m:r>
                              <a:rPr lang="zh-CN" altLang="en-US" sz="2400">
                                <a:solidFill>
                                  <a:schemeClr val="dk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如果：</m:t>
                            </m:r>
                            <m:sSub>
                              <m:sSubPr>
                                <m:ctrlPr>
                                  <a:rPr lang="zh-CN" altLang="en-US" sz="2400">
                                    <a:solidFill>
                                      <a:schemeClr val="dk1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400">
                                    <a:solidFill>
                                      <a:schemeClr val="dk1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sz="2400">
                                    <a:solidFill>
                                      <a:schemeClr val="dk1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m:t>w</m:t>
                                </m:r>
                              </m:sub>
                            </m:sSub>
                            <m:r>
                              <a:rPr lang="zh-CN" altLang="en-US" sz="2400">
                                <a:solidFill>
                                  <a:schemeClr val="dk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zh-CN" altLang="en-US" sz="2400">
                                <a:solidFill>
                                  <a:schemeClr val="dk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zh-CN" altLang="en-US" sz="2400">
                                <a:solidFill>
                                  <a:schemeClr val="dk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)≺0.5，属于类别0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97" y="4822496"/>
                <a:ext cx="4587153" cy="12842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8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89294" y="81402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Logistic Regression</a:t>
            </a:r>
            <a:endParaRPr lang="zh-TW" altLang="en-US" sz="2800" b="1" i="1" u="sng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57800" y="109911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Linear Regression</a:t>
            </a:r>
            <a:endParaRPr lang="zh-TW" altLang="en-US" sz="28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-142410" y="919776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1: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142410" y="290904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2:</a:t>
            </a:r>
            <a:endParaRPr lang="zh-TW" altLang="en-US" sz="2800" dirty="0"/>
          </a:p>
        </p:txBody>
      </p:sp>
      <p:cxnSp>
        <p:nvCxnSpPr>
          <p:cNvPr id="23" name="直線接點 22"/>
          <p:cNvCxnSpPr/>
          <p:nvPr/>
        </p:nvCxnSpPr>
        <p:spPr>
          <a:xfrm>
            <a:off x="-301876" y="2217495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393844" y="-203815"/>
            <a:ext cx="0" cy="473227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885989" y="1699609"/>
            <a:ext cx="33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between 0 and 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745811" y="1680868"/>
            <a:ext cx="262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any value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520284" y="3447629"/>
                <a:ext cx="322594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84" y="3447629"/>
                <a:ext cx="3225947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388668" y="2944407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68" y="2944407"/>
                <a:ext cx="4126978" cy="461665"/>
              </a:xfrm>
              <a:prstGeom prst="rect">
                <a:avLst/>
              </a:prstGeom>
              <a:blipFill>
                <a:blip r:embed="rId4"/>
                <a:stretch>
                  <a:fillRect l="-44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369618" y="2392108"/>
                <a:ext cx="3191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618" y="2392108"/>
                <a:ext cx="3191755" cy="461665"/>
              </a:xfrm>
              <a:prstGeom prst="rect">
                <a:avLst/>
              </a:prstGeom>
              <a:blipFill>
                <a:blip r:embed="rId5"/>
                <a:stretch>
                  <a:fillRect l="-3059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385841" y="2889031"/>
            <a:ext cx="3734436" cy="558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463051" y="3466088"/>
                <a:ext cx="3592843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051" y="3466088"/>
                <a:ext cx="3592843" cy="896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504339" y="2410872"/>
                <a:ext cx="3191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39" y="2410872"/>
                <a:ext cx="3191755" cy="461665"/>
              </a:xfrm>
              <a:prstGeom prst="rect">
                <a:avLst/>
              </a:prstGeom>
              <a:blipFill>
                <a:blip r:embed="rId7"/>
                <a:stretch>
                  <a:fillRect l="-305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527089" y="2947500"/>
                <a:ext cx="28699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a real number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89" y="2947500"/>
                <a:ext cx="2869959" cy="461665"/>
              </a:xfrm>
              <a:prstGeom prst="rect">
                <a:avLst/>
              </a:prstGeom>
              <a:blipFill>
                <a:blip r:embed="rId8"/>
                <a:stretch>
                  <a:fillRect l="-63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/>
          <p:cNvCxnSpPr/>
          <p:nvPr/>
        </p:nvCxnSpPr>
        <p:spPr>
          <a:xfrm>
            <a:off x="-344383" y="4528457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713686" y="733112"/>
                <a:ext cx="298389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686" y="733112"/>
                <a:ext cx="2983894" cy="8962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433572" y="705002"/>
                <a:ext cx="3597331" cy="98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572" y="705002"/>
                <a:ext cx="3597331" cy="9819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-100059" y="5347796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733523" y="5655585"/>
                <a:ext cx="5164555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523" y="5655585"/>
                <a:ext cx="5164555" cy="9885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3733523" y="4628438"/>
                <a:ext cx="5164555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523" y="4628438"/>
                <a:ext cx="5164555" cy="9885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1343490" y="4849923"/>
            <a:ext cx="2499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Logistic regression: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343490" y="5824884"/>
            <a:ext cx="2499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Linear regression:</a:t>
            </a:r>
            <a:endParaRPr lang="zh-TW" altLang="en-US" sz="2400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6375306" y="5311588"/>
            <a:ext cx="1883323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375306" y="6363875"/>
            <a:ext cx="1883323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10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2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14207" y="195911"/>
            <a:ext cx="7116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Logistic Regression + Square Error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060507" y="936644"/>
                <a:ext cx="3597331" cy="98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507" y="936644"/>
                <a:ext cx="3597331" cy="9819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927542" y="2043661"/>
                <a:ext cx="6891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42" y="2043661"/>
                <a:ext cx="6891230" cy="461665"/>
              </a:xfrm>
              <a:prstGeom prst="rect">
                <a:avLst/>
              </a:prstGeom>
              <a:blipFill>
                <a:blip r:embed="rId3"/>
                <a:stretch>
                  <a:fillRect l="-132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399796" y="2573455"/>
                <a:ext cx="394672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96" y="2573455"/>
                <a:ext cx="3946721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41642" y="1166002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1: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41642" y="2012884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661922" y="3731093"/>
                <a:ext cx="231294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922" y="3731093"/>
                <a:ext cx="2312941" cy="4168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041259" y="3588340"/>
                <a:ext cx="1188339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259" y="3588340"/>
                <a:ext cx="1188339" cy="716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441642" y="348920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632694" y="4396931"/>
                <a:ext cx="5392887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694" y="4396931"/>
                <a:ext cx="5392887" cy="5527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27832" y="5135410"/>
                <a:ext cx="1407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32" y="5135410"/>
                <a:ext cx="1407364" cy="461665"/>
              </a:xfrm>
              <a:prstGeom prst="rect">
                <a:avLst/>
              </a:prstGeom>
              <a:blipFill>
                <a:blip r:embed="rId8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060094" y="5178708"/>
                <a:ext cx="225804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94" y="5178708"/>
                <a:ext cx="2258042" cy="477888"/>
              </a:xfrm>
              <a:prstGeom prst="rect">
                <a:avLst/>
              </a:prstGeom>
              <a:blipFill>
                <a:blip r:embed="rId9"/>
                <a:stretch>
                  <a:fillRect l="-4324" t="-8974" b="-26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890883" y="5248118"/>
                <a:ext cx="1646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883" y="5248118"/>
                <a:ext cx="1646540" cy="369332"/>
              </a:xfrm>
              <a:prstGeom prst="rect">
                <a:avLst/>
              </a:prstGeom>
              <a:blipFill>
                <a:blip r:embed="rId10"/>
                <a:stretch>
                  <a:fillRect l="-10370" t="-171667" r="-4444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60507" y="5927735"/>
                <a:ext cx="225804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507" y="5927735"/>
                <a:ext cx="2258042" cy="477888"/>
              </a:xfrm>
              <a:prstGeom prst="rect">
                <a:avLst/>
              </a:prstGeom>
              <a:blipFill>
                <a:blip r:embed="rId11"/>
                <a:stretch>
                  <a:fillRect l="-4054" t="-8861" b="-25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891296" y="6011554"/>
                <a:ext cx="1646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296" y="6011554"/>
                <a:ext cx="1646540" cy="369332"/>
              </a:xfrm>
              <a:prstGeom prst="rect">
                <a:avLst/>
              </a:prstGeom>
              <a:blipFill>
                <a:blip r:embed="rId12"/>
                <a:stretch>
                  <a:fillRect l="-10332" t="-167213" r="-4059" b="-2508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4122055" y="5943958"/>
            <a:ext cx="221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(far from target)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121641" y="5187655"/>
            <a:ext cx="221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(close to target)</a:t>
            </a:r>
            <a:endParaRPr lang="zh-TW" altLang="en-US" sz="2400" dirty="0"/>
          </a:p>
        </p:txBody>
      </p:sp>
      <p:sp>
        <p:nvSpPr>
          <p:cNvPr id="6" name="箭號: 向右 5"/>
          <p:cNvSpPr/>
          <p:nvPr/>
        </p:nvSpPr>
        <p:spPr>
          <a:xfrm>
            <a:off x="6281874" y="5248118"/>
            <a:ext cx="550951" cy="40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/>
          <p:cNvSpPr/>
          <p:nvPr/>
        </p:nvSpPr>
        <p:spPr>
          <a:xfrm>
            <a:off x="6282287" y="6013368"/>
            <a:ext cx="550951" cy="40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441642" y="4003691"/>
                <a:ext cx="2119811" cy="80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42" y="4003691"/>
                <a:ext cx="2119811" cy="8035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399580" y="3592767"/>
                <a:ext cx="564706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580" y="3592767"/>
                <a:ext cx="564706" cy="7646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05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/>
      <p:bldP spid="2" grpId="0"/>
      <p:bldP spid="21" grpId="0"/>
      <p:bldP spid="22" grpId="0"/>
      <p:bldP spid="23" grpId="0"/>
      <p:bldP spid="25" grpId="0"/>
      <p:bldP spid="3" grpId="0"/>
      <p:bldP spid="26" grpId="0"/>
      <p:bldP spid="6" grpId="0" animBg="1"/>
      <p:bldP spid="27" grpId="0" animBg="1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14207" y="195911"/>
            <a:ext cx="7116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Logistic Regression + Square Error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27832" y="5135410"/>
                <a:ext cx="1407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32" y="5135410"/>
                <a:ext cx="1407364" cy="461665"/>
              </a:xfrm>
              <a:prstGeom prst="rect">
                <a:avLst/>
              </a:prstGeom>
              <a:blipFill>
                <a:blip r:embed="rId3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060094" y="5178708"/>
                <a:ext cx="225804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94" y="5178708"/>
                <a:ext cx="2258042" cy="477888"/>
              </a:xfrm>
              <a:prstGeom prst="rect">
                <a:avLst/>
              </a:prstGeom>
              <a:blipFill>
                <a:blip r:embed="rId4"/>
                <a:stretch>
                  <a:fillRect l="-4324" t="-8974" b="-26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890883" y="5248118"/>
                <a:ext cx="1646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883" y="5248118"/>
                <a:ext cx="1646540" cy="369332"/>
              </a:xfrm>
              <a:prstGeom prst="rect">
                <a:avLst/>
              </a:prstGeom>
              <a:blipFill>
                <a:blip r:embed="rId5"/>
                <a:stretch>
                  <a:fillRect l="-10370" t="-171667" r="-4444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60507" y="5927735"/>
                <a:ext cx="225804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507" y="5927735"/>
                <a:ext cx="2258042" cy="477888"/>
              </a:xfrm>
              <a:prstGeom prst="rect">
                <a:avLst/>
              </a:prstGeom>
              <a:blipFill>
                <a:blip r:embed="rId6"/>
                <a:stretch>
                  <a:fillRect l="-4054" t="-8861" b="-25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891296" y="6011554"/>
                <a:ext cx="1646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296" y="6011554"/>
                <a:ext cx="1646540" cy="369332"/>
              </a:xfrm>
              <a:prstGeom prst="rect">
                <a:avLst/>
              </a:prstGeom>
              <a:blipFill>
                <a:blip r:embed="rId7"/>
                <a:stretch>
                  <a:fillRect l="-10332" t="-167213" r="-4059" b="-2508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4122055" y="5943958"/>
            <a:ext cx="221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(close to target)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121641" y="5187655"/>
            <a:ext cx="221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(far from target)</a:t>
            </a:r>
            <a:endParaRPr lang="zh-TW" altLang="en-US" sz="2400" dirty="0"/>
          </a:p>
        </p:txBody>
      </p:sp>
      <p:sp>
        <p:nvSpPr>
          <p:cNvPr id="6" name="箭號: 向右 5"/>
          <p:cNvSpPr/>
          <p:nvPr/>
        </p:nvSpPr>
        <p:spPr>
          <a:xfrm>
            <a:off x="6281874" y="5248118"/>
            <a:ext cx="550951" cy="40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/>
          <p:cNvSpPr/>
          <p:nvPr/>
        </p:nvSpPr>
        <p:spPr>
          <a:xfrm>
            <a:off x="6282287" y="6013368"/>
            <a:ext cx="550951" cy="40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060507" y="936644"/>
                <a:ext cx="3597331" cy="98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507" y="936644"/>
                <a:ext cx="3597331" cy="9819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1927542" y="2043661"/>
                <a:ext cx="6891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42" y="2043661"/>
                <a:ext cx="6891230" cy="461665"/>
              </a:xfrm>
              <a:prstGeom prst="rect">
                <a:avLst/>
              </a:prstGeom>
              <a:blipFill>
                <a:blip r:embed="rId9"/>
                <a:stretch>
                  <a:fillRect l="-132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399796" y="2573455"/>
                <a:ext cx="394672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96" y="2573455"/>
                <a:ext cx="3946721" cy="8962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441642" y="1166002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1: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41642" y="2012884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2: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41642" y="348920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2661922" y="3731093"/>
                <a:ext cx="231294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922" y="3731093"/>
                <a:ext cx="2312941" cy="4168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5041259" y="3588340"/>
                <a:ext cx="1188339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259" y="3588340"/>
                <a:ext cx="1188339" cy="7167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632694" y="4396931"/>
                <a:ext cx="5392887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694" y="4396931"/>
                <a:ext cx="5392887" cy="5527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441642" y="4003691"/>
                <a:ext cx="2119811" cy="80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42" y="4003691"/>
                <a:ext cx="2119811" cy="803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6399580" y="3592767"/>
                <a:ext cx="564706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580" y="3592767"/>
                <a:ext cx="564706" cy="7646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09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  <p:bldP spid="23" grpId="0"/>
      <p:bldP spid="25" grpId="0"/>
      <p:bldP spid="3" grpId="0"/>
      <p:bldP spid="26" grpId="0"/>
      <p:bldP spid="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4447" y="365126"/>
            <a:ext cx="8370276" cy="1325563"/>
          </a:xfrm>
        </p:spPr>
        <p:txBody>
          <a:bodyPr/>
          <a:lstStyle/>
          <a:p>
            <a:r>
              <a:rPr lang="zh-CN" altLang="en-US" dirty="0" smtClean="0"/>
              <a:t>交叉熵 </a:t>
            </a:r>
            <a:r>
              <a:rPr lang="en-US" altLang="zh-TW" dirty="0" smtClean="0"/>
              <a:t>v.s</a:t>
            </a:r>
            <a:r>
              <a:rPr lang="en-US" altLang="zh-TW" dirty="0"/>
              <a:t>. </a:t>
            </a:r>
            <a:r>
              <a:rPr lang="zh-CN" altLang="en-US" dirty="0" smtClean="0"/>
              <a:t>均方误差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33" y="1589091"/>
            <a:ext cx="5881177" cy="43513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54312" y="3333804"/>
            <a:ext cx="1002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Total </a:t>
            </a:r>
          </a:p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51762" y="5578549"/>
            <a:ext cx="100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795705" y="5478764"/>
            <a:ext cx="100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43553" y="2218250"/>
            <a:ext cx="1248228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Cross Entropy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303809" y="4214462"/>
            <a:ext cx="1211541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Square</a:t>
            </a:r>
          </a:p>
          <a:p>
            <a:pPr algn="ctr"/>
            <a:r>
              <a:rPr lang="en-US" altLang="zh-TW" sz="2400" dirty="0"/>
              <a:t>Error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3002132" y="3064080"/>
            <a:ext cx="203200" cy="203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007942" y="4792598"/>
            <a:ext cx="203200" cy="203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3169315" y="3218789"/>
            <a:ext cx="514481" cy="58335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3212418" y="4821393"/>
            <a:ext cx="172928" cy="5829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3452" y="5717556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http://jmlr.org/proceedings/papers/v9/glorot10a/glorot10a.pdf</a:t>
            </a:r>
          </a:p>
        </p:txBody>
      </p:sp>
    </p:spTree>
    <p:extLst>
      <p:ext uri="{BB962C8B-B14F-4D97-AF65-F5344CB8AC3E}">
        <p14:creationId xmlns:p14="http://schemas.microsoft.com/office/powerpoint/2010/main" val="19495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492370" y="617141"/>
            <a:ext cx="6494585" cy="720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400" dirty="0">
                <a:solidFill>
                  <a:srgbClr val="2057A6"/>
                </a:solidFill>
                <a:cs typeface="+mj-cs"/>
              </a:rPr>
              <a:t>二值型输出分类函数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6806" y="2088984"/>
            <a:ext cx="8423609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450"/>
              </a:spcBef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我们想要的函数应该是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能接受所有的输入然后预测出类别。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450"/>
              </a:spcBef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海维塞得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阶跃函数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(Heaviside step function)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，或者直接称为 单位阶跃函数。</a:t>
            </a:r>
          </a:p>
        </p:txBody>
      </p:sp>
      <p:sp>
        <p:nvSpPr>
          <p:cNvPr id="7" name="AutoShape 6" descr="LR_1.png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809" y="3459523"/>
            <a:ext cx="4110249" cy="2267066"/>
          </a:xfrm>
          <a:prstGeom prst="rect">
            <a:avLst/>
          </a:prstGeom>
        </p:spPr>
      </p:pic>
      <p:pic>
        <p:nvPicPr>
          <p:cNvPr id="2056" name="Picture 8" descr="http://album.sina.com.cn/pic/001gKIy4gy6PL6mMJSE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92" y="3859129"/>
            <a:ext cx="3175512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17401"/>
              </p:ext>
            </p:extLst>
          </p:nvPr>
        </p:nvGraphicFramePr>
        <p:xfrm>
          <a:off x="4800600" y="3078163"/>
          <a:ext cx="558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5" imgW="558720" imgH="241200" progId="Equation.DSMT4">
                  <p:embed/>
                </p:oleObj>
              </mc:Choice>
              <mc:Fallback>
                <p:oleObj name="Equation" r:id="rId5" imgW="558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00600" y="3078163"/>
                        <a:ext cx="558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513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6074" y="1385593"/>
            <a:ext cx="7557336" cy="268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450"/>
              </a:spcBef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海维塞得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阶跃函数的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问题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该函数在跳跃点上从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瞬间跳跃到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，这个瞬间跳跃过程有时很难处理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450"/>
              </a:spcBef>
            </a:pP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450"/>
              </a:spcBef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Sigmoid 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450"/>
              </a:spcBef>
            </a:pP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132180" y="1050925"/>
            <a:ext cx="5556410" cy="541046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ym typeface="+mn-ea"/>
              </a:rPr>
              <a:t>Sigmoid </a:t>
            </a:r>
            <a:r>
              <a:rPr lang="zh-CN" altLang="en-US" sz="1800">
                <a:sym typeface="+mn-ea"/>
              </a:rPr>
              <a:t>函数</a:t>
            </a:r>
            <a:endParaRPr lang="zh-CN" altLang="en-US" sz="1800"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414857" y="4045544"/>
                <a:ext cx="2663293" cy="908967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latin typeface="腾讯体" panose="02010600010101010101" pitchFamily="2" charset="-122"/>
                  <a:ea typeface="腾讯体" panose="02010600010101010101" pitchFamily="2" charset="-122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857" y="4045544"/>
                <a:ext cx="2663293" cy="9089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6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230981" y="478234"/>
            <a:ext cx="8778204" cy="54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4400" dirty="0">
                <a:solidFill>
                  <a:srgbClr val="2057A6"/>
                </a:solidFill>
                <a:cs typeface="+mj-cs"/>
                <a:sym typeface="+mn-ea"/>
              </a:rPr>
              <a:t>基于最优化方法的回归系数确定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52186" y="1896904"/>
            <a:ext cx="655415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450"/>
              </a:spcBef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Sigmoid 函数的输入记为 z ，由下面公式得到: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5275" y="3486398"/>
            <a:ext cx="7647154" cy="1300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450"/>
              </a:spcBef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向量写法：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450"/>
              </a:spcBef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向量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 是分类器的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输入数据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450"/>
              </a:spcBef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向量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 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我们要找到的最佳参数（系数），从而使得分类器尽可能地精确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AutoShape 2" descr="LR_4.png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148347" y="2456201"/>
                <a:ext cx="5245410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347" y="2456201"/>
                <a:ext cx="524541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919386" y="3486398"/>
                <a:ext cx="1190582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86" y="3486398"/>
                <a:ext cx="1190582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7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523458" y="546832"/>
            <a:ext cx="5556250" cy="54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sz="4800" dirty="0">
                <a:solidFill>
                  <a:srgbClr val="2057A6"/>
                </a:solidFill>
                <a:cs typeface="+mj-cs"/>
                <a:sym typeface="+mn-ea"/>
              </a:rPr>
              <a:t>Si</a:t>
            </a:r>
            <a:r>
              <a:rPr sz="4400" dirty="0">
                <a:solidFill>
                  <a:srgbClr val="2057A6"/>
                </a:solidFill>
                <a:cs typeface="+mj-cs"/>
                <a:sym typeface="+mn-ea"/>
              </a:rPr>
              <a:t>gmoid 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864894" y="2032636"/>
            <a:ext cx="427910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450"/>
              </a:spcBef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当 x 为 0 时，Sigmoid 函数值为 0.5 。随着 x 的增大，对应的 Sigmoid 值将逼近于 1 ; 而随着 x 的减小， Sigmoid 值将逼近于 0 。如果横坐标刻度足够大， Sigmoid 函数看起来很像一个阶跃函数。</a:t>
            </a:r>
          </a:p>
        </p:txBody>
      </p:sp>
      <p:sp>
        <p:nvSpPr>
          <p:cNvPr id="6" name="矩形 5"/>
          <p:cNvSpPr/>
          <p:nvPr/>
        </p:nvSpPr>
        <p:spPr>
          <a:xfrm>
            <a:off x="4977483" y="4454430"/>
            <a:ext cx="2204450" cy="415498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意义：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y=1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4" name="Picture 2" descr="https://timgsa.baidu.com/timg?image&amp;quality=80&amp;size=b9999_10000&amp;sec=1589352918351&amp;di=45d890ddcffb552a14ada22d539d479f&amp;imgtype=0&amp;src=http%3A%2F%2Fimg1.imgtn.bdimg.com%2Fit%2Fu%3D1303190971%2C3760905646%26fm%3D214%26gp%3D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83" y="2032636"/>
            <a:ext cx="4228146" cy="281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71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4294967295"/>
          </p:nvPr>
        </p:nvSpPr>
        <p:spPr>
          <a:xfrm>
            <a:off x="0" y="258763"/>
            <a:ext cx="3978275" cy="72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 smtClean="0">
                <a:solidFill>
                  <a:srgbClr val="2057A6"/>
                </a:solidFill>
                <a:cs typeface="+mj-cs"/>
              </a:rPr>
              <a:t> Logistic </a:t>
            </a:r>
            <a:r>
              <a:rPr lang="zh-CN" altLang="en-US" sz="4400" dirty="0">
                <a:solidFill>
                  <a:srgbClr val="2057A6"/>
                </a:solidFill>
                <a:cs typeface="+mj-cs"/>
              </a:rPr>
              <a:t>回归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4294967295"/>
          </p:nvPr>
        </p:nvSpPr>
        <p:spPr>
          <a:xfrm>
            <a:off x="633413" y="1283681"/>
            <a:ext cx="8194065" cy="78105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虽</a:t>
            </a:r>
            <a:r>
              <a:rPr lang="zh-CN" altLang="en-US" sz="2400" dirty="0">
                <a:solidFill>
                  <a:schemeClr val="tx1"/>
                </a:solidFill>
              </a:rPr>
              <a:t>然名字有回归，但是它是用来做分类的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其</a:t>
            </a:r>
            <a:r>
              <a:rPr lang="zh-CN" altLang="en-US" sz="2400" dirty="0">
                <a:solidFill>
                  <a:schemeClr val="tx1"/>
                </a:solidFill>
              </a:rPr>
              <a:t>主要思想是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zh-CN" altLang="en-US" sz="2400" dirty="0">
                <a:solidFill>
                  <a:schemeClr val="tx1"/>
                </a:solidFill>
              </a:rPr>
              <a:t>根据现有数据对分类边界线</a:t>
            </a:r>
            <a:r>
              <a:rPr lang="en-US" altLang="zh-CN" sz="2400" dirty="0">
                <a:solidFill>
                  <a:schemeClr val="tx1"/>
                </a:solidFill>
              </a:rPr>
              <a:t>(Decision Boundary)</a:t>
            </a:r>
            <a:r>
              <a:rPr lang="zh-CN" altLang="en-US" sz="2400" dirty="0">
                <a:solidFill>
                  <a:schemeClr val="tx1"/>
                </a:solidFill>
              </a:rPr>
              <a:t>建立回归公式，以此进行分类。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704" y="3361406"/>
            <a:ext cx="3357735" cy="255759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47328" y="4240223"/>
            <a:ext cx="247164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450"/>
              </a:spcBef>
            </a:pPr>
            <a:r>
              <a:rPr lang="zh-CN" altLang="en-US" sz="24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这条直线是什么？</a:t>
            </a:r>
          </a:p>
        </p:txBody>
      </p:sp>
    </p:spTree>
    <p:extLst>
      <p:ext uri="{BB962C8B-B14F-4D97-AF65-F5344CB8AC3E}">
        <p14:creationId xmlns:p14="http://schemas.microsoft.com/office/powerpoint/2010/main" val="271839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38" y="1669903"/>
            <a:ext cx="5099624" cy="3787121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602674" y="2410691"/>
            <a:ext cx="2374322" cy="442892"/>
          </a:xfrm>
          <a:prstGeom prst="wedgeRoundRectCallout">
            <a:avLst>
              <a:gd name="adj1" fmla="val 125704"/>
              <a:gd name="adj2" fmla="val 24901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b="1" dirty="0">
                <a:latin typeface="腾讯体" panose="02010600010101010101" pitchFamily="2" charset="-122"/>
                <a:ea typeface="腾讯体" panose="02010600010101010101" pitchFamily="2" charset="-122"/>
              </a:rPr>
              <a:t>w</a:t>
            </a:r>
            <a:r>
              <a:rPr lang="en-US" altLang="zh-CN" b="1" baseline="-25000" dirty="0">
                <a:latin typeface="腾讯体" panose="02010600010101010101" pitchFamily="2" charset="-122"/>
                <a:ea typeface="腾讯体" panose="02010600010101010101" pitchFamily="2" charset="-122"/>
              </a:rPr>
              <a:t>0</a:t>
            </a:r>
            <a:r>
              <a:rPr lang="en-US" altLang="zh-CN" b="1" dirty="0">
                <a:latin typeface="腾讯体" panose="02010600010101010101" pitchFamily="2" charset="-122"/>
                <a:ea typeface="腾讯体" panose="02010600010101010101" pitchFamily="2" charset="-122"/>
              </a:rPr>
              <a:t>+</a:t>
            </a:r>
            <a:r>
              <a:rPr lang="el-GR" altLang="zh-CN" b="1" dirty="0">
                <a:latin typeface="微软雅黑" panose="020B0503020204020204" pitchFamily="34" charset="-122"/>
                <a:ea typeface="腾讯体" panose="02010600010101010101" pitchFamily="2" charset="-122"/>
              </a:rPr>
              <a:t> </a:t>
            </a:r>
            <a:r>
              <a:rPr lang="en-US" altLang="zh-CN" b="1" dirty="0">
                <a:latin typeface="腾讯体" panose="02010600010101010101" pitchFamily="2" charset="-122"/>
                <a:ea typeface="腾讯体" panose="02010600010101010101" pitchFamily="2" charset="-122"/>
              </a:rPr>
              <a:t>w</a:t>
            </a:r>
            <a:r>
              <a:rPr lang="en-US" altLang="zh-CN" b="1" baseline="-25000" dirty="0">
                <a:latin typeface="腾讯体" panose="02010600010101010101" pitchFamily="2" charset="-122"/>
                <a:ea typeface="腾讯体" panose="02010600010101010101" pitchFamily="2" charset="-122"/>
              </a:rPr>
              <a:t>1</a:t>
            </a:r>
            <a:r>
              <a:rPr lang="en-US" altLang="zh-CN" b="1" dirty="0">
                <a:latin typeface="腾讯体" panose="02010600010101010101" pitchFamily="2" charset="-122"/>
                <a:ea typeface="腾讯体" panose="02010600010101010101" pitchFamily="2" charset="-122"/>
              </a:rPr>
              <a:t>x</a:t>
            </a:r>
            <a:r>
              <a:rPr lang="en-US" altLang="zh-CN" b="1" baseline="-25000" dirty="0">
                <a:latin typeface="腾讯体" panose="02010600010101010101" pitchFamily="2" charset="-122"/>
                <a:ea typeface="腾讯体" panose="02010600010101010101" pitchFamily="2" charset="-122"/>
              </a:rPr>
              <a:t>1</a:t>
            </a:r>
            <a:r>
              <a:rPr lang="en-US" altLang="zh-CN" b="1" dirty="0">
                <a:latin typeface="腾讯体" panose="02010600010101010101" pitchFamily="2" charset="-122"/>
                <a:ea typeface="腾讯体" panose="02010600010101010101" pitchFamily="2" charset="-122"/>
              </a:rPr>
              <a:t>+</a:t>
            </a:r>
            <a:r>
              <a:rPr lang="el-GR" altLang="zh-CN" b="1" dirty="0">
                <a:latin typeface="微软雅黑" panose="020B0503020204020204" pitchFamily="34" charset="-122"/>
                <a:ea typeface="腾讯体" panose="02010600010101010101" pitchFamily="2" charset="-122"/>
              </a:rPr>
              <a:t> </a:t>
            </a:r>
            <a:r>
              <a:rPr lang="en-US" altLang="zh-CN" b="1" dirty="0">
                <a:latin typeface="腾讯体" panose="02010600010101010101" pitchFamily="2" charset="-122"/>
                <a:ea typeface="腾讯体" panose="02010600010101010101" pitchFamily="2" charset="-122"/>
              </a:rPr>
              <a:t>w</a:t>
            </a:r>
            <a:r>
              <a:rPr lang="en-US" altLang="zh-CN" b="1" baseline="-25000" dirty="0">
                <a:latin typeface="腾讯体" panose="02010600010101010101" pitchFamily="2" charset="-122"/>
                <a:ea typeface="腾讯体" panose="02010600010101010101" pitchFamily="2" charset="-122"/>
              </a:rPr>
              <a:t>2</a:t>
            </a:r>
            <a:r>
              <a:rPr lang="en-US" altLang="zh-CN" b="1" dirty="0">
                <a:latin typeface="腾讯体" panose="02010600010101010101" pitchFamily="2" charset="-122"/>
                <a:ea typeface="腾讯体" panose="02010600010101010101" pitchFamily="2" charset="-122"/>
              </a:rPr>
              <a:t>x</a:t>
            </a:r>
            <a:r>
              <a:rPr lang="en-US" altLang="zh-CN" b="1" baseline="-25000" dirty="0">
                <a:latin typeface="腾讯体" panose="02010600010101010101" pitchFamily="2" charset="-122"/>
                <a:ea typeface="腾讯体" panose="02010600010101010101" pitchFamily="2" charset="-122"/>
              </a:rPr>
              <a:t>2</a:t>
            </a:r>
            <a:r>
              <a:rPr lang="en-US" altLang="zh-CN" b="1" dirty="0">
                <a:latin typeface="腾讯体" panose="02010600010101010101" pitchFamily="2" charset="-122"/>
                <a:ea typeface="腾讯体" panose="02010600010101010101" pitchFamily="2" charset="-122"/>
              </a:rPr>
              <a:t>=0</a:t>
            </a:r>
            <a:endParaRPr lang="zh-CN" altLang="en-US" b="1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29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 </a:t>
            </a:r>
            <a:r>
              <a:rPr lang="zh-CN" altLang="en-US" dirty="0" smtClean="0"/>
              <a:t>模型选择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327494" y="5648756"/>
                <a:ext cx="2781402" cy="75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494" y="5648756"/>
                <a:ext cx="2781402" cy="7561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344084" y="4959035"/>
                <a:ext cx="17958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084" y="4959035"/>
                <a:ext cx="1795812" cy="369332"/>
              </a:xfrm>
              <a:prstGeom prst="rect">
                <a:avLst/>
              </a:prstGeom>
              <a:blipFill>
                <a:blip r:embed="rId4"/>
                <a:stretch>
                  <a:fillRect l="-1695" r="-305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23367" y="4201006"/>
                <a:ext cx="2626104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367" y="4201006"/>
                <a:ext cx="2626104" cy="477888"/>
              </a:xfrm>
              <a:prstGeom prst="rect">
                <a:avLst/>
              </a:prstGeom>
              <a:blipFill>
                <a:blip r:embed="rId5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/>
          <p:cNvGrpSpPr/>
          <p:nvPr/>
        </p:nvGrpSpPr>
        <p:grpSpPr>
          <a:xfrm>
            <a:off x="5215659" y="4313420"/>
            <a:ext cx="3135826" cy="2174963"/>
            <a:chOff x="5472656" y="2887794"/>
            <a:chExt cx="3135826" cy="2174963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72656" y="2887794"/>
              <a:ext cx="3042694" cy="2174963"/>
            </a:xfrm>
            <a:prstGeom prst="rect">
              <a:avLst/>
            </a:prstGeom>
          </p:spPr>
        </p:pic>
        <p:graphicFrame>
          <p:nvGraphicFramePr>
            <p:cNvPr id="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7415777"/>
                </p:ext>
              </p:extLst>
            </p:nvPr>
          </p:nvGraphicFramePr>
          <p:xfrm>
            <a:off x="6126292" y="2887794"/>
            <a:ext cx="539750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4" name="方程式" r:id="rId7" imgW="317160" imgH="215640" progId="Equation.3">
                    <p:embed/>
                  </p:oleObj>
                </mc:Choice>
                <mc:Fallback>
                  <p:oleObj name="方程式" r:id="rId7" imgW="31716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6292" y="2887794"/>
                          <a:ext cx="539750" cy="36988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6433840"/>
                </p:ext>
              </p:extLst>
            </p:nvPr>
          </p:nvGraphicFramePr>
          <p:xfrm>
            <a:off x="8392582" y="4689516"/>
            <a:ext cx="215900" cy="217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5" name="方程式" r:id="rId9" imgW="126720" imgH="126720" progId="Equation.3">
                    <p:embed/>
                  </p:oleObj>
                </mc:Choice>
                <mc:Fallback>
                  <p:oleObj name="方程式" r:id="rId9" imgW="126720" imgH="12672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2582" y="4689516"/>
                          <a:ext cx="215900" cy="21748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字方塊 13"/>
          <p:cNvSpPr txBox="1"/>
          <p:nvPr/>
        </p:nvSpPr>
        <p:spPr>
          <a:xfrm>
            <a:off x="905896" y="1651221"/>
            <a:ext cx="331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Function set: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758586" y="1667133"/>
            <a:ext cx="3870237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Including all different w and b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072636" y="4726476"/>
                <a:ext cx="2143023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636" y="4726476"/>
                <a:ext cx="2143023" cy="9885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776892" y="2453347"/>
                <a:ext cx="2811924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≥0.5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892" y="2453347"/>
                <a:ext cx="2811924" cy="5421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764120" y="3319191"/>
                <a:ext cx="2811924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120" y="3319191"/>
                <a:ext cx="2811924" cy="5421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6051211" y="2453347"/>
            <a:ext cx="11368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class 1</a:t>
            </a:r>
            <a:endParaRPr lang="zh-TW" altLang="en-US" sz="2800" dirty="0"/>
          </a:p>
        </p:txBody>
      </p:sp>
      <p:sp>
        <p:nvSpPr>
          <p:cNvPr id="30" name="矩形 29"/>
          <p:cNvSpPr/>
          <p:nvPr/>
        </p:nvSpPr>
        <p:spPr>
          <a:xfrm>
            <a:off x="6051211" y="3315054"/>
            <a:ext cx="11368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class 2</a:t>
            </a:r>
            <a:endParaRPr lang="zh-TW" altLang="en-US" sz="2800" dirty="0"/>
          </a:p>
        </p:txBody>
      </p:sp>
      <p:sp>
        <p:nvSpPr>
          <p:cNvPr id="31" name="左大括弧 30"/>
          <p:cNvSpPr/>
          <p:nvPr/>
        </p:nvSpPr>
        <p:spPr>
          <a:xfrm>
            <a:off x="2305610" y="2543565"/>
            <a:ext cx="484054" cy="1216170"/>
          </a:xfrm>
          <a:prstGeom prst="leftBrace">
            <a:avLst>
              <a:gd name="adj1" fmla="val 2520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2080592" y="2393923"/>
            <a:ext cx="5281347" cy="151545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2841380" y="2514188"/>
            <a:ext cx="1745592" cy="440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2841380" y="3356227"/>
            <a:ext cx="1745592" cy="440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4939523" y="2514188"/>
            <a:ext cx="557427" cy="440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4939522" y="3356226"/>
            <a:ext cx="557427" cy="440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298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3" grpId="0"/>
      <p:bldP spid="14" grpId="0"/>
      <p:bldP spid="15" grpId="0" animBg="1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Regression</Template>
  <TotalTime>4132</TotalTime>
  <Words>4809</Words>
  <Application>Microsoft Office PowerPoint</Application>
  <PresentationFormat>全屏显示(4:3)</PresentationFormat>
  <Paragraphs>324</Paragraphs>
  <Slides>23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新細明體</vt:lpstr>
      <vt:lpstr>等线</vt:lpstr>
      <vt:lpstr>华文楷体</vt:lpstr>
      <vt:lpstr>宋体</vt:lpstr>
      <vt:lpstr>腾讯体</vt:lpstr>
      <vt:lpstr>微软雅黑</vt:lpstr>
      <vt:lpstr>文泉驿正黑</vt:lpstr>
      <vt:lpstr>Arial</vt:lpstr>
      <vt:lpstr>Calibri</vt:lpstr>
      <vt:lpstr>Cambria Math</vt:lpstr>
      <vt:lpstr>Office 佈景主題</vt:lpstr>
      <vt:lpstr>方程式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Step 1: 模型选择</vt:lpstr>
      <vt:lpstr>Step 1: 模型选择</vt:lpstr>
      <vt:lpstr>Step 2: 好坏标准</vt:lpstr>
      <vt:lpstr>PowerPoint 演示文稿</vt:lpstr>
      <vt:lpstr>PowerPoint 演示文稿</vt:lpstr>
      <vt:lpstr>Step 2: 好坏标准</vt:lpstr>
      <vt:lpstr>Step 2: 好坏标准</vt:lpstr>
      <vt:lpstr>PowerPoint 演示文稿</vt:lpstr>
      <vt:lpstr>Step 3: 优化方法</vt:lpstr>
      <vt:lpstr>Step 3: 优化方法</vt:lpstr>
      <vt:lpstr>Step 3: 优化方法</vt:lpstr>
      <vt:lpstr>PowerPoint 演示文稿</vt:lpstr>
      <vt:lpstr>PowerPoint 演示文稿</vt:lpstr>
      <vt:lpstr>PowerPoint 演示文稿</vt:lpstr>
      <vt:lpstr>交叉熵 v.s. 均方误差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Hung-yi Lee</dc:creator>
  <cp:lastModifiedBy>Carly</cp:lastModifiedBy>
  <cp:revision>164</cp:revision>
  <dcterms:created xsi:type="dcterms:W3CDTF">2016-10-09T14:10:39Z</dcterms:created>
  <dcterms:modified xsi:type="dcterms:W3CDTF">2020-05-13T04:29:49Z</dcterms:modified>
</cp:coreProperties>
</file>