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153"/>
  </p:handoutMasterIdLst>
  <p:sldIdLst>
    <p:sldId id="416" r:id="rId3"/>
    <p:sldId id="256" r:id="rId4"/>
    <p:sldId id="419" r:id="rId6"/>
    <p:sldId id="257" r:id="rId7"/>
    <p:sldId id="258" r:id="rId8"/>
    <p:sldId id="259" r:id="rId9"/>
    <p:sldId id="260" r:id="rId10"/>
    <p:sldId id="261" r:id="rId11"/>
    <p:sldId id="415" r:id="rId12"/>
    <p:sldId id="262" r:id="rId13"/>
    <p:sldId id="264" r:id="rId14"/>
    <p:sldId id="265" r:id="rId15"/>
    <p:sldId id="266" r:id="rId16"/>
    <p:sldId id="270" r:id="rId17"/>
    <p:sldId id="271" r:id="rId18"/>
    <p:sldId id="272" r:id="rId19"/>
    <p:sldId id="275" r:id="rId20"/>
    <p:sldId id="276" r:id="rId21"/>
    <p:sldId id="279" r:id="rId22"/>
    <p:sldId id="280" r:id="rId23"/>
    <p:sldId id="281" r:id="rId24"/>
    <p:sldId id="282"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9" r:id="rId39"/>
    <p:sldId id="300" r:id="rId40"/>
    <p:sldId id="301" r:id="rId41"/>
    <p:sldId id="421" r:id="rId42"/>
    <p:sldId id="422" r:id="rId43"/>
    <p:sldId id="423" r:id="rId44"/>
    <p:sldId id="424" r:id="rId45"/>
    <p:sldId id="302" r:id="rId46"/>
    <p:sldId id="303" r:id="rId47"/>
    <p:sldId id="426" r:id="rId48"/>
    <p:sldId id="427" r:id="rId49"/>
    <p:sldId id="428" r:id="rId50"/>
    <p:sldId id="429" r:id="rId51"/>
    <p:sldId id="430" r:id="rId52"/>
    <p:sldId id="431" r:id="rId53"/>
    <p:sldId id="432" r:id="rId54"/>
    <p:sldId id="433" r:id="rId55"/>
    <p:sldId id="434" r:id="rId56"/>
    <p:sldId id="435" r:id="rId57"/>
    <p:sldId id="436" r:id="rId58"/>
    <p:sldId id="437" r:id="rId59"/>
    <p:sldId id="438" r:id="rId60"/>
    <p:sldId id="439" r:id="rId61"/>
    <p:sldId id="440" r:id="rId62"/>
    <p:sldId id="441" r:id="rId63"/>
    <p:sldId id="442" r:id="rId64"/>
    <p:sldId id="443" r:id="rId65"/>
    <p:sldId id="444" r:id="rId66"/>
    <p:sldId id="445" r:id="rId67"/>
    <p:sldId id="318" r:id="rId68"/>
    <p:sldId id="319" r:id="rId69"/>
    <p:sldId id="323" r:id="rId70"/>
    <p:sldId id="324" r:id="rId71"/>
    <p:sldId id="325" r:id="rId72"/>
    <p:sldId id="327" r:id="rId73"/>
    <p:sldId id="328" r:id="rId74"/>
    <p:sldId id="329" r:id="rId75"/>
    <p:sldId id="333" r:id="rId76"/>
    <p:sldId id="334" r:id="rId77"/>
    <p:sldId id="336" r:id="rId78"/>
    <p:sldId id="337" r:id="rId79"/>
    <p:sldId id="338" r:id="rId80"/>
    <p:sldId id="395" r:id="rId81"/>
    <p:sldId id="396" r:id="rId82"/>
    <p:sldId id="397" r:id="rId83"/>
    <p:sldId id="398" r:id="rId84"/>
    <p:sldId id="399" r:id="rId85"/>
    <p:sldId id="400" r:id="rId86"/>
    <p:sldId id="401" r:id="rId87"/>
    <p:sldId id="402" r:id="rId88"/>
    <p:sldId id="403" r:id="rId89"/>
    <p:sldId id="404" r:id="rId90"/>
    <p:sldId id="405" r:id="rId91"/>
    <p:sldId id="407" r:id="rId92"/>
    <p:sldId id="408" r:id="rId93"/>
    <p:sldId id="409" r:id="rId94"/>
    <p:sldId id="410" r:id="rId95"/>
    <p:sldId id="412" r:id="rId96"/>
    <p:sldId id="413" r:id="rId97"/>
    <p:sldId id="341" r:id="rId98"/>
    <p:sldId id="449" r:id="rId99"/>
    <p:sldId id="450" r:id="rId100"/>
    <p:sldId id="451" r:id="rId101"/>
    <p:sldId id="452" r:id="rId102"/>
    <p:sldId id="453" r:id="rId103"/>
    <p:sldId id="454" r:id="rId104"/>
    <p:sldId id="568" r:id="rId105"/>
    <p:sldId id="569" r:id="rId106"/>
    <p:sldId id="570" r:id="rId107"/>
    <p:sldId id="571" r:id="rId108"/>
    <p:sldId id="572" r:id="rId109"/>
    <p:sldId id="573" r:id="rId110"/>
    <p:sldId id="574" r:id="rId111"/>
    <p:sldId id="575" r:id="rId112"/>
    <p:sldId id="576" r:id="rId113"/>
    <p:sldId id="578" r:id="rId114"/>
    <p:sldId id="579" r:id="rId115"/>
    <p:sldId id="580" r:id="rId116"/>
    <p:sldId id="615" r:id="rId117"/>
    <p:sldId id="582" r:id="rId118"/>
    <p:sldId id="583" r:id="rId119"/>
    <p:sldId id="616" r:id="rId120"/>
    <p:sldId id="584" r:id="rId121"/>
    <p:sldId id="586" r:id="rId122"/>
    <p:sldId id="587" r:id="rId123"/>
    <p:sldId id="588" r:id="rId124"/>
    <p:sldId id="589" r:id="rId125"/>
    <p:sldId id="590" r:id="rId126"/>
    <p:sldId id="591" r:id="rId127"/>
    <p:sldId id="592" r:id="rId128"/>
    <p:sldId id="593" r:id="rId129"/>
    <p:sldId id="594" r:id="rId130"/>
    <p:sldId id="595" r:id="rId131"/>
    <p:sldId id="596" r:id="rId132"/>
    <p:sldId id="597" r:id="rId133"/>
    <p:sldId id="598" r:id="rId134"/>
    <p:sldId id="599" r:id="rId135"/>
    <p:sldId id="600" r:id="rId136"/>
    <p:sldId id="601" r:id="rId137"/>
    <p:sldId id="602" r:id="rId138"/>
    <p:sldId id="603" r:id="rId139"/>
    <p:sldId id="604" r:id="rId140"/>
    <p:sldId id="605" r:id="rId141"/>
    <p:sldId id="606" r:id="rId142"/>
    <p:sldId id="607" r:id="rId143"/>
    <p:sldId id="608" r:id="rId144"/>
    <p:sldId id="609" r:id="rId145"/>
    <p:sldId id="610" r:id="rId146"/>
    <p:sldId id="612" r:id="rId147"/>
    <p:sldId id="613" r:id="rId148"/>
    <p:sldId id="420" r:id="rId149"/>
    <p:sldId id="617" r:id="rId150"/>
    <p:sldId id="618" r:id="rId151"/>
    <p:sldId id="619" r:id="rId152"/>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FF"/>
    <a:srgbClr val="66FF66"/>
    <a:srgbClr val="0000CC"/>
    <a:srgbClr val="0000FF"/>
    <a:srgbClr val="FFFF66"/>
    <a:srgbClr val="000099"/>
    <a:srgbClr val="00FF00"/>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4129" autoAdjust="0"/>
    <p:restoredTop sz="95641" autoAdjust="0"/>
  </p:normalViewPr>
  <p:slideViewPr>
    <p:cSldViewPr>
      <p:cViewPr varScale="1">
        <p:scale>
          <a:sx n="102" d="100"/>
          <a:sy n="102" d="100"/>
        </p:scale>
        <p:origin x="844" y="84"/>
      </p:cViewPr>
      <p:guideLst>
        <p:guide orient="horz" pos="2121"/>
        <p:guide pos="3167"/>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875"/>
        <p:guide pos="2241"/>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6" Type="http://schemas.openxmlformats.org/officeDocument/2006/relationships/tableStyles" Target="tableStyles.xml"/><Relationship Id="rId155" Type="http://schemas.openxmlformats.org/officeDocument/2006/relationships/viewProps" Target="viewProps.xml"/><Relationship Id="rId154" Type="http://schemas.openxmlformats.org/officeDocument/2006/relationships/presProps" Target="presProps.xml"/><Relationship Id="rId153" Type="http://schemas.openxmlformats.org/officeDocument/2006/relationships/handoutMaster" Target="handoutMasters/handoutMaster1.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15.wmf"/><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5" Type="http://schemas.openxmlformats.org/officeDocument/2006/relationships/image" Target="../media/image15.wmf"/><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5" Type="http://schemas.openxmlformats.org/officeDocument/2006/relationships/image" Target="../media/image15.wmf"/><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5" Type="http://schemas.openxmlformats.org/officeDocument/2006/relationships/image" Target="../media/image15.wmf"/><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E4C64EE1-592A-45A9-9E8D-8A110C604C90}"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en-US" altLang="zh-CN" smtClean="0"/>
          </a:p>
          <a:p>
            <a:pPr lvl="1"/>
            <a:r>
              <a:rPr lang="en-US" altLang="zh-CN" smtClean="0"/>
              <a:t>5656</a:t>
            </a:r>
            <a:endParaRPr lang="en-US" altLang="zh-CN" smtClean="0"/>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8DA2099C-E03D-4BEA-80BD-EC59252D8E32}"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396C443-04BC-4639-B5F7-E14A7E3E0041}" type="slidenum">
              <a:rPr lang="zh-CN" altLang="en-US"/>
            </a:fld>
            <a:endParaRPr lang="en-US" altLang="zh-CN"/>
          </a:p>
        </p:txBody>
      </p:sp>
      <p:sp>
        <p:nvSpPr>
          <p:cNvPr id="24578" name="Rectangle 2"/>
          <p:cNvSpPr>
            <a:spLocks noGrp="1" noRot="1" noChangeAspect="1" noChangeArrowheads="1" noTextEdit="1"/>
          </p:cNvSpPr>
          <p:nvPr>
            <p:ph type="sldImg"/>
          </p:nvPr>
        </p:nvSpPr>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98DC91F-70ED-458E-BAB9-C671610F7BC9}" type="slidenum">
              <a:rPr lang="en-US" altLang="zh-CN"/>
            </a:fld>
            <a:endParaRPr lang="en-US" altLang="zh-CN"/>
          </a:p>
        </p:txBody>
      </p:sp>
      <p:sp>
        <p:nvSpPr>
          <p:cNvPr id="323586" name="Rectangle 2"/>
          <p:cNvSpPr>
            <a:spLocks noGrp="1" noRot="1" noChangeAspect="1" noChangeArrowheads="1" noTextEdit="1"/>
          </p:cNvSpPr>
          <p:nvPr>
            <p:ph type="sldImg"/>
          </p:nvPr>
        </p:nvSpPr>
        <p:spPr/>
      </p:sp>
      <p:sp>
        <p:nvSpPr>
          <p:cNvPr id="323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63B0F84-253F-4FCC-AE2D-F6BD9E9F1B3F}" type="slidenum">
              <a:rPr lang="en-US" altLang="zh-CN"/>
            </a:fld>
            <a:endParaRPr lang="en-US" altLang="zh-CN"/>
          </a:p>
        </p:txBody>
      </p:sp>
      <p:sp>
        <p:nvSpPr>
          <p:cNvPr id="325634" name="Rectangle 2"/>
          <p:cNvSpPr>
            <a:spLocks noGrp="1" noRot="1" noChangeAspect="1" noChangeArrowheads="1" noTextEdit="1"/>
          </p:cNvSpPr>
          <p:nvPr>
            <p:ph type="sldImg"/>
          </p:nvPr>
        </p:nvSpPr>
        <p:spPr/>
      </p:sp>
      <p:sp>
        <p:nvSpPr>
          <p:cNvPr id="325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E2A80B3-C0A5-413B-893E-AEC8AE2A60F3}" type="slidenum">
              <a:rPr lang="en-US" altLang="zh-CN"/>
            </a:fld>
            <a:endParaRPr lang="en-US" altLang="zh-CN"/>
          </a:p>
        </p:txBody>
      </p:sp>
      <p:sp>
        <p:nvSpPr>
          <p:cNvPr id="327682" name="Rectangle 2"/>
          <p:cNvSpPr>
            <a:spLocks noGrp="1" noRot="1" noChangeAspect="1" noChangeArrowheads="1" noTextEdit="1"/>
          </p:cNvSpPr>
          <p:nvPr>
            <p:ph type="sldImg"/>
          </p:nvPr>
        </p:nvSpPr>
        <p:spPr/>
      </p:sp>
      <p:sp>
        <p:nvSpPr>
          <p:cNvPr id="327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01E3C24-B2DE-474F-9D4E-5031B58F49A3}" type="slidenum">
              <a:rPr lang="en-US" altLang="zh-CN"/>
            </a:fld>
            <a:endParaRPr lang="en-US" altLang="zh-CN"/>
          </a:p>
        </p:txBody>
      </p:sp>
      <p:sp>
        <p:nvSpPr>
          <p:cNvPr id="329730" name="Rectangle 2"/>
          <p:cNvSpPr>
            <a:spLocks noGrp="1" noRot="1" noChangeAspect="1" noChangeArrowheads="1" noTextEdit="1"/>
          </p:cNvSpPr>
          <p:nvPr>
            <p:ph type="sldImg"/>
          </p:nvPr>
        </p:nvSpPr>
        <p:spPr/>
      </p:sp>
      <p:sp>
        <p:nvSpPr>
          <p:cNvPr id="329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03F02B4-BF08-4FFA-9A60-301F9E595FC1}" type="slidenum">
              <a:rPr lang="en-US" altLang="zh-CN"/>
            </a:fld>
            <a:endParaRPr lang="en-US" altLang="zh-CN"/>
          </a:p>
        </p:txBody>
      </p:sp>
      <p:sp>
        <p:nvSpPr>
          <p:cNvPr id="331778" name="Rectangle 2"/>
          <p:cNvSpPr>
            <a:spLocks noGrp="1" noRot="1" noChangeAspect="1" noChangeArrowheads="1" noTextEdit="1"/>
          </p:cNvSpPr>
          <p:nvPr>
            <p:ph type="sldImg"/>
          </p:nvPr>
        </p:nvSpPr>
        <p:spPr/>
      </p:sp>
      <p:sp>
        <p:nvSpPr>
          <p:cNvPr id="331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03F02B4-BF08-4FFA-9A60-301F9E595FC1}" type="slidenum">
              <a:rPr lang="en-US" altLang="zh-CN"/>
            </a:fld>
            <a:endParaRPr lang="en-US" altLang="zh-CN"/>
          </a:p>
        </p:txBody>
      </p:sp>
      <p:sp>
        <p:nvSpPr>
          <p:cNvPr id="331778" name="Rectangle 2"/>
          <p:cNvSpPr>
            <a:spLocks noGrp="1" noRot="1" noChangeAspect="1" noChangeArrowheads="1" noTextEdit="1"/>
          </p:cNvSpPr>
          <p:nvPr>
            <p:ph type="sldImg"/>
          </p:nvPr>
        </p:nvSpPr>
        <p:spPr/>
      </p:sp>
      <p:sp>
        <p:nvSpPr>
          <p:cNvPr id="331779" name="Rectangle 3"/>
          <p:cNvSpPr>
            <a:spLocks noGrp="1" noChangeArrowheads="1"/>
          </p:cNvSpPr>
          <p:nvPr>
            <p:ph type="body" idx="1"/>
          </p:nvPr>
        </p:nvSpPr>
        <p:spPr/>
        <p:txBody>
          <a:bodyPr/>
          <a:lstStyle/>
          <a:p>
            <a:r>
              <a:rPr lang="zh-CN" altLang="zh-CN"/>
              <a:t>通信的端点 是主机中的进程！</a:t>
            </a:r>
            <a:endParaRPr lang="zh-CN" altLang="zh-CN"/>
          </a:p>
          <a:p>
            <a:r>
              <a:rPr lang="zh-CN" altLang="zh-CN"/>
              <a:t>端到端通信</a:t>
            </a:r>
            <a:endParaRPr lang="zh-CN" altLang="zh-CN"/>
          </a:p>
          <a:p>
            <a:r>
              <a:rPr lang="zh-CN" altLang="zh-CN"/>
              <a:t>两个端点之间如何通信？过程是什么？</a:t>
            </a:r>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B0153AC-7D3C-4E63-ABF1-831CDADCC2CA}" type="slidenum">
              <a:rPr lang="en-US" altLang="zh-CN"/>
            </a:fld>
            <a:endParaRPr lang="en-US" altLang="zh-CN"/>
          </a:p>
        </p:txBody>
      </p:sp>
      <p:sp>
        <p:nvSpPr>
          <p:cNvPr id="333826" name="Rectangle 2"/>
          <p:cNvSpPr>
            <a:spLocks noGrp="1" noRot="1" noChangeAspect="1" noChangeArrowheads="1" noTextEdit="1"/>
          </p:cNvSpPr>
          <p:nvPr>
            <p:ph type="sldImg"/>
          </p:nvPr>
        </p:nvSpPr>
        <p:spPr/>
      </p:sp>
      <p:sp>
        <p:nvSpPr>
          <p:cNvPr id="333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1851235-BE85-4B90-B8D9-72D2F36701A4}" type="slidenum">
              <a:rPr lang="en-US" altLang="zh-CN"/>
            </a:fld>
            <a:endParaRPr lang="en-US" altLang="zh-CN"/>
          </a:p>
        </p:txBody>
      </p:sp>
      <p:sp>
        <p:nvSpPr>
          <p:cNvPr id="345090" name="Rectangle 2"/>
          <p:cNvSpPr>
            <a:spLocks noGrp="1" noRot="1" noChangeAspect="1" noChangeArrowheads="1" noTextEdit="1"/>
          </p:cNvSpPr>
          <p:nvPr>
            <p:ph type="sldImg"/>
          </p:nvPr>
        </p:nvSpPr>
        <p:spPr/>
      </p:sp>
      <p:sp>
        <p:nvSpPr>
          <p:cNvPr id="3450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648F961-5313-4AFB-B385-855AF8B683DC}" type="slidenum">
              <a:rPr lang="en-US" altLang="zh-CN"/>
            </a:fld>
            <a:endParaRPr lang="en-US" altLang="zh-CN"/>
          </a:p>
        </p:txBody>
      </p:sp>
      <p:sp>
        <p:nvSpPr>
          <p:cNvPr id="346114" name="Rectangle 2"/>
          <p:cNvSpPr>
            <a:spLocks noGrp="1" noRot="1" noChangeAspect="1" noChangeArrowheads="1" noTextEdit="1"/>
          </p:cNvSpPr>
          <p:nvPr>
            <p:ph type="sldImg"/>
          </p:nvPr>
        </p:nvSpPr>
        <p:spPr/>
      </p:sp>
      <p:sp>
        <p:nvSpPr>
          <p:cNvPr id="346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C1D802A-9949-43DE-A3F8-40C41E9B677D}" type="slidenum">
              <a:rPr lang="en-US" altLang="zh-CN"/>
            </a:fld>
            <a:endParaRPr lang="en-US" altLang="zh-CN"/>
          </a:p>
        </p:txBody>
      </p:sp>
      <p:sp>
        <p:nvSpPr>
          <p:cNvPr id="350210" name="Rectangle 2"/>
          <p:cNvSpPr>
            <a:spLocks noGrp="1" noRot="1" noChangeAspect="1" noChangeArrowheads="1" noTextEdit="1"/>
          </p:cNvSpPr>
          <p:nvPr>
            <p:ph type="sldImg"/>
          </p:nvPr>
        </p:nvSpPr>
        <p:spPr/>
      </p:sp>
      <p:sp>
        <p:nvSpPr>
          <p:cNvPr id="3502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计算机网络的作用表现在哪些方面？</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FC5ADF6-5157-479A-913E-0CAFC747B65A}" type="slidenum">
              <a:rPr lang="en-US" altLang="zh-CN"/>
            </a:fld>
            <a:endParaRPr lang="en-US" altLang="zh-CN"/>
          </a:p>
        </p:txBody>
      </p:sp>
      <p:sp>
        <p:nvSpPr>
          <p:cNvPr id="351234" name="Rectangle 2"/>
          <p:cNvSpPr>
            <a:spLocks noGrp="1" noRot="1" noChangeAspect="1" noChangeArrowheads="1" noTextEdit="1"/>
          </p:cNvSpPr>
          <p:nvPr>
            <p:ph type="sldImg"/>
          </p:nvPr>
        </p:nvSpPr>
        <p:spPr/>
      </p:sp>
      <p:sp>
        <p:nvSpPr>
          <p:cNvPr id="351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CBCB99F-07E3-4992-9D17-385D5D716B0D}" type="slidenum">
              <a:rPr lang="en-US" altLang="zh-CN"/>
            </a:fld>
            <a:endParaRPr lang="en-US" altLang="zh-CN"/>
          </a:p>
        </p:txBody>
      </p:sp>
      <p:sp>
        <p:nvSpPr>
          <p:cNvPr id="352258" name="Rectangle 2"/>
          <p:cNvSpPr>
            <a:spLocks noGrp="1" noRot="1" noChangeAspect="1" noChangeArrowheads="1" noTextEdit="1"/>
          </p:cNvSpPr>
          <p:nvPr>
            <p:ph type="sldImg"/>
          </p:nvPr>
        </p:nvSpPr>
        <p:spPr/>
      </p:sp>
      <p:sp>
        <p:nvSpPr>
          <p:cNvPr id="352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defTabSz="966470" eaLnBrk="0" hangingPunct="0">
              <a:defRPr kumimoji="1" sz="2400" b="1">
                <a:solidFill>
                  <a:schemeClr val="tx1"/>
                </a:solidFill>
                <a:latin typeface="굴림" pitchFamily="34" charset="-127"/>
                <a:ea typeface="굴림" pitchFamily="34" charset="-127"/>
              </a:defRPr>
            </a:lvl1pPr>
            <a:lvl2pPr marL="742950" indent="-285750" defTabSz="966470" eaLnBrk="0" hangingPunct="0">
              <a:defRPr kumimoji="1" sz="2400" b="1">
                <a:solidFill>
                  <a:schemeClr val="tx1"/>
                </a:solidFill>
                <a:latin typeface="굴림" pitchFamily="34" charset="-127"/>
                <a:ea typeface="굴림" pitchFamily="34" charset="-127"/>
              </a:defRPr>
            </a:lvl2pPr>
            <a:lvl3pPr marL="1143000" indent="-228600" defTabSz="966470" eaLnBrk="0" hangingPunct="0">
              <a:defRPr kumimoji="1" sz="2400" b="1">
                <a:solidFill>
                  <a:schemeClr val="tx1"/>
                </a:solidFill>
                <a:latin typeface="굴림" pitchFamily="34" charset="-127"/>
                <a:ea typeface="굴림" pitchFamily="34" charset="-127"/>
              </a:defRPr>
            </a:lvl3pPr>
            <a:lvl4pPr marL="1600200" indent="-228600" defTabSz="966470" eaLnBrk="0" hangingPunct="0">
              <a:defRPr kumimoji="1" sz="2400" b="1">
                <a:solidFill>
                  <a:schemeClr val="tx1"/>
                </a:solidFill>
                <a:latin typeface="굴림" pitchFamily="34" charset="-127"/>
                <a:ea typeface="굴림" pitchFamily="34" charset="-127"/>
              </a:defRPr>
            </a:lvl4pPr>
            <a:lvl5pPr marL="2057400" indent="-228600" defTabSz="966470" eaLnBrk="0" hangingPunct="0">
              <a:defRPr kumimoji="1" sz="2400" b="1">
                <a:solidFill>
                  <a:schemeClr val="tx1"/>
                </a:solidFill>
                <a:latin typeface="굴림" pitchFamily="34" charset="-127"/>
                <a:ea typeface="굴림" pitchFamily="34" charset="-127"/>
              </a:defRPr>
            </a:lvl5pPr>
            <a:lvl6pPr marL="25146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fld id="{3260A090-0C1A-4B2C-8AED-677AC30377BF}" type="slidenum">
              <a:rPr kumimoji="0" lang="zh-CN" altLang="en-US" sz="1300" b="0">
                <a:latin typeface="Times New Roman" panose="02020603050405020304" pitchFamily="18" charset="0"/>
                <a:ea typeface="宋体" panose="02010600030101010101" pitchFamily="2" charset="-122"/>
              </a:rPr>
            </a:fld>
            <a:endParaRPr kumimoji="0" lang="en-US" altLang="zh-CN" sz="1300" b="0">
              <a:latin typeface="Times New Roman" panose="02020603050405020304" pitchFamily="18" charset="0"/>
              <a:ea typeface="宋体" panose="02010600030101010101" pitchFamily="2" charset="-122"/>
            </a:endParaRPr>
          </a:p>
        </p:txBody>
      </p:sp>
      <p:sp>
        <p:nvSpPr>
          <p:cNvPr id="125955" name="Rectangle 2"/>
          <p:cNvSpPr>
            <a:spLocks noGrp="1" noRot="1" noChangeAspect="1" noChangeArrowheads="1" noTextEdit="1"/>
          </p:cNvSpPr>
          <p:nvPr>
            <p:ph type="sldImg"/>
          </p:nvPr>
        </p:nvSpPr>
        <p:spPr/>
      </p:sp>
      <p:sp>
        <p:nvSpPr>
          <p:cNvPr id="125956" name="Rectangle 3"/>
          <p:cNvSpPr>
            <a:spLocks noGrp="1" noChangeArrowheads="1"/>
          </p:cNvSpPr>
          <p:nvPr>
            <p:ph type="body" idx="1"/>
          </p:nvPr>
        </p:nvSpPr>
        <p:spPr>
          <a:xfrm>
            <a:off x="731838" y="4560888"/>
            <a:ext cx="5851525" cy="4319587"/>
          </a:xfrm>
          <a:noFill/>
        </p:spPr>
        <p:txBody>
          <a:bodyPr/>
          <a:lstStyle/>
          <a:p>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lvl1pPr defTabSz="966470" eaLnBrk="0" hangingPunct="0">
              <a:defRPr kumimoji="1" sz="2400" b="1">
                <a:solidFill>
                  <a:schemeClr val="tx1"/>
                </a:solidFill>
                <a:latin typeface="굴림" pitchFamily="34" charset="-127"/>
                <a:ea typeface="굴림" pitchFamily="34" charset="-127"/>
              </a:defRPr>
            </a:lvl1pPr>
            <a:lvl2pPr marL="742950" indent="-285750" defTabSz="966470" eaLnBrk="0" hangingPunct="0">
              <a:defRPr kumimoji="1" sz="2400" b="1">
                <a:solidFill>
                  <a:schemeClr val="tx1"/>
                </a:solidFill>
                <a:latin typeface="굴림" pitchFamily="34" charset="-127"/>
                <a:ea typeface="굴림" pitchFamily="34" charset="-127"/>
              </a:defRPr>
            </a:lvl2pPr>
            <a:lvl3pPr marL="1143000" indent="-228600" defTabSz="966470" eaLnBrk="0" hangingPunct="0">
              <a:defRPr kumimoji="1" sz="2400" b="1">
                <a:solidFill>
                  <a:schemeClr val="tx1"/>
                </a:solidFill>
                <a:latin typeface="굴림" pitchFamily="34" charset="-127"/>
                <a:ea typeface="굴림" pitchFamily="34" charset="-127"/>
              </a:defRPr>
            </a:lvl3pPr>
            <a:lvl4pPr marL="1600200" indent="-228600" defTabSz="966470" eaLnBrk="0" hangingPunct="0">
              <a:defRPr kumimoji="1" sz="2400" b="1">
                <a:solidFill>
                  <a:schemeClr val="tx1"/>
                </a:solidFill>
                <a:latin typeface="굴림" pitchFamily="34" charset="-127"/>
                <a:ea typeface="굴림" pitchFamily="34" charset="-127"/>
              </a:defRPr>
            </a:lvl4pPr>
            <a:lvl5pPr marL="2057400" indent="-228600" defTabSz="966470" eaLnBrk="0" hangingPunct="0">
              <a:defRPr kumimoji="1" sz="2400" b="1">
                <a:solidFill>
                  <a:schemeClr val="tx1"/>
                </a:solidFill>
                <a:latin typeface="굴림" pitchFamily="34" charset="-127"/>
                <a:ea typeface="굴림" pitchFamily="34" charset="-127"/>
              </a:defRPr>
            </a:lvl5pPr>
            <a:lvl6pPr marL="25146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fld id="{0BE82B58-60C7-438C-B3F5-6D6F7A58AD06}" type="slidenum">
              <a:rPr kumimoji="0" lang="zh-CN" altLang="en-US" sz="1300" b="0">
                <a:latin typeface="Times New Roman" panose="02020603050405020304" pitchFamily="18" charset="0"/>
                <a:ea typeface="宋体" panose="02010600030101010101" pitchFamily="2" charset="-122"/>
              </a:rPr>
            </a:fld>
            <a:endParaRPr kumimoji="0" lang="en-US" altLang="zh-CN" sz="1300" b="0">
              <a:latin typeface="Times New Roman" panose="02020603050405020304" pitchFamily="18" charset="0"/>
              <a:ea typeface="宋体" panose="02010600030101010101" pitchFamily="2" charset="-122"/>
            </a:endParaRPr>
          </a:p>
        </p:txBody>
      </p:sp>
      <p:sp>
        <p:nvSpPr>
          <p:cNvPr id="126979" name="Rectangle 2"/>
          <p:cNvSpPr>
            <a:spLocks noGrp="1" noRot="1" noChangeAspect="1" noChangeArrowheads="1" noTextEdit="1"/>
          </p:cNvSpPr>
          <p:nvPr>
            <p:ph type="sldImg"/>
          </p:nvPr>
        </p:nvSpPr>
        <p:spPr/>
      </p:sp>
      <p:sp>
        <p:nvSpPr>
          <p:cNvPr id="126980"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lvl1pPr defTabSz="966470" eaLnBrk="0" hangingPunct="0">
              <a:defRPr kumimoji="1" sz="2400" b="1">
                <a:solidFill>
                  <a:schemeClr val="tx1"/>
                </a:solidFill>
                <a:latin typeface="굴림" pitchFamily="34" charset="-127"/>
                <a:ea typeface="굴림" pitchFamily="34" charset="-127"/>
              </a:defRPr>
            </a:lvl1pPr>
            <a:lvl2pPr marL="742950" indent="-285750" defTabSz="966470" eaLnBrk="0" hangingPunct="0">
              <a:defRPr kumimoji="1" sz="2400" b="1">
                <a:solidFill>
                  <a:schemeClr val="tx1"/>
                </a:solidFill>
                <a:latin typeface="굴림" pitchFamily="34" charset="-127"/>
                <a:ea typeface="굴림" pitchFamily="34" charset="-127"/>
              </a:defRPr>
            </a:lvl2pPr>
            <a:lvl3pPr marL="1143000" indent="-228600" defTabSz="966470" eaLnBrk="0" hangingPunct="0">
              <a:defRPr kumimoji="1" sz="2400" b="1">
                <a:solidFill>
                  <a:schemeClr val="tx1"/>
                </a:solidFill>
                <a:latin typeface="굴림" pitchFamily="34" charset="-127"/>
                <a:ea typeface="굴림" pitchFamily="34" charset="-127"/>
              </a:defRPr>
            </a:lvl3pPr>
            <a:lvl4pPr marL="1600200" indent="-228600" defTabSz="966470" eaLnBrk="0" hangingPunct="0">
              <a:defRPr kumimoji="1" sz="2400" b="1">
                <a:solidFill>
                  <a:schemeClr val="tx1"/>
                </a:solidFill>
                <a:latin typeface="굴림" pitchFamily="34" charset="-127"/>
                <a:ea typeface="굴림" pitchFamily="34" charset="-127"/>
              </a:defRPr>
            </a:lvl4pPr>
            <a:lvl5pPr marL="2057400" indent="-228600" defTabSz="966470" eaLnBrk="0" hangingPunct="0">
              <a:defRPr kumimoji="1" sz="2400" b="1">
                <a:solidFill>
                  <a:schemeClr val="tx1"/>
                </a:solidFill>
                <a:latin typeface="굴림" pitchFamily="34" charset="-127"/>
                <a:ea typeface="굴림" pitchFamily="34" charset="-127"/>
              </a:defRPr>
            </a:lvl5pPr>
            <a:lvl6pPr marL="25146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fld id="{28462307-AAB0-406E-952C-02BC1E38766F}" type="slidenum">
              <a:rPr kumimoji="0" lang="zh-CN" altLang="en-US" sz="1300" b="0">
                <a:latin typeface="Times New Roman" panose="02020603050405020304" pitchFamily="18" charset="0"/>
                <a:ea typeface="宋体" panose="02010600030101010101" pitchFamily="2" charset="-122"/>
              </a:rPr>
            </a:fld>
            <a:endParaRPr kumimoji="0" lang="en-US" altLang="zh-CN" sz="1300" b="0">
              <a:latin typeface="Times New Roman" panose="02020603050405020304" pitchFamily="18" charset="0"/>
              <a:ea typeface="宋体" panose="02010600030101010101" pitchFamily="2" charset="-122"/>
            </a:endParaRPr>
          </a:p>
        </p:txBody>
      </p:sp>
      <p:sp>
        <p:nvSpPr>
          <p:cNvPr id="128003" name="Rectangle 2"/>
          <p:cNvSpPr>
            <a:spLocks noGrp="1" noRot="1" noChangeAspect="1" noChangeArrowheads="1" noTextEdit="1"/>
          </p:cNvSpPr>
          <p:nvPr>
            <p:ph type="sldImg"/>
          </p:nvPr>
        </p:nvSpPr>
        <p:spPr/>
      </p:sp>
      <p:sp>
        <p:nvSpPr>
          <p:cNvPr id="128004"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lvl1pPr defTabSz="966470" eaLnBrk="0" hangingPunct="0">
              <a:defRPr kumimoji="1" sz="2400" b="1">
                <a:solidFill>
                  <a:schemeClr val="tx1"/>
                </a:solidFill>
                <a:latin typeface="굴림" pitchFamily="34" charset="-127"/>
                <a:ea typeface="굴림" pitchFamily="34" charset="-127"/>
              </a:defRPr>
            </a:lvl1pPr>
            <a:lvl2pPr marL="742950" indent="-285750" defTabSz="966470" eaLnBrk="0" hangingPunct="0">
              <a:defRPr kumimoji="1" sz="2400" b="1">
                <a:solidFill>
                  <a:schemeClr val="tx1"/>
                </a:solidFill>
                <a:latin typeface="굴림" pitchFamily="34" charset="-127"/>
                <a:ea typeface="굴림" pitchFamily="34" charset="-127"/>
              </a:defRPr>
            </a:lvl2pPr>
            <a:lvl3pPr marL="1143000" indent="-228600" defTabSz="966470" eaLnBrk="0" hangingPunct="0">
              <a:defRPr kumimoji="1" sz="2400" b="1">
                <a:solidFill>
                  <a:schemeClr val="tx1"/>
                </a:solidFill>
                <a:latin typeface="굴림" pitchFamily="34" charset="-127"/>
                <a:ea typeface="굴림" pitchFamily="34" charset="-127"/>
              </a:defRPr>
            </a:lvl3pPr>
            <a:lvl4pPr marL="1600200" indent="-228600" defTabSz="966470" eaLnBrk="0" hangingPunct="0">
              <a:defRPr kumimoji="1" sz="2400" b="1">
                <a:solidFill>
                  <a:schemeClr val="tx1"/>
                </a:solidFill>
                <a:latin typeface="굴림" pitchFamily="34" charset="-127"/>
                <a:ea typeface="굴림" pitchFamily="34" charset="-127"/>
              </a:defRPr>
            </a:lvl4pPr>
            <a:lvl5pPr marL="2057400" indent="-228600" defTabSz="966470" eaLnBrk="0" hangingPunct="0">
              <a:defRPr kumimoji="1" sz="2400" b="1">
                <a:solidFill>
                  <a:schemeClr val="tx1"/>
                </a:solidFill>
                <a:latin typeface="굴림" pitchFamily="34" charset="-127"/>
                <a:ea typeface="굴림" pitchFamily="34" charset="-127"/>
              </a:defRPr>
            </a:lvl5pPr>
            <a:lvl6pPr marL="25146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fld id="{1A75FABC-CA0F-4BD9-B93F-1EEBC119298D}" type="slidenum">
              <a:rPr kumimoji="0" lang="zh-CN" altLang="en-US" sz="1300" b="0">
                <a:latin typeface="Times New Roman" panose="02020603050405020304" pitchFamily="18" charset="0"/>
                <a:ea typeface="宋体" panose="02010600030101010101" pitchFamily="2" charset="-122"/>
              </a:rPr>
            </a:fld>
            <a:endParaRPr kumimoji="0" lang="en-US" altLang="zh-CN" sz="1300" b="0">
              <a:latin typeface="Times New Roman" panose="02020603050405020304" pitchFamily="18" charset="0"/>
              <a:ea typeface="宋体" panose="02010600030101010101" pitchFamily="2" charset="-122"/>
            </a:endParaRPr>
          </a:p>
        </p:txBody>
      </p:sp>
      <p:sp>
        <p:nvSpPr>
          <p:cNvPr id="132099" name="Rectangle 2"/>
          <p:cNvSpPr>
            <a:spLocks noGrp="1" noRot="1" noChangeAspect="1" noChangeArrowheads="1" noTextEdit="1"/>
          </p:cNvSpPr>
          <p:nvPr>
            <p:ph type="sldImg"/>
          </p:nvPr>
        </p:nvSpPr>
        <p:spPr/>
      </p:sp>
      <p:sp>
        <p:nvSpPr>
          <p:cNvPr id="132100"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7BE0ED5-0D77-46BF-8F16-43D6C728B48A}" type="slidenum">
              <a:rPr lang="en-US" altLang="zh-CN"/>
            </a:fld>
            <a:endParaRPr lang="en-US" altLang="zh-CN"/>
          </a:p>
        </p:txBody>
      </p:sp>
      <p:sp>
        <p:nvSpPr>
          <p:cNvPr id="354306" name="Rectangle 2"/>
          <p:cNvSpPr>
            <a:spLocks noGrp="1" noRot="1" noChangeAspect="1" noChangeArrowheads="1" noTextEdit="1"/>
          </p:cNvSpPr>
          <p:nvPr>
            <p:ph type="sldImg"/>
          </p:nvPr>
        </p:nvSpPr>
        <p:spPr/>
      </p:sp>
      <p:sp>
        <p:nvSpPr>
          <p:cNvPr id="354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7BE0ED5-0D77-46BF-8F16-43D6C728B48A}" type="slidenum">
              <a:rPr lang="en-US" altLang="zh-CN"/>
            </a:fld>
            <a:endParaRPr lang="en-US" altLang="zh-CN"/>
          </a:p>
        </p:txBody>
      </p:sp>
      <p:sp>
        <p:nvSpPr>
          <p:cNvPr id="354306" name="Rectangle 2"/>
          <p:cNvSpPr>
            <a:spLocks noGrp="1" noRot="1" noChangeAspect="1" noChangeArrowheads="1" noTextEdit="1"/>
          </p:cNvSpPr>
          <p:nvPr>
            <p:ph type="sldImg"/>
          </p:nvPr>
        </p:nvSpPr>
        <p:spPr/>
      </p:sp>
      <p:sp>
        <p:nvSpPr>
          <p:cNvPr id="354307" name="Rectangle 3"/>
          <p:cNvSpPr>
            <a:spLocks noGrp="1" noChangeArrowheads="1"/>
          </p:cNvSpPr>
          <p:nvPr>
            <p:ph type="body" idx="1"/>
          </p:nvPr>
        </p:nvSpPr>
        <p:spPr/>
        <p:txBody>
          <a:bodyPr/>
          <a:lstStyle/>
          <a:p>
            <a:r>
              <a:rPr lang="zh-CN" altLang="zh-CN"/>
              <a:t>有哪些交换技术呢？</a:t>
            </a:r>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lvl1pPr defTabSz="966470" eaLnBrk="0" hangingPunct="0">
              <a:defRPr kumimoji="1" sz="2400" b="1">
                <a:solidFill>
                  <a:schemeClr val="tx1"/>
                </a:solidFill>
                <a:latin typeface="굴림" pitchFamily="34" charset="-127"/>
                <a:ea typeface="굴림" pitchFamily="34" charset="-127"/>
              </a:defRPr>
            </a:lvl1pPr>
            <a:lvl2pPr marL="742950" indent="-285750" defTabSz="966470" eaLnBrk="0" hangingPunct="0">
              <a:defRPr kumimoji="1" sz="2400" b="1">
                <a:solidFill>
                  <a:schemeClr val="tx1"/>
                </a:solidFill>
                <a:latin typeface="굴림" pitchFamily="34" charset="-127"/>
                <a:ea typeface="굴림" pitchFamily="34" charset="-127"/>
              </a:defRPr>
            </a:lvl2pPr>
            <a:lvl3pPr marL="1143000" indent="-228600" defTabSz="966470" eaLnBrk="0" hangingPunct="0">
              <a:defRPr kumimoji="1" sz="2400" b="1">
                <a:solidFill>
                  <a:schemeClr val="tx1"/>
                </a:solidFill>
                <a:latin typeface="굴림" pitchFamily="34" charset="-127"/>
                <a:ea typeface="굴림" pitchFamily="34" charset="-127"/>
              </a:defRPr>
            </a:lvl3pPr>
            <a:lvl4pPr marL="1600200" indent="-228600" defTabSz="966470" eaLnBrk="0" hangingPunct="0">
              <a:defRPr kumimoji="1" sz="2400" b="1">
                <a:solidFill>
                  <a:schemeClr val="tx1"/>
                </a:solidFill>
                <a:latin typeface="굴림" pitchFamily="34" charset="-127"/>
                <a:ea typeface="굴림" pitchFamily="34" charset="-127"/>
              </a:defRPr>
            </a:lvl4pPr>
            <a:lvl5pPr marL="2057400" indent="-228600" defTabSz="966470" eaLnBrk="0" hangingPunct="0">
              <a:defRPr kumimoji="1" sz="2400" b="1">
                <a:solidFill>
                  <a:schemeClr val="tx1"/>
                </a:solidFill>
                <a:latin typeface="굴림" pitchFamily="34" charset="-127"/>
                <a:ea typeface="굴림" pitchFamily="34" charset="-127"/>
              </a:defRPr>
            </a:lvl5pPr>
            <a:lvl6pPr marL="25146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fld id="{86C1FBCA-2A74-4A4A-AA51-10B97D6936FF}" type="slidenum">
              <a:rPr kumimoji="0" lang="zh-CN" altLang="en-US" sz="1300" b="0">
                <a:latin typeface="Times New Roman" panose="02020603050405020304" pitchFamily="18" charset="0"/>
                <a:ea typeface="宋体" panose="02010600030101010101" pitchFamily="2" charset="-122"/>
              </a:rPr>
            </a:fld>
            <a:endParaRPr kumimoji="0" lang="en-US" altLang="zh-CN" sz="1300" b="0">
              <a:latin typeface="Times New Roman" panose="02020603050405020304" pitchFamily="18" charset="0"/>
              <a:ea typeface="宋体" panose="02010600030101010101" pitchFamily="2" charset="-122"/>
            </a:endParaRPr>
          </a:p>
        </p:txBody>
      </p:sp>
      <p:sp>
        <p:nvSpPr>
          <p:cNvPr id="150531" name="Rectangle 7"/>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470" eaLnBrk="0" hangingPunct="0">
              <a:defRPr kumimoji="1" sz="2400" b="1">
                <a:solidFill>
                  <a:schemeClr val="tx1"/>
                </a:solidFill>
                <a:latin typeface="굴림" pitchFamily="34" charset="-127"/>
                <a:ea typeface="굴림" pitchFamily="34" charset="-127"/>
              </a:defRPr>
            </a:lvl1pPr>
            <a:lvl2pPr marL="742950" indent="-285750" defTabSz="966470" eaLnBrk="0" hangingPunct="0">
              <a:defRPr kumimoji="1" sz="2400" b="1">
                <a:solidFill>
                  <a:schemeClr val="tx1"/>
                </a:solidFill>
                <a:latin typeface="굴림" pitchFamily="34" charset="-127"/>
                <a:ea typeface="굴림" pitchFamily="34" charset="-127"/>
              </a:defRPr>
            </a:lvl2pPr>
            <a:lvl3pPr marL="1143000" indent="-228600" defTabSz="966470" eaLnBrk="0" hangingPunct="0">
              <a:defRPr kumimoji="1" sz="2400" b="1">
                <a:solidFill>
                  <a:schemeClr val="tx1"/>
                </a:solidFill>
                <a:latin typeface="굴림" pitchFamily="34" charset="-127"/>
                <a:ea typeface="굴림" pitchFamily="34" charset="-127"/>
              </a:defRPr>
            </a:lvl3pPr>
            <a:lvl4pPr marL="1600200" indent="-228600" defTabSz="966470" eaLnBrk="0" hangingPunct="0">
              <a:defRPr kumimoji="1" sz="2400" b="1">
                <a:solidFill>
                  <a:schemeClr val="tx1"/>
                </a:solidFill>
                <a:latin typeface="굴림" pitchFamily="34" charset="-127"/>
                <a:ea typeface="굴림" pitchFamily="34" charset="-127"/>
              </a:defRPr>
            </a:lvl4pPr>
            <a:lvl5pPr marL="2057400" indent="-228600" defTabSz="966470" eaLnBrk="0" hangingPunct="0">
              <a:defRPr kumimoji="1" sz="2400" b="1">
                <a:solidFill>
                  <a:schemeClr val="tx1"/>
                </a:solidFill>
                <a:latin typeface="굴림" pitchFamily="34" charset="-127"/>
                <a:ea typeface="굴림" pitchFamily="34" charset="-127"/>
              </a:defRPr>
            </a:lvl5pPr>
            <a:lvl6pPr marL="25146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r" latinLnBrk="0"/>
            <a:fld id="{BEECB65E-9BE7-48CF-A44F-67BCE549FF69}" type="slidenum">
              <a:rPr kumimoji="0" lang="zh-CN" altLang="en-US" sz="1300" b="0">
                <a:latin typeface="Times New Roman" panose="02020603050405020304" pitchFamily="18" charset="0"/>
                <a:ea typeface="宋体" panose="02010600030101010101" pitchFamily="2" charset="-122"/>
              </a:rPr>
            </a:fld>
            <a:endParaRPr kumimoji="0" lang="en-US" altLang="zh-CN" sz="1300" b="0">
              <a:latin typeface="Times New Roman" panose="02020603050405020304" pitchFamily="18" charset="0"/>
              <a:ea typeface="宋体" panose="02010600030101010101" pitchFamily="2" charset="-122"/>
            </a:endParaRPr>
          </a:p>
        </p:txBody>
      </p:sp>
      <p:sp>
        <p:nvSpPr>
          <p:cNvPr id="150532"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470" eaLnBrk="0" hangingPunct="0">
              <a:defRPr kumimoji="1" sz="2400" b="1">
                <a:solidFill>
                  <a:schemeClr val="tx1"/>
                </a:solidFill>
                <a:latin typeface="굴림" pitchFamily="34" charset="-127"/>
                <a:ea typeface="굴림" pitchFamily="34" charset="-127"/>
              </a:defRPr>
            </a:lvl1pPr>
            <a:lvl2pPr marL="742950" indent="-285750" defTabSz="966470" eaLnBrk="0" hangingPunct="0">
              <a:defRPr kumimoji="1" sz="2400" b="1">
                <a:solidFill>
                  <a:schemeClr val="tx1"/>
                </a:solidFill>
                <a:latin typeface="굴림" pitchFamily="34" charset="-127"/>
                <a:ea typeface="굴림" pitchFamily="34" charset="-127"/>
              </a:defRPr>
            </a:lvl2pPr>
            <a:lvl3pPr marL="1143000" indent="-228600" defTabSz="966470" eaLnBrk="0" hangingPunct="0">
              <a:defRPr kumimoji="1" sz="2400" b="1">
                <a:solidFill>
                  <a:schemeClr val="tx1"/>
                </a:solidFill>
                <a:latin typeface="굴림" pitchFamily="34" charset="-127"/>
                <a:ea typeface="굴림" pitchFamily="34" charset="-127"/>
              </a:defRPr>
            </a:lvl3pPr>
            <a:lvl4pPr marL="1600200" indent="-228600" defTabSz="966470" eaLnBrk="0" hangingPunct="0">
              <a:defRPr kumimoji="1" sz="2400" b="1">
                <a:solidFill>
                  <a:schemeClr val="tx1"/>
                </a:solidFill>
                <a:latin typeface="굴림" pitchFamily="34" charset="-127"/>
                <a:ea typeface="굴림" pitchFamily="34" charset="-127"/>
              </a:defRPr>
            </a:lvl4pPr>
            <a:lvl5pPr marL="2057400" indent="-228600" defTabSz="966470" eaLnBrk="0" hangingPunct="0">
              <a:defRPr kumimoji="1" sz="2400" b="1">
                <a:solidFill>
                  <a:schemeClr val="tx1"/>
                </a:solidFill>
                <a:latin typeface="굴림" pitchFamily="34" charset="-127"/>
                <a:ea typeface="굴림" pitchFamily="34" charset="-127"/>
              </a:defRPr>
            </a:lvl5pPr>
            <a:lvl6pPr marL="25146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r" eaLnBrk="1" latinLnBrk="0" hangingPunct="1"/>
            <a:fld id="{EDD0E1FF-665F-43A0-B144-1BCDD408CC04}" type="slidenum">
              <a:rPr kumimoji="0" lang="zh-CN" altLang="en-US" sz="1300" b="0">
                <a:latin typeface="Arial" panose="020B0604020202020204" pitchFamily="34" charset="0"/>
                <a:ea typeface="宋体" panose="02010600030101010101" pitchFamily="2" charset="-122"/>
              </a:rPr>
            </a:fld>
            <a:endParaRPr kumimoji="0" lang="en-US" altLang="zh-CN" sz="1300" b="0">
              <a:latin typeface="Arial" panose="020B0604020202020204" pitchFamily="34" charset="0"/>
              <a:ea typeface="宋体" panose="02010600030101010101" pitchFamily="2" charset="-122"/>
            </a:endParaRPr>
          </a:p>
        </p:txBody>
      </p:sp>
      <p:sp>
        <p:nvSpPr>
          <p:cNvPr id="150533" name="Rectangle 2"/>
          <p:cNvSpPr>
            <a:spLocks noGrp="1" noRot="1" noChangeAspect="1" noChangeArrowheads="1" noTextEdit="1"/>
          </p:cNvSpPr>
          <p:nvPr>
            <p:ph type="sldImg"/>
          </p:nvPr>
        </p:nvSpPr>
        <p:spPr/>
      </p:sp>
      <p:sp>
        <p:nvSpPr>
          <p:cNvPr id="150534" name="Rectangle 3"/>
          <p:cNvSpPr>
            <a:spLocks noGrp="1" noChangeArrowheads="1"/>
          </p:cNvSpPr>
          <p:nvPr>
            <p:ph type="body" idx="1"/>
          </p:nvPr>
        </p:nvSpPr>
        <p:spPr>
          <a:xfrm>
            <a:off x="731838" y="4560888"/>
            <a:ext cx="5851525" cy="4319587"/>
          </a:xfrm>
          <a:noFill/>
        </p:spPr>
        <p:txBody>
          <a:bodyPr/>
          <a:lstStyle/>
          <a:p>
            <a:endParaRPr lang="zh-CN"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lvl1pPr defTabSz="966470" eaLnBrk="0" hangingPunct="0">
              <a:defRPr kumimoji="1" sz="2400" b="1">
                <a:solidFill>
                  <a:schemeClr val="tx1"/>
                </a:solidFill>
                <a:latin typeface="굴림" pitchFamily="34" charset="-127"/>
                <a:ea typeface="굴림" pitchFamily="34" charset="-127"/>
              </a:defRPr>
            </a:lvl1pPr>
            <a:lvl2pPr marL="742950" indent="-285750" defTabSz="966470" eaLnBrk="0" hangingPunct="0">
              <a:defRPr kumimoji="1" sz="2400" b="1">
                <a:solidFill>
                  <a:schemeClr val="tx1"/>
                </a:solidFill>
                <a:latin typeface="굴림" pitchFamily="34" charset="-127"/>
                <a:ea typeface="굴림" pitchFamily="34" charset="-127"/>
              </a:defRPr>
            </a:lvl2pPr>
            <a:lvl3pPr marL="1143000" indent="-228600" defTabSz="966470" eaLnBrk="0" hangingPunct="0">
              <a:defRPr kumimoji="1" sz="2400" b="1">
                <a:solidFill>
                  <a:schemeClr val="tx1"/>
                </a:solidFill>
                <a:latin typeface="굴림" pitchFamily="34" charset="-127"/>
                <a:ea typeface="굴림" pitchFamily="34" charset="-127"/>
              </a:defRPr>
            </a:lvl3pPr>
            <a:lvl4pPr marL="1600200" indent="-228600" defTabSz="966470" eaLnBrk="0" hangingPunct="0">
              <a:defRPr kumimoji="1" sz="2400" b="1">
                <a:solidFill>
                  <a:schemeClr val="tx1"/>
                </a:solidFill>
                <a:latin typeface="굴림" pitchFamily="34" charset="-127"/>
                <a:ea typeface="굴림" pitchFamily="34" charset="-127"/>
              </a:defRPr>
            </a:lvl4pPr>
            <a:lvl5pPr marL="2057400" indent="-228600" defTabSz="966470" eaLnBrk="0" hangingPunct="0">
              <a:defRPr kumimoji="1" sz="2400" b="1">
                <a:solidFill>
                  <a:schemeClr val="tx1"/>
                </a:solidFill>
                <a:latin typeface="굴림" pitchFamily="34" charset="-127"/>
                <a:ea typeface="굴림" pitchFamily="34" charset="-127"/>
              </a:defRPr>
            </a:lvl5pPr>
            <a:lvl6pPr marL="25146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fld id="{08C8D92B-EDAB-4A64-83F1-60F5BC3D7D98}" type="slidenum">
              <a:rPr kumimoji="0" lang="zh-CN" altLang="en-US" sz="1300" b="0">
                <a:latin typeface="Times New Roman" panose="02020603050405020304" pitchFamily="18" charset="0"/>
                <a:ea typeface="宋体" panose="02010600030101010101" pitchFamily="2" charset="-122"/>
              </a:rPr>
            </a:fld>
            <a:endParaRPr kumimoji="0" lang="en-US" altLang="zh-CN" sz="1300" b="0">
              <a:latin typeface="Times New Roman" panose="02020603050405020304" pitchFamily="18" charset="0"/>
              <a:ea typeface="宋体" panose="02010600030101010101" pitchFamily="2" charset="-122"/>
            </a:endParaRPr>
          </a:p>
        </p:txBody>
      </p:sp>
      <p:sp>
        <p:nvSpPr>
          <p:cNvPr id="151555" name="Rectangle 7"/>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470" eaLnBrk="0" hangingPunct="0">
              <a:defRPr kumimoji="1" sz="2400" b="1">
                <a:solidFill>
                  <a:schemeClr val="tx1"/>
                </a:solidFill>
                <a:latin typeface="굴림" pitchFamily="34" charset="-127"/>
                <a:ea typeface="굴림" pitchFamily="34" charset="-127"/>
              </a:defRPr>
            </a:lvl1pPr>
            <a:lvl2pPr marL="742950" indent="-285750" defTabSz="966470" eaLnBrk="0" hangingPunct="0">
              <a:defRPr kumimoji="1" sz="2400" b="1">
                <a:solidFill>
                  <a:schemeClr val="tx1"/>
                </a:solidFill>
                <a:latin typeface="굴림" pitchFamily="34" charset="-127"/>
                <a:ea typeface="굴림" pitchFamily="34" charset="-127"/>
              </a:defRPr>
            </a:lvl2pPr>
            <a:lvl3pPr marL="1143000" indent="-228600" defTabSz="966470" eaLnBrk="0" hangingPunct="0">
              <a:defRPr kumimoji="1" sz="2400" b="1">
                <a:solidFill>
                  <a:schemeClr val="tx1"/>
                </a:solidFill>
                <a:latin typeface="굴림" pitchFamily="34" charset="-127"/>
                <a:ea typeface="굴림" pitchFamily="34" charset="-127"/>
              </a:defRPr>
            </a:lvl3pPr>
            <a:lvl4pPr marL="1600200" indent="-228600" defTabSz="966470" eaLnBrk="0" hangingPunct="0">
              <a:defRPr kumimoji="1" sz="2400" b="1">
                <a:solidFill>
                  <a:schemeClr val="tx1"/>
                </a:solidFill>
                <a:latin typeface="굴림" pitchFamily="34" charset="-127"/>
                <a:ea typeface="굴림" pitchFamily="34" charset="-127"/>
              </a:defRPr>
            </a:lvl4pPr>
            <a:lvl5pPr marL="2057400" indent="-228600" defTabSz="966470" eaLnBrk="0" hangingPunct="0">
              <a:defRPr kumimoji="1" sz="2400" b="1">
                <a:solidFill>
                  <a:schemeClr val="tx1"/>
                </a:solidFill>
                <a:latin typeface="굴림" pitchFamily="34" charset="-127"/>
                <a:ea typeface="굴림" pitchFamily="34" charset="-127"/>
              </a:defRPr>
            </a:lvl5pPr>
            <a:lvl6pPr marL="25146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r" latinLnBrk="0"/>
            <a:fld id="{C2924E56-B3C6-4F9D-9820-9B84B729C32D}" type="slidenum">
              <a:rPr kumimoji="0" lang="zh-CN" altLang="en-US" sz="1300" b="0">
                <a:latin typeface="Times New Roman" panose="02020603050405020304" pitchFamily="18" charset="0"/>
                <a:ea typeface="宋体" panose="02010600030101010101" pitchFamily="2" charset="-122"/>
              </a:rPr>
            </a:fld>
            <a:endParaRPr kumimoji="0" lang="en-US" altLang="zh-CN" sz="1300" b="0">
              <a:latin typeface="Times New Roman" panose="02020603050405020304" pitchFamily="18" charset="0"/>
              <a:ea typeface="宋体" panose="02010600030101010101" pitchFamily="2" charset="-122"/>
            </a:endParaRPr>
          </a:p>
        </p:txBody>
      </p:sp>
      <p:sp>
        <p:nvSpPr>
          <p:cNvPr id="151556"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470" eaLnBrk="0" hangingPunct="0">
              <a:defRPr kumimoji="1" sz="2400" b="1">
                <a:solidFill>
                  <a:schemeClr val="tx1"/>
                </a:solidFill>
                <a:latin typeface="굴림" pitchFamily="34" charset="-127"/>
                <a:ea typeface="굴림" pitchFamily="34" charset="-127"/>
              </a:defRPr>
            </a:lvl1pPr>
            <a:lvl2pPr marL="742950" indent="-285750" defTabSz="966470" eaLnBrk="0" hangingPunct="0">
              <a:defRPr kumimoji="1" sz="2400" b="1">
                <a:solidFill>
                  <a:schemeClr val="tx1"/>
                </a:solidFill>
                <a:latin typeface="굴림" pitchFamily="34" charset="-127"/>
                <a:ea typeface="굴림" pitchFamily="34" charset="-127"/>
              </a:defRPr>
            </a:lvl2pPr>
            <a:lvl3pPr marL="1143000" indent="-228600" defTabSz="966470" eaLnBrk="0" hangingPunct="0">
              <a:defRPr kumimoji="1" sz="2400" b="1">
                <a:solidFill>
                  <a:schemeClr val="tx1"/>
                </a:solidFill>
                <a:latin typeface="굴림" pitchFamily="34" charset="-127"/>
                <a:ea typeface="굴림" pitchFamily="34" charset="-127"/>
              </a:defRPr>
            </a:lvl3pPr>
            <a:lvl4pPr marL="1600200" indent="-228600" defTabSz="966470" eaLnBrk="0" hangingPunct="0">
              <a:defRPr kumimoji="1" sz="2400" b="1">
                <a:solidFill>
                  <a:schemeClr val="tx1"/>
                </a:solidFill>
                <a:latin typeface="굴림" pitchFamily="34" charset="-127"/>
                <a:ea typeface="굴림" pitchFamily="34" charset="-127"/>
              </a:defRPr>
            </a:lvl4pPr>
            <a:lvl5pPr marL="2057400" indent="-228600" defTabSz="966470" eaLnBrk="0" hangingPunct="0">
              <a:defRPr kumimoji="1" sz="2400" b="1">
                <a:solidFill>
                  <a:schemeClr val="tx1"/>
                </a:solidFill>
                <a:latin typeface="굴림" pitchFamily="34" charset="-127"/>
                <a:ea typeface="굴림" pitchFamily="34" charset="-127"/>
              </a:defRPr>
            </a:lvl5pPr>
            <a:lvl6pPr marL="25146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r" eaLnBrk="1" latinLnBrk="0" hangingPunct="1"/>
            <a:fld id="{25C0FC9A-2F93-47C9-AAD2-0F8AC9BAFA37}" type="slidenum">
              <a:rPr kumimoji="0" lang="zh-CN" altLang="en-US" sz="1300" b="0">
                <a:latin typeface="Arial" panose="020B0604020202020204" pitchFamily="34" charset="0"/>
                <a:ea typeface="宋体" panose="02010600030101010101" pitchFamily="2" charset="-122"/>
              </a:rPr>
            </a:fld>
            <a:endParaRPr kumimoji="0" lang="en-US" altLang="zh-CN" sz="1300" b="0">
              <a:latin typeface="Arial" panose="020B0604020202020204" pitchFamily="34" charset="0"/>
              <a:ea typeface="宋体" panose="02010600030101010101" pitchFamily="2" charset="-122"/>
            </a:endParaRPr>
          </a:p>
        </p:txBody>
      </p:sp>
      <p:sp>
        <p:nvSpPr>
          <p:cNvPr id="151557" name="Rectangle 2"/>
          <p:cNvSpPr>
            <a:spLocks noGrp="1" noRot="1" noChangeAspect="1" noChangeArrowheads="1" noTextEdit="1"/>
          </p:cNvSpPr>
          <p:nvPr>
            <p:ph type="sldImg"/>
          </p:nvPr>
        </p:nvSpPr>
        <p:spPr/>
      </p:sp>
      <p:sp>
        <p:nvSpPr>
          <p:cNvPr id="151558" name="Rectangle 3"/>
          <p:cNvSpPr>
            <a:spLocks noGrp="1" noChangeArrowheads="1"/>
          </p:cNvSpPr>
          <p:nvPr>
            <p:ph type="body" idx="1"/>
          </p:nvPr>
        </p:nvSpPr>
        <p:spPr>
          <a:xfrm>
            <a:off x="731838" y="4560888"/>
            <a:ext cx="5851525" cy="4319587"/>
          </a:xfrm>
          <a:noFill/>
        </p:spPr>
        <p:txBody>
          <a:bodyPr/>
          <a:lstStyle/>
          <a:p>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lvl1pPr defTabSz="966470" eaLnBrk="0" hangingPunct="0">
              <a:defRPr kumimoji="1" sz="2400" b="1">
                <a:solidFill>
                  <a:schemeClr val="tx1"/>
                </a:solidFill>
                <a:latin typeface="굴림" pitchFamily="34" charset="-127"/>
                <a:ea typeface="굴림" pitchFamily="34" charset="-127"/>
              </a:defRPr>
            </a:lvl1pPr>
            <a:lvl2pPr marL="742950" indent="-285750" defTabSz="966470" eaLnBrk="0" hangingPunct="0">
              <a:defRPr kumimoji="1" sz="2400" b="1">
                <a:solidFill>
                  <a:schemeClr val="tx1"/>
                </a:solidFill>
                <a:latin typeface="굴림" pitchFamily="34" charset="-127"/>
                <a:ea typeface="굴림" pitchFamily="34" charset="-127"/>
              </a:defRPr>
            </a:lvl2pPr>
            <a:lvl3pPr marL="1143000" indent="-228600" defTabSz="966470" eaLnBrk="0" hangingPunct="0">
              <a:defRPr kumimoji="1" sz="2400" b="1">
                <a:solidFill>
                  <a:schemeClr val="tx1"/>
                </a:solidFill>
                <a:latin typeface="굴림" pitchFamily="34" charset="-127"/>
                <a:ea typeface="굴림" pitchFamily="34" charset="-127"/>
              </a:defRPr>
            </a:lvl3pPr>
            <a:lvl4pPr marL="1600200" indent="-228600" defTabSz="966470" eaLnBrk="0" hangingPunct="0">
              <a:defRPr kumimoji="1" sz="2400" b="1">
                <a:solidFill>
                  <a:schemeClr val="tx1"/>
                </a:solidFill>
                <a:latin typeface="굴림" pitchFamily="34" charset="-127"/>
                <a:ea typeface="굴림" pitchFamily="34" charset="-127"/>
              </a:defRPr>
            </a:lvl4pPr>
            <a:lvl5pPr marL="2057400" indent="-228600" defTabSz="966470" eaLnBrk="0" hangingPunct="0">
              <a:defRPr kumimoji="1" sz="2400" b="1">
                <a:solidFill>
                  <a:schemeClr val="tx1"/>
                </a:solidFill>
                <a:latin typeface="굴림" pitchFamily="34" charset="-127"/>
                <a:ea typeface="굴림" pitchFamily="34" charset="-127"/>
              </a:defRPr>
            </a:lvl5pPr>
            <a:lvl6pPr marL="25146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fld id="{A901E4FD-67DC-4DA8-9C5E-C2AB07496972}" type="slidenum">
              <a:rPr kumimoji="0" lang="zh-CN" altLang="en-US" sz="1300" b="0">
                <a:latin typeface="Times New Roman" panose="02020603050405020304" pitchFamily="18" charset="0"/>
                <a:ea typeface="宋体" panose="02010600030101010101" pitchFamily="2" charset="-122"/>
              </a:rPr>
            </a:fld>
            <a:endParaRPr kumimoji="0" lang="en-US" altLang="zh-CN" sz="1300" b="0">
              <a:latin typeface="Times New Roman" panose="02020603050405020304" pitchFamily="18" charset="0"/>
              <a:ea typeface="宋体" panose="02010600030101010101" pitchFamily="2" charset="-122"/>
            </a:endParaRPr>
          </a:p>
        </p:txBody>
      </p:sp>
      <p:sp>
        <p:nvSpPr>
          <p:cNvPr id="152579" name="Rectangle 7"/>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470" eaLnBrk="0" hangingPunct="0">
              <a:defRPr kumimoji="1" sz="2400" b="1">
                <a:solidFill>
                  <a:schemeClr val="tx1"/>
                </a:solidFill>
                <a:latin typeface="굴림" pitchFamily="34" charset="-127"/>
                <a:ea typeface="굴림" pitchFamily="34" charset="-127"/>
              </a:defRPr>
            </a:lvl1pPr>
            <a:lvl2pPr marL="742950" indent="-285750" defTabSz="966470" eaLnBrk="0" hangingPunct="0">
              <a:defRPr kumimoji="1" sz="2400" b="1">
                <a:solidFill>
                  <a:schemeClr val="tx1"/>
                </a:solidFill>
                <a:latin typeface="굴림" pitchFamily="34" charset="-127"/>
                <a:ea typeface="굴림" pitchFamily="34" charset="-127"/>
              </a:defRPr>
            </a:lvl2pPr>
            <a:lvl3pPr marL="1143000" indent="-228600" defTabSz="966470" eaLnBrk="0" hangingPunct="0">
              <a:defRPr kumimoji="1" sz="2400" b="1">
                <a:solidFill>
                  <a:schemeClr val="tx1"/>
                </a:solidFill>
                <a:latin typeface="굴림" pitchFamily="34" charset="-127"/>
                <a:ea typeface="굴림" pitchFamily="34" charset="-127"/>
              </a:defRPr>
            </a:lvl3pPr>
            <a:lvl4pPr marL="1600200" indent="-228600" defTabSz="966470" eaLnBrk="0" hangingPunct="0">
              <a:defRPr kumimoji="1" sz="2400" b="1">
                <a:solidFill>
                  <a:schemeClr val="tx1"/>
                </a:solidFill>
                <a:latin typeface="굴림" pitchFamily="34" charset="-127"/>
                <a:ea typeface="굴림" pitchFamily="34" charset="-127"/>
              </a:defRPr>
            </a:lvl4pPr>
            <a:lvl5pPr marL="2057400" indent="-228600" defTabSz="966470" eaLnBrk="0" hangingPunct="0">
              <a:defRPr kumimoji="1" sz="2400" b="1">
                <a:solidFill>
                  <a:schemeClr val="tx1"/>
                </a:solidFill>
                <a:latin typeface="굴림" pitchFamily="34" charset="-127"/>
                <a:ea typeface="굴림" pitchFamily="34" charset="-127"/>
              </a:defRPr>
            </a:lvl5pPr>
            <a:lvl6pPr marL="25146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r" latinLnBrk="0"/>
            <a:fld id="{36835A59-4E56-484A-9E51-EA57DEEAFB9C}" type="slidenum">
              <a:rPr kumimoji="0" lang="zh-CN" altLang="en-US" sz="1300" b="0">
                <a:latin typeface="Times New Roman" panose="02020603050405020304" pitchFamily="18" charset="0"/>
                <a:ea typeface="宋体" panose="02010600030101010101" pitchFamily="2" charset="-122"/>
              </a:rPr>
            </a:fld>
            <a:endParaRPr kumimoji="0" lang="en-US" altLang="zh-CN" sz="1300" b="0">
              <a:latin typeface="Times New Roman" panose="02020603050405020304" pitchFamily="18" charset="0"/>
              <a:ea typeface="宋体" panose="02010600030101010101" pitchFamily="2" charset="-122"/>
            </a:endParaRPr>
          </a:p>
        </p:txBody>
      </p:sp>
      <p:sp>
        <p:nvSpPr>
          <p:cNvPr id="152580" name="Rectangle 2"/>
          <p:cNvSpPr>
            <a:spLocks noGrp="1" noRot="1" noChangeAspect="1" noChangeArrowheads="1" noTextEdit="1"/>
          </p:cNvSpPr>
          <p:nvPr>
            <p:ph type="sldImg"/>
          </p:nvPr>
        </p:nvSpPr>
        <p:spPr/>
      </p:sp>
      <p:sp>
        <p:nvSpPr>
          <p:cNvPr id="152581" name="Rectangle 3"/>
          <p:cNvSpPr>
            <a:spLocks noGrp="1" noChangeArrowheads="1"/>
          </p:cNvSpPr>
          <p:nvPr>
            <p:ph type="body" idx="1"/>
          </p:nvPr>
        </p:nvSpPr>
        <p:spPr>
          <a:xfrm>
            <a:off x="731838" y="4560888"/>
            <a:ext cx="5851525" cy="4319587"/>
          </a:xfrm>
          <a:noFill/>
        </p:spPr>
        <p:txBody>
          <a:bodyPr/>
          <a:lstStyle/>
          <a:p>
            <a:endParaRPr lang="zh-CN"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lvl1pPr defTabSz="966470" eaLnBrk="0" hangingPunct="0">
              <a:defRPr kumimoji="1" sz="2400" b="1">
                <a:solidFill>
                  <a:schemeClr val="tx1"/>
                </a:solidFill>
                <a:latin typeface="굴림" pitchFamily="34" charset="-127"/>
                <a:ea typeface="굴림" pitchFamily="34" charset="-127"/>
              </a:defRPr>
            </a:lvl1pPr>
            <a:lvl2pPr marL="742950" indent="-285750" defTabSz="966470" eaLnBrk="0" hangingPunct="0">
              <a:defRPr kumimoji="1" sz="2400" b="1">
                <a:solidFill>
                  <a:schemeClr val="tx1"/>
                </a:solidFill>
                <a:latin typeface="굴림" pitchFamily="34" charset="-127"/>
                <a:ea typeface="굴림" pitchFamily="34" charset="-127"/>
              </a:defRPr>
            </a:lvl2pPr>
            <a:lvl3pPr marL="1143000" indent="-228600" defTabSz="966470" eaLnBrk="0" hangingPunct="0">
              <a:defRPr kumimoji="1" sz="2400" b="1">
                <a:solidFill>
                  <a:schemeClr val="tx1"/>
                </a:solidFill>
                <a:latin typeface="굴림" pitchFamily="34" charset="-127"/>
                <a:ea typeface="굴림" pitchFamily="34" charset="-127"/>
              </a:defRPr>
            </a:lvl3pPr>
            <a:lvl4pPr marL="1600200" indent="-228600" defTabSz="966470" eaLnBrk="0" hangingPunct="0">
              <a:defRPr kumimoji="1" sz="2400" b="1">
                <a:solidFill>
                  <a:schemeClr val="tx1"/>
                </a:solidFill>
                <a:latin typeface="굴림" pitchFamily="34" charset="-127"/>
                <a:ea typeface="굴림" pitchFamily="34" charset="-127"/>
              </a:defRPr>
            </a:lvl4pPr>
            <a:lvl5pPr marL="2057400" indent="-228600" defTabSz="966470" eaLnBrk="0" hangingPunct="0">
              <a:defRPr kumimoji="1" sz="2400" b="1">
                <a:solidFill>
                  <a:schemeClr val="tx1"/>
                </a:solidFill>
                <a:latin typeface="굴림" pitchFamily="34" charset="-127"/>
                <a:ea typeface="굴림" pitchFamily="34" charset="-127"/>
              </a:defRPr>
            </a:lvl5pPr>
            <a:lvl6pPr marL="25146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fld id="{ABC85F16-1A0A-464A-BAB6-1C82279F8FD8}" type="slidenum">
              <a:rPr kumimoji="0" lang="zh-CN" altLang="en-US" sz="1300" b="0">
                <a:latin typeface="Times New Roman" panose="02020603050405020304" pitchFamily="18" charset="0"/>
                <a:ea typeface="宋体" panose="02010600030101010101" pitchFamily="2" charset="-122"/>
              </a:rPr>
            </a:fld>
            <a:endParaRPr kumimoji="0" lang="en-US" altLang="zh-CN" sz="1300" b="0">
              <a:latin typeface="Times New Roman" panose="02020603050405020304" pitchFamily="18" charset="0"/>
              <a:ea typeface="宋体" panose="02010600030101010101" pitchFamily="2" charset="-122"/>
            </a:endParaRPr>
          </a:p>
        </p:txBody>
      </p:sp>
      <p:sp>
        <p:nvSpPr>
          <p:cNvPr id="153603" name="Rectangle 7"/>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470" eaLnBrk="0" hangingPunct="0">
              <a:defRPr kumimoji="1" sz="2400" b="1">
                <a:solidFill>
                  <a:schemeClr val="tx1"/>
                </a:solidFill>
                <a:latin typeface="굴림" pitchFamily="34" charset="-127"/>
                <a:ea typeface="굴림" pitchFamily="34" charset="-127"/>
              </a:defRPr>
            </a:lvl1pPr>
            <a:lvl2pPr marL="742950" indent="-285750" defTabSz="966470" eaLnBrk="0" hangingPunct="0">
              <a:defRPr kumimoji="1" sz="2400" b="1">
                <a:solidFill>
                  <a:schemeClr val="tx1"/>
                </a:solidFill>
                <a:latin typeface="굴림" pitchFamily="34" charset="-127"/>
                <a:ea typeface="굴림" pitchFamily="34" charset="-127"/>
              </a:defRPr>
            </a:lvl2pPr>
            <a:lvl3pPr marL="1143000" indent="-228600" defTabSz="966470" eaLnBrk="0" hangingPunct="0">
              <a:defRPr kumimoji="1" sz="2400" b="1">
                <a:solidFill>
                  <a:schemeClr val="tx1"/>
                </a:solidFill>
                <a:latin typeface="굴림" pitchFamily="34" charset="-127"/>
                <a:ea typeface="굴림" pitchFamily="34" charset="-127"/>
              </a:defRPr>
            </a:lvl3pPr>
            <a:lvl4pPr marL="1600200" indent="-228600" defTabSz="966470" eaLnBrk="0" hangingPunct="0">
              <a:defRPr kumimoji="1" sz="2400" b="1">
                <a:solidFill>
                  <a:schemeClr val="tx1"/>
                </a:solidFill>
                <a:latin typeface="굴림" pitchFamily="34" charset="-127"/>
                <a:ea typeface="굴림" pitchFamily="34" charset="-127"/>
              </a:defRPr>
            </a:lvl4pPr>
            <a:lvl5pPr marL="2057400" indent="-228600" defTabSz="966470" eaLnBrk="0" hangingPunct="0">
              <a:defRPr kumimoji="1" sz="2400" b="1">
                <a:solidFill>
                  <a:schemeClr val="tx1"/>
                </a:solidFill>
                <a:latin typeface="굴림" pitchFamily="34" charset="-127"/>
                <a:ea typeface="굴림" pitchFamily="34" charset="-127"/>
              </a:defRPr>
            </a:lvl5pPr>
            <a:lvl6pPr marL="25146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r" latinLnBrk="0"/>
            <a:fld id="{A3126946-B846-44B8-97B5-008C18E28A93}" type="slidenum">
              <a:rPr kumimoji="0" lang="zh-CN" altLang="en-US" sz="1300" b="0">
                <a:latin typeface="Times New Roman" panose="02020603050405020304" pitchFamily="18" charset="0"/>
                <a:ea typeface="宋体" panose="02010600030101010101" pitchFamily="2" charset="-122"/>
              </a:rPr>
            </a:fld>
            <a:endParaRPr kumimoji="0" lang="en-US" altLang="zh-CN" sz="1300" b="0">
              <a:latin typeface="Times New Roman" panose="02020603050405020304" pitchFamily="18" charset="0"/>
              <a:ea typeface="宋体" panose="02010600030101010101" pitchFamily="2" charset="-122"/>
            </a:endParaRPr>
          </a:p>
        </p:txBody>
      </p:sp>
      <p:sp>
        <p:nvSpPr>
          <p:cNvPr id="153604" name="Rectangle 2"/>
          <p:cNvSpPr>
            <a:spLocks noGrp="1" noRot="1" noChangeAspect="1" noChangeArrowheads="1" noTextEdit="1"/>
          </p:cNvSpPr>
          <p:nvPr>
            <p:ph type="sldImg"/>
          </p:nvPr>
        </p:nvSpPr>
        <p:spPr/>
      </p:sp>
      <p:sp>
        <p:nvSpPr>
          <p:cNvPr id="153605" name="Rectangle 3"/>
          <p:cNvSpPr>
            <a:spLocks noGrp="1" noChangeArrowheads="1"/>
          </p:cNvSpPr>
          <p:nvPr>
            <p:ph type="body" idx="1"/>
          </p:nvPr>
        </p:nvSpPr>
        <p:spPr>
          <a:xfrm>
            <a:off x="731838" y="4560888"/>
            <a:ext cx="5851525" cy="4319587"/>
          </a:xfrm>
          <a:noFill/>
        </p:spPr>
        <p:txBody>
          <a:bodyPr/>
          <a:lstStyle/>
          <a:p>
            <a:r>
              <a:rPr lang="zh-CN" smtClean="0"/>
              <a:t>电路交换有何特点？</a:t>
            </a:r>
            <a:endParaRPr lang="zh-CN" altLang="en-US" smtClean="0"/>
          </a:p>
          <a:p>
            <a:r>
              <a:rPr lang="en-US" altLang="zh-CN" smtClean="0"/>
              <a:t>1</a:t>
            </a:r>
            <a:r>
              <a:rPr lang="zh-CN" altLang="en-US" smtClean="0"/>
              <a:t>、建立连接、释放连接，即面向连接</a:t>
            </a:r>
            <a:endParaRPr lang="zh-CN" altLang="en-US" smtClean="0"/>
          </a:p>
          <a:p>
            <a:r>
              <a:rPr lang="en-US" altLang="zh-CN" smtClean="0"/>
              <a:t>2</a:t>
            </a:r>
            <a:r>
              <a:rPr lang="zh-CN" altLang="en-US" smtClean="0"/>
              <a:t>、链路全程独占</a:t>
            </a:r>
            <a:endParaRPr lang="zh-CN" altLang="en-US" smtClean="0"/>
          </a:p>
          <a:p>
            <a:r>
              <a:rPr lang="en-US" altLang="zh-CN" smtClean="0"/>
              <a:t>3</a:t>
            </a:r>
            <a:r>
              <a:rPr lang="zh-CN" altLang="en-US" smtClean="0"/>
              <a:t>、所有数据同一路径</a:t>
            </a:r>
            <a:endParaRPr lang="zh-CN" altLang="en-US" smtClean="0"/>
          </a:p>
          <a:p>
            <a:r>
              <a:rPr lang="en-US" altLang="zh-CN" smtClean="0"/>
              <a:t>4</a:t>
            </a:r>
            <a:r>
              <a:rPr lang="zh-CN" altLang="en-US" smtClean="0"/>
              <a:t>、交换节点不存储数据</a:t>
            </a:r>
            <a:endParaRPr lang="zh-CN"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lvl1pPr defTabSz="966470" eaLnBrk="0" hangingPunct="0">
              <a:defRPr kumimoji="1" sz="2400" b="1">
                <a:solidFill>
                  <a:schemeClr val="tx1"/>
                </a:solidFill>
                <a:latin typeface="굴림" pitchFamily="34" charset="-127"/>
                <a:ea typeface="굴림" pitchFamily="34" charset="-127"/>
              </a:defRPr>
            </a:lvl1pPr>
            <a:lvl2pPr marL="742950" indent="-285750" defTabSz="966470" eaLnBrk="0" hangingPunct="0">
              <a:defRPr kumimoji="1" sz="2400" b="1">
                <a:solidFill>
                  <a:schemeClr val="tx1"/>
                </a:solidFill>
                <a:latin typeface="굴림" pitchFamily="34" charset="-127"/>
                <a:ea typeface="굴림" pitchFamily="34" charset="-127"/>
              </a:defRPr>
            </a:lvl2pPr>
            <a:lvl3pPr marL="1143000" indent="-228600" defTabSz="966470" eaLnBrk="0" hangingPunct="0">
              <a:defRPr kumimoji="1" sz="2400" b="1">
                <a:solidFill>
                  <a:schemeClr val="tx1"/>
                </a:solidFill>
                <a:latin typeface="굴림" pitchFamily="34" charset="-127"/>
                <a:ea typeface="굴림" pitchFamily="34" charset="-127"/>
              </a:defRPr>
            </a:lvl3pPr>
            <a:lvl4pPr marL="1600200" indent="-228600" defTabSz="966470" eaLnBrk="0" hangingPunct="0">
              <a:defRPr kumimoji="1" sz="2400" b="1">
                <a:solidFill>
                  <a:schemeClr val="tx1"/>
                </a:solidFill>
                <a:latin typeface="굴림" pitchFamily="34" charset="-127"/>
                <a:ea typeface="굴림" pitchFamily="34" charset="-127"/>
              </a:defRPr>
            </a:lvl4pPr>
            <a:lvl5pPr marL="2057400" indent="-228600" defTabSz="966470" eaLnBrk="0" hangingPunct="0">
              <a:defRPr kumimoji="1" sz="2400" b="1">
                <a:solidFill>
                  <a:schemeClr val="tx1"/>
                </a:solidFill>
                <a:latin typeface="굴림" pitchFamily="34" charset="-127"/>
                <a:ea typeface="굴림" pitchFamily="34" charset="-127"/>
              </a:defRPr>
            </a:lvl5pPr>
            <a:lvl6pPr marL="25146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fld id="{431E09FF-C3B5-4699-AEE5-9221013BC92C}" type="slidenum">
              <a:rPr kumimoji="0" lang="zh-CN" altLang="en-US" sz="1300" b="0">
                <a:latin typeface="Times New Roman" panose="02020603050405020304" pitchFamily="18" charset="0"/>
                <a:ea typeface="宋体" panose="02010600030101010101" pitchFamily="2" charset="-122"/>
              </a:rPr>
            </a:fld>
            <a:endParaRPr kumimoji="0" lang="en-US" altLang="zh-CN" sz="1300" b="0">
              <a:latin typeface="Times New Roman" panose="02020603050405020304" pitchFamily="18" charset="0"/>
              <a:ea typeface="宋体" panose="02010600030101010101" pitchFamily="2" charset="-122"/>
            </a:endParaRPr>
          </a:p>
        </p:txBody>
      </p:sp>
      <p:sp>
        <p:nvSpPr>
          <p:cNvPr id="154627" name="Rectangle 7"/>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470" eaLnBrk="0" hangingPunct="0">
              <a:defRPr kumimoji="1" sz="2400" b="1">
                <a:solidFill>
                  <a:schemeClr val="tx1"/>
                </a:solidFill>
                <a:latin typeface="굴림" pitchFamily="34" charset="-127"/>
                <a:ea typeface="굴림" pitchFamily="34" charset="-127"/>
              </a:defRPr>
            </a:lvl1pPr>
            <a:lvl2pPr marL="742950" indent="-285750" defTabSz="966470" eaLnBrk="0" hangingPunct="0">
              <a:defRPr kumimoji="1" sz="2400" b="1">
                <a:solidFill>
                  <a:schemeClr val="tx1"/>
                </a:solidFill>
                <a:latin typeface="굴림" pitchFamily="34" charset="-127"/>
                <a:ea typeface="굴림" pitchFamily="34" charset="-127"/>
              </a:defRPr>
            </a:lvl2pPr>
            <a:lvl3pPr marL="1143000" indent="-228600" defTabSz="966470" eaLnBrk="0" hangingPunct="0">
              <a:defRPr kumimoji="1" sz="2400" b="1">
                <a:solidFill>
                  <a:schemeClr val="tx1"/>
                </a:solidFill>
                <a:latin typeface="굴림" pitchFamily="34" charset="-127"/>
                <a:ea typeface="굴림" pitchFamily="34" charset="-127"/>
              </a:defRPr>
            </a:lvl3pPr>
            <a:lvl4pPr marL="1600200" indent="-228600" defTabSz="966470" eaLnBrk="0" hangingPunct="0">
              <a:defRPr kumimoji="1" sz="2400" b="1">
                <a:solidFill>
                  <a:schemeClr val="tx1"/>
                </a:solidFill>
                <a:latin typeface="굴림" pitchFamily="34" charset="-127"/>
                <a:ea typeface="굴림" pitchFamily="34" charset="-127"/>
              </a:defRPr>
            </a:lvl4pPr>
            <a:lvl5pPr marL="2057400" indent="-228600" defTabSz="966470" eaLnBrk="0" hangingPunct="0">
              <a:defRPr kumimoji="1" sz="2400" b="1">
                <a:solidFill>
                  <a:schemeClr val="tx1"/>
                </a:solidFill>
                <a:latin typeface="굴림" pitchFamily="34" charset="-127"/>
                <a:ea typeface="굴림" pitchFamily="34" charset="-127"/>
              </a:defRPr>
            </a:lvl5pPr>
            <a:lvl6pPr marL="25146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r" latinLnBrk="0"/>
            <a:fld id="{CBD9C4ED-0723-4BA2-A1DE-0278A80F99A5}" type="slidenum">
              <a:rPr kumimoji="0" lang="zh-CN" altLang="en-US" sz="1300" b="0">
                <a:latin typeface="Times New Roman" panose="02020603050405020304" pitchFamily="18" charset="0"/>
                <a:ea typeface="宋体" panose="02010600030101010101" pitchFamily="2" charset="-122"/>
              </a:rPr>
            </a:fld>
            <a:endParaRPr kumimoji="0" lang="en-US" altLang="zh-CN" sz="1300" b="0">
              <a:latin typeface="Times New Roman" panose="02020603050405020304" pitchFamily="18" charset="0"/>
              <a:ea typeface="宋体" panose="02010600030101010101" pitchFamily="2" charset="-122"/>
            </a:endParaRPr>
          </a:p>
        </p:txBody>
      </p:sp>
      <p:sp>
        <p:nvSpPr>
          <p:cNvPr id="154628"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470" eaLnBrk="0" hangingPunct="0">
              <a:defRPr kumimoji="1" sz="2400" b="1">
                <a:solidFill>
                  <a:schemeClr val="tx1"/>
                </a:solidFill>
                <a:latin typeface="굴림" pitchFamily="34" charset="-127"/>
                <a:ea typeface="굴림" pitchFamily="34" charset="-127"/>
              </a:defRPr>
            </a:lvl1pPr>
            <a:lvl2pPr marL="742950" indent="-285750" defTabSz="966470" eaLnBrk="0" hangingPunct="0">
              <a:defRPr kumimoji="1" sz="2400" b="1">
                <a:solidFill>
                  <a:schemeClr val="tx1"/>
                </a:solidFill>
                <a:latin typeface="굴림" pitchFamily="34" charset="-127"/>
                <a:ea typeface="굴림" pitchFamily="34" charset="-127"/>
              </a:defRPr>
            </a:lvl2pPr>
            <a:lvl3pPr marL="1143000" indent="-228600" defTabSz="966470" eaLnBrk="0" hangingPunct="0">
              <a:defRPr kumimoji="1" sz="2400" b="1">
                <a:solidFill>
                  <a:schemeClr val="tx1"/>
                </a:solidFill>
                <a:latin typeface="굴림" pitchFamily="34" charset="-127"/>
                <a:ea typeface="굴림" pitchFamily="34" charset="-127"/>
              </a:defRPr>
            </a:lvl3pPr>
            <a:lvl4pPr marL="1600200" indent="-228600" defTabSz="966470" eaLnBrk="0" hangingPunct="0">
              <a:defRPr kumimoji="1" sz="2400" b="1">
                <a:solidFill>
                  <a:schemeClr val="tx1"/>
                </a:solidFill>
                <a:latin typeface="굴림" pitchFamily="34" charset="-127"/>
                <a:ea typeface="굴림" pitchFamily="34" charset="-127"/>
              </a:defRPr>
            </a:lvl4pPr>
            <a:lvl5pPr marL="2057400" indent="-228600" defTabSz="966470" eaLnBrk="0" hangingPunct="0">
              <a:defRPr kumimoji="1" sz="2400" b="1">
                <a:solidFill>
                  <a:schemeClr val="tx1"/>
                </a:solidFill>
                <a:latin typeface="굴림" pitchFamily="34" charset="-127"/>
                <a:ea typeface="굴림" pitchFamily="34" charset="-127"/>
              </a:defRPr>
            </a:lvl5pPr>
            <a:lvl6pPr marL="25146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r" eaLnBrk="1" latinLnBrk="0" hangingPunct="1"/>
            <a:fld id="{68DF8AF0-29B2-4D45-99F1-919065EE25DF}" type="slidenum">
              <a:rPr kumimoji="0" lang="zh-CN" altLang="en-US" sz="1300" b="0">
                <a:latin typeface="Arial" panose="020B0604020202020204" pitchFamily="34" charset="0"/>
                <a:ea typeface="宋体" panose="02010600030101010101" pitchFamily="2" charset="-122"/>
              </a:rPr>
            </a:fld>
            <a:endParaRPr kumimoji="0" lang="en-US" altLang="zh-CN" sz="1300" b="0">
              <a:latin typeface="Arial" panose="020B0604020202020204" pitchFamily="34" charset="0"/>
              <a:ea typeface="宋体" panose="02010600030101010101" pitchFamily="2" charset="-122"/>
            </a:endParaRPr>
          </a:p>
        </p:txBody>
      </p:sp>
      <p:sp>
        <p:nvSpPr>
          <p:cNvPr id="154629" name="Rectangle 2"/>
          <p:cNvSpPr>
            <a:spLocks noGrp="1" noRot="1" noChangeAspect="1" noChangeArrowheads="1" noTextEdit="1"/>
          </p:cNvSpPr>
          <p:nvPr>
            <p:ph type="sldImg"/>
          </p:nvPr>
        </p:nvSpPr>
        <p:spPr/>
      </p:sp>
      <p:sp>
        <p:nvSpPr>
          <p:cNvPr id="154630" name="Rectangle 3"/>
          <p:cNvSpPr>
            <a:spLocks noGrp="1" noChangeArrowheads="1"/>
          </p:cNvSpPr>
          <p:nvPr>
            <p:ph type="body" idx="1"/>
          </p:nvPr>
        </p:nvSpPr>
        <p:spPr>
          <a:xfrm>
            <a:off x="731838" y="4560888"/>
            <a:ext cx="5851525" cy="4319587"/>
          </a:xfrm>
          <a:noFill/>
        </p:spPr>
        <p:txBody>
          <a:bodyPr/>
          <a:lstStyle/>
          <a:p>
            <a:pPr marL="228600" indent="-228600">
              <a:buFontTx/>
              <a:buAutoNum type="arabicPeriod"/>
            </a:pPr>
            <a:r>
              <a:rPr lang="zh-CN" altLang="en-US" smtClean="0"/>
              <a:t>在分组交换网中，每个分组都是独立路由的。从相同的源到相同的目的地，前一个分组和后一个分组可能经过不同的路径到达。</a:t>
            </a:r>
            <a:endParaRPr lang="zh-CN" altLang="en-US" smtClean="0"/>
          </a:p>
          <a:p>
            <a:pPr marL="228600" indent="-228600">
              <a:buFontTx/>
              <a:buAutoNum type="arabicPeriod"/>
            </a:pPr>
            <a:r>
              <a:rPr lang="zh-CN" altLang="en-US" smtClean="0"/>
              <a:t>这种结构可以提供很高的可靠性。</a:t>
            </a:r>
            <a:endParaRPr lang="zh-CN"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lvl1pPr defTabSz="966470" eaLnBrk="0" hangingPunct="0">
              <a:defRPr kumimoji="1" sz="2400" b="1">
                <a:solidFill>
                  <a:schemeClr val="tx1"/>
                </a:solidFill>
                <a:latin typeface="굴림" pitchFamily="34" charset="-127"/>
                <a:ea typeface="굴림" pitchFamily="34" charset="-127"/>
              </a:defRPr>
            </a:lvl1pPr>
            <a:lvl2pPr marL="742950" indent="-285750" defTabSz="966470" eaLnBrk="0" hangingPunct="0">
              <a:defRPr kumimoji="1" sz="2400" b="1">
                <a:solidFill>
                  <a:schemeClr val="tx1"/>
                </a:solidFill>
                <a:latin typeface="굴림" pitchFamily="34" charset="-127"/>
                <a:ea typeface="굴림" pitchFamily="34" charset="-127"/>
              </a:defRPr>
            </a:lvl2pPr>
            <a:lvl3pPr marL="1143000" indent="-228600" defTabSz="966470" eaLnBrk="0" hangingPunct="0">
              <a:defRPr kumimoji="1" sz="2400" b="1">
                <a:solidFill>
                  <a:schemeClr val="tx1"/>
                </a:solidFill>
                <a:latin typeface="굴림" pitchFamily="34" charset="-127"/>
                <a:ea typeface="굴림" pitchFamily="34" charset="-127"/>
              </a:defRPr>
            </a:lvl3pPr>
            <a:lvl4pPr marL="1600200" indent="-228600" defTabSz="966470" eaLnBrk="0" hangingPunct="0">
              <a:defRPr kumimoji="1" sz="2400" b="1">
                <a:solidFill>
                  <a:schemeClr val="tx1"/>
                </a:solidFill>
                <a:latin typeface="굴림" pitchFamily="34" charset="-127"/>
                <a:ea typeface="굴림" pitchFamily="34" charset="-127"/>
              </a:defRPr>
            </a:lvl4pPr>
            <a:lvl5pPr marL="2057400" indent="-228600" defTabSz="966470" eaLnBrk="0" hangingPunct="0">
              <a:defRPr kumimoji="1" sz="2400" b="1">
                <a:solidFill>
                  <a:schemeClr val="tx1"/>
                </a:solidFill>
                <a:latin typeface="굴림" pitchFamily="34" charset="-127"/>
                <a:ea typeface="굴림" pitchFamily="34" charset="-127"/>
              </a:defRPr>
            </a:lvl5pPr>
            <a:lvl6pPr marL="25146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fld id="{A3EE6987-44CE-4DE6-8E08-E66B617FC54C}" type="slidenum">
              <a:rPr kumimoji="0" lang="zh-CN" altLang="en-US" sz="1300" b="0">
                <a:latin typeface="Times New Roman" panose="02020603050405020304" pitchFamily="18" charset="0"/>
                <a:ea typeface="宋体" panose="02010600030101010101" pitchFamily="2" charset="-122"/>
              </a:rPr>
            </a:fld>
            <a:endParaRPr kumimoji="0" lang="en-US" altLang="zh-CN" sz="1300" b="0">
              <a:latin typeface="Times New Roman" panose="02020603050405020304" pitchFamily="18" charset="0"/>
              <a:ea typeface="宋体" panose="02010600030101010101" pitchFamily="2" charset="-122"/>
            </a:endParaRPr>
          </a:p>
        </p:txBody>
      </p:sp>
      <p:sp>
        <p:nvSpPr>
          <p:cNvPr id="155651" name="Rectangle 7"/>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470" eaLnBrk="0" hangingPunct="0">
              <a:defRPr kumimoji="1" sz="2400" b="1">
                <a:solidFill>
                  <a:schemeClr val="tx1"/>
                </a:solidFill>
                <a:latin typeface="굴림" pitchFamily="34" charset="-127"/>
                <a:ea typeface="굴림" pitchFamily="34" charset="-127"/>
              </a:defRPr>
            </a:lvl1pPr>
            <a:lvl2pPr marL="742950" indent="-285750" defTabSz="966470" eaLnBrk="0" hangingPunct="0">
              <a:defRPr kumimoji="1" sz="2400" b="1">
                <a:solidFill>
                  <a:schemeClr val="tx1"/>
                </a:solidFill>
                <a:latin typeface="굴림" pitchFamily="34" charset="-127"/>
                <a:ea typeface="굴림" pitchFamily="34" charset="-127"/>
              </a:defRPr>
            </a:lvl2pPr>
            <a:lvl3pPr marL="1143000" indent="-228600" defTabSz="966470" eaLnBrk="0" hangingPunct="0">
              <a:defRPr kumimoji="1" sz="2400" b="1">
                <a:solidFill>
                  <a:schemeClr val="tx1"/>
                </a:solidFill>
                <a:latin typeface="굴림" pitchFamily="34" charset="-127"/>
                <a:ea typeface="굴림" pitchFamily="34" charset="-127"/>
              </a:defRPr>
            </a:lvl3pPr>
            <a:lvl4pPr marL="1600200" indent="-228600" defTabSz="966470" eaLnBrk="0" hangingPunct="0">
              <a:defRPr kumimoji="1" sz="2400" b="1">
                <a:solidFill>
                  <a:schemeClr val="tx1"/>
                </a:solidFill>
                <a:latin typeface="굴림" pitchFamily="34" charset="-127"/>
                <a:ea typeface="굴림" pitchFamily="34" charset="-127"/>
              </a:defRPr>
            </a:lvl4pPr>
            <a:lvl5pPr marL="2057400" indent="-228600" defTabSz="966470" eaLnBrk="0" hangingPunct="0">
              <a:defRPr kumimoji="1" sz="2400" b="1">
                <a:solidFill>
                  <a:schemeClr val="tx1"/>
                </a:solidFill>
                <a:latin typeface="굴림" pitchFamily="34" charset="-127"/>
                <a:ea typeface="굴림" pitchFamily="34" charset="-127"/>
              </a:defRPr>
            </a:lvl5pPr>
            <a:lvl6pPr marL="25146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r" latinLnBrk="0"/>
            <a:fld id="{AD050C54-3781-4A79-A12F-FB7B1BA001EA}" type="slidenum">
              <a:rPr kumimoji="0" lang="zh-CN" altLang="en-US" sz="1300" b="0">
                <a:latin typeface="Times New Roman" panose="02020603050405020304" pitchFamily="18" charset="0"/>
                <a:ea typeface="宋体" panose="02010600030101010101" pitchFamily="2" charset="-122"/>
              </a:rPr>
            </a:fld>
            <a:endParaRPr kumimoji="0" lang="en-US" altLang="zh-CN" sz="1300" b="0">
              <a:latin typeface="Times New Roman" panose="02020603050405020304" pitchFamily="18" charset="0"/>
              <a:ea typeface="宋体" panose="02010600030101010101" pitchFamily="2" charset="-122"/>
            </a:endParaRPr>
          </a:p>
        </p:txBody>
      </p:sp>
      <p:sp>
        <p:nvSpPr>
          <p:cNvPr id="155652"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470" eaLnBrk="0" hangingPunct="0">
              <a:defRPr kumimoji="1" sz="2400" b="1">
                <a:solidFill>
                  <a:schemeClr val="tx1"/>
                </a:solidFill>
                <a:latin typeface="굴림" pitchFamily="34" charset="-127"/>
                <a:ea typeface="굴림" pitchFamily="34" charset="-127"/>
              </a:defRPr>
            </a:lvl1pPr>
            <a:lvl2pPr marL="742950" indent="-285750" defTabSz="966470" eaLnBrk="0" hangingPunct="0">
              <a:defRPr kumimoji="1" sz="2400" b="1">
                <a:solidFill>
                  <a:schemeClr val="tx1"/>
                </a:solidFill>
                <a:latin typeface="굴림" pitchFamily="34" charset="-127"/>
                <a:ea typeface="굴림" pitchFamily="34" charset="-127"/>
              </a:defRPr>
            </a:lvl2pPr>
            <a:lvl3pPr marL="1143000" indent="-228600" defTabSz="966470" eaLnBrk="0" hangingPunct="0">
              <a:defRPr kumimoji="1" sz="2400" b="1">
                <a:solidFill>
                  <a:schemeClr val="tx1"/>
                </a:solidFill>
                <a:latin typeface="굴림" pitchFamily="34" charset="-127"/>
                <a:ea typeface="굴림" pitchFamily="34" charset="-127"/>
              </a:defRPr>
            </a:lvl3pPr>
            <a:lvl4pPr marL="1600200" indent="-228600" defTabSz="966470" eaLnBrk="0" hangingPunct="0">
              <a:defRPr kumimoji="1" sz="2400" b="1">
                <a:solidFill>
                  <a:schemeClr val="tx1"/>
                </a:solidFill>
                <a:latin typeface="굴림" pitchFamily="34" charset="-127"/>
                <a:ea typeface="굴림" pitchFamily="34" charset="-127"/>
              </a:defRPr>
            </a:lvl4pPr>
            <a:lvl5pPr marL="2057400" indent="-228600" defTabSz="966470" eaLnBrk="0" hangingPunct="0">
              <a:defRPr kumimoji="1" sz="2400" b="1">
                <a:solidFill>
                  <a:schemeClr val="tx1"/>
                </a:solidFill>
                <a:latin typeface="굴림" pitchFamily="34" charset="-127"/>
                <a:ea typeface="굴림" pitchFamily="34" charset="-127"/>
              </a:defRPr>
            </a:lvl5pPr>
            <a:lvl6pPr marL="25146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r" eaLnBrk="1" latinLnBrk="0" hangingPunct="1"/>
            <a:fld id="{4D7758B6-DF9D-49DD-A8A3-C20205889CA7}" type="slidenum">
              <a:rPr kumimoji="0" lang="zh-CN" altLang="en-US" sz="1300" b="0">
                <a:latin typeface="Arial" panose="020B0604020202020204" pitchFamily="34" charset="0"/>
                <a:ea typeface="宋体" panose="02010600030101010101" pitchFamily="2" charset="-122"/>
              </a:rPr>
            </a:fld>
            <a:endParaRPr kumimoji="0" lang="en-US" altLang="zh-CN" sz="1300" b="0">
              <a:latin typeface="Arial" panose="020B0604020202020204" pitchFamily="34" charset="0"/>
              <a:ea typeface="宋体" panose="02010600030101010101" pitchFamily="2" charset="-122"/>
            </a:endParaRPr>
          </a:p>
        </p:txBody>
      </p:sp>
      <p:sp>
        <p:nvSpPr>
          <p:cNvPr id="155653" name="Rectangle 2"/>
          <p:cNvSpPr>
            <a:spLocks noGrp="1" noRot="1" noChangeAspect="1" noChangeArrowheads="1" noTextEdit="1"/>
          </p:cNvSpPr>
          <p:nvPr>
            <p:ph type="sldImg"/>
          </p:nvPr>
        </p:nvSpPr>
        <p:spPr/>
      </p:sp>
      <p:sp>
        <p:nvSpPr>
          <p:cNvPr id="155654" name="Rectangle 3"/>
          <p:cNvSpPr>
            <a:spLocks noGrp="1" noChangeArrowheads="1"/>
          </p:cNvSpPr>
          <p:nvPr>
            <p:ph type="body" idx="1"/>
          </p:nvPr>
        </p:nvSpPr>
        <p:spPr>
          <a:xfrm>
            <a:off x="731838" y="4560888"/>
            <a:ext cx="5851525" cy="4319587"/>
          </a:xfrm>
          <a:noFill/>
        </p:spPr>
        <p:txBody>
          <a:bodyPr/>
          <a:lstStyle/>
          <a:p>
            <a:pPr marL="228600" indent="-228600">
              <a:buFontTx/>
              <a:buAutoNum type="arabicPeriod"/>
            </a:pPr>
            <a:r>
              <a:rPr lang="zh-CN" altLang="en-US" smtClean="0"/>
              <a:t>存储转发的本质就是先存储，后转发。</a:t>
            </a:r>
            <a:endParaRPr lang="zh-CN" altLang="en-US" smtClean="0"/>
          </a:p>
          <a:p>
            <a:pPr marL="228600" indent="-228600">
              <a:buFontTx/>
              <a:buAutoNum type="arabicPeriod"/>
            </a:pPr>
            <a:r>
              <a:rPr lang="zh-CN" altLang="en-US" smtClean="0"/>
              <a:t>在每一个结点交换机上独立路由。</a:t>
            </a:r>
            <a:endParaRPr lang="zh-CN"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lvl1pPr defTabSz="966470" eaLnBrk="0" hangingPunct="0">
              <a:defRPr kumimoji="1" sz="2400" b="1">
                <a:solidFill>
                  <a:schemeClr val="tx1"/>
                </a:solidFill>
                <a:latin typeface="굴림" pitchFamily="34" charset="-127"/>
                <a:ea typeface="굴림" pitchFamily="34" charset="-127"/>
              </a:defRPr>
            </a:lvl1pPr>
            <a:lvl2pPr marL="742950" indent="-285750" defTabSz="966470" eaLnBrk="0" hangingPunct="0">
              <a:defRPr kumimoji="1" sz="2400" b="1">
                <a:solidFill>
                  <a:schemeClr val="tx1"/>
                </a:solidFill>
                <a:latin typeface="굴림" pitchFamily="34" charset="-127"/>
                <a:ea typeface="굴림" pitchFamily="34" charset="-127"/>
              </a:defRPr>
            </a:lvl2pPr>
            <a:lvl3pPr marL="1143000" indent="-228600" defTabSz="966470" eaLnBrk="0" hangingPunct="0">
              <a:defRPr kumimoji="1" sz="2400" b="1">
                <a:solidFill>
                  <a:schemeClr val="tx1"/>
                </a:solidFill>
                <a:latin typeface="굴림" pitchFamily="34" charset="-127"/>
                <a:ea typeface="굴림" pitchFamily="34" charset="-127"/>
              </a:defRPr>
            </a:lvl3pPr>
            <a:lvl4pPr marL="1600200" indent="-228600" defTabSz="966470" eaLnBrk="0" hangingPunct="0">
              <a:defRPr kumimoji="1" sz="2400" b="1">
                <a:solidFill>
                  <a:schemeClr val="tx1"/>
                </a:solidFill>
                <a:latin typeface="굴림" pitchFamily="34" charset="-127"/>
                <a:ea typeface="굴림" pitchFamily="34" charset="-127"/>
              </a:defRPr>
            </a:lvl4pPr>
            <a:lvl5pPr marL="2057400" indent="-228600" defTabSz="966470" eaLnBrk="0" hangingPunct="0">
              <a:defRPr kumimoji="1" sz="2400" b="1">
                <a:solidFill>
                  <a:schemeClr val="tx1"/>
                </a:solidFill>
                <a:latin typeface="굴림" pitchFamily="34" charset="-127"/>
                <a:ea typeface="굴림" pitchFamily="34" charset="-127"/>
              </a:defRPr>
            </a:lvl5pPr>
            <a:lvl6pPr marL="25146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fld id="{EEF0A2DB-ED12-46E0-8C33-49813B804BDE}" type="slidenum">
              <a:rPr kumimoji="0" lang="zh-CN" altLang="en-US" sz="1300" b="0">
                <a:latin typeface="Times New Roman" panose="02020603050405020304" pitchFamily="18" charset="0"/>
                <a:ea typeface="宋体" panose="02010600030101010101" pitchFamily="2" charset="-122"/>
              </a:rPr>
            </a:fld>
            <a:endParaRPr kumimoji="0" lang="en-US" altLang="zh-CN" sz="1300" b="0">
              <a:latin typeface="Times New Roman" panose="02020603050405020304" pitchFamily="18" charset="0"/>
              <a:ea typeface="宋体" panose="02010600030101010101" pitchFamily="2" charset="-122"/>
            </a:endParaRPr>
          </a:p>
        </p:txBody>
      </p:sp>
      <p:sp>
        <p:nvSpPr>
          <p:cNvPr id="156675" name="Rectangle 7"/>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470" eaLnBrk="0" hangingPunct="0">
              <a:defRPr kumimoji="1" sz="2400" b="1">
                <a:solidFill>
                  <a:schemeClr val="tx1"/>
                </a:solidFill>
                <a:latin typeface="굴림" pitchFamily="34" charset="-127"/>
                <a:ea typeface="굴림" pitchFamily="34" charset="-127"/>
              </a:defRPr>
            </a:lvl1pPr>
            <a:lvl2pPr marL="742950" indent="-285750" defTabSz="966470" eaLnBrk="0" hangingPunct="0">
              <a:defRPr kumimoji="1" sz="2400" b="1">
                <a:solidFill>
                  <a:schemeClr val="tx1"/>
                </a:solidFill>
                <a:latin typeface="굴림" pitchFamily="34" charset="-127"/>
                <a:ea typeface="굴림" pitchFamily="34" charset="-127"/>
              </a:defRPr>
            </a:lvl2pPr>
            <a:lvl3pPr marL="1143000" indent="-228600" defTabSz="966470" eaLnBrk="0" hangingPunct="0">
              <a:defRPr kumimoji="1" sz="2400" b="1">
                <a:solidFill>
                  <a:schemeClr val="tx1"/>
                </a:solidFill>
                <a:latin typeface="굴림" pitchFamily="34" charset="-127"/>
                <a:ea typeface="굴림" pitchFamily="34" charset="-127"/>
              </a:defRPr>
            </a:lvl3pPr>
            <a:lvl4pPr marL="1600200" indent="-228600" defTabSz="966470" eaLnBrk="0" hangingPunct="0">
              <a:defRPr kumimoji="1" sz="2400" b="1">
                <a:solidFill>
                  <a:schemeClr val="tx1"/>
                </a:solidFill>
                <a:latin typeface="굴림" pitchFamily="34" charset="-127"/>
                <a:ea typeface="굴림" pitchFamily="34" charset="-127"/>
              </a:defRPr>
            </a:lvl4pPr>
            <a:lvl5pPr marL="2057400" indent="-228600" defTabSz="966470" eaLnBrk="0" hangingPunct="0">
              <a:defRPr kumimoji="1" sz="2400" b="1">
                <a:solidFill>
                  <a:schemeClr val="tx1"/>
                </a:solidFill>
                <a:latin typeface="굴림" pitchFamily="34" charset="-127"/>
                <a:ea typeface="굴림" pitchFamily="34" charset="-127"/>
              </a:defRPr>
            </a:lvl5pPr>
            <a:lvl6pPr marL="25146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r" latinLnBrk="0"/>
            <a:fld id="{EB063A90-67D7-4990-A66F-46B4F30D7D36}" type="slidenum">
              <a:rPr kumimoji="0" lang="zh-CN" altLang="en-US" sz="1300" b="0">
                <a:latin typeface="Times New Roman" panose="02020603050405020304" pitchFamily="18" charset="0"/>
                <a:ea typeface="宋体" panose="02010600030101010101" pitchFamily="2" charset="-122"/>
              </a:rPr>
            </a:fld>
            <a:endParaRPr kumimoji="0" lang="en-US" altLang="zh-CN" sz="1300" b="0">
              <a:latin typeface="Times New Roman" panose="02020603050405020304" pitchFamily="18" charset="0"/>
              <a:ea typeface="宋体" panose="02010600030101010101" pitchFamily="2" charset="-122"/>
            </a:endParaRPr>
          </a:p>
        </p:txBody>
      </p:sp>
      <p:sp>
        <p:nvSpPr>
          <p:cNvPr id="156676"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470" eaLnBrk="0" hangingPunct="0">
              <a:defRPr kumimoji="1" sz="2400" b="1">
                <a:solidFill>
                  <a:schemeClr val="tx1"/>
                </a:solidFill>
                <a:latin typeface="굴림" pitchFamily="34" charset="-127"/>
                <a:ea typeface="굴림" pitchFamily="34" charset="-127"/>
              </a:defRPr>
            </a:lvl1pPr>
            <a:lvl2pPr marL="742950" indent="-285750" defTabSz="966470" eaLnBrk="0" hangingPunct="0">
              <a:defRPr kumimoji="1" sz="2400" b="1">
                <a:solidFill>
                  <a:schemeClr val="tx1"/>
                </a:solidFill>
                <a:latin typeface="굴림" pitchFamily="34" charset="-127"/>
                <a:ea typeface="굴림" pitchFamily="34" charset="-127"/>
              </a:defRPr>
            </a:lvl2pPr>
            <a:lvl3pPr marL="1143000" indent="-228600" defTabSz="966470" eaLnBrk="0" hangingPunct="0">
              <a:defRPr kumimoji="1" sz="2400" b="1">
                <a:solidFill>
                  <a:schemeClr val="tx1"/>
                </a:solidFill>
                <a:latin typeface="굴림" pitchFamily="34" charset="-127"/>
                <a:ea typeface="굴림" pitchFamily="34" charset="-127"/>
              </a:defRPr>
            </a:lvl3pPr>
            <a:lvl4pPr marL="1600200" indent="-228600" defTabSz="966470" eaLnBrk="0" hangingPunct="0">
              <a:defRPr kumimoji="1" sz="2400" b="1">
                <a:solidFill>
                  <a:schemeClr val="tx1"/>
                </a:solidFill>
                <a:latin typeface="굴림" pitchFamily="34" charset="-127"/>
                <a:ea typeface="굴림" pitchFamily="34" charset="-127"/>
              </a:defRPr>
            </a:lvl4pPr>
            <a:lvl5pPr marL="2057400" indent="-228600" defTabSz="966470" eaLnBrk="0" hangingPunct="0">
              <a:defRPr kumimoji="1" sz="2400" b="1">
                <a:solidFill>
                  <a:schemeClr val="tx1"/>
                </a:solidFill>
                <a:latin typeface="굴림" pitchFamily="34" charset="-127"/>
                <a:ea typeface="굴림" pitchFamily="34" charset="-127"/>
              </a:defRPr>
            </a:lvl5pPr>
            <a:lvl6pPr marL="25146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r" eaLnBrk="1" latinLnBrk="0" hangingPunct="1"/>
            <a:fld id="{3007DD0F-5ECE-4A9C-8458-72FCDEEB85CD}" type="slidenum">
              <a:rPr kumimoji="0" lang="zh-CN" altLang="en-US" sz="1300" b="0">
                <a:latin typeface="Arial" panose="020B0604020202020204" pitchFamily="34" charset="0"/>
                <a:ea typeface="宋体" panose="02010600030101010101" pitchFamily="2" charset="-122"/>
              </a:rPr>
            </a:fld>
            <a:endParaRPr kumimoji="0" lang="en-US" altLang="zh-CN" sz="1300" b="0">
              <a:latin typeface="Arial" panose="020B0604020202020204" pitchFamily="34" charset="0"/>
              <a:ea typeface="宋体" panose="02010600030101010101" pitchFamily="2" charset="-122"/>
            </a:endParaRPr>
          </a:p>
        </p:txBody>
      </p:sp>
      <p:sp>
        <p:nvSpPr>
          <p:cNvPr id="156677" name="Rectangle 2"/>
          <p:cNvSpPr>
            <a:spLocks noGrp="1" noRot="1" noChangeAspect="1" noChangeArrowheads="1" noTextEdit="1"/>
          </p:cNvSpPr>
          <p:nvPr>
            <p:ph type="sldImg"/>
          </p:nvPr>
        </p:nvSpPr>
        <p:spPr/>
      </p:sp>
      <p:sp>
        <p:nvSpPr>
          <p:cNvPr id="156678" name="Rectangle 3"/>
          <p:cNvSpPr>
            <a:spLocks noGrp="1" noChangeArrowheads="1"/>
          </p:cNvSpPr>
          <p:nvPr>
            <p:ph type="body" idx="1"/>
          </p:nvPr>
        </p:nvSpPr>
        <p:spPr>
          <a:xfrm>
            <a:off x="731838" y="4560888"/>
            <a:ext cx="5851525" cy="4319587"/>
          </a:xfrm>
          <a:noFill/>
        </p:spPr>
        <p:txBody>
          <a:bodyPr/>
          <a:lstStyle/>
          <a:p>
            <a:endParaRPr lang="zh-CN" altLang="zh-CN"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E485C10-0077-49D1-BD9A-717FCEBBB4EE}" type="slidenum">
              <a:rPr lang="en-US" altLang="zh-CN"/>
            </a:fld>
            <a:endParaRPr lang="en-US" altLang="zh-CN"/>
          </a:p>
        </p:txBody>
      </p:sp>
      <p:sp>
        <p:nvSpPr>
          <p:cNvPr id="363522" name="Rectangle 2"/>
          <p:cNvSpPr>
            <a:spLocks noGrp="1" noRot="1" noChangeAspect="1" noChangeArrowheads="1" noTextEdit="1"/>
          </p:cNvSpPr>
          <p:nvPr>
            <p:ph type="sldImg"/>
          </p:nvPr>
        </p:nvSpPr>
        <p:spPr/>
      </p:sp>
      <p:sp>
        <p:nvSpPr>
          <p:cNvPr id="363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3D47C55-2FFF-454B-8B9A-6E04F90AB220}" type="slidenum">
              <a:rPr lang="en-US" altLang="zh-CN"/>
            </a:fld>
            <a:endParaRPr lang="en-US" altLang="zh-CN"/>
          </a:p>
        </p:txBody>
      </p:sp>
      <p:sp>
        <p:nvSpPr>
          <p:cNvPr id="364546" name="Rectangle 2"/>
          <p:cNvSpPr>
            <a:spLocks noGrp="1" noRot="1" noChangeAspect="1" noChangeArrowheads="1" noTextEdit="1"/>
          </p:cNvSpPr>
          <p:nvPr>
            <p:ph type="sldImg"/>
          </p:nvPr>
        </p:nvSpPr>
        <p:spPr/>
      </p:sp>
      <p:sp>
        <p:nvSpPr>
          <p:cNvPr id="364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1AB164B-68BA-4FD1-BFFB-593EE20E3A01}" type="slidenum">
              <a:rPr lang="en-US" altLang="zh-CN"/>
            </a:fld>
            <a:endParaRPr lang="en-US" altLang="zh-CN"/>
          </a:p>
        </p:txBody>
      </p:sp>
      <p:sp>
        <p:nvSpPr>
          <p:cNvPr id="204802" name="Rectangle 2"/>
          <p:cNvSpPr>
            <a:spLocks noGrp="1" noRot="1" noChangeAspect="1" noChangeArrowheads="1" noTextEdit="1"/>
          </p:cNvSpPr>
          <p:nvPr>
            <p:ph type="sldImg"/>
          </p:nvPr>
        </p:nvSpPr>
        <p:spPr/>
      </p:sp>
      <p:sp>
        <p:nvSpPr>
          <p:cNvPr id="204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068DA74-6949-45C3-93CC-90E5969F9DC3}" type="slidenum">
              <a:rPr lang="en-US" altLang="zh-CN"/>
            </a:fld>
            <a:endParaRPr lang="en-US" altLang="zh-CN"/>
          </a:p>
        </p:txBody>
      </p:sp>
      <p:sp>
        <p:nvSpPr>
          <p:cNvPr id="205826" name="Rectangle 2"/>
          <p:cNvSpPr>
            <a:spLocks noGrp="1" noRot="1" noChangeAspect="1" noChangeArrowheads="1" noTextEdit="1"/>
          </p:cNvSpPr>
          <p:nvPr>
            <p:ph type="sldImg"/>
          </p:nvPr>
        </p:nvSpPr>
        <p:spPr/>
      </p:sp>
      <p:sp>
        <p:nvSpPr>
          <p:cNvPr id="205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28B8A24-F9C8-42C7-8A70-70CEE7EA191D}" type="slidenum">
              <a:rPr lang="en-US" altLang="zh-CN"/>
            </a:fld>
            <a:endParaRPr lang="en-US" altLang="zh-CN"/>
          </a:p>
        </p:txBody>
      </p:sp>
      <p:sp>
        <p:nvSpPr>
          <p:cNvPr id="206850" name="Rectangle 2"/>
          <p:cNvSpPr>
            <a:spLocks noGrp="1" noRot="1" noChangeAspect="1" noChangeArrowheads="1" noTextEdit="1"/>
          </p:cNvSpPr>
          <p:nvPr>
            <p:ph type="sldImg"/>
          </p:nvPr>
        </p:nvSpPr>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F6F8AF1-78D2-4088-8685-D3872DBCFFE3}" type="slidenum">
              <a:rPr lang="en-US" altLang="zh-CN"/>
            </a:fld>
            <a:endParaRPr lang="en-US" altLang="zh-CN"/>
          </a:p>
        </p:txBody>
      </p:sp>
      <p:sp>
        <p:nvSpPr>
          <p:cNvPr id="305154" name="Rectangle 2"/>
          <p:cNvSpPr>
            <a:spLocks noGrp="1" noRot="1" noChangeAspect="1" noChangeArrowheads="1" noTextEdit="1"/>
          </p:cNvSpPr>
          <p:nvPr>
            <p:ph type="sldImg"/>
          </p:nvPr>
        </p:nvSpPr>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6127587-F175-449A-801A-8F78200B8152}" type="slidenum">
              <a:rPr lang="en-US" altLang="zh-CN"/>
            </a:fld>
            <a:endParaRPr lang="en-US" altLang="zh-CN"/>
          </a:p>
        </p:txBody>
      </p:sp>
      <p:sp>
        <p:nvSpPr>
          <p:cNvPr id="208898" name="Rectangle 2"/>
          <p:cNvSpPr>
            <a:spLocks noGrp="1" noRot="1" noChangeAspect="1" noChangeArrowheads="1" noTextEdit="1"/>
          </p:cNvSpPr>
          <p:nvPr>
            <p:ph type="sldImg"/>
          </p:nvPr>
        </p:nvSpPr>
        <p:spPr/>
      </p:sp>
      <p:sp>
        <p:nvSpPr>
          <p:cNvPr id="208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E0EAA12-D355-4362-AB0E-81E5FDB943A9}" type="slidenum">
              <a:rPr lang="en-US" altLang="zh-CN"/>
            </a:fld>
            <a:endParaRPr lang="en-US" altLang="zh-CN"/>
          </a:p>
        </p:txBody>
      </p:sp>
      <p:sp>
        <p:nvSpPr>
          <p:cNvPr id="209922" name="Rectangle 2"/>
          <p:cNvSpPr>
            <a:spLocks noGrp="1" noRot="1" noChangeAspect="1" noChangeArrowheads="1" noTextEdit="1"/>
          </p:cNvSpPr>
          <p:nvPr>
            <p:ph type="sldImg"/>
          </p:nvPr>
        </p:nvSpPr>
        <p:spPr/>
      </p:sp>
      <p:sp>
        <p:nvSpPr>
          <p:cNvPr id="209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883E107-570B-46DF-A5E5-8030F34D4458}" type="slidenum">
              <a:rPr lang="en-US" altLang="zh-CN"/>
            </a:fld>
            <a:endParaRPr lang="en-US" altLang="zh-CN"/>
          </a:p>
        </p:txBody>
      </p:sp>
      <p:sp>
        <p:nvSpPr>
          <p:cNvPr id="225282" name="Rectangle 2"/>
          <p:cNvSpPr>
            <a:spLocks noGrp="1" noRot="1" noChangeAspect="1" noChangeArrowheads="1" noTextEdit="1"/>
          </p:cNvSpPr>
          <p:nvPr>
            <p:ph type="sldImg"/>
          </p:nvPr>
        </p:nvSpPr>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736B3BC-51B1-4B04-9A42-62DAE4C32B5E}" type="slidenum">
              <a:rPr lang="en-US" altLang="zh-CN"/>
            </a:fld>
            <a:endParaRPr lang="en-US" altLang="zh-CN"/>
          </a:p>
        </p:txBody>
      </p:sp>
      <p:sp>
        <p:nvSpPr>
          <p:cNvPr id="227330" name="Rectangle 2"/>
          <p:cNvSpPr>
            <a:spLocks noGrp="1" noRot="1" noChangeAspect="1" noChangeArrowheads="1" noTextEdit="1"/>
          </p:cNvSpPr>
          <p:nvPr>
            <p:ph type="sldImg"/>
          </p:nvPr>
        </p:nvSpPr>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736B3BC-51B1-4B04-9A42-62DAE4C32B5E}" type="slidenum">
              <a:rPr lang="en-US" altLang="zh-CN"/>
            </a:fld>
            <a:endParaRPr lang="en-US" altLang="zh-CN"/>
          </a:p>
        </p:txBody>
      </p:sp>
      <p:sp>
        <p:nvSpPr>
          <p:cNvPr id="227330" name="Rectangle 2"/>
          <p:cNvSpPr>
            <a:spLocks noGrp="1" noRot="1" noChangeAspect="1" noChangeArrowheads="1" noTextEdit="1"/>
          </p:cNvSpPr>
          <p:nvPr>
            <p:ph type="sldImg"/>
          </p:nvPr>
        </p:nvSpPr>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D5244FC-F90C-4ABE-BF34-B8442F8279E1}" type="slidenum">
              <a:rPr lang="en-US" altLang="zh-CN"/>
            </a:fld>
            <a:endParaRPr lang="en-US" altLang="zh-CN"/>
          </a:p>
        </p:txBody>
      </p:sp>
      <p:sp>
        <p:nvSpPr>
          <p:cNvPr id="229378" name="Rectangle 2"/>
          <p:cNvSpPr>
            <a:spLocks noGrp="1" noRot="1" noChangeAspect="1" noChangeArrowheads="1" noTextEdit="1"/>
          </p:cNvSpPr>
          <p:nvPr>
            <p:ph type="sldImg"/>
          </p:nvPr>
        </p:nvSpPr>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CE87EC8-B378-4B6D-8827-87FA1C22091C}" type="slidenum">
              <a:rPr lang="en-US" altLang="zh-CN"/>
            </a:fld>
            <a:endParaRPr lang="en-US" altLang="zh-CN"/>
          </a:p>
        </p:txBody>
      </p:sp>
      <p:sp>
        <p:nvSpPr>
          <p:cNvPr id="230402" name="Rectangle 2"/>
          <p:cNvSpPr>
            <a:spLocks noGrp="1" noRot="1" noChangeAspect="1" noChangeArrowheads="1" noTextEdit="1"/>
          </p:cNvSpPr>
          <p:nvPr>
            <p:ph type="sldImg"/>
          </p:nvPr>
        </p:nvSpPr>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A833EC6-C4F3-487C-ABAA-F4A85115DD85}" type="slidenum">
              <a:rPr lang="en-US" altLang="zh-CN"/>
            </a:fld>
            <a:endParaRPr lang="en-US" altLang="zh-CN"/>
          </a:p>
        </p:txBody>
      </p:sp>
      <p:sp>
        <p:nvSpPr>
          <p:cNvPr id="378882" name="Rectangle 2"/>
          <p:cNvSpPr>
            <a:spLocks noGrp="1" noRot="1" noChangeAspect="1" noChangeArrowheads="1" noTextEdit="1"/>
          </p:cNvSpPr>
          <p:nvPr>
            <p:ph type="sldImg"/>
          </p:nvPr>
        </p:nvSpPr>
        <p:spPr/>
      </p:sp>
      <p:sp>
        <p:nvSpPr>
          <p:cNvPr id="3788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F5C1CA0-D570-404B-9C46-DBA3355A574A}" type="slidenum">
              <a:rPr lang="en-US" altLang="zh-CN"/>
            </a:fld>
            <a:endParaRPr lang="en-US" altLang="zh-CN"/>
          </a:p>
        </p:txBody>
      </p:sp>
      <p:sp>
        <p:nvSpPr>
          <p:cNvPr id="232450" name="Rectangle 2"/>
          <p:cNvSpPr>
            <a:spLocks noGrp="1" noRot="1" noChangeAspect="1" noChangeArrowheads="1" noTextEdit="1"/>
          </p:cNvSpPr>
          <p:nvPr>
            <p:ph type="sldImg"/>
          </p:nvPr>
        </p:nvSpPr>
        <p:spPr/>
      </p:sp>
      <p:sp>
        <p:nvSpPr>
          <p:cNvPr id="232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A4C91FE-31F0-4314-95CA-68F3B5AAB424}" type="slidenum">
              <a:rPr lang="en-US" altLang="zh-CN"/>
            </a:fld>
            <a:endParaRPr lang="en-US" altLang="zh-CN"/>
          </a:p>
        </p:txBody>
      </p:sp>
      <p:sp>
        <p:nvSpPr>
          <p:cNvPr id="380930" name="Rectangle 2"/>
          <p:cNvSpPr>
            <a:spLocks noGrp="1" noRot="1" noChangeAspect="1" noChangeArrowheads="1" noTextEdit="1"/>
          </p:cNvSpPr>
          <p:nvPr>
            <p:ph type="sldImg"/>
          </p:nvPr>
        </p:nvSpPr>
        <p:spPr/>
      </p:sp>
      <p:sp>
        <p:nvSpPr>
          <p:cNvPr id="380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F6F8AF1-78D2-4088-8685-D3872DBCFFE3}" type="slidenum">
              <a:rPr lang="en-US" altLang="zh-CN"/>
            </a:fld>
            <a:endParaRPr lang="en-US" altLang="zh-CN"/>
          </a:p>
        </p:txBody>
      </p:sp>
      <p:sp>
        <p:nvSpPr>
          <p:cNvPr id="305154" name="Rectangle 2"/>
          <p:cNvSpPr>
            <a:spLocks noGrp="1" noRot="1" noChangeAspect="1" noChangeArrowheads="1" noTextEdit="1"/>
          </p:cNvSpPr>
          <p:nvPr>
            <p:ph type="sldImg"/>
          </p:nvPr>
        </p:nvSpPr>
        <p:spPr/>
      </p:sp>
      <p:sp>
        <p:nvSpPr>
          <p:cNvPr id="305155"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A9E0011-1584-46E1-924A-4B0214494036}" type="slidenum">
              <a:rPr lang="en-US" altLang="zh-CN"/>
            </a:fld>
            <a:endParaRPr lang="en-US" altLang="zh-CN"/>
          </a:p>
        </p:txBody>
      </p:sp>
      <p:sp>
        <p:nvSpPr>
          <p:cNvPr id="233474" name="Rectangle 2"/>
          <p:cNvSpPr>
            <a:spLocks noGrp="1" noRot="1" noChangeAspect="1" noChangeArrowheads="1" noTextEdit="1"/>
          </p:cNvSpPr>
          <p:nvPr>
            <p:ph type="sldImg"/>
          </p:nvPr>
        </p:nvSpPr>
        <p:spPr/>
      </p:sp>
      <p:sp>
        <p:nvSpPr>
          <p:cNvPr id="233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D6EF9E2-FF6F-4C53-87E4-8461E5DD1E07}" type="slidenum">
              <a:rPr lang="en-US" altLang="zh-CN"/>
            </a:fld>
            <a:endParaRPr lang="en-US" altLang="zh-CN"/>
          </a:p>
        </p:txBody>
      </p:sp>
      <p:sp>
        <p:nvSpPr>
          <p:cNvPr id="234498" name="Rectangle 2"/>
          <p:cNvSpPr>
            <a:spLocks noGrp="1" noRot="1" noChangeAspect="1" noChangeArrowheads="1" noTextEdit="1"/>
          </p:cNvSpPr>
          <p:nvPr>
            <p:ph type="sldImg"/>
          </p:nvPr>
        </p:nvSpPr>
        <p:spPr/>
      </p:sp>
      <p:sp>
        <p:nvSpPr>
          <p:cNvPr id="234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AEADE02-BD4D-477A-A66B-EE16B3824D0F}" type="slidenum">
              <a:rPr lang="en-US" altLang="zh-CN"/>
            </a:fld>
            <a:endParaRPr lang="en-US" altLang="zh-CN"/>
          </a:p>
        </p:txBody>
      </p:sp>
      <p:sp>
        <p:nvSpPr>
          <p:cNvPr id="238594" name="Rectangle 2"/>
          <p:cNvSpPr>
            <a:spLocks noGrp="1" noRot="1" noChangeAspect="1" noChangeArrowheads="1" noTextEdit="1"/>
          </p:cNvSpPr>
          <p:nvPr>
            <p:ph type="sldImg"/>
          </p:nvPr>
        </p:nvSpPr>
        <p:spPr/>
      </p:sp>
      <p:sp>
        <p:nvSpPr>
          <p:cNvPr id="238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E72C422-65E6-4961-99FA-7F6E2F807D07}" type="slidenum">
              <a:rPr lang="en-US" altLang="zh-CN"/>
            </a:fld>
            <a:endParaRPr lang="en-US" altLang="zh-CN"/>
          </a:p>
        </p:txBody>
      </p:sp>
      <p:sp>
        <p:nvSpPr>
          <p:cNvPr id="239618" name="Rectangle 2"/>
          <p:cNvSpPr>
            <a:spLocks noGrp="1" noRot="1" noChangeAspect="1" noChangeArrowheads="1" noTextEdit="1"/>
          </p:cNvSpPr>
          <p:nvPr>
            <p:ph type="sldImg"/>
          </p:nvPr>
        </p:nvSpPr>
        <p:spPr/>
      </p:sp>
      <p:sp>
        <p:nvSpPr>
          <p:cNvPr id="239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AC65C1E-4B37-4B30-B046-114BC48A7C9D}" type="slidenum">
              <a:rPr lang="en-US" altLang="zh-CN"/>
            </a:fld>
            <a:endParaRPr lang="en-US" altLang="zh-CN"/>
          </a:p>
        </p:txBody>
      </p:sp>
      <p:sp>
        <p:nvSpPr>
          <p:cNvPr id="384002" name="Rectangle 2"/>
          <p:cNvSpPr>
            <a:spLocks noGrp="1" noRot="1" noChangeAspect="1" noChangeArrowheads="1" noTextEdit="1"/>
          </p:cNvSpPr>
          <p:nvPr>
            <p:ph type="sldImg"/>
          </p:nvPr>
        </p:nvSpPr>
        <p:spPr/>
      </p:sp>
      <p:sp>
        <p:nvSpPr>
          <p:cNvPr id="384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5EAE26A-63EC-43AC-BBC4-93A0118371AC}" type="slidenum">
              <a:rPr lang="en-US" altLang="zh-CN"/>
            </a:fld>
            <a:endParaRPr lang="en-US" altLang="zh-CN"/>
          </a:p>
        </p:txBody>
      </p:sp>
      <p:sp>
        <p:nvSpPr>
          <p:cNvPr id="389122" name="Rectangle 2"/>
          <p:cNvSpPr>
            <a:spLocks noGrp="1" noRot="1" noChangeAspect="1" noChangeArrowheads="1" noTextEdit="1"/>
          </p:cNvSpPr>
          <p:nvPr>
            <p:ph type="sldImg"/>
          </p:nvPr>
        </p:nvSpPr>
        <p:spPr/>
      </p:sp>
      <p:sp>
        <p:nvSpPr>
          <p:cNvPr id="389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CE41505-D7A8-4838-BF06-5F421C97A052}" type="slidenum">
              <a:rPr lang="en-US" altLang="zh-CN"/>
            </a:fld>
            <a:endParaRPr lang="en-US" altLang="zh-CN"/>
          </a:p>
        </p:txBody>
      </p:sp>
      <p:sp>
        <p:nvSpPr>
          <p:cNvPr id="387074" name="Rectangle 2"/>
          <p:cNvSpPr>
            <a:spLocks noGrp="1" noRot="1" noChangeAspect="1" noChangeArrowheads="1" noTextEdit="1"/>
          </p:cNvSpPr>
          <p:nvPr>
            <p:ph type="sldImg"/>
          </p:nvPr>
        </p:nvSpPr>
        <p:spPr/>
      </p:sp>
      <p:sp>
        <p:nvSpPr>
          <p:cNvPr id="387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lvl1pPr defTabSz="966470" eaLnBrk="0" hangingPunct="0">
              <a:defRPr kumimoji="1" sz="2400" b="1">
                <a:solidFill>
                  <a:schemeClr val="tx1"/>
                </a:solidFill>
                <a:latin typeface="굴림" pitchFamily="34" charset="-127"/>
                <a:ea typeface="굴림" pitchFamily="34" charset="-127"/>
              </a:defRPr>
            </a:lvl1pPr>
            <a:lvl2pPr marL="742950" indent="-285750" defTabSz="966470" eaLnBrk="0" hangingPunct="0">
              <a:defRPr kumimoji="1" sz="2400" b="1">
                <a:solidFill>
                  <a:schemeClr val="tx1"/>
                </a:solidFill>
                <a:latin typeface="굴림" pitchFamily="34" charset="-127"/>
                <a:ea typeface="굴림" pitchFamily="34" charset="-127"/>
              </a:defRPr>
            </a:lvl2pPr>
            <a:lvl3pPr marL="1143000" indent="-228600" defTabSz="966470" eaLnBrk="0" hangingPunct="0">
              <a:defRPr kumimoji="1" sz="2400" b="1">
                <a:solidFill>
                  <a:schemeClr val="tx1"/>
                </a:solidFill>
                <a:latin typeface="굴림" pitchFamily="34" charset="-127"/>
                <a:ea typeface="굴림" pitchFamily="34" charset="-127"/>
              </a:defRPr>
            </a:lvl3pPr>
            <a:lvl4pPr marL="1600200" indent="-228600" defTabSz="966470" eaLnBrk="0" hangingPunct="0">
              <a:defRPr kumimoji="1" sz="2400" b="1">
                <a:solidFill>
                  <a:schemeClr val="tx1"/>
                </a:solidFill>
                <a:latin typeface="굴림" pitchFamily="34" charset="-127"/>
                <a:ea typeface="굴림" pitchFamily="34" charset="-127"/>
              </a:defRPr>
            </a:lvl4pPr>
            <a:lvl5pPr marL="2057400" indent="-228600" defTabSz="966470" eaLnBrk="0" hangingPunct="0">
              <a:defRPr kumimoji="1" sz="2400" b="1">
                <a:solidFill>
                  <a:schemeClr val="tx1"/>
                </a:solidFill>
                <a:latin typeface="굴림" pitchFamily="34" charset="-127"/>
                <a:ea typeface="굴림" pitchFamily="34" charset="-127"/>
              </a:defRPr>
            </a:lvl5pPr>
            <a:lvl6pPr marL="25146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fld id="{39A00029-3D7D-4B16-93B2-DDDC3305F9D3}" type="slidenum">
              <a:rPr kumimoji="0" lang="zh-CN" altLang="en-US" sz="1300" b="0">
                <a:latin typeface="Times New Roman" panose="02020603050405020304" pitchFamily="18" charset="0"/>
                <a:ea typeface="宋体" panose="02010600030101010101" pitchFamily="2" charset="-122"/>
              </a:rPr>
            </a:fld>
            <a:endParaRPr kumimoji="0" lang="en-US" altLang="zh-CN" sz="1300" b="0">
              <a:latin typeface="Times New Roman" panose="02020603050405020304" pitchFamily="18" charset="0"/>
              <a:ea typeface="宋体" panose="02010600030101010101" pitchFamily="2" charset="-122"/>
            </a:endParaRPr>
          </a:p>
        </p:txBody>
      </p:sp>
      <p:sp>
        <p:nvSpPr>
          <p:cNvPr id="173059"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470" eaLnBrk="0" hangingPunct="0">
              <a:defRPr kumimoji="1" sz="2400" b="1">
                <a:solidFill>
                  <a:schemeClr val="tx1"/>
                </a:solidFill>
                <a:latin typeface="굴림" pitchFamily="34" charset="-127"/>
                <a:ea typeface="굴림" pitchFamily="34" charset="-127"/>
              </a:defRPr>
            </a:lvl1pPr>
            <a:lvl2pPr marL="742950" indent="-285750" defTabSz="966470" eaLnBrk="0" hangingPunct="0">
              <a:defRPr kumimoji="1" sz="2400" b="1">
                <a:solidFill>
                  <a:schemeClr val="tx1"/>
                </a:solidFill>
                <a:latin typeface="굴림" pitchFamily="34" charset="-127"/>
                <a:ea typeface="굴림" pitchFamily="34" charset="-127"/>
              </a:defRPr>
            </a:lvl2pPr>
            <a:lvl3pPr marL="1143000" indent="-228600" defTabSz="966470" eaLnBrk="0" hangingPunct="0">
              <a:defRPr kumimoji="1" sz="2400" b="1">
                <a:solidFill>
                  <a:schemeClr val="tx1"/>
                </a:solidFill>
                <a:latin typeface="굴림" pitchFamily="34" charset="-127"/>
                <a:ea typeface="굴림" pitchFamily="34" charset="-127"/>
              </a:defRPr>
            </a:lvl3pPr>
            <a:lvl4pPr marL="1600200" indent="-228600" defTabSz="966470" eaLnBrk="0" hangingPunct="0">
              <a:defRPr kumimoji="1" sz="2400" b="1">
                <a:solidFill>
                  <a:schemeClr val="tx1"/>
                </a:solidFill>
                <a:latin typeface="굴림" pitchFamily="34" charset="-127"/>
                <a:ea typeface="굴림" pitchFamily="34" charset="-127"/>
              </a:defRPr>
            </a:lvl4pPr>
            <a:lvl5pPr marL="2057400" indent="-228600" defTabSz="966470" eaLnBrk="0" hangingPunct="0">
              <a:defRPr kumimoji="1" sz="2400" b="1">
                <a:solidFill>
                  <a:schemeClr val="tx1"/>
                </a:solidFill>
                <a:latin typeface="굴림" pitchFamily="34" charset="-127"/>
                <a:ea typeface="굴림" pitchFamily="34" charset="-127"/>
              </a:defRPr>
            </a:lvl5pPr>
            <a:lvl6pPr marL="25146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r" eaLnBrk="1" latinLnBrk="0" hangingPunct="1"/>
            <a:fld id="{FA65FFC9-AA08-44B9-BD07-F5E7C9DC502B}" type="slidenum">
              <a:rPr kumimoji="0" lang="en-US" altLang="zh-CN" sz="1300" b="0">
                <a:latin typeface="Arial" panose="020B0604020202020204" pitchFamily="34" charset="0"/>
                <a:ea typeface="宋体" panose="02010600030101010101" pitchFamily="2" charset="-122"/>
              </a:rPr>
            </a:fld>
            <a:endParaRPr kumimoji="0" lang="en-US" altLang="zh-CN" sz="1300" b="0">
              <a:latin typeface="Arial" panose="020B0604020202020204" pitchFamily="34" charset="0"/>
              <a:ea typeface="宋体" panose="02010600030101010101" pitchFamily="2" charset="-122"/>
            </a:endParaRPr>
          </a:p>
        </p:txBody>
      </p:sp>
      <p:sp>
        <p:nvSpPr>
          <p:cNvPr id="173060" name="Rectangle 2"/>
          <p:cNvSpPr>
            <a:spLocks noGrp="1" noRot="1" noChangeAspect="1" noChangeArrowheads="1" noTextEdit="1"/>
          </p:cNvSpPr>
          <p:nvPr>
            <p:ph type="sldImg"/>
          </p:nvPr>
        </p:nvSpPr>
        <p:spPr/>
      </p:sp>
      <p:sp>
        <p:nvSpPr>
          <p:cNvPr id="173061" name="Rectangle 3"/>
          <p:cNvSpPr>
            <a:spLocks noGrp="1" noChangeArrowheads="1"/>
          </p:cNvSpPr>
          <p:nvPr>
            <p:ph type="body" idx="1"/>
          </p:nvPr>
        </p:nvSpPr>
        <p:spPr>
          <a:xfrm>
            <a:off x="731838" y="4560888"/>
            <a:ext cx="5851525" cy="4319587"/>
          </a:xfrm>
          <a:noFill/>
        </p:spPr>
        <p:txBody>
          <a:bodyPr/>
          <a:lstStyle/>
          <a:p>
            <a:pPr eaLnBrk="1" hangingPunct="1"/>
            <a:r>
              <a:rPr lang="zh-CN" altLang="en-US" smtClean="0"/>
              <a:t>前面我们讲过，计算机网络可以分为网络的边缘部分和核心部分，边缘部分就是主机了，我们考虑一下数据发送到网上之前经过了哪些处理？板书</a:t>
            </a:r>
            <a:endParaRPr lang="zh-CN" altLang="en-US" smtClean="0"/>
          </a:p>
          <a:p>
            <a:pPr eaLnBrk="1" hangingPunct="1"/>
            <a:r>
              <a:rPr lang="zh-CN" altLang="en-US" smtClean="0"/>
              <a:t>首先 应用程序生成要发的数据，比如用</a:t>
            </a:r>
            <a:r>
              <a:rPr lang="en-US" altLang="zh-CN" smtClean="0"/>
              <a:t>qq</a:t>
            </a:r>
            <a:r>
              <a:rPr lang="zh-CN" altLang="en-US" smtClean="0"/>
              <a:t>发送“你好”，我们前面提过要把这个你好发给接受方，这个数据还需要加上接收方的什么？对 </a:t>
            </a:r>
            <a:r>
              <a:rPr lang="en-US" altLang="zh-CN" smtClean="0"/>
              <a:t>destination</a:t>
            </a:r>
            <a:endParaRPr lang="en-US" altLang="zh-CN" smtClean="0"/>
          </a:p>
          <a:p>
            <a:pPr eaLnBrk="1" hangingPunct="1"/>
            <a:r>
              <a:rPr lang="en-US" altLang="zh-CN" smtClean="0"/>
              <a:t>Ip</a:t>
            </a:r>
            <a:r>
              <a:rPr lang="zh-CN" altLang="en-US" smtClean="0"/>
              <a:t>，当然要接收方知道是我发的还需要加上我的</a:t>
            </a:r>
            <a:r>
              <a:rPr lang="en-US" altLang="zh-CN" smtClean="0"/>
              <a:t>ip</a:t>
            </a:r>
            <a:r>
              <a:rPr lang="zh-CN" altLang="en-US" smtClean="0"/>
              <a:t>，</a:t>
            </a:r>
            <a:r>
              <a:rPr lang="en-US" altLang="zh-CN" smtClean="0"/>
              <a:t>ok</a:t>
            </a:r>
            <a:r>
              <a:rPr lang="zh-CN" altLang="en-US" smtClean="0"/>
              <a:t>，假设这样发了对方就能受到了，但是其实大家没有考虑一个问题，就是我发的数据是不是都是</a:t>
            </a:r>
            <a:endParaRPr lang="zh-CN" altLang="en-US" smtClean="0"/>
          </a:p>
          <a:p>
            <a:pPr eaLnBrk="1" hangingPunct="1"/>
            <a:r>
              <a:rPr lang="en-US" altLang="zh-CN" smtClean="0"/>
              <a:t>Qq</a:t>
            </a:r>
            <a:r>
              <a:rPr lang="zh-CN" altLang="en-US" smtClean="0"/>
              <a:t>生成的呢？当然不是，还有其他网络软件要发数据，比如</a:t>
            </a:r>
            <a:r>
              <a:rPr lang="en-US" altLang="zh-CN" smtClean="0"/>
              <a:t>ie</a:t>
            </a:r>
            <a:r>
              <a:rPr lang="zh-CN" altLang="en-US" smtClean="0"/>
              <a:t>，这样的话接收方就不知道该哪个应用程序接收这个数据，因此，这里还需要有一个机制来区分</a:t>
            </a:r>
            <a:endParaRPr lang="zh-CN" altLang="en-US" smtClean="0"/>
          </a:p>
          <a:p>
            <a:pPr eaLnBrk="1" hangingPunct="1"/>
            <a:r>
              <a:rPr lang="zh-CN" altLang="en-US" smtClean="0"/>
              <a:t>不同的应用程序，我们第二章会讲到使用端口号，</a:t>
            </a:r>
            <a:r>
              <a:rPr lang="en-US" altLang="zh-CN" smtClean="0"/>
              <a:t>ok</a:t>
            </a:r>
            <a:r>
              <a:rPr lang="zh-CN" altLang="en-US" smtClean="0"/>
              <a:t>，这样，网络边缘部分的数据处理我们就理清楚了。大家想想是不是所有的主机都是这么处理的呢，是的，</a:t>
            </a:r>
            <a:endParaRPr lang="zh-CN" altLang="en-US" smtClean="0"/>
          </a:p>
          <a:p>
            <a:pPr eaLnBrk="1" hangingPunct="1"/>
            <a:r>
              <a:rPr lang="zh-CN" altLang="en-US" smtClean="0"/>
              <a:t>因此我们这里总结的具有一定的代表性，核心部分，数据会经过若干网络的处理设备，在局域网里就使用交换机，网络的出口处会有路由器或防火墙</a:t>
            </a:r>
            <a:endParaRPr lang="zh-CN" alt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lvl1pPr defTabSz="966470" eaLnBrk="0" hangingPunct="0">
              <a:defRPr kumimoji="1" sz="2400" b="1">
                <a:solidFill>
                  <a:schemeClr val="tx1"/>
                </a:solidFill>
                <a:latin typeface="굴림" pitchFamily="34" charset="-127"/>
                <a:ea typeface="굴림" pitchFamily="34" charset="-127"/>
              </a:defRPr>
            </a:lvl1pPr>
            <a:lvl2pPr marL="742950" indent="-285750" defTabSz="966470" eaLnBrk="0" hangingPunct="0">
              <a:defRPr kumimoji="1" sz="2400" b="1">
                <a:solidFill>
                  <a:schemeClr val="tx1"/>
                </a:solidFill>
                <a:latin typeface="굴림" pitchFamily="34" charset="-127"/>
                <a:ea typeface="굴림" pitchFamily="34" charset="-127"/>
              </a:defRPr>
            </a:lvl2pPr>
            <a:lvl3pPr marL="1143000" indent="-228600" defTabSz="966470" eaLnBrk="0" hangingPunct="0">
              <a:defRPr kumimoji="1" sz="2400" b="1">
                <a:solidFill>
                  <a:schemeClr val="tx1"/>
                </a:solidFill>
                <a:latin typeface="굴림" pitchFamily="34" charset="-127"/>
                <a:ea typeface="굴림" pitchFamily="34" charset="-127"/>
              </a:defRPr>
            </a:lvl3pPr>
            <a:lvl4pPr marL="1600200" indent="-228600" defTabSz="966470" eaLnBrk="0" hangingPunct="0">
              <a:defRPr kumimoji="1" sz="2400" b="1">
                <a:solidFill>
                  <a:schemeClr val="tx1"/>
                </a:solidFill>
                <a:latin typeface="굴림" pitchFamily="34" charset="-127"/>
                <a:ea typeface="굴림" pitchFamily="34" charset="-127"/>
              </a:defRPr>
            </a:lvl4pPr>
            <a:lvl5pPr marL="2057400" indent="-228600" defTabSz="966470" eaLnBrk="0" hangingPunct="0">
              <a:defRPr kumimoji="1" sz="2400" b="1">
                <a:solidFill>
                  <a:schemeClr val="tx1"/>
                </a:solidFill>
                <a:latin typeface="굴림" pitchFamily="34" charset="-127"/>
                <a:ea typeface="굴림" pitchFamily="34" charset="-127"/>
              </a:defRPr>
            </a:lvl5pPr>
            <a:lvl6pPr marL="25146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fld id="{B878BF88-8D19-42BD-B258-6B643C4423B1}" type="slidenum">
              <a:rPr kumimoji="0" lang="zh-CN" altLang="en-US" sz="1300" b="0">
                <a:latin typeface="Times New Roman" panose="02020603050405020304" pitchFamily="18" charset="0"/>
                <a:ea typeface="宋体" panose="02010600030101010101" pitchFamily="2" charset="-122"/>
              </a:rPr>
            </a:fld>
            <a:endParaRPr kumimoji="0" lang="en-US" altLang="zh-CN" sz="1300" b="0">
              <a:latin typeface="Times New Roman" panose="02020603050405020304" pitchFamily="18" charset="0"/>
              <a:ea typeface="宋体" panose="02010600030101010101" pitchFamily="2" charset="-122"/>
            </a:endParaRPr>
          </a:p>
        </p:txBody>
      </p:sp>
      <p:sp>
        <p:nvSpPr>
          <p:cNvPr id="174083" name="幻灯片图像占位符 1"/>
          <p:cNvSpPr>
            <a:spLocks noGrp="1" noRot="1" noChangeAspect="1" noTextEdit="1"/>
          </p:cNvSpPr>
          <p:nvPr>
            <p:ph type="sldImg"/>
          </p:nvPr>
        </p:nvSpPr>
        <p:spPr/>
      </p:sp>
      <p:sp>
        <p:nvSpPr>
          <p:cNvPr id="174084" name="备注占位符 2"/>
          <p:cNvSpPr>
            <a:spLocks noGrp="1"/>
          </p:cNvSpPr>
          <p:nvPr>
            <p:ph type="body" idx="1"/>
          </p:nvPr>
        </p:nvSpPr>
        <p:spPr>
          <a:xfrm>
            <a:off x="731838" y="4560888"/>
            <a:ext cx="5851525" cy="4319587"/>
          </a:xfrm>
          <a:noFill/>
        </p:spPr>
        <p:txBody>
          <a:bodyPr/>
          <a:lstStyle/>
          <a:p>
            <a:pPr eaLnBrk="1" hangingPunct="1"/>
            <a:endParaRPr lang="zh-CN" altLang="en-US" smtClean="0"/>
          </a:p>
        </p:txBody>
      </p:sp>
      <p:sp>
        <p:nvSpPr>
          <p:cNvPr id="174085" name="灯片编号占位符 3"/>
          <p:cNvSpPr txBox="1">
            <a:spLocks noGrp="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470" eaLnBrk="0" hangingPunct="0">
              <a:defRPr kumimoji="1" sz="2400" b="1">
                <a:solidFill>
                  <a:schemeClr val="tx1"/>
                </a:solidFill>
                <a:latin typeface="굴림" pitchFamily="34" charset="-127"/>
                <a:ea typeface="굴림" pitchFamily="34" charset="-127"/>
              </a:defRPr>
            </a:lvl1pPr>
            <a:lvl2pPr marL="742950" indent="-285750" defTabSz="966470" eaLnBrk="0" hangingPunct="0">
              <a:defRPr kumimoji="1" sz="2400" b="1">
                <a:solidFill>
                  <a:schemeClr val="tx1"/>
                </a:solidFill>
                <a:latin typeface="굴림" pitchFamily="34" charset="-127"/>
                <a:ea typeface="굴림" pitchFamily="34" charset="-127"/>
              </a:defRPr>
            </a:lvl2pPr>
            <a:lvl3pPr marL="1143000" indent="-228600" defTabSz="966470" eaLnBrk="0" hangingPunct="0">
              <a:defRPr kumimoji="1" sz="2400" b="1">
                <a:solidFill>
                  <a:schemeClr val="tx1"/>
                </a:solidFill>
                <a:latin typeface="굴림" pitchFamily="34" charset="-127"/>
                <a:ea typeface="굴림" pitchFamily="34" charset="-127"/>
              </a:defRPr>
            </a:lvl3pPr>
            <a:lvl4pPr marL="1600200" indent="-228600" defTabSz="966470" eaLnBrk="0" hangingPunct="0">
              <a:defRPr kumimoji="1" sz="2400" b="1">
                <a:solidFill>
                  <a:schemeClr val="tx1"/>
                </a:solidFill>
                <a:latin typeface="굴림" pitchFamily="34" charset="-127"/>
                <a:ea typeface="굴림" pitchFamily="34" charset="-127"/>
              </a:defRPr>
            </a:lvl4pPr>
            <a:lvl5pPr marL="2057400" indent="-228600" defTabSz="966470" eaLnBrk="0" hangingPunct="0">
              <a:defRPr kumimoji="1" sz="2400" b="1">
                <a:solidFill>
                  <a:schemeClr val="tx1"/>
                </a:solidFill>
                <a:latin typeface="굴림" pitchFamily="34" charset="-127"/>
                <a:ea typeface="굴림" pitchFamily="34" charset="-127"/>
              </a:defRPr>
            </a:lvl5pPr>
            <a:lvl6pPr marL="25146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r" eaLnBrk="1" latinLnBrk="0" hangingPunct="1"/>
            <a:fld id="{3BDA8D86-958F-486C-A258-C477C42D6F2A}" type="slidenum">
              <a:rPr kumimoji="0" lang="en-US" altLang="zh-CN" sz="1300" b="0">
                <a:latin typeface="Arial" panose="020B0604020202020204" pitchFamily="34" charset="0"/>
                <a:ea typeface="宋体" panose="02010600030101010101" pitchFamily="2" charset="-122"/>
              </a:rPr>
            </a:fld>
            <a:endParaRPr kumimoji="0" lang="en-US" altLang="zh-CN" sz="1300" b="0">
              <a:latin typeface="Arial" panose="020B0604020202020204" pitchFamily="34" charset="0"/>
              <a:ea typeface="宋体" panose="02010600030101010101" pitchFamily="2" charset="-122"/>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4"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72035"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72036" name="Rectangle 2"/>
          <p:cNvSpPr>
            <a:spLocks noGrp="1" noRot="1" noChangeAspect="1" noTextEdit="1"/>
          </p:cNvSpPr>
          <p:nvPr>
            <p:ph type="sldImg"/>
          </p:nvPr>
        </p:nvSpPr>
        <p:spPr/>
      </p:sp>
      <p:sp>
        <p:nvSpPr>
          <p:cNvPr id="172037" name="Rectangle 3"/>
          <p:cNvSpPr>
            <a:spLocks noGrp="1"/>
          </p:cNvSpPr>
          <p:nvPr>
            <p:ph type="body" idx="1"/>
          </p:nvPr>
        </p:nvSpPr>
        <p:spPr/>
        <p:txBody>
          <a:bodyPr wrap="square" lIns="91440" tIns="45720" rIns="91440" bIns="45720" anchor="t"/>
          <a:p>
            <a:pPr lvl="0" eaLnBrk="1" hangingPunct="1"/>
            <a:r>
              <a:rPr lang="zh-CN" altLang="en-US" dirty="0"/>
              <a:t>协调问题，如何简化？</a:t>
            </a:r>
            <a:endParaRPr lang="en-US" altLang="zh-CN" dirty="0"/>
          </a:p>
          <a:p>
            <a:pPr lvl="0" eaLnBrk="1" hangingPunct="1"/>
            <a:r>
              <a:rPr lang="zh-CN" altLang="en-US" dirty="0"/>
              <a:t>一般来说，人们在解决复杂问题的时候，通常采用“分而治之”，举例，在开发一个大项目，</a:t>
            </a:r>
            <a:endParaRPr lang="en-US" altLang="zh-CN" dirty="0"/>
          </a:p>
          <a:p>
            <a:pPr lvl="0" eaLnBrk="1" hangingPunct="1"/>
            <a:r>
              <a:rPr lang="zh-CN" altLang="en-US" dirty="0"/>
              <a:t>在设计计算机网络时，也采用这样的思想，即分层；</a:t>
            </a:r>
            <a:endParaRPr lang="en-US" altLang="zh-CN" dirty="0"/>
          </a:p>
          <a:p>
            <a:pPr lvl="0" eaLnBrk="1" hangingPunct="1"/>
            <a:endParaRPr lang="en-US" altLang="zh-CN" dirty="0"/>
          </a:p>
          <a:p>
            <a:pPr lvl="0" eaLnBrk="1" hangingPunct="1"/>
            <a:r>
              <a:rPr lang="zh-CN" altLang="en-US" dirty="0"/>
              <a:t>引入分层概念</a:t>
            </a:r>
            <a:r>
              <a:rPr lang="en-US" altLang="zh-CN" dirty="0"/>
              <a:t> </a:t>
            </a:r>
            <a:endParaRPr lang="en-US" altLang="zh-CN" dirty="0"/>
          </a:p>
          <a:p>
            <a:pPr lvl="0" eaLnBrk="1" hangingPunct="1"/>
            <a:r>
              <a:rPr lang="zh-CN" altLang="en-US" dirty="0"/>
              <a:t>网络协议结构具有层次性；</a:t>
            </a:r>
            <a:endParaRPr lang="en-US" altLang="zh-CN" dirty="0"/>
          </a:p>
          <a:p>
            <a:pPr lvl="0" eaLnBrk="1" hangingPunct="1"/>
            <a:endParaRPr lang="en-US" altLang="zh-CN" dirty="0"/>
          </a:p>
          <a:p>
            <a:pPr lvl="0" eaLnBrk="1" hangingPunct="1"/>
            <a:r>
              <a:rPr lang="en-US" altLang="zh-CN" dirty="0"/>
              <a:t>//////</a:t>
            </a:r>
            <a:endParaRPr lang="en-US" altLang="zh-CN" dirty="0"/>
          </a:p>
          <a:p>
            <a:pPr lvl="0" eaLnBrk="1" hangingPunct="1"/>
            <a:r>
              <a:rPr lang="zh-CN" altLang="en-US" dirty="0"/>
              <a:t>“</a:t>
            </a:r>
            <a:r>
              <a:rPr lang="zh-CN" altLang="en-US" dirty="0">
                <a:solidFill>
                  <a:srgbClr val="FF0000"/>
                </a:solidFill>
              </a:rPr>
              <a:t>分层</a:t>
            </a:r>
            <a:r>
              <a:rPr lang="zh-CN" altLang="en-US" dirty="0"/>
              <a:t>”可将庞大而复杂的问题，转化为若干较小的局部问题，而这些较小的局部问题就比较易于研究和处理。</a:t>
            </a:r>
            <a:endParaRPr lang="zh-CN" altLang="en-US" dirty="0"/>
          </a:p>
          <a:p>
            <a:pPr lvl="0" eaLnBrk="1" hangingPunct="1"/>
            <a:endParaRPr lang="en-US" altLang="zh-CN" dirty="0"/>
          </a:p>
          <a:p>
            <a:pPr lvl="0" eaLnBrk="1" hangingPunct="1"/>
            <a:r>
              <a:rPr lang="zh-CN" altLang="en-US" dirty="0"/>
              <a:t>分层有两层含义</a:t>
            </a:r>
            <a:endParaRPr lang="en-US" altLang="zh-CN" dirty="0"/>
          </a:p>
          <a:p>
            <a:pPr lvl="1" eaLnBrk="1" hangingPunct="1"/>
            <a:r>
              <a:rPr lang="zh-CN" altLang="en-US" dirty="0"/>
              <a:t>系统分解；</a:t>
            </a:r>
            <a:endParaRPr lang="en-US" altLang="zh-CN" dirty="0"/>
          </a:p>
          <a:p>
            <a:pPr lvl="1" eaLnBrk="1" hangingPunct="1"/>
            <a:r>
              <a:rPr lang="zh-CN" altLang="en-US" dirty="0"/>
              <a:t>将模块按照层次的方式组织在一起；</a:t>
            </a:r>
            <a:endParaRPr lang="en-US" altLang="zh-CN" dirty="0"/>
          </a:p>
          <a:p>
            <a:pPr lvl="0" eaLnBrk="1" hangingPunct="1"/>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682DC04-060A-4333-91EC-476ECF23B24D}" type="slidenum">
              <a:rPr lang="en-US" altLang="zh-CN"/>
            </a:fld>
            <a:endParaRPr lang="en-US" altLang="zh-CN"/>
          </a:p>
        </p:txBody>
      </p:sp>
      <p:sp>
        <p:nvSpPr>
          <p:cNvPr id="397314" name="Rectangle 2"/>
          <p:cNvSpPr>
            <a:spLocks noGrp="1" noRot="1" noChangeAspect="1" noChangeArrowheads="1" noTextEdit="1"/>
          </p:cNvSpPr>
          <p:nvPr>
            <p:ph type="sldImg"/>
          </p:nvPr>
        </p:nvSpPr>
        <p:spPr/>
      </p:sp>
      <p:sp>
        <p:nvSpPr>
          <p:cNvPr id="397315" name="Rectangle 3"/>
          <p:cNvSpPr>
            <a:spLocks noGrp="1" noChangeArrowheads="1"/>
          </p:cNvSpPr>
          <p:nvPr>
            <p:ph type="body" idx="1"/>
          </p:nvPr>
        </p:nvSpPr>
        <p:spPr/>
        <p:txBody>
          <a:bodyPr/>
          <a:lstStyle/>
          <a:p>
            <a:r>
              <a:rPr lang="en-US" altLang="zh-CN"/>
              <a:t>IXP</a:t>
            </a:r>
            <a:r>
              <a:rPr lang="zh-CN" altLang="en-US"/>
              <a:t>互联网交互节点</a:t>
            </a:r>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8"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73059"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73060" name="Rectangle 2"/>
          <p:cNvSpPr>
            <a:spLocks noGrp="1" noRot="1" noChangeAspect="1" noTextEdit="1"/>
          </p:cNvSpPr>
          <p:nvPr>
            <p:ph type="sldImg"/>
          </p:nvPr>
        </p:nvSpPr>
        <p:spPr/>
      </p:sp>
      <p:sp>
        <p:nvSpPr>
          <p:cNvPr id="173061" name="Rectangle 3"/>
          <p:cNvSpPr>
            <a:spLocks noGrp="1"/>
          </p:cNvSpPr>
          <p:nvPr>
            <p:ph type="body" idx="1"/>
          </p:nvPr>
        </p:nvSpPr>
        <p:spPr/>
        <p:txBody>
          <a:bodyPr wrap="square" lIns="91440" tIns="45720" rIns="91440" bIns="45720" anchor="t"/>
          <a:p>
            <a:pPr lvl="0" eaLnBrk="1" hangingPunct="1"/>
            <a:r>
              <a:rPr lang="zh-CN" altLang="en-US" dirty="0"/>
              <a:t>两个不同国家的哲学家进行通信，印度，意大利；</a:t>
            </a:r>
            <a:endParaRPr lang="en-US" altLang="zh-CN" dirty="0"/>
          </a:p>
          <a:p>
            <a:pPr lvl="0" eaLnBrk="1" hangingPunct="1"/>
            <a:r>
              <a:rPr lang="zh-CN" altLang="en-US" dirty="0"/>
              <a:t>描述；</a:t>
            </a:r>
            <a:endParaRPr lang="en-US" altLang="zh-CN" dirty="0"/>
          </a:p>
          <a:p>
            <a:pPr lvl="0" eaLnBrk="1" hangingPunct="1"/>
            <a:r>
              <a:rPr lang="en-US" altLang="zh-CN" dirty="0"/>
              <a:t>1 </a:t>
            </a:r>
            <a:r>
              <a:rPr lang="zh-CN" altLang="en-US" dirty="0"/>
              <a:t>通信任务分为三层，并且在通信的每一端都采用同样的层次划分；哪三层；每层完成一定得功能；每层完成各自的功能，不受其他层次的影响；因此，解释具有灵活性；</a:t>
            </a:r>
            <a:endParaRPr lang="en-US" altLang="zh-CN" dirty="0"/>
          </a:p>
          <a:p>
            <a:pPr lvl="0" eaLnBrk="1" hangingPunct="1"/>
            <a:r>
              <a:rPr lang="en-US" altLang="zh-CN" dirty="0"/>
              <a:t>2 </a:t>
            </a:r>
            <a:r>
              <a:rPr lang="zh-CN" altLang="en-US" dirty="0"/>
              <a:t>每层功能独立，并不意味着完全没有联系；举例。。。因此，每层要完成自身的功能，需要使用下层的服务；并向自己的高层提供增值后的更高级的服务；</a:t>
            </a:r>
            <a:endParaRPr lang="en-US" altLang="zh-CN" dirty="0"/>
          </a:p>
          <a:p>
            <a:pPr lvl="0" eaLnBrk="1" hangingPunct="1"/>
            <a:r>
              <a:rPr lang="en-US" altLang="zh-CN" dirty="0"/>
              <a:t>3 </a:t>
            </a:r>
            <a:r>
              <a:rPr lang="zh-CN" altLang="en-US" dirty="0"/>
              <a:t>因此，系统的功能是逐层增强的；</a:t>
            </a:r>
            <a:endParaRPr lang="en-US" altLang="zh-CN" dirty="0"/>
          </a:p>
          <a:p>
            <a:pPr lvl="0" eaLnBrk="1" hangingPunct="1"/>
            <a:r>
              <a:rPr lang="en-US" altLang="zh-CN" dirty="0"/>
              <a:t>4 </a:t>
            </a:r>
            <a:r>
              <a:rPr lang="zh-CN" altLang="en-US" dirty="0"/>
              <a:t>通信双方的分层模型中，位于统一层次的模型才能够交流，通信，不位于统一层次，不能交流；</a:t>
            </a:r>
            <a:endParaRPr lang="en-US" altLang="zh-CN" dirty="0"/>
          </a:p>
          <a:p>
            <a:pPr lvl="0" eaLnBrk="1" hangingPunct="1"/>
            <a:r>
              <a:rPr lang="en-US" altLang="zh-CN" dirty="0"/>
              <a:t>4 </a:t>
            </a:r>
            <a:r>
              <a:rPr lang="zh-CN" altLang="en-US" dirty="0"/>
              <a:t>各层之间进行虚通信</a:t>
            </a:r>
            <a:r>
              <a:rPr lang="en-US" altLang="zh-CN" dirty="0"/>
              <a:t>:</a:t>
            </a:r>
            <a:r>
              <a:rPr lang="zh-CN" altLang="en-US" dirty="0"/>
              <a:t>依靠下层的服务实现位于不同模型统一层次的通信的方式称为虚通信；</a:t>
            </a:r>
            <a:endParaRPr lang="zh-CN" alt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6"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75107" name="Rectangle 2"/>
          <p:cNvSpPr>
            <a:spLocks noRot="1" noTextEdit="1"/>
          </p:cNvSpPr>
          <p:nvPr>
            <p:ph type="sldImg"/>
          </p:nvPr>
        </p:nvSpPr>
        <p:spPr/>
      </p:sp>
      <p:sp>
        <p:nvSpPr>
          <p:cNvPr id="175108" name="Rectangle 3"/>
          <p:cNvSpPr>
            <a:spLocks noGrp="1"/>
          </p:cNvSpPr>
          <p:nvPr>
            <p:ph type="body" idx="1"/>
          </p:nvPr>
        </p:nvSpPr>
        <p:spPr/>
        <p:txBody>
          <a:bodyPr wrap="square" lIns="91440" tIns="45720" rIns="91440" bIns="45720" anchor="t"/>
          <a:p>
            <a:pPr lvl="0" eaLnBrk="1" hangingPunct="1"/>
            <a:endParaRPr lang="zh-CN" alt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noRot="1" noChangeAspect="1" noTextEdit="1"/>
          </p:cNvSpPr>
          <p:nvPr>
            <p:ph type="sldImg"/>
          </p:nvPr>
        </p:nvSpPr>
        <p:spPr>
          <a:ln>
            <a:solidFill>
              <a:srgbClr val="000000">
                <a:alpha val="100000"/>
              </a:srgbClr>
            </a:solidFill>
            <a:miter lim="800000"/>
          </a:ln>
        </p:spPr>
      </p:sp>
      <p:sp>
        <p:nvSpPr>
          <p:cNvPr id="11267" name="Rectangle 3"/>
          <p:cNvSpPr>
            <a:spLocks noGrp="1"/>
          </p:cNvSpPr>
          <p:nvPr>
            <p:ph type="body" idx="1"/>
          </p:nvPr>
        </p:nvSpPr>
        <p:spPr>
          <a:xfrm>
            <a:off x="914400" y="4343400"/>
            <a:ext cx="5029200" cy="4114800"/>
          </a:xfrm>
          <a:noFill/>
          <a:ln>
            <a:noFill/>
          </a:ln>
        </p:spPr>
        <p:txBody>
          <a:bodyPr wrap="square" lIns="91440" tIns="45720" rIns="91440" bIns="45720" anchor="t"/>
          <a:p>
            <a:pPr lvl="0">
              <a:lnSpc>
                <a:spcPct val="90000"/>
              </a:lnSpc>
            </a:pPr>
            <a:r>
              <a:rPr lang="zh-CN" altLang="en-US" dirty="0"/>
              <a:t>计算机网络中的数据交换</a:t>
            </a:r>
            <a:r>
              <a:rPr lang="zh-CN" altLang="en-US" dirty="0">
                <a:solidFill>
                  <a:srgbClr val="FF0000"/>
                </a:solidFill>
                <a:latin typeface="宋体" panose="02010600030101010101" pitchFamily="2" charset="-122"/>
              </a:rPr>
              <a:t>必须遵守事先约定好的规则。 </a:t>
            </a:r>
            <a:endParaRPr lang="zh-CN" altLang="en-US" dirty="0">
              <a:solidFill>
                <a:srgbClr val="FF0000"/>
              </a:solidFill>
              <a:latin typeface="宋体" panose="02010600030101010101" pitchFamily="2" charset="-122"/>
            </a:endParaRPr>
          </a:p>
          <a:p>
            <a:pPr lvl="0">
              <a:lnSpc>
                <a:spcPct val="90000"/>
              </a:lnSpc>
            </a:pPr>
            <a:r>
              <a:rPr lang="zh-CN" altLang="en-US" dirty="0"/>
              <a:t>这些</a:t>
            </a:r>
            <a:r>
              <a:rPr lang="zh-CN" altLang="en-US" dirty="0">
                <a:solidFill>
                  <a:srgbClr val="FF0000"/>
                </a:solidFill>
                <a:latin typeface="宋体" panose="02010600030101010101" pitchFamily="2" charset="-122"/>
              </a:rPr>
              <a:t>规则</a:t>
            </a:r>
            <a:r>
              <a:rPr lang="zh-CN" altLang="en-US" dirty="0"/>
              <a:t>明确规定了所交换的数据的格式以及有关的同步问题（同步含有时序的意思）。</a:t>
            </a:r>
            <a:endParaRPr lang="zh-CN" altLang="en-US" dirty="0"/>
          </a:p>
          <a:p>
            <a:pPr lvl="0">
              <a:lnSpc>
                <a:spcPct val="90000"/>
              </a:lnSpc>
            </a:pPr>
            <a:r>
              <a:rPr lang="zh-CN" altLang="en-US" dirty="0"/>
              <a:t>为进行网络中的数据交换而建立的规则、标准或约定即</a:t>
            </a:r>
            <a:r>
              <a:rPr lang="zh-CN" altLang="en-US" dirty="0">
                <a:solidFill>
                  <a:srgbClr val="FF0000"/>
                </a:solidFill>
                <a:latin typeface="宋体" panose="02010600030101010101" pitchFamily="2" charset="-122"/>
              </a:rPr>
              <a:t>网络协议</a:t>
            </a:r>
            <a:r>
              <a:rPr lang="en-US" altLang="zh-CN" dirty="0"/>
              <a:t>(network protocol)</a:t>
            </a:r>
            <a:r>
              <a:rPr lang="zh-CN" altLang="en-US" dirty="0"/>
              <a:t>，简称为</a:t>
            </a:r>
            <a:r>
              <a:rPr lang="zh-CN" altLang="en-US" dirty="0">
                <a:solidFill>
                  <a:srgbClr val="FF0000"/>
                </a:solidFill>
                <a:latin typeface="宋体" panose="02010600030101010101" pitchFamily="2" charset="-122"/>
              </a:rPr>
              <a:t>协议。</a:t>
            </a:r>
            <a:endParaRPr lang="en-US" altLang="zh-CN" dirty="0">
              <a:solidFill>
                <a:srgbClr val="FF0000"/>
              </a:solidFill>
              <a:latin typeface="宋体" panose="02010600030101010101" pitchFamily="2" charset="-122"/>
            </a:endParaRPr>
          </a:p>
          <a:p>
            <a:pPr lvl="0">
              <a:lnSpc>
                <a:spcPct val="90000"/>
              </a:lnSpc>
            </a:pPr>
            <a:r>
              <a:rPr lang="zh-CN" altLang="en-US" b="1" i="1" dirty="0">
                <a:latin typeface="Times New Roman" panose="02020603050405020304" pitchFamily="18" charset="0"/>
              </a:rPr>
              <a:t>协议定义网络实体之间信息收发的格式和顺序</a:t>
            </a:r>
            <a:r>
              <a:rPr lang="en-US" altLang="zh-CN" b="1" i="1" dirty="0">
                <a:latin typeface="Times New Roman" panose="02020603050405020304" pitchFamily="18" charset="0"/>
              </a:rPr>
              <a:t>, </a:t>
            </a:r>
            <a:r>
              <a:rPr lang="zh-CN" altLang="en-US" b="1" i="1" dirty="0">
                <a:latin typeface="Times New Roman" panose="02020603050405020304" pitchFamily="18" charset="0"/>
              </a:rPr>
              <a:t>以及信息发送和接收后所需采取的动作</a:t>
            </a:r>
            <a:r>
              <a:rPr lang="en-US" altLang="zh-CN" b="1" i="1" dirty="0">
                <a:solidFill>
                  <a:srgbClr val="FF0000"/>
                </a:solidFill>
                <a:latin typeface="Times New Roman" panose="02020603050405020304" pitchFamily="18" charset="0"/>
              </a:rPr>
              <a:t> </a:t>
            </a:r>
            <a:endParaRPr lang="en-US" altLang="zh-CN" b="1" i="1" dirty="0">
              <a:solidFill>
                <a:srgbClr val="FF0000"/>
              </a:solidFill>
              <a:latin typeface="Times New Roman" panose="02020603050405020304" pitchFamily="18" charset="0"/>
            </a:endParaRPr>
          </a:p>
          <a:p>
            <a:pPr lvl="0">
              <a:lnSpc>
                <a:spcPct val="90000"/>
              </a:lnSpc>
            </a:pPr>
            <a:r>
              <a:rPr lang="zh-CN" altLang="en-US" dirty="0"/>
              <a:t>举例：信件所用的语言就是一种人与人之间交流信息的协议，因为写信前要确定使用中文还是其他语言，否则收信者可能因语言不同而无法阅读</a:t>
            </a:r>
            <a:endParaRPr lang="en-US" altLang="zh-CN" dirty="0">
              <a:solidFill>
                <a:srgbClr val="FF0000"/>
              </a:solidFill>
              <a:latin typeface="宋体" panose="02010600030101010101" pitchFamily="2" charset="-122"/>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4"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77155"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77156" name="Rectangle 2"/>
          <p:cNvSpPr>
            <a:spLocks noGrp="1" noRot="1" noChangeAspect="1" noTextEdit="1"/>
          </p:cNvSpPr>
          <p:nvPr>
            <p:ph type="sldImg"/>
          </p:nvPr>
        </p:nvSpPr>
        <p:spPr/>
      </p:sp>
      <p:sp>
        <p:nvSpPr>
          <p:cNvPr id="177157"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8"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78179"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78180" name="Rectangle 2"/>
          <p:cNvSpPr>
            <a:spLocks noGrp="1" noRot="1" noChangeAspect="1" noTextEdit="1"/>
          </p:cNvSpPr>
          <p:nvPr>
            <p:ph type="sldImg"/>
          </p:nvPr>
        </p:nvSpPr>
        <p:spPr/>
      </p:sp>
      <p:sp>
        <p:nvSpPr>
          <p:cNvPr id="178181"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2"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79203"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79204" name="Rectangle 2"/>
          <p:cNvSpPr>
            <a:spLocks noGrp="1" noRot="1" noChangeAspect="1" noTextEdit="1"/>
          </p:cNvSpPr>
          <p:nvPr>
            <p:ph type="sldImg"/>
          </p:nvPr>
        </p:nvSpPr>
        <p:spPr/>
      </p:sp>
      <p:sp>
        <p:nvSpPr>
          <p:cNvPr id="179205" name="Rectangle 3"/>
          <p:cNvSpPr>
            <a:spLocks noGrp="1"/>
          </p:cNvSpPr>
          <p:nvPr>
            <p:ph type="body" idx="1"/>
          </p:nvPr>
        </p:nvSpPr>
        <p:spPr/>
        <p:txBody>
          <a:bodyPr wrap="square" lIns="91440" tIns="45720" rIns="91440" bIns="45720" anchor="t"/>
          <a:p>
            <a:pPr lvl="0" eaLnBrk="1" hangingPunct="1"/>
            <a:r>
              <a:rPr lang="zh-CN" altLang="en-US" dirty="0"/>
              <a:t>数据在网络中如何传输</a:t>
            </a:r>
            <a:endParaRPr lang="en-US" altLang="zh-CN" dirty="0"/>
          </a:p>
          <a:p>
            <a:pPr lvl="0" eaLnBrk="1" hangingPunct="1"/>
            <a:r>
              <a:rPr lang="zh-CN" altLang="en-US" dirty="0"/>
              <a:t>假设两台计算机是直接相连；</a:t>
            </a:r>
            <a:endParaRPr lang="en-US" altLang="zh-CN" dirty="0"/>
          </a:p>
          <a:p>
            <a:pPr lvl="0" eaLnBrk="1" hangingPunct="1"/>
            <a:r>
              <a:rPr lang="zh-CN" altLang="en-US" dirty="0"/>
              <a:t>总的来说，数据的传输方向就是从发送端分层模型的最顶</a:t>
            </a:r>
            <a:endParaRPr lang="zh-CN" alt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6"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80227"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80228" name="Rectangle 2"/>
          <p:cNvSpPr>
            <a:spLocks noGrp="1" noRot="1" noChangeAspect="1" noTextEdit="1"/>
          </p:cNvSpPr>
          <p:nvPr>
            <p:ph type="sldImg"/>
          </p:nvPr>
        </p:nvSpPr>
        <p:spPr/>
      </p:sp>
      <p:sp>
        <p:nvSpPr>
          <p:cNvPr id="180229"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50"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81251"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81252" name="Rectangle 2"/>
          <p:cNvSpPr>
            <a:spLocks noGrp="1" noRot="1" noChangeAspect="1" noTextEdit="1"/>
          </p:cNvSpPr>
          <p:nvPr>
            <p:ph type="sldImg"/>
          </p:nvPr>
        </p:nvSpPr>
        <p:spPr/>
      </p:sp>
      <p:sp>
        <p:nvSpPr>
          <p:cNvPr id="181253" name="Rectangle 3"/>
          <p:cNvSpPr>
            <a:spLocks noGrp="1"/>
          </p:cNvSpPr>
          <p:nvPr>
            <p:ph type="body" idx="1"/>
          </p:nvPr>
        </p:nvSpPr>
        <p:spPr/>
        <p:txBody>
          <a:bodyPr wrap="square" lIns="91440" tIns="45720" rIns="91440" bIns="45720" anchor="t"/>
          <a:p>
            <a:pPr lvl="0" eaLnBrk="1" hangingPunct="1"/>
            <a:r>
              <a:rPr lang="en-US" altLang="zh-CN" dirty="0"/>
              <a:t>YS</a:t>
            </a:r>
            <a:endParaRPr lang="zh-CN" altLang="zh-CN"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4"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82275"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82276" name="Rectangle 2"/>
          <p:cNvSpPr>
            <a:spLocks noGrp="1" noRot="1" noChangeAspect="1" noTextEdit="1"/>
          </p:cNvSpPr>
          <p:nvPr>
            <p:ph type="sldImg"/>
          </p:nvPr>
        </p:nvSpPr>
        <p:spPr/>
      </p:sp>
      <p:sp>
        <p:nvSpPr>
          <p:cNvPr id="182277"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8"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83299"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83300" name="Rectangle 2"/>
          <p:cNvSpPr>
            <a:spLocks noGrp="1" noRot="1" noChangeAspect="1" noTextEdit="1"/>
          </p:cNvSpPr>
          <p:nvPr>
            <p:ph type="sldImg"/>
          </p:nvPr>
        </p:nvSpPr>
        <p:spPr/>
      </p:sp>
      <p:sp>
        <p:nvSpPr>
          <p:cNvPr id="183301"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7DF7DA4-D68C-44C0-B9F1-6162F9407AA6}" type="slidenum">
              <a:rPr lang="en-US" altLang="zh-CN"/>
            </a:fld>
            <a:endParaRPr lang="en-US" altLang="zh-CN"/>
          </a:p>
        </p:txBody>
      </p:sp>
      <p:sp>
        <p:nvSpPr>
          <p:cNvPr id="319490" name="Rectangle 2"/>
          <p:cNvSpPr>
            <a:spLocks noGrp="1" noRot="1" noChangeAspect="1" noChangeArrowheads="1" noTextEdit="1"/>
          </p:cNvSpPr>
          <p:nvPr>
            <p:ph type="sldImg"/>
          </p:nvPr>
        </p:nvSpPr>
        <p:spPr/>
      </p:sp>
      <p:sp>
        <p:nvSpPr>
          <p:cNvPr id="319491" name="Rectangle 3"/>
          <p:cNvSpPr>
            <a:spLocks noGrp="1" noChangeArrowheads="1"/>
          </p:cNvSpPr>
          <p:nvPr>
            <p:ph type="body" idx="1"/>
          </p:nvPr>
        </p:nvSpPr>
        <p:spPr/>
        <p:txBody>
          <a:bodyPr/>
          <a:lstStyle/>
          <a:p>
            <a:r>
              <a:rPr lang="zh-CN" altLang="zh-CN"/>
              <a:t>互联网，没有边际！</a:t>
            </a:r>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2"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84323"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84324" name="Rectangle 2"/>
          <p:cNvSpPr>
            <a:spLocks noGrp="1" noRot="1" noChangeAspect="1" noTextEdit="1"/>
          </p:cNvSpPr>
          <p:nvPr>
            <p:ph type="sldImg"/>
          </p:nvPr>
        </p:nvSpPr>
        <p:spPr/>
      </p:sp>
      <p:sp>
        <p:nvSpPr>
          <p:cNvPr id="184325"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6"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85347"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85348" name="Rectangle 2"/>
          <p:cNvSpPr>
            <a:spLocks noGrp="1" noRot="1" noChangeAspect="1" noTextEdit="1"/>
          </p:cNvSpPr>
          <p:nvPr>
            <p:ph type="sldImg"/>
          </p:nvPr>
        </p:nvSpPr>
        <p:spPr/>
      </p:sp>
      <p:sp>
        <p:nvSpPr>
          <p:cNvPr id="185349"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70"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86371"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86372" name="Rectangle 2"/>
          <p:cNvSpPr>
            <a:spLocks noGrp="1" noRot="1" noChangeAspect="1" noTextEdit="1"/>
          </p:cNvSpPr>
          <p:nvPr>
            <p:ph type="sldImg"/>
          </p:nvPr>
        </p:nvSpPr>
        <p:spPr/>
      </p:sp>
      <p:sp>
        <p:nvSpPr>
          <p:cNvPr id="186373"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4"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87395"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87396" name="Rectangle 2"/>
          <p:cNvSpPr>
            <a:spLocks noGrp="1" noRot="1" noChangeAspect="1" noTextEdit="1"/>
          </p:cNvSpPr>
          <p:nvPr>
            <p:ph type="sldImg"/>
          </p:nvPr>
        </p:nvSpPr>
        <p:spPr/>
      </p:sp>
      <p:sp>
        <p:nvSpPr>
          <p:cNvPr id="187397"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8418"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88419"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88420" name="Rectangle 2"/>
          <p:cNvSpPr>
            <a:spLocks noGrp="1" noRot="1" noChangeAspect="1" noTextEdit="1"/>
          </p:cNvSpPr>
          <p:nvPr>
            <p:ph type="sldImg"/>
          </p:nvPr>
        </p:nvSpPr>
        <p:spPr/>
      </p:sp>
      <p:sp>
        <p:nvSpPr>
          <p:cNvPr id="188421"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9442"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89443"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89444" name="Rectangle 2"/>
          <p:cNvSpPr>
            <a:spLocks noGrp="1" noRot="1" noChangeAspect="1" noTextEdit="1"/>
          </p:cNvSpPr>
          <p:nvPr>
            <p:ph type="sldImg"/>
          </p:nvPr>
        </p:nvSpPr>
        <p:spPr/>
      </p:sp>
      <p:sp>
        <p:nvSpPr>
          <p:cNvPr id="189445"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0466"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90467"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90468" name="Rectangle 2"/>
          <p:cNvSpPr>
            <a:spLocks noGrp="1" noRot="1" noChangeAspect="1" noTextEdit="1"/>
          </p:cNvSpPr>
          <p:nvPr>
            <p:ph type="sldImg"/>
          </p:nvPr>
        </p:nvSpPr>
        <p:spPr/>
      </p:sp>
      <p:sp>
        <p:nvSpPr>
          <p:cNvPr id="190469"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1490"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91491"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91492" name="Rectangle 2"/>
          <p:cNvSpPr>
            <a:spLocks noGrp="1" noRot="1" noChangeAspect="1" noTextEdit="1"/>
          </p:cNvSpPr>
          <p:nvPr>
            <p:ph type="sldImg"/>
          </p:nvPr>
        </p:nvSpPr>
        <p:spPr/>
      </p:sp>
      <p:sp>
        <p:nvSpPr>
          <p:cNvPr id="191493"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2514"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92515"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92516" name="Rectangle 2"/>
          <p:cNvSpPr>
            <a:spLocks noGrp="1" noRot="1" noChangeAspect="1" noTextEdit="1"/>
          </p:cNvSpPr>
          <p:nvPr>
            <p:ph type="sldImg"/>
          </p:nvPr>
        </p:nvSpPr>
        <p:spPr/>
      </p:sp>
      <p:sp>
        <p:nvSpPr>
          <p:cNvPr id="192517"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3538"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93539"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93540" name="Rectangle 2"/>
          <p:cNvSpPr>
            <a:spLocks noGrp="1" noRot="1" noChangeAspect="1" noTextEdit="1"/>
          </p:cNvSpPr>
          <p:nvPr>
            <p:ph type="sldImg"/>
          </p:nvPr>
        </p:nvSpPr>
        <p:spPr/>
      </p:sp>
      <p:sp>
        <p:nvSpPr>
          <p:cNvPr id="193541"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7DF7DA4-D68C-44C0-B9F1-6162F9407AA6}" type="slidenum">
              <a:rPr lang="en-US" altLang="zh-CN"/>
            </a:fld>
            <a:endParaRPr lang="en-US" altLang="zh-CN"/>
          </a:p>
        </p:txBody>
      </p:sp>
      <p:sp>
        <p:nvSpPr>
          <p:cNvPr id="319490" name="Rectangle 2"/>
          <p:cNvSpPr>
            <a:spLocks noGrp="1" noRot="1" noChangeAspect="1" noChangeArrowheads="1" noTextEdit="1"/>
          </p:cNvSpPr>
          <p:nvPr>
            <p:ph type="sldImg"/>
          </p:nvPr>
        </p:nvSpPr>
        <p:spPr/>
      </p:sp>
      <p:sp>
        <p:nvSpPr>
          <p:cNvPr id="319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62"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94563"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94564" name="Rectangle 2"/>
          <p:cNvSpPr>
            <a:spLocks noGrp="1" noRot="1" noChangeAspect="1" noTextEdit="1"/>
          </p:cNvSpPr>
          <p:nvPr>
            <p:ph type="sldImg"/>
          </p:nvPr>
        </p:nvSpPr>
        <p:spPr/>
      </p:sp>
      <p:sp>
        <p:nvSpPr>
          <p:cNvPr id="194565"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5586"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95587"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95588" name="Rectangle 2"/>
          <p:cNvSpPr>
            <a:spLocks noGrp="1" noRot="1" noChangeAspect="1" noTextEdit="1"/>
          </p:cNvSpPr>
          <p:nvPr>
            <p:ph type="sldImg"/>
          </p:nvPr>
        </p:nvSpPr>
        <p:spPr/>
      </p:sp>
      <p:sp>
        <p:nvSpPr>
          <p:cNvPr id="195589"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6610"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96611"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96612" name="Rectangle 2"/>
          <p:cNvSpPr>
            <a:spLocks noGrp="1" noRot="1" noChangeAspect="1" noTextEdit="1"/>
          </p:cNvSpPr>
          <p:nvPr>
            <p:ph type="sldImg"/>
          </p:nvPr>
        </p:nvSpPr>
        <p:spPr/>
      </p:sp>
      <p:sp>
        <p:nvSpPr>
          <p:cNvPr id="196613"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7634"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97635"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97636" name="Rectangle 2"/>
          <p:cNvSpPr>
            <a:spLocks noGrp="1" noRot="1" noChangeAspect="1" noTextEdit="1"/>
          </p:cNvSpPr>
          <p:nvPr>
            <p:ph type="sldImg"/>
          </p:nvPr>
        </p:nvSpPr>
        <p:spPr/>
      </p:sp>
      <p:sp>
        <p:nvSpPr>
          <p:cNvPr id="197637"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8658"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98659"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98660" name="Rectangle 2"/>
          <p:cNvSpPr>
            <a:spLocks noGrp="1" noRot="1" noChangeAspect="1" noTextEdit="1"/>
          </p:cNvSpPr>
          <p:nvPr>
            <p:ph type="sldImg"/>
          </p:nvPr>
        </p:nvSpPr>
        <p:spPr/>
      </p:sp>
      <p:sp>
        <p:nvSpPr>
          <p:cNvPr id="198661"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9682"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99683"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99684" name="Rectangle 2"/>
          <p:cNvSpPr>
            <a:spLocks noGrp="1" noRot="1" noChangeAspect="1" noTextEdit="1"/>
          </p:cNvSpPr>
          <p:nvPr>
            <p:ph type="sldImg"/>
          </p:nvPr>
        </p:nvSpPr>
        <p:spPr/>
      </p:sp>
      <p:sp>
        <p:nvSpPr>
          <p:cNvPr id="199685"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0706"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200707"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200708" name="Rectangle 2"/>
          <p:cNvSpPr>
            <a:spLocks noGrp="1" noRot="1" noChangeAspect="1" noTextEdit="1"/>
          </p:cNvSpPr>
          <p:nvPr>
            <p:ph type="sldImg"/>
          </p:nvPr>
        </p:nvSpPr>
        <p:spPr/>
      </p:sp>
      <p:sp>
        <p:nvSpPr>
          <p:cNvPr id="200709" name="Rectangle 3"/>
          <p:cNvSpPr>
            <a:spLocks noGrp="1"/>
          </p:cNvSpPr>
          <p:nvPr>
            <p:ph type="body" idx="1"/>
          </p:nvPr>
        </p:nvSpPr>
        <p:spPr/>
        <p:txBody>
          <a:bodyPr wrap="square" lIns="91440" tIns="45720" rIns="91440" bIns="45720" anchor="t"/>
          <a:p>
            <a:pPr marL="228600" lvl="0" indent="-228600" eaLnBrk="1" hangingPunct="1">
              <a:buFontTx/>
              <a:buAutoNum type="arabicPeriod"/>
            </a:pPr>
            <a:r>
              <a:rPr lang="zh-CN" altLang="en-US" dirty="0"/>
              <a:t>参考教材</a:t>
            </a:r>
            <a:r>
              <a:rPr lang="en-US" altLang="zh-CN" dirty="0"/>
              <a:t>P37</a:t>
            </a:r>
            <a:endParaRPr lang="en-US" altLang="zh-CN"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1730"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201731"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201732" name="Rectangle 2"/>
          <p:cNvSpPr>
            <a:spLocks noGrp="1" noRot="1" noChangeAspect="1" noTextEdit="1"/>
          </p:cNvSpPr>
          <p:nvPr>
            <p:ph type="sldImg"/>
          </p:nvPr>
        </p:nvSpPr>
        <p:spPr/>
      </p:sp>
      <p:sp>
        <p:nvSpPr>
          <p:cNvPr id="201733"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2754"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202755" name="Rectangle 2"/>
          <p:cNvSpPr>
            <a:spLocks noRot="1" noTextEdit="1"/>
          </p:cNvSpPr>
          <p:nvPr>
            <p:ph type="sldImg"/>
          </p:nvPr>
        </p:nvSpPr>
        <p:spPr/>
      </p:sp>
      <p:sp>
        <p:nvSpPr>
          <p:cNvPr id="20275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02"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204803" name="Rectangle 2"/>
          <p:cNvSpPr>
            <a:spLocks noRot="1" noTextEdit="1"/>
          </p:cNvSpPr>
          <p:nvPr>
            <p:ph type="sldImg"/>
          </p:nvPr>
        </p:nvSpPr>
        <p:spPr/>
      </p:sp>
      <p:sp>
        <p:nvSpPr>
          <p:cNvPr id="20480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4CAF7FD-C945-4753-AA9D-9B87B52C7BBC}" type="slidenum">
              <a:rPr lang="en-US" altLang="zh-CN"/>
            </a:fld>
            <a:endParaRPr lang="en-US" altLang="zh-CN"/>
          </a:p>
        </p:txBody>
      </p:sp>
      <p:sp>
        <p:nvSpPr>
          <p:cNvPr id="321538" name="Rectangle 2"/>
          <p:cNvSpPr>
            <a:spLocks noGrp="1" noRot="1" noChangeAspect="1" noChangeArrowheads="1" noTextEdit="1"/>
          </p:cNvSpPr>
          <p:nvPr>
            <p:ph type="sldImg"/>
          </p:nvPr>
        </p:nvSpPr>
        <p:spPr/>
      </p:sp>
      <p:sp>
        <p:nvSpPr>
          <p:cNvPr id="321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5826"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205827" name="Rectangle 2"/>
          <p:cNvSpPr>
            <a:spLocks noRot="1" noTextEdit="1"/>
          </p:cNvSpPr>
          <p:nvPr>
            <p:ph type="sldImg"/>
          </p:nvPr>
        </p:nvSpPr>
        <p:spPr/>
      </p:sp>
      <p:sp>
        <p:nvSpPr>
          <p:cNvPr id="20582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defTabSz="966470" eaLnBrk="0" hangingPunct="0">
              <a:defRPr kumimoji="1" sz="2400" b="1">
                <a:solidFill>
                  <a:schemeClr val="tx1"/>
                </a:solidFill>
                <a:latin typeface="굴림" pitchFamily="34" charset="-127"/>
                <a:ea typeface="굴림" pitchFamily="34" charset="-127"/>
              </a:defRPr>
            </a:lvl1pPr>
            <a:lvl2pPr marL="742950" indent="-285750" defTabSz="966470" eaLnBrk="0" hangingPunct="0">
              <a:defRPr kumimoji="1" sz="2400" b="1">
                <a:solidFill>
                  <a:schemeClr val="tx1"/>
                </a:solidFill>
                <a:latin typeface="굴림" pitchFamily="34" charset="-127"/>
                <a:ea typeface="굴림" pitchFamily="34" charset="-127"/>
              </a:defRPr>
            </a:lvl2pPr>
            <a:lvl3pPr marL="1143000" indent="-228600" defTabSz="966470" eaLnBrk="0" hangingPunct="0">
              <a:defRPr kumimoji="1" sz="2400" b="1">
                <a:solidFill>
                  <a:schemeClr val="tx1"/>
                </a:solidFill>
                <a:latin typeface="굴림" pitchFamily="34" charset="-127"/>
                <a:ea typeface="굴림" pitchFamily="34" charset="-127"/>
              </a:defRPr>
            </a:lvl3pPr>
            <a:lvl4pPr marL="1600200" indent="-228600" defTabSz="966470" eaLnBrk="0" hangingPunct="0">
              <a:defRPr kumimoji="1" sz="2400" b="1">
                <a:solidFill>
                  <a:schemeClr val="tx1"/>
                </a:solidFill>
                <a:latin typeface="굴림" pitchFamily="34" charset="-127"/>
                <a:ea typeface="굴림" pitchFamily="34" charset="-127"/>
              </a:defRPr>
            </a:lvl4pPr>
            <a:lvl5pPr marL="2057400" indent="-228600" defTabSz="966470" eaLnBrk="0" hangingPunct="0">
              <a:defRPr kumimoji="1" sz="2400" b="1">
                <a:solidFill>
                  <a:schemeClr val="tx1"/>
                </a:solidFill>
                <a:latin typeface="굴림" pitchFamily="34" charset="-127"/>
                <a:ea typeface="굴림" pitchFamily="34" charset="-127"/>
              </a:defRPr>
            </a:lvl5pPr>
            <a:lvl6pPr marL="25146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defTabSz="96647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fld id="{1B80A4F2-0AF1-4EE3-A059-96FACE984467}" type="slidenum">
              <a:rPr kumimoji="0" lang="zh-CN" altLang="en-US" sz="1300" b="0">
                <a:latin typeface="Times New Roman" panose="02020603050405020304" pitchFamily="18" charset="0"/>
                <a:ea typeface="宋体" panose="02010600030101010101" pitchFamily="2" charset="-122"/>
              </a:rPr>
            </a:fld>
            <a:endParaRPr kumimoji="0" lang="en-US" altLang="zh-CN" sz="1300" b="0">
              <a:latin typeface="Times New Roman" panose="02020603050405020304" pitchFamily="18" charset="0"/>
              <a:ea typeface="宋体" panose="02010600030101010101" pitchFamily="2" charset="-122"/>
            </a:endParaRPr>
          </a:p>
        </p:txBody>
      </p:sp>
      <p:sp>
        <p:nvSpPr>
          <p:cNvPr id="121859" name="Rectangle 2"/>
          <p:cNvSpPr>
            <a:spLocks noGrp="1" noRot="1" noChangeAspect="1" noChangeArrowheads="1" noTextEdit="1"/>
          </p:cNvSpPr>
          <p:nvPr>
            <p:ph type="sldImg"/>
          </p:nvPr>
        </p:nvSpPr>
        <p:spPr/>
      </p:sp>
      <p:sp>
        <p:nvSpPr>
          <p:cNvPr id="121860" name="Rectangle 3"/>
          <p:cNvSpPr>
            <a:spLocks noGrp="1" noChangeArrowheads="1"/>
          </p:cNvSpPr>
          <p:nvPr>
            <p:ph type="body" idx="1"/>
          </p:nvPr>
        </p:nvSpPr>
        <p:spPr>
          <a:noFill/>
        </p:spPr>
        <p:txBody>
          <a:bodyPr/>
          <a:lstStyle/>
          <a:p>
            <a:r>
              <a:rPr lang="en-US" altLang="zh-CN" smtClean="0"/>
              <a:t>Find a job if  we learn this course thoroughly(</a:t>
            </a:r>
            <a:r>
              <a:rPr lang="zh-CN" altLang="en-US" smtClean="0"/>
              <a:t>彻底地</a:t>
            </a:r>
            <a:r>
              <a:rPr lang="en-US" altLang="zh-CN" smtClean="0"/>
              <a:t>;</a:t>
            </a:r>
            <a:r>
              <a:rPr lang="zh-CN" altLang="en-US" smtClean="0"/>
              <a:t>认真仔细地</a:t>
            </a:r>
            <a:r>
              <a:rPr lang="en-US" altLang="zh-CN" smtClean="0"/>
              <a:t>,</a:t>
            </a:r>
            <a:r>
              <a:rPr lang="zh-CN" altLang="en-US" smtClean="0"/>
              <a:t>完全地</a:t>
            </a:r>
            <a:r>
              <a:rPr lang="en-US" altLang="zh-CN" smtClean="0"/>
              <a:t>;</a:t>
            </a:r>
            <a:r>
              <a:rPr lang="zh-CN" altLang="en-US" smtClean="0"/>
              <a:t>非常</a:t>
            </a:r>
            <a:r>
              <a:rPr lang="en-US" altLang="zh-CN" smtClean="0"/>
              <a:t>,</a:t>
            </a:r>
            <a:r>
              <a:rPr lang="zh-CN" altLang="en-US" smtClean="0"/>
              <a:t>极其 </a:t>
            </a:r>
            <a:r>
              <a:rPr lang="en-US" altLang="zh-CN" smtClean="0"/>
              <a:t>)  </a:t>
            </a:r>
            <a:endParaRPr lang="en-US" altLang="zh-CN" smtClean="0"/>
          </a:p>
          <a:p>
            <a:r>
              <a:rPr lang="en-US" altLang="zh-CN" smtClean="0"/>
              <a:t>earnest </a:t>
            </a:r>
            <a:r>
              <a:rPr lang="zh-CN" altLang="en-US" smtClean="0"/>
              <a:t>认真的</a:t>
            </a:r>
            <a:br>
              <a:rPr lang="zh-CN" altLang="en-US" smtClean="0"/>
            </a:br>
            <a:r>
              <a:rPr lang="en-US" altLang="zh-CN" smtClean="0"/>
              <a:t>AMP</a:t>
            </a:r>
            <a:r>
              <a:rPr lang="zh-CN" altLang="en-US" smtClean="0"/>
              <a:t>安普</a:t>
            </a:r>
            <a:endParaRPr lang="zh-CN" altLang="en-US" smtClean="0"/>
          </a:p>
          <a:p>
            <a:r>
              <a:rPr lang="en-US" altLang="zh-CN" smtClean="0"/>
              <a:t>IBDN</a:t>
            </a:r>
            <a:r>
              <a:rPr lang="zh-CN" altLang="en-US" smtClean="0"/>
              <a:t>互联网综合布线</a:t>
            </a:r>
            <a:endParaRPr lang="zh-CN" altLang="en-US"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B457D03-52E6-4C4A-B89F-9D5100BCF774}" type="slidenum">
              <a:rPr lang="en-US" altLang="zh-CN"/>
            </a:fld>
            <a:endParaRPr lang="en-US" altLang="zh-CN"/>
          </a:p>
        </p:txBody>
      </p:sp>
      <p:sp>
        <p:nvSpPr>
          <p:cNvPr id="279554" name="Rectangle 2"/>
          <p:cNvSpPr>
            <a:spLocks noGrp="1" noRot="1" noChangeAspect="1" noChangeArrowheads="1" noTextEdit="1"/>
          </p:cNvSpPr>
          <p:nvPr>
            <p:ph type="sldImg"/>
          </p:nvPr>
        </p:nvSpPr>
        <p:spPr/>
      </p:sp>
      <p:sp>
        <p:nvSpPr>
          <p:cNvPr id="279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46B88E6-21DA-4F1D-BFD3-7D81601353C0}" type="slidenum">
              <a:rPr lang="en-US" altLang="zh-CN"/>
            </a:fld>
            <a:endParaRPr lang="en-US" altLang="zh-CN"/>
          </a:p>
        </p:txBody>
      </p:sp>
      <p:sp>
        <p:nvSpPr>
          <p:cNvPr id="280578" name="Rectangle 2"/>
          <p:cNvSpPr>
            <a:spLocks noGrp="1" noRot="1" noChangeAspect="1" noChangeArrowheads="1" noTextEdit="1"/>
          </p:cNvSpPr>
          <p:nvPr>
            <p:ph type="sldImg"/>
          </p:nvPr>
        </p:nvSpPr>
        <p:spPr/>
      </p:sp>
      <p:sp>
        <p:nvSpPr>
          <p:cNvPr id="280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32EA4F2-8EDD-42AD-A666-FFEAD9D48571}" type="slidenum">
              <a:rPr lang="en-US" altLang="zh-CN"/>
            </a:fld>
            <a:endParaRPr lang="en-US" altLang="zh-CN"/>
          </a:p>
        </p:txBody>
      </p:sp>
      <p:sp>
        <p:nvSpPr>
          <p:cNvPr id="281602" name="Rectangle 2"/>
          <p:cNvSpPr>
            <a:spLocks noGrp="1" noRot="1" noChangeAspect="1" noChangeArrowheads="1" noTextEdit="1"/>
          </p:cNvSpPr>
          <p:nvPr>
            <p:ph type="sldImg"/>
          </p:nvPr>
        </p:nvSpPr>
        <p:spPr/>
      </p:sp>
      <p:sp>
        <p:nvSpPr>
          <p:cNvPr id="281603"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anose="02010609060101010101" pitchFamily="2" charset="-122"/>
                <a:ea typeface="黑体" panose="02010609060101010101" pitchFamily="2" charset="-122"/>
              </a:defRPr>
            </a:lvl1pPr>
          </a:lstStyle>
          <a:p>
            <a:pPr lvl="0"/>
            <a:r>
              <a:rPr lang="zh-CN" altLang="en-US" noProof="0" dirty="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anose="05000000000000000000" pitchFamily="2" charset="2"/>
              <a:buNone/>
              <a:defRPr sz="3600" b="1">
                <a:latin typeface="黑体" panose="02010609060101010101" pitchFamily="2" charset="-122"/>
                <a:ea typeface="黑体" panose="02010609060101010101" pitchFamily="2" charset="-122"/>
              </a:defRPr>
            </a:lvl1pPr>
          </a:lstStyle>
          <a:p>
            <a:pPr lvl="0"/>
            <a:r>
              <a:rPr lang="zh-CN" altLang="en-US" noProof="0" dirty="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剪贴画占位符 3"/>
          <p:cNvSpPr>
            <a:spLocks noGrp="1"/>
          </p:cNvSpPr>
          <p:nvPr>
            <p:ph type="clipArt" sz="half" idx="2" hasCustomPrompt="1"/>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lnSpc>
                <a:spcPct val="110000"/>
              </a:lnSpc>
              <a:spcBef>
                <a:spcPts val="600"/>
              </a:spcBef>
              <a:defRPr sz="3200" b="1">
                <a:solidFill>
                  <a:schemeClr val="tx1"/>
                </a:solidFill>
                <a:latin typeface="+mn-lt"/>
                <a:ea typeface="黑体" panose="02010609060101010101" pitchFamily="2" charset="-122"/>
              </a:defRPr>
            </a:lvl1pPr>
            <a:lvl2pPr>
              <a:lnSpc>
                <a:spcPct val="110000"/>
              </a:lnSpc>
              <a:spcBef>
                <a:spcPts val="600"/>
              </a:spcBef>
              <a:defRPr sz="2800" b="1">
                <a:solidFill>
                  <a:schemeClr val="tx1"/>
                </a:solidFill>
                <a:latin typeface="+mn-lt"/>
                <a:ea typeface="黑体" panose="02010609060101010101" pitchFamily="2" charset="-122"/>
              </a:defRPr>
            </a:lvl2pPr>
            <a:lvl3pPr>
              <a:lnSpc>
                <a:spcPct val="110000"/>
              </a:lnSpc>
              <a:spcBef>
                <a:spcPts val="600"/>
              </a:spcBef>
              <a:defRPr sz="2400" b="1">
                <a:solidFill>
                  <a:schemeClr val="tx1"/>
                </a:solidFill>
                <a:latin typeface="+mn-lt"/>
                <a:ea typeface="黑体" panose="02010609060101010101" pitchFamily="2" charset="-122"/>
              </a:defRPr>
            </a:lvl3pPr>
            <a:lvl4pPr>
              <a:lnSpc>
                <a:spcPct val="110000"/>
              </a:lnSpc>
              <a:spcBef>
                <a:spcPts val="600"/>
              </a:spcBef>
              <a:defRPr sz="2000" b="1">
                <a:solidFill>
                  <a:schemeClr val="tx1"/>
                </a:solidFill>
                <a:latin typeface="+mn-lt"/>
                <a:ea typeface="黑体" panose="02010609060101010101" pitchFamily="2" charset="-122"/>
              </a:defRPr>
            </a:lvl4pPr>
            <a:lvl5pPr>
              <a:lnSpc>
                <a:spcPct val="110000"/>
              </a:lnSpc>
              <a:spcBef>
                <a:spcPts val="600"/>
              </a:spcBef>
              <a:defRPr sz="2000" b="1">
                <a:solidFill>
                  <a:schemeClr val="tx1"/>
                </a:solidFill>
                <a:latin typeface="+mn-lt"/>
                <a:ea typeface="黑体" panose="02010609060101010101" pitchFamily="2"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anose="02010609060101010101"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2800" b="1">
                <a:solidFill>
                  <a:schemeClr val="tx1"/>
                </a:solidFill>
                <a:latin typeface="+mn-lt"/>
                <a:ea typeface="黑体" panose="02010609060101010101" pitchFamily="2" charset="-122"/>
              </a:defRPr>
            </a:lvl1pPr>
            <a:lvl2pPr>
              <a:buClr>
                <a:schemeClr val="accent2"/>
              </a:buCl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buClr>
                <a:srgbClr val="333399"/>
              </a:buClr>
              <a:defRPr sz="1800" b="1">
                <a:solidFill>
                  <a:schemeClr val="tx1"/>
                </a:solidFill>
                <a:latin typeface="+mn-lt"/>
                <a:ea typeface="黑体" panose="02010609060101010101" pitchFamily="2" charset="-122"/>
              </a:defRPr>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2800" b="1">
                <a:solidFill>
                  <a:schemeClr val="tx1"/>
                </a:solidFill>
                <a:latin typeface="+mn-lt"/>
                <a:ea typeface="黑体" panose="02010609060101010101" pitchFamily="2" charset="-122"/>
              </a:defRPr>
            </a:lvl1pPr>
            <a:lvl2pPr>
              <a:buClr>
                <a:schemeClr val="accent2"/>
              </a:buCl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buClr>
                <a:srgbClr val="333399"/>
              </a:buClr>
              <a:defRPr sz="1800" b="1">
                <a:solidFill>
                  <a:schemeClr val="tx1"/>
                </a:solidFill>
                <a:latin typeface="+mn-lt"/>
                <a:ea typeface="黑体" panose="02010609060101010101" pitchFamily="2" charset="-122"/>
              </a:defRPr>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28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495299" y="1872534"/>
            <a:ext cx="4455513"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28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p:nvPr>
        </p:nvSpPr>
        <p:spPr>
          <a:xfrm>
            <a:off x="5104383" y="1872534"/>
            <a:ext cx="4457129"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95299" y="1207874"/>
            <a:ext cx="9066213"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495299" y="1872534"/>
            <a:ext cx="4455513"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6" name="内容占位符 5"/>
          <p:cNvSpPr>
            <a:spLocks noGrp="1"/>
          </p:cNvSpPr>
          <p:nvPr>
            <p:ph sz="quarter" idx="4"/>
          </p:nvPr>
        </p:nvSpPr>
        <p:spPr>
          <a:xfrm>
            <a:off x="5104383" y="1872534"/>
            <a:ext cx="4457129"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000">
                <a:ea typeface="宋体" panose="02010600030101010101" pitchFamily="2" charset="-122"/>
              </a:defRPr>
            </a:lvl1pPr>
          </a:lstStyle>
          <a:p>
            <a:fld id="{67B052E9-C54A-4603-AE2F-EB72B006DB6C}" type="slidenum">
              <a:rPr lang="zh-CN" altLang="en-US"/>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pic>
        <p:nvPicPr>
          <p:cNvPr id="13" name="Picture 2" descr="computer networking 的图像结果"/>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8724609"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5" descr="https://publicrelationssydney.com.au/wp-content/uploads/2013/01/shutterstock_80434384.jpg"/>
          <p:cNvSpPr>
            <a:spLocks noChangeAspect="1" noChangeArrowheads="1"/>
          </p:cNvSpPr>
          <p:nvPr userDrawn="1"/>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par>
    </p:tnLst>
  </p:timing>
  <p:txStyles>
    <p:titleStyle>
      <a:lvl1pPr algn="l" rtl="0" eaLnBrk="1" fontAlgn="base" hangingPunct="1">
        <a:spcBef>
          <a:spcPct val="0"/>
        </a:spcBef>
        <a:spcAft>
          <a:spcPct val="0"/>
        </a:spcAft>
        <a:defRPr sz="4400" b="1">
          <a:solidFill>
            <a:srgbClr val="333399"/>
          </a:solidFill>
          <a:latin typeface="+mn-lt"/>
          <a:ea typeface="黑体" panose="02010609060101010101" pitchFamily="2" charset="-122"/>
          <a:cs typeface="+mj-cs"/>
        </a:defRPr>
      </a:lvl1pPr>
      <a:lvl2pPr algn="l" rtl="0" eaLnBrk="1" fontAlgn="base" hangingPunct="1">
        <a:spcBef>
          <a:spcPct val="0"/>
        </a:spcBef>
        <a:spcAft>
          <a:spcPct val="0"/>
        </a:spcAft>
        <a:defRPr sz="4400">
          <a:solidFill>
            <a:schemeClr val="tx2"/>
          </a:solidFill>
          <a:latin typeface="Times New Roman" panose="02020603050405020304" pitchFamily="18" charset="0"/>
        </a:defRPr>
      </a:lvl2pPr>
      <a:lvl3pPr algn="l" rtl="0" eaLnBrk="1" fontAlgn="base" hangingPunct="1">
        <a:spcBef>
          <a:spcPct val="0"/>
        </a:spcBef>
        <a:spcAft>
          <a:spcPct val="0"/>
        </a:spcAft>
        <a:defRPr sz="4400">
          <a:solidFill>
            <a:schemeClr val="tx2"/>
          </a:solidFill>
          <a:latin typeface="Times New Roman" panose="02020603050405020304" pitchFamily="18" charset="0"/>
        </a:defRPr>
      </a:lvl3pPr>
      <a:lvl4pPr algn="l" rtl="0" eaLnBrk="1" fontAlgn="base" hangingPunct="1">
        <a:spcBef>
          <a:spcPct val="0"/>
        </a:spcBef>
        <a:spcAft>
          <a:spcPct val="0"/>
        </a:spcAft>
        <a:defRPr sz="4400">
          <a:solidFill>
            <a:schemeClr val="tx2"/>
          </a:solidFill>
          <a:latin typeface="Times New Roman" panose="02020603050405020304" pitchFamily="18" charset="0"/>
        </a:defRPr>
      </a:lvl4pPr>
      <a:lvl5pPr algn="l" rtl="0" eaLnBrk="1" fontAlgn="base" hangingPunct="1">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1" fontAlgn="base" hangingPunct="1">
        <a:spcBef>
          <a:spcPct val="20000"/>
        </a:spcBef>
        <a:spcAft>
          <a:spcPct val="0"/>
        </a:spcAft>
        <a:buClr>
          <a:srgbClr val="333399"/>
        </a:buClr>
        <a:buSzPct val="75000"/>
        <a:buFont typeface="Wingdings" panose="05000000000000000000" pitchFamily="2" charset="2"/>
        <a:buChar char="n"/>
        <a:defRPr sz="3200" b="1">
          <a:solidFill>
            <a:schemeClr val="tx1"/>
          </a:solidFill>
          <a:latin typeface="+mn-lt"/>
          <a:ea typeface="黑体" panose="02010609060101010101"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anose="05000000000000000000" pitchFamily="2" charset="2"/>
        <a:buChar char="n"/>
        <a:defRPr sz="2800" b="1">
          <a:solidFill>
            <a:schemeClr val="tx1"/>
          </a:solidFill>
          <a:latin typeface="+mn-lt"/>
          <a:ea typeface="黑体" panose="02010609060101010101" pitchFamily="2" charset="-122"/>
        </a:defRPr>
      </a:lvl2pPr>
      <a:lvl3pPr marL="1143000" indent="-228600" algn="l" rtl="0" eaLnBrk="1" fontAlgn="base" hangingPunct="1">
        <a:spcBef>
          <a:spcPct val="20000"/>
        </a:spcBef>
        <a:spcAft>
          <a:spcPct val="0"/>
        </a:spcAft>
        <a:buClr>
          <a:srgbClr val="333399"/>
        </a:buClr>
        <a:buSzPct val="65000"/>
        <a:buFont typeface="Wingdings" panose="05000000000000000000" pitchFamily="2" charset="2"/>
        <a:buChar char="p"/>
        <a:defRPr sz="2400" b="1">
          <a:solidFill>
            <a:schemeClr val="tx1"/>
          </a:solidFill>
          <a:latin typeface="+mn-lt"/>
          <a:ea typeface="黑体" panose="02010609060101010101" pitchFamily="2" charset="-122"/>
        </a:defRPr>
      </a:lvl3pPr>
      <a:lvl4pPr marL="1600200" indent="-228600" algn="l" rtl="0" eaLnBrk="1" fontAlgn="base" hangingPunct="1">
        <a:spcBef>
          <a:spcPct val="20000"/>
        </a:spcBef>
        <a:spcAft>
          <a:spcPct val="0"/>
        </a:spcAft>
        <a:buClr>
          <a:schemeClr val="bg2"/>
        </a:buClr>
        <a:buSzPct val="65000"/>
        <a:buFont typeface="Wingdings" panose="05000000000000000000" pitchFamily="2" charset="2"/>
        <a:buChar char="n"/>
        <a:defRPr sz="2000" b="1">
          <a:solidFill>
            <a:schemeClr val="tx1"/>
          </a:solidFill>
          <a:latin typeface="+mn-lt"/>
          <a:ea typeface="黑体" panose="02010609060101010101" pitchFamily="2" charset="-122"/>
        </a:defRPr>
      </a:lvl4pPr>
      <a:lvl5pPr marL="2057400" indent="-228600" algn="l" rtl="0" eaLnBrk="1" fontAlgn="base" hangingPunct="1">
        <a:spcBef>
          <a:spcPct val="20000"/>
        </a:spcBef>
        <a:spcAft>
          <a:spcPct val="0"/>
        </a:spcAft>
        <a:buClr>
          <a:srgbClr val="333399"/>
        </a:buClr>
        <a:buSzPct val="60000"/>
        <a:buFont typeface="Wingdings" panose="05000000000000000000" pitchFamily="2" charset="2"/>
        <a:buChar char="n"/>
        <a:defRPr sz="2000" b="1">
          <a:solidFill>
            <a:schemeClr val="tx1"/>
          </a:solidFill>
          <a:latin typeface="+mn-lt"/>
          <a:ea typeface="黑体" panose="02010609060101010101" pitchFamily="2" charset="-122"/>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7" Type="http://schemas.openxmlformats.org/officeDocument/2006/relationships/vmlDrawing" Target="../drawings/vmlDrawing7.vml"/><Relationship Id="rId6" Type="http://schemas.openxmlformats.org/officeDocument/2006/relationships/slideLayout" Target="../slideLayouts/slideLayout8.xml"/><Relationship Id="rId5" Type="http://schemas.openxmlformats.org/officeDocument/2006/relationships/tags" Target="../tags/tag5.xml"/><Relationship Id="rId4" Type="http://schemas.openxmlformats.org/officeDocument/2006/relationships/oleObject" Target="../embeddings/oleObject70.bin"/><Relationship Id="rId3" Type="http://schemas.openxmlformats.org/officeDocument/2006/relationships/image" Target="../media/image34.wmf"/><Relationship Id="rId2" Type="http://schemas.openxmlformats.org/officeDocument/2006/relationships/oleObject" Target="../embeddings/oleObject69.bin"/><Relationship Id="rId1" Type="http://schemas.openxmlformats.org/officeDocument/2006/relationships/image" Target="../media/image33.wmf"/></Relationships>
</file>

<file path=ppt/slides/_rels/slide101.xml.rels><?xml version="1.0" encoding="UTF-8" standalone="yes"?>
<Relationships xmlns="http://schemas.openxmlformats.org/package/2006/relationships"><Relationship Id="rId7" Type="http://schemas.openxmlformats.org/officeDocument/2006/relationships/vmlDrawing" Target="../drawings/vmlDrawing8.vml"/><Relationship Id="rId6" Type="http://schemas.openxmlformats.org/officeDocument/2006/relationships/slideLayout" Target="../slideLayouts/slideLayout8.xml"/><Relationship Id="rId5" Type="http://schemas.openxmlformats.org/officeDocument/2006/relationships/tags" Target="../tags/tag6.xml"/><Relationship Id="rId4" Type="http://schemas.openxmlformats.org/officeDocument/2006/relationships/oleObject" Target="../embeddings/oleObject72.bin"/><Relationship Id="rId3" Type="http://schemas.openxmlformats.org/officeDocument/2006/relationships/image" Target="../media/image34.wmf"/><Relationship Id="rId2" Type="http://schemas.openxmlformats.org/officeDocument/2006/relationships/oleObject" Target="../embeddings/oleObject71.bin"/><Relationship Id="rId1" Type="http://schemas.openxmlformats.org/officeDocument/2006/relationships/image" Target="../media/image33.wmf"/></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8.xml"/><Relationship Id="rId1" Type="http://schemas.openxmlformats.org/officeDocument/2006/relationships/image" Target="../media/image35.wmf"/></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wmf"/></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wmf"/></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jpeg"/></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8.xml"/></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8.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8.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8.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8.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8.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8.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8.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8.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8.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8.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8.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8.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8.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8.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8.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8.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8.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8.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8.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8.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8.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5" Type="http://schemas.openxmlformats.org/officeDocument/2006/relationships/notesSlide" Target="../notesSlides/notesSlide89.xml"/><Relationship Id="rId4" Type="http://schemas.openxmlformats.org/officeDocument/2006/relationships/vmlDrawing" Target="../drawings/vmlDrawing9.vml"/><Relationship Id="rId3" Type="http://schemas.openxmlformats.org/officeDocument/2006/relationships/slideLayout" Target="../slideLayouts/slideLayout8.xml"/><Relationship Id="rId2" Type="http://schemas.openxmlformats.org/officeDocument/2006/relationships/image" Target="../media/image40.wmf"/><Relationship Id="rId1" Type="http://schemas.openxmlformats.org/officeDocument/2006/relationships/oleObject" Target="../embeddings/oleObject73.bin"/></Relationships>
</file>

<file path=ppt/slides/_rels/slide145.xml.rels><?xml version="1.0" encoding="UTF-8" standalone="yes"?>
<Relationships xmlns="http://schemas.openxmlformats.org/package/2006/relationships"><Relationship Id="rId5" Type="http://schemas.openxmlformats.org/officeDocument/2006/relationships/notesSlide" Target="../notesSlides/notesSlide90.xml"/><Relationship Id="rId4" Type="http://schemas.openxmlformats.org/officeDocument/2006/relationships/vmlDrawing" Target="../drawings/vmlDrawing10.vml"/><Relationship Id="rId3" Type="http://schemas.openxmlformats.org/officeDocument/2006/relationships/slideLayout" Target="../slideLayouts/slideLayout8.xml"/><Relationship Id="rId2" Type="http://schemas.openxmlformats.org/officeDocument/2006/relationships/image" Target="../media/image40.wmf"/><Relationship Id="rId1" Type="http://schemas.openxmlformats.org/officeDocument/2006/relationships/oleObject" Target="../embeddings/oleObject74.bin"/></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8.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image" Target="../media/image4.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8.xml"/><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2.wmf"/></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image" Target="../media/image9.wmf"/><Relationship Id="rId1" Type="http://schemas.openxmlformats.org/officeDocument/2006/relationships/image" Target="../media/image2.w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vmlDrawing" Target="../drawings/vmlDrawing1.vml"/><Relationship Id="rId4" Type="http://schemas.openxmlformats.org/officeDocument/2006/relationships/slideLayout" Target="../slideLayouts/slideLayout8.xml"/><Relationship Id="rId3" Type="http://schemas.openxmlformats.org/officeDocument/2006/relationships/image" Target="../media/image10.wmf"/><Relationship Id="rId2" Type="http://schemas.openxmlformats.org/officeDocument/2006/relationships/oleObject" Target="../embeddings/oleObject1.bin"/><Relationship Id="rId1" Type="http://schemas.openxmlformats.org/officeDocument/2006/relationships/image" Target="../media/image2.w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vmlDrawing" Target="../drawings/vmlDrawing2.vml"/><Relationship Id="rId4" Type="http://schemas.openxmlformats.org/officeDocument/2006/relationships/slideLayout" Target="../slideLayouts/slideLayout8.xml"/><Relationship Id="rId3" Type="http://schemas.openxmlformats.org/officeDocument/2006/relationships/image" Target="../media/image10.wmf"/><Relationship Id="rId2" Type="http://schemas.openxmlformats.org/officeDocument/2006/relationships/oleObject" Target="../embeddings/oleObject2.bin"/><Relationship Id="rId1" Type="http://schemas.openxmlformats.org/officeDocument/2006/relationships/image" Target="../media/image2.wmf"/></Relationships>
</file>

<file path=ppt/slides/_rels/slide39.xml.rels><?xml version="1.0" encoding="UTF-8" standalone="yes"?>
<Relationships xmlns="http://schemas.openxmlformats.org/package/2006/relationships"><Relationship Id="rId9" Type="http://schemas.openxmlformats.org/officeDocument/2006/relationships/oleObject" Target="../embeddings/oleObject9.bin"/><Relationship Id="rId8" Type="http://schemas.openxmlformats.org/officeDocument/2006/relationships/oleObject" Target="../embeddings/oleObject8.bin"/><Relationship Id="rId7" Type="http://schemas.openxmlformats.org/officeDocument/2006/relationships/oleObject" Target="../embeddings/oleObject7.bin"/><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image" Target="../media/image12.wmf"/><Relationship Id="rId30" Type="http://schemas.openxmlformats.org/officeDocument/2006/relationships/notesSlide" Target="../notesSlides/notesSlide22.xml"/><Relationship Id="rId3" Type="http://schemas.openxmlformats.org/officeDocument/2006/relationships/oleObject" Target="../embeddings/oleObject4.bin"/><Relationship Id="rId29" Type="http://schemas.openxmlformats.org/officeDocument/2006/relationships/vmlDrawing" Target="../drawings/vmlDrawing3.vml"/><Relationship Id="rId28" Type="http://schemas.openxmlformats.org/officeDocument/2006/relationships/slideLayout" Target="../slideLayouts/slideLayout2.xml"/><Relationship Id="rId27" Type="http://schemas.openxmlformats.org/officeDocument/2006/relationships/image" Target="../media/image18.jpeg"/><Relationship Id="rId26" Type="http://schemas.openxmlformats.org/officeDocument/2006/relationships/image" Target="../media/image17.jpeg"/><Relationship Id="rId25" Type="http://schemas.openxmlformats.org/officeDocument/2006/relationships/hyperlink" Target="http://newasialighting.win.mofcom.gov.cn/plate01/product.asp?id=47144" TargetMode="External"/><Relationship Id="rId24" Type="http://schemas.openxmlformats.org/officeDocument/2006/relationships/image" Target="../media/image16.jpeg"/><Relationship Id="rId23" Type="http://schemas.openxmlformats.org/officeDocument/2006/relationships/oleObject" Target="../embeddings/oleObject20.bin"/><Relationship Id="rId22" Type="http://schemas.openxmlformats.org/officeDocument/2006/relationships/oleObject" Target="../embeddings/oleObject19.bin"/><Relationship Id="rId21" Type="http://schemas.openxmlformats.org/officeDocument/2006/relationships/oleObject" Target="../embeddings/oleObject18.bin"/><Relationship Id="rId20" Type="http://schemas.openxmlformats.org/officeDocument/2006/relationships/oleObject" Target="../embeddings/oleObject17.bin"/><Relationship Id="rId2" Type="http://schemas.openxmlformats.org/officeDocument/2006/relationships/image" Target="../media/image11.wmf"/><Relationship Id="rId19" Type="http://schemas.openxmlformats.org/officeDocument/2006/relationships/oleObject" Target="../embeddings/oleObject16.bin"/><Relationship Id="rId18" Type="http://schemas.openxmlformats.org/officeDocument/2006/relationships/oleObject" Target="../embeddings/oleObject15.bin"/><Relationship Id="rId17" Type="http://schemas.openxmlformats.org/officeDocument/2006/relationships/image" Target="../media/image15.wmf"/><Relationship Id="rId16" Type="http://schemas.openxmlformats.org/officeDocument/2006/relationships/oleObject" Target="../embeddings/oleObject14.bin"/><Relationship Id="rId15" Type="http://schemas.openxmlformats.org/officeDocument/2006/relationships/image" Target="../media/image14.wmf"/><Relationship Id="rId14" Type="http://schemas.openxmlformats.org/officeDocument/2006/relationships/oleObject" Target="../embeddings/oleObject13.bin"/><Relationship Id="rId13" Type="http://schemas.openxmlformats.org/officeDocument/2006/relationships/oleObject" Target="../embeddings/oleObject12.bin"/><Relationship Id="rId12" Type="http://schemas.openxmlformats.org/officeDocument/2006/relationships/image" Target="../media/image13.wmf"/><Relationship Id="rId11" Type="http://schemas.openxmlformats.org/officeDocument/2006/relationships/oleObject" Target="../embeddings/oleObject11.bin"/><Relationship Id="rId10" Type="http://schemas.openxmlformats.org/officeDocument/2006/relationships/oleObject" Target="../embeddings/oleObject10.bin"/><Relationship Id="rId1"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9" Type="http://schemas.openxmlformats.org/officeDocument/2006/relationships/oleObject" Target="../embeddings/oleObject27.bin"/><Relationship Id="rId8" Type="http://schemas.openxmlformats.org/officeDocument/2006/relationships/oleObject" Target="../embeddings/oleObject26.bin"/><Relationship Id="rId7" Type="http://schemas.openxmlformats.org/officeDocument/2006/relationships/oleObject" Target="../embeddings/oleObject25.bin"/><Relationship Id="rId6" Type="http://schemas.openxmlformats.org/officeDocument/2006/relationships/oleObject" Target="../embeddings/oleObject24.bin"/><Relationship Id="rId5" Type="http://schemas.openxmlformats.org/officeDocument/2006/relationships/oleObject" Target="../embeddings/oleObject23.bin"/><Relationship Id="rId4" Type="http://schemas.openxmlformats.org/officeDocument/2006/relationships/image" Target="../media/image12.wmf"/><Relationship Id="rId3" Type="http://schemas.openxmlformats.org/officeDocument/2006/relationships/oleObject" Target="../embeddings/oleObject22.bin"/><Relationship Id="rId26" Type="http://schemas.openxmlformats.org/officeDocument/2006/relationships/notesSlide" Target="../notesSlides/notesSlide23.xml"/><Relationship Id="rId25" Type="http://schemas.openxmlformats.org/officeDocument/2006/relationships/vmlDrawing" Target="../drawings/vmlDrawing4.vml"/><Relationship Id="rId24" Type="http://schemas.openxmlformats.org/officeDocument/2006/relationships/slideLayout" Target="../slideLayouts/slideLayout4.xml"/><Relationship Id="rId23" Type="http://schemas.openxmlformats.org/officeDocument/2006/relationships/oleObject" Target="../embeddings/oleObject38.bin"/><Relationship Id="rId22" Type="http://schemas.openxmlformats.org/officeDocument/2006/relationships/oleObject" Target="../embeddings/oleObject37.bin"/><Relationship Id="rId21" Type="http://schemas.openxmlformats.org/officeDocument/2006/relationships/oleObject" Target="../embeddings/oleObject36.bin"/><Relationship Id="rId20" Type="http://schemas.openxmlformats.org/officeDocument/2006/relationships/oleObject" Target="../embeddings/oleObject35.bin"/><Relationship Id="rId2" Type="http://schemas.openxmlformats.org/officeDocument/2006/relationships/image" Target="../media/image11.wmf"/><Relationship Id="rId19" Type="http://schemas.openxmlformats.org/officeDocument/2006/relationships/oleObject" Target="../embeddings/oleObject34.bin"/><Relationship Id="rId18" Type="http://schemas.openxmlformats.org/officeDocument/2006/relationships/oleObject" Target="../embeddings/oleObject33.bin"/><Relationship Id="rId17" Type="http://schemas.openxmlformats.org/officeDocument/2006/relationships/image" Target="../media/image15.wmf"/><Relationship Id="rId16" Type="http://schemas.openxmlformats.org/officeDocument/2006/relationships/oleObject" Target="../embeddings/oleObject32.bin"/><Relationship Id="rId15" Type="http://schemas.openxmlformats.org/officeDocument/2006/relationships/image" Target="../media/image14.wmf"/><Relationship Id="rId14" Type="http://schemas.openxmlformats.org/officeDocument/2006/relationships/oleObject" Target="../embeddings/oleObject31.bin"/><Relationship Id="rId13" Type="http://schemas.openxmlformats.org/officeDocument/2006/relationships/oleObject" Target="../embeddings/oleObject30.bin"/><Relationship Id="rId12" Type="http://schemas.openxmlformats.org/officeDocument/2006/relationships/image" Target="../media/image13.wmf"/><Relationship Id="rId11" Type="http://schemas.openxmlformats.org/officeDocument/2006/relationships/oleObject" Target="../embeddings/oleObject29.bin"/><Relationship Id="rId10" Type="http://schemas.openxmlformats.org/officeDocument/2006/relationships/oleObject" Target="../embeddings/oleObject28.bin"/><Relationship Id="rId1" Type="http://schemas.openxmlformats.org/officeDocument/2006/relationships/oleObject" Target="../embeddings/oleObject21.bin"/></Relationships>
</file>

<file path=ppt/slides/_rels/slide41.xml.rels><?xml version="1.0" encoding="UTF-8" standalone="yes"?>
<Relationships xmlns="http://schemas.openxmlformats.org/package/2006/relationships"><Relationship Id="rId9" Type="http://schemas.openxmlformats.org/officeDocument/2006/relationships/oleObject" Target="../embeddings/oleObject45.bin"/><Relationship Id="rId8" Type="http://schemas.openxmlformats.org/officeDocument/2006/relationships/oleObject" Target="../embeddings/oleObject44.bin"/><Relationship Id="rId7" Type="http://schemas.openxmlformats.org/officeDocument/2006/relationships/oleObject" Target="../embeddings/oleObject43.bin"/><Relationship Id="rId6" Type="http://schemas.openxmlformats.org/officeDocument/2006/relationships/oleObject" Target="../embeddings/oleObject42.bin"/><Relationship Id="rId5" Type="http://schemas.openxmlformats.org/officeDocument/2006/relationships/oleObject" Target="../embeddings/oleObject41.bin"/><Relationship Id="rId4" Type="http://schemas.openxmlformats.org/officeDocument/2006/relationships/image" Target="../media/image12.wmf"/><Relationship Id="rId3" Type="http://schemas.openxmlformats.org/officeDocument/2006/relationships/oleObject" Target="../embeddings/oleObject40.bin"/><Relationship Id="rId23" Type="http://schemas.openxmlformats.org/officeDocument/2006/relationships/notesSlide" Target="../notesSlides/notesSlide24.xml"/><Relationship Id="rId22" Type="http://schemas.openxmlformats.org/officeDocument/2006/relationships/vmlDrawing" Target="../drawings/vmlDrawing5.vml"/><Relationship Id="rId21" Type="http://schemas.openxmlformats.org/officeDocument/2006/relationships/slideLayout" Target="../slideLayouts/slideLayout4.xml"/><Relationship Id="rId20" Type="http://schemas.openxmlformats.org/officeDocument/2006/relationships/oleObject" Target="../embeddings/oleObject53.bin"/><Relationship Id="rId2" Type="http://schemas.openxmlformats.org/officeDocument/2006/relationships/image" Target="../media/image11.wmf"/><Relationship Id="rId19" Type="http://schemas.openxmlformats.org/officeDocument/2006/relationships/oleObject" Target="../embeddings/oleObject52.bin"/><Relationship Id="rId18" Type="http://schemas.openxmlformats.org/officeDocument/2006/relationships/oleObject" Target="../embeddings/oleObject51.bin"/><Relationship Id="rId17" Type="http://schemas.openxmlformats.org/officeDocument/2006/relationships/image" Target="../media/image15.wmf"/><Relationship Id="rId16" Type="http://schemas.openxmlformats.org/officeDocument/2006/relationships/oleObject" Target="../embeddings/oleObject50.bin"/><Relationship Id="rId15" Type="http://schemas.openxmlformats.org/officeDocument/2006/relationships/image" Target="../media/image14.wmf"/><Relationship Id="rId14" Type="http://schemas.openxmlformats.org/officeDocument/2006/relationships/oleObject" Target="../embeddings/oleObject49.bin"/><Relationship Id="rId13" Type="http://schemas.openxmlformats.org/officeDocument/2006/relationships/oleObject" Target="../embeddings/oleObject48.bin"/><Relationship Id="rId12" Type="http://schemas.openxmlformats.org/officeDocument/2006/relationships/image" Target="../media/image13.wmf"/><Relationship Id="rId11" Type="http://schemas.openxmlformats.org/officeDocument/2006/relationships/oleObject" Target="../embeddings/oleObject47.bin"/><Relationship Id="rId10" Type="http://schemas.openxmlformats.org/officeDocument/2006/relationships/oleObject" Target="../embeddings/oleObject46.bin"/><Relationship Id="rId1" Type="http://schemas.openxmlformats.org/officeDocument/2006/relationships/oleObject" Target="../embeddings/oleObject39.bin"/></Relationships>
</file>

<file path=ppt/slides/_rels/slide42.xml.rels><?xml version="1.0" encoding="UTF-8" standalone="yes"?>
<Relationships xmlns="http://schemas.openxmlformats.org/package/2006/relationships"><Relationship Id="rId9" Type="http://schemas.openxmlformats.org/officeDocument/2006/relationships/oleObject" Target="../embeddings/oleObject60.bin"/><Relationship Id="rId8" Type="http://schemas.openxmlformats.org/officeDocument/2006/relationships/oleObject" Target="../embeddings/oleObject59.bin"/><Relationship Id="rId7" Type="http://schemas.openxmlformats.org/officeDocument/2006/relationships/oleObject" Target="../embeddings/oleObject58.bin"/><Relationship Id="rId6" Type="http://schemas.openxmlformats.org/officeDocument/2006/relationships/oleObject" Target="../embeddings/oleObject57.bin"/><Relationship Id="rId5" Type="http://schemas.openxmlformats.org/officeDocument/2006/relationships/oleObject" Target="../embeddings/oleObject56.bin"/><Relationship Id="rId4" Type="http://schemas.openxmlformats.org/officeDocument/2006/relationships/image" Target="../media/image12.wmf"/><Relationship Id="rId3" Type="http://schemas.openxmlformats.org/officeDocument/2006/relationships/oleObject" Target="../embeddings/oleObject55.bin"/><Relationship Id="rId23" Type="http://schemas.openxmlformats.org/officeDocument/2006/relationships/notesSlide" Target="../notesSlides/notesSlide25.xml"/><Relationship Id="rId22" Type="http://schemas.openxmlformats.org/officeDocument/2006/relationships/vmlDrawing" Target="../drawings/vmlDrawing6.vml"/><Relationship Id="rId21" Type="http://schemas.openxmlformats.org/officeDocument/2006/relationships/slideLayout" Target="../slideLayouts/slideLayout4.xml"/><Relationship Id="rId20" Type="http://schemas.openxmlformats.org/officeDocument/2006/relationships/oleObject" Target="../embeddings/oleObject68.bin"/><Relationship Id="rId2" Type="http://schemas.openxmlformats.org/officeDocument/2006/relationships/image" Target="../media/image11.wmf"/><Relationship Id="rId19" Type="http://schemas.openxmlformats.org/officeDocument/2006/relationships/oleObject" Target="../embeddings/oleObject67.bin"/><Relationship Id="rId18" Type="http://schemas.openxmlformats.org/officeDocument/2006/relationships/oleObject" Target="../embeddings/oleObject66.bin"/><Relationship Id="rId17" Type="http://schemas.openxmlformats.org/officeDocument/2006/relationships/image" Target="../media/image15.wmf"/><Relationship Id="rId16" Type="http://schemas.openxmlformats.org/officeDocument/2006/relationships/oleObject" Target="../embeddings/oleObject65.bin"/><Relationship Id="rId15" Type="http://schemas.openxmlformats.org/officeDocument/2006/relationships/image" Target="../media/image14.wmf"/><Relationship Id="rId14" Type="http://schemas.openxmlformats.org/officeDocument/2006/relationships/oleObject" Target="../embeddings/oleObject64.bin"/><Relationship Id="rId13" Type="http://schemas.openxmlformats.org/officeDocument/2006/relationships/oleObject" Target="../embeddings/oleObject63.bin"/><Relationship Id="rId12" Type="http://schemas.openxmlformats.org/officeDocument/2006/relationships/image" Target="../media/image13.wmf"/><Relationship Id="rId11" Type="http://schemas.openxmlformats.org/officeDocument/2006/relationships/oleObject" Target="../embeddings/oleObject62.bin"/><Relationship Id="rId10" Type="http://schemas.openxmlformats.org/officeDocument/2006/relationships/oleObject" Target="../embeddings/oleObject61.bin"/><Relationship Id="rId1" Type="http://schemas.openxmlformats.org/officeDocument/2006/relationships/oleObject" Target="../embeddings/oleObject54.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8.xml"/><Relationship Id="rId2" Type="http://schemas.openxmlformats.org/officeDocument/2006/relationships/image" Target="../media/image20.png"/><Relationship Id="rId1" Type="http://schemas.openxmlformats.org/officeDocument/2006/relationships/image" Target="../media/image1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8.xml"/><Relationship Id="rId1" Type="http://schemas.openxmlformats.org/officeDocument/2006/relationships/image" Target="../media/image2.wmf"/></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8.xml"/><Relationship Id="rId1" Type="http://schemas.openxmlformats.org/officeDocument/2006/relationships/image" Target="../media/image2.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8.xml"/><Relationship Id="rId2" Type="http://schemas.openxmlformats.org/officeDocument/2006/relationships/image" Target="../media/image9.wmf"/><Relationship Id="rId1" Type="http://schemas.openxmlformats.org/officeDocument/2006/relationships/image" Target="../media/image2.wmf"/></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9" Type="http://schemas.openxmlformats.org/officeDocument/2006/relationships/notesSlide" Target="../notesSlides/notesSlide57.xml"/><Relationship Id="rId8" Type="http://schemas.openxmlformats.org/officeDocument/2006/relationships/slideLayout" Target="../slideLayouts/slideLayout8.xml"/><Relationship Id="rId7" Type="http://schemas.openxmlformats.org/officeDocument/2006/relationships/tags" Target="../tags/tag1.xml"/><Relationship Id="rId6" Type="http://schemas.openxmlformats.org/officeDocument/2006/relationships/image" Target="../media/image26.jpeg"/><Relationship Id="rId5" Type="http://schemas.openxmlformats.org/officeDocument/2006/relationships/image" Target="../media/image25.wmf"/><Relationship Id="rId4" Type="http://schemas.openxmlformats.org/officeDocument/2006/relationships/image" Target="../media/image24.png"/><Relationship Id="rId3" Type="http://schemas.openxmlformats.org/officeDocument/2006/relationships/image" Target="../media/image23.jpeg"/><Relationship Id="rId2" Type="http://schemas.openxmlformats.org/officeDocument/2006/relationships/image" Target="../media/image22.wmf"/><Relationship Id="rId1" Type="http://schemas.openxmlformats.org/officeDocument/2006/relationships/image" Target="../media/image21.png"/></Relationships>
</file>

<file path=ppt/slides/_rels/slide97.xml.rels><?xml version="1.0" encoding="UTF-8" standalone="yes"?>
<Relationships xmlns="http://schemas.openxmlformats.org/package/2006/relationships"><Relationship Id="rId9" Type="http://schemas.openxmlformats.org/officeDocument/2006/relationships/notesSlide" Target="../notesSlides/notesSlide58.xml"/><Relationship Id="rId8" Type="http://schemas.openxmlformats.org/officeDocument/2006/relationships/slideLayout" Target="../slideLayouts/slideLayout8.xml"/><Relationship Id="rId7" Type="http://schemas.openxmlformats.org/officeDocument/2006/relationships/tags" Target="../tags/tag2.xml"/><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3.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1064568" y="1196752"/>
            <a:ext cx="7772400" cy="1470025"/>
          </a:xfrm>
        </p:spPr>
        <p:txBody>
          <a:bodyPr/>
          <a:lstStyle/>
          <a:p>
            <a:r>
              <a:rPr lang="zh-CN" b="0" dirty="0"/>
              <a:t>计算机网络基础</a:t>
            </a:r>
            <a:endParaRPr lang="zh-CN" dirty="0">
              <a:ea typeface="宋体" panose="02010600030101010101" pitchFamily="2" charset="-122"/>
            </a:endParaRPr>
          </a:p>
        </p:txBody>
      </p:sp>
      <p:sp>
        <p:nvSpPr>
          <p:cNvPr id="2" name="文本框 1"/>
          <p:cNvSpPr txBox="1"/>
          <p:nvPr/>
        </p:nvSpPr>
        <p:spPr>
          <a:xfrm>
            <a:off x="3008784" y="3212976"/>
            <a:ext cx="4268470" cy="1198880"/>
          </a:xfrm>
          <a:prstGeom prst="rect">
            <a:avLst/>
          </a:prstGeom>
          <a:noFill/>
        </p:spPr>
        <p:txBody>
          <a:bodyPr wrap="none" rtlCol="0">
            <a:spAutoFit/>
          </a:bodyPr>
          <a:lstStyle/>
          <a:p>
            <a:r>
              <a:rPr lang="zh-CN" altLang="en-US" sz="2400" dirty="0"/>
              <a:t>任</a:t>
            </a:r>
            <a:r>
              <a:rPr lang="zh-CN" altLang="en-US" sz="2400" dirty="0" smtClean="0"/>
              <a:t>课教师：张小洪</a:t>
            </a:r>
            <a:endParaRPr lang="en-US" altLang="zh-CN" sz="2400" dirty="0" smtClean="0"/>
          </a:p>
          <a:p>
            <a:r>
              <a:rPr lang="zh-CN" altLang="en-US" sz="2400" dirty="0" smtClean="0"/>
              <a:t>电   话：    </a:t>
            </a:r>
            <a:r>
              <a:rPr lang="en-US" altLang="zh-CN" sz="2400" dirty="0" smtClean="0"/>
              <a:t>13981842042</a:t>
            </a:r>
            <a:endParaRPr lang="en-US" altLang="zh-CN" sz="2400" dirty="0" smtClean="0"/>
          </a:p>
          <a:p>
            <a:r>
              <a:rPr lang="zh-CN" altLang="en-US" sz="2400" dirty="0" smtClean="0"/>
              <a:t>邮   箱：     </a:t>
            </a:r>
            <a:r>
              <a:rPr lang="en-US" altLang="zh-CN" sz="2400" dirty="0" smtClean="0"/>
              <a:t>3369640@qq.com</a:t>
            </a:r>
            <a:endParaRPr lang="zh-CN" alt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互连网</a:t>
            </a:r>
            <a:r>
              <a:rPr lang="zh-CN" altLang="en-US" dirty="0"/>
              <a:t>与</a:t>
            </a:r>
            <a:r>
              <a:rPr lang="zh-CN" altLang="en-US" dirty="0" smtClean="0"/>
              <a:t>互联网</a:t>
            </a:r>
            <a:endParaRPr lang="zh-CN" altLang="en-US" dirty="0"/>
          </a:p>
        </p:txBody>
      </p:sp>
      <p:sp>
        <p:nvSpPr>
          <p:cNvPr id="3" name="内容占位符 2"/>
          <p:cNvSpPr>
            <a:spLocks noGrp="1"/>
          </p:cNvSpPr>
          <p:nvPr>
            <p:ph idx="1"/>
          </p:nvPr>
        </p:nvSpPr>
        <p:spPr/>
        <p:txBody>
          <a:bodyPr/>
          <a:lstStyle/>
          <a:p>
            <a:r>
              <a:rPr lang="zh-CN" altLang="en-US" dirty="0" smtClean="0"/>
              <a:t>不同的网络。</a:t>
            </a:r>
            <a:endParaRPr lang="en-US" altLang="zh-CN" dirty="0" smtClean="0"/>
          </a:p>
          <a:p>
            <a:r>
              <a:rPr lang="zh-CN" altLang="en-US" dirty="0">
                <a:solidFill>
                  <a:srgbClr val="FF0000"/>
                </a:solidFill>
              </a:rPr>
              <a:t>互连</a:t>
            </a:r>
            <a:r>
              <a:rPr lang="zh-CN" altLang="en-US" dirty="0" smtClean="0">
                <a:solidFill>
                  <a:srgbClr val="FF0000"/>
                </a:solidFill>
              </a:rPr>
              <a:t>网：</a:t>
            </a:r>
            <a:r>
              <a:rPr lang="zh-CN" altLang="en-US" dirty="0" smtClean="0"/>
              <a:t>指</a:t>
            </a:r>
            <a:r>
              <a:rPr lang="zh-CN" altLang="zh-CN" dirty="0" smtClean="0"/>
              <a:t>在</a:t>
            </a:r>
            <a:r>
              <a:rPr lang="zh-CN" altLang="zh-CN" dirty="0"/>
              <a:t>局部范围互连起来的</a:t>
            </a:r>
            <a:r>
              <a:rPr lang="zh-CN" altLang="zh-CN" dirty="0" smtClean="0"/>
              <a:t>计算机网络</a:t>
            </a:r>
            <a:r>
              <a:rPr lang="zh-CN" altLang="en-US" dirty="0" smtClean="0"/>
              <a:t>。</a:t>
            </a:r>
            <a:endParaRPr lang="en-US" altLang="zh-CN" dirty="0" smtClean="0"/>
          </a:p>
          <a:p>
            <a:r>
              <a:rPr lang="zh-CN" altLang="en-US" dirty="0">
                <a:solidFill>
                  <a:srgbClr val="FF0000"/>
                </a:solidFill>
              </a:rPr>
              <a:t>互联网：</a:t>
            </a:r>
            <a:r>
              <a:rPr lang="zh-CN" altLang="zh-CN" dirty="0"/>
              <a:t>指当今世界上最大的</a:t>
            </a:r>
            <a:r>
              <a:rPr lang="zh-CN" altLang="zh-CN" dirty="0" smtClean="0"/>
              <a:t>计算机网络</a:t>
            </a:r>
            <a:r>
              <a:rPr lang="zh-CN" altLang="en-US" dirty="0" smtClean="0"/>
              <a:t>。</a:t>
            </a:r>
            <a:r>
              <a:rPr lang="en-US" altLang="zh-CN" dirty="0" smtClean="0"/>
              <a:t> Internet</a:t>
            </a:r>
            <a:r>
              <a:rPr lang="zh-CN" altLang="en-US" dirty="0" smtClean="0"/>
              <a:t>。</a:t>
            </a:r>
            <a:endParaRPr lang="en-US" altLang="zh-CN" dirty="0"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AutoShape 3"/>
          <p:cNvSpPr>
            <a:spLocks noChangeArrowheads="1"/>
          </p:cNvSpPr>
          <p:nvPr/>
        </p:nvSpPr>
        <p:spPr bwMode="auto">
          <a:xfrm>
            <a:off x="1928813" y="692150"/>
            <a:ext cx="1295400" cy="457200"/>
          </a:xfrm>
          <a:prstGeom prst="bevel">
            <a:avLst>
              <a:gd name="adj" fmla="val 11458"/>
            </a:avLst>
          </a:prstGeom>
          <a:solidFill>
            <a:srgbClr val="5E7FC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en-US" altLang="zh-CN">
                <a:solidFill>
                  <a:schemeClr val="bg1"/>
                </a:solidFill>
                <a:latin typeface="Comic Sans MS" panose="030F0702030302020204" pitchFamily="66" charset="0"/>
                <a:ea typeface="宋体" panose="02010600030101010101" pitchFamily="2" charset="-122"/>
              </a:rPr>
              <a:t>apple</a:t>
            </a:r>
            <a:endParaRPr kumimoji="0" lang="en-US" altLang="zh-CN">
              <a:solidFill>
                <a:schemeClr val="bg1"/>
              </a:solidFill>
              <a:latin typeface="Comic Sans MS" panose="030F0702030302020204" pitchFamily="66" charset="0"/>
              <a:ea typeface="宋体" panose="02010600030101010101" pitchFamily="2" charset="-122"/>
            </a:endParaRPr>
          </a:p>
        </p:txBody>
      </p:sp>
      <p:sp>
        <p:nvSpPr>
          <p:cNvPr id="31748" name="AutoShape 4"/>
          <p:cNvSpPr>
            <a:spLocks noChangeArrowheads="1"/>
          </p:cNvSpPr>
          <p:nvPr/>
        </p:nvSpPr>
        <p:spPr bwMode="auto">
          <a:xfrm>
            <a:off x="1281114" y="1682750"/>
            <a:ext cx="1081087" cy="457200"/>
          </a:xfrm>
          <a:prstGeom prst="bevel">
            <a:avLst>
              <a:gd name="adj" fmla="val 11458"/>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en-US" altLang="zh-CN">
                <a:solidFill>
                  <a:schemeClr val="bg1"/>
                </a:solidFill>
                <a:latin typeface="Comic Sans MS" panose="030F0702030302020204" pitchFamily="66" charset="0"/>
                <a:ea typeface="宋体" panose="02010600030101010101" pitchFamily="2" charset="-122"/>
              </a:rPr>
              <a:t>packet</a:t>
            </a:r>
            <a:endParaRPr kumimoji="0" lang="en-US" altLang="zh-CN">
              <a:solidFill>
                <a:schemeClr val="bg1"/>
              </a:solidFill>
              <a:latin typeface="Comic Sans MS" panose="030F0702030302020204" pitchFamily="66" charset="0"/>
              <a:ea typeface="宋体" panose="02010600030101010101" pitchFamily="2" charset="-122"/>
            </a:endParaRPr>
          </a:p>
        </p:txBody>
      </p:sp>
      <p:sp>
        <p:nvSpPr>
          <p:cNvPr id="31749" name="AutoShape 5"/>
          <p:cNvSpPr>
            <a:spLocks noChangeArrowheads="1"/>
          </p:cNvSpPr>
          <p:nvPr/>
        </p:nvSpPr>
        <p:spPr bwMode="auto">
          <a:xfrm>
            <a:off x="2362200" y="1682750"/>
            <a:ext cx="1295400" cy="457200"/>
          </a:xfrm>
          <a:prstGeom prst="bevel">
            <a:avLst>
              <a:gd name="adj" fmla="val 11458"/>
            </a:avLst>
          </a:prstGeom>
          <a:solidFill>
            <a:srgbClr val="5E7FC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en-US" altLang="zh-CN">
                <a:solidFill>
                  <a:schemeClr val="bg1"/>
                </a:solidFill>
                <a:latin typeface="Comic Sans MS" panose="030F0702030302020204" pitchFamily="66" charset="0"/>
                <a:ea typeface="宋体" panose="02010600030101010101" pitchFamily="2" charset="-122"/>
              </a:rPr>
              <a:t>apple</a:t>
            </a:r>
            <a:endParaRPr kumimoji="0" lang="en-US" altLang="zh-CN">
              <a:solidFill>
                <a:schemeClr val="bg1"/>
              </a:solidFill>
              <a:latin typeface="Comic Sans MS" panose="030F0702030302020204" pitchFamily="66" charset="0"/>
              <a:ea typeface="宋体" panose="02010600030101010101" pitchFamily="2" charset="-122"/>
            </a:endParaRPr>
          </a:p>
        </p:txBody>
      </p:sp>
      <p:sp>
        <p:nvSpPr>
          <p:cNvPr id="31750" name="AutoShape 6"/>
          <p:cNvSpPr>
            <a:spLocks noChangeArrowheads="1"/>
          </p:cNvSpPr>
          <p:nvPr/>
        </p:nvSpPr>
        <p:spPr bwMode="auto">
          <a:xfrm>
            <a:off x="627064" y="2903538"/>
            <a:ext cx="936625" cy="457200"/>
          </a:xfrm>
          <a:prstGeom prst="bevel">
            <a:avLst>
              <a:gd name="adj" fmla="val 11458"/>
            </a:avLst>
          </a:prstGeom>
          <a:solidFill>
            <a:srgbClr val="6B12E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en-US" altLang="zh-CN">
                <a:solidFill>
                  <a:schemeClr val="bg1"/>
                </a:solidFill>
                <a:latin typeface="Comic Sans MS" panose="030F0702030302020204" pitchFamily="66" charset="0"/>
                <a:ea typeface="宋体" panose="02010600030101010101" pitchFamily="2" charset="-122"/>
              </a:rPr>
              <a:t>box</a:t>
            </a:r>
            <a:endParaRPr kumimoji="0" lang="en-US" altLang="zh-CN">
              <a:solidFill>
                <a:schemeClr val="bg1"/>
              </a:solidFill>
              <a:latin typeface="Comic Sans MS" panose="030F0702030302020204" pitchFamily="66" charset="0"/>
              <a:ea typeface="宋体" panose="02010600030101010101" pitchFamily="2" charset="-122"/>
            </a:endParaRPr>
          </a:p>
        </p:txBody>
      </p:sp>
      <p:sp>
        <p:nvSpPr>
          <p:cNvPr id="31751" name="AutoShape 7"/>
          <p:cNvSpPr>
            <a:spLocks noChangeArrowheads="1"/>
          </p:cNvSpPr>
          <p:nvPr/>
        </p:nvSpPr>
        <p:spPr bwMode="auto">
          <a:xfrm>
            <a:off x="1573213" y="2906713"/>
            <a:ext cx="1154112" cy="457200"/>
          </a:xfrm>
          <a:prstGeom prst="bevel">
            <a:avLst>
              <a:gd name="adj" fmla="val 11458"/>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en-US" altLang="zh-CN">
                <a:solidFill>
                  <a:schemeClr val="bg1"/>
                </a:solidFill>
                <a:latin typeface="Comic Sans MS" panose="030F0702030302020204" pitchFamily="66" charset="0"/>
                <a:ea typeface="宋体" panose="02010600030101010101" pitchFamily="2" charset="-122"/>
              </a:rPr>
              <a:t>packet</a:t>
            </a:r>
            <a:endParaRPr kumimoji="0" lang="en-US" altLang="zh-CN">
              <a:solidFill>
                <a:schemeClr val="bg1"/>
              </a:solidFill>
              <a:latin typeface="Comic Sans MS" panose="030F0702030302020204" pitchFamily="66" charset="0"/>
              <a:ea typeface="宋体" panose="02010600030101010101" pitchFamily="2" charset="-122"/>
            </a:endParaRPr>
          </a:p>
        </p:txBody>
      </p:sp>
      <p:sp>
        <p:nvSpPr>
          <p:cNvPr id="31752" name="AutoShape 8"/>
          <p:cNvSpPr>
            <a:spLocks noChangeArrowheads="1"/>
          </p:cNvSpPr>
          <p:nvPr/>
        </p:nvSpPr>
        <p:spPr bwMode="auto">
          <a:xfrm>
            <a:off x="2722563" y="2906713"/>
            <a:ext cx="1295400" cy="457200"/>
          </a:xfrm>
          <a:prstGeom prst="bevel">
            <a:avLst>
              <a:gd name="adj" fmla="val 11458"/>
            </a:avLst>
          </a:prstGeom>
          <a:solidFill>
            <a:srgbClr val="5E7FC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en-US" altLang="zh-CN">
                <a:solidFill>
                  <a:schemeClr val="bg1"/>
                </a:solidFill>
                <a:latin typeface="Comic Sans MS" panose="030F0702030302020204" pitchFamily="66" charset="0"/>
                <a:ea typeface="宋体" panose="02010600030101010101" pitchFamily="2" charset="-122"/>
              </a:rPr>
              <a:t>apple</a:t>
            </a:r>
            <a:endParaRPr kumimoji="0" lang="en-US" altLang="zh-CN">
              <a:solidFill>
                <a:schemeClr val="bg1"/>
              </a:solidFill>
              <a:latin typeface="Comic Sans MS" panose="030F0702030302020204" pitchFamily="66" charset="0"/>
              <a:ea typeface="宋体" panose="02010600030101010101" pitchFamily="2" charset="-122"/>
            </a:endParaRPr>
          </a:p>
        </p:txBody>
      </p:sp>
      <p:sp>
        <p:nvSpPr>
          <p:cNvPr id="31753" name="AutoShape 9"/>
          <p:cNvSpPr>
            <a:spLocks noChangeArrowheads="1"/>
          </p:cNvSpPr>
          <p:nvPr/>
        </p:nvSpPr>
        <p:spPr bwMode="auto">
          <a:xfrm>
            <a:off x="1601788" y="4060826"/>
            <a:ext cx="792162" cy="474663"/>
          </a:xfrm>
          <a:prstGeom prst="bevel">
            <a:avLst>
              <a:gd name="adj" fmla="val 11458"/>
            </a:avLst>
          </a:prstGeom>
          <a:solidFill>
            <a:srgbClr val="6B12E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en-US" altLang="zh-CN">
                <a:solidFill>
                  <a:schemeClr val="bg1"/>
                </a:solidFill>
                <a:latin typeface="Comic Sans MS" panose="030F0702030302020204" pitchFamily="66" charset="0"/>
                <a:ea typeface="宋体" panose="02010600030101010101" pitchFamily="2" charset="-122"/>
              </a:rPr>
              <a:t>box</a:t>
            </a:r>
            <a:endParaRPr kumimoji="0" lang="en-US" altLang="zh-CN">
              <a:solidFill>
                <a:schemeClr val="bg1"/>
              </a:solidFill>
              <a:latin typeface="Comic Sans MS" panose="030F0702030302020204" pitchFamily="66" charset="0"/>
              <a:ea typeface="宋体" panose="02010600030101010101" pitchFamily="2" charset="-122"/>
            </a:endParaRPr>
          </a:p>
        </p:txBody>
      </p:sp>
      <p:sp>
        <p:nvSpPr>
          <p:cNvPr id="31754" name="AutoShape 10"/>
          <p:cNvSpPr>
            <a:spLocks noChangeArrowheads="1"/>
          </p:cNvSpPr>
          <p:nvPr/>
        </p:nvSpPr>
        <p:spPr bwMode="auto">
          <a:xfrm>
            <a:off x="2398714" y="4059238"/>
            <a:ext cx="1042987" cy="474662"/>
          </a:xfrm>
          <a:prstGeom prst="bevel">
            <a:avLst>
              <a:gd name="adj" fmla="val 11458"/>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en-US" altLang="zh-CN">
                <a:solidFill>
                  <a:schemeClr val="bg1"/>
                </a:solidFill>
                <a:latin typeface="Comic Sans MS" panose="030F0702030302020204" pitchFamily="66" charset="0"/>
                <a:ea typeface="宋体" panose="02010600030101010101" pitchFamily="2" charset="-122"/>
              </a:rPr>
              <a:t>packet</a:t>
            </a:r>
            <a:endParaRPr kumimoji="0" lang="en-US" altLang="zh-CN">
              <a:solidFill>
                <a:schemeClr val="bg1"/>
              </a:solidFill>
              <a:latin typeface="Comic Sans MS" panose="030F0702030302020204" pitchFamily="66" charset="0"/>
              <a:ea typeface="宋体" panose="02010600030101010101" pitchFamily="2" charset="-122"/>
            </a:endParaRPr>
          </a:p>
        </p:txBody>
      </p:sp>
      <p:sp>
        <p:nvSpPr>
          <p:cNvPr id="31755" name="AutoShape 11"/>
          <p:cNvSpPr>
            <a:spLocks noChangeArrowheads="1"/>
          </p:cNvSpPr>
          <p:nvPr/>
        </p:nvSpPr>
        <p:spPr bwMode="auto">
          <a:xfrm>
            <a:off x="3441701" y="4059238"/>
            <a:ext cx="1008063" cy="457200"/>
          </a:xfrm>
          <a:prstGeom prst="bevel">
            <a:avLst>
              <a:gd name="adj" fmla="val 11458"/>
            </a:avLst>
          </a:prstGeom>
          <a:solidFill>
            <a:srgbClr val="5E7FC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en-US" altLang="zh-CN">
                <a:solidFill>
                  <a:schemeClr val="bg1"/>
                </a:solidFill>
                <a:latin typeface="Comic Sans MS" panose="030F0702030302020204" pitchFamily="66" charset="0"/>
                <a:ea typeface="宋体" panose="02010600030101010101" pitchFamily="2" charset="-122"/>
              </a:rPr>
              <a:t>apple</a:t>
            </a:r>
            <a:endParaRPr kumimoji="0" lang="en-US" altLang="zh-CN">
              <a:solidFill>
                <a:schemeClr val="bg1"/>
              </a:solidFill>
              <a:latin typeface="Comic Sans MS" panose="030F0702030302020204" pitchFamily="66" charset="0"/>
              <a:ea typeface="宋体" panose="02010600030101010101" pitchFamily="2" charset="-122"/>
            </a:endParaRPr>
          </a:p>
        </p:txBody>
      </p:sp>
      <p:sp>
        <p:nvSpPr>
          <p:cNvPr id="31756" name="AutoShape 12"/>
          <p:cNvSpPr>
            <a:spLocks noChangeArrowheads="1"/>
          </p:cNvSpPr>
          <p:nvPr/>
        </p:nvSpPr>
        <p:spPr bwMode="auto">
          <a:xfrm>
            <a:off x="425450" y="4059238"/>
            <a:ext cx="1189038" cy="457200"/>
          </a:xfrm>
          <a:prstGeom prst="bevel">
            <a:avLst>
              <a:gd name="adj" fmla="val 11458"/>
            </a:avLst>
          </a:prstGeom>
          <a:solidFill>
            <a:srgbClr val="438C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en-US" altLang="zh-CN" sz="2000">
                <a:solidFill>
                  <a:schemeClr val="bg1"/>
                </a:solidFill>
                <a:latin typeface="Comic Sans MS" panose="030F0702030302020204" pitchFamily="66" charset="0"/>
                <a:ea typeface="宋体" panose="02010600030101010101" pitchFamily="2" charset="-122"/>
              </a:rPr>
              <a:t>carriage</a:t>
            </a:r>
            <a:endParaRPr kumimoji="0" lang="en-US" altLang="zh-CN" sz="2000">
              <a:solidFill>
                <a:schemeClr val="bg1"/>
              </a:solidFill>
              <a:latin typeface="Comic Sans MS" panose="030F0702030302020204" pitchFamily="66" charset="0"/>
              <a:ea typeface="宋体" panose="02010600030101010101" pitchFamily="2" charset="-122"/>
            </a:endParaRPr>
          </a:p>
        </p:txBody>
      </p:sp>
      <p:sp>
        <p:nvSpPr>
          <p:cNvPr id="31757" name="AutoShape 13"/>
          <p:cNvSpPr>
            <a:spLocks noChangeArrowheads="1"/>
          </p:cNvSpPr>
          <p:nvPr/>
        </p:nvSpPr>
        <p:spPr bwMode="auto">
          <a:xfrm>
            <a:off x="6970713" y="674688"/>
            <a:ext cx="1295400" cy="457200"/>
          </a:xfrm>
          <a:prstGeom prst="bevel">
            <a:avLst>
              <a:gd name="adj" fmla="val 11458"/>
            </a:avLst>
          </a:prstGeom>
          <a:solidFill>
            <a:srgbClr val="5E7FC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en-US" altLang="zh-CN">
                <a:solidFill>
                  <a:schemeClr val="bg1"/>
                </a:solidFill>
                <a:latin typeface="Comic Sans MS" panose="030F0702030302020204" pitchFamily="66" charset="0"/>
                <a:ea typeface="宋体" panose="02010600030101010101" pitchFamily="2" charset="-122"/>
              </a:rPr>
              <a:t>apple</a:t>
            </a:r>
            <a:endParaRPr kumimoji="0" lang="en-US" altLang="zh-CN">
              <a:solidFill>
                <a:schemeClr val="bg1"/>
              </a:solidFill>
              <a:latin typeface="Comic Sans MS" panose="030F0702030302020204" pitchFamily="66" charset="0"/>
              <a:ea typeface="宋体" panose="02010600030101010101" pitchFamily="2" charset="-122"/>
            </a:endParaRPr>
          </a:p>
        </p:txBody>
      </p:sp>
      <p:sp>
        <p:nvSpPr>
          <p:cNvPr id="31758" name="AutoShape 14"/>
          <p:cNvSpPr>
            <a:spLocks noChangeArrowheads="1"/>
          </p:cNvSpPr>
          <p:nvPr/>
        </p:nvSpPr>
        <p:spPr bwMode="auto">
          <a:xfrm>
            <a:off x="6394450" y="1682750"/>
            <a:ext cx="1079500" cy="457200"/>
          </a:xfrm>
          <a:prstGeom prst="bevel">
            <a:avLst>
              <a:gd name="adj" fmla="val 11458"/>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en-US" altLang="zh-CN">
                <a:solidFill>
                  <a:schemeClr val="bg1"/>
                </a:solidFill>
                <a:latin typeface="Comic Sans MS" panose="030F0702030302020204" pitchFamily="66" charset="0"/>
                <a:ea typeface="宋体" panose="02010600030101010101" pitchFamily="2" charset="-122"/>
              </a:rPr>
              <a:t>packet</a:t>
            </a:r>
            <a:endParaRPr kumimoji="0" lang="en-US" altLang="zh-CN">
              <a:solidFill>
                <a:schemeClr val="bg1"/>
              </a:solidFill>
              <a:latin typeface="Comic Sans MS" panose="030F0702030302020204" pitchFamily="66" charset="0"/>
              <a:ea typeface="宋体" panose="02010600030101010101" pitchFamily="2" charset="-122"/>
            </a:endParaRPr>
          </a:p>
        </p:txBody>
      </p:sp>
      <p:sp>
        <p:nvSpPr>
          <p:cNvPr id="31759" name="AutoShape 15"/>
          <p:cNvSpPr>
            <a:spLocks noChangeArrowheads="1"/>
          </p:cNvSpPr>
          <p:nvPr/>
        </p:nvSpPr>
        <p:spPr bwMode="auto">
          <a:xfrm>
            <a:off x="7473951" y="1682750"/>
            <a:ext cx="1152525" cy="457200"/>
          </a:xfrm>
          <a:prstGeom prst="bevel">
            <a:avLst>
              <a:gd name="adj" fmla="val 11458"/>
            </a:avLst>
          </a:prstGeom>
          <a:solidFill>
            <a:srgbClr val="5E7FC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en-US" altLang="zh-CN">
                <a:solidFill>
                  <a:schemeClr val="bg1"/>
                </a:solidFill>
                <a:latin typeface="Comic Sans MS" panose="030F0702030302020204" pitchFamily="66" charset="0"/>
                <a:ea typeface="宋体" panose="02010600030101010101" pitchFamily="2" charset="-122"/>
              </a:rPr>
              <a:t>apple</a:t>
            </a:r>
            <a:endParaRPr kumimoji="0" lang="en-US" altLang="zh-CN">
              <a:solidFill>
                <a:schemeClr val="bg1"/>
              </a:solidFill>
              <a:latin typeface="Comic Sans MS" panose="030F0702030302020204" pitchFamily="66" charset="0"/>
              <a:ea typeface="宋体" panose="02010600030101010101" pitchFamily="2" charset="-122"/>
            </a:endParaRPr>
          </a:p>
        </p:txBody>
      </p:sp>
      <p:sp>
        <p:nvSpPr>
          <p:cNvPr id="31760" name="AutoShape 16"/>
          <p:cNvSpPr>
            <a:spLocks noChangeArrowheads="1"/>
          </p:cNvSpPr>
          <p:nvPr/>
        </p:nvSpPr>
        <p:spPr bwMode="auto">
          <a:xfrm>
            <a:off x="5818189" y="2924175"/>
            <a:ext cx="936625" cy="457200"/>
          </a:xfrm>
          <a:prstGeom prst="bevel">
            <a:avLst>
              <a:gd name="adj" fmla="val 11458"/>
            </a:avLst>
          </a:prstGeom>
          <a:solidFill>
            <a:srgbClr val="6B12E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en-US" altLang="zh-CN">
                <a:solidFill>
                  <a:schemeClr val="bg1"/>
                </a:solidFill>
                <a:latin typeface="Comic Sans MS" panose="030F0702030302020204" pitchFamily="66" charset="0"/>
                <a:ea typeface="宋体" panose="02010600030101010101" pitchFamily="2" charset="-122"/>
              </a:rPr>
              <a:t>box</a:t>
            </a:r>
            <a:endParaRPr kumimoji="0" lang="en-US" altLang="zh-CN">
              <a:solidFill>
                <a:schemeClr val="bg1"/>
              </a:solidFill>
              <a:latin typeface="Comic Sans MS" panose="030F0702030302020204" pitchFamily="66" charset="0"/>
              <a:ea typeface="宋体" panose="02010600030101010101" pitchFamily="2" charset="-122"/>
            </a:endParaRPr>
          </a:p>
        </p:txBody>
      </p:sp>
      <p:sp>
        <p:nvSpPr>
          <p:cNvPr id="31761" name="AutoShape 17"/>
          <p:cNvSpPr>
            <a:spLocks noChangeArrowheads="1"/>
          </p:cNvSpPr>
          <p:nvPr/>
        </p:nvSpPr>
        <p:spPr bwMode="auto">
          <a:xfrm>
            <a:off x="6726238" y="2925763"/>
            <a:ext cx="1035050" cy="455612"/>
          </a:xfrm>
          <a:prstGeom prst="bevel">
            <a:avLst>
              <a:gd name="adj" fmla="val 11458"/>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en-US" altLang="zh-CN">
                <a:solidFill>
                  <a:schemeClr val="bg1"/>
                </a:solidFill>
                <a:latin typeface="Arial" panose="020B0604020202020204" pitchFamily="34" charset="0"/>
                <a:ea typeface="宋体" panose="02010600030101010101" pitchFamily="2" charset="-122"/>
              </a:rPr>
              <a:t>pa</a:t>
            </a:r>
            <a:r>
              <a:rPr kumimoji="0" lang="en-US" altLang="zh-CN">
                <a:solidFill>
                  <a:schemeClr val="bg1"/>
                </a:solidFill>
                <a:latin typeface="Comic Sans MS" panose="030F0702030302020204" pitchFamily="66" charset="0"/>
                <a:ea typeface="宋体" panose="02010600030101010101" pitchFamily="2" charset="-122"/>
              </a:rPr>
              <a:t>c</a:t>
            </a:r>
            <a:r>
              <a:rPr kumimoji="0" lang="en-US" altLang="zh-CN">
                <a:solidFill>
                  <a:schemeClr val="bg1"/>
                </a:solidFill>
                <a:latin typeface="Arial" panose="020B0604020202020204" pitchFamily="34" charset="0"/>
                <a:ea typeface="宋体" panose="02010600030101010101" pitchFamily="2" charset="-122"/>
              </a:rPr>
              <a:t>ket</a:t>
            </a:r>
            <a:endParaRPr kumimoji="0" lang="en-US" altLang="zh-CN">
              <a:solidFill>
                <a:schemeClr val="bg1"/>
              </a:solidFill>
              <a:latin typeface="Arial" panose="020B0604020202020204" pitchFamily="34" charset="0"/>
              <a:ea typeface="宋体" panose="02010600030101010101" pitchFamily="2" charset="-122"/>
            </a:endParaRPr>
          </a:p>
        </p:txBody>
      </p:sp>
      <p:sp>
        <p:nvSpPr>
          <p:cNvPr id="31762" name="AutoShape 18"/>
          <p:cNvSpPr>
            <a:spLocks noChangeArrowheads="1"/>
          </p:cNvSpPr>
          <p:nvPr/>
        </p:nvSpPr>
        <p:spPr bwMode="auto">
          <a:xfrm>
            <a:off x="7761288" y="2921000"/>
            <a:ext cx="1168400" cy="457200"/>
          </a:xfrm>
          <a:prstGeom prst="bevel">
            <a:avLst>
              <a:gd name="adj" fmla="val 11458"/>
            </a:avLst>
          </a:prstGeom>
          <a:solidFill>
            <a:srgbClr val="5E7FC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en-US" altLang="zh-CN">
                <a:solidFill>
                  <a:schemeClr val="bg1"/>
                </a:solidFill>
                <a:latin typeface="Comic Sans MS" panose="030F0702030302020204" pitchFamily="66" charset="0"/>
                <a:ea typeface="宋体" panose="02010600030101010101" pitchFamily="2" charset="-122"/>
              </a:rPr>
              <a:t>apple</a:t>
            </a:r>
            <a:endParaRPr kumimoji="0" lang="en-US" altLang="zh-CN">
              <a:solidFill>
                <a:schemeClr val="bg1"/>
              </a:solidFill>
              <a:latin typeface="Comic Sans MS" panose="030F0702030302020204" pitchFamily="66" charset="0"/>
              <a:ea typeface="宋体" panose="02010600030101010101" pitchFamily="2" charset="-122"/>
            </a:endParaRPr>
          </a:p>
        </p:txBody>
      </p:sp>
      <p:sp>
        <p:nvSpPr>
          <p:cNvPr id="31763" name="AutoShape 19"/>
          <p:cNvSpPr>
            <a:spLocks noChangeArrowheads="1"/>
          </p:cNvSpPr>
          <p:nvPr/>
        </p:nvSpPr>
        <p:spPr bwMode="auto">
          <a:xfrm>
            <a:off x="6526214" y="4076700"/>
            <a:ext cx="936625" cy="457200"/>
          </a:xfrm>
          <a:prstGeom prst="bevel">
            <a:avLst>
              <a:gd name="adj" fmla="val 11458"/>
            </a:avLst>
          </a:prstGeom>
          <a:solidFill>
            <a:srgbClr val="6B12E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en-US" altLang="zh-CN">
                <a:solidFill>
                  <a:schemeClr val="bg1"/>
                </a:solidFill>
                <a:latin typeface="Comic Sans MS" panose="030F0702030302020204" pitchFamily="66" charset="0"/>
                <a:ea typeface="宋体" panose="02010600030101010101" pitchFamily="2" charset="-122"/>
              </a:rPr>
              <a:t>box</a:t>
            </a:r>
            <a:endParaRPr kumimoji="0" lang="en-US" altLang="zh-CN">
              <a:solidFill>
                <a:schemeClr val="bg1"/>
              </a:solidFill>
              <a:latin typeface="Comic Sans MS" panose="030F0702030302020204" pitchFamily="66" charset="0"/>
              <a:ea typeface="宋体" panose="02010600030101010101" pitchFamily="2" charset="-122"/>
            </a:endParaRPr>
          </a:p>
        </p:txBody>
      </p:sp>
      <p:sp>
        <p:nvSpPr>
          <p:cNvPr id="31764" name="AutoShape 20"/>
          <p:cNvSpPr>
            <a:spLocks noChangeArrowheads="1"/>
          </p:cNvSpPr>
          <p:nvPr/>
        </p:nvSpPr>
        <p:spPr bwMode="auto">
          <a:xfrm>
            <a:off x="7431088" y="4076700"/>
            <a:ext cx="977900" cy="457200"/>
          </a:xfrm>
          <a:prstGeom prst="bevel">
            <a:avLst>
              <a:gd name="adj" fmla="val 11458"/>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en-US" altLang="zh-CN">
                <a:solidFill>
                  <a:schemeClr val="bg1"/>
                </a:solidFill>
                <a:latin typeface="Comic Sans MS" panose="030F0702030302020204" pitchFamily="66" charset="0"/>
                <a:ea typeface="宋体" panose="02010600030101010101" pitchFamily="2" charset="-122"/>
              </a:rPr>
              <a:t>packet</a:t>
            </a:r>
            <a:endParaRPr kumimoji="0" lang="en-US" altLang="zh-CN">
              <a:solidFill>
                <a:schemeClr val="bg1"/>
              </a:solidFill>
              <a:latin typeface="Comic Sans MS" panose="030F0702030302020204" pitchFamily="66" charset="0"/>
              <a:ea typeface="宋体" panose="02010600030101010101" pitchFamily="2" charset="-122"/>
            </a:endParaRPr>
          </a:p>
        </p:txBody>
      </p:sp>
      <p:sp>
        <p:nvSpPr>
          <p:cNvPr id="31765" name="AutoShape 21"/>
          <p:cNvSpPr>
            <a:spLocks noChangeArrowheads="1"/>
          </p:cNvSpPr>
          <p:nvPr/>
        </p:nvSpPr>
        <p:spPr bwMode="auto">
          <a:xfrm>
            <a:off x="8408988" y="4059238"/>
            <a:ext cx="938212" cy="457200"/>
          </a:xfrm>
          <a:prstGeom prst="bevel">
            <a:avLst>
              <a:gd name="adj" fmla="val 11458"/>
            </a:avLst>
          </a:prstGeom>
          <a:solidFill>
            <a:srgbClr val="5E7FC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en-US" altLang="zh-CN">
                <a:solidFill>
                  <a:schemeClr val="bg1"/>
                </a:solidFill>
                <a:latin typeface="Comic Sans MS" panose="030F0702030302020204" pitchFamily="66" charset="0"/>
                <a:ea typeface="宋体" panose="02010600030101010101" pitchFamily="2" charset="-122"/>
              </a:rPr>
              <a:t>apple</a:t>
            </a:r>
            <a:endParaRPr kumimoji="0" lang="en-US" altLang="zh-CN">
              <a:solidFill>
                <a:schemeClr val="bg1"/>
              </a:solidFill>
              <a:latin typeface="Comic Sans MS" panose="030F0702030302020204" pitchFamily="66" charset="0"/>
              <a:ea typeface="宋体" panose="02010600030101010101" pitchFamily="2" charset="-122"/>
            </a:endParaRPr>
          </a:p>
        </p:txBody>
      </p:sp>
      <p:sp>
        <p:nvSpPr>
          <p:cNvPr id="31766" name="AutoShape 22"/>
          <p:cNvSpPr>
            <a:spLocks noChangeArrowheads="1"/>
          </p:cNvSpPr>
          <p:nvPr/>
        </p:nvSpPr>
        <p:spPr bwMode="auto">
          <a:xfrm>
            <a:off x="5494338" y="4089400"/>
            <a:ext cx="1028700" cy="457200"/>
          </a:xfrm>
          <a:prstGeom prst="bevel">
            <a:avLst>
              <a:gd name="adj" fmla="val 11458"/>
            </a:avLst>
          </a:prstGeom>
          <a:solidFill>
            <a:srgbClr val="438C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en-US" altLang="zh-CN" sz="2000">
                <a:solidFill>
                  <a:schemeClr val="bg1"/>
                </a:solidFill>
                <a:latin typeface="Comic Sans MS" panose="030F0702030302020204" pitchFamily="66" charset="0"/>
                <a:ea typeface="宋体" panose="02010600030101010101" pitchFamily="2" charset="-122"/>
              </a:rPr>
              <a:t>carriage</a:t>
            </a:r>
            <a:endParaRPr kumimoji="0" lang="en-US" altLang="zh-CN" sz="2000">
              <a:solidFill>
                <a:schemeClr val="bg1"/>
              </a:solidFill>
              <a:latin typeface="Comic Sans MS" panose="030F0702030302020204" pitchFamily="66" charset="0"/>
              <a:ea typeface="宋体" panose="02010600030101010101" pitchFamily="2" charset="-122"/>
            </a:endParaRPr>
          </a:p>
        </p:txBody>
      </p:sp>
      <p:sp>
        <p:nvSpPr>
          <p:cNvPr id="31767" name="Line 23"/>
          <p:cNvSpPr>
            <a:spLocks noChangeShapeType="1"/>
          </p:cNvSpPr>
          <p:nvPr/>
        </p:nvSpPr>
        <p:spPr bwMode="auto">
          <a:xfrm>
            <a:off x="3343276" y="908050"/>
            <a:ext cx="3311525" cy="0"/>
          </a:xfrm>
          <a:prstGeom prst="line">
            <a:avLst/>
          </a:prstGeom>
          <a:noFill/>
          <a:ln w="57150">
            <a:solidFill>
              <a:srgbClr val="B941DF"/>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68" name="Text Box 24"/>
          <p:cNvSpPr txBox="1">
            <a:spLocks noChangeArrowheads="1"/>
          </p:cNvSpPr>
          <p:nvPr/>
        </p:nvSpPr>
        <p:spPr bwMode="auto">
          <a:xfrm>
            <a:off x="3873501" y="549276"/>
            <a:ext cx="2378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spcBef>
                <a:spcPct val="50000"/>
              </a:spcBef>
            </a:pPr>
            <a:r>
              <a:rPr kumimoji="0" lang="en-US" altLang="zh-CN" sz="2000">
                <a:solidFill>
                  <a:schemeClr val="bg1"/>
                </a:solidFill>
              </a:rPr>
              <a:t>Commercial rules</a:t>
            </a:r>
            <a:endParaRPr kumimoji="0" lang="en-US" altLang="zh-CN" sz="2000">
              <a:solidFill>
                <a:schemeClr val="bg1"/>
              </a:solidFill>
            </a:endParaRPr>
          </a:p>
        </p:txBody>
      </p:sp>
      <p:sp>
        <p:nvSpPr>
          <p:cNvPr id="31769" name="Line 25"/>
          <p:cNvSpPr>
            <a:spLocks noChangeShapeType="1"/>
          </p:cNvSpPr>
          <p:nvPr/>
        </p:nvSpPr>
        <p:spPr bwMode="auto">
          <a:xfrm>
            <a:off x="3775076" y="1916113"/>
            <a:ext cx="2447925" cy="0"/>
          </a:xfrm>
          <a:prstGeom prst="line">
            <a:avLst/>
          </a:prstGeom>
          <a:noFill/>
          <a:ln w="57150">
            <a:solidFill>
              <a:srgbClr val="B941DF"/>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70" name="Text Box 26"/>
          <p:cNvSpPr txBox="1">
            <a:spLocks noChangeArrowheads="1"/>
          </p:cNvSpPr>
          <p:nvPr/>
        </p:nvSpPr>
        <p:spPr bwMode="auto">
          <a:xfrm>
            <a:off x="4016375" y="1557339"/>
            <a:ext cx="22050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spcBef>
                <a:spcPct val="50000"/>
              </a:spcBef>
            </a:pPr>
            <a:r>
              <a:rPr kumimoji="0" lang="en-US" altLang="zh-CN" sz="2000"/>
              <a:t>Technical rules</a:t>
            </a:r>
            <a:endParaRPr kumimoji="0" lang="en-US" altLang="zh-CN" sz="2000"/>
          </a:p>
        </p:txBody>
      </p:sp>
      <p:sp>
        <p:nvSpPr>
          <p:cNvPr id="31771" name="Line 27"/>
          <p:cNvSpPr>
            <a:spLocks noChangeShapeType="1"/>
          </p:cNvSpPr>
          <p:nvPr/>
        </p:nvSpPr>
        <p:spPr bwMode="auto">
          <a:xfrm>
            <a:off x="4089400" y="3195638"/>
            <a:ext cx="1657350" cy="0"/>
          </a:xfrm>
          <a:prstGeom prst="line">
            <a:avLst/>
          </a:prstGeom>
          <a:noFill/>
          <a:ln w="57150">
            <a:solidFill>
              <a:srgbClr val="B941DF"/>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72" name="Text Box 28"/>
          <p:cNvSpPr txBox="1">
            <a:spLocks noChangeArrowheads="1"/>
          </p:cNvSpPr>
          <p:nvPr/>
        </p:nvSpPr>
        <p:spPr bwMode="auto">
          <a:xfrm>
            <a:off x="4162426" y="2762251"/>
            <a:ext cx="1800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spcBef>
                <a:spcPct val="50000"/>
              </a:spcBef>
            </a:pPr>
            <a:r>
              <a:rPr kumimoji="0" lang="en-US" altLang="zh-CN" sz="2000"/>
              <a:t>Freight rules</a:t>
            </a:r>
            <a:endParaRPr kumimoji="0" lang="en-US" altLang="zh-CN" sz="2000"/>
          </a:p>
        </p:txBody>
      </p:sp>
      <p:sp>
        <p:nvSpPr>
          <p:cNvPr id="31773" name="Line 29"/>
          <p:cNvSpPr>
            <a:spLocks noChangeShapeType="1"/>
          </p:cNvSpPr>
          <p:nvPr/>
        </p:nvSpPr>
        <p:spPr bwMode="auto">
          <a:xfrm flipV="1">
            <a:off x="4521200" y="4346575"/>
            <a:ext cx="1009650" cy="1588"/>
          </a:xfrm>
          <a:prstGeom prst="line">
            <a:avLst/>
          </a:prstGeom>
          <a:noFill/>
          <a:ln w="57150">
            <a:solidFill>
              <a:srgbClr val="B941DF"/>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74" name="Text Box 30"/>
          <p:cNvSpPr txBox="1">
            <a:spLocks noChangeArrowheads="1"/>
          </p:cNvSpPr>
          <p:nvPr/>
        </p:nvSpPr>
        <p:spPr bwMode="auto">
          <a:xfrm>
            <a:off x="4521200" y="3951289"/>
            <a:ext cx="10096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r>
              <a:rPr kumimoji="0" lang="en-US" altLang="zh-CN" sz="2000"/>
              <a:t>Station      rules</a:t>
            </a:r>
            <a:endParaRPr kumimoji="0" lang="en-US" altLang="zh-CN" sz="2000"/>
          </a:p>
        </p:txBody>
      </p:sp>
      <p:sp>
        <p:nvSpPr>
          <p:cNvPr id="31776" name="Line 32"/>
          <p:cNvSpPr>
            <a:spLocks noChangeShapeType="1"/>
          </p:cNvSpPr>
          <p:nvPr/>
        </p:nvSpPr>
        <p:spPr bwMode="auto">
          <a:xfrm>
            <a:off x="2578100" y="1120776"/>
            <a:ext cx="0" cy="576263"/>
          </a:xfrm>
          <a:prstGeom prst="line">
            <a:avLst/>
          </a:prstGeom>
          <a:noFill/>
          <a:ln w="57150">
            <a:solidFill>
              <a:schemeClr val="hlink"/>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77" name="Line 33"/>
          <p:cNvSpPr>
            <a:spLocks noChangeShapeType="1"/>
          </p:cNvSpPr>
          <p:nvPr/>
        </p:nvSpPr>
        <p:spPr bwMode="auto">
          <a:xfrm flipH="1">
            <a:off x="2533650" y="2157413"/>
            <a:ext cx="14288" cy="766762"/>
          </a:xfrm>
          <a:prstGeom prst="line">
            <a:avLst/>
          </a:prstGeom>
          <a:noFill/>
          <a:ln w="57150">
            <a:solidFill>
              <a:schemeClr val="hlink"/>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78" name="Line 34"/>
          <p:cNvSpPr>
            <a:spLocks noChangeShapeType="1"/>
          </p:cNvSpPr>
          <p:nvPr/>
        </p:nvSpPr>
        <p:spPr bwMode="auto">
          <a:xfrm>
            <a:off x="2505075" y="3367088"/>
            <a:ext cx="0" cy="692150"/>
          </a:xfrm>
          <a:prstGeom prst="line">
            <a:avLst/>
          </a:prstGeom>
          <a:noFill/>
          <a:ln w="57150">
            <a:solidFill>
              <a:schemeClr val="hlink"/>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79" name="Freeform 35"/>
          <p:cNvSpPr/>
          <p:nvPr/>
        </p:nvSpPr>
        <p:spPr bwMode="auto">
          <a:xfrm>
            <a:off x="2505075" y="4511676"/>
            <a:ext cx="5054600" cy="341313"/>
          </a:xfrm>
          <a:custGeom>
            <a:avLst/>
            <a:gdLst>
              <a:gd name="T0" fmla="*/ 0 w 3184"/>
              <a:gd name="T1" fmla="*/ 2147483647 h 215"/>
              <a:gd name="T2" fmla="*/ 0 w 3184"/>
              <a:gd name="T3" fmla="*/ 2147483647 h 215"/>
              <a:gd name="T4" fmla="*/ 2147483647 w 3184"/>
              <a:gd name="T5" fmla="*/ 2147483647 h 215"/>
              <a:gd name="T6" fmla="*/ 2147483647 w 3184"/>
              <a:gd name="T7" fmla="*/ 0 h 215"/>
              <a:gd name="T8" fmla="*/ 0 60000 65536"/>
              <a:gd name="T9" fmla="*/ 0 60000 65536"/>
              <a:gd name="T10" fmla="*/ 0 60000 65536"/>
              <a:gd name="T11" fmla="*/ 0 60000 65536"/>
              <a:gd name="T12" fmla="*/ 0 w 3184"/>
              <a:gd name="T13" fmla="*/ 0 h 215"/>
              <a:gd name="T14" fmla="*/ 3184 w 3184"/>
              <a:gd name="T15" fmla="*/ 215 h 215"/>
            </a:gdLst>
            <a:ahLst/>
            <a:cxnLst>
              <a:cxn ang="T8">
                <a:pos x="T0" y="T1"/>
              </a:cxn>
              <a:cxn ang="T9">
                <a:pos x="T2" y="T3"/>
              </a:cxn>
              <a:cxn ang="T10">
                <a:pos x="T4" y="T5"/>
              </a:cxn>
              <a:cxn ang="T11">
                <a:pos x="T6" y="T7"/>
              </a:cxn>
            </a:cxnLst>
            <a:rect l="T12" t="T13" r="T14" b="T15"/>
            <a:pathLst>
              <a:path w="3184" h="215">
                <a:moveTo>
                  <a:pt x="0" y="32"/>
                </a:moveTo>
                <a:lnTo>
                  <a:pt x="0" y="200"/>
                </a:lnTo>
                <a:lnTo>
                  <a:pt x="3183" y="215"/>
                </a:lnTo>
                <a:lnTo>
                  <a:pt x="3184" y="0"/>
                </a:lnTo>
              </a:path>
            </a:pathLst>
          </a:custGeom>
          <a:noFill/>
          <a:ln w="57150">
            <a:solidFill>
              <a:schemeClr val="hlink"/>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80" name="Line 36"/>
          <p:cNvSpPr>
            <a:spLocks noChangeShapeType="1"/>
          </p:cNvSpPr>
          <p:nvPr/>
        </p:nvSpPr>
        <p:spPr bwMode="auto">
          <a:xfrm flipV="1">
            <a:off x="7546975" y="3338514"/>
            <a:ext cx="0" cy="720725"/>
          </a:xfrm>
          <a:prstGeom prst="line">
            <a:avLst/>
          </a:prstGeom>
          <a:noFill/>
          <a:ln w="57150">
            <a:solidFill>
              <a:schemeClr val="hlink"/>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81" name="Line 37"/>
          <p:cNvSpPr>
            <a:spLocks noChangeShapeType="1"/>
          </p:cNvSpPr>
          <p:nvPr/>
        </p:nvSpPr>
        <p:spPr bwMode="auto">
          <a:xfrm flipV="1">
            <a:off x="7546975" y="2095501"/>
            <a:ext cx="0" cy="811213"/>
          </a:xfrm>
          <a:prstGeom prst="line">
            <a:avLst/>
          </a:prstGeom>
          <a:noFill/>
          <a:ln w="57150">
            <a:solidFill>
              <a:schemeClr val="hlink"/>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82" name="Line 38"/>
          <p:cNvSpPr>
            <a:spLocks noChangeShapeType="1"/>
          </p:cNvSpPr>
          <p:nvPr/>
        </p:nvSpPr>
        <p:spPr bwMode="auto">
          <a:xfrm flipV="1">
            <a:off x="7546975" y="1106488"/>
            <a:ext cx="0" cy="647700"/>
          </a:xfrm>
          <a:prstGeom prst="line">
            <a:avLst/>
          </a:prstGeom>
          <a:noFill/>
          <a:ln w="57150">
            <a:solidFill>
              <a:schemeClr val="hlink"/>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pic>
        <p:nvPicPr>
          <p:cNvPr id="93221" name="Picture 42" descr="MCj04273570000[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178800" y="5689600"/>
            <a:ext cx="134620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56"/>
          <p:cNvGrpSpPr/>
          <p:nvPr/>
        </p:nvGrpSpPr>
        <p:grpSpPr bwMode="auto">
          <a:xfrm>
            <a:off x="1568451" y="4941888"/>
            <a:ext cx="2151063" cy="1008062"/>
            <a:chOff x="748" y="3113"/>
            <a:chExt cx="1355" cy="635"/>
          </a:xfrm>
        </p:grpSpPr>
        <p:graphicFrame>
          <p:nvGraphicFramePr>
            <p:cNvPr id="93226" name="Object 43"/>
            <p:cNvGraphicFramePr>
              <a:graphicFrameLocks noChangeAspect="1"/>
            </p:cNvGraphicFramePr>
            <p:nvPr/>
          </p:nvGraphicFramePr>
          <p:xfrm>
            <a:off x="748" y="3113"/>
            <a:ext cx="1355" cy="635"/>
          </p:xfrm>
          <a:graphic>
            <a:graphicData uri="http://schemas.openxmlformats.org/presentationml/2006/ole">
              <mc:AlternateContent xmlns:mc="http://schemas.openxmlformats.org/markup-compatibility/2006">
                <mc:Choice xmlns:v="urn:schemas-microsoft-com:vml" Requires="v">
                  <p:oleObj spid="_x0000_s21508" name="CorelDRAW" r:id="rId2" imgW="4876800" imgH="3248025" progId="CorelDRAW.Graphic.9">
                    <p:embed/>
                  </p:oleObj>
                </mc:Choice>
                <mc:Fallback>
                  <p:oleObj name="CorelDRAW" r:id="rId2" imgW="4876800" imgH="3248025" progId="CorelDRAW.Graphic.9">
                    <p:embed/>
                    <p:pic>
                      <p:nvPicPr>
                        <p:cNvPr id="0" name="Object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 y="3113"/>
                          <a:ext cx="1355" cy="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227" name="Text Box 45"/>
            <p:cNvSpPr txBox="1">
              <a:spLocks noChangeArrowheads="1"/>
            </p:cNvSpPr>
            <p:nvPr/>
          </p:nvSpPr>
          <p:spPr bwMode="auto">
            <a:xfrm>
              <a:off x="899" y="3295"/>
              <a:ext cx="11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spcBef>
                  <a:spcPct val="50000"/>
                </a:spcBef>
              </a:pPr>
              <a:r>
                <a:rPr lang="en-US" altLang="zh-CN" sz="2000">
                  <a:latin typeface="Comic Sans MS" panose="030F0702030302020204" pitchFamily="66" charset="0"/>
                  <a:ea typeface="华文行楷" panose="02010800040101010101" pitchFamily="2" charset="-122"/>
                </a:rPr>
                <a:t>encapsulation</a:t>
              </a:r>
              <a:endParaRPr lang="en-US" altLang="zh-CN" sz="2000">
                <a:latin typeface="Comic Sans MS" panose="030F0702030302020204" pitchFamily="66" charset="0"/>
                <a:ea typeface="华文行楷" panose="02010800040101010101" pitchFamily="2" charset="-122"/>
              </a:endParaRPr>
            </a:p>
          </p:txBody>
        </p:sp>
      </p:grpSp>
      <p:grpSp>
        <p:nvGrpSpPr>
          <p:cNvPr id="3" name="Group 58"/>
          <p:cNvGrpSpPr/>
          <p:nvPr/>
        </p:nvGrpSpPr>
        <p:grpSpPr bwMode="auto">
          <a:xfrm>
            <a:off x="6465888" y="4941888"/>
            <a:ext cx="2151062" cy="1008062"/>
            <a:chOff x="748" y="3113"/>
            <a:chExt cx="1355" cy="635"/>
          </a:xfrm>
        </p:grpSpPr>
        <p:graphicFrame>
          <p:nvGraphicFramePr>
            <p:cNvPr id="93224" name="Object 59"/>
            <p:cNvGraphicFramePr>
              <a:graphicFrameLocks noChangeAspect="1"/>
            </p:cNvGraphicFramePr>
            <p:nvPr/>
          </p:nvGraphicFramePr>
          <p:xfrm>
            <a:off x="748" y="3113"/>
            <a:ext cx="1355" cy="635"/>
          </p:xfrm>
          <a:graphic>
            <a:graphicData uri="http://schemas.openxmlformats.org/presentationml/2006/ole">
              <mc:AlternateContent xmlns:mc="http://schemas.openxmlformats.org/markup-compatibility/2006">
                <mc:Choice xmlns:v="urn:schemas-microsoft-com:vml" Requires="v">
                  <p:oleObj spid="_x0000_s21509" name="CorelDRAW" r:id="rId4" imgW="4876800" imgH="3248025" progId="CorelDRAW.Graphic.9">
                    <p:embed/>
                  </p:oleObj>
                </mc:Choice>
                <mc:Fallback>
                  <p:oleObj name="CorelDRAW" r:id="rId4" imgW="4876800" imgH="3248025" progId="CorelDRAW.Graphic.9">
                    <p:embed/>
                    <p:pic>
                      <p:nvPicPr>
                        <p:cNvPr id="0" name="Object 5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 y="3113"/>
                          <a:ext cx="1355" cy="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225" name="Text Box 60"/>
            <p:cNvSpPr txBox="1">
              <a:spLocks noChangeArrowheads="1"/>
            </p:cNvSpPr>
            <p:nvPr/>
          </p:nvSpPr>
          <p:spPr bwMode="auto">
            <a:xfrm>
              <a:off x="899" y="3295"/>
              <a:ext cx="11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spcBef>
                  <a:spcPct val="50000"/>
                </a:spcBef>
              </a:pPr>
              <a:r>
                <a:rPr lang="en-US" altLang="zh-CN" sz="2000">
                  <a:latin typeface="Comic Sans MS" panose="030F0702030302020204" pitchFamily="66" charset="0"/>
                  <a:ea typeface="华文行楷" panose="02010800040101010101" pitchFamily="2" charset="-122"/>
                </a:rPr>
                <a:t>decapsulation</a:t>
              </a:r>
              <a:endParaRPr lang="en-US" altLang="zh-CN" sz="2000">
                <a:latin typeface="Comic Sans MS" panose="030F0702030302020204" pitchFamily="66" charset="0"/>
                <a:ea typeface="华文行楷" panose="02010800040101010101" pitchFamily="2" charset="-122"/>
              </a:endParaRPr>
            </a:p>
          </p:txBody>
        </p:sp>
      </p:gr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31776"/>
                                        </p:tgtEl>
                                        <p:attrNameLst>
                                          <p:attrName>style.visibility</p:attrName>
                                        </p:attrNameLst>
                                      </p:cBhvr>
                                      <p:to>
                                        <p:strVal val="visible"/>
                                      </p:to>
                                    </p:set>
                                    <p:animEffect transition="in" filter="wipe(up)">
                                      <p:cBhvr>
                                        <p:cTn id="11" dur="500"/>
                                        <p:tgtEl>
                                          <p:spTgt spid="31776"/>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3174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1748"/>
                                        </p:tgtEl>
                                        <p:attrNameLst>
                                          <p:attrName>style.visibility</p:attrName>
                                        </p:attrNameLst>
                                      </p:cBhvr>
                                      <p:to>
                                        <p:strVal val="visible"/>
                                      </p:to>
                                    </p:set>
                                    <p:anim calcmode="lin" valueType="num">
                                      <p:cBhvr additive="base">
                                        <p:cTn id="18" dur="500" fill="hold"/>
                                        <p:tgtEl>
                                          <p:spTgt spid="31748"/>
                                        </p:tgtEl>
                                        <p:attrNameLst>
                                          <p:attrName>ppt_x</p:attrName>
                                        </p:attrNameLst>
                                      </p:cBhvr>
                                      <p:tavLst>
                                        <p:tav tm="0">
                                          <p:val>
                                            <p:strVal val="0-#ppt_w/2"/>
                                          </p:val>
                                        </p:tav>
                                        <p:tav tm="100000">
                                          <p:val>
                                            <p:strVal val="#ppt_x"/>
                                          </p:val>
                                        </p:tav>
                                      </p:tavLst>
                                    </p:anim>
                                    <p:anim calcmode="lin" valueType="num">
                                      <p:cBhvr additive="base">
                                        <p:cTn id="19" dur="500" fill="hold"/>
                                        <p:tgtEl>
                                          <p:spTgt spid="3174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31777"/>
                                        </p:tgtEl>
                                        <p:attrNameLst>
                                          <p:attrName>style.visibility</p:attrName>
                                        </p:attrNameLst>
                                      </p:cBhvr>
                                      <p:to>
                                        <p:strVal val="visible"/>
                                      </p:to>
                                    </p:set>
                                    <p:animEffect transition="in" filter="wipe(up)">
                                      <p:cBhvr>
                                        <p:cTn id="24" dur="500"/>
                                        <p:tgtEl>
                                          <p:spTgt spid="31777"/>
                                        </p:tgtEl>
                                      </p:cBhvr>
                                    </p:animEffect>
                                  </p:childTnLst>
                                </p:cTn>
                              </p:par>
                              <p:par>
                                <p:cTn id="25" presetID="1" presetClass="entr" presetSubtype="0" fill="hold" grpId="0" nodeType="withEffect">
                                  <p:stCondLst>
                                    <p:cond delay="0"/>
                                  </p:stCondLst>
                                  <p:childTnLst>
                                    <p:set>
                                      <p:cBhvr>
                                        <p:cTn id="26" dur="1" fill="hold">
                                          <p:stCondLst>
                                            <p:cond delay="0"/>
                                          </p:stCondLst>
                                        </p:cTn>
                                        <p:tgtEl>
                                          <p:spTgt spid="317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75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31750"/>
                                        </p:tgtEl>
                                        <p:attrNameLst>
                                          <p:attrName>style.visibility</p:attrName>
                                        </p:attrNameLst>
                                      </p:cBhvr>
                                      <p:to>
                                        <p:strVal val="visible"/>
                                      </p:to>
                                    </p:set>
                                    <p:anim calcmode="lin" valueType="num">
                                      <p:cBhvr additive="base">
                                        <p:cTn id="33" dur="500" fill="hold"/>
                                        <p:tgtEl>
                                          <p:spTgt spid="31750"/>
                                        </p:tgtEl>
                                        <p:attrNameLst>
                                          <p:attrName>ppt_x</p:attrName>
                                        </p:attrNameLst>
                                      </p:cBhvr>
                                      <p:tavLst>
                                        <p:tav tm="0">
                                          <p:val>
                                            <p:strVal val="0-#ppt_w/2"/>
                                          </p:val>
                                        </p:tav>
                                        <p:tav tm="100000">
                                          <p:val>
                                            <p:strVal val="#ppt_x"/>
                                          </p:val>
                                        </p:tav>
                                      </p:tavLst>
                                    </p:anim>
                                    <p:anim calcmode="lin" valueType="num">
                                      <p:cBhvr additive="base">
                                        <p:cTn id="34" dur="500" fill="hold"/>
                                        <p:tgtEl>
                                          <p:spTgt spid="31750"/>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31778"/>
                                        </p:tgtEl>
                                        <p:attrNameLst>
                                          <p:attrName>style.visibility</p:attrName>
                                        </p:attrNameLst>
                                      </p:cBhvr>
                                      <p:to>
                                        <p:strVal val="visible"/>
                                      </p:to>
                                    </p:set>
                                    <p:animEffect transition="in" filter="wipe(up)">
                                      <p:cBhvr>
                                        <p:cTn id="39" dur="500"/>
                                        <p:tgtEl>
                                          <p:spTgt spid="31778"/>
                                        </p:tgtEl>
                                      </p:cBhvr>
                                    </p:animEffect>
                                  </p:childTnLst>
                                </p:cTn>
                              </p:par>
                              <p:par>
                                <p:cTn id="40" presetID="1" presetClass="entr" presetSubtype="0" fill="hold" grpId="0" nodeType="withEffect">
                                  <p:stCondLst>
                                    <p:cond delay="0"/>
                                  </p:stCondLst>
                                  <p:childTnLst>
                                    <p:set>
                                      <p:cBhvr>
                                        <p:cTn id="41" dur="1" fill="hold">
                                          <p:stCondLst>
                                            <p:cond delay="0"/>
                                          </p:stCondLst>
                                        </p:cTn>
                                        <p:tgtEl>
                                          <p:spTgt spid="31755"/>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1754"/>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175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31756"/>
                                        </p:tgtEl>
                                        <p:attrNameLst>
                                          <p:attrName>style.visibility</p:attrName>
                                        </p:attrNameLst>
                                      </p:cBhvr>
                                      <p:to>
                                        <p:strVal val="visible"/>
                                      </p:to>
                                    </p:set>
                                    <p:anim calcmode="lin" valueType="num">
                                      <p:cBhvr additive="base">
                                        <p:cTn id="50" dur="500" fill="hold"/>
                                        <p:tgtEl>
                                          <p:spTgt spid="31756"/>
                                        </p:tgtEl>
                                        <p:attrNameLst>
                                          <p:attrName>ppt_x</p:attrName>
                                        </p:attrNameLst>
                                      </p:cBhvr>
                                      <p:tavLst>
                                        <p:tav tm="0">
                                          <p:val>
                                            <p:strVal val="0-#ppt_w/2"/>
                                          </p:val>
                                        </p:tav>
                                        <p:tav tm="100000">
                                          <p:val>
                                            <p:strVal val="#ppt_x"/>
                                          </p:val>
                                        </p:tav>
                                      </p:tavLst>
                                    </p:anim>
                                    <p:anim calcmode="lin" valueType="num">
                                      <p:cBhvr additive="base">
                                        <p:cTn id="51" dur="500" fill="hold"/>
                                        <p:tgtEl>
                                          <p:spTgt spid="31756"/>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1779"/>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31766"/>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1763"/>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31764"/>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31765"/>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31780"/>
                                        </p:tgtEl>
                                        <p:attrNameLst>
                                          <p:attrName>style.visibility</p:attrName>
                                        </p:attrNameLst>
                                      </p:cBhvr>
                                      <p:to>
                                        <p:strVal val="visible"/>
                                      </p:to>
                                    </p:set>
                                    <p:animEffect transition="in" filter="wipe(down)">
                                      <p:cBhvr>
                                        <p:cTn id="68" dur="500"/>
                                        <p:tgtEl>
                                          <p:spTgt spid="31780"/>
                                        </p:tgtEl>
                                      </p:cBhvr>
                                    </p:animEffect>
                                  </p:childTnLst>
                                </p:cTn>
                              </p:par>
                              <p:par>
                                <p:cTn id="69" presetID="1" presetClass="entr" presetSubtype="0" fill="hold" grpId="0" nodeType="withEffect">
                                  <p:stCondLst>
                                    <p:cond delay="0"/>
                                  </p:stCondLst>
                                  <p:childTnLst>
                                    <p:set>
                                      <p:cBhvr>
                                        <p:cTn id="70" dur="1" fill="hold">
                                          <p:stCondLst>
                                            <p:cond delay="0"/>
                                          </p:stCondLst>
                                        </p:cTn>
                                        <p:tgtEl>
                                          <p:spTgt spid="3176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76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176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31781"/>
                                        </p:tgtEl>
                                        <p:attrNameLst>
                                          <p:attrName>style.visibility</p:attrName>
                                        </p:attrNameLst>
                                      </p:cBhvr>
                                      <p:to>
                                        <p:strVal val="visible"/>
                                      </p:to>
                                    </p:set>
                                    <p:animEffect transition="in" filter="wipe(down)">
                                      <p:cBhvr>
                                        <p:cTn id="79" dur="500"/>
                                        <p:tgtEl>
                                          <p:spTgt spid="31781"/>
                                        </p:tgtEl>
                                      </p:cBhvr>
                                    </p:animEffect>
                                  </p:childTnLst>
                                </p:cTn>
                              </p:par>
                              <p:par>
                                <p:cTn id="80" presetID="1" presetClass="entr" presetSubtype="0" fill="hold" grpId="0" nodeType="withEffect">
                                  <p:stCondLst>
                                    <p:cond delay="0"/>
                                  </p:stCondLst>
                                  <p:childTnLst>
                                    <p:set>
                                      <p:cBhvr>
                                        <p:cTn id="81" dur="1" fill="hold">
                                          <p:stCondLst>
                                            <p:cond delay="0"/>
                                          </p:stCondLst>
                                        </p:cTn>
                                        <p:tgtEl>
                                          <p:spTgt spid="31758"/>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31759"/>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31782"/>
                                        </p:tgtEl>
                                        <p:attrNameLst>
                                          <p:attrName>style.visibility</p:attrName>
                                        </p:attrNameLst>
                                      </p:cBhvr>
                                      <p:to>
                                        <p:strVal val="visible"/>
                                      </p:to>
                                    </p:set>
                                    <p:animEffect transition="in" filter="wipe(down)">
                                      <p:cBhvr>
                                        <p:cTn id="88" dur="500"/>
                                        <p:tgtEl>
                                          <p:spTgt spid="31782"/>
                                        </p:tgtEl>
                                      </p:cBhvr>
                                    </p:animEffect>
                                  </p:childTnLst>
                                </p:cTn>
                              </p:par>
                              <p:par>
                                <p:cTn id="89" presetID="1" presetClass="entr" presetSubtype="0" fill="hold" grpId="0" nodeType="withEffect">
                                  <p:stCondLst>
                                    <p:cond delay="0"/>
                                  </p:stCondLst>
                                  <p:childTnLst>
                                    <p:set>
                                      <p:cBhvr>
                                        <p:cTn id="90" dur="1" fill="hold">
                                          <p:stCondLst>
                                            <p:cond delay="0"/>
                                          </p:stCondLst>
                                        </p:cTn>
                                        <p:tgtEl>
                                          <p:spTgt spid="3175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nodeType="clickEffect">
                                  <p:stCondLst>
                                    <p:cond delay="0"/>
                                  </p:stCondLst>
                                  <p:childTnLst>
                                    <p:set>
                                      <p:cBhvr>
                                        <p:cTn id="94" dur="1" fill="hold">
                                          <p:stCondLst>
                                            <p:cond delay="0"/>
                                          </p:stCondLst>
                                        </p:cTn>
                                        <p:tgtEl>
                                          <p:spTgt spid="2"/>
                                        </p:tgtEl>
                                        <p:attrNameLst>
                                          <p:attrName>style.visibility</p:attrName>
                                        </p:attrNameLst>
                                      </p:cBhvr>
                                      <p:to>
                                        <p:strVal val="visible"/>
                                      </p:to>
                                    </p:set>
                                    <p:animEffect transition="in" filter="blinds(horizontal)">
                                      <p:cBhvr>
                                        <p:cTn id="95" dur="500"/>
                                        <p:tgtEl>
                                          <p:spTgt spid="2"/>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nodeType="clickEffect">
                                  <p:stCondLst>
                                    <p:cond delay="0"/>
                                  </p:stCondLst>
                                  <p:childTnLst>
                                    <p:set>
                                      <p:cBhvr>
                                        <p:cTn id="99" dur="1" fill="hold">
                                          <p:stCondLst>
                                            <p:cond delay="0"/>
                                          </p:stCondLst>
                                        </p:cTn>
                                        <p:tgtEl>
                                          <p:spTgt spid="3"/>
                                        </p:tgtEl>
                                        <p:attrNameLst>
                                          <p:attrName>style.visibility</p:attrName>
                                        </p:attrNameLst>
                                      </p:cBhvr>
                                      <p:to>
                                        <p:strVal val="visible"/>
                                      </p:to>
                                    </p:set>
                                    <p:animEffect transition="in" filter="blinds(horizontal)">
                                      <p:cBhvr>
                                        <p:cTn id="100" dur="500"/>
                                        <p:tgtEl>
                                          <p:spTgt spid="3"/>
                                        </p:tgtEl>
                                      </p:cBhvr>
                                    </p:animEffec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1768"/>
                                        </p:tgtEl>
                                        <p:attrNameLst>
                                          <p:attrName>style.visibility</p:attrName>
                                        </p:attrNameLst>
                                      </p:cBhvr>
                                      <p:to>
                                        <p:strVal val="visible"/>
                                      </p:to>
                                    </p:set>
                                  </p:childTnLst>
                                </p:cTn>
                              </p:par>
                              <p:par>
                                <p:cTn id="105" presetID="4" presetClass="entr" presetSubtype="16" fill="hold" nodeType="withEffect">
                                  <p:stCondLst>
                                    <p:cond delay="0"/>
                                  </p:stCondLst>
                                  <p:childTnLst>
                                    <p:set>
                                      <p:cBhvr>
                                        <p:cTn id="106" dur="1" fill="hold">
                                          <p:stCondLst>
                                            <p:cond delay="0"/>
                                          </p:stCondLst>
                                        </p:cTn>
                                        <p:tgtEl>
                                          <p:spTgt spid="31767"/>
                                        </p:tgtEl>
                                        <p:attrNameLst>
                                          <p:attrName>style.visibility</p:attrName>
                                        </p:attrNameLst>
                                      </p:cBhvr>
                                      <p:to>
                                        <p:strVal val="visible"/>
                                      </p:to>
                                    </p:set>
                                    <p:animEffect transition="in" filter="box(in)">
                                      <p:cBhvr>
                                        <p:cTn id="107" dur="500"/>
                                        <p:tgtEl>
                                          <p:spTgt spid="31767"/>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31770"/>
                                        </p:tgtEl>
                                        <p:attrNameLst>
                                          <p:attrName>style.visibility</p:attrName>
                                        </p:attrNameLst>
                                      </p:cBhvr>
                                      <p:to>
                                        <p:strVal val="visible"/>
                                      </p:to>
                                    </p:set>
                                  </p:childTnLst>
                                </p:cTn>
                              </p:par>
                              <p:par>
                                <p:cTn id="112" presetID="4" presetClass="entr" presetSubtype="16" fill="hold" nodeType="withEffect">
                                  <p:stCondLst>
                                    <p:cond delay="0"/>
                                  </p:stCondLst>
                                  <p:childTnLst>
                                    <p:set>
                                      <p:cBhvr>
                                        <p:cTn id="113" dur="1" fill="hold">
                                          <p:stCondLst>
                                            <p:cond delay="0"/>
                                          </p:stCondLst>
                                        </p:cTn>
                                        <p:tgtEl>
                                          <p:spTgt spid="31769"/>
                                        </p:tgtEl>
                                        <p:attrNameLst>
                                          <p:attrName>style.visibility</p:attrName>
                                        </p:attrNameLst>
                                      </p:cBhvr>
                                      <p:to>
                                        <p:strVal val="visible"/>
                                      </p:to>
                                    </p:set>
                                    <p:animEffect transition="in" filter="box(in)">
                                      <p:cBhvr>
                                        <p:cTn id="114" dur="500"/>
                                        <p:tgtEl>
                                          <p:spTgt spid="31769"/>
                                        </p:tgtEl>
                                      </p:cBhvr>
                                    </p:animEffec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1772"/>
                                        </p:tgtEl>
                                        <p:attrNameLst>
                                          <p:attrName>style.visibility</p:attrName>
                                        </p:attrNameLst>
                                      </p:cBhvr>
                                      <p:to>
                                        <p:strVal val="visible"/>
                                      </p:to>
                                    </p:set>
                                  </p:childTnLst>
                                </p:cTn>
                              </p:par>
                              <p:par>
                                <p:cTn id="119" presetID="4" presetClass="entr" presetSubtype="16" fill="hold" nodeType="withEffect">
                                  <p:stCondLst>
                                    <p:cond delay="0"/>
                                  </p:stCondLst>
                                  <p:childTnLst>
                                    <p:set>
                                      <p:cBhvr>
                                        <p:cTn id="120" dur="1" fill="hold">
                                          <p:stCondLst>
                                            <p:cond delay="0"/>
                                          </p:stCondLst>
                                        </p:cTn>
                                        <p:tgtEl>
                                          <p:spTgt spid="31771"/>
                                        </p:tgtEl>
                                        <p:attrNameLst>
                                          <p:attrName>style.visibility</p:attrName>
                                        </p:attrNameLst>
                                      </p:cBhvr>
                                      <p:to>
                                        <p:strVal val="visible"/>
                                      </p:to>
                                    </p:set>
                                    <p:animEffect transition="in" filter="box(in)">
                                      <p:cBhvr>
                                        <p:cTn id="121" dur="500"/>
                                        <p:tgtEl>
                                          <p:spTgt spid="31771"/>
                                        </p:tgtEl>
                                      </p:cBhvr>
                                    </p:animEffect>
                                  </p:childTnLst>
                                </p:cTn>
                              </p:par>
                            </p:childTnLst>
                          </p:cTn>
                        </p:par>
                      </p:childTnLst>
                    </p:cTn>
                  </p:par>
                  <p:par>
                    <p:cTn id="122" fill="hold">
                      <p:stCondLst>
                        <p:cond delay="indefinite"/>
                      </p:stCondLst>
                      <p:childTnLst>
                        <p:par>
                          <p:cTn id="123" fill="hold">
                            <p:stCondLst>
                              <p:cond delay="0"/>
                            </p:stCondLst>
                            <p:childTnLst>
                              <p:par>
                                <p:cTn id="124" presetID="4" presetClass="entr" presetSubtype="16" fill="hold" nodeType="clickEffect">
                                  <p:stCondLst>
                                    <p:cond delay="0"/>
                                  </p:stCondLst>
                                  <p:childTnLst>
                                    <p:set>
                                      <p:cBhvr>
                                        <p:cTn id="125" dur="1" fill="hold">
                                          <p:stCondLst>
                                            <p:cond delay="0"/>
                                          </p:stCondLst>
                                        </p:cTn>
                                        <p:tgtEl>
                                          <p:spTgt spid="31773"/>
                                        </p:tgtEl>
                                        <p:attrNameLst>
                                          <p:attrName>style.visibility</p:attrName>
                                        </p:attrNameLst>
                                      </p:cBhvr>
                                      <p:to>
                                        <p:strVal val="visible"/>
                                      </p:to>
                                    </p:set>
                                    <p:animEffect transition="in" filter="box(in)">
                                      <p:cBhvr>
                                        <p:cTn id="126" dur="500"/>
                                        <p:tgtEl>
                                          <p:spTgt spid="31773"/>
                                        </p:tgtEl>
                                      </p:cBhvr>
                                    </p:animEffect>
                                  </p:childTnLst>
                                </p:cTn>
                              </p:par>
                              <p:par>
                                <p:cTn id="127" presetID="1" presetClass="entr" presetSubtype="0" fill="hold" grpId="0" nodeType="withEffect">
                                  <p:stCondLst>
                                    <p:cond delay="0"/>
                                  </p:stCondLst>
                                  <p:childTnLst>
                                    <p:set>
                                      <p:cBhvr>
                                        <p:cTn id="128" dur="1" fill="hold">
                                          <p:stCondLst>
                                            <p:cond delay="0"/>
                                          </p:stCondLst>
                                        </p:cTn>
                                        <p:tgtEl>
                                          <p:spTgt spid="317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animBg="1"/>
      <p:bldP spid="31748" grpId="0" animBg="1"/>
      <p:bldP spid="31749" grpId="0" animBg="1"/>
      <p:bldP spid="31750" grpId="0" animBg="1"/>
      <p:bldP spid="31751" grpId="0" animBg="1"/>
      <p:bldP spid="31752" grpId="0" animBg="1"/>
      <p:bldP spid="31753" grpId="0" animBg="1"/>
      <p:bldP spid="31754" grpId="0" animBg="1"/>
      <p:bldP spid="31755" grpId="0" animBg="1"/>
      <p:bldP spid="31756" grpId="0" animBg="1"/>
      <p:bldP spid="31757" grpId="0" animBg="1"/>
      <p:bldP spid="31758" grpId="0" animBg="1"/>
      <p:bldP spid="31759" grpId="0" animBg="1"/>
      <p:bldP spid="31760" grpId="0" animBg="1"/>
      <p:bldP spid="31761" grpId="0" animBg="1"/>
      <p:bldP spid="31762" grpId="0" animBg="1"/>
      <p:bldP spid="31763" grpId="0" animBg="1"/>
      <p:bldP spid="31764" grpId="0" animBg="1"/>
      <p:bldP spid="31765" grpId="0" animBg="1"/>
      <p:bldP spid="31766" grpId="0" animBg="1"/>
      <p:bldP spid="31768" grpId="0"/>
      <p:bldP spid="31770" grpId="0"/>
      <p:bldP spid="31772" grpId="0"/>
      <p:bldP spid="31774"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AutoShape 2"/>
          <p:cNvSpPr>
            <a:spLocks noChangeArrowheads="1"/>
          </p:cNvSpPr>
          <p:nvPr/>
        </p:nvSpPr>
        <p:spPr bwMode="auto">
          <a:xfrm>
            <a:off x="1928813" y="692150"/>
            <a:ext cx="1295400" cy="457200"/>
          </a:xfrm>
          <a:prstGeom prst="bevel">
            <a:avLst>
              <a:gd name="adj" fmla="val 11458"/>
            </a:avLst>
          </a:prstGeom>
          <a:solidFill>
            <a:srgbClr val="5E7FC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en-US" altLang="zh-CN">
                <a:solidFill>
                  <a:schemeClr val="bg1"/>
                </a:solidFill>
                <a:latin typeface="Comic Sans MS" panose="030F0702030302020204" pitchFamily="66" charset="0"/>
                <a:ea typeface="宋体" panose="02010600030101010101" pitchFamily="2" charset="-122"/>
              </a:rPr>
              <a:t>Data</a:t>
            </a:r>
            <a:endParaRPr kumimoji="0" lang="en-US" altLang="zh-CN">
              <a:solidFill>
                <a:schemeClr val="bg1"/>
              </a:solidFill>
              <a:latin typeface="Comic Sans MS" panose="030F0702030302020204" pitchFamily="66" charset="0"/>
              <a:ea typeface="宋体" panose="02010600030101010101" pitchFamily="2" charset="-122"/>
            </a:endParaRPr>
          </a:p>
        </p:txBody>
      </p:sp>
      <p:sp>
        <p:nvSpPr>
          <p:cNvPr id="55299" name="AutoShape 3"/>
          <p:cNvSpPr>
            <a:spLocks noChangeArrowheads="1"/>
          </p:cNvSpPr>
          <p:nvPr/>
        </p:nvSpPr>
        <p:spPr bwMode="auto">
          <a:xfrm>
            <a:off x="1281114" y="1682750"/>
            <a:ext cx="1081087" cy="457200"/>
          </a:xfrm>
          <a:prstGeom prst="bevel">
            <a:avLst>
              <a:gd name="adj" fmla="val 11458"/>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en-US" altLang="zh-CN">
                <a:solidFill>
                  <a:schemeClr val="bg1"/>
                </a:solidFill>
                <a:latin typeface="Comic Sans MS" panose="030F0702030302020204" pitchFamily="66" charset="0"/>
                <a:ea typeface="宋体" panose="02010600030101010101" pitchFamily="2" charset="-122"/>
              </a:rPr>
              <a:t>Port</a:t>
            </a:r>
            <a:endParaRPr kumimoji="0" lang="en-US" altLang="zh-CN">
              <a:solidFill>
                <a:schemeClr val="bg1"/>
              </a:solidFill>
              <a:latin typeface="Comic Sans MS" panose="030F0702030302020204" pitchFamily="66" charset="0"/>
              <a:ea typeface="宋体" panose="02010600030101010101" pitchFamily="2" charset="-122"/>
            </a:endParaRPr>
          </a:p>
        </p:txBody>
      </p:sp>
      <p:sp>
        <p:nvSpPr>
          <p:cNvPr id="55300" name="AutoShape 4"/>
          <p:cNvSpPr>
            <a:spLocks noChangeArrowheads="1"/>
          </p:cNvSpPr>
          <p:nvPr/>
        </p:nvSpPr>
        <p:spPr bwMode="auto">
          <a:xfrm>
            <a:off x="2362200" y="1682750"/>
            <a:ext cx="1295400" cy="457200"/>
          </a:xfrm>
          <a:prstGeom prst="bevel">
            <a:avLst>
              <a:gd name="adj" fmla="val 11458"/>
            </a:avLst>
          </a:prstGeom>
          <a:solidFill>
            <a:srgbClr val="5E7FC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en-US" altLang="zh-CN">
                <a:solidFill>
                  <a:schemeClr val="bg1"/>
                </a:solidFill>
                <a:latin typeface="Comic Sans MS" panose="030F0702030302020204" pitchFamily="66" charset="0"/>
                <a:ea typeface="宋体" panose="02010600030101010101" pitchFamily="2" charset="-122"/>
              </a:rPr>
              <a:t>Data</a:t>
            </a:r>
            <a:endParaRPr kumimoji="0" lang="en-US" altLang="zh-CN">
              <a:solidFill>
                <a:schemeClr val="bg1"/>
              </a:solidFill>
              <a:latin typeface="Comic Sans MS" panose="030F0702030302020204" pitchFamily="66" charset="0"/>
              <a:ea typeface="宋体" panose="02010600030101010101" pitchFamily="2" charset="-122"/>
            </a:endParaRPr>
          </a:p>
        </p:txBody>
      </p:sp>
      <p:sp>
        <p:nvSpPr>
          <p:cNvPr id="55301" name="AutoShape 5"/>
          <p:cNvSpPr>
            <a:spLocks noChangeArrowheads="1"/>
          </p:cNvSpPr>
          <p:nvPr/>
        </p:nvSpPr>
        <p:spPr bwMode="auto">
          <a:xfrm>
            <a:off x="627064" y="2903538"/>
            <a:ext cx="936625" cy="457200"/>
          </a:xfrm>
          <a:prstGeom prst="bevel">
            <a:avLst>
              <a:gd name="adj" fmla="val 11458"/>
            </a:avLst>
          </a:prstGeom>
          <a:solidFill>
            <a:srgbClr val="6B12E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en-US" altLang="zh-CN">
                <a:solidFill>
                  <a:schemeClr val="bg1"/>
                </a:solidFill>
                <a:latin typeface="Comic Sans MS" panose="030F0702030302020204" pitchFamily="66" charset="0"/>
                <a:ea typeface="宋体" panose="02010600030101010101" pitchFamily="2" charset="-122"/>
              </a:rPr>
              <a:t>IP</a:t>
            </a:r>
            <a:endParaRPr kumimoji="0" lang="en-US" altLang="zh-CN">
              <a:solidFill>
                <a:schemeClr val="bg1"/>
              </a:solidFill>
              <a:latin typeface="Comic Sans MS" panose="030F0702030302020204" pitchFamily="66" charset="0"/>
              <a:ea typeface="宋体" panose="02010600030101010101" pitchFamily="2" charset="-122"/>
            </a:endParaRPr>
          </a:p>
        </p:txBody>
      </p:sp>
      <p:sp>
        <p:nvSpPr>
          <p:cNvPr id="55302" name="AutoShape 6"/>
          <p:cNvSpPr>
            <a:spLocks noChangeArrowheads="1"/>
          </p:cNvSpPr>
          <p:nvPr/>
        </p:nvSpPr>
        <p:spPr bwMode="auto">
          <a:xfrm>
            <a:off x="1573213" y="2906713"/>
            <a:ext cx="1154112" cy="457200"/>
          </a:xfrm>
          <a:prstGeom prst="bevel">
            <a:avLst>
              <a:gd name="adj" fmla="val 11458"/>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en-US" altLang="zh-CN">
                <a:solidFill>
                  <a:schemeClr val="bg1"/>
                </a:solidFill>
                <a:latin typeface="Comic Sans MS" panose="030F0702030302020204" pitchFamily="66" charset="0"/>
                <a:ea typeface="宋体" panose="02010600030101010101" pitchFamily="2" charset="-122"/>
              </a:rPr>
              <a:t>Port</a:t>
            </a:r>
            <a:endParaRPr kumimoji="0" lang="en-US" altLang="zh-CN">
              <a:solidFill>
                <a:schemeClr val="bg1"/>
              </a:solidFill>
              <a:latin typeface="Comic Sans MS" panose="030F0702030302020204" pitchFamily="66" charset="0"/>
              <a:ea typeface="宋体" panose="02010600030101010101" pitchFamily="2" charset="-122"/>
            </a:endParaRPr>
          </a:p>
        </p:txBody>
      </p:sp>
      <p:sp>
        <p:nvSpPr>
          <p:cNvPr id="55303" name="AutoShape 7"/>
          <p:cNvSpPr>
            <a:spLocks noChangeArrowheads="1"/>
          </p:cNvSpPr>
          <p:nvPr/>
        </p:nvSpPr>
        <p:spPr bwMode="auto">
          <a:xfrm>
            <a:off x="2722563" y="2906713"/>
            <a:ext cx="1295400" cy="457200"/>
          </a:xfrm>
          <a:prstGeom prst="bevel">
            <a:avLst>
              <a:gd name="adj" fmla="val 11458"/>
            </a:avLst>
          </a:prstGeom>
          <a:solidFill>
            <a:srgbClr val="5E7FC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en-US" altLang="zh-CN">
                <a:solidFill>
                  <a:schemeClr val="bg1"/>
                </a:solidFill>
                <a:latin typeface="Comic Sans MS" panose="030F0702030302020204" pitchFamily="66" charset="0"/>
                <a:ea typeface="宋体" panose="02010600030101010101" pitchFamily="2" charset="-122"/>
              </a:rPr>
              <a:t>Data</a:t>
            </a:r>
            <a:endParaRPr kumimoji="0" lang="en-US" altLang="zh-CN">
              <a:solidFill>
                <a:schemeClr val="bg1"/>
              </a:solidFill>
              <a:latin typeface="Comic Sans MS" panose="030F0702030302020204" pitchFamily="66" charset="0"/>
              <a:ea typeface="宋体" panose="02010600030101010101" pitchFamily="2" charset="-122"/>
            </a:endParaRPr>
          </a:p>
        </p:txBody>
      </p:sp>
      <p:sp>
        <p:nvSpPr>
          <p:cNvPr id="55304" name="AutoShape 8"/>
          <p:cNvSpPr>
            <a:spLocks noChangeArrowheads="1"/>
          </p:cNvSpPr>
          <p:nvPr/>
        </p:nvSpPr>
        <p:spPr bwMode="auto">
          <a:xfrm>
            <a:off x="1601788" y="4060826"/>
            <a:ext cx="792162" cy="474663"/>
          </a:xfrm>
          <a:prstGeom prst="bevel">
            <a:avLst>
              <a:gd name="adj" fmla="val 11458"/>
            </a:avLst>
          </a:prstGeom>
          <a:solidFill>
            <a:srgbClr val="6B12E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en-US" altLang="zh-CN">
                <a:solidFill>
                  <a:schemeClr val="bg1"/>
                </a:solidFill>
                <a:latin typeface="Comic Sans MS" panose="030F0702030302020204" pitchFamily="66" charset="0"/>
                <a:ea typeface="宋体" panose="02010600030101010101" pitchFamily="2" charset="-122"/>
              </a:rPr>
              <a:t>IP</a:t>
            </a:r>
            <a:endParaRPr kumimoji="0" lang="en-US" altLang="zh-CN">
              <a:solidFill>
                <a:schemeClr val="bg1"/>
              </a:solidFill>
              <a:latin typeface="Comic Sans MS" panose="030F0702030302020204" pitchFamily="66" charset="0"/>
              <a:ea typeface="宋体" panose="02010600030101010101" pitchFamily="2" charset="-122"/>
            </a:endParaRPr>
          </a:p>
        </p:txBody>
      </p:sp>
      <p:sp>
        <p:nvSpPr>
          <p:cNvPr id="55305" name="AutoShape 9"/>
          <p:cNvSpPr>
            <a:spLocks noChangeArrowheads="1"/>
          </p:cNvSpPr>
          <p:nvPr/>
        </p:nvSpPr>
        <p:spPr bwMode="auto">
          <a:xfrm>
            <a:off x="2398714" y="4059238"/>
            <a:ext cx="1042987" cy="474662"/>
          </a:xfrm>
          <a:prstGeom prst="bevel">
            <a:avLst>
              <a:gd name="adj" fmla="val 11458"/>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en-US" altLang="zh-CN">
                <a:solidFill>
                  <a:schemeClr val="bg1"/>
                </a:solidFill>
                <a:latin typeface="Comic Sans MS" panose="030F0702030302020204" pitchFamily="66" charset="0"/>
                <a:ea typeface="宋体" panose="02010600030101010101" pitchFamily="2" charset="-122"/>
              </a:rPr>
              <a:t>Port</a:t>
            </a:r>
            <a:endParaRPr kumimoji="0" lang="en-US" altLang="zh-CN">
              <a:solidFill>
                <a:schemeClr val="bg1"/>
              </a:solidFill>
              <a:latin typeface="Comic Sans MS" panose="030F0702030302020204" pitchFamily="66" charset="0"/>
              <a:ea typeface="宋体" panose="02010600030101010101" pitchFamily="2" charset="-122"/>
            </a:endParaRPr>
          </a:p>
        </p:txBody>
      </p:sp>
      <p:sp>
        <p:nvSpPr>
          <p:cNvPr id="55306" name="AutoShape 10"/>
          <p:cNvSpPr>
            <a:spLocks noChangeArrowheads="1"/>
          </p:cNvSpPr>
          <p:nvPr/>
        </p:nvSpPr>
        <p:spPr bwMode="auto">
          <a:xfrm>
            <a:off x="3441701" y="4059238"/>
            <a:ext cx="1008063" cy="457200"/>
          </a:xfrm>
          <a:prstGeom prst="bevel">
            <a:avLst>
              <a:gd name="adj" fmla="val 11458"/>
            </a:avLst>
          </a:prstGeom>
          <a:solidFill>
            <a:srgbClr val="5E7FC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en-US" altLang="zh-CN">
                <a:solidFill>
                  <a:schemeClr val="bg1"/>
                </a:solidFill>
                <a:latin typeface="Comic Sans MS" panose="030F0702030302020204" pitchFamily="66" charset="0"/>
                <a:ea typeface="宋体" panose="02010600030101010101" pitchFamily="2" charset="-122"/>
              </a:rPr>
              <a:t>Data</a:t>
            </a:r>
            <a:endParaRPr kumimoji="0" lang="en-US" altLang="zh-CN">
              <a:solidFill>
                <a:schemeClr val="bg1"/>
              </a:solidFill>
              <a:latin typeface="Comic Sans MS" panose="030F0702030302020204" pitchFamily="66" charset="0"/>
              <a:ea typeface="宋体" panose="02010600030101010101" pitchFamily="2" charset="-122"/>
            </a:endParaRPr>
          </a:p>
        </p:txBody>
      </p:sp>
      <p:sp>
        <p:nvSpPr>
          <p:cNvPr id="55307" name="AutoShape 11"/>
          <p:cNvSpPr>
            <a:spLocks noChangeArrowheads="1"/>
          </p:cNvSpPr>
          <p:nvPr/>
        </p:nvSpPr>
        <p:spPr bwMode="auto">
          <a:xfrm>
            <a:off x="425450" y="4059238"/>
            <a:ext cx="1189038" cy="457200"/>
          </a:xfrm>
          <a:prstGeom prst="bevel">
            <a:avLst>
              <a:gd name="adj" fmla="val 11458"/>
            </a:avLst>
          </a:prstGeom>
          <a:solidFill>
            <a:srgbClr val="438C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en-US" altLang="zh-CN" sz="2000">
                <a:solidFill>
                  <a:schemeClr val="bg1"/>
                </a:solidFill>
                <a:latin typeface="Comic Sans MS" panose="030F0702030302020204" pitchFamily="66" charset="0"/>
                <a:ea typeface="宋体" panose="02010600030101010101" pitchFamily="2" charset="-122"/>
              </a:rPr>
              <a:t>MAC</a:t>
            </a:r>
            <a:endParaRPr kumimoji="0" lang="en-US" altLang="zh-CN" sz="2000">
              <a:solidFill>
                <a:schemeClr val="bg1"/>
              </a:solidFill>
              <a:latin typeface="Comic Sans MS" panose="030F0702030302020204" pitchFamily="66" charset="0"/>
              <a:ea typeface="宋体" panose="02010600030101010101" pitchFamily="2" charset="-122"/>
            </a:endParaRPr>
          </a:p>
        </p:txBody>
      </p:sp>
      <p:sp>
        <p:nvSpPr>
          <p:cNvPr id="55308" name="AutoShape 12"/>
          <p:cNvSpPr>
            <a:spLocks noChangeArrowheads="1"/>
          </p:cNvSpPr>
          <p:nvPr/>
        </p:nvSpPr>
        <p:spPr bwMode="auto">
          <a:xfrm>
            <a:off x="6970713" y="674688"/>
            <a:ext cx="1295400" cy="457200"/>
          </a:xfrm>
          <a:prstGeom prst="bevel">
            <a:avLst>
              <a:gd name="adj" fmla="val 11458"/>
            </a:avLst>
          </a:prstGeom>
          <a:solidFill>
            <a:srgbClr val="5E7FC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en-US" altLang="zh-CN">
                <a:solidFill>
                  <a:schemeClr val="bg1"/>
                </a:solidFill>
                <a:latin typeface="Comic Sans MS" panose="030F0702030302020204" pitchFamily="66" charset="0"/>
                <a:ea typeface="宋体" panose="02010600030101010101" pitchFamily="2" charset="-122"/>
              </a:rPr>
              <a:t>Data</a:t>
            </a:r>
            <a:endParaRPr kumimoji="0" lang="en-US" altLang="zh-CN">
              <a:solidFill>
                <a:schemeClr val="bg1"/>
              </a:solidFill>
              <a:latin typeface="Comic Sans MS" panose="030F0702030302020204" pitchFamily="66" charset="0"/>
              <a:ea typeface="宋体" panose="02010600030101010101" pitchFamily="2" charset="-122"/>
            </a:endParaRPr>
          </a:p>
        </p:txBody>
      </p:sp>
      <p:sp>
        <p:nvSpPr>
          <p:cNvPr id="55309" name="AutoShape 13"/>
          <p:cNvSpPr>
            <a:spLocks noChangeArrowheads="1"/>
          </p:cNvSpPr>
          <p:nvPr/>
        </p:nvSpPr>
        <p:spPr bwMode="auto">
          <a:xfrm>
            <a:off x="6394450" y="1682750"/>
            <a:ext cx="1079500" cy="457200"/>
          </a:xfrm>
          <a:prstGeom prst="bevel">
            <a:avLst>
              <a:gd name="adj" fmla="val 11458"/>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en-US" altLang="zh-CN">
                <a:solidFill>
                  <a:schemeClr val="bg1"/>
                </a:solidFill>
                <a:latin typeface="Comic Sans MS" panose="030F0702030302020204" pitchFamily="66" charset="0"/>
                <a:ea typeface="宋体" panose="02010600030101010101" pitchFamily="2" charset="-122"/>
              </a:rPr>
              <a:t>Port</a:t>
            </a:r>
            <a:endParaRPr kumimoji="0" lang="en-US" altLang="zh-CN">
              <a:solidFill>
                <a:schemeClr val="bg1"/>
              </a:solidFill>
              <a:latin typeface="Comic Sans MS" panose="030F0702030302020204" pitchFamily="66" charset="0"/>
              <a:ea typeface="宋体" panose="02010600030101010101" pitchFamily="2" charset="-122"/>
            </a:endParaRPr>
          </a:p>
        </p:txBody>
      </p:sp>
      <p:sp>
        <p:nvSpPr>
          <p:cNvPr id="55310" name="AutoShape 14"/>
          <p:cNvSpPr>
            <a:spLocks noChangeArrowheads="1"/>
          </p:cNvSpPr>
          <p:nvPr/>
        </p:nvSpPr>
        <p:spPr bwMode="auto">
          <a:xfrm>
            <a:off x="7473951" y="1682750"/>
            <a:ext cx="1152525" cy="457200"/>
          </a:xfrm>
          <a:prstGeom prst="bevel">
            <a:avLst>
              <a:gd name="adj" fmla="val 11458"/>
            </a:avLst>
          </a:prstGeom>
          <a:solidFill>
            <a:srgbClr val="5E7FC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en-US" altLang="zh-CN">
                <a:solidFill>
                  <a:schemeClr val="bg1"/>
                </a:solidFill>
                <a:latin typeface="Comic Sans MS" panose="030F0702030302020204" pitchFamily="66" charset="0"/>
                <a:ea typeface="宋体" panose="02010600030101010101" pitchFamily="2" charset="-122"/>
              </a:rPr>
              <a:t>Data</a:t>
            </a:r>
            <a:endParaRPr kumimoji="0" lang="en-US" altLang="zh-CN">
              <a:solidFill>
                <a:schemeClr val="bg1"/>
              </a:solidFill>
              <a:latin typeface="Comic Sans MS" panose="030F0702030302020204" pitchFamily="66" charset="0"/>
              <a:ea typeface="宋体" panose="02010600030101010101" pitchFamily="2" charset="-122"/>
            </a:endParaRPr>
          </a:p>
        </p:txBody>
      </p:sp>
      <p:sp>
        <p:nvSpPr>
          <p:cNvPr id="55311" name="AutoShape 15"/>
          <p:cNvSpPr>
            <a:spLocks noChangeArrowheads="1"/>
          </p:cNvSpPr>
          <p:nvPr/>
        </p:nvSpPr>
        <p:spPr bwMode="auto">
          <a:xfrm>
            <a:off x="5818189" y="2924175"/>
            <a:ext cx="936625" cy="457200"/>
          </a:xfrm>
          <a:prstGeom prst="bevel">
            <a:avLst>
              <a:gd name="adj" fmla="val 11458"/>
            </a:avLst>
          </a:prstGeom>
          <a:solidFill>
            <a:srgbClr val="6B12E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en-US" altLang="zh-CN">
                <a:solidFill>
                  <a:schemeClr val="bg1"/>
                </a:solidFill>
                <a:latin typeface="Comic Sans MS" panose="030F0702030302020204" pitchFamily="66" charset="0"/>
                <a:ea typeface="宋体" panose="02010600030101010101" pitchFamily="2" charset="-122"/>
              </a:rPr>
              <a:t>IP</a:t>
            </a:r>
            <a:endParaRPr kumimoji="0" lang="en-US" altLang="zh-CN">
              <a:solidFill>
                <a:schemeClr val="bg1"/>
              </a:solidFill>
              <a:latin typeface="Comic Sans MS" panose="030F0702030302020204" pitchFamily="66" charset="0"/>
              <a:ea typeface="宋体" panose="02010600030101010101" pitchFamily="2" charset="-122"/>
            </a:endParaRPr>
          </a:p>
        </p:txBody>
      </p:sp>
      <p:sp>
        <p:nvSpPr>
          <p:cNvPr id="55312" name="AutoShape 16"/>
          <p:cNvSpPr>
            <a:spLocks noChangeArrowheads="1"/>
          </p:cNvSpPr>
          <p:nvPr/>
        </p:nvSpPr>
        <p:spPr bwMode="auto">
          <a:xfrm>
            <a:off x="6726238" y="2925763"/>
            <a:ext cx="1035050" cy="455612"/>
          </a:xfrm>
          <a:prstGeom prst="bevel">
            <a:avLst>
              <a:gd name="adj" fmla="val 11458"/>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en-US" altLang="zh-CN">
                <a:solidFill>
                  <a:schemeClr val="bg1"/>
                </a:solidFill>
                <a:latin typeface="Arial" panose="020B0604020202020204" pitchFamily="34" charset="0"/>
                <a:ea typeface="宋体" panose="02010600030101010101" pitchFamily="2" charset="-122"/>
              </a:rPr>
              <a:t>Port</a:t>
            </a:r>
            <a:endParaRPr kumimoji="0" lang="en-US" altLang="zh-CN">
              <a:solidFill>
                <a:schemeClr val="bg1"/>
              </a:solidFill>
              <a:latin typeface="Arial" panose="020B0604020202020204" pitchFamily="34" charset="0"/>
              <a:ea typeface="宋体" panose="02010600030101010101" pitchFamily="2" charset="-122"/>
            </a:endParaRPr>
          </a:p>
        </p:txBody>
      </p:sp>
      <p:sp>
        <p:nvSpPr>
          <p:cNvPr id="55313" name="AutoShape 17"/>
          <p:cNvSpPr>
            <a:spLocks noChangeArrowheads="1"/>
          </p:cNvSpPr>
          <p:nvPr/>
        </p:nvSpPr>
        <p:spPr bwMode="auto">
          <a:xfrm>
            <a:off x="7761288" y="2921000"/>
            <a:ext cx="1168400" cy="457200"/>
          </a:xfrm>
          <a:prstGeom prst="bevel">
            <a:avLst>
              <a:gd name="adj" fmla="val 11458"/>
            </a:avLst>
          </a:prstGeom>
          <a:solidFill>
            <a:srgbClr val="5E7FC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en-US" altLang="zh-CN">
                <a:solidFill>
                  <a:schemeClr val="bg1"/>
                </a:solidFill>
                <a:latin typeface="Comic Sans MS" panose="030F0702030302020204" pitchFamily="66" charset="0"/>
                <a:ea typeface="宋体" panose="02010600030101010101" pitchFamily="2" charset="-122"/>
              </a:rPr>
              <a:t>Data</a:t>
            </a:r>
            <a:endParaRPr kumimoji="0" lang="en-US" altLang="zh-CN">
              <a:solidFill>
                <a:schemeClr val="bg1"/>
              </a:solidFill>
              <a:latin typeface="Comic Sans MS" panose="030F0702030302020204" pitchFamily="66" charset="0"/>
              <a:ea typeface="宋体" panose="02010600030101010101" pitchFamily="2" charset="-122"/>
            </a:endParaRPr>
          </a:p>
        </p:txBody>
      </p:sp>
      <p:sp>
        <p:nvSpPr>
          <p:cNvPr id="55314" name="AutoShape 18"/>
          <p:cNvSpPr>
            <a:spLocks noChangeArrowheads="1"/>
          </p:cNvSpPr>
          <p:nvPr/>
        </p:nvSpPr>
        <p:spPr bwMode="auto">
          <a:xfrm>
            <a:off x="6526214" y="4076700"/>
            <a:ext cx="936625" cy="457200"/>
          </a:xfrm>
          <a:prstGeom prst="bevel">
            <a:avLst>
              <a:gd name="adj" fmla="val 11458"/>
            </a:avLst>
          </a:prstGeom>
          <a:solidFill>
            <a:srgbClr val="6B12E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en-US" altLang="zh-CN">
                <a:solidFill>
                  <a:schemeClr val="bg1"/>
                </a:solidFill>
                <a:latin typeface="Comic Sans MS" panose="030F0702030302020204" pitchFamily="66" charset="0"/>
                <a:ea typeface="宋体" panose="02010600030101010101" pitchFamily="2" charset="-122"/>
              </a:rPr>
              <a:t>IP</a:t>
            </a:r>
            <a:endParaRPr kumimoji="0" lang="en-US" altLang="zh-CN">
              <a:solidFill>
                <a:schemeClr val="bg1"/>
              </a:solidFill>
              <a:latin typeface="Comic Sans MS" panose="030F0702030302020204" pitchFamily="66" charset="0"/>
              <a:ea typeface="宋体" panose="02010600030101010101" pitchFamily="2" charset="-122"/>
            </a:endParaRPr>
          </a:p>
        </p:txBody>
      </p:sp>
      <p:sp>
        <p:nvSpPr>
          <p:cNvPr id="55315" name="AutoShape 19"/>
          <p:cNvSpPr>
            <a:spLocks noChangeArrowheads="1"/>
          </p:cNvSpPr>
          <p:nvPr/>
        </p:nvSpPr>
        <p:spPr bwMode="auto">
          <a:xfrm>
            <a:off x="7431088" y="4076700"/>
            <a:ext cx="977900" cy="457200"/>
          </a:xfrm>
          <a:prstGeom prst="bevel">
            <a:avLst>
              <a:gd name="adj" fmla="val 11458"/>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en-US" altLang="zh-CN">
                <a:solidFill>
                  <a:schemeClr val="bg1"/>
                </a:solidFill>
                <a:latin typeface="Comic Sans MS" panose="030F0702030302020204" pitchFamily="66" charset="0"/>
                <a:ea typeface="宋体" panose="02010600030101010101" pitchFamily="2" charset="-122"/>
              </a:rPr>
              <a:t>Port</a:t>
            </a:r>
            <a:endParaRPr kumimoji="0" lang="en-US" altLang="zh-CN">
              <a:solidFill>
                <a:schemeClr val="bg1"/>
              </a:solidFill>
              <a:latin typeface="Comic Sans MS" panose="030F0702030302020204" pitchFamily="66" charset="0"/>
              <a:ea typeface="宋体" panose="02010600030101010101" pitchFamily="2" charset="-122"/>
            </a:endParaRPr>
          </a:p>
        </p:txBody>
      </p:sp>
      <p:sp>
        <p:nvSpPr>
          <p:cNvPr id="55316" name="AutoShape 20"/>
          <p:cNvSpPr>
            <a:spLocks noChangeArrowheads="1"/>
          </p:cNvSpPr>
          <p:nvPr/>
        </p:nvSpPr>
        <p:spPr bwMode="auto">
          <a:xfrm>
            <a:off x="8408988" y="4059238"/>
            <a:ext cx="938212" cy="457200"/>
          </a:xfrm>
          <a:prstGeom prst="bevel">
            <a:avLst>
              <a:gd name="adj" fmla="val 11458"/>
            </a:avLst>
          </a:prstGeom>
          <a:solidFill>
            <a:srgbClr val="5E7FC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en-US" altLang="zh-CN">
                <a:solidFill>
                  <a:schemeClr val="bg1"/>
                </a:solidFill>
                <a:latin typeface="Comic Sans MS" panose="030F0702030302020204" pitchFamily="66" charset="0"/>
                <a:ea typeface="宋体" panose="02010600030101010101" pitchFamily="2" charset="-122"/>
              </a:rPr>
              <a:t>Data</a:t>
            </a:r>
            <a:endParaRPr kumimoji="0" lang="en-US" altLang="zh-CN">
              <a:solidFill>
                <a:schemeClr val="bg1"/>
              </a:solidFill>
              <a:latin typeface="Comic Sans MS" panose="030F0702030302020204" pitchFamily="66" charset="0"/>
              <a:ea typeface="宋体" panose="02010600030101010101" pitchFamily="2" charset="-122"/>
            </a:endParaRPr>
          </a:p>
        </p:txBody>
      </p:sp>
      <p:sp>
        <p:nvSpPr>
          <p:cNvPr id="55317" name="AutoShape 21"/>
          <p:cNvSpPr>
            <a:spLocks noChangeArrowheads="1"/>
          </p:cNvSpPr>
          <p:nvPr/>
        </p:nvSpPr>
        <p:spPr bwMode="auto">
          <a:xfrm>
            <a:off x="5494338" y="4089400"/>
            <a:ext cx="1028700" cy="457200"/>
          </a:xfrm>
          <a:prstGeom prst="bevel">
            <a:avLst>
              <a:gd name="adj" fmla="val 11458"/>
            </a:avLst>
          </a:prstGeom>
          <a:solidFill>
            <a:srgbClr val="438C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en-US" altLang="zh-CN" sz="2000">
                <a:solidFill>
                  <a:schemeClr val="bg1"/>
                </a:solidFill>
                <a:latin typeface="Comic Sans MS" panose="030F0702030302020204" pitchFamily="66" charset="0"/>
                <a:ea typeface="宋体" panose="02010600030101010101" pitchFamily="2" charset="-122"/>
              </a:rPr>
              <a:t>MAC</a:t>
            </a:r>
            <a:endParaRPr kumimoji="0" lang="en-US" altLang="zh-CN" sz="2000">
              <a:solidFill>
                <a:schemeClr val="bg1"/>
              </a:solidFill>
              <a:latin typeface="Comic Sans MS" panose="030F0702030302020204" pitchFamily="66" charset="0"/>
              <a:ea typeface="宋体" panose="02010600030101010101" pitchFamily="2" charset="-122"/>
            </a:endParaRPr>
          </a:p>
        </p:txBody>
      </p:sp>
      <p:sp>
        <p:nvSpPr>
          <p:cNvPr id="55318" name="Line 22"/>
          <p:cNvSpPr>
            <a:spLocks noChangeShapeType="1"/>
          </p:cNvSpPr>
          <p:nvPr/>
        </p:nvSpPr>
        <p:spPr bwMode="auto">
          <a:xfrm>
            <a:off x="3343276" y="908050"/>
            <a:ext cx="3311525" cy="0"/>
          </a:xfrm>
          <a:prstGeom prst="line">
            <a:avLst/>
          </a:prstGeom>
          <a:noFill/>
          <a:ln w="57150">
            <a:solidFill>
              <a:srgbClr val="B941DF"/>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19" name="Text Box 23"/>
          <p:cNvSpPr txBox="1">
            <a:spLocks noChangeArrowheads="1"/>
          </p:cNvSpPr>
          <p:nvPr/>
        </p:nvSpPr>
        <p:spPr bwMode="auto">
          <a:xfrm>
            <a:off x="3729039" y="549276"/>
            <a:ext cx="2663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r>
              <a:rPr kumimoji="0" lang="en-US" altLang="zh-CN" sz="1800">
                <a:solidFill>
                  <a:schemeClr val="bg1"/>
                </a:solidFill>
                <a:latin typeface="GungsuhChe" pitchFamily="49" charset="-128"/>
                <a:ea typeface="GungsuhChe" pitchFamily="49" charset="-128"/>
              </a:rPr>
              <a:t>protocols</a:t>
            </a:r>
            <a:endParaRPr kumimoji="0" lang="en-US" altLang="zh-CN" sz="1800">
              <a:solidFill>
                <a:schemeClr val="bg1"/>
              </a:solidFill>
              <a:latin typeface="GungsuhChe" pitchFamily="49" charset="-128"/>
              <a:ea typeface="GungsuhChe" pitchFamily="49" charset="-128"/>
            </a:endParaRPr>
          </a:p>
        </p:txBody>
      </p:sp>
      <p:sp>
        <p:nvSpPr>
          <p:cNvPr id="55320" name="Line 24"/>
          <p:cNvSpPr>
            <a:spLocks noChangeShapeType="1"/>
          </p:cNvSpPr>
          <p:nvPr/>
        </p:nvSpPr>
        <p:spPr bwMode="auto">
          <a:xfrm>
            <a:off x="3775076" y="1916113"/>
            <a:ext cx="2447925" cy="0"/>
          </a:xfrm>
          <a:prstGeom prst="line">
            <a:avLst/>
          </a:prstGeom>
          <a:noFill/>
          <a:ln w="57150">
            <a:solidFill>
              <a:srgbClr val="B941DF"/>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21" name="Text Box 25"/>
          <p:cNvSpPr txBox="1">
            <a:spLocks noChangeArrowheads="1"/>
          </p:cNvSpPr>
          <p:nvPr/>
        </p:nvSpPr>
        <p:spPr bwMode="auto">
          <a:xfrm>
            <a:off x="3729039" y="1557338"/>
            <a:ext cx="25923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r>
              <a:rPr kumimoji="0" lang="en-US" altLang="zh-CN" sz="1800">
                <a:latin typeface="GungsuhChe" pitchFamily="49" charset="-128"/>
                <a:ea typeface="GungsuhChe" pitchFamily="49" charset="-128"/>
              </a:rPr>
              <a:t>protocols</a:t>
            </a:r>
            <a:endParaRPr kumimoji="0" lang="en-US" altLang="zh-CN" sz="1800">
              <a:latin typeface="GungsuhChe" pitchFamily="49" charset="-128"/>
              <a:ea typeface="GungsuhChe" pitchFamily="49" charset="-128"/>
            </a:endParaRPr>
          </a:p>
        </p:txBody>
      </p:sp>
      <p:sp>
        <p:nvSpPr>
          <p:cNvPr id="55322" name="Line 26"/>
          <p:cNvSpPr>
            <a:spLocks noChangeShapeType="1"/>
          </p:cNvSpPr>
          <p:nvPr/>
        </p:nvSpPr>
        <p:spPr bwMode="auto">
          <a:xfrm>
            <a:off x="4089400" y="3195638"/>
            <a:ext cx="1657350" cy="0"/>
          </a:xfrm>
          <a:prstGeom prst="line">
            <a:avLst/>
          </a:prstGeom>
          <a:noFill/>
          <a:ln w="57150">
            <a:solidFill>
              <a:srgbClr val="B941DF"/>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23" name="Text Box 27"/>
          <p:cNvSpPr txBox="1">
            <a:spLocks noChangeArrowheads="1"/>
          </p:cNvSpPr>
          <p:nvPr/>
        </p:nvSpPr>
        <p:spPr bwMode="auto">
          <a:xfrm>
            <a:off x="4089401" y="2781301"/>
            <a:ext cx="1800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r>
              <a:rPr kumimoji="0" lang="en-US" altLang="zh-CN" sz="1800">
                <a:latin typeface="GungsuhChe" pitchFamily="49" charset="-128"/>
                <a:ea typeface="GungsuhChe" pitchFamily="49" charset="-128"/>
              </a:rPr>
              <a:t>protocols</a:t>
            </a:r>
            <a:endParaRPr kumimoji="0" lang="en-US" altLang="zh-CN" sz="1800">
              <a:latin typeface="GungsuhChe" pitchFamily="49" charset="-128"/>
              <a:ea typeface="GungsuhChe" pitchFamily="49" charset="-128"/>
            </a:endParaRPr>
          </a:p>
        </p:txBody>
      </p:sp>
      <p:sp>
        <p:nvSpPr>
          <p:cNvPr id="55324" name="Line 28"/>
          <p:cNvSpPr>
            <a:spLocks noChangeShapeType="1"/>
          </p:cNvSpPr>
          <p:nvPr/>
        </p:nvSpPr>
        <p:spPr bwMode="auto">
          <a:xfrm flipV="1">
            <a:off x="4448176" y="4346575"/>
            <a:ext cx="1082675" cy="19050"/>
          </a:xfrm>
          <a:prstGeom prst="line">
            <a:avLst/>
          </a:prstGeom>
          <a:noFill/>
          <a:ln w="57150">
            <a:solidFill>
              <a:srgbClr val="B941DF"/>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25" name="Text Box 29"/>
          <p:cNvSpPr txBox="1">
            <a:spLocks noChangeArrowheads="1"/>
          </p:cNvSpPr>
          <p:nvPr/>
        </p:nvSpPr>
        <p:spPr bwMode="auto">
          <a:xfrm>
            <a:off x="4305300" y="3933826"/>
            <a:ext cx="1366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r>
              <a:rPr kumimoji="0" lang="en-US" altLang="zh-CN" sz="1800">
                <a:latin typeface="GungsuhChe" pitchFamily="49" charset="-128"/>
                <a:ea typeface="GungsuhChe" pitchFamily="49" charset="-128"/>
              </a:rPr>
              <a:t>protocols</a:t>
            </a:r>
            <a:endParaRPr kumimoji="0" lang="en-US" altLang="zh-CN" sz="1800">
              <a:latin typeface="GungsuhChe" pitchFamily="49" charset="-128"/>
              <a:ea typeface="GungsuhChe" pitchFamily="49" charset="-128"/>
            </a:endParaRPr>
          </a:p>
        </p:txBody>
      </p:sp>
      <p:sp>
        <p:nvSpPr>
          <p:cNvPr id="55326" name="Line 30"/>
          <p:cNvSpPr>
            <a:spLocks noChangeShapeType="1"/>
          </p:cNvSpPr>
          <p:nvPr/>
        </p:nvSpPr>
        <p:spPr bwMode="auto">
          <a:xfrm>
            <a:off x="2578100" y="1120776"/>
            <a:ext cx="0" cy="576263"/>
          </a:xfrm>
          <a:prstGeom prst="line">
            <a:avLst/>
          </a:prstGeom>
          <a:noFill/>
          <a:ln w="57150">
            <a:solidFill>
              <a:schemeClr val="hlink"/>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27" name="Line 31"/>
          <p:cNvSpPr>
            <a:spLocks noChangeShapeType="1"/>
          </p:cNvSpPr>
          <p:nvPr/>
        </p:nvSpPr>
        <p:spPr bwMode="auto">
          <a:xfrm flipH="1">
            <a:off x="2533650" y="2157413"/>
            <a:ext cx="14288" cy="766762"/>
          </a:xfrm>
          <a:prstGeom prst="line">
            <a:avLst/>
          </a:prstGeom>
          <a:noFill/>
          <a:ln w="57150">
            <a:solidFill>
              <a:schemeClr val="hlink"/>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28" name="Line 32"/>
          <p:cNvSpPr>
            <a:spLocks noChangeShapeType="1"/>
          </p:cNvSpPr>
          <p:nvPr/>
        </p:nvSpPr>
        <p:spPr bwMode="auto">
          <a:xfrm>
            <a:off x="2505075" y="3367088"/>
            <a:ext cx="0" cy="692150"/>
          </a:xfrm>
          <a:prstGeom prst="line">
            <a:avLst/>
          </a:prstGeom>
          <a:noFill/>
          <a:ln w="57150">
            <a:solidFill>
              <a:schemeClr val="hlink"/>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29" name="Freeform 33"/>
          <p:cNvSpPr/>
          <p:nvPr/>
        </p:nvSpPr>
        <p:spPr bwMode="auto">
          <a:xfrm>
            <a:off x="2505075" y="4511676"/>
            <a:ext cx="5054600" cy="341313"/>
          </a:xfrm>
          <a:custGeom>
            <a:avLst/>
            <a:gdLst>
              <a:gd name="T0" fmla="*/ 0 w 3184"/>
              <a:gd name="T1" fmla="*/ 2147483647 h 215"/>
              <a:gd name="T2" fmla="*/ 0 w 3184"/>
              <a:gd name="T3" fmla="*/ 2147483647 h 215"/>
              <a:gd name="T4" fmla="*/ 2147483647 w 3184"/>
              <a:gd name="T5" fmla="*/ 2147483647 h 215"/>
              <a:gd name="T6" fmla="*/ 2147483647 w 3184"/>
              <a:gd name="T7" fmla="*/ 0 h 215"/>
              <a:gd name="T8" fmla="*/ 0 60000 65536"/>
              <a:gd name="T9" fmla="*/ 0 60000 65536"/>
              <a:gd name="T10" fmla="*/ 0 60000 65536"/>
              <a:gd name="T11" fmla="*/ 0 60000 65536"/>
              <a:gd name="T12" fmla="*/ 0 w 3184"/>
              <a:gd name="T13" fmla="*/ 0 h 215"/>
              <a:gd name="T14" fmla="*/ 3184 w 3184"/>
              <a:gd name="T15" fmla="*/ 215 h 215"/>
            </a:gdLst>
            <a:ahLst/>
            <a:cxnLst>
              <a:cxn ang="T8">
                <a:pos x="T0" y="T1"/>
              </a:cxn>
              <a:cxn ang="T9">
                <a:pos x="T2" y="T3"/>
              </a:cxn>
              <a:cxn ang="T10">
                <a:pos x="T4" y="T5"/>
              </a:cxn>
              <a:cxn ang="T11">
                <a:pos x="T6" y="T7"/>
              </a:cxn>
            </a:cxnLst>
            <a:rect l="T12" t="T13" r="T14" b="T15"/>
            <a:pathLst>
              <a:path w="3184" h="215">
                <a:moveTo>
                  <a:pt x="0" y="32"/>
                </a:moveTo>
                <a:lnTo>
                  <a:pt x="0" y="200"/>
                </a:lnTo>
                <a:lnTo>
                  <a:pt x="3183" y="215"/>
                </a:lnTo>
                <a:lnTo>
                  <a:pt x="3184" y="0"/>
                </a:lnTo>
              </a:path>
            </a:pathLst>
          </a:custGeom>
          <a:noFill/>
          <a:ln w="57150">
            <a:solidFill>
              <a:schemeClr val="hlink"/>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30" name="Line 34"/>
          <p:cNvSpPr>
            <a:spLocks noChangeShapeType="1"/>
          </p:cNvSpPr>
          <p:nvPr/>
        </p:nvSpPr>
        <p:spPr bwMode="auto">
          <a:xfrm flipV="1">
            <a:off x="7546975" y="3338514"/>
            <a:ext cx="0" cy="720725"/>
          </a:xfrm>
          <a:prstGeom prst="line">
            <a:avLst/>
          </a:prstGeom>
          <a:noFill/>
          <a:ln w="57150">
            <a:solidFill>
              <a:schemeClr val="hlink"/>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31" name="Line 35"/>
          <p:cNvSpPr>
            <a:spLocks noChangeShapeType="1"/>
          </p:cNvSpPr>
          <p:nvPr/>
        </p:nvSpPr>
        <p:spPr bwMode="auto">
          <a:xfrm flipV="1">
            <a:off x="7546975" y="2095501"/>
            <a:ext cx="0" cy="811213"/>
          </a:xfrm>
          <a:prstGeom prst="line">
            <a:avLst/>
          </a:prstGeom>
          <a:noFill/>
          <a:ln w="57150">
            <a:solidFill>
              <a:schemeClr val="hlink"/>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32" name="Line 36"/>
          <p:cNvSpPr>
            <a:spLocks noChangeShapeType="1"/>
          </p:cNvSpPr>
          <p:nvPr/>
        </p:nvSpPr>
        <p:spPr bwMode="auto">
          <a:xfrm flipV="1">
            <a:off x="7546975" y="1106488"/>
            <a:ext cx="0" cy="647700"/>
          </a:xfrm>
          <a:prstGeom prst="line">
            <a:avLst/>
          </a:prstGeom>
          <a:noFill/>
          <a:ln w="57150">
            <a:solidFill>
              <a:schemeClr val="hlink"/>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pic>
        <p:nvPicPr>
          <p:cNvPr id="94245" name="Picture 37" descr="MCj04273570000[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178800" y="5689600"/>
            <a:ext cx="134620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38"/>
          <p:cNvGrpSpPr/>
          <p:nvPr/>
        </p:nvGrpSpPr>
        <p:grpSpPr bwMode="auto">
          <a:xfrm>
            <a:off x="1568451" y="4941888"/>
            <a:ext cx="2151063" cy="1008062"/>
            <a:chOff x="748" y="3113"/>
            <a:chExt cx="1355" cy="635"/>
          </a:xfrm>
        </p:grpSpPr>
        <p:graphicFrame>
          <p:nvGraphicFramePr>
            <p:cNvPr id="94250" name="Object 39"/>
            <p:cNvGraphicFramePr>
              <a:graphicFrameLocks noChangeAspect="1"/>
            </p:cNvGraphicFramePr>
            <p:nvPr/>
          </p:nvGraphicFramePr>
          <p:xfrm>
            <a:off x="748" y="3113"/>
            <a:ext cx="1355" cy="635"/>
          </p:xfrm>
          <a:graphic>
            <a:graphicData uri="http://schemas.openxmlformats.org/presentationml/2006/ole">
              <mc:AlternateContent xmlns:mc="http://schemas.openxmlformats.org/markup-compatibility/2006">
                <mc:Choice xmlns:v="urn:schemas-microsoft-com:vml" Requires="v">
                  <p:oleObj spid="_x0000_s22532" name="CorelDRAW" r:id="rId2" imgW="4876800" imgH="3248025" progId="CorelDRAW.Graphic.9">
                    <p:embed/>
                  </p:oleObj>
                </mc:Choice>
                <mc:Fallback>
                  <p:oleObj name="CorelDRAW" r:id="rId2" imgW="4876800" imgH="3248025" progId="CorelDRAW.Graphic.9">
                    <p:embed/>
                    <p:pic>
                      <p:nvPicPr>
                        <p:cNvPr id="0" name="Object 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 y="3113"/>
                          <a:ext cx="1355" cy="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4251" name="Text Box 40"/>
            <p:cNvSpPr txBox="1">
              <a:spLocks noChangeArrowheads="1"/>
            </p:cNvSpPr>
            <p:nvPr/>
          </p:nvSpPr>
          <p:spPr bwMode="auto">
            <a:xfrm>
              <a:off x="899" y="3295"/>
              <a:ext cx="11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spcBef>
                  <a:spcPct val="50000"/>
                </a:spcBef>
              </a:pPr>
              <a:r>
                <a:rPr lang="en-US" altLang="zh-CN" sz="2000">
                  <a:latin typeface="Comic Sans MS" panose="030F0702030302020204" pitchFamily="66" charset="0"/>
                  <a:ea typeface="华文行楷" panose="02010800040101010101" pitchFamily="2" charset="-122"/>
                </a:rPr>
                <a:t>encapsulation</a:t>
              </a:r>
              <a:endParaRPr lang="en-US" altLang="zh-CN" sz="2000">
                <a:latin typeface="Comic Sans MS" panose="030F0702030302020204" pitchFamily="66" charset="0"/>
                <a:ea typeface="华文行楷" panose="02010800040101010101" pitchFamily="2" charset="-122"/>
              </a:endParaRPr>
            </a:p>
          </p:txBody>
        </p:sp>
      </p:grpSp>
      <p:grpSp>
        <p:nvGrpSpPr>
          <p:cNvPr id="3" name="Group 41"/>
          <p:cNvGrpSpPr/>
          <p:nvPr/>
        </p:nvGrpSpPr>
        <p:grpSpPr bwMode="auto">
          <a:xfrm>
            <a:off x="6465888" y="4941888"/>
            <a:ext cx="2151062" cy="1008062"/>
            <a:chOff x="748" y="3113"/>
            <a:chExt cx="1355" cy="635"/>
          </a:xfrm>
        </p:grpSpPr>
        <p:graphicFrame>
          <p:nvGraphicFramePr>
            <p:cNvPr id="94248" name="Object 42"/>
            <p:cNvGraphicFramePr>
              <a:graphicFrameLocks noChangeAspect="1"/>
            </p:cNvGraphicFramePr>
            <p:nvPr/>
          </p:nvGraphicFramePr>
          <p:xfrm>
            <a:off x="748" y="3113"/>
            <a:ext cx="1355" cy="635"/>
          </p:xfrm>
          <a:graphic>
            <a:graphicData uri="http://schemas.openxmlformats.org/presentationml/2006/ole">
              <mc:AlternateContent xmlns:mc="http://schemas.openxmlformats.org/markup-compatibility/2006">
                <mc:Choice xmlns:v="urn:schemas-microsoft-com:vml" Requires="v">
                  <p:oleObj spid="_x0000_s22533" name="CorelDRAW" r:id="rId4" imgW="4876800" imgH="3248025" progId="CorelDRAW.Graphic.9">
                    <p:embed/>
                  </p:oleObj>
                </mc:Choice>
                <mc:Fallback>
                  <p:oleObj name="CorelDRAW" r:id="rId4" imgW="4876800" imgH="3248025" progId="CorelDRAW.Graphic.9">
                    <p:embed/>
                    <p:pic>
                      <p:nvPicPr>
                        <p:cNvPr id="0" name="Object 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 y="3113"/>
                          <a:ext cx="1355" cy="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4249" name="Text Box 43"/>
            <p:cNvSpPr txBox="1">
              <a:spLocks noChangeArrowheads="1"/>
            </p:cNvSpPr>
            <p:nvPr/>
          </p:nvSpPr>
          <p:spPr bwMode="auto">
            <a:xfrm>
              <a:off x="899" y="3295"/>
              <a:ext cx="11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spcBef>
                  <a:spcPct val="50000"/>
                </a:spcBef>
              </a:pPr>
              <a:r>
                <a:rPr lang="en-US" altLang="zh-CN" sz="2000">
                  <a:latin typeface="Comic Sans MS" panose="030F0702030302020204" pitchFamily="66" charset="0"/>
                  <a:ea typeface="华文行楷" panose="02010800040101010101" pitchFamily="2" charset="-122"/>
                </a:rPr>
                <a:t>decapsulation</a:t>
              </a:r>
              <a:endParaRPr lang="en-US" altLang="zh-CN" sz="2000">
                <a:latin typeface="Comic Sans MS" panose="030F0702030302020204" pitchFamily="66" charset="0"/>
                <a:ea typeface="华文行楷" panose="02010800040101010101" pitchFamily="2" charset="-122"/>
              </a:endParaRPr>
            </a:p>
          </p:txBody>
        </p:sp>
      </p:gr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55326"/>
                                        </p:tgtEl>
                                        <p:attrNameLst>
                                          <p:attrName>style.visibility</p:attrName>
                                        </p:attrNameLst>
                                      </p:cBhvr>
                                      <p:to>
                                        <p:strVal val="visible"/>
                                      </p:to>
                                    </p:set>
                                    <p:animEffect transition="in" filter="wipe(up)">
                                      <p:cBhvr>
                                        <p:cTn id="11" dur="500"/>
                                        <p:tgtEl>
                                          <p:spTgt spid="55326"/>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5530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55299"/>
                                        </p:tgtEl>
                                        <p:attrNameLst>
                                          <p:attrName>style.visibility</p:attrName>
                                        </p:attrNameLst>
                                      </p:cBhvr>
                                      <p:to>
                                        <p:strVal val="visible"/>
                                      </p:to>
                                    </p:set>
                                    <p:anim calcmode="lin" valueType="num">
                                      <p:cBhvr additive="base">
                                        <p:cTn id="18" dur="500" fill="hold"/>
                                        <p:tgtEl>
                                          <p:spTgt spid="55299"/>
                                        </p:tgtEl>
                                        <p:attrNameLst>
                                          <p:attrName>ppt_x</p:attrName>
                                        </p:attrNameLst>
                                      </p:cBhvr>
                                      <p:tavLst>
                                        <p:tav tm="0">
                                          <p:val>
                                            <p:strVal val="0-#ppt_w/2"/>
                                          </p:val>
                                        </p:tav>
                                        <p:tav tm="100000">
                                          <p:val>
                                            <p:strVal val="#ppt_x"/>
                                          </p:val>
                                        </p:tav>
                                      </p:tavLst>
                                    </p:anim>
                                    <p:anim calcmode="lin" valueType="num">
                                      <p:cBhvr additive="base">
                                        <p:cTn id="19" dur="500" fill="hold"/>
                                        <p:tgtEl>
                                          <p:spTgt spid="55299"/>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55327"/>
                                        </p:tgtEl>
                                        <p:attrNameLst>
                                          <p:attrName>style.visibility</p:attrName>
                                        </p:attrNameLst>
                                      </p:cBhvr>
                                      <p:to>
                                        <p:strVal val="visible"/>
                                      </p:to>
                                    </p:set>
                                    <p:animEffect transition="in" filter="wipe(up)">
                                      <p:cBhvr>
                                        <p:cTn id="24" dur="500"/>
                                        <p:tgtEl>
                                          <p:spTgt spid="55327"/>
                                        </p:tgtEl>
                                      </p:cBhvr>
                                    </p:animEffect>
                                  </p:childTnLst>
                                </p:cTn>
                              </p:par>
                              <p:par>
                                <p:cTn id="25" presetID="1" presetClass="entr" presetSubtype="0" fill="hold" grpId="0" nodeType="withEffect">
                                  <p:stCondLst>
                                    <p:cond delay="0"/>
                                  </p:stCondLst>
                                  <p:childTnLst>
                                    <p:set>
                                      <p:cBhvr>
                                        <p:cTn id="26" dur="1" fill="hold">
                                          <p:stCondLst>
                                            <p:cond delay="0"/>
                                          </p:stCondLst>
                                        </p:cTn>
                                        <p:tgtEl>
                                          <p:spTgt spid="5530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30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55301"/>
                                        </p:tgtEl>
                                        <p:attrNameLst>
                                          <p:attrName>style.visibility</p:attrName>
                                        </p:attrNameLst>
                                      </p:cBhvr>
                                      <p:to>
                                        <p:strVal val="visible"/>
                                      </p:to>
                                    </p:set>
                                    <p:anim calcmode="lin" valueType="num">
                                      <p:cBhvr additive="base">
                                        <p:cTn id="33" dur="500" fill="hold"/>
                                        <p:tgtEl>
                                          <p:spTgt spid="55301"/>
                                        </p:tgtEl>
                                        <p:attrNameLst>
                                          <p:attrName>ppt_x</p:attrName>
                                        </p:attrNameLst>
                                      </p:cBhvr>
                                      <p:tavLst>
                                        <p:tav tm="0">
                                          <p:val>
                                            <p:strVal val="0-#ppt_w/2"/>
                                          </p:val>
                                        </p:tav>
                                        <p:tav tm="100000">
                                          <p:val>
                                            <p:strVal val="#ppt_x"/>
                                          </p:val>
                                        </p:tav>
                                      </p:tavLst>
                                    </p:anim>
                                    <p:anim calcmode="lin" valueType="num">
                                      <p:cBhvr additive="base">
                                        <p:cTn id="34" dur="500" fill="hold"/>
                                        <p:tgtEl>
                                          <p:spTgt spid="55301"/>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55328"/>
                                        </p:tgtEl>
                                        <p:attrNameLst>
                                          <p:attrName>style.visibility</p:attrName>
                                        </p:attrNameLst>
                                      </p:cBhvr>
                                      <p:to>
                                        <p:strVal val="visible"/>
                                      </p:to>
                                    </p:set>
                                    <p:animEffect transition="in" filter="wipe(up)">
                                      <p:cBhvr>
                                        <p:cTn id="39" dur="500"/>
                                        <p:tgtEl>
                                          <p:spTgt spid="55328"/>
                                        </p:tgtEl>
                                      </p:cBhvr>
                                    </p:animEffect>
                                  </p:childTnLst>
                                </p:cTn>
                              </p:par>
                              <p:par>
                                <p:cTn id="40" presetID="1" presetClass="entr" presetSubtype="0" fill="hold" grpId="0" nodeType="withEffect">
                                  <p:stCondLst>
                                    <p:cond delay="0"/>
                                  </p:stCondLst>
                                  <p:childTnLst>
                                    <p:set>
                                      <p:cBhvr>
                                        <p:cTn id="41" dur="1" fill="hold">
                                          <p:stCondLst>
                                            <p:cond delay="0"/>
                                          </p:stCondLst>
                                        </p:cTn>
                                        <p:tgtEl>
                                          <p:spTgt spid="55306"/>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5530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5530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55307"/>
                                        </p:tgtEl>
                                        <p:attrNameLst>
                                          <p:attrName>style.visibility</p:attrName>
                                        </p:attrNameLst>
                                      </p:cBhvr>
                                      <p:to>
                                        <p:strVal val="visible"/>
                                      </p:to>
                                    </p:set>
                                    <p:anim calcmode="lin" valueType="num">
                                      <p:cBhvr additive="base">
                                        <p:cTn id="50" dur="500" fill="hold"/>
                                        <p:tgtEl>
                                          <p:spTgt spid="55307"/>
                                        </p:tgtEl>
                                        <p:attrNameLst>
                                          <p:attrName>ppt_x</p:attrName>
                                        </p:attrNameLst>
                                      </p:cBhvr>
                                      <p:tavLst>
                                        <p:tav tm="0">
                                          <p:val>
                                            <p:strVal val="0-#ppt_w/2"/>
                                          </p:val>
                                        </p:tav>
                                        <p:tav tm="100000">
                                          <p:val>
                                            <p:strVal val="#ppt_x"/>
                                          </p:val>
                                        </p:tav>
                                      </p:tavLst>
                                    </p:anim>
                                    <p:anim calcmode="lin" valueType="num">
                                      <p:cBhvr additive="base">
                                        <p:cTn id="51" dur="500" fill="hold"/>
                                        <p:tgtEl>
                                          <p:spTgt spid="55307"/>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55329"/>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55317"/>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55314"/>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55315"/>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55316"/>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55330"/>
                                        </p:tgtEl>
                                        <p:attrNameLst>
                                          <p:attrName>style.visibility</p:attrName>
                                        </p:attrNameLst>
                                      </p:cBhvr>
                                      <p:to>
                                        <p:strVal val="visible"/>
                                      </p:to>
                                    </p:set>
                                    <p:animEffect transition="in" filter="wipe(down)">
                                      <p:cBhvr>
                                        <p:cTn id="68" dur="500"/>
                                        <p:tgtEl>
                                          <p:spTgt spid="55330"/>
                                        </p:tgtEl>
                                      </p:cBhvr>
                                    </p:animEffect>
                                  </p:childTnLst>
                                </p:cTn>
                              </p:par>
                              <p:par>
                                <p:cTn id="69" presetID="1" presetClass="entr" presetSubtype="0" fill="hold" grpId="0" nodeType="withEffect">
                                  <p:stCondLst>
                                    <p:cond delay="0"/>
                                  </p:stCondLst>
                                  <p:childTnLst>
                                    <p:set>
                                      <p:cBhvr>
                                        <p:cTn id="70" dur="1" fill="hold">
                                          <p:stCondLst>
                                            <p:cond delay="0"/>
                                          </p:stCondLst>
                                        </p:cTn>
                                        <p:tgtEl>
                                          <p:spTgt spid="5531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531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531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55331"/>
                                        </p:tgtEl>
                                        <p:attrNameLst>
                                          <p:attrName>style.visibility</p:attrName>
                                        </p:attrNameLst>
                                      </p:cBhvr>
                                      <p:to>
                                        <p:strVal val="visible"/>
                                      </p:to>
                                    </p:set>
                                    <p:animEffect transition="in" filter="wipe(down)">
                                      <p:cBhvr>
                                        <p:cTn id="79" dur="500"/>
                                        <p:tgtEl>
                                          <p:spTgt spid="55331"/>
                                        </p:tgtEl>
                                      </p:cBhvr>
                                    </p:animEffect>
                                  </p:childTnLst>
                                </p:cTn>
                              </p:par>
                              <p:par>
                                <p:cTn id="80" presetID="1" presetClass="entr" presetSubtype="0" fill="hold" grpId="0" nodeType="withEffect">
                                  <p:stCondLst>
                                    <p:cond delay="0"/>
                                  </p:stCondLst>
                                  <p:childTnLst>
                                    <p:set>
                                      <p:cBhvr>
                                        <p:cTn id="81" dur="1" fill="hold">
                                          <p:stCondLst>
                                            <p:cond delay="0"/>
                                          </p:stCondLst>
                                        </p:cTn>
                                        <p:tgtEl>
                                          <p:spTgt spid="55309"/>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55310"/>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55332"/>
                                        </p:tgtEl>
                                        <p:attrNameLst>
                                          <p:attrName>style.visibility</p:attrName>
                                        </p:attrNameLst>
                                      </p:cBhvr>
                                      <p:to>
                                        <p:strVal val="visible"/>
                                      </p:to>
                                    </p:set>
                                    <p:animEffect transition="in" filter="wipe(down)">
                                      <p:cBhvr>
                                        <p:cTn id="88" dur="500"/>
                                        <p:tgtEl>
                                          <p:spTgt spid="55332"/>
                                        </p:tgtEl>
                                      </p:cBhvr>
                                    </p:animEffect>
                                  </p:childTnLst>
                                </p:cTn>
                              </p:par>
                              <p:par>
                                <p:cTn id="89" presetID="1" presetClass="entr" presetSubtype="0" fill="hold" grpId="0" nodeType="withEffect">
                                  <p:stCondLst>
                                    <p:cond delay="0"/>
                                  </p:stCondLst>
                                  <p:childTnLst>
                                    <p:set>
                                      <p:cBhvr>
                                        <p:cTn id="90" dur="1" fill="hold">
                                          <p:stCondLst>
                                            <p:cond delay="0"/>
                                          </p:stCondLst>
                                        </p:cTn>
                                        <p:tgtEl>
                                          <p:spTgt spid="5530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nodeType="clickEffect">
                                  <p:stCondLst>
                                    <p:cond delay="0"/>
                                  </p:stCondLst>
                                  <p:childTnLst>
                                    <p:set>
                                      <p:cBhvr>
                                        <p:cTn id="94" dur="1" fill="hold">
                                          <p:stCondLst>
                                            <p:cond delay="0"/>
                                          </p:stCondLst>
                                        </p:cTn>
                                        <p:tgtEl>
                                          <p:spTgt spid="2"/>
                                        </p:tgtEl>
                                        <p:attrNameLst>
                                          <p:attrName>style.visibility</p:attrName>
                                        </p:attrNameLst>
                                      </p:cBhvr>
                                      <p:to>
                                        <p:strVal val="visible"/>
                                      </p:to>
                                    </p:set>
                                    <p:animEffect transition="in" filter="blinds(horizontal)">
                                      <p:cBhvr>
                                        <p:cTn id="95" dur="500"/>
                                        <p:tgtEl>
                                          <p:spTgt spid="2"/>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nodeType="clickEffect">
                                  <p:stCondLst>
                                    <p:cond delay="0"/>
                                  </p:stCondLst>
                                  <p:childTnLst>
                                    <p:set>
                                      <p:cBhvr>
                                        <p:cTn id="99" dur="1" fill="hold">
                                          <p:stCondLst>
                                            <p:cond delay="0"/>
                                          </p:stCondLst>
                                        </p:cTn>
                                        <p:tgtEl>
                                          <p:spTgt spid="3"/>
                                        </p:tgtEl>
                                        <p:attrNameLst>
                                          <p:attrName>style.visibility</p:attrName>
                                        </p:attrNameLst>
                                      </p:cBhvr>
                                      <p:to>
                                        <p:strVal val="visible"/>
                                      </p:to>
                                    </p:set>
                                    <p:animEffect transition="in" filter="blinds(horizontal)">
                                      <p:cBhvr>
                                        <p:cTn id="100" dur="500"/>
                                        <p:tgtEl>
                                          <p:spTgt spid="3"/>
                                        </p:tgtEl>
                                      </p:cBhvr>
                                    </p:animEffec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55319"/>
                                        </p:tgtEl>
                                        <p:attrNameLst>
                                          <p:attrName>style.visibility</p:attrName>
                                        </p:attrNameLst>
                                      </p:cBhvr>
                                      <p:to>
                                        <p:strVal val="visible"/>
                                      </p:to>
                                    </p:set>
                                  </p:childTnLst>
                                </p:cTn>
                              </p:par>
                              <p:par>
                                <p:cTn id="105" presetID="4" presetClass="entr" presetSubtype="16" fill="hold" nodeType="withEffect">
                                  <p:stCondLst>
                                    <p:cond delay="0"/>
                                  </p:stCondLst>
                                  <p:childTnLst>
                                    <p:set>
                                      <p:cBhvr>
                                        <p:cTn id="106" dur="1" fill="hold">
                                          <p:stCondLst>
                                            <p:cond delay="0"/>
                                          </p:stCondLst>
                                        </p:cTn>
                                        <p:tgtEl>
                                          <p:spTgt spid="55318"/>
                                        </p:tgtEl>
                                        <p:attrNameLst>
                                          <p:attrName>style.visibility</p:attrName>
                                        </p:attrNameLst>
                                      </p:cBhvr>
                                      <p:to>
                                        <p:strVal val="visible"/>
                                      </p:to>
                                    </p:set>
                                    <p:animEffect transition="in" filter="box(in)">
                                      <p:cBhvr>
                                        <p:cTn id="107" dur="500"/>
                                        <p:tgtEl>
                                          <p:spTgt spid="55318"/>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55321"/>
                                        </p:tgtEl>
                                        <p:attrNameLst>
                                          <p:attrName>style.visibility</p:attrName>
                                        </p:attrNameLst>
                                      </p:cBhvr>
                                      <p:to>
                                        <p:strVal val="visible"/>
                                      </p:to>
                                    </p:set>
                                  </p:childTnLst>
                                </p:cTn>
                              </p:par>
                              <p:par>
                                <p:cTn id="112" presetID="4" presetClass="entr" presetSubtype="16" fill="hold" nodeType="withEffect">
                                  <p:stCondLst>
                                    <p:cond delay="0"/>
                                  </p:stCondLst>
                                  <p:childTnLst>
                                    <p:set>
                                      <p:cBhvr>
                                        <p:cTn id="113" dur="1" fill="hold">
                                          <p:stCondLst>
                                            <p:cond delay="0"/>
                                          </p:stCondLst>
                                        </p:cTn>
                                        <p:tgtEl>
                                          <p:spTgt spid="55320"/>
                                        </p:tgtEl>
                                        <p:attrNameLst>
                                          <p:attrName>style.visibility</p:attrName>
                                        </p:attrNameLst>
                                      </p:cBhvr>
                                      <p:to>
                                        <p:strVal val="visible"/>
                                      </p:to>
                                    </p:set>
                                    <p:animEffect transition="in" filter="box(in)">
                                      <p:cBhvr>
                                        <p:cTn id="114" dur="500"/>
                                        <p:tgtEl>
                                          <p:spTgt spid="55320"/>
                                        </p:tgtEl>
                                      </p:cBhvr>
                                    </p:animEffec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55323"/>
                                        </p:tgtEl>
                                        <p:attrNameLst>
                                          <p:attrName>style.visibility</p:attrName>
                                        </p:attrNameLst>
                                      </p:cBhvr>
                                      <p:to>
                                        <p:strVal val="visible"/>
                                      </p:to>
                                    </p:set>
                                  </p:childTnLst>
                                </p:cTn>
                              </p:par>
                              <p:par>
                                <p:cTn id="119" presetID="4" presetClass="entr" presetSubtype="16" fill="hold" nodeType="withEffect">
                                  <p:stCondLst>
                                    <p:cond delay="0"/>
                                  </p:stCondLst>
                                  <p:childTnLst>
                                    <p:set>
                                      <p:cBhvr>
                                        <p:cTn id="120" dur="1" fill="hold">
                                          <p:stCondLst>
                                            <p:cond delay="0"/>
                                          </p:stCondLst>
                                        </p:cTn>
                                        <p:tgtEl>
                                          <p:spTgt spid="55322"/>
                                        </p:tgtEl>
                                        <p:attrNameLst>
                                          <p:attrName>style.visibility</p:attrName>
                                        </p:attrNameLst>
                                      </p:cBhvr>
                                      <p:to>
                                        <p:strVal val="visible"/>
                                      </p:to>
                                    </p:set>
                                    <p:animEffect transition="in" filter="box(in)">
                                      <p:cBhvr>
                                        <p:cTn id="121" dur="500"/>
                                        <p:tgtEl>
                                          <p:spTgt spid="55322"/>
                                        </p:tgtEl>
                                      </p:cBhvr>
                                    </p:animEffect>
                                  </p:childTnLst>
                                </p:cTn>
                              </p:par>
                            </p:childTnLst>
                          </p:cTn>
                        </p:par>
                      </p:childTnLst>
                    </p:cTn>
                  </p:par>
                  <p:par>
                    <p:cTn id="122" fill="hold">
                      <p:stCondLst>
                        <p:cond delay="indefinite"/>
                      </p:stCondLst>
                      <p:childTnLst>
                        <p:par>
                          <p:cTn id="123" fill="hold">
                            <p:stCondLst>
                              <p:cond delay="0"/>
                            </p:stCondLst>
                            <p:childTnLst>
                              <p:par>
                                <p:cTn id="124" presetID="4" presetClass="entr" presetSubtype="16" fill="hold" nodeType="clickEffect">
                                  <p:stCondLst>
                                    <p:cond delay="0"/>
                                  </p:stCondLst>
                                  <p:childTnLst>
                                    <p:set>
                                      <p:cBhvr>
                                        <p:cTn id="125" dur="1" fill="hold">
                                          <p:stCondLst>
                                            <p:cond delay="0"/>
                                          </p:stCondLst>
                                        </p:cTn>
                                        <p:tgtEl>
                                          <p:spTgt spid="55324"/>
                                        </p:tgtEl>
                                        <p:attrNameLst>
                                          <p:attrName>style.visibility</p:attrName>
                                        </p:attrNameLst>
                                      </p:cBhvr>
                                      <p:to>
                                        <p:strVal val="visible"/>
                                      </p:to>
                                    </p:set>
                                    <p:animEffect transition="in" filter="box(in)">
                                      <p:cBhvr>
                                        <p:cTn id="126" dur="500"/>
                                        <p:tgtEl>
                                          <p:spTgt spid="55324"/>
                                        </p:tgtEl>
                                      </p:cBhvr>
                                    </p:animEffect>
                                  </p:childTnLst>
                                </p:cTn>
                              </p:par>
                              <p:par>
                                <p:cTn id="127" presetID="1" presetClass="entr" presetSubtype="0" fill="hold" grpId="0" nodeType="withEffect">
                                  <p:stCondLst>
                                    <p:cond delay="0"/>
                                  </p:stCondLst>
                                  <p:childTnLst>
                                    <p:set>
                                      <p:cBhvr>
                                        <p:cTn id="128" dur="1" fill="hold">
                                          <p:stCondLst>
                                            <p:cond delay="0"/>
                                          </p:stCondLst>
                                        </p:cTn>
                                        <p:tgtEl>
                                          <p:spTgt spid="553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animBg="1"/>
      <p:bldP spid="55299" grpId="0" animBg="1"/>
      <p:bldP spid="55300" grpId="0" animBg="1"/>
      <p:bldP spid="55301" grpId="0" animBg="1"/>
      <p:bldP spid="55302" grpId="0" animBg="1"/>
      <p:bldP spid="55303" grpId="0" animBg="1"/>
      <p:bldP spid="55304" grpId="0" animBg="1"/>
      <p:bldP spid="55305" grpId="0" animBg="1"/>
      <p:bldP spid="55306" grpId="0" animBg="1"/>
      <p:bldP spid="55307" grpId="0" animBg="1"/>
      <p:bldP spid="55308" grpId="0" animBg="1"/>
      <p:bldP spid="55309" grpId="0" animBg="1"/>
      <p:bldP spid="55310" grpId="0" animBg="1"/>
      <p:bldP spid="55311" grpId="0" animBg="1"/>
      <p:bldP spid="55312" grpId="0" animBg="1"/>
      <p:bldP spid="55313" grpId="0" animBg="1"/>
      <p:bldP spid="55314" grpId="0" animBg="1"/>
      <p:bldP spid="55315" grpId="0" animBg="1"/>
      <p:bldP spid="55316" grpId="0" animBg="1"/>
      <p:bldP spid="55317" grpId="0" animBg="1"/>
      <p:bldP spid="55319" grpId="0"/>
      <p:bldP spid="55321" grpId="0"/>
      <p:bldP spid="55323" grpId="0"/>
      <p:bldP spid="55325"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2"/>
          <p:cNvSpPr>
            <a:spLocks noGrp="1"/>
          </p:cNvSpPr>
          <p:nvPr>
            <p:ph type="title" idx="4294967295"/>
          </p:nvPr>
        </p:nvSpPr>
        <p:spPr/>
        <p:txBody>
          <a:bodyPr vert="horz" wrap="square" lIns="91440" tIns="45720" rIns="91440" bIns="45720" anchor="ctr"/>
          <a:p>
            <a:pPr eaLnBrk="1" hangingPunct="1"/>
            <a:r>
              <a:rPr lang="zh-CN" altLang="en-US" dirty="0"/>
              <a:t>复杂系统的设计方法学</a:t>
            </a:r>
            <a:r>
              <a:rPr lang="en-US" altLang="zh-CN" dirty="0"/>
              <a:t>—</a:t>
            </a:r>
            <a:r>
              <a:rPr lang="zh-CN" altLang="en-US" dirty="0"/>
              <a:t>分层</a:t>
            </a:r>
            <a:endParaRPr lang="zh-CN" altLang="en-US" dirty="0"/>
          </a:p>
        </p:txBody>
      </p:sp>
      <p:sp>
        <p:nvSpPr>
          <p:cNvPr id="76803" name="Rectangle 3"/>
          <p:cNvSpPr>
            <a:spLocks noGrp="1"/>
          </p:cNvSpPr>
          <p:nvPr>
            <p:ph type="body" idx="4294967295"/>
          </p:nvPr>
        </p:nvSpPr>
        <p:spPr/>
        <p:txBody>
          <a:bodyPr vert="horz" wrap="square" lIns="91440" tIns="45720" rIns="91440" bIns="45720" anchor="t"/>
          <a:p>
            <a:pPr eaLnBrk="1" hangingPunct="1"/>
            <a:r>
              <a:rPr lang="zh-CN" altLang="en-US" dirty="0">
                <a:latin typeface="Arial" panose="020B0604020202020204" pitchFamily="34" charset="0"/>
              </a:rPr>
              <a:t>首先，分而治之</a:t>
            </a:r>
            <a:r>
              <a:rPr lang="zh-CN" altLang="en-US" dirty="0"/>
              <a:t>：将庞大而复杂的问题，转化为若干较小的局部问题，而这些较小的局部问题就比较易于研究和处理；</a:t>
            </a:r>
            <a:endParaRPr lang="en-US" altLang="zh-CN" dirty="0"/>
          </a:p>
          <a:p>
            <a:pPr eaLnBrk="1" hangingPunct="1"/>
            <a:endParaRPr lang="en-US" altLang="zh-CN" dirty="0"/>
          </a:p>
          <a:p>
            <a:pPr eaLnBrk="1" hangingPunct="1"/>
            <a:r>
              <a:rPr lang="zh-CN" altLang="en-US" dirty="0"/>
              <a:t>其次，将分解的模块按照</a:t>
            </a:r>
            <a:r>
              <a:rPr lang="zh-CN" altLang="en-US" dirty="0">
                <a:solidFill>
                  <a:srgbClr val="FF0000"/>
                </a:solidFill>
              </a:rPr>
              <a:t>层次</a:t>
            </a:r>
            <a:r>
              <a:rPr lang="zh-CN" altLang="en-US" dirty="0"/>
              <a:t>的方式组织在一起。</a:t>
            </a:r>
            <a:endParaRPr lang="en-US" altLang="zh-CN" dirty="0"/>
          </a:p>
          <a:p>
            <a:pPr eaLnBrk="1" hangingPunct="1"/>
            <a:endParaRPr lang="zh-CN" altLang="en-US" sz="2400" dirty="0"/>
          </a:p>
        </p:txBody>
      </p:sp>
    </p:spTree>
  </p:cSld>
  <p:clrMapOvr>
    <a:masterClrMapping/>
  </p:clrMapOvr>
  <p:transition spd="slow">
    <p:wip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7826" name="Picture 2" descr="1-14"/>
          <p:cNvPicPr>
            <a:picLocks noChangeAspect="1"/>
          </p:cNvPicPr>
          <p:nvPr/>
        </p:nvPicPr>
        <p:blipFill>
          <a:blip r:embed="rId1"/>
          <a:stretch>
            <a:fillRect/>
          </a:stretch>
        </p:blipFill>
        <p:spPr>
          <a:xfrm>
            <a:off x="2362200" y="1181100"/>
            <a:ext cx="6091238" cy="5202238"/>
          </a:xfrm>
          <a:prstGeom prst="rect">
            <a:avLst/>
          </a:prstGeom>
          <a:gradFill rotWithShape="1">
            <a:gsLst>
              <a:gs pos="0">
                <a:srgbClr val="CCECFF">
                  <a:alpha val="64998"/>
                </a:srgbClr>
              </a:gs>
              <a:gs pos="100000">
                <a:schemeClr val="tx2">
                  <a:alpha val="53000"/>
                </a:schemeClr>
              </a:gs>
            </a:gsLst>
            <a:lin ang="5400000" scaled="1"/>
            <a:tileRect/>
          </a:gradFill>
          <a:ln w="9525">
            <a:noFill/>
          </a:ln>
        </p:spPr>
      </p:pic>
      <p:sp>
        <p:nvSpPr>
          <p:cNvPr id="77827" name="Text Box 3"/>
          <p:cNvSpPr txBox="1"/>
          <p:nvPr/>
        </p:nvSpPr>
        <p:spPr>
          <a:xfrm>
            <a:off x="3048000" y="1157288"/>
            <a:ext cx="914400" cy="337185"/>
          </a:xfrm>
          <a:prstGeom prst="rect">
            <a:avLst/>
          </a:prstGeom>
          <a:solidFill>
            <a:srgbClr val="CCECFF"/>
          </a:solidFill>
          <a:ln w="9525">
            <a:noFill/>
          </a:ln>
        </p:spPr>
        <p:txBody>
          <a:bodyPr>
            <a:spAutoFit/>
          </a:bodyPr>
          <a:p>
            <a:pPr>
              <a:spcBef>
                <a:spcPct val="50000"/>
              </a:spcBef>
            </a:pPr>
            <a:r>
              <a:rPr lang="zh-CN" altLang="en-US" sz="1600" b="1" dirty="0">
                <a:solidFill>
                  <a:srgbClr val="000000"/>
                </a:solidFill>
                <a:latin typeface="Comic Sans MS" panose="030F0702030302020204" pitchFamily="66" charset="0"/>
              </a:rPr>
              <a:t>印度</a:t>
            </a:r>
            <a:endParaRPr lang="zh-CN" altLang="en-US" sz="1600" b="1" dirty="0">
              <a:solidFill>
                <a:srgbClr val="000000"/>
              </a:solidFill>
              <a:latin typeface="Comic Sans MS" panose="030F0702030302020204" pitchFamily="66" charset="0"/>
            </a:endParaRPr>
          </a:p>
        </p:txBody>
      </p:sp>
      <p:sp>
        <p:nvSpPr>
          <p:cNvPr id="77828" name="Text Box 4"/>
          <p:cNvSpPr txBox="1"/>
          <p:nvPr/>
        </p:nvSpPr>
        <p:spPr>
          <a:xfrm>
            <a:off x="7086600" y="1157288"/>
            <a:ext cx="914400" cy="337185"/>
          </a:xfrm>
          <a:prstGeom prst="rect">
            <a:avLst/>
          </a:prstGeom>
          <a:solidFill>
            <a:srgbClr val="CCECFF"/>
          </a:solidFill>
          <a:ln w="9525">
            <a:noFill/>
          </a:ln>
        </p:spPr>
        <p:txBody>
          <a:bodyPr>
            <a:spAutoFit/>
          </a:bodyPr>
          <a:p>
            <a:pPr>
              <a:spcBef>
                <a:spcPct val="50000"/>
              </a:spcBef>
            </a:pPr>
            <a:r>
              <a:rPr lang="zh-CN" altLang="en-US" sz="1600" b="1" dirty="0">
                <a:solidFill>
                  <a:srgbClr val="000000"/>
                </a:solidFill>
                <a:latin typeface="Comic Sans MS" panose="030F0702030302020204" pitchFamily="66" charset="0"/>
              </a:rPr>
              <a:t>意大利</a:t>
            </a:r>
            <a:endParaRPr lang="zh-CN" altLang="en-US" sz="1600" b="1" dirty="0">
              <a:solidFill>
                <a:srgbClr val="000000"/>
              </a:solidFill>
              <a:latin typeface="Comic Sans MS" panose="030F0702030302020204" pitchFamily="66" charset="0"/>
            </a:endParaRPr>
          </a:p>
        </p:txBody>
      </p:sp>
      <p:sp>
        <p:nvSpPr>
          <p:cNvPr id="77829" name="Text Box 5"/>
          <p:cNvSpPr txBox="1"/>
          <p:nvPr/>
        </p:nvSpPr>
        <p:spPr>
          <a:xfrm>
            <a:off x="4419600" y="1711325"/>
            <a:ext cx="914400" cy="337185"/>
          </a:xfrm>
          <a:prstGeom prst="rect">
            <a:avLst/>
          </a:prstGeom>
          <a:solidFill>
            <a:srgbClr val="CCECFF"/>
          </a:solidFill>
          <a:ln w="9525">
            <a:noFill/>
          </a:ln>
        </p:spPr>
        <p:txBody>
          <a:bodyPr>
            <a:spAutoFit/>
          </a:bodyPr>
          <a:p>
            <a:pPr>
              <a:spcBef>
                <a:spcPct val="50000"/>
              </a:spcBef>
            </a:pPr>
            <a:r>
              <a:rPr lang="zh-CN" altLang="en-US" sz="1600" b="1" dirty="0">
                <a:solidFill>
                  <a:srgbClr val="000000"/>
                </a:solidFill>
                <a:latin typeface="Comic Sans MS" panose="030F0702030302020204" pitchFamily="66" charset="0"/>
              </a:rPr>
              <a:t>消息</a:t>
            </a:r>
            <a:endParaRPr lang="zh-CN" altLang="en-US" sz="1600" b="1" dirty="0">
              <a:solidFill>
                <a:srgbClr val="000000"/>
              </a:solidFill>
              <a:latin typeface="Comic Sans MS" panose="030F0702030302020204" pitchFamily="66" charset="0"/>
            </a:endParaRPr>
          </a:p>
        </p:txBody>
      </p:sp>
      <p:sp>
        <p:nvSpPr>
          <p:cNvPr id="77830" name="Text Box 6"/>
          <p:cNvSpPr txBox="1"/>
          <p:nvPr/>
        </p:nvSpPr>
        <p:spPr>
          <a:xfrm>
            <a:off x="5486400" y="1711325"/>
            <a:ext cx="914400" cy="337185"/>
          </a:xfrm>
          <a:prstGeom prst="rect">
            <a:avLst/>
          </a:prstGeom>
          <a:solidFill>
            <a:srgbClr val="CCECFF"/>
          </a:solidFill>
          <a:ln w="9525">
            <a:noFill/>
          </a:ln>
        </p:spPr>
        <p:txBody>
          <a:bodyPr>
            <a:spAutoFit/>
          </a:bodyPr>
          <a:p>
            <a:pPr algn="r">
              <a:spcBef>
                <a:spcPct val="50000"/>
              </a:spcBef>
            </a:pPr>
            <a:r>
              <a:rPr lang="zh-CN" altLang="en-US" sz="1600" b="1" dirty="0">
                <a:solidFill>
                  <a:srgbClr val="000000"/>
                </a:solidFill>
                <a:latin typeface="Comic Sans MS" panose="030F0702030302020204" pitchFamily="66" charset="0"/>
              </a:rPr>
              <a:t>哲学家</a:t>
            </a:r>
            <a:endParaRPr lang="zh-CN" altLang="en-US" sz="1600" b="1" dirty="0">
              <a:solidFill>
                <a:srgbClr val="000000"/>
              </a:solidFill>
              <a:latin typeface="Comic Sans MS" panose="030F0702030302020204" pitchFamily="66" charset="0"/>
            </a:endParaRPr>
          </a:p>
        </p:txBody>
      </p:sp>
      <p:sp>
        <p:nvSpPr>
          <p:cNvPr id="77831" name="Text Box 7"/>
          <p:cNvSpPr txBox="1"/>
          <p:nvPr/>
        </p:nvSpPr>
        <p:spPr>
          <a:xfrm>
            <a:off x="4495800" y="3108325"/>
            <a:ext cx="914400" cy="829945"/>
          </a:xfrm>
          <a:prstGeom prst="rect">
            <a:avLst/>
          </a:prstGeom>
          <a:solidFill>
            <a:srgbClr val="CCECFF"/>
          </a:solidFill>
          <a:ln w="9525">
            <a:noFill/>
          </a:ln>
        </p:spPr>
        <p:txBody>
          <a:bodyPr>
            <a:spAutoFit/>
          </a:bodyPr>
          <a:p>
            <a:pPr>
              <a:spcBef>
                <a:spcPct val="50000"/>
              </a:spcBef>
            </a:pPr>
            <a:r>
              <a:rPr lang="zh-CN" altLang="en-US" sz="1600" b="1" dirty="0">
                <a:solidFill>
                  <a:srgbClr val="000000"/>
                </a:solidFill>
                <a:latin typeface="Comic Sans MS" panose="030F0702030302020204" pitchFamily="66" charset="0"/>
              </a:rPr>
              <a:t>给远程翻译的信息</a:t>
            </a:r>
            <a:endParaRPr lang="zh-CN" altLang="en-US" sz="1600" b="1" dirty="0">
              <a:solidFill>
                <a:srgbClr val="000000"/>
              </a:solidFill>
              <a:latin typeface="Comic Sans MS" panose="030F0702030302020204" pitchFamily="66" charset="0"/>
            </a:endParaRPr>
          </a:p>
        </p:txBody>
      </p:sp>
      <p:sp>
        <p:nvSpPr>
          <p:cNvPr id="77832" name="Text Box 8"/>
          <p:cNvSpPr txBox="1"/>
          <p:nvPr/>
        </p:nvSpPr>
        <p:spPr>
          <a:xfrm>
            <a:off x="5486400" y="3184525"/>
            <a:ext cx="914400" cy="337185"/>
          </a:xfrm>
          <a:prstGeom prst="rect">
            <a:avLst/>
          </a:prstGeom>
          <a:solidFill>
            <a:srgbClr val="CCECFF"/>
          </a:solidFill>
          <a:ln w="9525">
            <a:noFill/>
          </a:ln>
        </p:spPr>
        <p:txBody>
          <a:bodyPr>
            <a:spAutoFit/>
          </a:bodyPr>
          <a:p>
            <a:pPr algn="r">
              <a:spcBef>
                <a:spcPct val="50000"/>
              </a:spcBef>
            </a:pPr>
            <a:r>
              <a:rPr lang="zh-CN" altLang="en-US" sz="1600" b="1" dirty="0">
                <a:solidFill>
                  <a:srgbClr val="000000"/>
                </a:solidFill>
                <a:latin typeface="Comic Sans MS" panose="030F0702030302020204" pitchFamily="66" charset="0"/>
              </a:rPr>
              <a:t>翻译</a:t>
            </a:r>
            <a:endParaRPr lang="zh-CN" altLang="en-US" sz="1600" b="1" dirty="0">
              <a:solidFill>
                <a:srgbClr val="000000"/>
              </a:solidFill>
              <a:latin typeface="Comic Sans MS" panose="030F0702030302020204" pitchFamily="66" charset="0"/>
            </a:endParaRPr>
          </a:p>
        </p:txBody>
      </p:sp>
      <p:sp>
        <p:nvSpPr>
          <p:cNvPr id="77833" name="Text Box 9"/>
          <p:cNvSpPr txBox="1"/>
          <p:nvPr/>
        </p:nvSpPr>
        <p:spPr>
          <a:xfrm>
            <a:off x="5486400" y="4937125"/>
            <a:ext cx="914400" cy="337185"/>
          </a:xfrm>
          <a:prstGeom prst="rect">
            <a:avLst/>
          </a:prstGeom>
          <a:solidFill>
            <a:srgbClr val="CCECFF"/>
          </a:solidFill>
          <a:ln w="9525">
            <a:noFill/>
          </a:ln>
        </p:spPr>
        <p:txBody>
          <a:bodyPr>
            <a:spAutoFit/>
          </a:bodyPr>
          <a:p>
            <a:pPr algn="r">
              <a:spcBef>
                <a:spcPct val="50000"/>
              </a:spcBef>
            </a:pPr>
            <a:r>
              <a:rPr lang="zh-CN" altLang="en-US" sz="1600" b="1" dirty="0">
                <a:solidFill>
                  <a:srgbClr val="000000"/>
                </a:solidFill>
                <a:latin typeface="Comic Sans MS" panose="030F0702030302020204" pitchFamily="66" charset="0"/>
              </a:rPr>
              <a:t>秘书</a:t>
            </a:r>
            <a:endParaRPr lang="zh-CN" altLang="en-US" sz="1600" b="1" dirty="0">
              <a:solidFill>
                <a:srgbClr val="000000"/>
              </a:solidFill>
              <a:latin typeface="Comic Sans MS" panose="030F0702030302020204" pitchFamily="66" charset="0"/>
            </a:endParaRPr>
          </a:p>
        </p:txBody>
      </p:sp>
      <p:sp>
        <p:nvSpPr>
          <p:cNvPr id="77834" name="Text Box 10"/>
          <p:cNvSpPr txBox="1"/>
          <p:nvPr/>
        </p:nvSpPr>
        <p:spPr>
          <a:xfrm>
            <a:off x="4495800" y="4645025"/>
            <a:ext cx="914400" cy="829945"/>
          </a:xfrm>
          <a:prstGeom prst="rect">
            <a:avLst/>
          </a:prstGeom>
          <a:solidFill>
            <a:srgbClr val="CCECFF"/>
          </a:solidFill>
          <a:ln w="9525">
            <a:noFill/>
          </a:ln>
        </p:spPr>
        <p:txBody>
          <a:bodyPr>
            <a:spAutoFit/>
          </a:bodyPr>
          <a:p>
            <a:pPr>
              <a:spcBef>
                <a:spcPct val="50000"/>
              </a:spcBef>
            </a:pPr>
            <a:r>
              <a:rPr lang="zh-CN" altLang="en-US" sz="1600" b="1" dirty="0">
                <a:solidFill>
                  <a:srgbClr val="000000"/>
                </a:solidFill>
                <a:latin typeface="Comic Sans MS" panose="030F0702030302020204" pitchFamily="66" charset="0"/>
              </a:rPr>
              <a:t>给远程秘书的信息</a:t>
            </a:r>
            <a:endParaRPr lang="zh-CN" altLang="en-US" sz="1600" b="1" dirty="0">
              <a:solidFill>
                <a:srgbClr val="000000"/>
              </a:solidFill>
              <a:latin typeface="Comic Sans MS" panose="030F0702030302020204" pitchFamily="66" charset="0"/>
            </a:endParaRPr>
          </a:p>
        </p:txBody>
      </p:sp>
      <p:grpSp>
        <p:nvGrpSpPr>
          <p:cNvPr id="77835" name="Group 11"/>
          <p:cNvGrpSpPr/>
          <p:nvPr/>
        </p:nvGrpSpPr>
        <p:grpSpPr>
          <a:xfrm>
            <a:off x="3429000" y="3184525"/>
            <a:ext cx="533400" cy="922338"/>
            <a:chOff x="1632" y="1536"/>
            <a:chExt cx="336" cy="581"/>
          </a:xfrm>
        </p:grpSpPr>
        <p:sp>
          <p:nvSpPr>
            <p:cNvPr id="77852" name="Text Box 12"/>
            <p:cNvSpPr txBox="1"/>
            <p:nvPr/>
          </p:nvSpPr>
          <p:spPr>
            <a:xfrm>
              <a:off x="1632" y="1536"/>
              <a:ext cx="336" cy="581"/>
            </a:xfrm>
            <a:prstGeom prst="rect">
              <a:avLst/>
            </a:prstGeom>
            <a:solidFill>
              <a:srgbClr val="CCECFF"/>
            </a:solidFill>
            <a:ln w="9525">
              <a:noFill/>
            </a:ln>
          </p:spPr>
          <p:txBody>
            <a:bodyPr>
              <a:spAutoFit/>
            </a:bodyPr>
            <a:p>
              <a:pPr algn="ctr">
                <a:spcBef>
                  <a:spcPct val="50000"/>
                </a:spcBef>
              </a:pPr>
              <a:r>
                <a:rPr lang="zh-CN" altLang="en-US" sz="1200" b="1" dirty="0">
                  <a:solidFill>
                    <a:srgbClr val="000000"/>
                  </a:solidFill>
                  <a:latin typeface="Comic Sans MS" panose="030F0702030302020204" pitchFamily="66" charset="0"/>
                  <a:ea typeface="黑体" panose="02010609060101010101" pitchFamily="2" charset="-122"/>
                </a:rPr>
                <a:t>汉语</a:t>
              </a:r>
              <a:endParaRPr lang="en-US" altLang="zh-CN" sz="1200" b="1" dirty="0">
                <a:solidFill>
                  <a:srgbClr val="000000"/>
                </a:solidFill>
                <a:latin typeface="Comic Sans MS" panose="030F0702030302020204" pitchFamily="66" charset="0"/>
                <a:ea typeface="黑体" panose="02010609060101010101" pitchFamily="2" charset="-122"/>
              </a:endParaRPr>
            </a:p>
            <a:p>
              <a:pPr algn="ctr">
                <a:spcBef>
                  <a:spcPct val="50000"/>
                </a:spcBef>
              </a:pPr>
              <a:r>
                <a:rPr lang="zh-CN" altLang="en-US" sz="1200" b="1" dirty="0">
                  <a:solidFill>
                    <a:srgbClr val="000000"/>
                  </a:solidFill>
                  <a:latin typeface="Comic Sans MS" panose="030F0702030302020204" pitchFamily="66" charset="0"/>
                  <a:ea typeface="黑体" panose="02010609060101010101" pitchFamily="2" charset="-122"/>
                </a:rPr>
                <a:t>我喜欢兔子</a:t>
              </a:r>
              <a:endParaRPr lang="zh-CN" altLang="en-US" sz="1200" b="1" dirty="0">
                <a:solidFill>
                  <a:srgbClr val="000000"/>
                </a:solidFill>
                <a:latin typeface="Comic Sans MS" panose="030F0702030302020204" pitchFamily="66" charset="0"/>
                <a:ea typeface="黑体" panose="02010609060101010101" pitchFamily="2" charset="-122"/>
              </a:endParaRPr>
            </a:p>
          </p:txBody>
        </p:sp>
        <p:sp>
          <p:nvSpPr>
            <p:cNvPr id="77853" name="Line 13"/>
            <p:cNvSpPr/>
            <p:nvPr/>
          </p:nvSpPr>
          <p:spPr>
            <a:xfrm>
              <a:off x="1632" y="1728"/>
              <a:ext cx="336" cy="0"/>
            </a:xfrm>
            <a:prstGeom prst="line">
              <a:avLst/>
            </a:prstGeom>
            <a:ln w="9525">
              <a:noFill/>
            </a:ln>
          </p:spPr>
        </p:sp>
      </p:grpSp>
      <p:grpSp>
        <p:nvGrpSpPr>
          <p:cNvPr id="77836" name="Group 14"/>
          <p:cNvGrpSpPr/>
          <p:nvPr/>
        </p:nvGrpSpPr>
        <p:grpSpPr>
          <a:xfrm>
            <a:off x="3421063" y="4881563"/>
            <a:ext cx="547687" cy="922338"/>
            <a:chOff x="624" y="2346"/>
            <a:chExt cx="345" cy="581"/>
          </a:xfrm>
        </p:grpSpPr>
        <p:sp>
          <p:nvSpPr>
            <p:cNvPr id="77850" name="Text Box 15"/>
            <p:cNvSpPr txBox="1"/>
            <p:nvPr/>
          </p:nvSpPr>
          <p:spPr>
            <a:xfrm>
              <a:off x="624" y="2346"/>
              <a:ext cx="345" cy="581"/>
            </a:xfrm>
            <a:prstGeom prst="rect">
              <a:avLst/>
            </a:prstGeom>
            <a:solidFill>
              <a:srgbClr val="CCECFF"/>
            </a:solidFill>
            <a:ln w="9525">
              <a:noFill/>
            </a:ln>
          </p:spPr>
          <p:txBody>
            <a:bodyPr>
              <a:spAutoFit/>
            </a:bodyPr>
            <a:p>
              <a:pPr algn="ctr">
                <a:spcBef>
                  <a:spcPct val="50000"/>
                </a:spcBef>
              </a:pPr>
              <a:r>
                <a:rPr lang="zh-CN" altLang="en-US" sz="1200" b="1" dirty="0">
                  <a:solidFill>
                    <a:srgbClr val="000000"/>
                  </a:solidFill>
                  <a:latin typeface="Comic Sans MS" panose="030F0702030302020204" pitchFamily="66" charset="0"/>
                  <a:ea typeface="黑体" panose="02010609060101010101" pitchFamily="2" charset="-122"/>
                </a:rPr>
                <a:t>汉语</a:t>
              </a:r>
              <a:endParaRPr lang="en-US" altLang="zh-CN" sz="1200" b="1" dirty="0">
                <a:solidFill>
                  <a:srgbClr val="000000"/>
                </a:solidFill>
                <a:latin typeface="Comic Sans MS" panose="030F0702030302020204" pitchFamily="66" charset="0"/>
                <a:ea typeface="黑体" panose="02010609060101010101" pitchFamily="2" charset="-122"/>
              </a:endParaRPr>
            </a:p>
            <a:p>
              <a:pPr algn="ctr">
                <a:spcBef>
                  <a:spcPct val="50000"/>
                </a:spcBef>
              </a:pPr>
              <a:r>
                <a:rPr lang="zh-CN" altLang="en-US" sz="1200" b="1" dirty="0">
                  <a:solidFill>
                    <a:srgbClr val="000000"/>
                  </a:solidFill>
                  <a:latin typeface="Comic Sans MS" panose="030F0702030302020204" pitchFamily="66" charset="0"/>
                  <a:ea typeface="黑体" panose="02010609060101010101" pitchFamily="2" charset="-122"/>
                </a:rPr>
                <a:t>我喜欢兔子</a:t>
              </a:r>
              <a:endParaRPr lang="zh-CN" altLang="en-US" sz="1200" b="1" dirty="0">
                <a:solidFill>
                  <a:srgbClr val="000000"/>
                </a:solidFill>
                <a:latin typeface="Comic Sans MS" panose="030F0702030302020204" pitchFamily="66" charset="0"/>
                <a:ea typeface="黑体" panose="02010609060101010101" pitchFamily="2" charset="-122"/>
              </a:endParaRPr>
            </a:p>
          </p:txBody>
        </p:sp>
        <p:sp>
          <p:nvSpPr>
            <p:cNvPr id="77851" name="Line 16"/>
            <p:cNvSpPr/>
            <p:nvPr/>
          </p:nvSpPr>
          <p:spPr>
            <a:xfrm>
              <a:off x="624" y="2507"/>
              <a:ext cx="345" cy="0"/>
            </a:xfrm>
            <a:prstGeom prst="line">
              <a:avLst/>
            </a:prstGeom>
            <a:ln w="9525">
              <a:noFill/>
            </a:ln>
          </p:spPr>
        </p:sp>
      </p:grpSp>
      <p:grpSp>
        <p:nvGrpSpPr>
          <p:cNvPr id="77837" name="Group 17"/>
          <p:cNvGrpSpPr/>
          <p:nvPr/>
        </p:nvGrpSpPr>
        <p:grpSpPr>
          <a:xfrm>
            <a:off x="7493000" y="3184525"/>
            <a:ext cx="533400" cy="922338"/>
            <a:chOff x="1632" y="1536"/>
            <a:chExt cx="336" cy="581"/>
          </a:xfrm>
        </p:grpSpPr>
        <p:sp>
          <p:nvSpPr>
            <p:cNvPr id="77848" name="Text Box 18"/>
            <p:cNvSpPr txBox="1"/>
            <p:nvPr/>
          </p:nvSpPr>
          <p:spPr>
            <a:xfrm>
              <a:off x="1632" y="1536"/>
              <a:ext cx="336" cy="581"/>
            </a:xfrm>
            <a:prstGeom prst="rect">
              <a:avLst/>
            </a:prstGeom>
            <a:solidFill>
              <a:srgbClr val="CCECFF"/>
            </a:solidFill>
            <a:ln w="9525">
              <a:noFill/>
            </a:ln>
          </p:spPr>
          <p:txBody>
            <a:bodyPr>
              <a:spAutoFit/>
            </a:bodyPr>
            <a:p>
              <a:pPr algn="ctr">
                <a:spcBef>
                  <a:spcPct val="50000"/>
                </a:spcBef>
              </a:pPr>
              <a:r>
                <a:rPr lang="zh-CN" altLang="en-US" sz="1200" b="1" dirty="0">
                  <a:solidFill>
                    <a:srgbClr val="000000"/>
                  </a:solidFill>
                  <a:latin typeface="Comic Sans MS" panose="030F0702030302020204" pitchFamily="66" charset="0"/>
                  <a:ea typeface="黑体" panose="02010609060101010101" pitchFamily="2" charset="-122"/>
                </a:rPr>
                <a:t>汉语</a:t>
              </a:r>
              <a:endParaRPr lang="en-US" altLang="zh-CN" sz="1200" b="1" dirty="0">
                <a:solidFill>
                  <a:srgbClr val="000000"/>
                </a:solidFill>
                <a:latin typeface="Comic Sans MS" panose="030F0702030302020204" pitchFamily="66" charset="0"/>
                <a:ea typeface="黑体" panose="02010609060101010101" pitchFamily="2" charset="-122"/>
              </a:endParaRPr>
            </a:p>
            <a:p>
              <a:pPr algn="ctr">
                <a:spcBef>
                  <a:spcPct val="50000"/>
                </a:spcBef>
              </a:pPr>
              <a:r>
                <a:rPr lang="zh-CN" altLang="en-US" sz="1200" b="1" dirty="0">
                  <a:solidFill>
                    <a:srgbClr val="000000"/>
                  </a:solidFill>
                  <a:latin typeface="Comic Sans MS" panose="030F0702030302020204" pitchFamily="66" charset="0"/>
                  <a:ea typeface="黑体" panose="02010609060101010101" pitchFamily="2" charset="-122"/>
                </a:rPr>
                <a:t>我喜欢兔子</a:t>
              </a:r>
              <a:endParaRPr lang="zh-CN" altLang="en-US" sz="1200" b="1" dirty="0">
                <a:solidFill>
                  <a:srgbClr val="000000"/>
                </a:solidFill>
                <a:latin typeface="Comic Sans MS" panose="030F0702030302020204" pitchFamily="66" charset="0"/>
                <a:ea typeface="黑体" panose="02010609060101010101" pitchFamily="2" charset="-122"/>
              </a:endParaRPr>
            </a:p>
          </p:txBody>
        </p:sp>
        <p:sp>
          <p:nvSpPr>
            <p:cNvPr id="77849" name="Line 19"/>
            <p:cNvSpPr/>
            <p:nvPr/>
          </p:nvSpPr>
          <p:spPr>
            <a:xfrm>
              <a:off x="1632" y="1728"/>
              <a:ext cx="336" cy="0"/>
            </a:xfrm>
            <a:prstGeom prst="line">
              <a:avLst/>
            </a:prstGeom>
            <a:ln w="9525">
              <a:noFill/>
            </a:ln>
          </p:spPr>
        </p:sp>
      </p:grpSp>
      <p:grpSp>
        <p:nvGrpSpPr>
          <p:cNvPr id="77838" name="Group 20"/>
          <p:cNvGrpSpPr/>
          <p:nvPr/>
        </p:nvGrpSpPr>
        <p:grpSpPr>
          <a:xfrm>
            <a:off x="7524750" y="4953000"/>
            <a:ext cx="547688" cy="922379"/>
            <a:chOff x="624" y="2346"/>
            <a:chExt cx="345" cy="578"/>
          </a:xfrm>
        </p:grpSpPr>
        <p:sp>
          <p:nvSpPr>
            <p:cNvPr id="77846" name="Text Box 21"/>
            <p:cNvSpPr txBox="1"/>
            <p:nvPr/>
          </p:nvSpPr>
          <p:spPr>
            <a:xfrm>
              <a:off x="624" y="2346"/>
              <a:ext cx="345" cy="578"/>
            </a:xfrm>
            <a:prstGeom prst="rect">
              <a:avLst/>
            </a:prstGeom>
            <a:solidFill>
              <a:srgbClr val="CCECFF"/>
            </a:solidFill>
            <a:ln w="9525">
              <a:noFill/>
            </a:ln>
          </p:spPr>
          <p:txBody>
            <a:bodyPr>
              <a:spAutoFit/>
            </a:bodyPr>
            <a:p>
              <a:pPr algn="ctr">
                <a:spcBef>
                  <a:spcPct val="50000"/>
                </a:spcBef>
              </a:pPr>
              <a:r>
                <a:rPr lang="zh-CN" altLang="en-US" sz="1200" b="1" dirty="0">
                  <a:solidFill>
                    <a:srgbClr val="000000"/>
                  </a:solidFill>
                  <a:latin typeface="Comic Sans MS" panose="030F0702030302020204" pitchFamily="66" charset="0"/>
                  <a:ea typeface="黑体" panose="02010609060101010101" pitchFamily="2" charset="-122"/>
                </a:rPr>
                <a:t>汉语</a:t>
              </a:r>
              <a:endParaRPr lang="en-US" altLang="zh-CN" sz="1200" b="1" dirty="0">
                <a:solidFill>
                  <a:srgbClr val="000000"/>
                </a:solidFill>
                <a:latin typeface="Comic Sans MS" panose="030F0702030302020204" pitchFamily="66" charset="0"/>
                <a:ea typeface="黑体" panose="02010609060101010101" pitchFamily="2" charset="-122"/>
              </a:endParaRPr>
            </a:p>
            <a:p>
              <a:pPr algn="ctr">
                <a:spcBef>
                  <a:spcPct val="50000"/>
                </a:spcBef>
              </a:pPr>
              <a:r>
                <a:rPr lang="zh-CN" altLang="en-US" sz="1200" b="1" dirty="0">
                  <a:solidFill>
                    <a:srgbClr val="000000"/>
                  </a:solidFill>
                  <a:latin typeface="Comic Sans MS" panose="030F0702030302020204" pitchFamily="66" charset="0"/>
                  <a:ea typeface="黑体" panose="02010609060101010101" pitchFamily="2" charset="-122"/>
                </a:rPr>
                <a:t>我喜欢兔子</a:t>
              </a:r>
              <a:endParaRPr lang="zh-CN" altLang="en-US" sz="1200" b="1" dirty="0">
                <a:solidFill>
                  <a:srgbClr val="000000"/>
                </a:solidFill>
                <a:latin typeface="Comic Sans MS" panose="030F0702030302020204" pitchFamily="66" charset="0"/>
                <a:ea typeface="黑体" panose="02010609060101010101" pitchFamily="2" charset="-122"/>
              </a:endParaRPr>
            </a:p>
          </p:txBody>
        </p:sp>
        <p:sp>
          <p:nvSpPr>
            <p:cNvPr id="77847" name="Line 22"/>
            <p:cNvSpPr/>
            <p:nvPr/>
          </p:nvSpPr>
          <p:spPr>
            <a:xfrm>
              <a:off x="624" y="2507"/>
              <a:ext cx="345" cy="0"/>
            </a:xfrm>
            <a:prstGeom prst="line">
              <a:avLst/>
            </a:prstGeom>
            <a:ln w="9525">
              <a:noFill/>
            </a:ln>
          </p:spPr>
        </p:sp>
      </p:grpSp>
      <p:sp>
        <p:nvSpPr>
          <p:cNvPr id="77839" name="Rectangle 24"/>
          <p:cNvSpPr/>
          <p:nvPr/>
        </p:nvSpPr>
        <p:spPr>
          <a:xfrm>
            <a:off x="523875" y="373380"/>
            <a:ext cx="8391525" cy="563245"/>
          </a:xfrm>
          <a:prstGeom prst="rect">
            <a:avLst/>
          </a:prstGeom>
          <a:noFill/>
          <a:ln w="9525">
            <a:noFill/>
          </a:ln>
        </p:spPr>
        <p:txBody>
          <a:bodyPr anchor="ctr"/>
          <a:p>
            <a:r>
              <a:rPr lang="zh-CN" altLang="en-US" sz="3200" b="1" dirty="0">
                <a:solidFill>
                  <a:srgbClr val="0070C0"/>
                </a:solidFill>
                <a:latin typeface="Verdana" panose="020B0604030504040204" pitchFamily="34" charset="0"/>
              </a:rPr>
              <a:t>分层的通信模型案例：哲学家</a:t>
            </a:r>
            <a:r>
              <a:rPr lang="en-US" altLang="zh-CN" sz="3200" b="1" dirty="0">
                <a:solidFill>
                  <a:srgbClr val="0070C0"/>
                </a:solidFill>
                <a:latin typeface="Verdana" panose="020B0604030504040204" pitchFamily="34" charset="0"/>
              </a:rPr>
              <a:t>-</a:t>
            </a:r>
            <a:r>
              <a:rPr lang="zh-CN" altLang="en-US" sz="3200" b="1" dirty="0">
                <a:solidFill>
                  <a:srgbClr val="0070C0"/>
                </a:solidFill>
                <a:latin typeface="Verdana" panose="020B0604030504040204" pitchFamily="34" charset="0"/>
              </a:rPr>
              <a:t>翻译</a:t>
            </a:r>
            <a:r>
              <a:rPr lang="en-US" altLang="zh-CN" sz="3200" b="1" dirty="0">
                <a:solidFill>
                  <a:srgbClr val="0070C0"/>
                </a:solidFill>
                <a:latin typeface="Verdana" panose="020B0604030504040204" pitchFamily="34" charset="0"/>
              </a:rPr>
              <a:t>-</a:t>
            </a:r>
            <a:r>
              <a:rPr lang="zh-CN" altLang="en-US" sz="3200" b="1" dirty="0">
                <a:solidFill>
                  <a:srgbClr val="0070C0"/>
                </a:solidFill>
                <a:latin typeface="Verdana" panose="020B0604030504040204" pitchFamily="34" charset="0"/>
              </a:rPr>
              <a:t>秘书结构</a:t>
            </a:r>
            <a:endParaRPr lang="zh-CN" altLang="en-US" sz="3200" b="1" dirty="0">
              <a:solidFill>
                <a:srgbClr val="0070C0"/>
              </a:solidFill>
              <a:latin typeface="Verdana" panose="020B0604030504040204" pitchFamily="34" charset="0"/>
            </a:endParaRPr>
          </a:p>
        </p:txBody>
      </p:sp>
      <p:sp>
        <p:nvSpPr>
          <p:cNvPr id="223257" name="AutoShape 25"/>
          <p:cNvSpPr>
            <a:spLocks noChangeArrowheads="1"/>
          </p:cNvSpPr>
          <p:nvPr/>
        </p:nvSpPr>
        <p:spPr bwMode="auto">
          <a:xfrm>
            <a:off x="4141788" y="2079625"/>
            <a:ext cx="2514600" cy="609600"/>
          </a:xfrm>
          <a:prstGeom prst="leftRightArrowCallout">
            <a:avLst>
              <a:gd name="adj1" fmla="val 25000"/>
              <a:gd name="adj2" fmla="val 25000"/>
              <a:gd name="adj3" fmla="val 51563"/>
              <a:gd name="adj4" fmla="val 50000"/>
            </a:avLst>
          </a:prstGeom>
        </p:spPr>
        <p:style>
          <a:lnRef idx="2">
            <a:schemeClr val="accent5"/>
          </a:lnRef>
          <a:fillRef idx="1">
            <a:schemeClr val="lt1"/>
          </a:fillRef>
          <a:effectRef idx="0">
            <a:schemeClr val="accent5"/>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mn-lt"/>
                <a:ea typeface="+mn-ea"/>
                <a:cs typeface="+mn-cs"/>
              </a:rPr>
              <a:t>学术交流</a:t>
            </a:r>
            <a:endParaRPr kumimoji="0" lang="zh-CN" altLang="en-US" sz="1800" b="1" i="0" u="none" strike="noStrike" kern="1200" cap="none" spc="0" normalizeH="0" baseline="0" noProof="0">
              <a:ln>
                <a:noFill/>
              </a:ln>
              <a:solidFill>
                <a:srgbClr val="000000"/>
              </a:solidFill>
              <a:effectLst/>
              <a:uLnTx/>
              <a:uFillTx/>
              <a:latin typeface="+mn-lt"/>
              <a:ea typeface="+mn-ea"/>
              <a:cs typeface="+mn-cs"/>
            </a:endParaRPr>
          </a:p>
        </p:txBody>
      </p:sp>
      <p:sp>
        <p:nvSpPr>
          <p:cNvPr id="223258" name="AutoShape 26"/>
          <p:cNvSpPr>
            <a:spLocks noChangeArrowheads="1"/>
          </p:cNvSpPr>
          <p:nvPr/>
        </p:nvSpPr>
        <p:spPr bwMode="auto">
          <a:xfrm>
            <a:off x="4141788" y="3832225"/>
            <a:ext cx="2514600" cy="609600"/>
          </a:xfrm>
          <a:prstGeom prst="leftRightArrowCallout">
            <a:avLst>
              <a:gd name="adj1" fmla="val 25000"/>
              <a:gd name="adj2" fmla="val 25000"/>
              <a:gd name="adj3" fmla="val 51563"/>
              <a:gd name="adj4" fmla="val 50000"/>
            </a:avLst>
          </a:prstGeom>
        </p:spPr>
        <p:style>
          <a:lnRef idx="2">
            <a:schemeClr val="accent5"/>
          </a:lnRef>
          <a:fillRef idx="1">
            <a:schemeClr val="lt1"/>
          </a:fillRef>
          <a:effectRef idx="0">
            <a:schemeClr val="accent5"/>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mn-lt"/>
                <a:ea typeface="+mn-ea"/>
                <a:cs typeface="+mn-cs"/>
              </a:rPr>
              <a:t>翻译信息</a:t>
            </a:r>
            <a:endParaRPr kumimoji="0" lang="zh-CN" altLang="en-US" sz="1800" b="1" i="0" u="none" strike="noStrike" kern="1200" cap="none" spc="0" normalizeH="0" baseline="0" noProof="0">
              <a:ln>
                <a:noFill/>
              </a:ln>
              <a:solidFill>
                <a:srgbClr val="000000"/>
              </a:solidFill>
              <a:effectLst/>
              <a:uLnTx/>
              <a:uFillTx/>
              <a:latin typeface="+mn-lt"/>
              <a:ea typeface="+mn-ea"/>
              <a:cs typeface="+mn-cs"/>
            </a:endParaRPr>
          </a:p>
        </p:txBody>
      </p:sp>
      <p:sp>
        <p:nvSpPr>
          <p:cNvPr id="223259" name="AutoShape 27"/>
          <p:cNvSpPr>
            <a:spLocks noChangeArrowheads="1"/>
          </p:cNvSpPr>
          <p:nvPr/>
        </p:nvSpPr>
        <p:spPr bwMode="auto">
          <a:xfrm>
            <a:off x="4141788" y="5356225"/>
            <a:ext cx="2514600" cy="609600"/>
          </a:xfrm>
          <a:prstGeom prst="leftRightArrowCallout">
            <a:avLst>
              <a:gd name="adj1" fmla="val 25000"/>
              <a:gd name="adj2" fmla="val 25000"/>
              <a:gd name="adj3" fmla="val 51563"/>
              <a:gd name="adj4" fmla="val 50000"/>
            </a:avLst>
          </a:prstGeom>
        </p:spPr>
        <p:style>
          <a:lnRef idx="2">
            <a:schemeClr val="accent5"/>
          </a:lnRef>
          <a:fillRef idx="1">
            <a:schemeClr val="lt1"/>
          </a:fillRef>
          <a:effectRef idx="0">
            <a:schemeClr val="accent5"/>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mn-lt"/>
                <a:ea typeface="+mn-ea"/>
                <a:cs typeface="+mn-cs"/>
              </a:rPr>
              <a:t>传 真</a:t>
            </a:r>
            <a:endParaRPr kumimoji="0" lang="zh-CN" altLang="en-US" sz="1800" b="1" i="0" u="none" strike="noStrike" kern="1200" cap="none" spc="0" normalizeH="0" baseline="0" noProof="0">
              <a:ln>
                <a:noFill/>
              </a:ln>
              <a:solidFill>
                <a:srgbClr val="000000"/>
              </a:solidFill>
              <a:effectLst/>
              <a:uLnTx/>
              <a:uFillTx/>
              <a:latin typeface="+mn-lt"/>
              <a:ea typeface="+mn-ea"/>
              <a:cs typeface="+mn-cs"/>
            </a:endParaRPr>
          </a:p>
        </p:txBody>
      </p:sp>
      <p:sp>
        <p:nvSpPr>
          <p:cNvPr id="3" name="TextBox 2"/>
          <p:cNvSpPr txBox="1"/>
          <p:nvPr/>
        </p:nvSpPr>
        <p:spPr>
          <a:xfrm>
            <a:off x="457200" y="1712119"/>
            <a:ext cx="1524000" cy="460375"/>
          </a:xfrm>
          <a:prstGeom prst="rect">
            <a:avLst/>
          </a:prstGeom>
        </p:spPr>
        <p:style>
          <a:lnRef idx="1">
            <a:schemeClr val="accent3"/>
          </a:lnRef>
          <a:fillRef idx="3">
            <a:schemeClr val="accent3"/>
          </a:fillRef>
          <a:effectRef idx="2">
            <a:schemeClr val="accent3"/>
          </a:effectRef>
          <a:fontRef idx="minor">
            <a:schemeClr val="lt1"/>
          </a:fontRef>
        </p:style>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000000"/>
                </a:solidFill>
                <a:effectLst/>
                <a:uLnTx/>
                <a:uFillTx/>
                <a:latin typeface="黑体" panose="02010609060101010101" pitchFamily="2" charset="-122"/>
                <a:ea typeface="黑体" panose="02010609060101010101" pitchFamily="2" charset="-122"/>
                <a:cs typeface="+mn-cs"/>
              </a:rPr>
              <a:t>哲学家层</a:t>
            </a:r>
            <a:endParaRPr kumimoji="0" lang="zh-CN" altLang="en-US" sz="2400" b="0" i="0" u="none" strike="noStrike" kern="1200" cap="none" spc="0" normalizeH="0" baseline="0" noProof="0" dirty="0">
              <a:ln>
                <a:noFill/>
              </a:ln>
              <a:solidFill>
                <a:srgbClr val="000000"/>
              </a:solidFill>
              <a:effectLst/>
              <a:uLnTx/>
              <a:uFillTx/>
              <a:latin typeface="黑体" panose="02010609060101010101" pitchFamily="2" charset="-122"/>
              <a:ea typeface="黑体" panose="02010609060101010101" pitchFamily="2" charset="-122"/>
              <a:cs typeface="+mn-cs"/>
            </a:endParaRPr>
          </a:p>
        </p:txBody>
      </p:sp>
      <p:sp>
        <p:nvSpPr>
          <p:cNvPr id="29" name="TextBox 28"/>
          <p:cNvSpPr txBox="1"/>
          <p:nvPr/>
        </p:nvSpPr>
        <p:spPr>
          <a:xfrm>
            <a:off x="457200" y="3552032"/>
            <a:ext cx="1524000" cy="460375"/>
          </a:xfrm>
          <a:prstGeom prst="rect">
            <a:avLst/>
          </a:prstGeom>
        </p:spPr>
        <p:style>
          <a:lnRef idx="1">
            <a:schemeClr val="accent3"/>
          </a:lnRef>
          <a:fillRef idx="3">
            <a:schemeClr val="accent3"/>
          </a:fillRef>
          <a:effectRef idx="2">
            <a:schemeClr val="accent3"/>
          </a:effectRef>
          <a:fontRef idx="minor">
            <a:schemeClr val="lt1"/>
          </a:fontRef>
        </p:style>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000000"/>
                </a:solidFill>
                <a:effectLst/>
                <a:uLnTx/>
                <a:uFillTx/>
                <a:latin typeface="黑体" panose="02010609060101010101" pitchFamily="2" charset="-122"/>
                <a:ea typeface="黑体" panose="02010609060101010101" pitchFamily="2" charset="-122"/>
                <a:cs typeface="+mn-cs"/>
              </a:rPr>
              <a:t>翻译层</a:t>
            </a:r>
            <a:endParaRPr kumimoji="0" lang="zh-CN" altLang="en-US" sz="2400" b="0" i="0" u="none" strike="noStrike" kern="1200" cap="none" spc="0" normalizeH="0" baseline="0" noProof="0" dirty="0">
              <a:ln>
                <a:noFill/>
              </a:ln>
              <a:solidFill>
                <a:srgbClr val="000000"/>
              </a:solidFill>
              <a:effectLst/>
              <a:uLnTx/>
              <a:uFillTx/>
              <a:latin typeface="黑体" panose="02010609060101010101" pitchFamily="2" charset="-122"/>
              <a:ea typeface="黑体" panose="02010609060101010101" pitchFamily="2" charset="-122"/>
              <a:cs typeface="+mn-cs"/>
            </a:endParaRPr>
          </a:p>
        </p:txBody>
      </p:sp>
      <p:sp>
        <p:nvSpPr>
          <p:cNvPr id="30" name="TextBox 29"/>
          <p:cNvSpPr txBox="1"/>
          <p:nvPr/>
        </p:nvSpPr>
        <p:spPr>
          <a:xfrm>
            <a:off x="457200" y="5137944"/>
            <a:ext cx="1524000" cy="460375"/>
          </a:xfrm>
          <a:prstGeom prst="rect">
            <a:avLst/>
          </a:prstGeom>
        </p:spPr>
        <p:style>
          <a:lnRef idx="1">
            <a:schemeClr val="accent3"/>
          </a:lnRef>
          <a:fillRef idx="3">
            <a:schemeClr val="accent3"/>
          </a:fillRef>
          <a:effectRef idx="2">
            <a:schemeClr val="accent3"/>
          </a:effectRef>
          <a:fontRef idx="minor">
            <a:schemeClr val="lt1"/>
          </a:fontRef>
        </p:style>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000000"/>
                </a:solidFill>
                <a:effectLst/>
                <a:uLnTx/>
                <a:uFillTx/>
                <a:latin typeface="黑体" panose="02010609060101010101" pitchFamily="2" charset="-122"/>
                <a:ea typeface="黑体" panose="02010609060101010101" pitchFamily="2" charset="-122"/>
                <a:cs typeface="+mn-cs"/>
              </a:rPr>
              <a:t>秘书层</a:t>
            </a:r>
            <a:endParaRPr kumimoji="0" lang="zh-CN" altLang="en-US" sz="2400" b="0" i="0" u="none" strike="noStrike" kern="1200" cap="none" spc="0" normalizeH="0" baseline="0" noProof="0" dirty="0">
              <a:ln>
                <a:noFill/>
              </a:ln>
              <a:solidFill>
                <a:srgbClr val="000000"/>
              </a:solidFill>
              <a:effectLst/>
              <a:uLnTx/>
              <a:uFillTx/>
              <a:latin typeface="黑体" panose="02010609060101010101" pitchFamily="2" charset="-122"/>
              <a:ea typeface="黑体" panose="02010609060101010101" pitchFamily="2" charset="-122"/>
              <a:cs typeface="+mn-cs"/>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23257"/>
                                        </p:tgtEl>
                                        <p:attrNameLst>
                                          <p:attrName>style.visibility</p:attrName>
                                        </p:attrNameLst>
                                      </p:cBhvr>
                                      <p:to>
                                        <p:strVal val="visible"/>
                                      </p:to>
                                    </p:set>
                                    <p:animEffect transition="in" filter="barn(inHorizontal)">
                                      <p:cBhvr>
                                        <p:cTn id="7" dur="500"/>
                                        <p:tgtEl>
                                          <p:spTgt spid="223257"/>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223258"/>
                                        </p:tgtEl>
                                        <p:attrNameLst>
                                          <p:attrName>style.visibility</p:attrName>
                                        </p:attrNameLst>
                                      </p:cBhvr>
                                      <p:to>
                                        <p:strVal val="visible"/>
                                      </p:to>
                                    </p:set>
                                    <p:animEffect transition="in" filter="wedge">
                                      <p:cBhvr>
                                        <p:cTn id="12" dur="2000"/>
                                        <p:tgtEl>
                                          <p:spTgt spid="22325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3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57" grpId="0" bldLvl="0" animBg="1"/>
      <p:bldP spid="223258" grpId="0" bldLvl="0" animBg="1"/>
      <p:bldP spid="223259" grpId="0" bldLvl="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2"/>
          <p:cNvSpPr>
            <a:spLocks noGrp="1"/>
          </p:cNvSpPr>
          <p:nvPr>
            <p:ph type="title"/>
          </p:nvPr>
        </p:nvSpPr>
        <p:spPr/>
        <p:txBody>
          <a:bodyPr vert="horz" wrap="square" lIns="91440" tIns="45720" rIns="91440" bIns="45720" anchor="ctr"/>
          <a:p>
            <a:pPr eaLnBrk="1" hangingPunct="1"/>
            <a:r>
              <a:rPr lang="zh-CN" altLang="en-US" dirty="0">
                <a:latin typeface="Arial" panose="020B0604020202020204" pitchFamily="34" charset="0"/>
                <a:ea typeface="+mj-ea"/>
                <a:cs typeface="Arial" panose="020B0604020202020204" pitchFamily="34" charset="0"/>
              </a:rPr>
              <a:t>几个重要观点</a:t>
            </a:r>
            <a:endParaRPr lang="zh-CN" altLang="en-US" dirty="0">
              <a:latin typeface="Arial" panose="020B0604020202020204" pitchFamily="34" charset="0"/>
              <a:ea typeface="Arial" panose="020B0604020202020204" pitchFamily="34" charset="0"/>
              <a:cs typeface="+mj-cs"/>
            </a:endParaRPr>
          </a:p>
        </p:txBody>
      </p:sp>
      <p:sp>
        <p:nvSpPr>
          <p:cNvPr id="78851" name="Rectangle 3"/>
          <p:cNvSpPr>
            <a:spLocks noGrp="1"/>
          </p:cNvSpPr>
          <p:nvPr>
            <p:ph idx="1"/>
          </p:nvPr>
        </p:nvSpPr>
        <p:spPr/>
        <p:txBody>
          <a:bodyPr vert="horz" wrap="square" lIns="91440" tIns="45720" rIns="91440" bIns="45720" anchor="t"/>
          <a:p>
            <a:pPr eaLnBrk="1" hangingPunct="1"/>
            <a:r>
              <a:rPr lang="zh-CN" altLang="en-US" sz="2400" dirty="0">
                <a:latin typeface="Arial" panose="020B0604020202020204" pitchFamily="34" charset="0"/>
                <a:ea typeface="+mn-ea"/>
                <a:cs typeface="Arial" panose="020B0604020202020204" pitchFamily="34" charset="0"/>
              </a:rPr>
              <a:t>对于一个复杂系统来讲，分层结构是构建系统的一种方法。分层结构有很多优点。</a:t>
            </a:r>
            <a:endParaRPr lang="en-US" altLang="zh-CN" sz="2400" dirty="0">
              <a:latin typeface="Arial" panose="020B0604020202020204" pitchFamily="34" charset="0"/>
              <a:ea typeface="+mn-ea"/>
              <a:cs typeface="Arial" panose="020B0604020202020204" pitchFamily="34" charset="0"/>
            </a:endParaRPr>
          </a:p>
          <a:p>
            <a:pPr eaLnBrk="1" hangingPunct="1"/>
            <a:endParaRPr lang="en-US" altLang="zh-CN" sz="2400" dirty="0">
              <a:latin typeface="Arial" panose="020B0604020202020204" pitchFamily="34" charset="0"/>
              <a:ea typeface="+mn-ea"/>
              <a:cs typeface="Arial" panose="020B0604020202020204" pitchFamily="34" charset="0"/>
            </a:endParaRPr>
          </a:p>
          <a:p>
            <a:pPr eaLnBrk="1" hangingPunct="1"/>
            <a:r>
              <a:rPr lang="zh-CN" altLang="en-US" sz="2400" dirty="0">
                <a:latin typeface="Arial" panose="020B0604020202020204" pitchFamily="34" charset="0"/>
                <a:ea typeface="+mn-ea"/>
                <a:cs typeface="Arial" panose="020B0604020202020204" pitchFamily="34" charset="0"/>
              </a:rPr>
              <a:t>每一层都直接使用了下层向它提供的服务，并完成其自身的功能，而后向外层提供“</a:t>
            </a:r>
            <a:r>
              <a:rPr lang="zh-CN" altLang="en-US" sz="2400" dirty="0">
                <a:solidFill>
                  <a:srgbClr val="FF0000"/>
                </a:solidFill>
                <a:latin typeface="Arial" panose="020B0604020202020204" pitchFamily="34" charset="0"/>
                <a:ea typeface="+mn-ea"/>
                <a:cs typeface="Arial" panose="020B0604020202020204" pitchFamily="34" charset="0"/>
              </a:rPr>
              <a:t>增值</a:t>
            </a:r>
            <a:r>
              <a:rPr lang="zh-CN" altLang="en-US" sz="2400" dirty="0">
                <a:latin typeface="Arial" panose="020B0604020202020204" pitchFamily="34" charset="0"/>
                <a:ea typeface="+mn-ea"/>
                <a:cs typeface="Arial" panose="020B0604020202020204" pitchFamily="34" charset="0"/>
              </a:rPr>
              <a:t>”后的更高级的服务，系统的功能也就逐层加强与完善了。</a:t>
            </a:r>
            <a:endParaRPr lang="en-US" altLang="zh-CN" sz="2400" dirty="0">
              <a:latin typeface="Arial" panose="020B0604020202020204" pitchFamily="34" charset="0"/>
              <a:ea typeface="+mn-ea"/>
              <a:cs typeface="Arial" panose="020B0604020202020204" pitchFamily="34" charset="0"/>
            </a:endParaRPr>
          </a:p>
          <a:p>
            <a:pPr eaLnBrk="1" hangingPunct="1"/>
            <a:endParaRPr lang="en-US" altLang="zh-CN" sz="2400" dirty="0">
              <a:latin typeface="Arial" panose="020B0604020202020204" pitchFamily="34" charset="0"/>
              <a:ea typeface="+mn-ea"/>
              <a:cs typeface="Arial" panose="020B0604020202020204" pitchFamily="34" charset="0"/>
            </a:endParaRPr>
          </a:p>
          <a:p>
            <a:pPr eaLnBrk="1" hangingPunct="1"/>
            <a:r>
              <a:rPr lang="zh-CN" altLang="en-US" sz="2400" dirty="0">
                <a:latin typeface="Arial" panose="020B0604020202020204" pitchFamily="34" charset="0"/>
                <a:ea typeface="+mn-ea"/>
                <a:cs typeface="Arial" panose="020B0604020202020204" pitchFamily="34" charset="0"/>
              </a:rPr>
              <a:t>在层次结构中，每一层用户不必关心下一层的功能是如何实现的，而只需要知道下层通过层间接口提供的</a:t>
            </a:r>
            <a:r>
              <a:rPr lang="zh-CN" altLang="en-US" sz="2400" dirty="0">
                <a:solidFill>
                  <a:srgbClr val="FF0000"/>
                </a:solidFill>
                <a:latin typeface="Arial" panose="020B0604020202020204" pitchFamily="34" charset="0"/>
                <a:ea typeface="+mn-ea"/>
                <a:cs typeface="Arial" panose="020B0604020202020204" pitchFamily="34" charset="0"/>
              </a:rPr>
              <a:t>服务</a:t>
            </a:r>
            <a:r>
              <a:rPr lang="zh-CN" altLang="en-US" sz="2400" dirty="0">
                <a:latin typeface="Arial" panose="020B0604020202020204" pitchFamily="34" charset="0"/>
                <a:ea typeface="+mn-ea"/>
                <a:cs typeface="Arial" panose="020B0604020202020204" pitchFamily="34" charset="0"/>
              </a:rPr>
              <a:t>是什么以及本层应向上层提供什么样的服务，这样每层可以单独设计。每层可以用最合适的技术实现。</a:t>
            </a:r>
            <a:endParaRPr lang="zh-CN" altLang="en-US" sz="2400" dirty="0">
              <a:latin typeface="Arial" panose="020B0604020202020204" pitchFamily="34" charset="0"/>
              <a:ea typeface="Arial" panose="020B0604020202020204" pitchFamily="34" charset="0"/>
              <a:cs typeface="+mn-cs"/>
            </a:endParaRPr>
          </a:p>
        </p:txBody>
      </p:sp>
    </p:spTree>
  </p:cSld>
  <p:clrMapOvr>
    <a:masterClrMapping/>
  </p:clrMapOvr>
  <p:transition spd="slow">
    <p:wip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2"/>
          <p:cNvSpPr>
            <a:spLocks noGrp="1"/>
          </p:cNvSpPr>
          <p:nvPr>
            <p:ph type="title"/>
          </p:nvPr>
        </p:nvSpPr>
        <p:spPr/>
        <p:txBody>
          <a:bodyPr vert="horz" wrap="square" lIns="91440" tIns="45720" rIns="91440" bIns="45720" anchor="ctr"/>
          <a:p>
            <a:pPr eaLnBrk="1" hangingPunct="1"/>
            <a:r>
              <a:rPr lang="zh-CN" altLang="en-US" dirty="0">
                <a:latin typeface="Arial" panose="020B0604020202020204" pitchFamily="34" charset="0"/>
                <a:ea typeface="+mj-ea"/>
                <a:cs typeface="Arial" panose="020B0604020202020204" pitchFamily="34" charset="0"/>
              </a:rPr>
              <a:t>几个重要观点</a:t>
            </a:r>
            <a:endParaRPr lang="zh-CN" altLang="en-US" dirty="0">
              <a:latin typeface="Arial" panose="020B0604020202020204" pitchFamily="34" charset="0"/>
              <a:ea typeface="Arial" panose="020B0604020202020204" pitchFamily="34" charset="0"/>
              <a:cs typeface="+mj-cs"/>
            </a:endParaRPr>
          </a:p>
        </p:txBody>
      </p:sp>
      <p:sp>
        <p:nvSpPr>
          <p:cNvPr id="82947"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800" b="1" i="0" u="none" strike="noStrike" kern="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各层之间是进行的</a:t>
            </a:r>
            <a:r>
              <a:rPr kumimoji="0" lang="zh-CN" altLang="en-US" sz="2800" b="1" i="0" u="none" strike="noStrike" kern="0" cap="none" spc="0" normalizeH="0" baseline="0" noProof="0" dirty="0" smtClean="0">
                <a:ln>
                  <a:noFill/>
                </a:ln>
                <a:solidFill>
                  <a:srgbClr val="FF0000"/>
                </a:solidFill>
                <a:effectLst/>
                <a:uLnTx/>
                <a:uFillTx/>
                <a:latin typeface="Arial" panose="020B0604020202020204" pitchFamily="34" charset="0"/>
                <a:ea typeface="+mn-ea"/>
                <a:cs typeface="Arial" panose="020B0604020202020204" pitchFamily="34" charset="0"/>
              </a:rPr>
              <a:t>虚通信</a:t>
            </a:r>
            <a:r>
              <a:rPr kumimoji="0" lang="zh-CN" altLang="en-US" sz="2800" b="1" i="0" u="none" strike="noStrike" kern="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，其实是利用了下一层之间的服务与通信来实现的。</a:t>
            </a:r>
            <a:endParaRPr kumimoji="0" lang="en-US" altLang="zh-CN" sz="2800" b="1" i="0" u="none" strike="noStrike" kern="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800" b="1" i="0" u="none" strike="noStrike" kern="0" cap="none" spc="0" normalizeH="0" baseline="0" noProof="0" dirty="0" smtClean="0">
                <a:ln>
                  <a:noFill/>
                </a:ln>
                <a:solidFill>
                  <a:srgbClr val="FF0000"/>
                </a:solidFill>
                <a:effectLst/>
                <a:uLnTx/>
                <a:uFillTx/>
                <a:latin typeface="Arial" panose="020B0604020202020204" pitchFamily="34" charset="0"/>
                <a:ea typeface="+mn-ea"/>
                <a:cs typeface="Arial" panose="020B0604020202020204" pitchFamily="34" charset="0"/>
              </a:rPr>
              <a:t>对等实体</a:t>
            </a:r>
            <a:r>
              <a:rPr kumimoji="0" lang="zh-CN" altLang="en-US" sz="2800" b="1" i="0" u="none" strike="noStrike" kern="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利用</a:t>
            </a:r>
            <a:r>
              <a:rPr kumimoji="0" lang="zh-CN" altLang="en-US" sz="2800" b="1" i="0" u="none" strike="noStrike" kern="0" cap="none" spc="0" normalizeH="0" baseline="0" noProof="0" dirty="0" smtClean="0">
                <a:ln>
                  <a:noFill/>
                </a:ln>
                <a:solidFill>
                  <a:srgbClr val="FF0000"/>
                </a:solidFill>
                <a:effectLst/>
                <a:uLnTx/>
                <a:uFillTx/>
                <a:latin typeface="Arial" panose="020B0604020202020204" pitchFamily="34" charset="0"/>
                <a:ea typeface="+mn-ea"/>
                <a:cs typeface="Arial" panose="020B0604020202020204" pitchFamily="34" charset="0"/>
              </a:rPr>
              <a:t>协议</a:t>
            </a:r>
            <a:r>
              <a:rPr kumimoji="0" lang="zh-CN" altLang="en-US" sz="2800" b="1" i="0" u="none" strike="noStrike" kern="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来通信。（对等实体：通信双方同时处于活动的元素。可以是软件实体，也可以是硬件实体）。</a:t>
            </a:r>
            <a:endParaRPr kumimoji="0" lang="en-US" altLang="zh-CN" sz="2800" b="1" i="0" u="none" strike="noStrike" kern="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800" b="1" i="0" u="none" strike="noStrike" kern="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分层结构也有缺点，就是有时效率不高。</a:t>
            </a:r>
            <a:endParaRPr kumimoji="0" lang="en-US" altLang="zh-CN" sz="2800" b="1" i="0" u="none" strike="noStrike" kern="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endParaRPr kumimoji="0" lang="en-US" altLang="zh-CN" sz="2800" b="1" i="0" u="none" strike="noStrike" kern="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en-US" sz="2800" b="1" i="0" u="none" strike="noStrike" kern="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以上观点虽然是从哲学家问题推导出的，但是和计算机网络中的情况是一样的。</a:t>
            </a:r>
            <a:endParaRPr kumimoji="0" lang="en-US" altLang="zh-CN" sz="2800" b="1" i="0" u="none" strike="noStrike" kern="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2800" b="1" i="0" u="none" strike="noStrike" kern="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ransition spd="slow">
    <p:wip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2"/>
          <p:cNvSpPr>
            <a:spLocks noGrp="1"/>
          </p:cNvSpPr>
          <p:nvPr>
            <p:ph type="title" idx="4294967295"/>
          </p:nvPr>
        </p:nvSpPr>
        <p:spPr/>
        <p:txBody>
          <a:bodyPr vert="horz" wrap="square" lIns="91440" tIns="45720" rIns="91440" bIns="45720" anchor="ctr"/>
          <a:p>
            <a:pPr eaLnBrk="1" hangingPunct="1"/>
            <a:r>
              <a:rPr lang="zh-CN" altLang="en-US" dirty="0"/>
              <a:t>分层的特点</a:t>
            </a:r>
            <a:endParaRPr lang="zh-CN" altLang="en-US" dirty="0"/>
          </a:p>
        </p:txBody>
      </p:sp>
      <p:sp>
        <p:nvSpPr>
          <p:cNvPr id="80899" name="Rectangle 3"/>
          <p:cNvSpPr>
            <a:spLocks noGrp="1"/>
          </p:cNvSpPr>
          <p:nvPr>
            <p:ph type="body" idx="4294967295"/>
          </p:nvPr>
        </p:nvSpPr>
        <p:spPr/>
        <p:txBody>
          <a:bodyPr vert="horz" wrap="square" lIns="91440" tIns="45720" rIns="91440" bIns="45720" anchor="t"/>
          <a:p>
            <a:pPr eaLnBrk="1" hangingPunct="1"/>
            <a:r>
              <a:rPr lang="zh-CN" altLang="en-US" dirty="0"/>
              <a:t>优点：</a:t>
            </a:r>
            <a:endParaRPr lang="en-US" altLang="zh-CN" dirty="0"/>
          </a:p>
          <a:p>
            <a:pPr lvl="1" eaLnBrk="1" hangingPunct="1"/>
            <a:r>
              <a:rPr lang="zh-CN" altLang="en-US" dirty="0"/>
              <a:t>各层之间是独立的。</a:t>
            </a:r>
            <a:endParaRPr lang="en-US" altLang="zh-CN" dirty="0"/>
          </a:p>
          <a:p>
            <a:pPr lvl="1" eaLnBrk="1" hangingPunct="1"/>
            <a:r>
              <a:rPr lang="zh-CN" altLang="en-US" dirty="0"/>
              <a:t>灵活性好。</a:t>
            </a:r>
            <a:endParaRPr lang="en-US" altLang="zh-CN" dirty="0"/>
          </a:p>
          <a:p>
            <a:pPr lvl="1" eaLnBrk="1" hangingPunct="1"/>
            <a:r>
              <a:rPr lang="zh-CN" altLang="en-US" dirty="0"/>
              <a:t>结构上可分割开。</a:t>
            </a:r>
            <a:endParaRPr lang="en-US" altLang="zh-CN" dirty="0"/>
          </a:p>
          <a:p>
            <a:pPr lvl="1" eaLnBrk="1" hangingPunct="1"/>
            <a:r>
              <a:rPr lang="zh-CN" altLang="en-US" dirty="0"/>
              <a:t>易于实现和维护。</a:t>
            </a:r>
            <a:endParaRPr lang="en-US" altLang="zh-CN" dirty="0"/>
          </a:p>
          <a:p>
            <a:pPr lvl="1" eaLnBrk="1" hangingPunct="1"/>
            <a:r>
              <a:rPr lang="zh-CN" altLang="en-US" dirty="0"/>
              <a:t>能促进标准化工作。</a:t>
            </a:r>
            <a:endParaRPr lang="en-US" altLang="zh-CN" dirty="0"/>
          </a:p>
          <a:p>
            <a:pPr eaLnBrk="1" hangingPunct="1"/>
            <a:endParaRPr lang="en-US" altLang="zh-CN" dirty="0"/>
          </a:p>
          <a:p>
            <a:pPr eaLnBrk="1" hangingPunct="1"/>
            <a:r>
              <a:rPr lang="zh-CN" altLang="en-US" dirty="0"/>
              <a:t>需要注意：</a:t>
            </a:r>
            <a:endParaRPr lang="en-US" altLang="zh-CN" dirty="0"/>
          </a:p>
          <a:p>
            <a:pPr lvl="1" eaLnBrk="1" hangingPunct="1"/>
            <a:r>
              <a:rPr lang="zh-CN" altLang="en-US" dirty="0"/>
              <a:t>层数多少要适当</a:t>
            </a:r>
            <a:endParaRPr lang="zh-CN" altLang="en-US" dirty="0"/>
          </a:p>
        </p:txBody>
      </p:sp>
    </p:spTree>
  </p:cSld>
  <p:clrMapOvr>
    <a:masterClrMapping/>
  </p:clrMapOvr>
  <p:transition spd="slow">
    <p:wip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标题 1"/>
          <p:cNvSpPr>
            <a:spLocks noGrp="1"/>
          </p:cNvSpPr>
          <p:nvPr>
            <p:ph type="title"/>
          </p:nvPr>
        </p:nvSpPr>
        <p:spPr/>
        <p:txBody>
          <a:bodyPr vert="horz" wrap="square" lIns="91440" tIns="45720" rIns="91440" bIns="45720" anchor="ctr"/>
          <a:p>
            <a:r>
              <a:rPr lang="zh-CN" altLang="en-US" dirty="0">
                <a:latin typeface="Arial" panose="020B0604020202020204" pitchFamily="34" charset="0"/>
                <a:ea typeface="+mj-ea"/>
                <a:cs typeface="Arial" panose="020B0604020202020204" pitchFamily="34" charset="0"/>
              </a:rPr>
              <a:t>思考题</a:t>
            </a:r>
            <a:endParaRPr lang="zh-CN" altLang="en-US" dirty="0">
              <a:latin typeface="Arial" panose="020B0604020202020204" pitchFamily="34" charset="0"/>
              <a:ea typeface="Arial" panose="020B0604020202020204" pitchFamily="34" charset="0"/>
              <a:cs typeface="+mj-cs"/>
            </a:endParaRPr>
          </a:p>
        </p:txBody>
      </p:sp>
      <p:sp>
        <p:nvSpPr>
          <p:cNvPr id="81923" name="内容占位符 2"/>
          <p:cNvSpPr>
            <a:spLocks noGrp="1"/>
          </p:cNvSpPr>
          <p:nvPr>
            <p:ph idx="1"/>
          </p:nvPr>
        </p:nvSpPr>
        <p:spPr/>
        <p:txBody>
          <a:bodyPr vert="horz" wrap="square" lIns="91440" tIns="45720" rIns="91440" bIns="45720" anchor="t"/>
          <a:p>
            <a:r>
              <a:rPr lang="zh-CN" altLang="en-US" dirty="0">
                <a:latin typeface="Arial" panose="020B0604020202020204" pitchFamily="34" charset="0"/>
                <a:ea typeface="+mn-ea"/>
                <a:cs typeface="Arial" panose="020B0604020202020204" pitchFamily="34" charset="0"/>
              </a:rPr>
              <a:t>假设</a:t>
            </a:r>
            <a:r>
              <a:rPr lang="zh-CN" altLang="en-US" dirty="0">
                <a:solidFill>
                  <a:srgbClr val="FF0000"/>
                </a:solidFill>
                <a:latin typeface="Arial" panose="020B0604020202020204" pitchFamily="34" charset="0"/>
                <a:ea typeface="+mn-ea"/>
                <a:cs typeface="Arial" panose="020B0604020202020204" pitchFamily="34" charset="0"/>
              </a:rPr>
              <a:t>中法</a:t>
            </a:r>
            <a:r>
              <a:rPr lang="zh-CN" altLang="en-US" dirty="0">
                <a:latin typeface="Arial" panose="020B0604020202020204" pitchFamily="34" charset="0"/>
                <a:ea typeface="+mn-ea"/>
                <a:cs typeface="Arial" panose="020B0604020202020204" pitchFamily="34" charset="0"/>
              </a:rPr>
              <a:t>两国的总理要通话，而两国的</a:t>
            </a:r>
            <a:r>
              <a:rPr lang="zh-CN" altLang="en-US" dirty="0">
                <a:solidFill>
                  <a:srgbClr val="0070C0"/>
                </a:solidFill>
                <a:latin typeface="Arial" panose="020B0604020202020204" pitchFamily="34" charset="0"/>
                <a:ea typeface="+mn-ea"/>
                <a:cs typeface="Arial" panose="020B0604020202020204" pitchFamily="34" charset="0"/>
              </a:rPr>
              <a:t>翻译</a:t>
            </a:r>
            <a:r>
              <a:rPr lang="zh-CN" altLang="en-US" dirty="0">
                <a:latin typeface="Arial" panose="020B0604020202020204" pitchFamily="34" charset="0"/>
                <a:ea typeface="+mn-ea"/>
                <a:cs typeface="Arial" panose="020B0604020202020204" pitchFamily="34" charset="0"/>
              </a:rPr>
              <a:t>只会说</a:t>
            </a:r>
            <a:r>
              <a:rPr lang="zh-CN" altLang="en-US" dirty="0">
                <a:solidFill>
                  <a:srgbClr val="FF0000"/>
                </a:solidFill>
                <a:latin typeface="Arial" panose="020B0604020202020204" pitchFamily="34" charset="0"/>
                <a:ea typeface="+mn-ea"/>
                <a:cs typeface="Arial" panose="020B0604020202020204" pitchFamily="34" charset="0"/>
              </a:rPr>
              <a:t>英语</a:t>
            </a:r>
            <a:r>
              <a:rPr lang="zh-CN" altLang="en-US" dirty="0">
                <a:latin typeface="Arial" panose="020B0604020202020204" pitchFamily="34" charset="0"/>
                <a:ea typeface="+mn-ea"/>
                <a:cs typeface="Arial" panose="020B0604020202020204" pitchFamily="34" charset="0"/>
              </a:rPr>
              <a:t>和自己的</a:t>
            </a:r>
            <a:r>
              <a:rPr lang="zh-CN" altLang="en-US" dirty="0">
                <a:solidFill>
                  <a:srgbClr val="FF0000"/>
                </a:solidFill>
                <a:latin typeface="Arial" panose="020B0604020202020204" pitchFamily="34" charset="0"/>
                <a:ea typeface="+mn-ea"/>
                <a:cs typeface="Arial" panose="020B0604020202020204" pitchFamily="34" charset="0"/>
              </a:rPr>
              <a:t>母语</a:t>
            </a:r>
            <a:r>
              <a:rPr lang="zh-CN" altLang="en-US" dirty="0">
                <a:latin typeface="Arial" panose="020B0604020202020204" pitchFamily="34" charset="0"/>
                <a:ea typeface="+mn-ea"/>
                <a:cs typeface="Arial" panose="020B0604020202020204" pitchFamily="34" charset="0"/>
              </a:rPr>
              <a:t>，画出解决这一问题的分层结构图</a:t>
            </a:r>
            <a:endParaRPr lang="zh-CN" altLang="en-US" dirty="0">
              <a:latin typeface="Arial" panose="020B0604020202020204" pitchFamily="34" charset="0"/>
              <a:ea typeface="+mn-ea"/>
              <a:cs typeface="Arial" panose="020B0604020202020204" pitchFamily="34" charset="0"/>
            </a:endParaRPr>
          </a:p>
          <a:p>
            <a:endParaRPr lang="zh-CN" altLang="en-US" dirty="0">
              <a:latin typeface="Arial" panose="020B0604020202020204" pitchFamily="34" charset="0"/>
              <a:ea typeface="Arial" panose="020B0604020202020204" pitchFamily="34" charset="0"/>
              <a:cs typeface="+mn-cs"/>
            </a:endParaRPr>
          </a:p>
        </p:txBody>
      </p:sp>
    </p:spTree>
  </p:cSld>
  <p:clrMapOvr>
    <a:masterClrMapping/>
  </p:clrMapOvr>
  <p:transition spd="slow">
    <p:wip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标题 1"/>
          <p:cNvSpPr>
            <a:spLocks noGrp="1"/>
          </p:cNvSpPr>
          <p:nvPr>
            <p:ph type="title"/>
          </p:nvPr>
        </p:nvSpPr>
        <p:spPr/>
        <p:txBody>
          <a:bodyPr vert="horz" wrap="square" lIns="91440" tIns="45720" rIns="91440" bIns="45720" anchor="ctr"/>
          <a:p>
            <a:r>
              <a:rPr lang="zh-CN" altLang="en-US" dirty="0">
                <a:latin typeface="Arial" panose="020B0604020202020204" pitchFamily="34" charset="0"/>
                <a:ea typeface="+mj-ea"/>
                <a:cs typeface="Arial" panose="020B0604020202020204" pitchFamily="34" charset="0"/>
              </a:rPr>
              <a:t>思考题</a:t>
            </a:r>
            <a:endParaRPr lang="zh-CN" altLang="en-US" dirty="0">
              <a:latin typeface="Arial" panose="020B0604020202020204" pitchFamily="34" charset="0"/>
              <a:ea typeface="Arial" panose="020B0604020202020204" pitchFamily="34" charset="0"/>
              <a:cs typeface="+mj-cs"/>
            </a:endParaRPr>
          </a:p>
        </p:txBody>
      </p:sp>
      <p:pic>
        <p:nvPicPr>
          <p:cNvPr id="82947" name="Picture 3"/>
          <p:cNvPicPr>
            <a:picLocks noChangeAspect="1"/>
          </p:cNvPicPr>
          <p:nvPr/>
        </p:nvPicPr>
        <p:blipFill>
          <a:blip r:embed="rId1"/>
          <a:stretch>
            <a:fillRect/>
          </a:stretch>
        </p:blipFill>
        <p:spPr>
          <a:xfrm>
            <a:off x="1040130" y="1379220"/>
            <a:ext cx="8310245" cy="3140710"/>
          </a:xfrm>
          <a:prstGeom prst="rect">
            <a:avLst/>
          </a:prstGeom>
          <a:noFill/>
          <a:ln w="9525">
            <a:noFill/>
          </a:ln>
        </p:spPr>
      </p:pic>
    </p:spTree>
  </p:cSld>
  <p:clrMapOvr>
    <a:masterClrMapping/>
  </p:clrMapOvr>
  <p:transition spd="slow">
    <p:wip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标题 1"/>
          <p:cNvSpPr>
            <a:spLocks noGrp="1"/>
          </p:cNvSpPr>
          <p:nvPr>
            <p:ph type="title"/>
          </p:nvPr>
        </p:nvSpPr>
        <p:spPr/>
        <p:txBody>
          <a:bodyPr vert="horz" wrap="square" lIns="91440" tIns="45720" rIns="91440" bIns="45720" anchor="ctr"/>
          <a:p>
            <a:r>
              <a:rPr lang="zh-CN" altLang="en-US" dirty="0">
                <a:latin typeface="Arial" panose="020B0604020202020204" pitchFamily="34" charset="0"/>
                <a:ea typeface="+mj-ea"/>
                <a:cs typeface="Arial" panose="020B0604020202020204" pitchFamily="34" charset="0"/>
              </a:rPr>
              <a:t>思考题</a:t>
            </a:r>
            <a:endParaRPr lang="zh-CN" altLang="en-US" dirty="0">
              <a:latin typeface="Arial" panose="020B0604020202020204" pitchFamily="34" charset="0"/>
              <a:ea typeface="Arial" panose="020B0604020202020204" pitchFamily="34" charset="0"/>
              <a:cs typeface="+mj-cs"/>
            </a:endParaRPr>
          </a:p>
        </p:txBody>
      </p:sp>
      <p:sp>
        <p:nvSpPr>
          <p:cNvPr id="83971" name="内容占位符 2"/>
          <p:cNvSpPr>
            <a:spLocks noGrp="1"/>
          </p:cNvSpPr>
          <p:nvPr>
            <p:ph idx="1"/>
          </p:nvPr>
        </p:nvSpPr>
        <p:spPr/>
        <p:txBody>
          <a:bodyPr vert="horz" wrap="square" lIns="91440" tIns="45720" rIns="91440" bIns="45720" anchor="t"/>
          <a:p>
            <a:r>
              <a:rPr lang="zh-CN" altLang="en-US" dirty="0">
                <a:latin typeface="Arial" panose="020B0604020202020204" pitchFamily="34" charset="0"/>
                <a:ea typeface="+mn-ea"/>
                <a:cs typeface="Arial" panose="020B0604020202020204" pitchFamily="34" charset="0"/>
              </a:rPr>
              <a:t>假设</a:t>
            </a:r>
            <a:r>
              <a:rPr lang="zh-CN" altLang="en-US" dirty="0">
                <a:solidFill>
                  <a:srgbClr val="FF0000"/>
                </a:solidFill>
                <a:latin typeface="Arial" panose="020B0604020202020204" pitchFamily="34" charset="0"/>
                <a:ea typeface="+mn-ea"/>
                <a:cs typeface="Arial" panose="020B0604020202020204" pitchFamily="34" charset="0"/>
              </a:rPr>
              <a:t>中法</a:t>
            </a:r>
            <a:r>
              <a:rPr lang="zh-CN" altLang="en-US" dirty="0">
                <a:latin typeface="Arial" panose="020B0604020202020204" pitchFamily="34" charset="0"/>
                <a:ea typeface="+mn-ea"/>
                <a:cs typeface="Arial" panose="020B0604020202020204" pitchFamily="34" charset="0"/>
              </a:rPr>
              <a:t>两国的总理要通话，而</a:t>
            </a:r>
            <a:r>
              <a:rPr lang="zh-CN" altLang="en-US" dirty="0">
                <a:solidFill>
                  <a:srgbClr val="0070C0"/>
                </a:solidFill>
                <a:latin typeface="Arial" panose="020B0604020202020204" pitchFamily="34" charset="0"/>
                <a:ea typeface="+mn-ea"/>
                <a:cs typeface="Arial" panose="020B0604020202020204" pitchFamily="34" charset="0"/>
              </a:rPr>
              <a:t>中国的翻译</a:t>
            </a:r>
            <a:r>
              <a:rPr lang="zh-CN" altLang="en-US" dirty="0">
                <a:latin typeface="Arial" panose="020B0604020202020204" pitchFamily="34" charset="0"/>
                <a:ea typeface="+mn-ea"/>
                <a:cs typeface="Arial" panose="020B0604020202020204" pitchFamily="34" charset="0"/>
              </a:rPr>
              <a:t>只会说</a:t>
            </a:r>
            <a:r>
              <a:rPr lang="zh-CN" altLang="en-US" dirty="0">
                <a:solidFill>
                  <a:srgbClr val="FF0000"/>
                </a:solidFill>
                <a:latin typeface="Arial" panose="020B0604020202020204" pitchFamily="34" charset="0"/>
                <a:ea typeface="+mn-ea"/>
                <a:cs typeface="Arial" panose="020B0604020202020204" pitchFamily="34" charset="0"/>
              </a:rPr>
              <a:t>日语</a:t>
            </a:r>
            <a:r>
              <a:rPr lang="zh-CN" altLang="en-US" dirty="0">
                <a:latin typeface="Arial" panose="020B0604020202020204" pitchFamily="34" charset="0"/>
                <a:ea typeface="+mn-ea"/>
                <a:cs typeface="Arial" panose="020B0604020202020204" pitchFamily="34" charset="0"/>
              </a:rPr>
              <a:t>和自己的</a:t>
            </a:r>
            <a:r>
              <a:rPr lang="zh-CN" altLang="en-US" dirty="0">
                <a:solidFill>
                  <a:srgbClr val="FF0000"/>
                </a:solidFill>
                <a:latin typeface="Arial" panose="020B0604020202020204" pitchFamily="34" charset="0"/>
                <a:ea typeface="+mn-ea"/>
                <a:cs typeface="Arial" panose="020B0604020202020204" pitchFamily="34" charset="0"/>
              </a:rPr>
              <a:t>母语</a:t>
            </a:r>
            <a:r>
              <a:rPr lang="zh-CN" altLang="en-US" dirty="0">
                <a:latin typeface="Arial" panose="020B0604020202020204" pitchFamily="34" charset="0"/>
                <a:ea typeface="+mn-ea"/>
                <a:cs typeface="Arial" panose="020B0604020202020204" pitchFamily="34" charset="0"/>
              </a:rPr>
              <a:t>，</a:t>
            </a:r>
            <a:r>
              <a:rPr lang="zh-CN" altLang="en-US" dirty="0">
                <a:solidFill>
                  <a:srgbClr val="0070C0"/>
                </a:solidFill>
                <a:latin typeface="Arial" panose="020B0604020202020204" pitchFamily="34" charset="0"/>
                <a:ea typeface="+mn-ea"/>
                <a:cs typeface="Arial" panose="020B0604020202020204" pitchFamily="34" charset="0"/>
              </a:rPr>
              <a:t>法国的翻译</a:t>
            </a:r>
            <a:r>
              <a:rPr lang="zh-CN" altLang="en-US" dirty="0">
                <a:latin typeface="Arial" panose="020B0604020202020204" pitchFamily="34" charset="0"/>
                <a:ea typeface="+mn-ea"/>
                <a:cs typeface="Arial" panose="020B0604020202020204" pitchFamily="34" charset="0"/>
              </a:rPr>
              <a:t>只会说</a:t>
            </a:r>
            <a:r>
              <a:rPr lang="zh-CN" altLang="en-US" dirty="0">
                <a:solidFill>
                  <a:srgbClr val="FF0000"/>
                </a:solidFill>
                <a:latin typeface="Arial" panose="020B0604020202020204" pitchFamily="34" charset="0"/>
                <a:ea typeface="+mn-ea"/>
                <a:cs typeface="Arial" panose="020B0604020202020204" pitchFamily="34" charset="0"/>
              </a:rPr>
              <a:t>德语</a:t>
            </a:r>
            <a:r>
              <a:rPr lang="zh-CN" altLang="en-US" dirty="0">
                <a:latin typeface="Arial" panose="020B0604020202020204" pitchFamily="34" charset="0"/>
                <a:ea typeface="+mn-ea"/>
                <a:cs typeface="Arial" panose="020B0604020202020204" pitchFamily="34" charset="0"/>
              </a:rPr>
              <a:t>和自己的</a:t>
            </a:r>
            <a:r>
              <a:rPr lang="zh-CN" altLang="en-US" dirty="0">
                <a:solidFill>
                  <a:srgbClr val="FF0000"/>
                </a:solidFill>
                <a:latin typeface="Arial" panose="020B0604020202020204" pitchFamily="34" charset="0"/>
                <a:ea typeface="+mn-ea"/>
                <a:cs typeface="Arial" panose="020B0604020202020204" pitchFamily="34" charset="0"/>
              </a:rPr>
              <a:t>母语</a:t>
            </a:r>
            <a:r>
              <a:rPr lang="zh-CN" altLang="en-US" dirty="0">
                <a:latin typeface="Arial" panose="020B0604020202020204" pitchFamily="34" charset="0"/>
                <a:ea typeface="+mn-ea"/>
                <a:cs typeface="Arial" panose="020B0604020202020204" pitchFamily="34" charset="0"/>
              </a:rPr>
              <a:t>，在德国有一个会说</a:t>
            </a:r>
            <a:r>
              <a:rPr lang="zh-CN" altLang="en-US" dirty="0">
                <a:solidFill>
                  <a:srgbClr val="0070C0"/>
                </a:solidFill>
                <a:latin typeface="Arial" panose="020B0604020202020204" pitchFamily="34" charset="0"/>
                <a:ea typeface="+mn-ea"/>
                <a:cs typeface="Arial" panose="020B0604020202020204" pitchFamily="34" charset="0"/>
              </a:rPr>
              <a:t>日语的翻译</a:t>
            </a:r>
            <a:r>
              <a:rPr lang="zh-CN" altLang="en-US" dirty="0">
                <a:latin typeface="Arial" panose="020B0604020202020204" pitchFamily="34" charset="0"/>
                <a:ea typeface="+mn-ea"/>
                <a:cs typeface="Arial" panose="020B0604020202020204" pitchFamily="34" charset="0"/>
              </a:rPr>
              <a:t>，画出解决这一问题的分层结构图</a:t>
            </a:r>
            <a:endParaRPr lang="zh-CN" altLang="en-US" dirty="0">
              <a:latin typeface="Arial" panose="020B0604020202020204" pitchFamily="34" charset="0"/>
              <a:ea typeface="Arial" panose="020B0604020202020204" pitchFamily="34" charset="0"/>
              <a:cs typeface="+mn-cs"/>
            </a:endParaRP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什么是互联网？</a:t>
            </a:r>
            <a:endParaRPr lang="zh-CN" altLang="en-US" dirty="0"/>
          </a:p>
        </p:txBody>
      </p:sp>
      <p:sp>
        <p:nvSpPr>
          <p:cNvPr id="3" name="内容占位符 2"/>
          <p:cNvSpPr>
            <a:spLocks noGrp="1"/>
          </p:cNvSpPr>
          <p:nvPr>
            <p:ph idx="1"/>
          </p:nvPr>
        </p:nvSpPr>
        <p:spPr/>
        <p:txBody>
          <a:bodyPr/>
          <a:lstStyle/>
          <a:p>
            <a:r>
              <a:rPr lang="zh-CN" altLang="en-US" dirty="0" smtClean="0"/>
              <a:t>互联网是</a:t>
            </a:r>
            <a:r>
              <a:rPr lang="zh-CN" altLang="zh-CN" dirty="0" smtClean="0"/>
              <a:t>由</a:t>
            </a:r>
            <a:r>
              <a:rPr lang="zh-CN" altLang="zh-CN" dirty="0"/>
              <a:t>数量极大的各种计算机网络互连</a:t>
            </a:r>
            <a:r>
              <a:rPr lang="zh-CN" altLang="zh-CN" dirty="0" smtClean="0"/>
              <a:t>起来</a:t>
            </a:r>
            <a:r>
              <a:rPr lang="zh-CN" altLang="en-US" dirty="0" smtClean="0"/>
              <a:t>而形成的网络。</a:t>
            </a:r>
            <a:endParaRPr lang="en-US" altLang="zh-CN" dirty="0"/>
          </a:p>
          <a:p>
            <a:r>
              <a:rPr lang="zh-CN" altLang="zh-CN" dirty="0" smtClean="0"/>
              <a:t>可以</a:t>
            </a:r>
            <a:r>
              <a:rPr lang="zh-CN" altLang="zh-CN" dirty="0"/>
              <a:t>从两种不同的方面来认识</a:t>
            </a:r>
            <a:r>
              <a:rPr lang="zh-CN" altLang="zh-CN" dirty="0" smtClean="0"/>
              <a:t>互联网</a:t>
            </a:r>
            <a:r>
              <a:rPr lang="zh-CN" altLang="en-US" dirty="0" smtClean="0"/>
              <a:t>：</a:t>
            </a:r>
            <a:endParaRPr lang="en-US" altLang="zh-CN" dirty="0" smtClean="0"/>
          </a:p>
          <a:p>
            <a:pPr lvl="1"/>
            <a:r>
              <a:rPr lang="zh-CN" altLang="en-US" dirty="0" smtClean="0"/>
              <a:t>互联网</a:t>
            </a:r>
            <a:r>
              <a:rPr lang="zh-CN" altLang="zh-CN" dirty="0" smtClean="0"/>
              <a:t>应用</a:t>
            </a:r>
            <a:endParaRPr lang="en-US" altLang="zh-CN" dirty="0" smtClean="0"/>
          </a:p>
          <a:p>
            <a:pPr lvl="1"/>
            <a:r>
              <a:rPr lang="zh-CN" altLang="en-US" dirty="0" smtClean="0"/>
              <a:t>互联网</a:t>
            </a:r>
            <a:r>
              <a:rPr lang="zh-CN" altLang="zh-CN" dirty="0" smtClean="0"/>
              <a:t>工作原理</a:t>
            </a:r>
            <a:r>
              <a:rPr lang="zh-CN" altLang="en-US" dirty="0" smtClean="0"/>
              <a:t>与特点</a:t>
            </a:r>
            <a:endParaRPr lang="en-US" altLang="zh-CN" dirty="0"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标题 1"/>
          <p:cNvSpPr>
            <a:spLocks noGrp="1"/>
          </p:cNvSpPr>
          <p:nvPr>
            <p:ph type="title"/>
          </p:nvPr>
        </p:nvSpPr>
        <p:spPr/>
        <p:txBody>
          <a:bodyPr vert="horz" wrap="square" lIns="91440" tIns="45720" rIns="91440" bIns="45720" anchor="ctr"/>
          <a:p>
            <a:r>
              <a:rPr lang="zh-CN" altLang="en-US" dirty="0">
                <a:latin typeface="Arial" panose="020B0604020202020204" pitchFamily="34" charset="0"/>
                <a:ea typeface="+mj-ea"/>
                <a:cs typeface="Arial" panose="020B0604020202020204" pitchFamily="34" charset="0"/>
              </a:rPr>
              <a:t>思考题</a:t>
            </a:r>
            <a:endParaRPr lang="zh-CN" altLang="en-US" dirty="0">
              <a:latin typeface="Arial" panose="020B0604020202020204" pitchFamily="34" charset="0"/>
              <a:ea typeface="Arial" panose="020B0604020202020204" pitchFamily="34" charset="0"/>
              <a:cs typeface="+mj-cs"/>
            </a:endParaRPr>
          </a:p>
        </p:txBody>
      </p:sp>
      <p:pic>
        <p:nvPicPr>
          <p:cNvPr id="84995" name="Picture 3"/>
          <p:cNvPicPr>
            <a:picLocks noChangeAspect="1"/>
          </p:cNvPicPr>
          <p:nvPr/>
        </p:nvPicPr>
        <p:blipFill>
          <a:blip r:embed="rId1"/>
          <a:stretch>
            <a:fillRect/>
          </a:stretch>
        </p:blipFill>
        <p:spPr>
          <a:xfrm>
            <a:off x="920115" y="1544320"/>
            <a:ext cx="8066405" cy="3388360"/>
          </a:xfrm>
          <a:prstGeom prst="rect">
            <a:avLst/>
          </a:prstGeom>
          <a:noFill/>
          <a:ln w="9525">
            <a:noFill/>
          </a:ln>
        </p:spPr>
      </p:pic>
    </p:spTree>
  </p:cSld>
  <p:clrMapOvr>
    <a:masterClrMapping/>
  </p:clrMapOvr>
  <p:transition spd="slow">
    <p:wip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标题 1"/>
          <p:cNvSpPr>
            <a:spLocks noGrp="1"/>
          </p:cNvSpPr>
          <p:nvPr>
            <p:ph type="title"/>
          </p:nvPr>
        </p:nvSpPr>
        <p:spPr/>
        <p:txBody>
          <a:bodyPr vert="horz" wrap="square" lIns="91440" tIns="45720" rIns="91440" bIns="45720" anchor="ctr"/>
          <a:p>
            <a:r>
              <a:rPr lang="zh-CN" altLang="en-US" dirty="0">
                <a:latin typeface="Arial" panose="020B0604020202020204" pitchFamily="34" charset="0"/>
                <a:ea typeface="+mj-ea"/>
                <a:cs typeface="Arial" panose="020B0604020202020204" pitchFamily="34" charset="0"/>
              </a:rPr>
              <a:t>分层的原则</a:t>
            </a:r>
            <a:endParaRPr lang="zh-CN" altLang="en-US" dirty="0">
              <a:latin typeface="Arial" panose="020B0604020202020204" pitchFamily="34" charset="0"/>
              <a:ea typeface="Arial" panose="020B0604020202020204" pitchFamily="34" charset="0"/>
              <a:cs typeface="+mj-cs"/>
            </a:endParaRPr>
          </a:p>
        </p:txBody>
      </p:sp>
      <p:sp>
        <p:nvSpPr>
          <p:cNvPr id="87043" name="内容占位符 2"/>
          <p:cNvSpPr>
            <a:spLocks noGrp="1"/>
          </p:cNvSpPr>
          <p:nvPr>
            <p:ph idx="1"/>
          </p:nvPr>
        </p:nvSpPr>
        <p:spPr/>
        <p:txBody>
          <a:bodyPr vert="horz" wrap="square" lIns="91440" tIns="45720" rIns="91440" bIns="45720" anchor="t"/>
          <a:p>
            <a:pPr eaLnBrk="1" hangingPunct="1">
              <a:lnSpc>
                <a:spcPct val="90000"/>
              </a:lnSpc>
            </a:pPr>
            <a:r>
              <a:rPr lang="zh-CN" altLang="en-US" dirty="0">
                <a:latin typeface="华文楷体" panose="02010600040101010101" pitchFamily="2" charset="-122"/>
                <a:ea typeface="+mn-ea"/>
                <a:cs typeface="Arial" panose="020B0604020202020204" pitchFamily="34" charset="0"/>
              </a:rPr>
              <a:t>分层是根据功能的抽象分层。</a:t>
            </a:r>
            <a:endParaRPr lang="zh-CN" altLang="en-US" dirty="0">
              <a:latin typeface="华文楷体" panose="02010600040101010101" pitchFamily="2" charset="-122"/>
              <a:ea typeface="+mn-ea"/>
              <a:cs typeface="Arial" panose="020B0604020202020204" pitchFamily="34" charset="0"/>
            </a:endParaRPr>
          </a:p>
          <a:p>
            <a:pPr eaLnBrk="1" hangingPunct="1">
              <a:lnSpc>
                <a:spcPct val="90000"/>
              </a:lnSpc>
            </a:pPr>
            <a:r>
              <a:rPr lang="zh-CN" altLang="en-US" dirty="0">
                <a:latin typeface="华文楷体" panose="02010600040101010101" pitchFamily="2" charset="-122"/>
                <a:ea typeface="+mn-ea"/>
                <a:cs typeface="Arial" panose="020B0604020202020204" pitchFamily="34" charset="0"/>
              </a:rPr>
              <a:t>每个层次所要实现的功能或服务均有明确的规定。</a:t>
            </a:r>
            <a:endParaRPr lang="zh-CN" altLang="en-US" dirty="0">
              <a:latin typeface="华文楷体" panose="02010600040101010101" pitchFamily="2" charset="-122"/>
              <a:ea typeface="+mn-ea"/>
              <a:cs typeface="Arial" panose="020B0604020202020204" pitchFamily="34" charset="0"/>
            </a:endParaRPr>
          </a:p>
          <a:p>
            <a:pPr eaLnBrk="1" hangingPunct="1">
              <a:lnSpc>
                <a:spcPct val="90000"/>
              </a:lnSpc>
            </a:pPr>
            <a:r>
              <a:rPr lang="zh-CN" altLang="en-US" dirty="0">
                <a:latin typeface="华文楷体" panose="02010600040101010101" pitchFamily="2" charset="-122"/>
                <a:ea typeface="+mn-ea"/>
                <a:cs typeface="Arial" panose="020B0604020202020204" pitchFamily="34" charset="0"/>
              </a:rPr>
              <a:t>不同的系统分成相同的层次，对等层次具有</a:t>
            </a:r>
            <a:r>
              <a:rPr lang="zh-CN" altLang="en-US" dirty="0">
                <a:solidFill>
                  <a:srgbClr val="FF0000"/>
                </a:solidFill>
                <a:latin typeface="华文楷体" panose="02010600040101010101" pitchFamily="2" charset="-122"/>
                <a:ea typeface="+mn-ea"/>
                <a:cs typeface="Arial" panose="020B0604020202020204" pitchFamily="34" charset="0"/>
              </a:rPr>
              <a:t>相同</a:t>
            </a:r>
            <a:r>
              <a:rPr lang="zh-CN" altLang="en-US" dirty="0">
                <a:latin typeface="华文楷体" panose="02010600040101010101" pitchFamily="2" charset="-122"/>
                <a:ea typeface="+mn-ea"/>
                <a:cs typeface="Arial" panose="020B0604020202020204" pitchFamily="34" charset="0"/>
              </a:rPr>
              <a:t>功能。</a:t>
            </a:r>
            <a:endParaRPr lang="zh-CN" altLang="en-US" dirty="0">
              <a:latin typeface="华文楷体" panose="02010600040101010101" pitchFamily="2" charset="-122"/>
              <a:ea typeface="+mn-ea"/>
              <a:cs typeface="Arial" panose="020B0604020202020204" pitchFamily="34" charset="0"/>
            </a:endParaRPr>
          </a:p>
          <a:p>
            <a:pPr eaLnBrk="1" hangingPunct="1">
              <a:lnSpc>
                <a:spcPct val="90000"/>
              </a:lnSpc>
            </a:pPr>
            <a:r>
              <a:rPr lang="zh-CN" altLang="en-US" dirty="0">
                <a:latin typeface="华文楷体" panose="02010600040101010101" pitchFamily="2" charset="-122"/>
                <a:ea typeface="+mn-ea"/>
                <a:cs typeface="Arial" panose="020B0604020202020204" pitchFamily="34" charset="0"/>
              </a:rPr>
              <a:t>每层功能的选择应有利于标准化。</a:t>
            </a:r>
            <a:endParaRPr lang="zh-CN" altLang="en-US" dirty="0">
              <a:latin typeface="华文楷体" panose="02010600040101010101" pitchFamily="2" charset="-122"/>
              <a:ea typeface="+mn-ea"/>
              <a:cs typeface="Arial" panose="020B0604020202020204" pitchFamily="34" charset="0"/>
            </a:endParaRPr>
          </a:p>
          <a:p>
            <a:pPr eaLnBrk="1" hangingPunct="1">
              <a:lnSpc>
                <a:spcPct val="90000"/>
              </a:lnSpc>
            </a:pPr>
            <a:r>
              <a:rPr lang="zh-CN" altLang="en-US" dirty="0">
                <a:latin typeface="华文楷体" panose="02010600040101010101" pitchFamily="2" charset="-122"/>
                <a:ea typeface="+mn-ea"/>
                <a:cs typeface="Arial" panose="020B0604020202020204" pitchFamily="34" charset="0"/>
              </a:rPr>
              <a:t>高层使用下层提供的服务时，下层服务的实现是不可见的。</a:t>
            </a:r>
            <a:endParaRPr lang="zh-CN" altLang="en-US" dirty="0">
              <a:latin typeface="华文楷体" panose="02010600040101010101" pitchFamily="2" charset="-122"/>
              <a:ea typeface="+mn-ea"/>
              <a:cs typeface="Arial" panose="020B0604020202020204" pitchFamily="34" charset="0"/>
            </a:endParaRPr>
          </a:p>
          <a:p>
            <a:pPr eaLnBrk="1" hangingPunct="1">
              <a:lnSpc>
                <a:spcPct val="90000"/>
              </a:lnSpc>
            </a:pPr>
            <a:r>
              <a:rPr lang="zh-CN" altLang="en-US" dirty="0">
                <a:latin typeface="华文楷体" panose="02010600040101010101" pitchFamily="2" charset="-122"/>
                <a:ea typeface="+mn-ea"/>
                <a:cs typeface="Arial" panose="020B0604020202020204" pitchFamily="34" charset="0"/>
              </a:rPr>
              <a:t>层次的数目要适当（太少功能不明确，太多体系结构过于庞大）。</a:t>
            </a:r>
            <a:endParaRPr lang="zh-CN" altLang="en-US" dirty="0">
              <a:latin typeface="Arial" panose="020B0604020202020204" pitchFamily="34" charset="0"/>
              <a:ea typeface="+mn-ea"/>
              <a:cs typeface="Arial" panose="020B0604020202020204" pitchFamily="34" charset="0"/>
            </a:endParaRPr>
          </a:p>
          <a:p>
            <a:endParaRPr lang="zh-CN" altLang="en-US" dirty="0">
              <a:latin typeface="Arial" panose="020B0604020202020204" pitchFamily="34" charset="0"/>
              <a:ea typeface="Arial" panose="020B0604020202020204" pitchFamily="34" charset="0"/>
              <a:cs typeface="+mn-cs"/>
            </a:endParaRPr>
          </a:p>
        </p:txBody>
      </p:sp>
    </p:spTree>
  </p:cSld>
  <p:clrMapOvr>
    <a:masterClrMapping/>
  </p:clrMapOvr>
  <p:transition spd="slow">
    <p:wip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2"/>
          <p:cNvSpPr>
            <a:spLocks noGrp="1"/>
          </p:cNvSpPr>
          <p:nvPr>
            <p:ph type="title"/>
          </p:nvPr>
        </p:nvSpPr>
        <p:spPr/>
        <p:txBody>
          <a:bodyPr vert="horz" wrap="square" lIns="91440" tIns="45720" rIns="91440" bIns="45720" anchor="ctr"/>
          <a:p>
            <a:pPr eaLnBrk="1" hangingPunct="1"/>
            <a:r>
              <a:rPr lang="zh-CN" altLang="en-US" dirty="0">
                <a:latin typeface="Arial" panose="020B0604020202020204" pitchFamily="34" charset="0"/>
                <a:ea typeface="+mj-ea"/>
                <a:cs typeface="Arial" panose="020B0604020202020204" pitchFamily="34" charset="0"/>
              </a:rPr>
              <a:t>协议与服务</a:t>
            </a:r>
            <a:endParaRPr lang="zh-CN" altLang="en-US" dirty="0">
              <a:latin typeface="Arial" panose="020B0604020202020204" pitchFamily="34" charset="0"/>
              <a:ea typeface="Arial" panose="020B0604020202020204" pitchFamily="34" charset="0"/>
              <a:cs typeface="+mj-cs"/>
            </a:endParaRPr>
          </a:p>
        </p:txBody>
      </p:sp>
      <p:sp>
        <p:nvSpPr>
          <p:cNvPr id="88067" name="Rectangle 3"/>
          <p:cNvSpPr>
            <a:spLocks noGrp="1"/>
          </p:cNvSpPr>
          <p:nvPr>
            <p:ph idx="1"/>
          </p:nvPr>
        </p:nvSpPr>
        <p:spPr/>
        <p:txBody>
          <a:bodyPr vert="horz" wrap="square" lIns="91440" tIns="45720" rIns="91440" bIns="45720" anchor="t"/>
          <a:p>
            <a:pPr eaLnBrk="1" hangingPunct="1"/>
            <a:r>
              <a:rPr lang="zh-CN" altLang="en-US" dirty="0">
                <a:latin typeface="Arial" panose="020B0604020202020204" pitchFamily="34" charset="0"/>
                <a:ea typeface="+mn-ea"/>
                <a:cs typeface="Arial" panose="020B0604020202020204" pitchFamily="34" charset="0"/>
              </a:rPr>
              <a:t>对等实体的通信是在相应的协议的控制下的。</a:t>
            </a:r>
            <a:endParaRPr lang="zh-CN" altLang="en-US" dirty="0">
              <a:latin typeface="Arial" panose="020B0604020202020204" pitchFamily="34" charset="0"/>
              <a:ea typeface="+mn-ea"/>
              <a:cs typeface="Arial" panose="020B0604020202020204" pitchFamily="34" charset="0"/>
            </a:endParaRPr>
          </a:p>
          <a:p>
            <a:pPr eaLnBrk="1" hangingPunct="1"/>
            <a:r>
              <a:rPr lang="zh-CN" altLang="en-US" dirty="0">
                <a:latin typeface="Arial" panose="020B0604020202020204" pitchFamily="34" charset="0"/>
                <a:ea typeface="+mn-ea"/>
                <a:cs typeface="Arial" panose="020B0604020202020204" pitchFamily="34" charset="0"/>
              </a:rPr>
              <a:t>对等实体的通信使得相应的层能够通过接口向上一层提供服务。</a:t>
            </a:r>
            <a:endParaRPr lang="zh-CN" altLang="en-US" dirty="0">
              <a:latin typeface="Arial" panose="020B0604020202020204" pitchFamily="34" charset="0"/>
              <a:ea typeface="+mn-ea"/>
              <a:cs typeface="Arial" panose="020B0604020202020204" pitchFamily="34" charset="0"/>
            </a:endParaRPr>
          </a:p>
          <a:p>
            <a:pPr eaLnBrk="1" hangingPunct="1"/>
            <a:r>
              <a:rPr lang="zh-CN" altLang="en-US" dirty="0">
                <a:latin typeface="Arial" panose="020B0604020202020204" pitchFamily="34" charset="0"/>
                <a:ea typeface="+mn-ea"/>
                <a:cs typeface="Arial" panose="020B0604020202020204" pitchFamily="34" charset="0"/>
              </a:rPr>
              <a:t>服务的用户能够看得见的是下一层的服务。而不能看见下一层的协议。</a:t>
            </a:r>
            <a:endParaRPr lang="zh-CN" altLang="en-US" dirty="0">
              <a:latin typeface="Arial" panose="020B0604020202020204" pitchFamily="34" charset="0"/>
              <a:ea typeface="+mn-ea"/>
              <a:cs typeface="Arial" panose="020B0604020202020204" pitchFamily="34" charset="0"/>
            </a:endParaRPr>
          </a:p>
          <a:p>
            <a:pPr eaLnBrk="1" hangingPunct="1"/>
            <a:r>
              <a:rPr lang="zh-CN" altLang="en-US" dirty="0">
                <a:latin typeface="Arial" panose="020B0604020202020204" pitchFamily="34" charset="0"/>
                <a:ea typeface="+mn-ea"/>
                <a:cs typeface="Arial" panose="020B0604020202020204" pitchFamily="34" charset="0"/>
              </a:rPr>
              <a:t>协议是“</a:t>
            </a:r>
            <a:r>
              <a:rPr lang="zh-CN" altLang="en-US" dirty="0">
                <a:solidFill>
                  <a:srgbClr val="FF0000"/>
                </a:solidFill>
                <a:latin typeface="Arial" panose="020B0604020202020204" pitchFamily="34" charset="0"/>
                <a:ea typeface="+mn-ea"/>
                <a:cs typeface="Arial" panose="020B0604020202020204" pitchFamily="34" charset="0"/>
              </a:rPr>
              <a:t>水平的</a:t>
            </a:r>
            <a:r>
              <a:rPr lang="zh-CN" altLang="en-US" dirty="0">
                <a:latin typeface="Arial" panose="020B0604020202020204" pitchFamily="34" charset="0"/>
                <a:ea typeface="+mn-ea"/>
                <a:cs typeface="Arial" panose="020B0604020202020204" pitchFamily="34" charset="0"/>
              </a:rPr>
              <a:t>”，协议是控制对等实体之间通信的规则。</a:t>
            </a:r>
            <a:endParaRPr lang="en-US" altLang="zh-CN" dirty="0">
              <a:latin typeface="Arial" panose="020B0604020202020204" pitchFamily="34" charset="0"/>
              <a:ea typeface="+mn-ea"/>
              <a:cs typeface="Arial" panose="020B0604020202020204" pitchFamily="34" charset="0"/>
            </a:endParaRPr>
          </a:p>
          <a:p>
            <a:pPr eaLnBrk="1" hangingPunct="1"/>
            <a:r>
              <a:rPr lang="zh-CN" altLang="en-US" dirty="0">
                <a:latin typeface="Arial" panose="020B0604020202020204" pitchFamily="34" charset="0"/>
                <a:ea typeface="+mn-ea"/>
                <a:cs typeface="Arial" panose="020B0604020202020204" pitchFamily="34" charset="0"/>
              </a:rPr>
              <a:t>服务是“</a:t>
            </a:r>
            <a:r>
              <a:rPr lang="zh-CN" altLang="en-US" dirty="0">
                <a:solidFill>
                  <a:srgbClr val="FF0000"/>
                </a:solidFill>
                <a:latin typeface="Arial" panose="020B0604020202020204" pitchFamily="34" charset="0"/>
                <a:ea typeface="+mn-ea"/>
                <a:cs typeface="Arial" panose="020B0604020202020204" pitchFamily="34" charset="0"/>
              </a:rPr>
              <a:t>垂直的</a:t>
            </a:r>
            <a:r>
              <a:rPr lang="zh-CN" altLang="en-US" dirty="0">
                <a:latin typeface="Arial" panose="020B0604020202020204" pitchFamily="34" charset="0"/>
                <a:ea typeface="+mn-ea"/>
                <a:cs typeface="Arial" panose="020B0604020202020204" pitchFamily="34" charset="0"/>
              </a:rPr>
              <a:t>”，即服务是由下层向上层通过层间接口提供的。</a:t>
            </a:r>
            <a:endParaRPr lang="zh-CN" altLang="en-US" dirty="0">
              <a:latin typeface="Arial" panose="020B0604020202020204" pitchFamily="34" charset="0"/>
              <a:ea typeface="Arial" panose="020B0604020202020204" pitchFamily="34" charset="0"/>
              <a:cs typeface="+mn-cs"/>
            </a:endParaRPr>
          </a:p>
        </p:txBody>
      </p:sp>
    </p:spTree>
  </p:cSld>
  <p:clrMapOvr>
    <a:masterClrMapping/>
  </p:clrMapOvr>
  <p:transition spd="slow">
    <p:wip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标题 1"/>
          <p:cNvSpPr>
            <a:spLocks noGrp="1"/>
          </p:cNvSpPr>
          <p:nvPr>
            <p:ph type="title"/>
          </p:nvPr>
        </p:nvSpPr>
        <p:spPr/>
        <p:txBody>
          <a:bodyPr vert="horz" wrap="square" lIns="91440" tIns="45720" rIns="91440" bIns="45720" anchor="ctr"/>
          <a:p>
            <a:r>
              <a:rPr lang="zh-CN" altLang="en-US" dirty="0">
                <a:latin typeface="Arial" panose="020B0604020202020204" pitchFamily="34" charset="0"/>
                <a:ea typeface="+mj-ea"/>
                <a:cs typeface="Arial" panose="020B0604020202020204" pitchFamily="34" charset="0"/>
              </a:rPr>
              <a:t>协议与服务</a:t>
            </a:r>
            <a:endParaRPr lang="zh-CN" altLang="en-US" dirty="0">
              <a:latin typeface="Arial" panose="020B0604020202020204" pitchFamily="34" charset="0"/>
              <a:ea typeface="Arial" panose="020B0604020202020204" pitchFamily="34" charset="0"/>
              <a:cs typeface="+mj-cs"/>
            </a:endParaRPr>
          </a:p>
        </p:txBody>
      </p:sp>
      <p:sp>
        <p:nvSpPr>
          <p:cNvPr id="89091" name="内容占位符 2"/>
          <p:cNvSpPr>
            <a:spLocks noGrp="1"/>
          </p:cNvSpPr>
          <p:nvPr>
            <p:ph idx="1"/>
          </p:nvPr>
        </p:nvSpPr>
        <p:spPr/>
        <p:txBody>
          <a:bodyPr vert="horz" wrap="square" lIns="91440" tIns="45720" rIns="91440" bIns="45720" anchor="t"/>
          <a:p>
            <a:endParaRPr lang="zh-CN" altLang="en-US" dirty="0">
              <a:latin typeface="Arial" panose="020B0604020202020204" pitchFamily="34" charset="0"/>
              <a:ea typeface="Arial" panose="020B0604020202020204" pitchFamily="34" charset="0"/>
              <a:cs typeface="+mn-cs"/>
            </a:endParaRPr>
          </a:p>
        </p:txBody>
      </p:sp>
      <p:pic>
        <p:nvPicPr>
          <p:cNvPr id="89092" name="Picture 6" descr="f01-10-9780123850591 copy"/>
          <p:cNvPicPr>
            <a:picLocks noChangeAspect="1"/>
          </p:cNvPicPr>
          <p:nvPr/>
        </p:nvPicPr>
        <p:blipFill>
          <a:blip r:embed="rId1"/>
          <a:stretch>
            <a:fillRect/>
          </a:stretch>
        </p:blipFill>
        <p:spPr>
          <a:xfrm>
            <a:off x="1905000" y="2073275"/>
            <a:ext cx="6450013" cy="3489325"/>
          </a:xfrm>
          <a:prstGeom prst="rect">
            <a:avLst/>
          </a:prstGeom>
          <a:noFill/>
          <a:ln w="9525">
            <a:noFill/>
          </a:ln>
        </p:spPr>
      </p:pic>
      <p:sp>
        <p:nvSpPr>
          <p:cNvPr id="5" name="TextBox 4"/>
          <p:cNvSpPr txBox="1"/>
          <p:nvPr/>
        </p:nvSpPr>
        <p:spPr>
          <a:xfrm>
            <a:off x="609600" y="4877594"/>
            <a:ext cx="1143000" cy="460375"/>
          </a:xfrm>
          <a:prstGeom prst="rect">
            <a:avLst/>
          </a:prstGeom>
        </p:spPr>
        <p:style>
          <a:lnRef idx="1">
            <a:schemeClr val="accent3"/>
          </a:lnRef>
          <a:fillRef idx="3">
            <a:schemeClr val="accent3"/>
          </a:fillRef>
          <a:effectRef idx="2">
            <a:schemeClr val="accent3"/>
          </a:effectRef>
          <a:fontRef idx="minor">
            <a:schemeClr val="lt1"/>
          </a:fontRef>
        </p:style>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000000"/>
                </a:solidFill>
                <a:effectLst/>
                <a:uLnTx/>
                <a:uFillTx/>
                <a:latin typeface="黑体" panose="02010609060101010101" pitchFamily="2" charset="-122"/>
                <a:ea typeface="黑体" panose="02010609060101010101" pitchFamily="2" charset="-122"/>
                <a:cs typeface="+mn-cs"/>
              </a:rPr>
              <a:t>第</a:t>
            </a:r>
            <a:r>
              <a:rPr kumimoji="0" lang="en-US" altLang="zh-CN" sz="2400" b="0" i="0" u="none" strike="noStrike" kern="1200" cap="none" spc="0" normalizeH="0" baseline="0" noProof="0" dirty="0">
                <a:ln>
                  <a:noFill/>
                </a:ln>
                <a:solidFill>
                  <a:srgbClr val="000000"/>
                </a:solidFill>
                <a:effectLst/>
                <a:uLnTx/>
                <a:uFillTx/>
                <a:latin typeface="黑体" panose="02010609060101010101" pitchFamily="2" charset="-122"/>
                <a:ea typeface="黑体" panose="02010609060101010101" pitchFamily="2" charset="-122"/>
                <a:cs typeface="+mn-cs"/>
              </a:rPr>
              <a:t>N</a:t>
            </a:r>
            <a:r>
              <a:rPr kumimoji="0" lang="zh-CN" altLang="en-US" sz="2400" b="0" i="0" u="none" strike="noStrike" kern="1200" cap="none" spc="0" normalizeH="0" baseline="0" noProof="0" dirty="0">
                <a:ln>
                  <a:noFill/>
                </a:ln>
                <a:solidFill>
                  <a:srgbClr val="000000"/>
                </a:solidFill>
                <a:effectLst/>
                <a:uLnTx/>
                <a:uFillTx/>
                <a:latin typeface="黑体" panose="02010609060101010101" pitchFamily="2" charset="-122"/>
                <a:ea typeface="黑体" panose="02010609060101010101" pitchFamily="2" charset="-122"/>
                <a:cs typeface="+mn-cs"/>
              </a:rPr>
              <a:t>层</a:t>
            </a:r>
            <a:endParaRPr kumimoji="0" lang="zh-CN" altLang="en-US" sz="2400" b="0" i="0" u="none" strike="noStrike" kern="1200" cap="none" spc="0" normalizeH="0" baseline="0" noProof="0" dirty="0">
              <a:ln>
                <a:noFill/>
              </a:ln>
              <a:solidFill>
                <a:srgbClr val="000000"/>
              </a:solidFill>
              <a:effectLst/>
              <a:uLnTx/>
              <a:uFillTx/>
              <a:latin typeface="黑体" panose="02010609060101010101" pitchFamily="2" charset="-122"/>
              <a:ea typeface="黑体" panose="02010609060101010101" pitchFamily="2" charset="-122"/>
              <a:cs typeface="+mn-cs"/>
            </a:endParaRPr>
          </a:p>
        </p:txBody>
      </p:sp>
      <p:sp>
        <p:nvSpPr>
          <p:cNvPr id="6" name="TextBox 5"/>
          <p:cNvSpPr txBox="1"/>
          <p:nvPr/>
        </p:nvSpPr>
        <p:spPr>
          <a:xfrm>
            <a:off x="533400" y="3356769"/>
            <a:ext cx="1295400" cy="460375"/>
          </a:xfrm>
          <a:prstGeom prst="rect">
            <a:avLst/>
          </a:prstGeom>
        </p:spPr>
        <p:style>
          <a:lnRef idx="1">
            <a:schemeClr val="accent3"/>
          </a:lnRef>
          <a:fillRef idx="3">
            <a:schemeClr val="accent3"/>
          </a:fillRef>
          <a:effectRef idx="2">
            <a:schemeClr val="accent3"/>
          </a:effectRef>
          <a:fontRef idx="minor">
            <a:schemeClr val="lt1"/>
          </a:fontRef>
        </p:style>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000000"/>
                </a:solidFill>
                <a:effectLst/>
                <a:uLnTx/>
                <a:uFillTx/>
                <a:latin typeface="黑体" panose="02010609060101010101" pitchFamily="2" charset="-122"/>
                <a:ea typeface="黑体" panose="02010609060101010101" pitchFamily="2" charset="-122"/>
                <a:cs typeface="+mn-cs"/>
              </a:rPr>
              <a:t>第</a:t>
            </a:r>
            <a:r>
              <a:rPr kumimoji="0" lang="en-US" altLang="zh-CN" sz="2400" b="0" i="0" u="none" strike="noStrike" kern="1200" cap="none" spc="0" normalizeH="0" baseline="0" noProof="0" dirty="0">
                <a:ln>
                  <a:noFill/>
                </a:ln>
                <a:solidFill>
                  <a:srgbClr val="000000"/>
                </a:solidFill>
                <a:effectLst/>
                <a:uLnTx/>
                <a:uFillTx/>
                <a:latin typeface="黑体" panose="02010609060101010101" pitchFamily="2" charset="-122"/>
                <a:ea typeface="黑体" panose="02010609060101010101" pitchFamily="2" charset="-122"/>
                <a:cs typeface="+mn-cs"/>
              </a:rPr>
              <a:t>N+1</a:t>
            </a:r>
            <a:r>
              <a:rPr kumimoji="0" lang="zh-CN" altLang="en-US" sz="2400" b="0" i="0" u="none" strike="noStrike" kern="1200" cap="none" spc="0" normalizeH="0" baseline="0" noProof="0" dirty="0">
                <a:ln>
                  <a:noFill/>
                </a:ln>
                <a:solidFill>
                  <a:srgbClr val="000000"/>
                </a:solidFill>
                <a:effectLst/>
                <a:uLnTx/>
                <a:uFillTx/>
                <a:latin typeface="黑体" panose="02010609060101010101" pitchFamily="2" charset="-122"/>
                <a:ea typeface="黑体" panose="02010609060101010101" pitchFamily="2" charset="-122"/>
                <a:cs typeface="+mn-cs"/>
              </a:rPr>
              <a:t>层</a:t>
            </a:r>
            <a:endParaRPr kumimoji="0" lang="zh-CN" altLang="en-US" sz="2400" b="0" i="0" u="none" strike="noStrike" kern="1200" cap="none" spc="0" normalizeH="0" baseline="0" noProof="0" dirty="0">
              <a:ln>
                <a:noFill/>
              </a:ln>
              <a:solidFill>
                <a:srgbClr val="000000"/>
              </a:solidFill>
              <a:effectLst/>
              <a:uLnTx/>
              <a:uFillTx/>
              <a:latin typeface="黑体" panose="02010609060101010101" pitchFamily="2" charset="-122"/>
              <a:ea typeface="黑体" panose="02010609060101010101" pitchFamily="2" charset="-122"/>
              <a:cs typeface="+mn-cs"/>
            </a:endParaRPr>
          </a:p>
        </p:txBody>
      </p:sp>
    </p:spTree>
  </p:cSld>
  <p:clrMapOvr>
    <a:masterClrMapping/>
  </p:clrMapOvr>
  <p:transition spd="slow">
    <p:wip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descr="Rectangle: Click to edit Master text styles&#13;&#10;Second level&#13;&#10;Third level&#13;&#10;Fourth level&#13;&#10;Fifth level"/>
          <p:cNvSpPr>
            <a:spLocks noGrp="1"/>
          </p:cNvSpPr>
          <p:nvPr>
            <p:ph sz="half" idx="1"/>
          </p:nvPr>
        </p:nvSpPr>
        <p:spPr>
          <a:xfrm>
            <a:off x="589280" y="1256030"/>
            <a:ext cx="8459470" cy="4768850"/>
          </a:xfrm>
        </p:spPr>
        <p:txBody>
          <a:bodyPr vert="horz" wrap="square" lIns="91440" tIns="45720" rIns="91440" bIns="45720" anchor="t"/>
          <a:p>
            <a:pPr>
              <a:buClrTx/>
              <a:buSzTx/>
            </a:pPr>
            <a:r>
              <a:rPr lang="zh-CN" altLang="en-US" dirty="0">
                <a:latin typeface="宋体" panose="02010600030101010101" pitchFamily="2" charset="-122"/>
                <a:ea typeface="幼圆" panose="02010509060101010101" pitchFamily="49" charset="-122"/>
                <a:cs typeface="+mn-cs"/>
              </a:rPr>
              <a:t>协议定义</a:t>
            </a:r>
            <a:endParaRPr lang="zh-CN" altLang="en-US" dirty="0">
              <a:latin typeface="宋体" panose="02010600030101010101" pitchFamily="2" charset="-122"/>
              <a:ea typeface="幼圆" panose="02010509060101010101" pitchFamily="49" charset="-122"/>
              <a:cs typeface="+mn-cs"/>
            </a:endParaRPr>
          </a:p>
          <a:p>
            <a:pPr lvl="1">
              <a:buClrTx/>
              <a:buSzTx/>
              <a:buFont typeface="Arial" panose="020B0604020202020204" pitchFamily="34" charset="0"/>
              <a:buChar char="•"/>
            </a:pPr>
            <a:r>
              <a:rPr lang="zh-CN" altLang="en-US" sz="2600" dirty="0">
                <a:solidFill>
                  <a:srgbClr val="0070C0"/>
                </a:solidFill>
                <a:latin typeface="宋体" panose="02010600030101010101" pitchFamily="2" charset="-122"/>
                <a:ea typeface="幼圆" panose="02010509060101010101" pitchFamily="49" charset="-122"/>
                <a:cs typeface="+mn-cs"/>
              </a:rPr>
              <a:t>对等实体之间为数据交换建立的规则、标准或约定称为网络协议</a:t>
            </a:r>
            <a:endParaRPr lang="zh-CN" altLang="en-US" dirty="0">
              <a:latin typeface="宋体" panose="02010600030101010101" pitchFamily="2" charset="-122"/>
              <a:ea typeface="幼圆" panose="02010509060101010101" pitchFamily="49" charset="-122"/>
              <a:cs typeface="+mn-cs"/>
            </a:endParaRPr>
          </a:p>
          <a:p>
            <a:pPr>
              <a:buClrTx/>
              <a:buSzTx/>
            </a:pPr>
            <a:r>
              <a:rPr lang="zh-CN" altLang="en-US" dirty="0">
                <a:latin typeface="宋体" panose="02010600030101010101" pitchFamily="2" charset="-122"/>
                <a:ea typeface="幼圆" panose="02010509060101010101" pitchFamily="49" charset="-122"/>
                <a:cs typeface="+mn-cs"/>
              </a:rPr>
              <a:t>网络协议的三要素：语义、语法与时序；</a:t>
            </a:r>
            <a:endParaRPr lang="zh-CN" altLang="en-US" dirty="0">
              <a:latin typeface="宋体" panose="02010600030101010101" pitchFamily="2" charset="-122"/>
              <a:ea typeface="幼圆" panose="02010509060101010101" pitchFamily="49" charset="-122"/>
              <a:cs typeface="+mn-cs"/>
            </a:endParaRPr>
          </a:p>
          <a:p>
            <a:pPr lvl="1">
              <a:buSzPct val="50000"/>
            </a:pPr>
            <a:r>
              <a:rPr lang="zh-CN" altLang="en-US" sz="2600" dirty="0">
                <a:solidFill>
                  <a:srgbClr val="FF0000"/>
                </a:solidFill>
                <a:latin typeface="宋体" panose="02010600030101010101" pitchFamily="2" charset="-122"/>
                <a:ea typeface="幼圆" panose="02010509060101010101" pitchFamily="49" charset="-122"/>
              </a:rPr>
              <a:t>语义（做什么）：</a:t>
            </a:r>
            <a:r>
              <a:rPr lang="zh-CN" altLang="en-US" sz="2600" dirty="0">
                <a:latin typeface="宋体" panose="02010600030101010101" pitchFamily="2" charset="-122"/>
                <a:ea typeface="幼圆" panose="02010509060101010101" pitchFamily="49" charset="-122"/>
              </a:rPr>
              <a:t>用于解释比特流的每一部分的意义； </a:t>
            </a:r>
            <a:endParaRPr lang="zh-CN" altLang="en-US" sz="2600" dirty="0">
              <a:latin typeface="宋体" panose="02010600030101010101" pitchFamily="2" charset="-122"/>
              <a:ea typeface="幼圆" panose="02010509060101010101" pitchFamily="49" charset="-122"/>
            </a:endParaRPr>
          </a:p>
          <a:p>
            <a:pPr lvl="1">
              <a:buSzPct val="50000"/>
            </a:pPr>
            <a:r>
              <a:rPr lang="zh-CN" altLang="en-US" sz="2600" dirty="0">
                <a:solidFill>
                  <a:srgbClr val="FF0000"/>
                </a:solidFill>
                <a:latin typeface="宋体" panose="02010600030101010101" pitchFamily="2" charset="-122"/>
                <a:ea typeface="幼圆" panose="02010509060101010101" pitchFamily="49" charset="-122"/>
              </a:rPr>
              <a:t>语法（怎么做）：</a:t>
            </a:r>
            <a:r>
              <a:rPr lang="zh-CN" altLang="en-US" sz="2600" dirty="0">
                <a:latin typeface="宋体" panose="02010600030101010101" pitchFamily="2" charset="-122"/>
                <a:ea typeface="幼圆" panose="02010509060101010101" pitchFamily="49" charset="-122"/>
              </a:rPr>
              <a:t>语法是用户数据与控制信息的结构与格式，以及数据出现的顺序的意义；</a:t>
            </a:r>
            <a:endParaRPr lang="zh-CN" altLang="en-US" sz="2600" dirty="0">
              <a:latin typeface="宋体" panose="02010600030101010101" pitchFamily="2" charset="-122"/>
              <a:ea typeface="幼圆" panose="02010509060101010101" pitchFamily="49" charset="-122"/>
            </a:endParaRPr>
          </a:p>
          <a:p>
            <a:pPr lvl="1">
              <a:buSzPct val="50000"/>
            </a:pPr>
            <a:r>
              <a:rPr lang="zh-CN" altLang="en-US" sz="2600" dirty="0">
                <a:solidFill>
                  <a:srgbClr val="FF0000"/>
                </a:solidFill>
                <a:latin typeface="宋体" panose="02010600030101010101" pitchFamily="2" charset="-122"/>
                <a:ea typeface="幼圆" panose="02010509060101010101" pitchFamily="49" charset="-122"/>
              </a:rPr>
              <a:t>时序（什么时候做）：</a:t>
            </a:r>
            <a:r>
              <a:rPr lang="zh-CN" altLang="en-US" sz="2600" dirty="0">
                <a:latin typeface="宋体" panose="02010600030101010101" pitchFamily="2" charset="-122"/>
                <a:ea typeface="幼圆" panose="02010509060101010101" pitchFamily="49" charset="-122"/>
              </a:rPr>
              <a:t>事件实现顺序的详细说明。</a:t>
            </a:r>
            <a:endParaRPr lang="en-US" altLang="zh-CN" sz="2600" dirty="0">
              <a:latin typeface="宋体" panose="02010600030101010101" pitchFamily="2" charset="-122"/>
              <a:ea typeface="幼圆" panose="02010509060101010101" pitchFamily="49" charset="-122"/>
            </a:endParaRPr>
          </a:p>
        </p:txBody>
      </p:sp>
      <p:sp>
        <p:nvSpPr>
          <p:cNvPr id="10243" name="Rectangle 3"/>
          <p:cNvSpPr/>
          <p:nvPr>
            <p:ph type="title"/>
          </p:nvPr>
        </p:nvSpPr>
        <p:spPr/>
        <p:txBody>
          <a:bodyPr vert="horz" wrap="square" lIns="91440" tIns="45720" rIns="91440" bIns="45720" anchor="ctr"/>
          <a:p>
            <a:r>
              <a:rPr lang="zh-CN" altLang="en-US" dirty="0"/>
              <a:t>什么是网络协议</a:t>
            </a:r>
            <a:endParaRPr lang="zh-CN" altLang="en-US" dirty="0"/>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2"/>
          <p:cNvSpPr>
            <a:spLocks noGrp="1"/>
          </p:cNvSpPr>
          <p:nvPr>
            <p:ph type="title" idx="4294967295"/>
          </p:nvPr>
        </p:nvSpPr>
        <p:spPr/>
        <p:txBody>
          <a:bodyPr vert="horz" wrap="square" lIns="91440" tIns="45720" rIns="91440" bIns="45720" anchor="ctr"/>
          <a:p>
            <a:pPr eaLnBrk="1" hangingPunct="1"/>
            <a:r>
              <a:rPr lang="zh-CN" altLang="en-US" dirty="0"/>
              <a:t>对等通信（</a:t>
            </a:r>
            <a:r>
              <a:rPr lang="en-US" altLang="zh-CN" dirty="0"/>
              <a:t>1</a:t>
            </a:r>
            <a:r>
              <a:rPr lang="zh-CN" altLang="en-US" dirty="0"/>
              <a:t>）</a:t>
            </a:r>
            <a:endParaRPr lang="zh-CN" altLang="en-US" dirty="0"/>
          </a:p>
        </p:txBody>
      </p:sp>
      <p:sp>
        <p:nvSpPr>
          <p:cNvPr id="91139" name="Rectangle 3"/>
          <p:cNvSpPr>
            <a:spLocks noGrp="1"/>
          </p:cNvSpPr>
          <p:nvPr>
            <p:ph type="body" idx="4294967295"/>
          </p:nvPr>
        </p:nvSpPr>
        <p:spPr/>
        <p:txBody>
          <a:bodyPr vert="horz" wrap="square" lIns="91440" tIns="45720" rIns="91440" bIns="45720" anchor="t"/>
          <a:p>
            <a:pPr eaLnBrk="1" hangingPunct="1"/>
            <a:r>
              <a:rPr lang="zh-CN" altLang="en-US" dirty="0"/>
              <a:t>通信的透明性：接收端收到的数据一定是发送端发出的。</a:t>
            </a:r>
            <a:endParaRPr lang="en-US" altLang="zh-CN" dirty="0"/>
          </a:p>
          <a:p>
            <a:pPr eaLnBrk="1" hangingPunct="1"/>
            <a:r>
              <a:rPr lang="zh-CN" altLang="en-US" dirty="0"/>
              <a:t>对等实体的数据传送称为</a:t>
            </a:r>
            <a:r>
              <a:rPr lang="zh-CN" altLang="en-US" dirty="0">
                <a:latin typeface="Arial" panose="020B0604020202020204" pitchFamily="34" charset="0"/>
              </a:rPr>
              <a:t>“</a:t>
            </a:r>
            <a:r>
              <a:rPr lang="zh-CN" altLang="en-US" dirty="0"/>
              <a:t>通信</a:t>
            </a:r>
            <a:r>
              <a:rPr lang="zh-CN" altLang="en-US" dirty="0">
                <a:latin typeface="Arial" panose="020B0604020202020204" pitchFamily="34" charset="0"/>
              </a:rPr>
              <a:t>”</a:t>
            </a:r>
            <a:r>
              <a:rPr lang="zh-CN" altLang="en-US" dirty="0"/>
              <a:t>。</a:t>
            </a:r>
            <a:endParaRPr lang="en-US" altLang="zh-CN" dirty="0"/>
          </a:p>
          <a:p>
            <a:pPr eaLnBrk="1" hangingPunct="1"/>
            <a:r>
              <a:rPr lang="zh-CN" altLang="en-US" dirty="0"/>
              <a:t>上、下层之间的数据传送称为</a:t>
            </a:r>
            <a:r>
              <a:rPr lang="zh-CN" altLang="en-US" dirty="0">
                <a:latin typeface="Arial" panose="020B0604020202020204" pitchFamily="34" charset="0"/>
              </a:rPr>
              <a:t>“</a:t>
            </a:r>
            <a:r>
              <a:rPr lang="zh-CN" altLang="en-US" dirty="0"/>
              <a:t>服务</a:t>
            </a:r>
            <a:r>
              <a:rPr lang="zh-CN" altLang="en-US" dirty="0">
                <a:latin typeface="Arial" panose="020B0604020202020204" pitchFamily="34" charset="0"/>
              </a:rPr>
              <a:t>”</a:t>
            </a:r>
            <a:r>
              <a:rPr lang="zh-CN" altLang="en-US" dirty="0"/>
              <a:t>。</a:t>
            </a:r>
            <a:endParaRPr lang="en-US" altLang="zh-CN" dirty="0"/>
          </a:p>
          <a:p>
            <a:pPr eaLnBrk="1" hangingPunct="1"/>
            <a:r>
              <a:rPr lang="zh-CN" altLang="en-US" dirty="0">
                <a:solidFill>
                  <a:srgbClr val="FF0000"/>
                </a:solidFill>
              </a:rPr>
              <a:t>不同层间的实体不存在通信的关系</a:t>
            </a:r>
            <a:r>
              <a:rPr lang="zh-CN" altLang="en-US" dirty="0"/>
              <a:t>。</a:t>
            </a:r>
            <a:endParaRPr lang="zh-CN" altLang="en-US" dirty="0"/>
          </a:p>
        </p:txBody>
      </p:sp>
    </p:spTree>
  </p:cSld>
  <p:clrMapOvr>
    <a:masterClrMapping/>
  </p:clrMapOvr>
  <p:transition spd="slow">
    <p:wip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标题 1"/>
          <p:cNvSpPr>
            <a:spLocks noGrp="1"/>
          </p:cNvSpPr>
          <p:nvPr>
            <p:ph type="title"/>
          </p:nvPr>
        </p:nvSpPr>
        <p:spPr/>
        <p:txBody>
          <a:bodyPr vert="horz" wrap="square" lIns="91440" tIns="45720" rIns="91440" bIns="45720" anchor="ctr"/>
          <a:p>
            <a:r>
              <a:rPr lang="zh-CN" altLang="en-US" dirty="0">
                <a:latin typeface="Arial" panose="020B0604020202020204" pitchFamily="34" charset="0"/>
                <a:ea typeface="+mj-ea"/>
                <a:cs typeface="Arial" panose="020B0604020202020204" pitchFamily="34" charset="0"/>
              </a:rPr>
              <a:t>一种分层与协议图示例</a:t>
            </a:r>
            <a:endParaRPr lang="zh-CN" altLang="en-US" dirty="0">
              <a:latin typeface="Arial" panose="020B0604020202020204" pitchFamily="34" charset="0"/>
              <a:ea typeface="Arial" panose="020B0604020202020204" pitchFamily="34" charset="0"/>
              <a:cs typeface="+mj-cs"/>
            </a:endParaRPr>
          </a:p>
        </p:txBody>
      </p:sp>
      <p:pic>
        <p:nvPicPr>
          <p:cNvPr id="92163" name="Picture 5"/>
          <p:cNvPicPr>
            <a:picLocks noChangeAspect="1"/>
          </p:cNvPicPr>
          <p:nvPr/>
        </p:nvPicPr>
        <p:blipFill>
          <a:blip r:embed="rId1"/>
          <a:stretch>
            <a:fillRect/>
          </a:stretch>
        </p:blipFill>
        <p:spPr>
          <a:xfrm>
            <a:off x="1112838" y="1295400"/>
            <a:ext cx="7899400" cy="5334000"/>
          </a:xfrm>
          <a:prstGeom prst="rect">
            <a:avLst/>
          </a:prstGeom>
          <a:noFill/>
          <a:ln w="9525">
            <a:noFill/>
          </a:ln>
        </p:spPr>
      </p:pic>
      <p:sp>
        <p:nvSpPr>
          <p:cNvPr id="25" name="TextBox 24"/>
          <p:cNvSpPr txBox="1"/>
          <p:nvPr/>
        </p:nvSpPr>
        <p:spPr>
          <a:xfrm>
            <a:off x="2254250" y="6396832"/>
            <a:ext cx="5943600" cy="460375"/>
          </a:xfrm>
          <a:prstGeom prst="rect">
            <a:avLst/>
          </a:prstGeom>
        </p:spPr>
        <p:style>
          <a:lnRef idx="1">
            <a:schemeClr val="accent3"/>
          </a:lnRef>
          <a:fillRef idx="3">
            <a:schemeClr val="accent3"/>
          </a:fillRef>
          <a:effectRef idx="2">
            <a:schemeClr val="accent3"/>
          </a:effectRef>
          <a:fontRef idx="minor">
            <a:schemeClr val="lt1"/>
          </a:fontRef>
        </p:style>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对等实体</a:t>
            </a:r>
            <a:r>
              <a:rPr kumimoji="0" lang="zh-CN" altLang="en-US" sz="2400" b="0" i="0" u="none" strike="noStrike" kern="1200" cap="none" spc="0" normalizeH="0" baseline="0" noProof="0" dirty="0">
                <a:ln>
                  <a:noFill/>
                </a:ln>
                <a:solidFill>
                  <a:srgbClr val="000000"/>
                </a:solidFill>
                <a:effectLst/>
                <a:uLnTx/>
                <a:uFillTx/>
                <a:latin typeface="黑体" panose="02010609060101010101" pitchFamily="2" charset="-122"/>
                <a:ea typeface="黑体" panose="02010609060101010101" pitchFamily="2" charset="-122"/>
                <a:cs typeface="+mn-cs"/>
              </a:rPr>
              <a:t>之间进行</a:t>
            </a:r>
            <a:r>
              <a:rPr kumimoji="0" lang="zh-CN" altLang="en-US" sz="2400" b="0" i="0" u="none" strike="noStrike" kern="120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虚通信</a:t>
            </a:r>
            <a:r>
              <a:rPr kumimoji="0" lang="zh-CN" altLang="en-US" sz="2400" b="0" i="0" u="none" strike="noStrike" kern="1200" cap="none" spc="0" normalizeH="0" baseline="0" noProof="0" dirty="0">
                <a:ln>
                  <a:noFill/>
                </a:ln>
                <a:solidFill>
                  <a:srgbClr val="000000"/>
                </a:solidFill>
                <a:effectLst/>
                <a:uLnTx/>
                <a:uFillTx/>
                <a:latin typeface="黑体" panose="02010609060101010101" pitchFamily="2" charset="-122"/>
                <a:ea typeface="黑体" panose="02010609060101010101" pitchFamily="2" charset="-122"/>
                <a:cs typeface="+mn-cs"/>
              </a:rPr>
              <a:t>！</a:t>
            </a:r>
            <a:endParaRPr kumimoji="0" lang="zh-CN" altLang="en-US" sz="2400" b="0" i="0" u="none" strike="noStrike" kern="1200" cap="none" spc="0" normalizeH="0" baseline="0" noProof="0" dirty="0">
              <a:ln>
                <a:noFill/>
              </a:ln>
              <a:solidFill>
                <a:srgbClr val="000000"/>
              </a:solidFill>
              <a:effectLst/>
              <a:uLnTx/>
              <a:uFillTx/>
              <a:latin typeface="黑体" panose="02010609060101010101" pitchFamily="2" charset="-122"/>
              <a:ea typeface="黑体" panose="02010609060101010101" pitchFamily="2" charset="-122"/>
              <a:cs typeface="+mn-cs"/>
            </a:endParaRPr>
          </a:p>
        </p:txBody>
      </p:sp>
    </p:spTree>
  </p:cSld>
  <p:clrMapOvr>
    <a:masterClrMapping/>
  </p:clrMapOvr>
  <p:transition spd="slow">
    <p:wipe/>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4226" name="Rectangle 2"/>
          <p:cNvSpPr>
            <a:spLocks noGrp="1"/>
          </p:cNvSpPr>
          <p:nvPr>
            <p:ph idx="1"/>
          </p:nvPr>
        </p:nvSpPr>
        <p:spPr>
          <a:xfrm>
            <a:off x="3384550" y="2403475"/>
            <a:ext cx="6140450" cy="3355975"/>
          </a:xfrm>
        </p:spPr>
        <p:txBody>
          <a:bodyPr vert="horz" wrap="square" lIns="91440" tIns="45720" rIns="91440" bIns="45720" anchor="t"/>
          <a:p>
            <a:pPr eaLnBrk="1" hangingPunct="1">
              <a:lnSpc>
                <a:spcPct val="105000"/>
              </a:lnSpc>
            </a:pPr>
            <a:r>
              <a:rPr lang="zh-CN" altLang="en-US" sz="2800" dirty="0">
                <a:latin typeface="Comic Sans MS" panose="030F0702030302020204" pitchFamily="66" charset="0"/>
                <a:ea typeface="黑体" panose="02010609060101010101" pitchFamily="2" charset="-122"/>
                <a:cs typeface="+mn-cs"/>
              </a:rPr>
              <a:t>应用层</a:t>
            </a:r>
            <a:r>
              <a:rPr lang="en-US" altLang="zh-CN" sz="2800" dirty="0">
                <a:latin typeface="Comic Sans MS" panose="030F0702030302020204" pitchFamily="66" charset="0"/>
                <a:ea typeface="黑体" panose="02010609060101010101" pitchFamily="2" charset="-122"/>
                <a:cs typeface="+mn-cs"/>
              </a:rPr>
              <a:t>(application layer) </a:t>
            </a:r>
            <a:endParaRPr lang="en-US" altLang="zh-CN" sz="2800" dirty="0">
              <a:latin typeface="Comic Sans MS" panose="030F0702030302020204" pitchFamily="66" charset="0"/>
              <a:ea typeface="黑体" panose="02010609060101010101" pitchFamily="2" charset="-122"/>
              <a:cs typeface="+mn-cs"/>
            </a:endParaRPr>
          </a:p>
          <a:p>
            <a:pPr eaLnBrk="1" hangingPunct="1">
              <a:lnSpc>
                <a:spcPct val="105000"/>
              </a:lnSpc>
            </a:pPr>
            <a:r>
              <a:rPr lang="zh-CN" altLang="en-US" sz="2800" dirty="0">
                <a:latin typeface="Comic Sans MS" panose="030F0702030302020204" pitchFamily="66" charset="0"/>
                <a:ea typeface="黑体" panose="02010609060101010101" pitchFamily="2" charset="-122"/>
                <a:cs typeface="+mn-cs"/>
              </a:rPr>
              <a:t>传输层</a:t>
            </a:r>
            <a:r>
              <a:rPr lang="en-US" altLang="zh-CN" sz="2800" dirty="0">
                <a:latin typeface="Comic Sans MS" panose="030F0702030302020204" pitchFamily="66" charset="0"/>
                <a:ea typeface="黑体" panose="02010609060101010101" pitchFamily="2" charset="-122"/>
                <a:cs typeface="+mn-cs"/>
              </a:rPr>
              <a:t>(transport layer) </a:t>
            </a:r>
            <a:endParaRPr lang="en-US" altLang="zh-CN" sz="2800" dirty="0">
              <a:latin typeface="Comic Sans MS" panose="030F0702030302020204" pitchFamily="66" charset="0"/>
              <a:ea typeface="黑体" panose="02010609060101010101" pitchFamily="2" charset="-122"/>
              <a:cs typeface="+mn-cs"/>
            </a:endParaRPr>
          </a:p>
          <a:p>
            <a:pPr eaLnBrk="1" hangingPunct="1">
              <a:lnSpc>
                <a:spcPct val="105000"/>
              </a:lnSpc>
            </a:pPr>
            <a:r>
              <a:rPr lang="zh-CN" altLang="en-US" sz="2800" dirty="0">
                <a:latin typeface="Comic Sans MS" panose="030F0702030302020204" pitchFamily="66" charset="0"/>
                <a:ea typeface="黑体" panose="02010609060101010101" pitchFamily="2" charset="-122"/>
                <a:cs typeface="+mn-cs"/>
              </a:rPr>
              <a:t>网络层</a:t>
            </a:r>
            <a:r>
              <a:rPr lang="en-US" altLang="zh-CN" sz="2800" dirty="0">
                <a:latin typeface="Comic Sans MS" panose="030F0702030302020204" pitchFamily="66" charset="0"/>
                <a:ea typeface="黑体" panose="02010609060101010101" pitchFamily="2" charset="-122"/>
                <a:cs typeface="+mn-cs"/>
              </a:rPr>
              <a:t>(network layer) </a:t>
            </a:r>
            <a:endParaRPr lang="en-US" altLang="zh-CN" sz="2800" dirty="0">
              <a:latin typeface="Comic Sans MS" panose="030F0702030302020204" pitchFamily="66" charset="0"/>
              <a:ea typeface="黑体" panose="02010609060101010101" pitchFamily="2" charset="-122"/>
              <a:cs typeface="+mn-cs"/>
            </a:endParaRPr>
          </a:p>
          <a:p>
            <a:pPr eaLnBrk="1" hangingPunct="1">
              <a:lnSpc>
                <a:spcPct val="105000"/>
              </a:lnSpc>
            </a:pPr>
            <a:r>
              <a:rPr lang="zh-CN" altLang="en-US" sz="2800" dirty="0">
                <a:latin typeface="Comic Sans MS" panose="030F0702030302020204" pitchFamily="66" charset="0"/>
                <a:ea typeface="黑体" panose="02010609060101010101" pitchFamily="2" charset="-122"/>
                <a:cs typeface="+mn-cs"/>
              </a:rPr>
              <a:t>数据链路层</a:t>
            </a:r>
            <a:r>
              <a:rPr lang="en-US" altLang="zh-CN" sz="2800" dirty="0">
                <a:latin typeface="Comic Sans MS" panose="030F0702030302020204" pitchFamily="66" charset="0"/>
                <a:ea typeface="黑体" panose="02010609060101010101" pitchFamily="2" charset="-122"/>
                <a:cs typeface="+mn-cs"/>
              </a:rPr>
              <a:t>(data link layer) </a:t>
            </a:r>
            <a:endParaRPr lang="en-US" altLang="zh-CN" sz="2800" dirty="0">
              <a:latin typeface="Comic Sans MS" panose="030F0702030302020204" pitchFamily="66" charset="0"/>
              <a:ea typeface="黑体" panose="02010609060101010101" pitchFamily="2" charset="-122"/>
              <a:cs typeface="+mn-cs"/>
            </a:endParaRPr>
          </a:p>
          <a:p>
            <a:pPr eaLnBrk="1" hangingPunct="1">
              <a:lnSpc>
                <a:spcPct val="105000"/>
              </a:lnSpc>
            </a:pPr>
            <a:r>
              <a:rPr lang="zh-CN" altLang="en-US" sz="2800" dirty="0">
                <a:latin typeface="Comic Sans MS" panose="030F0702030302020204" pitchFamily="66" charset="0"/>
                <a:ea typeface="黑体" panose="02010609060101010101" pitchFamily="2" charset="-122"/>
                <a:cs typeface="+mn-cs"/>
              </a:rPr>
              <a:t>物理层</a:t>
            </a:r>
            <a:r>
              <a:rPr lang="en-US" altLang="zh-CN" sz="2800" dirty="0">
                <a:latin typeface="Comic Sans MS" panose="030F0702030302020204" pitchFamily="66" charset="0"/>
                <a:ea typeface="黑体" panose="02010609060101010101" pitchFamily="2" charset="-122"/>
                <a:cs typeface="+mn-cs"/>
              </a:rPr>
              <a:t>(physical layer) </a:t>
            </a:r>
            <a:endParaRPr lang="en-US" altLang="zh-CN" sz="2800" dirty="0">
              <a:latin typeface="Comic Sans MS" panose="030F0702030302020204" pitchFamily="66" charset="0"/>
              <a:ea typeface="黑体" panose="02010609060101010101" pitchFamily="2" charset="-122"/>
              <a:cs typeface="+mn-cs"/>
            </a:endParaRPr>
          </a:p>
        </p:txBody>
      </p:sp>
      <p:sp>
        <p:nvSpPr>
          <p:cNvPr id="46083" name="Text Box 3"/>
          <p:cNvSpPr txBox="1"/>
          <p:nvPr/>
        </p:nvSpPr>
        <p:spPr>
          <a:xfrm>
            <a:off x="1700213" y="4318000"/>
            <a:ext cx="1198880" cy="33718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Comic Sans MS" panose="030F0702030302020204" pitchFamily="66" charset="0"/>
                <a:ea typeface="幼圆" panose="02010509060101010101" pitchFamily="49" charset="-122"/>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Comic Sans MS" panose="030F0702030302020204" pitchFamily="66" charset="0"/>
                <a:ea typeface="幼圆" panose="02010509060101010101" pitchFamily="49" charset="-122"/>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Comic Sans MS" panose="030F0702030302020204" pitchFamily="66" charset="0"/>
                <a:ea typeface="幼圆" panose="02010509060101010101" pitchFamily="49" charset="-122"/>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Comic Sans MS" panose="030F0702030302020204" pitchFamily="66" charset="0"/>
                <a:ea typeface="幼圆" panose="02010509060101010101" pitchFamily="49"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Comic Sans MS" panose="030F0702030302020204" pitchFamily="66" charset="0"/>
                <a:ea typeface="幼圆" panose="02010509060101010101" pitchFamily="49" charset="-122"/>
              </a:defRPr>
            </a:lvl5pPr>
          </a:lstStyle>
          <a:p>
            <a:pPr marL="0" lvl="0" indent="0" eaLnBrk="1" hangingPunct="1">
              <a:spcBef>
                <a:spcPct val="0"/>
              </a:spcBef>
              <a:buFontTx/>
              <a:buNone/>
            </a:pPr>
            <a:r>
              <a:rPr lang="zh-CN" altLang="en-US" sz="1600" dirty="0">
                <a:latin typeface="Times New Roman" panose="02020603050405020304" pitchFamily="18" charset="0"/>
                <a:ea typeface="宋体" panose="02010600030101010101" pitchFamily="2" charset="-122"/>
              </a:rPr>
              <a:t>数据链路层</a:t>
            </a:r>
            <a:endParaRPr lang="zh-CN" altLang="en-US" sz="1600" dirty="0">
              <a:latin typeface="Times New Roman" panose="02020603050405020304" pitchFamily="18" charset="0"/>
              <a:ea typeface="宋体" panose="02010600030101010101" pitchFamily="2" charset="-122"/>
            </a:endParaRPr>
          </a:p>
        </p:txBody>
      </p:sp>
      <p:grpSp>
        <p:nvGrpSpPr>
          <p:cNvPr id="46084" name="Group 4"/>
          <p:cNvGrpSpPr/>
          <p:nvPr/>
        </p:nvGrpSpPr>
        <p:grpSpPr>
          <a:xfrm>
            <a:off x="1449388" y="2205038"/>
            <a:ext cx="1919287" cy="3240087"/>
            <a:chOff x="673" y="1389"/>
            <a:chExt cx="1535" cy="2041"/>
          </a:xfrm>
        </p:grpSpPr>
        <p:sp>
          <p:nvSpPr>
            <p:cNvPr id="46091" name="AutoShape 5"/>
            <p:cNvSpPr/>
            <p:nvPr/>
          </p:nvSpPr>
          <p:spPr>
            <a:xfrm>
              <a:off x="673" y="1389"/>
              <a:ext cx="1535" cy="2041"/>
            </a:xfrm>
            <a:prstGeom prst="cube">
              <a:avLst>
                <a:gd name="adj" fmla="val 9250"/>
              </a:avLst>
            </a:prstGeom>
            <a:solidFill>
              <a:schemeClr val="bg1"/>
            </a:solidFill>
            <a:ln w="1905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Comic Sans MS" panose="030F0702030302020204" pitchFamily="66" charset="0"/>
                  <a:ea typeface="幼圆" panose="02010509060101010101" pitchFamily="49" charset="-122"/>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Comic Sans MS" panose="030F0702030302020204" pitchFamily="66" charset="0"/>
                  <a:ea typeface="幼圆" panose="02010509060101010101" pitchFamily="49" charset="-122"/>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Comic Sans MS" panose="030F0702030302020204" pitchFamily="66" charset="0"/>
                  <a:ea typeface="幼圆" panose="02010509060101010101" pitchFamily="49" charset="-122"/>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Comic Sans MS" panose="030F0702030302020204" pitchFamily="66" charset="0"/>
                  <a:ea typeface="幼圆" panose="02010509060101010101" pitchFamily="49"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Comic Sans MS" panose="030F0702030302020204" pitchFamily="66" charset="0"/>
                  <a:ea typeface="幼圆" panose="02010509060101010101" pitchFamily="49" charset="-122"/>
                </a:defRPr>
              </a:lvl5pPr>
            </a:lstStyle>
            <a:p>
              <a:pPr marL="0" lvl="0" indent="0" eaLnBrk="1" hangingPunct="1">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46092" name="Freeform 6"/>
            <p:cNvSpPr/>
            <p:nvPr/>
          </p:nvSpPr>
          <p:spPr>
            <a:xfrm>
              <a:off x="673" y="2920"/>
              <a:ext cx="1535" cy="134"/>
            </a:xfrm>
            <a:custGeom>
              <a:avLst/>
              <a:gdLst>
                <a:gd name="txL" fmla="*/ 0 w 1200"/>
                <a:gd name="txT" fmla="*/ 0 h 120"/>
                <a:gd name="txR" fmla="*/ 1200 w 1200"/>
                <a:gd name="txB" fmla="*/ 120 h 120"/>
              </a:gdLst>
              <a:ahLst/>
              <a:cxnLst>
                <a:cxn ang="0">
                  <a:pos x="0" y="883"/>
                </a:cxn>
                <a:cxn ang="0">
                  <a:pos x="90872" y="883"/>
                </a:cxn>
                <a:cxn ang="0">
                  <a:pos x="100892" y="0"/>
                </a:cxn>
              </a:cxnLst>
              <a:rect l="txL" t="txT" r="txR" b="txB"/>
              <a:pathLst>
                <a:path w="1200" h="120">
                  <a:moveTo>
                    <a:pt x="0" y="120"/>
                  </a:moveTo>
                  <a:lnTo>
                    <a:pt x="1080" y="120"/>
                  </a:lnTo>
                  <a:lnTo>
                    <a:pt x="1200" y="0"/>
                  </a:lnTo>
                </a:path>
              </a:pathLst>
            </a:custGeom>
            <a:noFill/>
            <a:ln w="19050" cap="flat" cmpd="sng">
              <a:solidFill>
                <a:schemeClr val="tx1">
                  <a:alpha val="100000"/>
                </a:schemeClr>
              </a:solidFill>
              <a:prstDash val="solid"/>
              <a:round/>
              <a:headEnd type="none" w="med" len="med"/>
              <a:tailEnd type="none" w="med" len="med"/>
            </a:ln>
          </p:spPr>
          <p:txBody>
            <a:bodyPr/>
            <a:p>
              <a:endParaRPr lang="zh-CN" altLang="en-US"/>
            </a:p>
          </p:txBody>
        </p:sp>
        <p:sp>
          <p:nvSpPr>
            <p:cNvPr id="46093" name="Freeform 7"/>
            <p:cNvSpPr/>
            <p:nvPr/>
          </p:nvSpPr>
          <p:spPr>
            <a:xfrm>
              <a:off x="673" y="2530"/>
              <a:ext cx="1535" cy="134"/>
            </a:xfrm>
            <a:custGeom>
              <a:avLst/>
              <a:gdLst>
                <a:gd name="txL" fmla="*/ 0 w 1200"/>
                <a:gd name="txT" fmla="*/ 0 h 120"/>
                <a:gd name="txR" fmla="*/ 1200 w 1200"/>
                <a:gd name="txB" fmla="*/ 120 h 120"/>
              </a:gdLst>
              <a:ahLst/>
              <a:cxnLst>
                <a:cxn ang="0">
                  <a:pos x="0" y="883"/>
                </a:cxn>
                <a:cxn ang="0">
                  <a:pos x="90872" y="883"/>
                </a:cxn>
                <a:cxn ang="0">
                  <a:pos x="100892" y="0"/>
                </a:cxn>
              </a:cxnLst>
              <a:rect l="txL" t="txT" r="txR" b="txB"/>
              <a:pathLst>
                <a:path w="1200" h="120">
                  <a:moveTo>
                    <a:pt x="0" y="120"/>
                  </a:moveTo>
                  <a:lnTo>
                    <a:pt x="1080" y="120"/>
                  </a:lnTo>
                  <a:lnTo>
                    <a:pt x="1200" y="0"/>
                  </a:lnTo>
                </a:path>
              </a:pathLst>
            </a:custGeom>
            <a:noFill/>
            <a:ln w="19050" cap="flat" cmpd="sng">
              <a:solidFill>
                <a:schemeClr val="tx1">
                  <a:alpha val="100000"/>
                </a:schemeClr>
              </a:solidFill>
              <a:prstDash val="solid"/>
              <a:round/>
              <a:headEnd type="none" w="med" len="med"/>
              <a:tailEnd type="none" w="med" len="med"/>
            </a:ln>
          </p:spPr>
          <p:txBody>
            <a:bodyPr/>
            <a:p>
              <a:endParaRPr lang="zh-CN" altLang="en-US"/>
            </a:p>
          </p:txBody>
        </p:sp>
        <p:sp>
          <p:nvSpPr>
            <p:cNvPr id="46094" name="Freeform 8"/>
            <p:cNvSpPr/>
            <p:nvPr/>
          </p:nvSpPr>
          <p:spPr>
            <a:xfrm>
              <a:off x="673" y="2147"/>
              <a:ext cx="1535" cy="135"/>
            </a:xfrm>
            <a:custGeom>
              <a:avLst/>
              <a:gdLst>
                <a:gd name="txL" fmla="*/ 0 w 1200"/>
                <a:gd name="txT" fmla="*/ 0 h 120"/>
                <a:gd name="txR" fmla="*/ 1200 w 1200"/>
                <a:gd name="txB" fmla="*/ 120 h 120"/>
              </a:gdLst>
              <a:ahLst/>
              <a:cxnLst>
                <a:cxn ang="0">
                  <a:pos x="0" y="998"/>
                </a:cxn>
                <a:cxn ang="0">
                  <a:pos x="90872" y="998"/>
                </a:cxn>
                <a:cxn ang="0">
                  <a:pos x="100892" y="0"/>
                </a:cxn>
              </a:cxnLst>
              <a:rect l="txL" t="txT" r="txR" b="txB"/>
              <a:pathLst>
                <a:path w="1200" h="120">
                  <a:moveTo>
                    <a:pt x="0" y="120"/>
                  </a:moveTo>
                  <a:lnTo>
                    <a:pt x="1080" y="120"/>
                  </a:lnTo>
                  <a:lnTo>
                    <a:pt x="1200" y="0"/>
                  </a:lnTo>
                </a:path>
              </a:pathLst>
            </a:custGeom>
            <a:noFill/>
            <a:ln w="19050" cap="flat" cmpd="sng">
              <a:solidFill>
                <a:schemeClr val="tx1">
                  <a:alpha val="100000"/>
                </a:schemeClr>
              </a:solidFill>
              <a:prstDash val="solid"/>
              <a:round/>
              <a:headEnd type="none" w="med" len="med"/>
              <a:tailEnd type="none" w="med" len="med"/>
            </a:ln>
          </p:spPr>
          <p:txBody>
            <a:bodyPr/>
            <a:p>
              <a:endParaRPr lang="zh-CN" altLang="en-US"/>
            </a:p>
          </p:txBody>
        </p:sp>
        <p:sp>
          <p:nvSpPr>
            <p:cNvPr id="46095" name="Freeform 9"/>
            <p:cNvSpPr/>
            <p:nvPr/>
          </p:nvSpPr>
          <p:spPr>
            <a:xfrm>
              <a:off x="673" y="1765"/>
              <a:ext cx="1535" cy="134"/>
            </a:xfrm>
            <a:custGeom>
              <a:avLst/>
              <a:gdLst>
                <a:gd name="txL" fmla="*/ 0 w 1200"/>
                <a:gd name="txT" fmla="*/ 0 h 120"/>
                <a:gd name="txR" fmla="*/ 1200 w 1200"/>
                <a:gd name="txB" fmla="*/ 120 h 120"/>
              </a:gdLst>
              <a:ahLst/>
              <a:cxnLst>
                <a:cxn ang="0">
                  <a:pos x="0" y="883"/>
                </a:cxn>
                <a:cxn ang="0">
                  <a:pos x="90872" y="883"/>
                </a:cxn>
                <a:cxn ang="0">
                  <a:pos x="100892" y="0"/>
                </a:cxn>
              </a:cxnLst>
              <a:rect l="txL" t="txT" r="txR" b="txB"/>
              <a:pathLst>
                <a:path w="1200" h="120">
                  <a:moveTo>
                    <a:pt x="0" y="120"/>
                  </a:moveTo>
                  <a:lnTo>
                    <a:pt x="1080" y="120"/>
                  </a:lnTo>
                  <a:lnTo>
                    <a:pt x="1200" y="0"/>
                  </a:lnTo>
                </a:path>
              </a:pathLst>
            </a:custGeom>
            <a:noFill/>
            <a:ln w="19050" cap="flat" cmpd="sng">
              <a:solidFill>
                <a:schemeClr val="tx1">
                  <a:alpha val="100000"/>
                </a:schemeClr>
              </a:solidFill>
              <a:prstDash val="solid"/>
              <a:round/>
              <a:headEnd type="none" w="med" len="med"/>
              <a:tailEnd type="none" w="med" len="med"/>
            </a:ln>
          </p:spPr>
          <p:txBody>
            <a:bodyPr/>
            <a:p>
              <a:endParaRPr lang="zh-CN" altLang="en-US"/>
            </a:p>
          </p:txBody>
        </p:sp>
      </p:grpSp>
      <p:sp>
        <p:nvSpPr>
          <p:cNvPr id="564234" name="Text Box 10"/>
          <p:cNvSpPr txBox="1"/>
          <p:nvPr/>
        </p:nvSpPr>
        <p:spPr>
          <a:xfrm>
            <a:off x="1133475" y="2492375"/>
            <a:ext cx="150368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Comic Sans MS" panose="030F0702030302020204" pitchFamily="66" charset="0"/>
                <a:ea typeface="幼圆" panose="02010509060101010101" pitchFamily="49" charset="-122"/>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Comic Sans MS" panose="030F0702030302020204" pitchFamily="66" charset="0"/>
                <a:ea typeface="幼圆" panose="02010509060101010101" pitchFamily="49" charset="-122"/>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Comic Sans MS" panose="030F0702030302020204" pitchFamily="66" charset="0"/>
                <a:ea typeface="幼圆" panose="02010509060101010101" pitchFamily="49" charset="-122"/>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Comic Sans MS" panose="030F0702030302020204" pitchFamily="66" charset="0"/>
                <a:ea typeface="幼圆" panose="02010509060101010101" pitchFamily="49"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Comic Sans MS" panose="030F0702030302020204" pitchFamily="66" charset="0"/>
                <a:ea typeface="幼圆" panose="02010509060101010101" pitchFamily="49" charset="-122"/>
              </a:defRPr>
            </a:lvl5pPr>
          </a:lstStyle>
          <a:p>
            <a:pPr marL="0" lvl="0" indent="0" eaLnBrk="1" hangingPunct="1">
              <a:spcBef>
                <a:spcPct val="0"/>
              </a:spcBef>
              <a:buFontTx/>
              <a:buNone/>
            </a:pPr>
            <a:r>
              <a:rPr lang="en-US" altLang="zh-CN" sz="1800" dirty="0">
                <a:solidFill>
                  <a:srgbClr val="333399"/>
                </a:solidFill>
                <a:latin typeface="Arial" panose="020B0604020202020204" pitchFamily="34" charset="0"/>
                <a:ea typeface="宋体" panose="02010600030101010101" pitchFamily="2" charset="-122"/>
              </a:rPr>
              <a:t>5        </a:t>
            </a:r>
            <a:r>
              <a:rPr lang="zh-CN" altLang="en-US" sz="1800" dirty="0">
                <a:solidFill>
                  <a:srgbClr val="333399"/>
                </a:solidFill>
                <a:latin typeface="Times New Roman" panose="02020603050405020304" pitchFamily="18" charset="0"/>
                <a:ea typeface="宋体" panose="02010600030101010101" pitchFamily="2" charset="-122"/>
              </a:rPr>
              <a:t>应用层</a:t>
            </a:r>
            <a:endParaRPr lang="zh-CN" altLang="en-US" sz="1800" dirty="0">
              <a:solidFill>
                <a:srgbClr val="333399"/>
              </a:solidFill>
              <a:latin typeface="Times New Roman" panose="02020603050405020304" pitchFamily="18" charset="0"/>
              <a:ea typeface="宋体" panose="02010600030101010101" pitchFamily="2" charset="-122"/>
            </a:endParaRPr>
          </a:p>
        </p:txBody>
      </p:sp>
      <p:sp>
        <p:nvSpPr>
          <p:cNvPr id="564235" name="Text Box 11"/>
          <p:cNvSpPr txBox="1"/>
          <p:nvPr/>
        </p:nvSpPr>
        <p:spPr>
          <a:xfrm>
            <a:off x="1133475" y="3103563"/>
            <a:ext cx="150368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Comic Sans MS" panose="030F0702030302020204" pitchFamily="66" charset="0"/>
                <a:ea typeface="幼圆" panose="02010509060101010101" pitchFamily="49" charset="-122"/>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Comic Sans MS" panose="030F0702030302020204" pitchFamily="66" charset="0"/>
                <a:ea typeface="幼圆" panose="02010509060101010101" pitchFamily="49" charset="-122"/>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Comic Sans MS" panose="030F0702030302020204" pitchFamily="66" charset="0"/>
                <a:ea typeface="幼圆" panose="02010509060101010101" pitchFamily="49" charset="-122"/>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Comic Sans MS" panose="030F0702030302020204" pitchFamily="66" charset="0"/>
                <a:ea typeface="幼圆" panose="02010509060101010101" pitchFamily="49"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Comic Sans MS" panose="030F0702030302020204" pitchFamily="66" charset="0"/>
                <a:ea typeface="幼圆" panose="02010509060101010101" pitchFamily="49" charset="-122"/>
              </a:defRPr>
            </a:lvl5pPr>
          </a:lstStyle>
          <a:p>
            <a:pPr marL="0" lvl="0" indent="0" eaLnBrk="1" hangingPunct="1">
              <a:spcBef>
                <a:spcPct val="0"/>
              </a:spcBef>
              <a:buFontTx/>
              <a:buNone/>
            </a:pPr>
            <a:r>
              <a:rPr lang="en-US" altLang="zh-CN" sz="1800" dirty="0">
                <a:solidFill>
                  <a:srgbClr val="333399"/>
                </a:solidFill>
                <a:latin typeface="Arial" panose="020B0604020202020204" pitchFamily="34" charset="0"/>
                <a:ea typeface="宋体" panose="02010600030101010101" pitchFamily="2" charset="-122"/>
              </a:rPr>
              <a:t>4        </a:t>
            </a:r>
            <a:r>
              <a:rPr lang="zh-CN" altLang="en-US" sz="1800" dirty="0">
                <a:solidFill>
                  <a:srgbClr val="333399"/>
                </a:solidFill>
                <a:latin typeface="Times New Roman" panose="02020603050405020304" pitchFamily="18" charset="0"/>
                <a:ea typeface="宋体" panose="02010600030101010101" pitchFamily="2" charset="-122"/>
              </a:rPr>
              <a:t>传输层</a:t>
            </a:r>
            <a:endParaRPr lang="zh-CN" altLang="en-US" sz="1800" dirty="0">
              <a:solidFill>
                <a:srgbClr val="333399"/>
              </a:solidFill>
              <a:latin typeface="Times New Roman" panose="02020603050405020304" pitchFamily="18" charset="0"/>
              <a:ea typeface="宋体" panose="02010600030101010101" pitchFamily="2" charset="-122"/>
            </a:endParaRPr>
          </a:p>
        </p:txBody>
      </p:sp>
      <p:sp>
        <p:nvSpPr>
          <p:cNvPr id="564236" name="Text Box 12"/>
          <p:cNvSpPr txBox="1"/>
          <p:nvPr/>
        </p:nvSpPr>
        <p:spPr>
          <a:xfrm>
            <a:off x="1133475" y="3716338"/>
            <a:ext cx="150368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Comic Sans MS" panose="030F0702030302020204" pitchFamily="66" charset="0"/>
                <a:ea typeface="幼圆" panose="02010509060101010101" pitchFamily="49" charset="-122"/>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Comic Sans MS" panose="030F0702030302020204" pitchFamily="66" charset="0"/>
                <a:ea typeface="幼圆" panose="02010509060101010101" pitchFamily="49" charset="-122"/>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Comic Sans MS" panose="030F0702030302020204" pitchFamily="66" charset="0"/>
                <a:ea typeface="幼圆" panose="02010509060101010101" pitchFamily="49" charset="-122"/>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Comic Sans MS" panose="030F0702030302020204" pitchFamily="66" charset="0"/>
                <a:ea typeface="幼圆" panose="02010509060101010101" pitchFamily="49"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Comic Sans MS" panose="030F0702030302020204" pitchFamily="66" charset="0"/>
                <a:ea typeface="幼圆" panose="02010509060101010101" pitchFamily="49" charset="-122"/>
              </a:defRPr>
            </a:lvl5pPr>
          </a:lstStyle>
          <a:p>
            <a:pPr marL="0" lvl="0" indent="0" eaLnBrk="1" hangingPunct="1">
              <a:spcBef>
                <a:spcPct val="0"/>
              </a:spcBef>
              <a:buFontTx/>
              <a:buNone/>
            </a:pPr>
            <a:r>
              <a:rPr lang="en-US" altLang="zh-CN" sz="1800" dirty="0">
                <a:solidFill>
                  <a:srgbClr val="333399"/>
                </a:solidFill>
                <a:latin typeface="Arial" panose="020B0604020202020204" pitchFamily="34" charset="0"/>
                <a:ea typeface="宋体" panose="02010600030101010101" pitchFamily="2" charset="-122"/>
              </a:rPr>
              <a:t>3        </a:t>
            </a:r>
            <a:r>
              <a:rPr lang="zh-CN" altLang="en-US" sz="1800" dirty="0">
                <a:solidFill>
                  <a:srgbClr val="333399"/>
                </a:solidFill>
                <a:latin typeface="Times New Roman" panose="02020603050405020304" pitchFamily="18" charset="0"/>
                <a:ea typeface="宋体" panose="02010600030101010101" pitchFamily="2" charset="-122"/>
              </a:rPr>
              <a:t>网络层</a:t>
            </a:r>
            <a:endParaRPr lang="zh-CN" altLang="en-US" sz="1800" dirty="0">
              <a:solidFill>
                <a:srgbClr val="333399"/>
              </a:solidFill>
              <a:latin typeface="Times New Roman" panose="02020603050405020304" pitchFamily="18" charset="0"/>
              <a:ea typeface="宋体" panose="02010600030101010101" pitchFamily="2" charset="-122"/>
            </a:endParaRPr>
          </a:p>
        </p:txBody>
      </p:sp>
      <p:sp>
        <p:nvSpPr>
          <p:cNvPr id="564237" name="Text Box 13"/>
          <p:cNvSpPr txBox="1"/>
          <p:nvPr/>
        </p:nvSpPr>
        <p:spPr>
          <a:xfrm>
            <a:off x="1133475" y="4329113"/>
            <a:ext cx="170688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Comic Sans MS" panose="030F0702030302020204" pitchFamily="66" charset="0"/>
                <a:ea typeface="幼圆" panose="02010509060101010101" pitchFamily="49" charset="-122"/>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Comic Sans MS" panose="030F0702030302020204" pitchFamily="66" charset="0"/>
                <a:ea typeface="幼圆" panose="02010509060101010101" pitchFamily="49" charset="-122"/>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Comic Sans MS" panose="030F0702030302020204" pitchFamily="66" charset="0"/>
                <a:ea typeface="幼圆" panose="02010509060101010101" pitchFamily="49" charset="-122"/>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Comic Sans MS" panose="030F0702030302020204" pitchFamily="66" charset="0"/>
                <a:ea typeface="幼圆" panose="02010509060101010101" pitchFamily="49"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Comic Sans MS" panose="030F0702030302020204" pitchFamily="66" charset="0"/>
                <a:ea typeface="幼圆" panose="02010509060101010101" pitchFamily="49" charset="-122"/>
              </a:defRPr>
            </a:lvl5pPr>
          </a:lstStyle>
          <a:p>
            <a:pPr marL="0" lvl="0" indent="0" eaLnBrk="1" hangingPunct="1">
              <a:spcBef>
                <a:spcPct val="0"/>
              </a:spcBef>
              <a:buFontTx/>
              <a:buNone/>
            </a:pPr>
            <a:r>
              <a:rPr lang="en-US" altLang="zh-CN" sz="1800" dirty="0">
                <a:solidFill>
                  <a:srgbClr val="333399"/>
                </a:solidFill>
                <a:latin typeface="Arial" panose="020B0604020202020204" pitchFamily="34" charset="0"/>
                <a:ea typeface="宋体" panose="02010600030101010101" pitchFamily="2" charset="-122"/>
              </a:rPr>
              <a:t>2    </a:t>
            </a:r>
            <a:r>
              <a:rPr lang="zh-CN" altLang="en-US" sz="1800" dirty="0">
                <a:solidFill>
                  <a:srgbClr val="333399"/>
                </a:solidFill>
                <a:latin typeface="Times New Roman" panose="02020603050405020304" pitchFamily="18" charset="0"/>
                <a:ea typeface="宋体" panose="02010600030101010101" pitchFamily="2" charset="-122"/>
              </a:rPr>
              <a:t>数据链路层</a:t>
            </a:r>
            <a:endParaRPr lang="zh-CN" altLang="en-US" sz="1800" dirty="0">
              <a:solidFill>
                <a:srgbClr val="333399"/>
              </a:solidFill>
              <a:latin typeface="Times New Roman" panose="02020603050405020304" pitchFamily="18" charset="0"/>
              <a:ea typeface="宋体" panose="02010600030101010101" pitchFamily="2" charset="-122"/>
            </a:endParaRPr>
          </a:p>
        </p:txBody>
      </p:sp>
      <p:sp>
        <p:nvSpPr>
          <p:cNvPr id="564238" name="Text Box 14"/>
          <p:cNvSpPr txBox="1"/>
          <p:nvPr/>
        </p:nvSpPr>
        <p:spPr>
          <a:xfrm>
            <a:off x="1133475" y="4941888"/>
            <a:ext cx="150368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Comic Sans MS" panose="030F0702030302020204" pitchFamily="66" charset="0"/>
                <a:ea typeface="幼圆" panose="02010509060101010101" pitchFamily="49" charset="-122"/>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Comic Sans MS" panose="030F0702030302020204" pitchFamily="66" charset="0"/>
                <a:ea typeface="幼圆" panose="02010509060101010101" pitchFamily="49" charset="-122"/>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Comic Sans MS" panose="030F0702030302020204" pitchFamily="66" charset="0"/>
                <a:ea typeface="幼圆" panose="02010509060101010101" pitchFamily="49" charset="-122"/>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Comic Sans MS" panose="030F0702030302020204" pitchFamily="66" charset="0"/>
                <a:ea typeface="幼圆" panose="02010509060101010101" pitchFamily="49"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Comic Sans MS" panose="030F0702030302020204" pitchFamily="66" charset="0"/>
                <a:ea typeface="幼圆" panose="02010509060101010101" pitchFamily="49" charset="-122"/>
              </a:defRPr>
            </a:lvl5pPr>
          </a:lstStyle>
          <a:p>
            <a:pPr marL="0" lvl="0" indent="0" eaLnBrk="1" hangingPunct="1">
              <a:spcBef>
                <a:spcPct val="0"/>
              </a:spcBef>
              <a:buFontTx/>
              <a:buNone/>
            </a:pPr>
            <a:r>
              <a:rPr lang="en-US" altLang="zh-CN" sz="1800" dirty="0">
                <a:solidFill>
                  <a:srgbClr val="333399"/>
                </a:solidFill>
                <a:latin typeface="Arial" panose="020B0604020202020204" pitchFamily="34" charset="0"/>
                <a:ea typeface="宋体" panose="02010600030101010101" pitchFamily="2" charset="-122"/>
              </a:rPr>
              <a:t>1        </a:t>
            </a:r>
            <a:r>
              <a:rPr lang="zh-CN" altLang="en-US" sz="1800" dirty="0">
                <a:solidFill>
                  <a:srgbClr val="333399"/>
                </a:solidFill>
                <a:latin typeface="Times New Roman" panose="02020603050405020304" pitchFamily="18" charset="0"/>
                <a:ea typeface="宋体" panose="02010600030101010101" pitchFamily="2" charset="-122"/>
              </a:rPr>
              <a:t>物理层</a:t>
            </a:r>
            <a:endParaRPr lang="zh-CN" altLang="en-US" sz="1800" dirty="0">
              <a:solidFill>
                <a:srgbClr val="333399"/>
              </a:solidFill>
              <a:latin typeface="Times New Roman" panose="02020603050405020304" pitchFamily="18" charset="0"/>
              <a:ea typeface="宋体" panose="02010600030101010101" pitchFamily="2" charset="-122"/>
            </a:endParaRPr>
          </a:p>
        </p:txBody>
      </p:sp>
      <p:sp>
        <p:nvSpPr>
          <p:cNvPr id="46090" name="Rectangle 15"/>
          <p:cNvSpPr/>
          <p:nvPr/>
        </p:nvSpPr>
        <p:spPr>
          <a:xfrm>
            <a:off x="381000" y="228600"/>
            <a:ext cx="9144000" cy="750888"/>
          </a:xfrm>
          <a:prstGeom prst="rect">
            <a:avLst/>
          </a:prstGeom>
          <a:noFill/>
          <a:ln w="9525">
            <a:noFill/>
          </a:ln>
        </p:spPr>
        <p:txBody>
          <a:bodyPr anchor="ctr"/>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Comic Sans MS" panose="030F0702030302020204" pitchFamily="66" charset="0"/>
                <a:ea typeface="幼圆" panose="02010509060101010101" pitchFamily="49" charset="-122"/>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Comic Sans MS" panose="030F0702030302020204" pitchFamily="66" charset="0"/>
                <a:ea typeface="幼圆" panose="02010509060101010101" pitchFamily="49" charset="-122"/>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Comic Sans MS" panose="030F0702030302020204" pitchFamily="66" charset="0"/>
                <a:ea typeface="幼圆" panose="02010509060101010101" pitchFamily="49" charset="-122"/>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Comic Sans MS" panose="030F0702030302020204" pitchFamily="66" charset="0"/>
                <a:ea typeface="幼圆" panose="02010509060101010101" pitchFamily="49"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Comic Sans MS" panose="030F0702030302020204" pitchFamily="66" charset="0"/>
                <a:ea typeface="幼圆" panose="02010509060101010101" pitchFamily="49" charset="-122"/>
              </a:defRPr>
            </a:lvl5pPr>
          </a:lstStyle>
          <a:p>
            <a:pPr marL="0" lvl="0" indent="0" algn="l" eaLnBrk="1" hangingPunct="1">
              <a:spcBef>
                <a:spcPct val="0"/>
              </a:spcBef>
              <a:buFontTx/>
              <a:buNone/>
            </a:pPr>
            <a:r>
              <a:rPr lang="zh-CN" altLang="en-US" sz="4000" dirty="0">
                <a:solidFill>
                  <a:schemeClr val="tx1"/>
                </a:solidFill>
                <a:latin typeface="Times New Roman" panose="02020603050405020304" pitchFamily="18" charset="0"/>
                <a:ea typeface="宋体" panose="02010600030101010101" pitchFamily="2" charset="-122"/>
              </a:rPr>
              <a:t>一种建议的参考模型</a:t>
            </a:r>
            <a:endParaRPr lang="zh-CN" altLang="en-US" sz="400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2"/>
          <p:cNvSpPr>
            <a:spLocks noGrp="1"/>
          </p:cNvSpPr>
          <p:nvPr>
            <p:ph type="title" idx="4294967295"/>
          </p:nvPr>
        </p:nvSpPr>
        <p:spPr/>
        <p:txBody>
          <a:bodyPr vert="horz" wrap="square" lIns="91440" tIns="45720" rIns="91440" bIns="45720" anchor="ctr"/>
          <a:p>
            <a:pPr eaLnBrk="1" hangingPunct="1"/>
            <a:r>
              <a:rPr lang="zh-CN" altLang="en-US" dirty="0"/>
              <a:t>对等通信（</a:t>
            </a:r>
            <a:r>
              <a:rPr lang="en-US" altLang="zh-CN" dirty="0"/>
              <a:t>2</a:t>
            </a:r>
            <a:r>
              <a:rPr lang="zh-CN" altLang="en-US" dirty="0"/>
              <a:t>）</a:t>
            </a:r>
            <a:endParaRPr lang="zh-CN" altLang="en-US" dirty="0"/>
          </a:p>
        </p:txBody>
      </p:sp>
      <p:grpSp>
        <p:nvGrpSpPr>
          <p:cNvPr id="93187" name="Group 4"/>
          <p:cNvGrpSpPr/>
          <p:nvPr/>
        </p:nvGrpSpPr>
        <p:grpSpPr>
          <a:xfrm>
            <a:off x="1228725" y="1447800"/>
            <a:ext cx="8296275" cy="5041901"/>
            <a:chOff x="476" y="572"/>
            <a:chExt cx="5226" cy="3176"/>
          </a:xfrm>
        </p:grpSpPr>
        <p:sp>
          <p:nvSpPr>
            <p:cNvPr id="93188" name="Rectangle 5"/>
            <p:cNvSpPr/>
            <p:nvPr/>
          </p:nvSpPr>
          <p:spPr>
            <a:xfrm>
              <a:off x="476" y="617"/>
              <a:ext cx="998" cy="317"/>
            </a:xfrm>
            <a:prstGeom prst="rect">
              <a:avLst/>
            </a:prstGeom>
            <a:noFill/>
            <a:ln w="25400" cap="flat" cmpd="sng">
              <a:solidFill>
                <a:schemeClr val="tx1"/>
              </a:solidFill>
              <a:prstDash val="solid"/>
              <a:miter/>
              <a:headEnd type="none" w="med" len="med"/>
              <a:tailEnd type="none" w="med" len="med"/>
            </a:ln>
          </p:spPr>
          <p:txBody>
            <a:bodyPr wrap="none" anchor="ctr"/>
            <a:p>
              <a:pPr algn="ctr">
                <a:spcBef>
                  <a:spcPct val="50000"/>
                </a:spcBef>
              </a:pPr>
              <a:endParaRPr lang="zh-CN" altLang="en-US" sz="1200" dirty="0">
                <a:latin typeface="Verdana" panose="020B0604030504040204" pitchFamily="34" charset="0"/>
                <a:ea typeface="华文楷体" panose="02010600040101010101" pitchFamily="2" charset="-122"/>
              </a:endParaRPr>
            </a:p>
          </p:txBody>
        </p:sp>
        <p:sp>
          <p:nvSpPr>
            <p:cNvPr id="93189" name="Rectangle 6"/>
            <p:cNvSpPr/>
            <p:nvPr/>
          </p:nvSpPr>
          <p:spPr>
            <a:xfrm>
              <a:off x="476" y="1211"/>
              <a:ext cx="998" cy="317"/>
            </a:xfrm>
            <a:prstGeom prst="rect">
              <a:avLst/>
            </a:prstGeom>
            <a:noFill/>
            <a:ln w="25400" cap="flat" cmpd="sng">
              <a:solidFill>
                <a:schemeClr val="tx1"/>
              </a:solidFill>
              <a:prstDash val="solid"/>
              <a:miter/>
              <a:headEnd type="none" w="med" len="med"/>
              <a:tailEnd type="none" w="med" len="med"/>
            </a:ln>
          </p:spPr>
          <p:txBody>
            <a:bodyPr wrap="none" anchor="ctr"/>
            <a:p>
              <a:pPr algn="ctr">
                <a:spcBef>
                  <a:spcPct val="50000"/>
                </a:spcBef>
              </a:pPr>
              <a:endParaRPr lang="zh-CN" altLang="en-US" sz="1200" dirty="0">
                <a:latin typeface="Verdana" panose="020B0604030504040204" pitchFamily="34" charset="0"/>
                <a:ea typeface="华文楷体" panose="02010600040101010101" pitchFamily="2" charset="-122"/>
              </a:endParaRPr>
            </a:p>
          </p:txBody>
        </p:sp>
        <p:sp>
          <p:nvSpPr>
            <p:cNvPr id="93190" name="Rectangle 7"/>
            <p:cNvSpPr/>
            <p:nvPr/>
          </p:nvSpPr>
          <p:spPr>
            <a:xfrm>
              <a:off x="476" y="1845"/>
              <a:ext cx="998" cy="317"/>
            </a:xfrm>
            <a:prstGeom prst="rect">
              <a:avLst/>
            </a:prstGeom>
            <a:noFill/>
            <a:ln w="25400" cap="flat" cmpd="sng">
              <a:solidFill>
                <a:schemeClr val="tx1"/>
              </a:solidFill>
              <a:prstDash val="solid"/>
              <a:miter/>
              <a:headEnd type="none" w="med" len="med"/>
              <a:tailEnd type="none" w="med" len="med"/>
            </a:ln>
          </p:spPr>
          <p:txBody>
            <a:bodyPr wrap="none" anchor="ctr"/>
            <a:p>
              <a:pPr algn="ctr">
                <a:spcBef>
                  <a:spcPct val="50000"/>
                </a:spcBef>
              </a:pPr>
              <a:endParaRPr lang="zh-CN" altLang="en-US" sz="1200" dirty="0">
                <a:latin typeface="Verdana" panose="020B0604030504040204" pitchFamily="34" charset="0"/>
                <a:ea typeface="华文楷体" panose="02010600040101010101" pitchFamily="2" charset="-122"/>
              </a:endParaRPr>
            </a:p>
          </p:txBody>
        </p:sp>
        <p:sp>
          <p:nvSpPr>
            <p:cNvPr id="93191" name="Rectangle 8"/>
            <p:cNvSpPr/>
            <p:nvPr/>
          </p:nvSpPr>
          <p:spPr>
            <a:xfrm>
              <a:off x="476" y="2479"/>
              <a:ext cx="998" cy="317"/>
            </a:xfrm>
            <a:prstGeom prst="rect">
              <a:avLst/>
            </a:prstGeom>
            <a:noFill/>
            <a:ln w="25400" cap="flat" cmpd="sng">
              <a:solidFill>
                <a:schemeClr val="tx1"/>
              </a:solidFill>
              <a:prstDash val="solid"/>
              <a:miter/>
              <a:headEnd type="none" w="med" len="med"/>
              <a:tailEnd type="none" w="med" len="med"/>
            </a:ln>
          </p:spPr>
          <p:txBody>
            <a:bodyPr wrap="none" anchor="ctr"/>
            <a:p>
              <a:pPr algn="ctr">
                <a:spcBef>
                  <a:spcPct val="50000"/>
                </a:spcBef>
              </a:pPr>
              <a:endParaRPr lang="zh-CN" altLang="en-US" sz="1200" dirty="0">
                <a:latin typeface="Verdana" panose="020B0604030504040204" pitchFamily="34" charset="0"/>
                <a:ea typeface="华文楷体" panose="02010600040101010101" pitchFamily="2" charset="-122"/>
              </a:endParaRPr>
            </a:p>
          </p:txBody>
        </p:sp>
        <p:sp>
          <p:nvSpPr>
            <p:cNvPr id="93192" name="Rectangle 9"/>
            <p:cNvSpPr/>
            <p:nvPr/>
          </p:nvSpPr>
          <p:spPr>
            <a:xfrm>
              <a:off x="476" y="3067"/>
              <a:ext cx="998" cy="317"/>
            </a:xfrm>
            <a:prstGeom prst="rect">
              <a:avLst/>
            </a:prstGeom>
            <a:noFill/>
            <a:ln w="25400" cap="flat" cmpd="sng">
              <a:solidFill>
                <a:schemeClr val="tx1"/>
              </a:solidFill>
              <a:prstDash val="solid"/>
              <a:miter/>
              <a:headEnd type="none" w="med" len="med"/>
              <a:tailEnd type="none" w="med" len="med"/>
            </a:ln>
          </p:spPr>
          <p:txBody>
            <a:bodyPr wrap="none" anchor="ctr"/>
            <a:p>
              <a:pPr algn="ctr">
                <a:spcBef>
                  <a:spcPct val="50000"/>
                </a:spcBef>
              </a:pPr>
              <a:endParaRPr lang="zh-CN" altLang="en-US" sz="1200" dirty="0">
                <a:latin typeface="Verdana" panose="020B0604030504040204" pitchFamily="34" charset="0"/>
                <a:ea typeface="华文楷体" panose="02010600040101010101" pitchFamily="2" charset="-122"/>
              </a:endParaRPr>
            </a:p>
          </p:txBody>
        </p:sp>
        <p:sp>
          <p:nvSpPr>
            <p:cNvPr id="93193" name="Text Box 10"/>
            <p:cNvSpPr txBox="1"/>
            <p:nvPr/>
          </p:nvSpPr>
          <p:spPr>
            <a:xfrm>
              <a:off x="657" y="662"/>
              <a:ext cx="635" cy="232"/>
            </a:xfrm>
            <a:prstGeom prst="rect">
              <a:avLst/>
            </a:prstGeom>
            <a:noFill/>
            <a:ln w="9525">
              <a:noFill/>
            </a:ln>
          </p:spPr>
          <p:txBody>
            <a:bodyPr>
              <a:spAutoFit/>
            </a:bodyPr>
            <a:p>
              <a:pPr algn="ctr">
                <a:spcBef>
                  <a:spcPct val="50000"/>
                </a:spcBef>
              </a:pPr>
              <a:r>
                <a:rPr lang="zh-CN" altLang="en-US" dirty="0">
                  <a:latin typeface="Arial" panose="020B0604020202020204" pitchFamily="34" charset="0"/>
                  <a:ea typeface="华文楷体" panose="02010600040101010101" pitchFamily="2" charset="-122"/>
                </a:rPr>
                <a:t>应用层</a:t>
              </a:r>
              <a:endParaRPr lang="zh-CN" altLang="en-US" dirty="0">
                <a:latin typeface="Arial" panose="020B0604020202020204" pitchFamily="34" charset="0"/>
                <a:ea typeface="华文楷体" panose="02010600040101010101" pitchFamily="2" charset="-122"/>
              </a:endParaRPr>
            </a:p>
          </p:txBody>
        </p:sp>
        <p:sp>
          <p:nvSpPr>
            <p:cNvPr id="93194" name="Text Box 11"/>
            <p:cNvSpPr txBox="1"/>
            <p:nvPr/>
          </p:nvSpPr>
          <p:spPr>
            <a:xfrm>
              <a:off x="657" y="1248"/>
              <a:ext cx="589" cy="232"/>
            </a:xfrm>
            <a:prstGeom prst="rect">
              <a:avLst/>
            </a:prstGeom>
            <a:noFill/>
            <a:ln w="9525">
              <a:noFill/>
            </a:ln>
          </p:spPr>
          <p:txBody>
            <a:bodyPr>
              <a:spAutoFit/>
            </a:bodyPr>
            <a:p>
              <a:pPr algn="ctr">
                <a:spcBef>
                  <a:spcPct val="50000"/>
                </a:spcBef>
              </a:pPr>
              <a:r>
                <a:rPr lang="zh-CN" altLang="en-US" dirty="0">
                  <a:latin typeface="Arial" panose="020B0604020202020204" pitchFamily="34" charset="0"/>
                  <a:ea typeface="华文楷体" panose="02010600040101010101" pitchFamily="2" charset="-122"/>
                </a:rPr>
                <a:t>传输层</a:t>
              </a:r>
              <a:endParaRPr lang="zh-CN" altLang="en-US" dirty="0">
                <a:latin typeface="Arial" panose="020B0604020202020204" pitchFamily="34" charset="0"/>
                <a:ea typeface="华文楷体" panose="02010600040101010101" pitchFamily="2" charset="-122"/>
              </a:endParaRPr>
            </a:p>
          </p:txBody>
        </p:sp>
        <p:sp>
          <p:nvSpPr>
            <p:cNvPr id="93195" name="Text Box 12"/>
            <p:cNvSpPr txBox="1"/>
            <p:nvPr/>
          </p:nvSpPr>
          <p:spPr>
            <a:xfrm>
              <a:off x="658" y="1883"/>
              <a:ext cx="589" cy="232"/>
            </a:xfrm>
            <a:prstGeom prst="rect">
              <a:avLst/>
            </a:prstGeom>
            <a:noFill/>
            <a:ln w="9525">
              <a:noFill/>
            </a:ln>
          </p:spPr>
          <p:txBody>
            <a:bodyPr>
              <a:spAutoFit/>
            </a:bodyPr>
            <a:p>
              <a:pPr algn="ctr">
                <a:spcBef>
                  <a:spcPct val="50000"/>
                </a:spcBef>
              </a:pPr>
              <a:r>
                <a:rPr lang="zh-CN" altLang="en-US" dirty="0">
                  <a:latin typeface="Arial" panose="020B0604020202020204" pitchFamily="34" charset="0"/>
                  <a:ea typeface="华文楷体" panose="02010600040101010101" pitchFamily="2" charset="-122"/>
                </a:rPr>
                <a:t>网络层</a:t>
              </a:r>
              <a:endParaRPr lang="zh-CN" altLang="en-US" dirty="0">
                <a:latin typeface="Arial" panose="020B0604020202020204" pitchFamily="34" charset="0"/>
                <a:ea typeface="华文楷体" panose="02010600040101010101" pitchFamily="2" charset="-122"/>
              </a:endParaRPr>
            </a:p>
          </p:txBody>
        </p:sp>
        <p:sp>
          <p:nvSpPr>
            <p:cNvPr id="93196" name="Text Box 13"/>
            <p:cNvSpPr txBox="1"/>
            <p:nvPr/>
          </p:nvSpPr>
          <p:spPr>
            <a:xfrm>
              <a:off x="521" y="2518"/>
              <a:ext cx="862" cy="232"/>
            </a:xfrm>
            <a:prstGeom prst="rect">
              <a:avLst/>
            </a:prstGeom>
            <a:noFill/>
            <a:ln w="9525">
              <a:noFill/>
            </a:ln>
          </p:spPr>
          <p:txBody>
            <a:bodyPr>
              <a:spAutoFit/>
            </a:bodyPr>
            <a:p>
              <a:pPr algn="ctr">
                <a:spcBef>
                  <a:spcPct val="50000"/>
                </a:spcBef>
              </a:pPr>
              <a:r>
                <a:rPr lang="zh-CN" altLang="en-US" dirty="0">
                  <a:latin typeface="Arial" panose="020B0604020202020204" pitchFamily="34" charset="0"/>
                  <a:ea typeface="华文楷体" panose="02010600040101010101" pitchFamily="2" charset="-122"/>
                </a:rPr>
                <a:t>数据链路层</a:t>
              </a:r>
              <a:endParaRPr lang="zh-CN" altLang="en-US" dirty="0">
                <a:latin typeface="Arial" panose="020B0604020202020204" pitchFamily="34" charset="0"/>
                <a:ea typeface="华文楷体" panose="02010600040101010101" pitchFamily="2" charset="-122"/>
              </a:endParaRPr>
            </a:p>
          </p:txBody>
        </p:sp>
        <p:sp>
          <p:nvSpPr>
            <p:cNvPr id="93197" name="Text Box 14"/>
            <p:cNvSpPr txBox="1"/>
            <p:nvPr/>
          </p:nvSpPr>
          <p:spPr>
            <a:xfrm>
              <a:off x="658" y="3108"/>
              <a:ext cx="589" cy="232"/>
            </a:xfrm>
            <a:prstGeom prst="rect">
              <a:avLst/>
            </a:prstGeom>
            <a:noFill/>
            <a:ln w="9525">
              <a:noFill/>
            </a:ln>
          </p:spPr>
          <p:txBody>
            <a:bodyPr>
              <a:spAutoFit/>
            </a:bodyPr>
            <a:p>
              <a:pPr algn="ctr">
                <a:spcBef>
                  <a:spcPct val="50000"/>
                </a:spcBef>
              </a:pPr>
              <a:r>
                <a:rPr lang="zh-CN" altLang="en-US" dirty="0">
                  <a:latin typeface="Arial" panose="020B0604020202020204" pitchFamily="34" charset="0"/>
                  <a:ea typeface="华文楷体" panose="02010600040101010101" pitchFamily="2" charset="-122"/>
                </a:rPr>
                <a:t>物理层</a:t>
              </a:r>
              <a:endParaRPr lang="zh-CN" altLang="en-US" dirty="0">
                <a:latin typeface="Arial" panose="020B0604020202020204" pitchFamily="34" charset="0"/>
                <a:ea typeface="华文楷体" panose="02010600040101010101" pitchFamily="2" charset="-122"/>
              </a:endParaRPr>
            </a:p>
          </p:txBody>
        </p:sp>
        <p:sp>
          <p:nvSpPr>
            <p:cNvPr id="93198" name="Rectangle 15"/>
            <p:cNvSpPr/>
            <p:nvPr/>
          </p:nvSpPr>
          <p:spPr>
            <a:xfrm>
              <a:off x="3918" y="617"/>
              <a:ext cx="998" cy="317"/>
            </a:xfrm>
            <a:prstGeom prst="rect">
              <a:avLst/>
            </a:prstGeom>
            <a:noFill/>
            <a:ln w="25400" cap="flat" cmpd="sng">
              <a:solidFill>
                <a:schemeClr val="tx1"/>
              </a:solidFill>
              <a:prstDash val="solid"/>
              <a:miter/>
              <a:headEnd type="none" w="med" len="med"/>
              <a:tailEnd type="none" w="med" len="med"/>
            </a:ln>
          </p:spPr>
          <p:txBody>
            <a:bodyPr wrap="none" anchor="ctr"/>
            <a:p>
              <a:pPr algn="ctr">
                <a:spcBef>
                  <a:spcPct val="50000"/>
                </a:spcBef>
              </a:pPr>
              <a:endParaRPr lang="zh-CN" altLang="en-US" sz="1200" dirty="0">
                <a:latin typeface="Verdana" panose="020B0604030504040204" pitchFamily="34" charset="0"/>
                <a:ea typeface="华文楷体" panose="02010600040101010101" pitchFamily="2" charset="-122"/>
              </a:endParaRPr>
            </a:p>
          </p:txBody>
        </p:sp>
        <p:sp>
          <p:nvSpPr>
            <p:cNvPr id="93199" name="Rectangle 16"/>
            <p:cNvSpPr/>
            <p:nvPr/>
          </p:nvSpPr>
          <p:spPr>
            <a:xfrm>
              <a:off x="3926" y="1207"/>
              <a:ext cx="998" cy="317"/>
            </a:xfrm>
            <a:prstGeom prst="rect">
              <a:avLst/>
            </a:prstGeom>
            <a:noFill/>
            <a:ln w="25400" cap="flat" cmpd="sng">
              <a:solidFill>
                <a:schemeClr val="tx1"/>
              </a:solidFill>
              <a:prstDash val="solid"/>
              <a:miter/>
              <a:headEnd type="none" w="med" len="med"/>
              <a:tailEnd type="none" w="med" len="med"/>
            </a:ln>
          </p:spPr>
          <p:txBody>
            <a:bodyPr wrap="none" anchor="ctr"/>
            <a:p>
              <a:pPr algn="ctr">
                <a:spcBef>
                  <a:spcPct val="50000"/>
                </a:spcBef>
              </a:pPr>
              <a:endParaRPr lang="zh-CN" altLang="en-US" sz="1200" dirty="0">
                <a:latin typeface="Verdana" panose="020B0604030504040204" pitchFamily="34" charset="0"/>
                <a:ea typeface="华文楷体" panose="02010600040101010101" pitchFamily="2" charset="-122"/>
              </a:endParaRPr>
            </a:p>
          </p:txBody>
        </p:sp>
        <p:sp>
          <p:nvSpPr>
            <p:cNvPr id="93200" name="Rectangle 17"/>
            <p:cNvSpPr/>
            <p:nvPr/>
          </p:nvSpPr>
          <p:spPr>
            <a:xfrm>
              <a:off x="3926" y="1842"/>
              <a:ext cx="998" cy="317"/>
            </a:xfrm>
            <a:prstGeom prst="rect">
              <a:avLst/>
            </a:prstGeom>
            <a:noFill/>
            <a:ln w="25400" cap="flat" cmpd="sng">
              <a:solidFill>
                <a:schemeClr val="tx1"/>
              </a:solidFill>
              <a:prstDash val="solid"/>
              <a:miter/>
              <a:headEnd type="none" w="med" len="med"/>
              <a:tailEnd type="none" w="med" len="med"/>
            </a:ln>
          </p:spPr>
          <p:txBody>
            <a:bodyPr wrap="none" anchor="ctr"/>
            <a:p>
              <a:pPr algn="ctr">
                <a:spcBef>
                  <a:spcPct val="50000"/>
                </a:spcBef>
              </a:pPr>
              <a:endParaRPr lang="zh-CN" altLang="en-US" sz="1200" dirty="0">
                <a:latin typeface="Verdana" panose="020B0604030504040204" pitchFamily="34" charset="0"/>
                <a:ea typeface="华文楷体" panose="02010600040101010101" pitchFamily="2" charset="-122"/>
              </a:endParaRPr>
            </a:p>
          </p:txBody>
        </p:sp>
        <p:sp>
          <p:nvSpPr>
            <p:cNvPr id="93201" name="Rectangle 18"/>
            <p:cNvSpPr/>
            <p:nvPr/>
          </p:nvSpPr>
          <p:spPr>
            <a:xfrm>
              <a:off x="3926" y="2477"/>
              <a:ext cx="998" cy="317"/>
            </a:xfrm>
            <a:prstGeom prst="rect">
              <a:avLst/>
            </a:prstGeom>
            <a:noFill/>
            <a:ln w="25400" cap="flat" cmpd="sng">
              <a:solidFill>
                <a:schemeClr val="tx1"/>
              </a:solidFill>
              <a:prstDash val="solid"/>
              <a:miter/>
              <a:headEnd type="none" w="med" len="med"/>
              <a:tailEnd type="none" w="med" len="med"/>
            </a:ln>
          </p:spPr>
          <p:txBody>
            <a:bodyPr wrap="none" anchor="ctr"/>
            <a:p>
              <a:pPr algn="ctr">
                <a:spcBef>
                  <a:spcPct val="50000"/>
                </a:spcBef>
              </a:pPr>
              <a:endParaRPr lang="zh-CN" altLang="en-US" sz="1200" dirty="0">
                <a:latin typeface="Verdana" panose="020B0604030504040204" pitchFamily="34" charset="0"/>
                <a:ea typeface="华文楷体" panose="02010600040101010101" pitchFamily="2" charset="-122"/>
              </a:endParaRPr>
            </a:p>
          </p:txBody>
        </p:sp>
        <p:sp>
          <p:nvSpPr>
            <p:cNvPr id="93202" name="Rectangle 19"/>
            <p:cNvSpPr/>
            <p:nvPr/>
          </p:nvSpPr>
          <p:spPr>
            <a:xfrm>
              <a:off x="3910" y="3067"/>
              <a:ext cx="998" cy="317"/>
            </a:xfrm>
            <a:prstGeom prst="rect">
              <a:avLst/>
            </a:prstGeom>
            <a:noFill/>
            <a:ln w="25400" cap="flat" cmpd="sng">
              <a:solidFill>
                <a:schemeClr val="tx1"/>
              </a:solidFill>
              <a:prstDash val="solid"/>
              <a:miter/>
              <a:headEnd type="none" w="med" len="med"/>
              <a:tailEnd type="none" w="med" len="med"/>
            </a:ln>
          </p:spPr>
          <p:txBody>
            <a:bodyPr wrap="none" anchor="ctr"/>
            <a:p>
              <a:pPr algn="ctr">
                <a:spcBef>
                  <a:spcPct val="50000"/>
                </a:spcBef>
              </a:pPr>
              <a:endParaRPr lang="zh-CN" altLang="en-US" sz="1200" dirty="0">
                <a:latin typeface="Verdana" panose="020B0604030504040204" pitchFamily="34" charset="0"/>
                <a:ea typeface="华文楷体" panose="02010600040101010101" pitchFamily="2" charset="-122"/>
              </a:endParaRPr>
            </a:p>
          </p:txBody>
        </p:sp>
        <p:sp>
          <p:nvSpPr>
            <p:cNvPr id="93203" name="Text Box 20"/>
            <p:cNvSpPr txBox="1"/>
            <p:nvPr/>
          </p:nvSpPr>
          <p:spPr>
            <a:xfrm>
              <a:off x="4109" y="658"/>
              <a:ext cx="676" cy="232"/>
            </a:xfrm>
            <a:prstGeom prst="rect">
              <a:avLst/>
            </a:prstGeom>
            <a:noFill/>
            <a:ln w="9525">
              <a:noFill/>
            </a:ln>
          </p:spPr>
          <p:txBody>
            <a:bodyPr>
              <a:spAutoFit/>
            </a:bodyPr>
            <a:p>
              <a:pPr algn="ctr">
                <a:spcBef>
                  <a:spcPct val="50000"/>
                </a:spcBef>
              </a:pPr>
              <a:r>
                <a:rPr lang="zh-CN" altLang="en-US" dirty="0">
                  <a:latin typeface="Arial" panose="020B0604020202020204" pitchFamily="34" charset="0"/>
                  <a:ea typeface="华文楷体" panose="02010600040101010101" pitchFamily="2" charset="-122"/>
                </a:rPr>
                <a:t>应用层</a:t>
              </a:r>
              <a:endParaRPr lang="zh-CN" altLang="en-US" dirty="0">
                <a:latin typeface="Arial" panose="020B0604020202020204" pitchFamily="34" charset="0"/>
                <a:ea typeface="华文楷体" panose="02010600040101010101" pitchFamily="2" charset="-122"/>
              </a:endParaRPr>
            </a:p>
          </p:txBody>
        </p:sp>
        <p:sp>
          <p:nvSpPr>
            <p:cNvPr id="93204" name="Text Box 21"/>
            <p:cNvSpPr txBox="1"/>
            <p:nvPr/>
          </p:nvSpPr>
          <p:spPr>
            <a:xfrm>
              <a:off x="4059" y="1248"/>
              <a:ext cx="726" cy="232"/>
            </a:xfrm>
            <a:prstGeom prst="rect">
              <a:avLst/>
            </a:prstGeom>
            <a:noFill/>
            <a:ln w="9525">
              <a:noFill/>
            </a:ln>
          </p:spPr>
          <p:txBody>
            <a:bodyPr>
              <a:spAutoFit/>
            </a:bodyPr>
            <a:p>
              <a:pPr algn="ctr">
                <a:spcBef>
                  <a:spcPct val="50000"/>
                </a:spcBef>
              </a:pPr>
              <a:r>
                <a:rPr lang="zh-CN" altLang="en-US" dirty="0">
                  <a:latin typeface="Arial" panose="020B0604020202020204" pitchFamily="34" charset="0"/>
                  <a:ea typeface="华文楷体" panose="02010600040101010101" pitchFamily="2" charset="-122"/>
                </a:rPr>
                <a:t>传输层</a:t>
              </a:r>
              <a:endParaRPr lang="zh-CN" altLang="en-US" dirty="0">
                <a:latin typeface="Arial" panose="020B0604020202020204" pitchFamily="34" charset="0"/>
                <a:ea typeface="华文楷体" panose="02010600040101010101" pitchFamily="2" charset="-122"/>
              </a:endParaRPr>
            </a:p>
          </p:txBody>
        </p:sp>
        <p:sp>
          <p:nvSpPr>
            <p:cNvPr id="93205" name="Text Box 22"/>
            <p:cNvSpPr txBox="1"/>
            <p:nvPr/>
          </p:nvSpPr>
          <p:spPr>
            <a:xfrm>
              <a:off x="4091" y="1883"/>
              <a:ext cx="694" cy="232"/>
            </a:xfrm>
            <a:prstGeom prst="rect">
              <a:avLst/>
            </a:prstGeom>
            <a:noFill/>
            <a:ln w="9525">
              <a:noFill/>
            </a:ln>
          </p:spPr>
          <p:txBody>
            <a:bodyPr>
              <a:spAutoFit/>
            </a:bodyPr>
            <a:p>
              <a:pPr algn="ctr">
                <a:spcBef>
                  <a:spcPct val="50000"/>
                </a:spcBef>
              </a:pPr>
              <a:r>
                <a:rPr lang="zh-CN" altLang="en-US" dirty="0">
                  <a:latin typeface="Arial" panose="020B0604020202020204" pitchFamily="34" charset="0"/>
                  <a:ea typeface="华文楷体" panose="02010600040101010101" pitchFamily="2" charset="-122"/>
                </a:rPr>
                <a:t>网络层</a:t>
              </a:r>
              <a:endParaRPr lang="zh-CN" altLang="en-US" dirty="0">
                <a:latin typeface="Arial" panose="020B0604020202020204" pitchFamily="34" charset="0"/>
                <a:ea typeface="华文楷体" panose="02010600040101010101" pitchFamily="2" charset="-122"/>
              </a:endParaRPr>
            </a:p>
          </p:txBody>
        </p:sp>
        <p:sp>
          <p:nvSpPr>
            <p:cNvPr id="93206" name="Text Box 23"/>
            <p:cNvSpPr txBox="1"/>
            <p:nvPr/>
          </p:nvSpPr>
          <p:spPr>
            <a:xfrm>
              <a:off x="3969" y="2518"/>
              <a:ext cx="907" cy="232"/>
            </a:xfrm>
            <a:prstGeom prst="rect">
              <a:avLst/>
            </a:prstGeom>
            <a:noFill/>
            <a:ln w="9525">
              <a:noFill/>
            </a:ln>
          </p:spPr>
          <p:txBody>
            <a:bodyPr>
              <a:spAutoFit/>
            </a:bodyPr>
            <a:p>
              <a:pPr algn="ctr">
                <a:spcBef>
                  <a:spcPct val="50000"/>
                </a:spcBef>
              </a:pPr>
              <a:r>
                <a:rPr lang="zh-CN" altLang="en-US" dirty="0">
                  <a:latin typeface="Arial" panose="020B0604020202020204" pitchFamily="34" charset="0"/>
                  <a:ea typeface="华文楷体" panose="02010600040101010101" pitchFamily="2" charset="-122"/>
                </a:rPr>
                <a:t>数据链路层</a:t>
              </a:r>
              <a:endParaRPr lang="zh-CN" altLang="en-US" dirty="0">
                <a:latin typeface="Arial" panose="020B0604020202020204" pitchFamily="34" charset="0"/>
                <a:ea typeface="华文楷体" panose="02010600040101010101" pitchFamily="2" charset="-122"/>
              </a:endParaRPr>
            </a:p>
          </p:txBody>
        </p:sp>
        <p:sp>
          <p:nvSpPr>
            <p:cNvPr id="93207" name="Text Box 24"/>
            <p:cNvSpPr txBox="1"/>
            <p:nvPr/>
          </p:nvSpPr>
          <p:spPr>
            <a:xfrm>
              <a:off x="4059" y="3108"/>
              <a:ext cx="726" cy="232"/>
            </a:xfrm>
            <a:prstGeom prst="rect">
              <a:avLst/>
            </a:prstGeom>
            <a:noFill/>
            <a:ln w="9525">
              <a:noFill/>
            </a:ln>
          </p:spPr>
          <p:txBody>
            <a:bodyPr>
              <a:spAutoFit/>
            </a:bodyPr>
            <a:p>
              <a:pPr algn="ctr">
                <a:spcBef>
                  <a:spcPct val="50000"/>
                </a:spcBef>
              </a:pPr>
              <a:r>
                <a:rPr lang="zh-CN" altLang="en-US" dirty="0">
                  <a:latin typeface="Arial" panose="020B0604020202020204" pitchFamily="34" charset="0"/>
                  <a:ea typeface="华文楷体" panose="02010600040101010101" pitchFamily="2" charset="-122"/>
                </a:rPr>
                <a:t>物理层</a:t>
              </a:r>
              <a:endParaRPr lang="zh-CN" altLang="en-US" dirty="0">
                <a:latin typeface="Arial" panose="020B0604020202020204" pitchFamily="34" charset="0"/>
                <a:ea typeface="华文楷体" panose="02010600040101010101" pitchFamily="2" charset="-122"/>
              </a:endParaRPr>
            </a:p>
          </p:txBody>
        </p:sp>
        <p:sp>
          <p:nvSpPr>
            <p:cNvPr id="93208" name="Line 25"/>
            <p:cNvSpPr/>
            <p:nvPr/>
          </p:nvSpPr>
          <p:spPr>
            <a:xfrm>
              <a:off x="1466" y="798"/>
              <a:ext cx="2449" cy="0"/>
            </a:xfrm>
            <a:prstGeom prst="line">
              <a:avLst/>
            </a:prstGeom>
            <a:ln w="57150" cap="flat" cmpd="sng">
              <a:solidFill>
                <a:srgbClr val="FF6600"/>
              </a:solidFill>
              <a:prstDash val="sysDot"/>
              <a:headEnd type="triangle" w="med" len="med"/>
              <a:tailEnd type="triangle" w="med" len="med"/>
            </a:ln>
          </p:spPr>
        </p:sp>
        <p:sp>
          <p:nvSpPr>
            <p:cNvPr id="93209" name="Line 26"/>
            <p:cNvSpPr/>
            <p:nvPr/>
          </p:nvSpPr>
          <p:spPr>
            <a:xfrm>
              <a:off x="1474" y="1343"/>
              <a:ext cx="2449" cy="0"/>
            </a:xfrm>
            <a:prstGeom prst="line">
              <a:avLst/>
            </a:prstGeom>
            <a:ln w="57150" cap="flat" cmpd="sng">
              <a:solidFill>
                <a:srgbClr val="FF6600"/>
              </a:solidFill>
              <a:prstDash val="sysDot"/>
              <a:headEnd type="triangle" w="med" len="med"/>
              <a:tailEnd type="triangle" w="med" len="med"/>
            </a:ln>
          </p:spPr>
        </p:sp>
        <p:sp>
          <p:nvSpPr>
            <p:cNvPr id="93210" name="Line 27"/>
            <p:cNvSpPr/>
            <p:nvPr/>
          </p:nvSpPr>
          <p:spPr>
            <a:xfrm>
              <a:off x="1466" y="1994"/>
              <a:ext cx="2449" cy="0"/>
            </a:xfrm>
            <a:prstGeom prst="line">
              <a:avLst/>
            </a:prstGeom>
            <a:ln w="57150" cap="flat" cmpd="sng">
              <a:solidFill>
                <a:srgbClr val="FF6600"/>
              </a:solidFill>
              <a:prstDash val="sysDot"/>
              <a:headEnd type="triangle" w="med" len="med"/>
              <a:tailEnd type="triangle" w="med" len="med"/>
            </a:ln>
          </p:spPr>
        </p:sp>
        <p:sp>
          <p:nvSpPr>
            <p:cNvPr id="93211" name="Line 28"/>
            <p:cNvSpPr/>
            <p:nvPr/>
          </p:nvSpPr>
          <p:spPr>
            <a:xfrm>
              <a:off x="1474" y="2658"/>
              <a:ext cx="2449" cy="0"/>
            </a:xfrm>
            <a:prstGeom prst="line">
              <a:avLst/>
            </a:prstGeom>
            <a:ln w="57150" cap="flat" cmpd="sng">
              <a:solidFill>
                <a:srgbClr val="FF6600"/>
              </a:solidFill>
              <a:prstDash val="sysDot"/>
              <a:headEnd type="triangle" w="med" len="med"/>
              <a:tailEnd type="triangle" w="med" len="med"/>
            </a:ln>
          </p:spPr>
        </p:sp>
        <p:sp>
          <p:nvSpPr>
            <p:cNvPr id="93212" name="Line 29"/>
            <p:cNvSpPr/>
            <p:nvPr/>
          </p:nvSpPr>
          <p:spPr>
            <a:xfrm>
              <a:off x="1474" y="3232"/>
              <a:ext cx="2449" cy="0"/>
            </a:xfrm>
            <a:prstGeom prst="line">
              <a:avLst/>
            </a:prstGeom>
            <a:ln w="57150" cap="flat" cmpd="sng">
              <a:solidFill>
                <a:srgbClr val="FF6600"/>
              </a:solidFill>
              <a:prstDash val="sysDot"/>
              <a:headEnd type="triangle" w="med" len="med"/>
              <a:tailEnd type="triangle" w="med" len="med"/>
            </a:ln>
          </p:spPr>
        </p:sp>
        <p:sp>
          <p:nvSpPr>
            <p:cNvPr id="93213" name="Text Box 30"/>
            <p:cNvSpPr txBox="1"/>
            <p:nvPr/>
          </p:nvSpPr>
          <p:spPr>
            <a:xfrm>
              <a:off x="1882" y="572"/>
              <a:ext cx="1497" cy="232"/>
            </a:xfrm>
            <a:prstGeom prst="rect">
              <a:avLst/>
            </a:prstGeom>
            <a:noFill/>
            <a:ln w="9525">
              <a:noFill/>
            </a:ln>
          </p:spPr>
          <p:txBody>
            <a:bodyPr>
              <a:spAutoFit/>
            </a:bodyPr>
            <a:p>
              <a:pPr algn="ctr">
                <a:spcBef>
                  <a:spcPct val="50000"/>
                </a:spcBef>
              </a:pPr>
              <a:r>
                <a:rPr lang="zh-CN" altLang="en-US" dirty="0">
                  <a:latin typeface="Arial" panose="020B0604020202020204" pitchFamily="34" charset="0"/>
                  <a:ea typeface="华文楷体" panose="02010600040101010101" pitchFamily="2" charset="-122"/>
                </a:rPr>
                <a:t>应用层协议</a:t>
              </a:r>
              <a:endParaRPr lang="zh-CN" altLang="en-US" dirty="0">
                <a:latin typeface="Arial" panose="020B0604020202020204" pitchFamily="34" charset="0"/>
                <a:ea typeface="华文楷体" panose="02010600040101010101" pitchFamily="2" charset="-122"/>
              </a:endParaRPr>
            </a:p>
          </p:txBody>
        </p:sp>
        <p:sp>
          <p:nvSpPr>
            <p:cNvPr id="93214" name="Text Box 31"/>
            <p:cNvSpPr txBox="1"/>
            <p:nvPr/>
          </p:nvSpPr>
          <p:spPr>
            <a:xfrm>
              <a:off x="1882" y="1112"/>
              <a:ext cx="1497" cy="232"/>
            </a:xfrm>
            <a:prstGeom prst="rect">
              <a:avLst/>
            </a:prstGeom>
            <a:noFill/>
            <a:ln w="9525">
              <a:noFill/>
            </a:ln>
          </p:spPr>
          <p:txBody>
            <a:bodyPr>
              <a:spAutoFit/>
            </a:bodyPr>
            <a:p>
              <a:pPr algn="ctr">
                <a:spcBef>
                  <a:spcPct val="50000"/>
                </a:spcBef>
              </a:pPr>
              <a:r>
                <a:rPr lang="zh-CN" altLang="en-US" dirty="0">
                  <a:latin typeface="Arial" panose="020B0604020202020204" pitchFamily="34" charset="0"/>
                  <a:ea typeface="华文楷体" panose="02010600040101010101" pitchFamily="2" charset="-122"/>
                </a:rPr>
                <a:t>传输层协议</a:t>
              </a:r>
              <a:endParaRPr lang="zh-CN" altLang="en-US" dirty="0">
                <a:latin typeface="Arial" panose="020B0604020202020204" pitchFamily="34" charset="0"/>
                <a:ea typeface="华文楷体" panose="02010600040101010101" pitchFamily="2" charset="-122"/>
              </a:endParaRPr>
            </a:p>
          </p:txBody>
        </p:sp>
        <p:sp>
          <p:nvSpPr>
            <p:cNvPr id="93215" name="Text Box 32"/>
            <p:cNvSpPr txBox="1"/>
            <p:nvPr/>
          </p:nvSpPr>
          <p:spPr>
            <a:xfrm>
              <a:off x="1882" y="1792"/>
              <a:ext cx="1497" cy="232"/>
            </a:xfrm>
            <a:prstGeom prst="rect">
              <a:avLst/>
            </a:prstGeom>
            <a:noFill/>
            <a:ln w="9525">
              <a:noFill/>
            </a:ln>
          </p:spPr>
          <p:txBody>
            <a:bodyPr>
              <a:spAutoFit/>
            </a:bodyPr>
            <a:p>
              <a:pPr algn="ctr">
                <a:spcBef>
                  <a:spcPct val="50000"/>
                </a:spcBef>
              </a:pPr>
              <a:r>
                <a:rPr lang="zh-CN" altLang="en-US" dirty="0">
                  <a:latin typeface="Arial" panose="020B0604020202020204" pitchFamily="34" charset="0"/>
                  <a:ea typeface="华文楷体" panose="02010600040101010101" pitchFamily="2" charset="-122"/>
                </a:rPr>
                <a:t>网络层协议</a:t>
              </a:r>
              <a:endParaRPr lang="zh-CN" altLang="en-US" dirty="0">
                <a:latin typeface="Arial" panose="020B0604020202020204" pitchFamily="34" charset="0"/>
                <a:ea typeface="华文楷体" panose="02010600040101010101" pitchFamily="2" charset="-122"/>
              </a:endParaRPr>
            </a:p>
          </p:txBody>
        </p:sp>
        <p:sp>
          <p:nvSpPr>
            <p:cNvPr id="93216" name="Text Box 33"/>
            <p:cNvSpPr txBox="1"/>
            <p:nvPr/>
          </p:nvSpPr>
          <p:spPr>
            <a:xfrm>
              <a:off x="1882" y="2431"/>
              <a:ext cx="1497" cy="232"/>
            </a:xfrm>
            <a:prstGeom prst="rect">
              <a:avLst/>
            </a:prstGeom>
            <a:noFill/>
            <a:ln w="9525">
              <a:noFill/>
            </a:ln>
          </p:spPr>
          <p:txBody>
            <a:bodyPr>
              <a:spAutoFit/>
            </a:bodyPr>
            <a:p>
              <a:pPr algn="ctr">
                <a:spcBef>
                  <a:spcPct val="50000"/>
                </a:spcBef>
              </a:pPr>
              <a:r>
                <a:rPr lang="zh-CN" altLang="en-US" dirty="0">
                  <a:latin typeface="Arial" panose="020B0604020202020204" pitchFamily="34" charset="0"/>
                  <a:ea typeface="华文楷体" panose="02010600040101010101" pitchFamily="2" charset="-122"/>
                </a:rPr>
                <a:t>数据链路层协议</a:t>
              </a:r>
              <a:endParaRPr lang="zh-CN" altLang="en-US" dirty="0">
                <a:latin typeface="Arial" panose="020B0604020202020204" pitchFamily="34" charset="0"/>
                <a:ea typeface="华文楷体" panose="02010600040101010101" pitchFamily="2" charset="-122"/>
              </a:endParaRPr>
            </a:p>
          </p:txBody>
        </p:sp>
        <p:sp>
          <p:nvSpPr>
            <p:cNvPr id="93217" name="Text Box 34"/>
            <p:cNvSpPr txBox="1"/>
            <p:nvPr/>
          </p:nvSpPr>
          <p:spPr>
            <a:xfrm>
              <a:off x="1882" y="3017"/>
              <a:ext cx="1497" cy="232"/>
            </a:xfrm>
            <a:prstGeom prst="rect">
              <a:avLst/>
            </a:prstGeom>
            <a:noFill/>
            <a:ln w="9525">
              <a:noFill/>
            </a:ln>
          </p:spPr>
          <p:txBody>
            <a:bodyPr>
              <a:spAutoFit/>
            </a:bodyPr>
            <a:p>
              <a:pPr algn="ctr">
                <a:spcBef>
                  <a:spcPct val="50000"/>
                </a:spcBef>
              </a:pPr>
              <a:r>
                <a:rPr lang="zh-CN" altLang="en-US" dirty="0">
                  <a:latin typeface="Arial" panose="020B0604020202020204" pitchFamily="34" charset="0"/>
                  <a:ea typeface="华文楷体" panose="02010600040101010101" pitchFamily="2" charset="-122"/>
                </a:rPr>
                <a:t>物理层协议</a:t>
              </a:r>
              <a:endParaRPr lang="zh-CN" altLang="en-US" dirty="0">
                <a:latin typeface="Arial" panose="020B0604020202020204" pitchFamily="34" charset="0"/>
                <a:ea typeface="华文楷体" panose="02010600040101010101" pitchFamily="2" charset="-122"/>
              </a:endParaRPr>
            </a:p>
          </p:txBody>
        </p:sp>
        <p:sp>
          <p:nvSpPr>
            <p:cNvPr id="93218" name="Rectangle 35"/>
            <p:cNvSpPr/>
            <p:nvPr/>
          </p:nvSpPr>
          <p:spPr>
            <a:xfrm>
              <a:off x="793" y="3547"/>
              <a:ext cx="3765" cy="174"/>
            </a:xfrm>
            <a:prstGeom prst="rect">
              <a:avLst/>
            </a:prstGeom>
            <a:noFill/>
            <a:ln w="28575" cap="flat" cmpd="sng">
              <a:solidFill>
                <a:schemeClr val="tx1"/>
              </a:solidFill>
              <a:prstDash val="solid"/>
              <a:miter/>
              <a:headEnd type="none" w="med" len="med"/>
              <a:tailEnd type="none" w="med" len="med"/>
            </a:ln>
          </p:spPr>
          <p:txBody>
            <a:bodyPr anchor="ctr">
              <a:spAutoFit/>
            </a:bodyPr>
            <a:p>
              <a:pPr algn="ctr">
                <a:spcBef>
                  <a:spcPct val="50000"/>
                </a:spcBef>
              </a:pPr>
              <a:endParaRPr lang="zh-CN" altLang="en-US" sz="1200" dirty="0">
                <a:latin typeface="Verdana" panose="020B0604030504040204" pitchFamily="34" charset="0"/>
                <a:ea typeface="华文楷体" panose="02010600040101010101" pitchFamily="2" charset="-122"/>
              </a:endParaRPr>
            </a:p>
          </p:txBody>
        </p:sp>
        <p:sp>
          <p:nvSpPr>
            <p:cNvPr id="93219" name="Text Box 36"/>
            <p:cNvSpPr txBox="1"/>
            <p:nvPr/>
          </p:nvSpPr>
          <p:spPr>
            <a:xfrm>
              <a:off x="1882" y="3516"/>
              <a:ext cx="1633" cy="232"/>
            </a:xfrm>
            <a:prstGeom prst="rect">
              <a:avLst/>
            </a:prstGeom>
            <a:noFill/>
            <a:ln w="9525">
              <a:noFill/>
            </a:ln>
          </p:spPr>
          <p:txBody>
            <a:bodyPr>
              <a:spAutoFit/>
            </a:bodyPr>
            <a:p>
              <a:pPr algn="ctr">
                <a:spcBef>
                  <a:spcPct val="50000"/>
                </a:spcBef>
              </a:pPr>
              <a:r>
                <a:rPr lang="en-US" altLang="zh-CN" dirty="0">
                  <a:latin typeface="Arial" panose="020B0604020202020204" pitchFamily="34" charset="0"/>
                  <a:ea typeface="华文楷体" panose="02010600040101010101" pitchFamily="2" charset="-122"/>
                </a:rPr>
                <a:t>Physics Medium</a:t>
              </a:r>
              <a:endParaRPr lang="en-US" altLang="zh-CN" dirty="0">
                <a:latin typeface="Arial" panose="020B0604020202020204" pitchFamily="34" charset="0"/>
                <a:ea typeface="华文楷体" panose="02010600040101010101" pitchFamily="2" charset="-122"/>
              </a:endParaRPr>
            </a:p>
          </p:txBody>
        </p:sp>
        <p:sp>
          <p:nvSpPr>
            <p:cNvPr id="93220" name="Line 37"/>
            <p:cNvSpPr/>
            <p:nvPr/>
          </p:nvSpPr>
          <p:spPr>
            <a:xfrm>
              <a:off x="930" y="934"/>
              <a:ext cx="0" cy="273"/>
            </a:xfrm>
            <a:prstGeom prst="line">
              <a:avLst/>
            </a:prstGeom>
            <a:ln w="28575" cap="flat" cmpd="sng">
              <a:solidFill>
                <a:schemeClr val="tx1"/>
              </a:solidFill>
              <a:prstDash val="solid"/>
              <a:headEnd type="triangle" w="med" len="med"/>
              <a:tailEnd type="triangle" w="med" len="med"/>
            </a:ln>
          </p:spPr>
        </p:sp>
        <p:sp>
          <p:nvSpPr>
            <p:cNvPr id="93221" name="Line 38"/>
            <p:cNvSpPr/>
            <p:nvPr/>
          </p:nvSpPr>
          <p:spPr>
            <a:xfrm>
              <a:off x="930" y="1523"/>
              <a:ext cx="0" cy="319"/>
            </a:xfrm>
            <a:prstGeom prst="line">
              <a:avLst/>
            </a:prstGeom>
            <a:ln w="28575" cap="flat" cmpd="sng">
              <a:solidFill>
                <a:schemeClr val="tx1"/>
              </a:solidFill>
              <a:prstDash val="solid"/>
              <a:headEnd type="triangle" w="med" len="med"/>
              <a:tailEnd type="triangle" w="med" len="med"/>
            </a:ln>
          </p:spPr>
        </p:sp>
        <p:sp>
          <p:nvSpPr>
            <p:cNvPr id="93222" name="Line 39"/>
            <p:cNvSpPr/>
            <p:nvPr/>
          </p:nvSpPr>
          <p:spPr>
            <a:xfrm>
              <a:off x="930" y="2158"/>
              <a:ext cx="0" cy="319"/>
            </a:xfrm>
            <a:prstGeom prst="line">
              <a:avLst/>
            </a:prstGeom>
            <a:ln w="28575" cap="flat" cmpd="sng">
              <a:solidFill>
                <a:schemeClr val="tx1"/>
              </a:solidFill>
              <a:prstDash val="solid"/>
              <a:headEnd type="triangle" w="med" len="med"/>
              <a:tailEnd type="triangle" w="med" len="med"/>
            </a:ln>
          </p:spPr>
        </p:sp>
        <p:sp>
          <p:nvSpPr>
            <p:cNvPr id="93223" name="Line 40"/>
            <p:cNvSpPr/>
            <p:nvPr/>
          </p:nvSpPr>
          <p:spPr>
            <a:xfrm>
              <a:off x="930" y="2794"/>
              <a:ext cx="0" cy="273"/>
            </a:xfrm>
            <a:prstGeom prst="line">
              <a:avLst/>
            </a:prstGeom>
            <a:ln w="28575" cap="flat" cmpd="sng">
              <a:solidFill>
                <a:schemeClr val="tx1"/>
              </a:solidFill>
              <a:prstDash val="solid"/>
              <a:headEnd type="triangle" w="med" len="med"/>
              <a:tailEnd type="triangle" w="med" len="med"/>
            </a:ln>
          </p:spPr>
        </p:sp>
        <p:sp>
          <p:nvSpPr>
            <p:cNvPr id="93224" name="Line 41"/>
            <p:cNvSpPr/>
            <p:nvPr/>
          </p:nvSpPr>
          <p:spPr>
            <a:xfrm>
              <a:off x="930" y="3383"/>
              <a:ext cx="0" cy="137"/>
            </a:xfrm>
            <a:prstGeom prst="line">
              <a:avLst/>
            </a:prstGeom>
            <a:ln w="28575" cap="flat" cmpd="sng">
              <a:solidFill>
                <a:schemeClr val="tx1"/>
              </a:solidFill>
              <a:prstDash val="solid"/>
              <a:headEnd type="triangle" w="med" len="med"/>
              <a:tailEnd type="triangle" w="med" len="med"/>
            </a:ln>
          </p:spPr>
        </p:sp>
        <p:sp>
          <p:nvSpPr>
            <p:cNvPr id="93225" name="Line 42"/>
            <p:cNvSpPr/>
            <p:nvPr/>
          </p:nvSpPr>
          <p:spPr>
            <a:xfrm>
              <a:off x="4361" y="934"/>
              <a:ext cx="0" cy="273"/>
            </a:xfrm>
            <a:prstGeom prst="line">
              <a:avLst/>
            </a:prstGeom>
            <a:ln w="28575" cap="flat" cmpd="sng">
              <a:solidFill>
                <a:schemeClr val="tx1"/>
              </a:solidFill>
              <a:prstDash val="solid"/>
              <a:headEnd type="triangle" w="med" len="med"/>
              <a:tailEnd type="triangle" w="med" len="med"/>
            </a:ln>
          </p:spPr>
        </p:sp>
        <p:sp>
          <p:nvSpPr>
            <p:cNvPr id="93226" name="Line 43"/>
            <p:cNvSpPr/>
            <p:nvPr/>
          </p:nvSpPr>
          <p:spPr>
            <a:xfrm>
              <a:off x="4377" y="1524"/>
              <a:ext cx="0" cy="318"/>
            </a:xfrm>
            <a:prstGeom prst="line">
              <a:avLst/>
            </a:prstGeom>
            <a:ln w="28575" cap="flat" cmpd="sng">
              <a:solidFill>
                <a:schemeClr val="tx1"/>
              </a:solidFill>
              <a:prstDash val="solid"/>
              <a:headEnd type="triangle" w="med" len="med"/>
              <a:tailEnd type="triangle" w="med" len="med"/>
            </a:ln>
          </p:spPr>
        </p:sp>
        <p:sp>
          <p:nvSpPr>
            <p:cNvPr id="93227" name="Line 44"/>
            <p:cNvSpPr/>
            <p:nvPr/>
          </p:nvSpPr>
          <p:spPr>
            <a:xfrm>
              <a:off x="4372" y="2159"/>
              <a:ext cx="5" cy="318"/>
            </a:xfrm>
            <a:prstGeom prst="line">
              <a:avLst/>
            </a:prstGeom>
            <a:ln w="28575" cap="flat" cmpd="sng">
              <a:solidFill>
                <a:schemeClr val="tx1"/>
              </a:solidFill>
              <a:prstDash val="solid"/>
              <a:headEnd type="triangle" w="med" len="med"/>
              <a:tailEnd type="triangle" w="med" len="med"/>
            </a:ln>
          </p:spPr>
        </p:sp>
        <p:sp>
          <p:nvSpPr>
            <p:cNvPr id="93228" name="Line 45"/>
            <p:cNvSpPr/>
            <p:nvPr/>
          </p:nvSpPr>
          <p:spPr>
            <a:xfrm>
              <a:off x="4377" y="2794"/>
              <a:ext cx="0" cy="273"/>
            </a:xfrm>
            <a:prstGeom prst="line">
              <a:avLst/>
            </a:prstGeom>
            <a:ln w="28575" cap="flat" cmpd="sng">
              <a:solidFill>
                <a:schemeClr val="tx1"/>
              </a:solidFill>
              <a:prstDash val="solid"/>
              <a:headEnd type="triangle" w="med" len="med"/>
              <a:tailEnd type="triangle" w="med" len="med"/>
            </a:ln>
          </p:spPr>
        </p:sp>
        <p:sp>
          <p:nvSpPr>
            <p:cNvPr id="93229" name="Line 46"/>
            <p:cNvSpPr/>
            <p:nvPr/>
          </p:nvSpPr>
          <p:spPr>
            <a:xfrm>
              <a:off x="4377" y="3384"/>
              <a:ext cx="0" cy="137"/>
            </a:xfrm>
            <a:prstGeom prst="line">
              <a:avLst/>
            </a:prstGeom>
            <a:ln w="28575" cap="flat" cmpd="sng">
              <a:solidFill>
                <a:schemeClr val="tx1"/>
              </a:solidFill>
              <a:prstDash val="solid"/>
              <a:headEnd type="triangle" w="med" len="med"/>
              <a:tailEnd type="triangle" w="med" len="med"/>
            </a:ln>
          </p:spPr>
        </p:sp>
        <p:sp>
          <p:nvSpPr>
            <p:cNvPr id="93230" name="Text Box 47"/>
            <p:cNvSpPr txBox="1"/>
            <p:nvPr/>
          </p:nvSpPr>
          <p:spPr>
            <a:xfrm>
              <a:off x="4895" y="644"/>
              <a:ext cx="589" cy="232"/>
            </a:xfrm>
            <a:prstGeom prst="rect">
              <a:avLst/>
            </a:prstGeom>
            <a:noFill/>
            <a:ln w="9525">
              <a:noFill/>
            </a:ln>
          </p:spPr>
          <p:txBody>
            <a:bodyPr>
              <a:spAutoFit/>
            </a:bodyPr>
            <a:p>
              <a:pPr algn="ctr">
                <a:spcBef>
                  <a:spcPct val="50000"/>
                </a:spcBef>
              </a:pPr>
              <a:r>
                <a:rPr lang="en-US" altLang="zh-CN" dirty="0">
                  <a:latin typeface="Arial" panose="020B0604020202020204" pitchFamily="34" charset="0"/>
                  <a:ea typeface="华文楷体" panose="02010600040101010101" pitchFamily="2" charset="-122"/>
                </a:rPr>
                <a:t>APDU</a:t>
              </a:r>
              <a:endParaRPr lang="en-US" altLang="zh-CN" dirty="0">
                <a:latin typeface="Arial" panose="020B0604020202020204" pitchFamily="34" charset="0"/>
                <a:ea typeface="华文楷体" panose="02010600040101010101" pitchFamily="2" charset="-122"/>
              </a:endParaRPr>
            </a:p>
          </p:txBody>
        </p:sp>
        <p:sp>
          <p:nvSpPr>
            <p:cNvPr id="93231" name="Text Box 48"/>
            <p:cNvSpPr txBox="1"/>
            <p:nvPr/>
          </p:nvSpPr>
          <p:spPr>
            <a:xfrm>
              <a:off x="4922" y="1248"/>
              <a:ext cx="589" cy="232"/>
            </a:xfrm>
            <a:prstGeom prst="rect">
              <a:avLst/>
            </a:prstGeom>
            <a:noFill/>
            <a:ln w="9525">
              <a:noFill/>
            </a:ln>
          </p:spPr>
          <p:txBody>
            <a:bodyPr>
              <a:spAutoFit/>
            </a:bodyPr>
            <a:p>
              <a:pPr algn="ctr">
                <a:spcBef>
                  <a:spcPct val="50000"/>
                </a:spcBef>
              </a:pPr>
              <a:r>
                <a:rPr lang="en-US" altLang="zh-CN" dirty="0">
                  <a:latin typeface="Arial" panose="020B0604020202020204" pitchFamily="34" charset="0"/>
                  <a:ea typeface="华文楷体" panose="02010600040101010101" pitchFamily="2" charset="-122"/>
                </a:rPr>
                <a:t>PPDU</a:t>
              </a:r>
              <a:endParaRPr lang="en-US" altLang="zh-CN" dirty="0">
                <a:latin typeface="Arial" panose="020B0604020202020204" pitchFamily="34" charset="0"/>
                <a:ea typeface="华文楷体" panose="02010600040101010101" pitchFamily="2" charset="-122"/>
              </a:endParaRPr>
            </a:p>
          </p:txBody>
        </p:sp>
        <p:sp>
          <p:nvSpPr>
            <p:cNvPr id="93232" name="Text Box 49"/>
            <p:cNvSpPr txBox="1"/>
            <p:nvPr/>
          </p:nvSpPr>
          <p:spPr>
            <a:xfrm>
              <a:off x="4921" y="1883"/>
              <a:ext cx="589" cy="232"/>
            </a:xfrm>
            <a:prstGeom prst="rect">
              <a:avLst/>
            </a:prstGeom>
            <a:noFill/>
            <a:ln w="9525">
              <a:noFill/>
            </a:ln>
          </p:spPr>
          <p:txBody>
            <a:bodyPr>
              <a:spAutoFit/>
            </a:bodyPr>
            <a:p>
              <a:pPr algn="ctr">
                <a:spcBef>
                  <a:spcPct val="50000"/>
                </a:spcBef>
              </a:pPr>
              <a:r>
                <a:rPr lang="en-US" altLang="zh-CN" dirty="0">
                  <a:latin typeface="Arial" panose="020B0604020202020204" pitchFamily="34" charset="0"/>
                  <a:ea typeface="华文楷体" panose="02010600040101010101" pitchFamily="2" charset="-122"/>
                </a:rPr>
                <a:t>NPDU</a:t>
              </a:r>
              <a:endParaRPr lang="en-US" altLang="zh-CN" dirty="0">
                <a:latin typeface="Arial" panose="020B0604020202020204" pitchFamily="34" charset="0"/>
                <a:ea typeface="华文楷体" panose="02010600040101010101" pitchFamily="2" charset="-122"/>
              </a:endParaRPr>
            </a:p>
          </p:txBody>
        </p:sp>
        <p:sp>
          <p:nvSpPr>
            <p:cNvPr id="93233" name="Text Box 50"/>
            <p:cNvSpPr txBox="1"/>
            <p:nvPr/>
          </p:nvSpPr>
          <p:spPr>
            <a:xfrm>
              <a:off x="4921" y="2522"/>
              <a:ext cx="589" cy="232"/>
            </a:xfrm>
            <a:prstGeom prst="rect">
              <a:avLst/>
            </a:prstGeom>
            <a:noFill/>
            <a:ln w="9525">
              <a:noFill/>
            </a:ln>
          </p:spPr>
          <p:txBody>
            <a:bodyPr>
              <a:spAutoFit/>
            </a:bodyPr>
            <a:p>
              <a:pPr algn="ctr">
                <a:spcBef>
                  <a:spcPct val="50000"/>
                </a:spcBef>
              </a:pPr>
              <a:r>
                <a:rPr lang="en-US" altLang="zh-CN" dirty="0">
                  <a:latin typeface="Arial" panose="020B0604020202020204" pitchFamily="34" charset="0"/>
                  <a:ea typeface="华文楷体" panose="02010600040101010101" pitchFamily="2" charset="-122"/>
                </a:rPr>
                <a:t>DPDU</a:t>
              </a:r>
              <a:endParaRPr lang="en-US" altLang="zh-CN" dirty="0">
                <a:latin typeface="Arial" panose="020B0604020202020204" pitchFamily="34" charset="0"/>
                <a:ea typeface="华文楷体" panose="02010600040101010101" pitchFamily="2" charset="-122"/>
              </a:endParaRPr>
            </a:p>
          </p:txBody>
        </p:sp>
        <p:sp>
          <p:nvSpPr>
            <p:cNvPr id="93234" name="Text Box 51"/>
            <p:cNvSpPr txBox="1"/>
            <p:nvPr/>
          </p:nvSpPr>
          <p:spPr>
            <a:xfrm>
              <a:off x="4876" y="3112"/>
              <a:ext cx="726" cy="232"/>
            </a:xfrm>
            <a:prstGeom prst="rect">
              <a:avLst/>
            </a:prstGeom>
            <a:noFill/>
            <a:ln w="9525">
              <a:noFill/>
            </a:ln>
          </p:spPr>
          <p:txBody>
            <a:bodyPr>
              <a:spAutoFit/>
            </a:bodyPr>
            <a:p>
              <a:pPr algn="ctr">
                <a:spcBef>
                  <a:spcPct val="50000"/>
                </a:spcBef>
              </a:pPr>
              <a:r>
                <a:rPr lang="en-US" altLang="zh-CN" dirty="0">
                  <a:latin typeface="Arial" panose="020B0604020202020204" pitchFamily="34" charset="0"/>
                  <a:ea typeface="华文楷体" panose="02010600040101010101" pitchFamily="2" charset="-122"/>
                </a:rPr>
                <a:t>PYPDU</a:t>
              </a:r>
              <a:endParaRPr lang="en-US" altLang="zh-CN" dirty="0">
                <a:latin typeface="Arial" panose="020B0604020202020204" pitchFamily="34" charset="0"/>
                <a:ea typeface="华文楷体" panose="02010600040101010101" pitchFamily="2" charset="-122"/>
              </a:endParaRPr>
            </a:p>
          </p:txBody>
        </p:sp>
        <p:sp>
          <p:nvSpPr>
            <p:cNvPr id="93235" name="Text Box 52"/>
            <p:cNvSpPr txBox="1"/>
            <p:nvPr/>
          </p:nvSpPr>
          <p:spPr>
            <a:xfrm>
              <a:off x="4904" y="1398"/>
              <a:ext cx="590" cy="232"/>
            </a:xfrm>
            <a:prstGeom prst="rect">
              <a:avLst/>
            </a:prstGeom>
            <a:noFill/>
            <a:ln w="9525">
              <a:noFill/>
            </a:ln>
          </p:spPr>
          <p:txBody>
            <a:bodyPr>
              <a:spAutoFit/>
            </a:bodyPr>
            <a:p>
              <a:pPr algn="ctr">
                <a:spcBef>
                  <a:spcPct val="50000"/>
                </a:spcBef>
              </a:pPr>
              <a:r>
                <a:rPr lang="zh-CN" altLang="en-US" dirty="0">
                  <a:latin typeface="Arial" panose="020B0604020202020204" pitchFamily="34" charset="0"/>
                  <a:ea typeface="华文楷体" panose="02010600040101010101" pitchFamily="2" charset="-122"/>
                </a:rPr>
                <a:t>（段）</a:t>
              </a:r>
              <a:endParaRPr lang="zh-CN" altLang="en-US" dirty="0">
                <a:latin typeface="Arial" panose="020B0604020202020204" pitchFamily="34" charset="0"/>
                <a:ea typeface="华文楷体" panose="02010600040101010101" pitchFamily="2" charset="-122"/>
              </a:endParaRPr>
            </a:p>
          </p:txBody>
        </p:sp>
        <p:sp>
          <p:nvSpPr>
            <p:cNvPr id="93236" name="Text Box 53"/>
            <p:cNvSpPr txBox="1"/>
            <p:nvPr/>
          </p:nvSpPr>
          <p:spPr>
            <a:xfrm>
              <a:off x="4804" y="2050"/>
              <a:ext cx="884" cy="232"/>
            </a:xfrm>
            <a:prstGeom prst="rect">
              <a:avLst/>
            </a:prstGeom>
            <a:noFill/>
            <a:ln w="9525">
              <a:noFill/>
            </a:ln>
          </p:spPr>
          <p:txBody>
            <a:bodyPr>
              <a:spAutoFit/>
            </a:bodyPr>
            <a:p>
              <a:pPr algn="ctr">
                <a:spcBef>
                  <a:spcPct val="50000"/>
                </a:spcBef>
              </a:pPr>
              <a:r>
                <a:rPr lang="zh-CN" altLang="en-US" dirty="0">
                  <a:latin typeface="Arial" panose="020B0604020202020204" pitchFamily="34" charset="0"/>
                  <a:ea typeface="华文楷体" panose="02010600040101010101" pitchFamily="2" charset="-122"/>
                </a:rPr>
                <a:t>（数据包）</a:t>
              </a:r>
              <a:endParaRPr lang="zh-CN" altLang="en-US" dirty="0">
                <a:latin typeface="Arial" panose="020B0604020202020204" pitchFamily="34" charset="0"/>
                <a:ea typeface="华文楷体" panose="02010600040101010101" pitchFamily="2" charset="-122"/>
              </a:endParaRPr>
            </a:p>
          </p:txBody>
        </p:sp>
        <p:sp>
          <p:nvSpPr>
            <p:cNvPr id="93237" name="Text Box 54"/>
            <p:cNvSpPr txBox="1"/>
            <p:nvPr/>
          </p:nvSpPr>
          <p:spPr>
            <a:xfrm>
              <a:off x="4867" y="2703"/>
              <a:ext cx="635" cy="232"/>
            </a:xfrm>
            <a:prstGeom prst="rect">
              <a:avLst/>
            </a:prstGeom>
            <a:noFill/>
            <a:ln w="9525">
              <a:noFill/>
            </a:ln>
          </p:spPr>
          <p:txBody>
            <a:bodyPr>
              <a:spAutoFit/>
            </a:bodyPr>
            <a:p>
              <a:pPr algn="ctr">
                <a:spcBef>
                  <a:spcPct val="50000"/>
                </a:spcBef>
              </a:pPr>
              <a:r>
                <a:rPr lang="zh-CN" altLang="en-US" dirty="0">
                  <a:latin typeface="Arial" panose="020B0604020202020204" pitchFamily="34" charset="0"/>
                  <a:ea typeface="华文楷体" panose="02010600040101010101" pitchFamily="2" charset="-122"/>
                </a:rPr>
                <a:t>（帧）</a:t>
              </a:r>
              <a:endParaRPr lang="zh-CN" altLang="en-US" dirty="0">
                <a:latin typeface="Arial" panose="020B0604020202020204" pitchFamily="34" charset="0"/>
                <a:ea typeface="华文楷体" panose="02010600040101010101" pitchFamily="2" charset="-122"/>
              </a:endParaRPr>
            </a:p>
          </p:txBody>
        </p:sp>
        <p:sp>
          <p:nvSpPr>
            <p:cNvPr id="93238" name="Text Box 55"/>
            <p:cNvSpPr txBox="1"/>
            <p:nvPr/>
          </p:nvSpPr>
          <p:spPr>
            <a:xfrm>
              <a:off x="4840" y="3293"/>
              <a:ext cx="862" cy="232"/>
            </a:xfrm>
            <a:prstGeom prst="rect">
              <a:avLst/>
            </a:prstGeom>
            <a:noFill/>
            <a:ln w="9525">
              <a:noFill/>
            </a:ln>
          </p:spPr>
          <p:txBody>
            <a:bodyPr>
              <a:spAutoFit/>
            </a:bodyPr>
            <a:p>
              <a:pPr algn="ctr">
                <a:spcBef>
                  <a:spcPct val="50000"/>
                </a:spcBef>
              </a:pPr>
              <a:r>
                <a:rPr lang="zh-CN" altLang="en-US" dirty="0">
                  <a:latin typeface="Arial" panose="020B0604020202020204" pitchFamily="34" charset="0"/>
                  <a:ea typeface="华文楷体" panose="02010600040101010101" pitchFamily="2" charset="-122"/>
                </a:rPr>
                <a:t>（比特流）</a:t>
              </a:r>
              <a:endParaRPr lang="zh-CN" altLang="en-US" dirty="0">
                <a:latin typeface="Arial" panose="020B0604020202020204" pitchFamily="34" charset="0"/>
                <a:ea typeface="华文楷体" panose="02010600040101010101" pitchFamily="2" charset="-122"/>
              </a:endParaRPr>
            </a:p>
          </p:txBody>
        </p:sp>
      </p:grpSp>
      <p:sp>
        <p:nvSpPr>
          <p:cNvPr id="77839" name="Rectangle 24"/>
          <p:cNvSpPr/>
          <p:nvPr/>
        </p:nvSpPr>
        <p:spPr>
          <a:xfrm>
            <a:off x="733425" y="731838"/>
            <a:ext cx="7800975" cy="563562"/>
          </a:xfrm>
          <a:prstGeom prst="rect">
            <a:avLst/>
          </a:prstGeom>
          <a:noFill/>
          <a:ln w="9525">
            <a:noFill/>
          </a:ln>
        </p:spPr>
        <p:txBody>
          <a:bodyPr anchor="ctr"/>
          <a:p>
            <a:r>
              <a:rPr lang="zh-CN" altLang="en-US" sz="2800" b="1" dirty="0">
                <a:solidFill>
                  <a:schemeClr val="bg1"/>
                </a:solidFill>
                <a:latin typeface="Verdana" panose="020B0604030504040204" pitchFamily="34" charset="0"/>
              </a:rPr>
              <a:t>分层的通信模型案例：哲学家</a:t>
            </a:r>
            <a:r>
              <a:rPr lang="en-US" altLang="zh-CN" sz="2800" b="1" dirty="0">
                <a:solidFill>
                  <a:schemeClr val="bg1"/>
                </a:solidFill>
                <a:latin typeface="Verdana" panose="020B0604030504040204" pitchFamily="34" charset="0"/>
              </a:rPr>
              <a:t>-</a:t>
            </a:r>
            <a:r>
              <a:rPr lang="zh-CN" altLang="en-US" sz="2800" b="1" dirty="0">
                <a:solidFill>
                  <a:schemeClr val="bg1"/>
                </a:solidFill>
                <a:latin typeface="Verdana" panose="020B0604030504040204" pitchFamily="34" charset="0"/>
              </a:rPr>
              <a:t>翻译</a:t>
            </a:r>
            <a:r>
              <a:rPr lang="en-US" altLang="zh-CN" sz="2800" b="1" dirty="0">
                <a:solidFill>
                  <a:schemeClr val="bg1"/>
                </a:solidFill>
                <a:latin typeface="Verdana" panose="020B0604030504040204" pitchFamily="34" charset="0"/>
              </a:rPr>
              <a:t>-</a:t>
            </a:r>
            <a:r>
              <a:rPr lang="zh-CN" altLang="en-US" sz="2800" b="1" dirty="0">
                <a:solidFill>
                  <a:schemeClr val="bg1"/>
                </a:solidFill>
                <a:latin typeface="Verdana" panose="020B0604030504040204" pitchFamily="34" charset="0"/>
              </a:rPr>
              <a:t>秘书结构</a:t>
            </a:r>
            <a:endParaRPr lang="zh-CN" altLang="en-US" sz="2800" b="1" dirty="0">
              <a:solidFill>
                <a:schemeClr val="bg1"/>
              </a:solidFill>
              <a:latin typeface="Verdana" panose="020B0604030504040204" pitchFamily="34" charset="0"/>
            </a:endParaRPr>
          </a:p>
        </p:txBody>
      </p:sp>
      <p:sp>
        <p:nvSpPr>
          <p:cNvPr id="2" name="Rectangle 24"/>
          <p:cNvSpPr/>
          <p:nvPr/>
        </p:nvSpPr>
        <p:spPr>
          <a:xfrm>
            <a:off x="860425" y="858838"/>
            <a:ext cx="7800975" cy="563562"/>
          </a:xfrm>
          <a:prstGeom prst="rect">
            <a:avLst/>
          </a:prstGeom>
          <a:noFill/>
          <a:ln w="9525">
            <a:noFill/>
          </a:ln>
        </p:spPr>
        <p:txBody>
          <a:bodyPr anchor="ctr"/>
          <a:p>
            <a:r>
              <a:rPr lang="zh-CN" altLang="en-US" sz="2800" b="1" dirty="0">
                <a:solidFill>
                  <a:schemeClr val="bg1"/>
                </a:solidFill>
                <a:latin typeface="Verdana" panose="020B0604030504040204" pitchFamily="34" charset="0"/>
              </a:rPr>
              <a:t>分层的通信模型案例：哲学家</a:t>
            </a:r>
            <a:r>
              <a:rPr lang="en-US" altLang="zh-CN" sz="2800" b="1" dirty="0">
                <a:solidFill>
                  <a:schemeClr val="bg1"/>
                </a:solidFill>
                <a:latin typeface="Verdana" panose="020B0604030504040204" pitchFamily="34" charset="0"/>
              </a:rPr>
              <a:t>-</a:t>
            </a:r>
            <a:r>
              <a:rPr lang="zh-CN" altLang="en-US" sz="2800" b="1" dirty="0">
                <a:solidFill>
                  <a:schemeClr val="bg1"/>
                </a:solidFill>
                <a:latin typeface="Verdana" panose="020B0604030504040204" pitchFamily="34" charset="0"/>
              </a:rPr>
              <a:t>翻译</a:t>
            </a:r>
            <a:r>
              <a:rPr lang="en-US" altLang="zh-CN" sz="2800" b="1" dirty="0">
                <a:solidFill>
                  <a:schemeClr val="bg1"/>
                </a:solidFill>
                <a:latin typeface="Verdana" panose="020B0604030504040204" pitchFamily="34" charset="0"/>
              </a:rPr>
              <a:t>-</a:t>
            </a:r>
            <a:r>
              <a:rPr lang="zh-CN" altLang="en-US" sz="2800" b="1" dirty="0">
                <a:solidFill>
                  <a:schemeClr val="bg1"/>
                </a:solidFill>
                <a:latin typeface="Verdana" panose="020B0604030504040204" pitchFamily="34" charset="0"/>
              </a:rPr>
              <a:t>秘书结构</a:t>
            </a:r>
            <a:endParaRPr lang="zh-CN" altLang="en-US" sz="2800" b="1" dirty="0">
              <a:solidFill>
                <a:schemeClr val="bg1"/>
              </a:solidFill>
              <a:latin typeface="Verdana" panose="020B0604030504040204" pitchFamily="34" charset="0"/>
            </a:endParaRPr>
          </a:p>
        </p:txBody>
      </p:sp>
    </p:spTree>
  </p:cSld>
  <p:clrMapOvr>
    <a:masterClrMapping/>
  </p:clrMapOvr>
  <p:transition spd="slow">
    <p:wipe/>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2"/>
          <p:cNvSpPr>
            <a:spLocks noGrp="1"/>
          </p:cNvSpPr>
          <p:nvPr>
            <p:ph type="title" idx="4294967295"/>
          </p:nvPr>
        </p:nvSpPr>
        <p:spPr/>
        <p:txBody>
          <a:bodyPr vert="horz" wrap="square" lIns="91440" tIns="45720" rIns="91440" bIns="45720" anchor="ctr"/>
          <a:p>
            <a:pPr algn="ctr" eaLnBrk="1" hangingPunct="1"/>
            <a:r>
              <a:rPr lang="zh-CN" altLang="en-US" dirty="0"/>
              <a:t>主机</a:t>
            </a:r>
            <a:r>
              <a:rPr lang="en-US" altLang="zh-CN" sz="1400" dirty="0"/>
              <a:t> </a:t>
            </a:r>
            <a:r>
              <a:rPr lang="en-US" altLang="zh-CN" dirty="0"/>
              <a:t>1</a:t>
            </a:r>
            <a:r>
              <a:rPr lang="en-US" altLang="zh-CN" sz="1400" dirty="0"/>
              <a:t> </a:t>
            </a:r>
            <a:r>
              <a:rPr lang="zh-CN" altLang="en-US" dirty="0"/>
              <a:t>与主机</a:t>
            </a:r>
            <a:r>
              <a:rPr lang="en-US" altLang="zh-CN" sz="1400" dirty="0"/>
              <a:t> </a:t>
            </a:r>
            <a:r>
              <a:rPr lang="en-US" altLang="zh-CN" dirty="0"/>
              <a:t>2</a:t>
            </a:r>
            <a:r>
              <a:rPr lang="zh-CN" altLang="en-US" dirty="0"/>
              <a:t>的对等实体的通信过程</a:t>
            </a:r>
            <a:endParaRPr lang="en-US" altLang="zh-CN" dirty="0">
              <a:solidFill>
                <a:schemeClr val="tx1"/>
              </a:solidFill>
            </a:endParaRPr>
          </a:p>
        </p:txBody>
      </p:sp>
      <p:sp>
        <p:nvSpPr>
          <p:cNvPr id="95235" name="AutoShape 3"/>
          <p:cNvSpPr/>
          <p:nvPr/>
        </p:nvSpPr>
        <p:spPr>
          <a:xfrm rot="-5400000">
            <a:off x="4754563" y="1531938"/>
            <a:ext cx="417512" cy="8991600"/>
          </a:xfrm>
          <a:prstGeom prst="can">
            <a:avLst>
              <a:gd name="adj" fmla="val 48653"/>
            </a:avLst>
          </a:prstGeom>
          <a:gradFill rotWithShape="0">
            <a:gsLst>
              <a:gs pos="0">
                <a:srgbClr val="ACACAC"/>
              </a:gs>
              <a:gs pos="50000">
                <a:srgbClr val="EAEAEA"/>
              </a:gs>
              <a:gs pos="100000">
                <a:srgbClr val="ACACAC"/>
              </a:gs>
            </a:gsLst>
            <a:lin ang="5400000" scaled="1"/>
            <a:tileRect/>
          </a:gradFill>
          <a:ln w="19050" cap="flat" cmpd="sng">
            <a:solidFill>
              <a:schemeClr val="tx1"/>
            </a:solidFill>
            <a:prstDash val="solid"/>
            <a:headEnd type="none" w="sm" len="lg"/>
            <a:tailEnd type="none" w="sm" len="lg"/>
          </a:ln>
        </p:spPr>
        <p:txBody>
          <a:bodyPr wrap="none" anchor="ctr"/>
          <a:p>
            <a:endParaRPr lang="zh-CN" altLang="en-US" sz="3200" dirty="0">
              <a:latin typeface="Arial" panose="020B0604020202020204" pitchFamily="34" charset="0"/>
            </a:endParaRPr>
          </a:p>
        </p:txBody>
      </p:sp>
      <p:sp>
        <p:nvSpPr>
          <p:cNvPr id="95236" name="AutoShape 4"/>
          <p:cNvSpPr/>
          <p:nvPr/>
        </p:nvSpPr>
        <p:spPr>
          <a:xfrm>
            <a:off x="914400" y="2847975"/>
            <a:ext cx="838200" cy="2997200"/>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95237" name="Text Box 5"/>
          <p:cNvSpPr txBox="1"/>
          <p:nvPr/>
        </p:nvSpPr>
        <p:spPr>
          <a:xfrm>
            <a:off x="1162050" y="3027363"/>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5</a:t>
            </a:r>
            <a:endParaRPr lang="en-US" altLang="zh-CN" sz="2000" dirty="0">
              <a:solidFill>
                <a:srgbClr val="333399"/>
              </a:solidFill>
              <a:latin typeface="Arial" panose="020B0604020202020204" pitchFamily="34" charset="0"/>
            </a:endParaRPr>
          </a:p>
        </p:txBody>
      </p:sp>
      <p:sp>
        <p:nvSpPr>
          <p:cNvPr id="95238" name="Text Box 6"/>
          <p:cNvSpPr txBox="1"/>
          <p:nvPr/>
        </p:nvSpPr>
        <p:spPr>
          <a:xfrm>
            <a:off x="1162050" y="3654425"/>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4</a:t>
            </a:r>
            <a:endParaRPr lang="en-US" altLang="zh-CN" sz="2000" dirty="0">
              <a:solidFill>
                <a:srgbClr val="333399"/>
              </a:solidFill>
              <a:latin typeface="Arial" panose="020B0604020202020204" pitchFamily="34" charset="0"/>
            </a:endParaRPr>
          </a:p>
        </p:txBody>
      </p:sp>
      <p:sp>
        <p:nvSpPr>
          <p:cNvPr id="95239" name="Text Box 7"/>
          <p:cNvSpPr txBox="1"/>
          <p:nvPr/>
        </p:nvSpPr>
        <p:spPr>
          <a:xfrm>
            <a:off x="1162050" y="42116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3</a:t>
            </a:r>
            <a:endParaRPr lang="en-US" altLang="zh-CN" sz="2000" dirty="0">
              <a:solidFill>
                <a:srgbClr val="333399"/>
              </a:solidFill>
              <a:latin typeface="Arial" panose="020B0604020202020204" pitchFamily="34" charset="0"/>
            </a:endParaRPr>
          </a:p>
        </p:txBody>
      </p:sp>
      <p:sp>
        <p:nvSpPr>
          <p:cNvPr id="95240" name="Text Box 8"/>
          <p:cNvSpPr txBox="1"/>
          <p:nvPr/>
        </p:nvSpPr>
        <p:spPr>
          <a:xfrm>
            <a:off x="1162050" y="47704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2</a:t>
            </a:r>
            <a:endParaRPr lang="en-US" altLang="zh-CN" sz="2000" dirty="0">
              <a:solidFill>
                <a:srgbClr val="333399"/>
              </a:solidFill>
              <a:latin typeface="Arial" panose="020B0604020202020204" pitchFamily="34" charset="0"/>
            </a:endParaRPr>
          </a:p>
        </p:txBody>
      </p:sp>
      <p:sp>
        <p:nvSpPr>
          <p:cNvPr id="95241" name="Text Box 9"/>
          <p:cNvSpPr txBox="1"/>
          <p:nvPr/>
        </p:nvSpPr>
        <p:spPr>
          <a:xfrm>
            <a:off x="1162050" y="5337175"/>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1</a:t>
            </a:r>
            <a:endParaRPr lang="en-US" altLang="zh-CN" sz="2000" dirty="0">
              <a:solidFill>
                <a:srgbClr val="333399"/>
              </a:solidFill>
              <a:latin typeface="Arial" panose="020B0604020202020204" pitchFamily="34" charset="0"/>
            </a:endParaRPr>
          </a:p>
        </p:txBody>
      </p:sp>
      <p:sp>
        <p:nvSpPr>
          <p:cNvPr id="95242" name="Freeform 10"/>
          <p:cNvSpPr/>
          <p:nvPr/>
        </p:nvSpPr>
        <p:spPr>
          <a:xfrm>
            <a:off x="914400" y="3449638"/>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42"/>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95243" name="Freeform 11"/>
          <p:cNvSpPr/>
          <p:nvPr/>
        </p:nvSpPr>
        <p:spPr>
          <a:xfrm>
            <a:off x="923925" y="4024313"/>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36"/>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95244" name="Freeform 12"/>
          <p:cNvSpPr/>
          <p:nvPr/>
        </p:nvSpPr>
        <p:spPr>
          <a:xfrm>
            <a:off x="901700" y="4600575"/>
            <a:ext cx="869950" cy="60325"/>
          </a:xfrm>
          <a:custGeom>
            <a:avLst/>
            <a:gdLst>
              <a:gd name="txL" fmla="*/ 0 w 548"/>
              <a:gd name="txT" fmla="*/ 0 h 42"/>
              <a:gd name="txR" fmla="*/ 548 w 548"/>
              <a:gd name="txB" fmla="*/ 42 h 42"/>
            </a:gdLst>
            <a:ahLst/>
            <a:cxnLst>
              <a:cxn ang="0">
                <a:pos x="0" y="2147483647"/>
              </a:cxn>
              <a:cxn ang="0">
                <a:pos x="2147483647" y="2147483647"/>
              </a:cxn>
              <a:cxn ang="0">
                <a:pos x="2147483647" y="0"/>
              </a:cxn>
            </a:cxnLst>
            <a:rect l="txL" t="txT" r="txR" b="txB"/>
            <a:pathLst>
              <a:path w="548" h="42">
                <a:moveTo>
                  <a:pt x="0" y="42"/>
                </a:moveTo>
                <a:lnTo>
                  <a:pt x="482" y="42"/>
                </a:lnTo>
                <a:cubicBezTo>
                  <a:pt x="504" y="28"/>
                  <a:pt x="548" y="0"/>
                  <a:pt x="548"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95245" name="Freeform 13"/>
          <p:cNvSpPr/>
          <p:nvPr/>
        </p:nvSpPr>
        <p:spPr>
          <a:xfrm>
            <a:off x="901700" y="5192713"/>
            <a:ext cx="860425" cy="60325"/>
          </a:xfrm>
          <a:custGeom>
            <a:avLst/>
            <a:gdLst>
              <a:gd name="txL" fmla="*/ 0 w 542"/>
              <a:gd name="txT" fmla="*/ 0 h 42"/>
              <a:gd name="txR" fmla="*/ 542 w 542"/>
              <a:gd name="txB" fmla="*/ 42 h 42"/>
            </a:gdLst>
            <a:ahLst/>
            <a:cxnLst>
              <a:cxn ang="0">
                <a:pos x="0" y="2147483647"/>
              </a:cxn>
              <a:cxn ang="0">
                <a:pos x="2147483647" y="2147483647"/>
              </a:cxn>
              <a:cxn ang="0">
                <a:pos x="2147483647" y="0"/>
              </a:cxn>
            </a:cxnLst>
            <a:rect l="txL" t="txT" r="txR" b="txB"/>
            <a:pathLst>
              <a:path w="542" h="42">
                <a:moveTo>
                  <a:pt x="0" y="42"/>
                </a:moveTo>
                <a:lnTo>
                  <a:pt x="476" y="42"/>
                </a:lnTo>
                <a:cubicBezTo>
                  <a:pt x="498" y="28"/>
                  <a:pt x="542" y="0"/>
                  <a:pt x="542"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95246" name="AutoShape 14"/>
          <p:cNvSpPr/>
          <p:nvPr/>
        </p:nvSpPr>
        <p:spPr>
          <a:xfrm>
            <a:off x="8267700" y="2814638"/>
            <a:ext cx="838200" cy="3030537"/>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95247" name="Text Box 15"/>
          <p:cNvSpPr txBox="1"/>
          <p:nvPr/>
        </p:nvSpPr>
        <p:spPr>
          <a:xfrm>
            <a:off x="8305800" y="29924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5</a:t>
            </a:r>
            <a:endParaRPr lang="en-US" altLang="zh-CN" sz="2000" dirty="0">
              <a:solidFill>
                <a:srgbClr val="333399"/>
              </a:solidFill>
              <a:latin typeface="Arial" panose="020B0604020202020204" pitchFamily="34" charset="0"/>
            </a:endParaRPr>
          </a:p>
        </p:txBody>
      </p:sp>
      <p:sp>
        <p:nvSpPr>
          <p:cNvPr id="95248" name="Text Box 16"/>
          <p:cNvSpPr txBox="1"/>
          <p:nvPr/>
        </p:nvSpPr>
        <p:spPr>
          <a:xfrm>
            <a:off x="8305800" y="361950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4</a:t>
            </a:r>
            <a:endParaRPr lang="en-US" altLang="zh-CN" sz="2000" dirty="0">
              <a:solidFill>
                <a:srgbClr val="333399"/>
              </a:solidFill>
              <a:latin typeface="Arial" panose="020B0604020202020204" pitchFamily="34" charset="0"/>
            </a:endParaRPr>
          </a:p>
        </p:txBody>
      </p:sp>
      <p:sp>
        <p:nvSpPr>
          <p:cNvPr id="95249" name="Text Box 17"/>
          <p:cNvSpPr txBox="1"/>
          <p:nvPr/>
        </p:nvSpPr>
        <p:spPr>
          <a:xfrm>
            <a:off x="8305800" y="4176713"/>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3</a:t>
            </a:r>
            <a:endParaRPr lang="en-US" altLang="zh-CN" sz="2000" dirty="0">
              <a:solidFill>
                <a:srgbClr val="333399"/>
              </a:solidFill>
              <a:latin typeface="Arial" panose="020B0604020202020204" pitchFamily="34" charset="0"/>
            </a:endParaRPr>
          </a:p>
        </p:txBody>
      </p:sp>
      <p:sp>
        <p:nvSpPr>
          <p:cNvPr id="95250" name="Text Box 18"/>
          <p:cNvSpPr txBox="1"/>
          <p:nvPr/>
        </p:nvSpPr>
        <p:spPr>
          <a:xfrm>
            <a:off x="8305800" y="473710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2</a:t>
            </a:r>
            <a:endParaRPr lang="en-US" altLang="zh-CN" sz="2000" dirty="0">
              <a:solidFill>
                <a:srgbClr val="333399"/>
              </a:solidFill>
              <a:latin typeface="Arial" panose="020B0604020202020204" pitchFamily="34" charset="0"/>
            </a:endParaRPr>
          </a:p>
        </p:txBody>
      </p:sp>
      <p:sp>
        <p:nvSpPr>
          <p:cNvPr id="95251" name="Text Box 19"/>
          <p:cNvSpPr txBox="1"/>
          <p:nvPr/>
        </p:nvSpPr>
        <p:spPr>
          <a:xfrm>
            <a:off x="8305800" y="530225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1</a:t>
            </a:r>
            <a:endParaRPr lang="en-US" altLang="zh-CN" sz="2000" dirty="0">
              <a:solidFill>
                <a:srgbClr val="333399"/>
              </a:solidFill>
              <a:latin typeface="Arial" panose="020B0604020202020204" pitchFamily="34" charset="0"/>
            </a:endParaRPr>
          </a:p>
        </p:txBody>
      </p:sp>
      <p:sp>
        <p:nvSpPr>
          <p:cNvPr id="95252" name="Freeform 20"/>
          <p:cNvSpPr/>
          <p:nvPr/>
        </p:nvSpPr>
        <p:spPr>
          <a:xfrm>
            <a:off x="8267700" y="3414713"/>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42"/>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95253" name="Freeform 21"/>
          <p:cNvSpPr/>
          <p:nvPr/>
        </p:nvSpPr>
        <p:spPr>
          <a:xfrm>
            <a:off x="8277225" y="3989388"/>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36"/>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95254" name="Freeform 22"/>
          <p:cNvSpPr/>
          <p:nvPr/>
        </p:nvSpPr>
        <p:spPr>
          <a:xfrm>
            <a:off x="8255000" y="4565650"/>
            <a:ext cx="869950" cy="60325"/>
          </a:xfrm>
          <a:custGeom>
            <a:avLst/>
            <a:gdLst>
              <a:gd name="txL" fmla="*/ 0 w 548"/>
              <a:gd name="txT" fmla="*/ 0 h 42"/>
              <a:gd name="txR" fmla="*/ 548 w 548"/>
              <a:gd name="txB" fmla="*/ 42 h 42"/>
            </a:gdLst>
            <a:ahLst/>
            <a:cxnLst>
              <a:cxn ang="0">
                <a:pos x="0" y="2147483647"/>
              </a:cxn>
              <a:cxn ang="0">
                <a:pos x="2147483647" y="2147483647"/>
              </a:cxn>
              <a:cxn ang="0">
                <a:pos x="2147483647" y="0"/>
              </a:cxn>
            </a:cxnLst>
            <a:rect l="txL" t="txT" r="txR" b="txB"/>
            <a:pathLst>
              <a:path w="548" h="42">
                <a:moveTo>
                  <a:pt x="0" y="42"/>
                </a:moveTo>
                <a:lnTo>
                  <a:pt x="482" y="42"/>
                </a:lnTo>
                <a:cubicBezTo>
                  <a:pt x="504" y="28"/>
                  <a:pt x="548" y="0"/>
                  <a:pt x="548"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95255" name="Freeform 23"/>
          <p:cNvSpPr/>
          <p:nvPr/>
        </p:nvSpPr>
        <p:spPr>
          <a:xfrm>
            <a:off x="8255000" y="5157788"/>
            <a:ext cx="860425" cy="60325"/>
          </a:xfrm>
          <a:custGeom>
            <a:avLst/>
            <a:gdLst>
              <a:gd name="txL" fmla="*/ 0 w 542"/>
              <a:gd name="txT" fmla="*/ 0 h 42"/>
              <a:gd name="txR" fmla="*/ 542 w 542"/>
              <a:gd name="txB" fmla="*/ 42 h 42"/>
            </a:gdLst>
            <a:ahLst/>
            <a:cxnLst>
              <a:cxn ang="0">
                <a:pos x="0" y="2147483647"/>
              </a:cxn>
              <a:cxn ang="0">
                <a:pos x="2147483647" y="2147483647"/>
              </a:cxn>
              <a:cxn ang="0">
                <a:pos x="2147483647" y="0"/>
              </a:cxn>
            </a:cxnLst>
            <a:rect l="txL" t="txT" r="txR" b="txB"/>
            <a:pathLst>
              <a:path w="542" h="42">
                <a:moveTo>
                  <a:pt x="0" y="42"/>
                </a:moveTo>
                <a:lnTo>
                  <a:pt x="476" y="42"/>
                </a:lnTo>
                <a:cubicBezTo>
                  <a:pt x="498" y="28"/>
                  <a:pt x="542" y="0"/>
                  <a:pt x="542"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95256" name="Text Box 24"/>
          <p:cNvSpPr txBox="1"/>
          <p:nvPr/>
        </p:nvSpPr>
        <p:spPr>
          <a:xfrm>
            <a:off x="776288" y="1973263"/>
            <a:ext cx="867410" cy="398780"/>
          </a:xfrm>
          <a:prstGeom prst="rect">
            <a:avLst/>
          </a:prstGeom>
          <a:noFill/>
          <a:ln w="12700">
            <a:noFill/>
          </a:ln>
        </p:spPr>
        <p:txBody>
          <a:bodyPr wrap="none">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en-US" altLang="zh-CN" sz="1000" dirty="0">
                <a:solidFill>
                  <a:srgbClr val="333399"/>
                </a:solidFill>
                <a:latin typeface="Arial" panose="020B0604020202020204" pitchFamily="34" charset="0"/>
                <a:ea typeface="黑体" panose="02010609060101010101" pitchFamily="2" charset="-122"/>
              </a:rPr>
              <a:t> </a:t>
            </a:r>
            <a:r>
              <a:rPr lang="en-US" altLang="zh-CN" sz="2000" dirty="0">
                <a:solidFill>
                  <a:srgbClr val="333399"/>
                </a:solidFill>
                <a:latin typeface="Arial" panose="020B0604020202020204" pitchFamily="34" charset="0"/>
                <a:ea typeface="黑体" panose="02010609060101010101" pitchFamily="2" charset="-122"/>
              </a:rPr>
              <a:t>1</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95257" name="AutoShape 25"/>
          <p:cNvSpPr/>
          <p:nvPr/>
        </p:nvSpPr>
        <p:spPr>
          <a:xfrm>
            <a:off x="8415338" y="2317750"/>
            <a:ext cx="685800" cy="557213"/>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95258" name="Text Box 26"/>
          <p:cNvSpPr txBox="1"/>
          <p:nvPr/>
        </p:nvSpPr>
        <p:spPr>
          <a:xfrm>
            <a:off x="8408988" y="2422525"/>
            <a:ext cx="614045"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AP</a:t>
            </a:r>
            <a:r>
              <a:rPr lang="en-US" altLang="zh-CN" sz="2000" b="1" baseline="-25000" dirty="0">
                <a:solidFill>
                  <a:srgbClr val="333399"/>
                </a:solidFill>
                <a:latin typeface="Arial" panose="020B0604020202020204" pitchFamily="34" charset="0"/>
              </a:rPr>
              <a:t>2</a:t>
            </a:r>
            <a:endParaRPr lang="en-US" altLang="zh-CN" sz="2000" b="1" dirty="0">
              <a:solidFill>
                <a:srgbClr val="333399"/>
              </a:solidFill>
              <a:latin typeface="Arial" panose="020B0604020202020204" pitchFamily="34" charset="0"/>
            </a:endParaRPr>
          </a:p>
        </p:txBody>
      </p:sp>
      <p:sp>
        <p:nvSpPr>
          <p:cNvPr id="95259" name="AutoShape 27"/>
          <p:cNvSpPr/>
          <p:nvPr/>
        </p:nvSpPr>
        <p:spPr>
          <a:xfrm>
            <a:off x="919163" y="2360613"/>
            <a:ext cx="685800" cy="557212"/>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95260" name="Text Box 28"/>
          <p:cNvSpPr txBox="1"/>
          <p:nvPr/>
        </p:nvSpPr>
        <p:spPr>
          <a:xfrm>
            <a:off x="939800" y="2481263"/>
            <a:ext cx="614045"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AP</a:t>
            </a:r>
            <a:r>
              <a:rPr lang="en-US" altLang="zh-CN" sz="2000" b="1" baseline="-25000" dirty="0">
                <a:solidFill>
                  <a:srgbClr val="333399"/>
                </a:solidFill>
                <a:latin typeface="Arial" panose="020B0604020202020204" pitchFamily="34" charset="0"/>
              </a:rPr>
              <a:t>1</a:t>
            </a:r>
            <a:endParaRPr lang="en-US" altLang="zh-CN" sz="2000" b="1" dirty="0">
              <a:solidFill>
                <a:srgbClr val="333399"/>
              </a:solidFill>
              <a:latin typeface="Arial" panose="020B0604020202020204" pitchFamily="34" charset="0"/>
            </a:endParaRPr>
          </a:p>
        </p:txBody>
      </p:sp>
      <p:sp>
        <p:nvSpPr>
          <p:cNvPr id="115741" name="AutoShape 29"/>
          <p:cNvSpPr/>
          <p:nvPr/>
        </p:nvSpPr>
        <p:spPr>
          <a:xfrm flipV="1">
            <a:off x="1035050" y="2835275"/>
            <a:ext cx="196850" cy="361950"/>
          </a:xfrm>
          <a:prstGeom prst="upArrow">
            <a:avLst>
              <a:gd name="adj1" fmla="val 50000"/>
              <a:gd name="adj2" fmla="val 45967"/>
            </a:avLst>
          </a:prstGeom>
          <a:solidFill>
            <a:schemeClr val="hlink"/>
          </a:solidFill>
          <a:ln w="12700" cap="flat" cmpd="sng">
            <a:solidFill>
              <a:schemeClr val="tx1"/>
            </a:solidFill>
            <a:prstDash val="solid"/>
            <a:miter/>
            <a:headEnd type="none" w="med" len="med"/>
            <a:tailEnd type="none" w="med" len="med"/>
          </a:ln>
        </p:spPr>
        <p:txBody>
          <a:bodyPr vert="eaVert" wrap="none" anchor="ctr"/>
          <a:p>
            <a:endParaRPr lang="zh-CN" altLang="en-US" sz="3200" dirty="0">
              <a:latin typeface="Arial" panose="020B0604020202020204" pitchFamily="34" charset="0"/>
            </a:endParaRPr>
          </a:p>
        </p:txBody>
      </p:sp>
      <p:sp>
        <p:nvSpPr>
          <p:cNvPr id="95262" name="Text Box 30"/>
          <p:cNvSpPr txBox="1"/>
          <p:nvPr/>
        </p:nvSpPr>
        <p:spPr>
          <a:xfrm>
            <a:off x="8151813" y="1973263"/>
            <a:ext cx="867410" cy="398780"/>
          </a:xfrm>
          <a:prstGeom prst="rect">
            <a:avLst/>
          </a:prstGeom>
          <a:noFill/>
          <a:ln w="12700">
            <a:noFill/>
          </a:ln>
        </p:spPr>
        <p:txBody>
          <a:bodyPr wrap="none">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en-US" altLang="zh-CN" sz="1000" dirty="0">
                <a:solidFill>
                  <a:srgbClr val="333399"/>
                </a:solidFill>
                <a:latin typeface="Arial" panose="020B0604020202020204" pitchFamily="34" charset="0"/>
                <a:ea typeface="黑体" panose="02010609060101010101" pitchFamily="2" charset="-122"/>
              </a:rPr>
              <a:t> </a:t>
            </a:r>
            <a:r>
              <a:rPr lang="en-US" altLang="zh-CN" sz="2000" dirty="0">
                <a:solidFill>
                  <a:srgbClr val="333399"/>
                </a:solidFill>
                <a:latin typeface="Arial" panose="020B0604020202020204" pitchFamily="34" charset="0"/>
                <a:ea typeface="黑体" panose="02010609060101010101" pitchFamily="2" charset="-122"/>
              </a:rPr>
              <a:t>2</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115743" name="Text Box 31"/>
          <p:cNvSpPr txBox="1"/>
          <p:nvPr/>
        </p:nvSpPr>
        <p:spPr>
          <a:xfrm>
            <a:off x="2000250" y="2349500"/>
            <a:ext cx="4145280" cy="460375"/>
          </a:xfrm>
          <a:prstGeom prst="rect">
            <a:avLst/>
          </a:prstGeom>
          <a:noFill/>
          <a:ln w="12700">
            <a:noFill/>
          </a:ln>
        </p:spPr>
        <p:txBody>
          <a:bodyPr wrap="none">
            <a:spAutoFit/>
          </a:bodyPr>
          <a:p>
            <a:pPr defTabSz="762000" eaLnBrk="0" hangingPunct="0"/>
            <a:r>
              <a:rPr lang="zh-CN" altLang="en-US" sz="2400" dirty="0">
                <a:solidFill>
                  <a:srgbClr val="333399"/>
                </a:solidFill>
                <a:latin typeface="Arial" panose="020B0604020202020204" pitchFamily="34" charset="0"/>
                <a:ea typeface="黑体" panose="02010609060101010101" pitchFamily="2" charset="-122"/>
              </a:rPr>
              <a:t>应用进程数据先传送到应用层</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115744" name="Text Box 32"/>
          <p:cNvSpPr txBox="1"/>
          <p:nvPr/>
        </p:nvSpPr>
        <p:spPr>
          <a:xfrm>
            <a:off x="2000250" y="2919413"/>
            <a:ext cx="4845685" cy="460375"/>
          </a:xfrm>
          <a:prstGeom prst="rect">
            <a:avLst/>
          </a:prstGeom>
          <a:noFill/>
          <a:ln w="12700">
            <a:noFill/>
          </a:ln>
        </p:spPr>
        <p:txBody>
          <a:bodyPr wrap="none">
            <a:spAutoFit/>
          </a:bodyPr>
          <a:p>
            <a:pPr defTabSz="762000" eaLnBrk="0" hangingPunct="0"/>
            <a:r>
              <a:rPr lang="zh-CN" altLang="en-US" sz="2400" dirty="0">
                <a:solidFill>
                  <a:srgbClr val="333399"/>
                </a:solidFill>
                <a:latin typeface="Arial" panose="020B0604020202020204" pitchFamily="34" charset="0"/>
                <a:ea typeface="黑体" panose="02010609060101010101" pitchFamily="2" charset="-122"/>
              </a:rPr>
              <a:t>加上应用层首部，成为应用层</a:t>
            </a:r>
            <a:r>
              <a:rPr lang="en-US" altLang="zh-CN" sz="1600" dirty="0">
                <a:solidFill>
                  <a:srgbClr val="333399"/>
                </a:solidFill>
                <a:latin typeface="Arial" panose="020B0604020202020204" pitchFamily="34" charset="0"/>
                <a:ea typeface="黑体" panose="02010609060101010101" pitchFamily="2" charset="-122"/>
              </a:rPr>
              <a:t> </a:t>
            </a:r>
            <a:r>
              <a:rPr lang="en-US" altLang="zh-CN" sz="2400" dirty="0">
                <a:solidFill>
                  <a:srgbClr val="333399"/>
                </a:solidFill>
                <a:latin typeface="Arial" panose="020B0604020202020204" pitchFamily="34" charset="0"/>
                <a:ea typeface="黑体" panose="02010609060101010101" pitchFamily="2" charset="-122"/>
              </a:rPr>
              <a:t>PDU</a:t>
            </a:r>
            <a:endParaRPr lang="en-US" altLang="zh-CN" sz="2400" dirty="0">
              <a:solidFill>
                <a:srgbClr val="333399"/>
              </a:solidFill>
              <a:latin typeface="Arial" panose="020B0604020202020204" pitchFamily="34" charset="0"/>
              <a:ea typeface="黑体" panose="02010609060101010101" pitchFamily="2"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43"/>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115741"/>
                                        </p:tgtEl>
                                        <p:attrNameLst>
                                          <p:attrName>style.visibility</p:attrName>
                                        </p:attrNameLst>
                                      </p:cBhvr>
                                      <p:to>
                                        <p:strVal val="visible"/>
                                      </p:to>
                                    </p:set>
                                    <p:animEffect transition="in" filter="wipe(up)">
                                      <p:cBhvr>
                                        <p:cTn id="10" dur="1000"/>
                                        <p:tgtEl>
                                          <p:spTgt spid="115741"/>
                                        </p:tgtEl>
                                      </p:cBhvr>
                                    </p:animEffec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1157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41" grpId="0" bldLvl="0" animBg="1"/>
      <p:bldP spid="115743" grpId="0"/>
      <p:bldP spid="11574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互联网应用</a:t>
            </a:r>
            <a:endParaRPr lang="zh-CN" altLang="en-US" dirty="0"/>
          </a:p>
        </p:txBody>
      </p:sp>
      <p:sp>
        <p:nvSpPr>
          <p:cNvPr id="3" name="内容占位符 2"/>
          <p:cNvSpPr>
            <a:spLocks noGrp="1"/>
          </p:cNvSpPr>
          <p:nvPr>
            <p:ph type="body" idx="1"/>
          </p:nvPr>
        </p:nvSpPr>
        <p:spPr>
          <a:solidFill>
            <a:srgbClr val="00FF00"/>
          </a:solidFill>
        </p:spPr>
        <p:txBody>
          <a:bodyPr anchor="ctr"/>
          <a:lstStyle/>
          <a:p>
            <a:pPr algn="ctr"/>
            <a:r>
              <a:rPr lang="zh-CN" altLang="zh-CN" dirty="0"/>
              <a:t>绝大多数</a:t>
            </a:r>
            <a:r>
              <a:rPr lang="zh-CN" altLang="zh-CN" dirty="0" smtClean="0"/>
              <a:t>人</a:t>
            </a:r>
            <a:r>
              <a:rPr lang="zh-CN" altLang="en-US" dirty="0" smtClean="0"/>
              <a:t>通过使用互联网而</a:t>
            </a:r>
            <a:r>
              <a:rPr lang="zh-CN" altLang="zh-CN" dirty="0" smtClean="0"/>
              <a:t>认识</a:t>
            </a:r>
            <a:r>
              <a:rPr lang="zh-CN" altLang="en-US" dirty="0" smtClean="0"/>
              <a:t>了</a:t>
            </a:r>
            <a:r>
              <a:rPr lang="zh-CN" altLang="zh-CN" dirty="0" smtClean="0"/>
              <a:t>互联网</a:t>
            </a:r>
            <a:r>
              <a:rPr lang="zh-CN" altLang="en-US" dirty="0" smtClean="0"/>
              <a:t>。</a:t>
            </a:r>
            <a:endParaRPr lang="en-US" altLang="zh-CN" dirty="0" smtClean="0"/>
          </a:p>
        </p:txBody>
      </p:sp>
      <p:sp>
        <p:nvSpPr>
          <p:cNvPr id="14" name="内容占位符 13"/>
          <p:cNvSpPr>
            <a:spLocks noGrp="1"/>
          </p:cNvSpPr>
          <p:nvPr>
            <p:ph sz="half" idx="2"/>
          </p:nvPr>
        </p:nvSpPr>
        <p:spPr>
          <a:xfrm>
            <a:off x="495299" y="1944542"/>
            <a:ext cx="4455513" cy="4292770"/>
          </a:xfrm>
        </p:spPr>
        <p:txBody>
          <a:bodyPr/>
          <a:lstStyle/>
          <a:p>
            <a:r>
              <a:rPr lang="zh-CN" altLang="zh-CN" dirty="0"/>
              <a:t>上网玩游戏</a:t>
            </a:r>
            <a:endParaRPr lang="en-US" altLang="zh-CN" dirty="0"/>
          </a:p>
          <a:p>
            <a:r>
              <a:rPr lang="zh-CN" altLang="zh-CN" dirty="0"/>
              <a:t>看网上视频</a:t>
            </a:r>
            <a:endParaRPr lang="en-US" altLang="zh-CN" dirty="0"/>
          </a:p>
          <a:p>
            <a:r>
              <a:rPr lang="zh-CN" altLang="zh-CN" dirty="0"/>
              <a:t>和朋友在微信上聊天</a:t>
            </a:r>
            <a:endParaRPr lang="en-US" altLang="zh-CN" dirty="0"/>
          </a:p>
          <a:p>
            <a:r>
              <a:rPr lang="zh-CN" altLang="zh-CN" dirty="0"/>
              <a:t>在互联网上搜索和查阅各种信息</a:t>
            </a:r>
            <a:endParaRPr lang="en-US" altLang="zh-CN" dirty="0"/>
          </a:p>
          <a:p>
            <a:r>
              <a:rPr lang="zh-CN" altLang="zh-CN" dirty="0"/>
              <a:t>利用互联网的电子邮件相互通信（包括传送各种照片和视频文件）</a:t>
            </a:r>
            <a:endParaRPr lang="en-US" altLang="zh-CN" dirty="0"/>
          </a:p>
          <a:p>
            <a:endParaRPr lang="zh-CN" altLang="en-US" dirty="0"/>
          </a:p>
        </p:txBody>
      </p:sp>
      <p:sp>
        <p:nvSpPr>
          <p:cNvPr id="15" name="内容占位符 14"/>
          <p:cNvSpPr>
            <a:spLocks noGrp="1"/>
          </p:cNvSpPr>
          <p:nvPr>
            <p:ph sz="quarter" idx="4"/>
          </p:nvPr>
        </p:nvSpPr>
        <p:spPr>
          <a:xfrm>
            <a:off x="5104383" y="1944542"/>
            <a:ext cx="4457129" cy="4292770"/>
          </a:xfrm>
        </p:spPr>
        <p:txBody>
          <a:bodyPr/>
          <a:lstStyle/>
          <a:p>
            <a:r>
              <a:rPr lang="zh-CN" altLang="zh-CN" dirty="0"/>
              <a:t>互联网上购买各种物品</a:t>
            </a:r>
            <a:endParaRPr lang="en-US" altLang="zh-CN" dirty="0"/>
          </a:p>
          <a:p>
            <a:r>
              <a:rPr lang="zh-CN" altLang="zh-CN" dirty="0"/>
              <a:t>在互联网上购买机票或</a:t>
            </a:r>
            <a:r>
              <a:rPr lang="zh-CN" altLang="zh-CN" dirty="0" smtClean="0"/>
              <a:t>火车票</a:t>
            </a:r>
            <a:endParaRPr lang="en-US" altLang="zh-CN" dirty="0" smtClean="0"/>
          </a:p>
          <a:p>
            <a:r>
              <a:rPr lang="zh-CN" altLang="zh-CN" dirty="0"/>
              <a:t>在互联网</a:t>
            </a:r>
            <a:r>
              <a:rPr lang="zh-CN" altLang="zh-CN" dirty="0" smtClean="0"/>
              <a:t>上</a:t>
            </a:r>
            <a:r>
              <a:rPr lang="zh-CN" altLang="en-US" dirty="0" smtClean="0"/>
              <a:t>预订酒店</a:t>
            </a:r>
            <a:endParaRPr lang="en-US" altLang="zh-CN" dirty="0"/>
          </a:p>
          <a:p>
            <a:r>
              <a:rPr lang="zh-CN" altLang="zh-CN" dirty="0"/>
              <a:t>利用互联网进行转账或买卖股票等</a:t>
            </a:r>
            <a:r>
              <a:rPr lang="zh-CN" altLang="zh-CN" dirty="0" smtClean="0"/>
              <a:t>交易</a:t>
            </a:r>
            <a:endParaRPr lang="en-US" altLang="zh-CN" dirty="0" smtClean="0"/>
          </a:p>
          <a:p>
            <a:r>
              <a:rPr lang="en-US" altLang="zh-CN" dirty="0" smtClean="0"/>
              <a:t>……</a:t>
            </a:r>
            <a:endParaRPr lang="en-US" altLang="zh-CN" dirty="0"/>
          </a:p>
          <a:p>
            <a:endParaRPr lang="zh-CN" alt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2"/>
          <p:cNvSpPr>
            <a:spLocks noGrp="1"/>
          </p:cNvSpPr>
          <p:nvPr>
            <p:ph type="title" idx="4294967295"/>
          </p:nvPr>
        </p:nvSpPr>
        <p:spPr/>
        <p:txBody>
          <a:bodyPr vert="horz" wrap="square" lIns="91440" tIns="45720" rIns="91440" bIns="45720" anchor="ctr"/>
          <a:p>
            <a:pPr algn="ctr" eaLnBrk="1" hangingPunct="1"/>
            <a:r>
              <a:rPr lang="zh-CN" altLang="en-US" dirty="0"/>
              <a:t>主机</a:t>
            </a:r>
            <a:r>
              <a:rPr lang="en-US" altLang="zh-CN" sz="1400" dirty="0"/>
              <a:t> </a:t>
            </a:r>
            <a:r>
              <a:rPr lang="en-US" altLang="zh-CN" dirty="0"/>
              <a:t>1</a:t>
            </a:r>
            <a:r>
              <a:rPr lang="en-US" altLang="zh-CN" sz="1400" dirty="0"/>
              <a:t> </a:t>
            </a:r>
            <a:r>
              <a:rPr lang="zh-CN" altLang="en-US" dirty="0"/>
              <a:t>向主机</a:t>
            </a:r>
            <a:r>
              <a:rPr lang="en-US" altLang="zh-CN" sz="1400" dirty="0"/>
              <a:t> </a:t>
            </a:r>
            <a:r>
              <a:rPr lang="en-US" altLang="zh-CN" dirty="0"/>
              <a:t>2</a:t>
            </a:r>
            <a:r>
              <a:rPr lang="en-US" altLang="zh-CN" sz="1400" dirty="0"/>
              <a:t> </a:t>
            </a:r>
            <a:r>
              <a:rPr lang="zh-CN" altLang="en-US" dirty="0"/>
              <a:t>发送数据</a:t>
            </a:r>
            <a:r>
              <a:rPr lang="en-US" altLang="zh-CN" dirty="0">
                <a:solidFill>
                  <a:schemeClr val="tx1"/>
                </a:solidFill>
              </a:rPr>
              <a:t> </a:t>
            </a:r>
            <a:endParaRPr lang="en-US" altLang="zh-CN" dirty="0">
              <a:solidFill>
                <a:schemeClr val="tx1"/>
              </a:solidFill>
            </a:endParaRPr>
          </a:p>
        </p:txBody>
      </p:sp>
      <p:sp>
        <p:nvSpPr>
          <p:cNvPr id="96259" name="AutoShape 3"/>
          <p:cNvSpPr/>
          <p:nvPr/>
        </p:nvSpPr>
        <p:spPr>
          <a:xfrm rot="-5400000">
            <a:off x="4754563" y="1531938"/>
            <a:ext cx="417512" cy="8991600"/>
          </a:xfrm>
          <a:prstGeom prst="can">
            <a:avLst>
              <a:gd name="adj" fmla="val 48653"/>
            </a:avLst>
          </a:prstGeom>
          <a:gradFill rotWithShape="0">
            <a:gsLst>
              <a:gs pos="0">
                <a:srgbClr val="ACACAC"/>
              </a:gs>
              <a:gs pos="50000">
                <a:srgbClr val="EAEAEA"/>
              </a:gs>
              <a:gs pos="100000">
                <a:srgbClr val="ACACAC"/>
              </a:gs>
            </a:gsLst>
            <a:lin ang="5400000" scaled="1"/>
            <a:tileRect/>
          </a:gradFill>
          <a:ln w="19050" cap="flat" cmpd="sng">
            <a:solidFill>
              <a:schemeClr val="tx1"/>
            </a:solidFill>
            <a:prstDash val="solid"/>
            <a:headEnd type="none" w="sm" len="lg"/>
            <a:tailEnd type="none" w="sm" len="lg"/>
          </a:ln>
        </p:spPr>
        <p:txBody>
          <a:bodyPr wrap="none" anchor="ctr"/>
          <a:p>
            <a:endParaRPr lang="zh-CN" altLang="en-US" sz="3200" dirty="0">
              <a:latin typeface="Arial" panose="020B0604020202020204" pitchFamily="34" charset="0"/>
            </a:endParaRPr>
          </a:p>
        </p:txBody>
      </p:sp>
      <p:sp>
        <p:nvSpPr>
          <p:cNvPr id="96260" name="AutoShape 4"/>
          <p:cNvSpPr/>
          <p:nvPr/>
        </p:nvSpPr>
        <p:spPr>
          <a:xfrm>
            <a:off x="914400" y="2847975"/>
            <a:ext cx="838200" cy="2997200"/>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96261" name="Text Box 5"/>
          <p:cNvSpPr txBox="1"/>
          <p:nvPr/>
        </p:nvSpPr>
        <p:spPr>
          <a:xfrm>
            <a:off x="1162050" y="3027363"/>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5</a:t>
            </a:r>
            <a:endParaRPr lang="en-US" altLang="zh-CN" sz="2000" dirty="0">
              <a:solidFill>
                <a:srgbClr val="333399"/>
              </a:solidFill>
              <a:latin typeface="Arial" panose="020B0604020202020204" pitchFamily="34" charset="0"/>
            </a:endParaRPr>
          </a:p>
        </p:txBody>
      </p:sp>
      <p:sp>
        <p:nvSpPr>
          <p:cNvPr id="96262" name="Text Box 6"/>
          <p:cNvSpPr txBox="1"/>
          <p:nvPr/>
        </p:nvSpPr>
        <p:spPr>
          <a:xfrm>
            <a:off x="1162050" y="3654425"/>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4</a:t>
            </a:r>
            <a:endParaRPr lang="en-US" altLang="zh-CN" sz="2000" dirty="0">
              <a:solidFill>
                <a:srgbClr val="333399"/>
              </a:solidFill>
              <a:latin typeface="Arial" panose="020B0604020202020204" pitchFamily="34" charset="0"/>
            </a:endParaRPr>
          </a:p>
        </p:txBody>
      </p:sp>
      <p:sp>
        <p:nvSpPr>
          <p:cNvPr id="96263" name="Text Box 7"/>
          <p:cNvSpPr txBox="1"/>
          <p:nvPr/>
        </p:nvSpPr>
        <p:spPr>
          <a:xfrm>
            <a:off x="1162050" y="42116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3</a:t>
            </a:r>
            <a:endParaRPr lang="en-US" altLang="zh-CN" sz="2000" dirty="0">
              <a:solidFill>
                <a:srgbClr val="333399"/>
              </a:solidFill>
              <a:latin typeface="Arial" panose="020B0604020202020204" pitchFamily="34" charset="0"/>
            </a:endParaRPr>
          </a:p>
        </p:txBody>
      </p:sp>
      <p:sp>
        <p:nvSpPr>
          <p:cNvPr id="96264" name="Text Box 8"/>
          <p:cNvSpPr txBox="1"/>
          <p:nvPr/>
        </p:nvSpPr>
        <p:spPr>
          <a:xfrm>
            <a:off x="1162050" y="47704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2</a:t>
            </a:r>
            <a:endParaRPr lang="en-US" altLang="zh-CN" sz="2000" dirty="0">
              <a:solidFill>
                <a:srgbClr val="333399"/>
              </a:solidFill>
              <a:latin typeface="Arial" panose="020B0604020202020204" pitchFamily="34" charset="0"/>
            </a:endParaRPr>
          </a:p>
        </p:txBody>
      </p:sp>
      <p:sp>
        <p:nvSpPr>
          <p:cNvPr id="96265" name="Text Box 9"/>
          <p:cNvSpPr txBox="1"/>
          <p:nvPr/>
        </p:nvSpPr>
        <p:spPr>
          <a:xfrm>
            <a:off x="1162050" y="5337175"/>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1</a:t>
            </a:r>
            <a:endParaRPr lang="en-US" altLang="zh-CN" sz="2000" dirty="0">
              <a:solidFill>
                <a:srgbClr val="333399"/>
              </a:solidFill>
              <a:latin typeface="Arial" panose="020B0604020202020204" pitchFamily="34" charset="0"/>
            </a:endParaRPr>
          </a:p>
        </p:txBody>
      </p:sp>
      <p:sp>
        <p:nvSpPr>
          <p:cNvPr id="96266" name="Freeform 10"/>
          <p:cNvSpPr/>
          <p:nvPr/>
        </p:nvSpPr>
        <p:spPr>
          <a:xfrm>
            <a:off x="914400" y="3449638"/>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42"/>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96267" name="Freeform 11"/>
          <p:cNvSpPr/>
          <p:nvPr/>
        </p:nvSpPr>
        <p:spPr>
          <a:xfrm>
            <a:off x="923925" y="4024313"/>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36"/>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96268" name="Freeform 12"/>
          <p:cNvSpPr/>
          <p:nvPr/>
        </p:nvSpPr>
        <p:spPr>
          <a:xfrm>
            <a:off x="901700" y="4600575"/>
            <a:ext cx="869950" cy="60325"/>
          </a:xfrm>
          <a:custGeom>
            <a:avLst/>
            <a:gdLst>
              <a:gd name="txL" fmla="*/ 0 w 548"/>
              <a:gd name="txT" fmla="*/ 0 h 42"/>
              <a:gd name="txR" fmla="*/ 548 w 548"/>
              <a:gd name="txB" fmla="*/ 42 h 42"/>
            </a:gdLst>
            <a:ahLst/>
            <a:cxnLst>
              <a:cxn ang="0">
                <a:pos x="0" y="2147483647"/>
              </a:cxn>
              <a:cxn ang="0">
                <a:pos x="2147483647" y="2147483647"/>
              </a:cxn>
              <a:cxn ang="0">
                <a:pos x="2147483647" y="0"/>
              </a:cxn>
            </a:cxnLst>
            <a:rect l="txL" t="txT" r="txR" b="txB"/>
            <a:pathLst>
              <a:path w="548" h="42">
                <a:moveTo>
                  <a:pt x="0" y="42"/>
                </a:moveTo>
                <a:lnTo>
                  <a:pt x="482" y="42"/>
                </a:lnTo>
                <a:cubicBezTo>
                  <a:pt x="504" y="28"/>
                  <a:pt x="548" y="0"/>
                  <a:pt x="548"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96269" name="Freeform 13"/>
          <p:cNvSpPr/>
          <p:nvPr/>
        </p:nvSpPr>
        <p:spPr>
          <a:xfrm>
            <a:off x="901700" y="5192713"/>
            <a:ext cx="860425" cy="60325"/>
          </a:xfrm>
          <a:custGeom>
            <a:avLst/>
            <a:gdLst>
              <a:gd name="txL" fmla="*/ 0 w 542"/>
              <a:gd name="txT" fmla="*/ 0 h 42"/>
              <a:gd name="txR" fmla="*/ 542 w 542"/>
              <a:gd name="txB" fmla="*/ 42 h 42"/>
            </a:gdLst>
            <a:ahLst/>
            <a:cxnLst>
              <a:cxn ang="0">
                <a:pos x="0" y="2147483647"/>
              </a:cxn>
              <a:cxn ang="0">
                <a:pos x="2147483647" y="2147483647"/>
              </a:cxn>
              <a:cxn ang="0">
                <a:pos x="2147483647" y="0"/>
              </a:cxn>
            </a:cxnLst>
            <a:rect l="txL" t="txT" r="txR" b="txB"/>
            <a:pathLst>
              <a:path w="542" h="42">
                <a:moveTo>
                  <a:pt x="0" y="42"/>
                </a:moveTo>
                <a:lnTo>
                  <a:pt x="476" y="42"/>
                </a:lnTo>
                <a:cubicBezTo>
                  <a:pt x="498" y="28"/>
                  <a:pt x="542" y="0"/>
                  <a:pt x="542"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96270" name="AutoShape 14"/>
          <p:cNvSpPr/>
          <p:nvPr/>
        </p:nvSpPr>
        <p:spPr>
          <a:xfrm>
            <a:off x="8267700" y="2814638"/>
            <a:ext cx="838200" cy="3030537"/>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96271" name="Text Box 15"/>
          <p:cNvSpPr txBox="1"/>
          <p:nvPr/>
        </p:nvSpPr>
        <p:spPr>
          <a:xfrm>
            <a:off x="8305800" y="29924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5</a:t>
            </a:r>
            <a:endParaRPr lang="en-US" altLang="zh-CN" sz="2000" dirty="0">
              <a:solidFill>
                <a:srgbClr val="333399"/>
              </a:solidFill>
              <a:latin typeface="Arial" panose="020B0604020202020204" pitchFamily="34" charset="0"/>
            </a:endParaRPr>
          </a:p>
        </p:txBody>
      </p:sp>
      <p:sp>
        <p:nvSpPr>
          <p:cNvPr id="96272" name="Text Box 16"/>
          <p:cNvSpPr txBox="1"/>
          <p:nvPr/>
        </p:nvSpPr>
        <p:spPr>
          <a:xfrm>
            <a:off x="8305800" y="361950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4</a:t>
            </a:r>
            <a:endParaRPr lang="en-US" altLang="zh-CN" sz="2000" dirty="0">
              <a:solidFill>
                <a:srgbClr val="333399"/>
              </a:solidFill>
              <a:latin typeface="Arial" panose="020B0604020202020204" pitchFamily="34" charset="0"/>
            </a:endParaRPr>
          </a:p>
        </p:txBody>
      </p:sp>
      <p:sp>
        <p:nvSpPr>
          <p:cNvPr id="96273" name="Text Box 17"/>
          <p:cNvSpPr txBox="1"/>
          <p:nvPr/>
        </p:nvSpPr>
        <p:spPr>
          <a:xfrm>
            <a:off x="8305800" y="4176713"/>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3</a:t>
            </a:r>
            <a:endParaRPr lang="en-US" altLang="zh-CN" sz="2000" dirty="0">
              <a:solidFill>
                <a:srgbClr val="333399"/>
              </a:solidFill>
              <a:latin typeface="Arial" panose="020B0604020202020204" pitchFamily="34" charset="0"/>
            </a:endParaRPr>
          </a:p>
        </p:txBody>
      </p:sp>
      <p:sp>
        <p:nvSpPr>
          <p:cNvPr id="96274" name="Text Box 18"/>
          <p:cNvSpPr txBox="1"/>
          <p:nvPr/>
        </p:nvSpPr>
        <p:spPr>
          <a:xfrm>
            <a:off x="8305800" y="473710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2</a:t>
            </a:r>
            <a:endParaRPr lang="en-US" altLang="zh-CN" sz="2000" dirty="0">
              <a:solidFill>
                <a:srgbClr val="333399"/>
              </a:solidFill>
              <a:latin typeface="Arial" panose="020B0604020202020204" pitchFamily="34" charset="0"/>
            </a:endParaRPr>
          </a:p>
        </p:txBody>
      </p:sp>
      <p:sp>
        <p:nvSpPr>
          <p:cNvPr id="96275" name="Text Box 19"/>
          <p:cNvSpPr txBox="1"/>
          <p:nvPr/>
        </p:nvSpPr>
        <p:spPr>
          <a:xfrm>
            <a:off x="8305800" y="530225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1</a:t>
            </a:r>
            <a:endParaRPr lang="en-US" altLang="zh-CN" sz="2000" dirty="0">
              <a:solidFill>
                <a:srgbClr val="333399"/>
              </a:solidFill>
              <a:latin typeface="Arial" panose="020B0604020202020204" pitchFamily="34" charset="0"/>
            </a:endParaRPr>
          </a:p>
        </p:txBody>
      </p:sp>
      <p:sp>
        <p:nvSpPr>
          <p:cNvPr id="96276" name="Freeform 20"/>
          <p:cNvSpPr/>
          <p:nvPr/>
        </p:nvSpPr>
        <p:spPr>
          <a:xfrm>
            <a:off x="8267700" y="3414713"/>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42"/>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96277" name="Freeform 21"/>
          <p:cNvSpPr/>
          <p:nvPr/>
        </p:nvSpPr>
        <p:spPr>
          <a:xfrm>
            <a:off x="8277225" y="3989388"/>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36"/>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96278" name="Freeform 22"/>
          <p:cNvSpPr/>
          <p:nvPr/>
        </p:nvSpPr>
        <p:spPr>
          <a:xfrm>
            <a:off x="8255000" y="4565650"/>
            <a:ext cx="869950" cy="60325"/>
          </a:xfrm>
          <a:custGeom>
            <a:avLst/>
            <a:gdLst>
              <a:gd name="txL" fmla="*/ 0 w 548"/>
              <a:gd name="txT" fmla="*/ 0 h 42"/>
              <a:gd name="txR" fmla="*/ 548 w 548"/>
              <a:gd name="txB" fmla="*/ 42 h 42"/>
            </a:gdLst>
            <a:ahLst/>
            <a:cxnLst>
              <a:cxn ang="0">
                <a:pos x="0" y="2147483647"/>
              </a:cxn>
              <a:cxn ang="0">
                <a:pos x="2147483647" y="2147483647"/>
              </a:cxn>
              <a:cxn ang="0">
                <a:pos x="2147483647" y="0"/>
              </a:cxn>
            </a:cxnLst>
            <a:rect l="txL" t="txT" r="txR" b="txB"/>
            <a:pathLst>
              <a:path w="548" h="42">
                <a:moveTo>
                  <a:pt x="0" y="42"/>
                </a:moveTo>
                <a:lnTo>
                  <a:pt x="482" y="42"/>
                </a:lnTo>
                <a:cubicBezTo>
                  <a:pt x="504" y="28"/>
                  <a:pt x="548" y="0"/>
                  <a:pt x="548"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96279" name="Freeform 23"/>
          <p:cNvSpPr/>
          <p:nvPr/>
        </p:nvSpPr>
        <p:spPr>
          <a:xfrm>
            <a:off x="8255000" y="5157788"/>
            <a:ext cx="860425" cy="60325"/>
          </a:xfrm>
          <a:custGeom>
            <a:avLst/>
            <a:gdLst>
              <a:gd name="txL" fmla="*/ 0 w 542"/>
              <a:gd name="txT" fmla="*/ 0 h 42"/>
              <a:gd name="txR" fmla="*/ 542 w 542"/>
              <a:gd name="txB" fmla="*/ 42 h 42"/>
            </a:gdLst>
            <a:ahLst/>
            <a:cxnLst>
              <a:cxn ang="0">
                <a:pos x="0" y="2147483647"/>
              </a:cxn>
              <a:cxn ang="0">
                <a:pos x="2147483647" y="2147483647"/>
              </a:cxn>
              <a:cxn ang="0">
                <a:pos x="2147483647" y="0"/>
              </a:cxn>
            </a:cxnLst>
            <a:rect l="txL" t="txT" r="txR" b="txB"/>
            <a:pathLst>
              <a:path w="542" h="42">
                <a:moveTo>
                  <a:pt x="0" y="42"/>
                </a:moveTo>
                <a:lnTo>
                  <a:pt x="476" y="42"/>
                </a:lnTo>
                <a:cubicBezTo>
                  <a:pt x="498" y="28"/>
                  <a:pt x="542" y="0"/>
                  <a:pt x="542"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96280" name="Text Box 24"/>
          <p:cNvSpPr txBox="1"/>
          <p:nvPr/>
        </p:nvSpPr>
        <p:spPr>
          <a:xfrm>
            <a:off x="776288" y="1973263"/>
            <a:ext cx="867410" cy="398780"/>
          </a:xfrm>
          <a:prstGeom prst="rect">
            <a:avLst/>
          </a:prstGeom>
          <a:noFill/>
          <a:ln w="12700">
            <a:noFill/>
          </a:ln>
        </p:spPr>
        <p:txBody>
          <a:bodyPr wrap="none">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en-US" altLang="zh-CN" sz="1000" dirty="0">
                <a:solidFill>
                  <a:srgbClr val="333399"/>
                </a:solidFill>
                <a:latin typeface="Arial" panose="020B0604020202020204" pitchFamily="34" charset="0"/>
                <a:ea typeface="黑体" panose="02010609060101010101" pitchFamily="2" charset="-122"/>
              </a:rPr>
              <a:t> </a:t>
            </a:r>
            <a:r>
              <a:rPr lang="en-US" altLang="zh-CN" sz="2000" dirty="0">
                <a:solidFill>
                  <a:srgbClr val="333399"/>
                </a:solidFill>
                <a:latin typeface="Arial" panose="020B0604020202020204" pitchFamily="34" charset="0"/>
                <a:ea typeface="黑体" panose="02010609060101010101" pitchFamily="2" charset="-122"/>
              </a:rPr>
              <a:t>1</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96281" name="AutoShape 25"/>
          <p:cNvSpPr/>
          <p:nvPr/>
        </p:nvSpPr>
        <p:spPr>
          <a:xfrm>
            <a:off x="8415338" y="2317750"/>
            <a:ext cx="685800" cy="557213"/>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96282" name="Text Box 26"/>
          <p:cNvSpPr txBox="1"/>
          <p:nvPr/>
        </p:nvSpPr>
        <p:spPr>
          <a:xfrm>
            <a:off x="8408988" y="2422525"/>
            <a:ext cx="614045"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AP</a:t>
            </a:r>
            <a:r>
              <a:rPr lang="en-US" altLang="zh-CN" sz="2000" b="1" baseline="-25000" dirty="0">
                <a:solidFill>
                  <a:srgbClr val="333399"/>
                </a:solidFill>
                <a:latin typeface="Arial" panose="020B0604020202020204" pitchFamily="34" charset="0"/>
              </a:rPr>
              <a:t>2</a:t>
            </a:r>
            <a:endParaRPr lang="en-US" altLang="zh-CN" sz="2000" b="1" dirty="0">
              <a:solidFill>
                <a:srgbClr val="333399"/>
              </a:solidFill>
              <a:latin typeface="Arial" panose="020B0604020202020204" pitchFamily="34" charset="0"/>
            </a:endParaRPr>
          </a:p>
        </p:txBody>
      </p:sp>
      <p:sp>
        <p:nvSpPr>
          <p:cNvPr id="96283" name="AutoShape 27"/>
          <p:cNvSpPr/>
          <p:nvPr/>
        </p:nvSpPr>
        <p:spPr>
          <a:xfrm>
            <a:off x="919163" y="2360613"/>
            <a:ext cx="685800" cy="557212"/>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96284" name="Text Box 28"/>
          <p:cNvSpPr txBox="1"/>
          <p:nvPr/>
        </p:nvSpPr>
        <p:spPr>
          <a:xfrm>
            <a:off x="939800" y="2481263"/>
            <a:ext cx="614045"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AP</a:t>
            </a:r>
            <a:r>
              <a:rPr lang="en-US" altLang="zh-CN" sz="2000" b="1" baseline="-25000" dirty="0">
                <a:solidFill>
                  <a:srgbClr val="333399"/>
                </a:solidFill>
                <a:latin typeface="Arial" panose="020B0604020202020204" pitchFamily="34" charset="0"/>
              </a:rPr>
              <a:t>1</a:t>
            </a:r>
            <a:endParaRPr lang="en-US" altLang="zh-CN" sz="2000" b="1" dirty="0">
              <a:solidFill>
                <a:srgbClr val="333399"/>
              </a:solidFill>
              <a:latin typeface="Arial" panose="020B0604020202020204" pitchFamily="34" charset="0"/>
            </a:endParaRPr>
          </a:p>
        </p:txBody>
      </p:sp>
      <p:sp>
        <p:nvSpPr>
          <p:cNvPr id="116765" name="AutoShape 29"/>
          <p:cNvSpPr/>
          <p:nvPr/>
        </p:nvSpPr>
        <p:spPr>
          <a:xfrm flipV="1">
            <a:off x="1035050" y="3354388"/>
            <a:ext cx="196850" cy="361950"/>
          </a:xfrm>
          <a:prstGeom prst="upArrow">
            <a:avLst>
              <a:gd name="adj1" fmla="val 50000"/>
              <a:gd name="adj2" fmla="val 45967"/>
            </a:avLst>
          </a:prstGeom>
          <a:solidFill>
            <a:schemeClr val="hlink"/>
          </a:solidFill>
          <a:ln w="12700" cap="flat" cmpd="sng">
            <a:solidFill>
              <a:schemeClr val="tx1"/>
            </a:solidFill>
            <a:prstDash val="solid"/>
            <a:miter/>
            <a:headEnd type="none" w="med" len="med"/>
            <a:tailEnd type="none" w="med" len="med"/>
          </a:ln>
        </p:spPr>
        <p:txBody>
          <a:bodyPr vert="eaVert" wrap="none" anchor="ctr"/>
          <a:p>
            <a:endParaRPr lang="zh-CN" altLang="en-US" sz="3200" dirty="0">
              <a:latin typeface="Arial" panose="020B0604020202020204" pitchFamily="34" charset="0"/>
            </a:endParaRPr>
          </a:p>
        </p:txBody>
      </p:sp>
      <p:sp>
        <p:nvSpPr>
          <p:cNvPr id="96286" name="Text Box 30"/>
          <p:cNvSpPr txBox="1"/>
          <p:nvPr/>
        </p:nvSpPr>
        <p:spPr>
          <a:xfrm>
            <a:off x="8151813" y="1973263"/>
            <a:ext cx="867410" cy="398780"/>
          </a:xfrm>
          <a:prstGeom prst="rect">
            <a:avLst/>
          </a:prstGeom>
          <a:noFill/>
          <a:ln w="12700">
            <a:noFill/>
          </a:ln>
        </p:spPr>
        <p:txBody>
          <a:bodyPr wrap="none">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en-US" altLang="zh-CN" sz="1000" dirty="0">
                <a:solidFill>
                  <a:srgbClr val="333399"/>
                </a:solidFill>
                <a:latin typeface="Arial" panose="020B0604020202020204" pitchFamily="34" charset="0"/>
                <a:ea typeface="黑体" panose="02010609060101010101" pitchFamily="2" charset="-122"/>
              </a:rPr>
              <a:t> </a:t>
            </a:r>
            <a:r>
              <a:rPr lang="en-US" altLang="zh-CN" sz="2000" dirty="0">
                <a:solidFill>
                  <a:srgbClr val="333399"/>
                </a:solidFill>
                <a:latin typeface="Arial" panose="020B0604020202020204" pitchFamily="34" charset="0"/>
                <a:ea typeface="黑体" panose="02010609060101010101" pitchFamily="2" charset="-122"/>
              </a:rPr>
              <a:t>2</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96287" name="Text Box 31"/>
          <p:cNvSpPr txBox="1"/>
          <p:nvPr/>
        </p:nvSpPr>
        <p:spPr>
          <a:xfrm>
            <a:off x="2000250" y="3068638"/>
            <a:ext cx="4043680" cy="460375"/>
          </a:xfrm>
          <a:prstGeom prst="rect">
            <a:avLst/>
          </a:prstGeom>
          <a:noFill/>
          <a:ln w="12700">
            <a:noFill/>
          </a:ln>
        </p:spPr>
        <p:txBody>
          <a:bodyPr wrap="none">
            <a:spAutoFit/>
          </a:bodyPr>
          <a:p>
            <a:pPr defTabSz="762000" eaLnBrk="0" hangingPunct="0"/>
            <a:r>
              <a:rPr lang="zh-CN" altLang="en-US" sz="2400" dirty="0">
                <a:solidFill>
                  <a:srgbClr val="333399"/>
                </a:solidFill>
                <a:latin typeface="Arial" panose="020B0604020202020204" pitchFamily="34" charset="0"/>
                <a:ea typeface="黑体" panose="02010609060101010101" pitchFamily="2" charset="-122"/>
              </a:rPr>
              <a:t>应用层</a:t>
            </a:r>
            <a:r>
              <a:rPr lang="en-US" altLang="zh-CN" sz="2400" dirty="0">
                <a:solidFill>
                  <a:srgbClr val="333399"/>
                </a:solidFill>
                <a:latin typeface="Arial" panose="020B0604020202020204" pitchFamily="34" charset="0"/>
                <a:ea typeface="黑体" panose="02010609060101010101" pitchFamily="2" charset="-122"/>
              </a:rPr>
              <a:t> PDU </a:t>
            </a:r>
            <a:r>
              <a:rPr lang="zh-CN" altLang="en-US" sz="2400" dirty="0">
                <a:solidFill>
                  <a:srgbClr val="333399"/>
                </a:solidFill>
                <a:latin typeface="Arial" panose="020B0604020202020204" pitchFamily="34" charset="0"/>
                <a:ea typeface="黑体" panose="02010609060101010101" pitchFamily="2" charset="-122"/>
              </a:rPr>
              <a:t>再传送到运输层</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116768" name="Text Box 32"/>
          <p:cNvSpPr txBox="1"/>
          <p:nvPr/>
        </p:nvSpPr>
        <p:spPr>
          <a:xfrm>
            <a:off x="2000250" y="3600450"/>
            <a:ext cx="4754880" cy="460375"/>
          </a:xfrm>
          <a:prstGeom prst="rect">
            <a:avLst/>
          </a:prstGeom>
          <a:noFill/>
          <a:ln w="12700">
            <a:noFill/>
          </a:ln>
        </p:spPr>
        <p:txBody>
          <a:bodyPr wrap="none">
            <a:spAutoFit/>
          </a:bodyPr>
          <a:p>
            <a:pPr defTabSz="762000" eaLnBrk="0" hangingPunct="0"/>
            <a:r>
              <a:rPr lang="zh-CN" altLang="en-US" sz="2400" dirty="0">
                <a:solidFill>
                  <a:srgbClr val="333399"/>
                </a:solidFill>
                <a:latin typeface="Arial" panose="020B0604020202020204" pitchFamily="34" charset="0"/>
                <a:ea typeface="黑体" panose="02010609060101010101" pitchFamily="2" charset="-122"/>
              </a:rPr>
              <a:t>加上运输层首部，成为运输层报文</a:t>
            </a:r>
            <a:endParaRPr lang="zh-CN" altLang="en-US" sz="3600" dirty="0">
              <a:solidFill>
                <a:srgbClr val="333399"/>
              </a:solidFill>
              <a:latin typeface="Arial" panose="020B0604020202020204" pitchFamily="34" charset="0"/>
              <a:ea typeface="黑体" panose="02010609060101010101" pitchFamily="2"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6765"/>
                                        </p:tgtEl>
                                        <p:attrNameLst>
                                          <p:attrName>style.visibility</p:attrName>
                                        </p:attrNameLst>
                                      </p:cBhvr>
                                      <p:to>
                                        <p:strVal val="visible"/>
                                      </p:to>
                                    </p:set>
                                    <p:animEffect transition="in" filter="wipe(up)">
                                      <p:cBhvr>
                                        <p:cTn id="7" dur="1000"/>
                                        <p:tgtEl>
                                          <p:spTgt spid="116765"/>
                                        </p:tgtEl>
                                      </p:cBhvr>
                                    </p:animEffect>
                                  </p:childTnLst>
                                </p:cTn>
                              </p:par>
                            </p:childTnLst>
                          </p:cTn>
                        </p:par>
                        <p:par>
                          <p:cTn id="8" fill="hold">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67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5" grpId="0" bldLvl="0" animBg="1"/>
      <p:bldP spid="116768"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2"/>
          <p:cNvSpPr>
            <a:spLocks noGrp="1"/>
          </p:cNvSpPr>
          <p:nvPr>
            <p:ph type="title" idx="4294967295"/>
          </p:nvPr>
        </p:nvSpPr>
        <p:spPr/>
        <p:txBody>
          <a:bodyPr vert="horz" wrap="square" lIns="91440" tIns="45720" rIns="91440" bIns="45720" anchor="ctr"/>
          <a:p>
            <a:pPr algn="ctr" eaLnBrk="1" hangingPunct="1"/>
            <a:r>
              <a:rPr lang="zh-CN" altLang="en-US" dirty="0"/>
              <a:t>主机</a:t>
            </a:r>
            <a:r>
              <a:rPr lang="en-US" altLang="zh-CN" sz="1400" dirty="0"/>
              <a:t> </a:t>
            </a:r>
            <a:r>
              <a:rPr lang="en-US" altLang="zh-CN" dirty="0"/>
              <a:t>1</a:t>
            </a:r>
            <a:r>
              <a:rPr lang="en-US" altLang="zh-CN" sz="1400" dirty="0"/>
              <a:t> </a:t>
            </a:r>
            <a:r>
              <a:rPr lang="zh-CN" altLang="en-US" dirty="0"/>
              <a:t>向主机</a:t>
            </a:r>
            <a:r>
              <a:rPr lang="en-US" altLang="zh-CN" sz="1400" dirty="0"/>
              <a:t> </a:t>
            </a:r>
            <a:r>
              <a:rPr lang="en-US" altLang="zh-CN" dirty="0"/>
              <a:t>2</a:t>
            </a:r>
            <a:r>
              <a:rPr lang="en-US" altLang="zh-CN" sz="1400" dirty="0"/>
              <a:t> </a:t>
            </a:r>
            <a:r>
              <a:rPr lang="zh-CN" altLang="en-US" dirty="0"/>
              <a:t>发送数据</a:t>
            </a:r>
            <a:r>
              <a:rPr lang="en-US" altLang="zh-CN" dirty="0">
                <a:solidFill>
                  <a:schemeClr val="tx1"/>
                </a:solidFill>
              </a:rPr>
              <a:t> </a:t>
            </a:r>
            <a:endParaRPr lang="en-US" altLang="zh-CN" dirty="0">
              <a:solidFill>
                <a:schemeClr val="tx1"/>
              </a:solidFill>
            </a:endParaRPr>
          </a:p>
        </p:txBody>
      </p:sp>
      <p:sp>
        <p:nvSpPr>
          <p:cNvPr id="97283" name="AutoShape 3"/>
          <p:cNvSpPr/>
          <p:nvPr/>
        </p:nvSpPr>
        <p:spPr>
          <a:xfrm rot="-5400000">
            <a:off x="4754563" y="1531938"/>
            <a:ext cx="417512" cy="8991600"/>
          </a:xfrm>
          <a:prstGeom prst="can">
            <a:avLst>
              <a:gd name="adj" fmla="val 48653"/>
            </a:avLst>
          </a:prstGeom>
          <a:gradFill rotWithShape="0">
            <a:gsLst>
              <a:gs pos="0">
                <a:srgbClr val="ACACAC"/>
              </a:gs>
              <a:gs pos="50000">
                <a:srgbClr val="EAEAEA"/>
              </a:gs>
              <a:gs pos="100000">
                <a:srgbClr val="ACACAC"/>
              </a:gs>
            </a:gsLst>
            <a:lin ang="5400000" scaled="1"/>
            <a:tileRect/>
          </a:gradFill>
          <a:ln w="19050" cap="flat" cmpd="sng">
            <a:solidFill>
              <a:schemeClr val="tx1"/>
            </a:solidFill>
            <a:prstDash val="solid"/>
            <a:headEnd type="none" w="sm" len="lg"/>
            <a:tailEnd type="none" w="sm" len="lg"/>
          </a:ln>
        </p:spPr>
        <p:txBody>
          <a:bodyPr wrap="none" anchor="ctr"/>
          <a:p>
            <a:endParaRPr lang="zh-CN" altLang="en-US" sz="3200" dirty="0">
              <a:latin typeface="Arial" panose="020B0604020202020204" pitchFamily="34" charset="0"/>
            </a:endParaRPr>
          </a:p>
        </p:txBody>
      </p:sp>
      <p:sp>
        <p:nvSpPr>
          <p:cNvPr id="97284" name="AutoShape 4"/>
          <p:cNvSpPr/>
          <p:nvPr/>
        </p:nvSpPr>
        <p:spPr>
          <a:xfrm>
            <a:off x="914400" y="2847975"/>
            <a:ext cx="838200" cy="2997200"/>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97285" name="Text Box 5"/>
          <p:cNvSpPr txBox="1"/>
          <p:nvPr/>
        </p:nvSpPr>
        <p:spPr>
          <a:xfrm>
            <a:off x="1162050" y="3027363"/>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5</a:t>
            </a:r>
            <a:endParaRPr lang="en-US" altLang="zh-CN" sz="2000" dirty="0">
              <a:solidFill>
                <a:srgbClr val="333399"/>
              </a:solidFill>
              <a:latin typeface="Arial" panose="020B0604020202020204" pitchFamily="34" charset="0"/>
            </a:endParaRPr>
          </a:p>
        </p:txBody>
      </p:sp>
      <p:sp>
        <p:nvSpPr>
          <p:cNvPr id="97286" name="Text Box 6"/>
          <p:cNvSpPr txBox="1"/>
          <p:nvPr/>
        </p:nvSpPr>
        <p:spPr>
          <a:xfrm>
            <a:off x="1162050" y="3654425"/>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4</a:t>
            </a:r>
            <a:endParaRPr lang="en-US" altLang="zh-CN" sz="2000" dirty="0">
              <a:solidFill>
                <a:srgbClr val="333399"/>
              </a:solidFill>
              <a:latin typeface="Arial" panose="020B0604020202020204" pitchFamily="34" charset="0"/>
            </a:endParaRPr>
          </a:p>
        </p:txBody>
      </p:sp>
      <p:sp>
        <p:nvSpPr>
          <p:cNvPr id="97287" name="Text Box 7"/>
          <p:cNvSpPr txBox="1"/>
          <p:nvPr/>
        </p:nvSpPr>
        <p:spPr>
          <a:xfrm>
            <a:off x="1162050" y="42116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3</a:t>
            </a:r>
            <a:endParaRPr lang="en-US" altLang="zh-CN" sz="2000" dirty="0">
              <a:solidFill>
                <a:srgbClr val="333399"/>
              </a:solidFill>
              <a:latin typeface="Arial" panose="020B0604020202020204" pitchFamily="34" charset="0"/>
            </a:endParaRPr>
          </a:p>
        </p:txBody>
      </p:sp>
      <p:sp>
        <p:nvSpPr>
          <p:cNvPr id="97288" name="Text Box 8"/>
          <p:cNvSpPr txBox="1"/>
          <p:nvPr/>
        </p:nvSpPr>
        <p:spPr>
          <a:xfrm>
            <a:off x="1162050" y="47704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2</a:t>
            </a:r>
            <a:endParaRPr lang="en-US" altLang="zh-CN" sz="2000" dirty="0">
              <a:solidFill>
                <a:srgbClr val="333399"/>
              </a:solidFill>
              <a:latin typeface="Arial" panose="020B0604020202020204" pitchFamily="34" charset="0"/>
            </a:endParaRPr>
          </a:p>
        </p:txBody>
      </p:sp>
      <p:sp>
        <p:nvSpPr>
          <p:cNvPr id="97289" name="Text Box 9"/>
          <p:cNvSpPr txBox="1"/>
          <p:nvPr/>
        </p:nvSpPr>
        <p:spPr>
          <a:xfrm>
            <a:off x="1162050" y="5337175"/>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1</a:t>
            </a:r>
            <a:endParaRPr lang="en-US" altLang="zh-CN" sz="2000" dirty="0">
              <a:solidFill>
                <a:srgbClr val="333399"/>
              </a:solidFill>
              <a:latin typeface="Arial" panose="020B0604020202020204" pitchFamily="34" charset="0"/>
            </a:endParaRPr>
          </a:p>
        </p:txBody>
      </p:sp>
      <p:sp>
        <p:nvSpPr>
          <p:cNvPr id="97290" name="Freeform 10"/>
          <p:cNvSpPr/>
          <p:nvPr/>
        </p:nvSpPr>
        <p:spPr>
          <a:xfrm>
            <a:off x="914400" y="3449638"/>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42"/>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97291" name="Freeform 11"/>
          <p:cNvSpPr/>
          <p:nvPr/>
        </p:nvSpPr>
        <p:spPr>
          <a:xfrm>
            <a:off x="923925" y="4024313"/>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36"/>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97292" name="Freeform 12"/>
          <p:cNvSpPr/>
          <p:nvPr/>
        </p:nvSpPr>
        <p:spPr>
          <a:xfrm>
            <a:off x="901700" y="4600575"/>
            <a:ext cx="869950" cy="60325"/>
          </a:xfrm>
          <a:custGeom>
            <a:avLst/>
            <a:gdLst>
              <a:gd name="txL" fmla="*/ 0 w 548"/>
              <a:gd name="txT" fmla="*/ 0 h 42"/>
              <a:gd name="txR" fmla="*/ 548 w 548"/>
              <a:gd name="txB" fmla="*/ 42 h 42"/>
            </a:gdLst>
            <a:ahLst/>
            <a:cxnLst>
              <a:cxn ang="0">
                <a:pos x="0" y="2147483647"/>
              </a:cxn>
              <a:cxn ang="0">
                <a:pos x="2147483647" y="2147483647"/>
              </a:cxn>
              <a:cxn ang="0">
                <a:pos x="2147483647" y="0"/>
              </a:cxn>
            </a:cxnLst>
            <a:rect l="txL" t="txT" r="txR" b="txB"/>
            <a:pathLst>
              <a:path w="548" h="42">
                <a:moveTo>
                  <a:pt x="0" y="42"/>
                </a:moveTo>
                <a:lnTo>
                  <a:pt x="482" y="42"/>
                </a:lnTo>
                <a:cubicBezTo>
                  <a:pt x="504" y="28"/>
                  <a:pt x="548" y="0"/>
                  <a:pt x="548"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97293" name="Freeform 13"/>
          <p:cNvSpPr/>
          <p:nvPr/>
        </p:nvSpPr>
        <p:spPr>
          <a:xfrm>
            <a:off x="901700" y="5192713"/>
            <a:ext cx="860425" cy="60325"/>
          </a:xfrm>
          <a:custGeom>
            <a:avLst/>
            <a:gdLst>
              <a:gd name="txL" fmla="*/ 0 w 542"/>
              <a:gd name="txT" fmla="*/ 0 h 42"/>
              <a:gd name="txR" fmla="*/ 542 w 542"/>
              <a:gd name="txB" fmla="*/ 42 h 42"/>
            </a:gdLst>
            <a:ahLst/>
            <a:cxnLst>
              <a:cxn ang="0">
                <a:pos x="0" y="2147483647"/>
              </a:cxn>
              <a:cxn ang="0">
                <a:pos x="2147483647" y="2147483647"/>
              </a:cxn>
              <a:cxn ang="0">
                <a:pos x="2147483647" y="0"/>
              </a:cxn>
            </a:cxnLst>
            <a:rect l="txL" t="txT" r="txR" b="txB"/>
            <a:pathLst>
              <a:path w="542" h="42">
                <a:moveTo>
                  <a:pt x="0" y="42"/>
                </a:moveTo>
                <a:lnTo>
                  <a:pt x="476" y="42"/>
                </a:lnTo>
                <a:cubicBezTo>
                  <a:pt x="498" y="28"/>
                  <a:pt x="542" y="0"/>
                  <a:pt x="542"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97294" name="AutoShape 14"/>
          <p:cNvSpPr/>
          <p:nvPr/>
        </p:nvSpPr>
        <p:spPr>
          <a:xfrm>
            <a:off x="8267700" y="2814638"/>
            <a:ext cx="838200" cy="3030537"/>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97295" name="Text Box 15"/>
          <p:cNvSpPr txBox="1"/>
          <p:nvPr/>
        </p:nvSpPr>
        <p:spPr>
          <a:xfrm>
            <a:off x="8305800" y="29924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5</a:t>
            </a:r>
            <a:endParaRPr lang="en-US" altLang="zh-CN" sz="2000" dirty="0">
              <a:solidFill>
                <a:srgbClr val="333399"/>
              </a:solidFill>
              <a:latin typeface="Arial" panose="020B0604020202020204" pitchFamily="34" charset="0"/>
            </a:endParaRPr>
          </a:p>
        </p:txBody>
      </p:sp>
      <p:sp>
        <p:nvSpPr>
          <p:cNvPr id="97296" name="Text Box 16"/>
          <p:cNvSpPr txBox="1"/>
          <p:nvPr/>
        </p:nvSpPr>
        <p:spPr>
          <a:xfrm>
            <a:off x="8305800" y="361950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4</a:t>
            </a:r>
            <a:endParaRPr lang="en-US" altLang="zh-CN" sz="2000" dirty="0">
              <a:solidFill>
                <a:srgbClr val="333399"/>
              </a:solidFill>
              <a:latin typeface="Arial" panose="020B0604020202020204" pitchFamily="34" charset="0"/>
            </a:endParaRPr>
          </a:p>
        </p:txBody>
      </p:sp>
      <p:sp>
        <p:nvSpPr>
          <p:cNvPr id="97297" name="Text Box 17"/>
          <p:cNvSpPr txBox="1"/>
          <p:nvPr/>
        </p:nvSpPr>
        <p:spPr>
          <a:xfrm>
            <a:off x="8305800" y="4176713"/>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3</a:t>
            </a:r>
            <a:endParaRPr lang="en-US" altLang="zh-CN" sz="2000" dirty="0">
              <a:solidFill>
                <a:srgbClr val="333399"/>
              </a:solidFill>
              <a:latin typeface="Arial" panose="020B0604020202020204" pitchFamily="34" charset="0"/>
            </a:endParaRPr>
          </a:p>
        </p:txBody>
      </p:sp>
      <p:sp>
        <p:nvSpPr>
          <p:cNvPr id="97298" name="Text Box 18"/>
          <p:cNvSpPr txBox="1"/>
          <p:nvPr/>
        </p:nvSpPr>
        <p:spPr>
          <a:xfrm>
            <a:off x="8305800" y="473710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2</a:t>
            </a:r>
            <a:endParaRPr lang="en-US" altLang="zh-CN" sz="2000" dirty="0">
              <a:solidFill>
                <a:srgbClr val="333399"/>
              </a:solidFill>
              <a:latin typeface="Arial" panose="020B0604020202020204" pitchFamily="34" charset="0"/>
            </a:endParaRPr>
          </a:p>
        </p:txBody>
      </p:sp>
      <p:sp>
        <p:nvSpPr>
          <p:cNvPr id="97299" name="Text Box 19"/>
          <p:cNvSpPr txBox="1"/>
          <p:nvPr/>
        </p:nvSpPr>
        <p:spPr>
          <a:xfrm>
            <a:off x="8305800" y="530225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1</a:t>
            </a:r>
            <a:endParaRPr lang="en-US" altLang="zh-CN" sz="2000" dirty="0">
              <a:solidFill>
                <a:srgbClr val="333399"/>
              </a:solidFill>
              <a:latin typeface="Arial" panose="020B0604020202020204" pitchFamily="34" charset="0"/>
            </a:endParaRPr>
          </a:p>
        </p:txBody>
      </p:sp>
      <p:sp>
        <p:nvSpPr>
          <p:cNvPr id="97300" name="Freeform 20"/>
          <p:cNvSpPr/>
          <p:nvPr/>
        </p:nvSpPr>
        <p:spPr>
          <a:xfrm>
            <a:off x="8267700" y="3414713"/>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42"/>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97301" name="Freeform 21"/>
          <p:cNvSpPr/>
          <p:nvPr/>
        </p:nvSpPr>
        <p:spPr>
          <a:xfrm>
            <a:off x="8277225" y="3989388"/>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36"/>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97302" name="Freeform 22"/>
          <p:cNvSpPr/>
          <p:nvPr/>
        </p:nvSpPr>
        <p:spPr>
          <a:xfrm>
            <a:off x="8255000" y="4565650"/>
            <a:ext cx="869950" cy="60325"/>
          </a:xfrm>
          <a:custGeom>
            <a:avLst/>
            <a:gdLst>
              <a:gd name="txL" fmla="*/ 0 w 548"/>
              <a:gd name="txT" fmla="*/ 0 h 42"/>
              <a:gd name="txR" fmla="*/ 548 w 548"/>
              <a:gd name="txB" fmla="*/ 42 h 42"/>
            </a:gdLst>
            <a:ahLst/>
            <a:cxnLst>
              <a:cxn ang="0">
                <a:pos x="0" y="2147483647"/>
              </a:cxn>
              <a:cxn ang="0">
                <a:pos x="2147483647" y="2147483647"/>
              </a:cxn>
              <a:cxn ang="0">
                <a:pos x="2147483647" y="0"/>
              </a:cxn>
            </a:cxnLst>
            <a:rect l="txL" t="txT" r="txR" b="txB"/>
            <a:pathLst>
              <a:path w="548" h="42">
                <a:moveTo>
                  <a:pt x="0" y="42"/>
                </a:moveTo>
                <a:lnTo>
                  <a:pt x="482" y="42"/>
                </a:lnTo>
                <a:cubicBezTo>
                  <a:pt x="504" y="28"/>
                  <a:pt x="548" y="0"/>
                  <a:pt x="548"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97303" name="Freeform 23"/>
          <p:cNvSpPr/>
          <p:nvPr/>
        </p:nvSpPr>
        <p:spPr>
          <a:xfrm>
            <a:off x="8255000" y="5157788"/>
            <a:ext cx="860425" cy="60325"/>
          </a:xfrm>
          <a:custGeom>
            <a:avLst/>
            <a:gdLst>
              <a:gd name="txL" fmla="*/ 0 w 542"/>
              <a:gd name="txT" fmla="*/ 0 h 42"/>
              <a:gd name="txR" fmla="*/ 542 w 542"/>
              <a:gd name="txB" fmla="*/ 42 h 42"/>
            </a:gdLst>
            <a:ahLst/>
            <a:cxnLst>
              <a:cxn ang="0">
                <a:pos x="0" y="2147483647"/>
              </a:cxn>
              <a:cxn ang="0">
                <a:pos x="2147483647" y="2147483647"/>
              </a:cxn>
              <a:cxn ang="0">
                <a:pos x="2147483647" y="0"/>
              </a:cxn>
            </a:cxnLst>
            <a:rect l="txL" t="txT" r="txR" b="txB"/>
            <a:pathLst>
              <a:path w="542" h="42">
                <a:moveTo>
                  <a:pt x="0" y="42"/>
                </a:moveTo>
                <a:lnTo>
                  <a:pt x="476" y="42"/>
                </a:lnTo>
                <a:cubicBezTo>
                  <a:pt x="498" y="28"/>
                  <a:pt x="542" y="0"/>
                  <a:pt x="542"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97304" name="Text Box 24"/>
          <p:cNvSpPr txBox="1"/>
          <p:nvPr/>
        </p:nvSpPr>
        <p:spPr>
          <a:xfrm>
            <a:off x="776288" y="1973263"/>
            <a:ext cx="867410" cy="398780"/>
          </a:xfrm>
          <a:prstGeom prst="rect">
            <a:avLst/>
          </a:prstGeom>
          <a:noFill/>
          <a:ln w="12700">
            <a:noFill/>
          </a:ln>
        </p:spPr>
        <p:txBody>
          <a:bodyPr wrap="none">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en-US" altLang="zh-CN" sz="1000" dirty="0">
                <a:solidFill>
                  <a:srgbClr val="333399"/>
                </a:solidFill>
                <a:latin typeface="Arial" panose="020B0604020202020204" pitchFamily="34" charset="0"/>
                <a:ea typeface="黑体" panose="02010609060101010101" pitchFamily="2" charset="-122"/>
              </a:rPr>
              <a:t> </a:t>
            </a:r>
            <a:r>
              <a:rPr lang="en-US" altLang="zh-CN" sz="2000" dirty="0">
                <a:solidFill>
                  <a:srgbClr val="333399"/>
                </a:solidFill>
                <a:latin typeface="Arial" panose="020B0604020202020204" pitchFamily="34" charset="0"/>
                <a:ea typeface="黑体" panose="02010609060101010101" pitchFamily="2" charset="-122"/>
              </a:rPr>
              <a:t>1</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97305" name="AutoShape 25"/>
          <p:cNvSpPr/>
          <p:nvPr/>
        </p:nvSpPr>
        <p:spPr>
          <a:xfrm>
            <a:off x="8415338" y="2317750"/>
            <a:ext cx="685800" cy="557213"/>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97306" name="Text Box 26"/>
          <p:cNvSpPr txBox="1"/>
          <p:nvPr/>
        </p:nvSpPr>
        <p:spPr>
          <a:xfrm>
            <a:off x="8408988" y="2422525"/>
            <a:ext cx="614045"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AP</a:t>
            </a:r>
            <a:r>
              <a:rPr lang="en-US" altLang="zh-CN" sz="2000" b="1" baseline="-25000" dirty="0">
                <a:solidFill>
                  <a:srgbClr val="333399"/>
                </a:solidFill>
                <a:latin typeface="Arial" panose="020B0604020202020204" pitchFamily="34" charset="0"/>
              </a:rPr>
              <a:t>2</a:t>
            </a:r>
            <a:endParaRPr lang="en-US" altLang="zh-CN" sz="2000" b="1" dirty="0">
              <a:solidFill>
                <a:srgbClr val="333399"/>
              </a:solidFill>
              <a:latin typeface="Arial" panose="020B0604020202020204" pitchFamily="34" charset="0"/>
            </a:endParaRPr>
          </a:p>
        </p:txBody>
      </p:sp>
      <p:sp>
        <p:nvSpPr>
          <p:cNvPr id="97307" name="AutoShape 27"/>
          <p:cNvSpPr/>
          <p:nvPr/>
        </p:nvSpPr>
        <p:spPr>
          <a:xfrm>
            <a:off x="919163" y="2360613"/>
            <a:ext cx="685800" cy="557212"/>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97308" name="Text Box 28"/>
          <p:cNvSpPr txBox="1"/>
          <p:nvPr/>
        </p:nvSpPr>
        <p:spPr>
          <a:xfrm>
            <a:off x="939800" y="2481263"/>
            <a:ext cx="614045"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AP</a:t>
            </a:r>
            <a:r>
              <a:rPr lang="en-US" altLang="zh-CN" sz="2000" b="1" baseline="-25000" dirty="0">
                <a:solidFill>
                  <a:srgbClr val="333399"/>
                </a:solidFill>
                <a:latin typeface="Arial" panose="020B0604020202020204" pitchFamily="34" charset="0"/>
              </a:rPr>
              <a:t>1</a:t>
            </a:r>
            <a:endParaRPr lang="en-US" altLang="zh-CN" sz="2000" b="1" dirty="0">
              <a:solidFill>
                <a:srgbClr val="333399"/>
              </a:solidFill>
              <a:latin typeface="Arial" panose="020B0604020202020204" pitchFamily="34" charset="0"/>
            </a:endParaRPr>
          </a:p>
        </p:txBody>
      </p:sp>
      <p:sp>
        <p:nvSpPr>
          <p:cNvPr id="117789" name="AutoShape 29"/>
          <p:cNvSpPr/>
          <p:nvPr/>
        </p:nvSpPr>
        <p:spPr>
          <a:xfrm flipV="1">
            <a:off x="1035050" y="3930650"/>
            <a:ext cx="196850" cy="361950"/>
          </a:xfrm>
          <a:prstGeom prst="upArrow">
            <a:avLst>
              <a:gd name="adj1" fmla="val 50000"/>
              <a:gd name="adj2" fmla="val 45967"/>
            </a:avLst>
          </a:prstGeom>
          <a:solidFill>
            <a:schemeClr val="hlink"/>
          </a:solidFill>
          <a:ln w="12700" cap="flat" cmpd="sng">
            <a:solidFill>
              <a:schemeClr val="tx1"/>
            </a:solidFill>
            <a:prstDash val="solid"/>
            <a:miter/>
            <a:headEnd type="none" w="med" len="med"/>
            <a:tailEnd type="none" w="med" len="med"/>
          </a:ln>
        </p:spPr>
        <p:txBody>
          <a:bodyPr vert="eaVert" wrap="none" anchor="ctr"/>
          <a:p>
            <a:endParaRPr lang="zh-CN" altLang="en-US" sz="3200" dirty="0">
              <a:latin typeface="Arial" panose="020B0604020202020204" pitchFamily="34" charset="0"/>
            </a:endParaRPr>
          </a:p>
        </p:txBody>
      </p:sp>
      <p:sp>
        <p:nvSpPr>
          <p:cNvPr id="97310" name="Text Box 30"/>
          <p:cNvSpPr txBox="1"/>
          <p:nvPr/>
        </p:nvSpPr>
        <p:spPr>
          <a:xfrm>
            <a:off x="8151813" y="1973263"/>
            <a:ext cx="867410" cy="398780"/>
          </a:xfrm>
          <a:prstGeom prst="rect">
            <a:avLst/>
          </a:prstGeom>
          <a:noFill/>
          <a:ln w="12700">
            <a:noFill/>
          </a:ln>
        </p:spPr>
        <p:txBody>
          <a:bodyPr wrap="none">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en-US" altLang="zh-CN" sz="1000" dirty="0">
                <a:solidFill>
                  <a:srgbClr val="333399"/>
                </a:solidFill>
                <a:latin typeface="Arial" panose="020B0604020202020204" pitchFamily="34" charset="0"/>
                <a:ea typeface="黑体" panose="02010609060101010101" pitchFamily="2" charset="-122"/>
              </a:rPr>
              <a:t> </a:t>
            </a:r>
            <a:r>
              <a:rPr lang="en-US" altLang="zh-CN" sz="2000" dirty="0">
                <a:solidFill>
                  <a:srgbClr val="333399"/>
                </a:solidFill>
                <a:latin typeface="Arial" panose="020B0604020202020204" pitchFamily="34" charset="0"/>
                <a:ea typeface="黑体" panose="02010609060101010101" pitchFamily="2" charset="-122"/>
              </a:rPr>
              <a:t>2</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97311" name="Text Box 31"/>
          <p:cNvSpPr txBox="1"/>
          <p:nvPr/>
        </p:nvSpPr>
        <p:spPr>
          <a:xfrm>
            <a:off x="1928813" y="3625850"/>
            <a:ext cx="3840480" cy="460375"/>
          </a:xfrm>
          <a:prstGeom prst="rect">
            <a:avLst/>
          </a:prstGeom>
          <a:noFill/>
          <a:ln w="12700">
            <a:noFill/>
          </a:ln>
        </p:spPr>
        <p:txBody>
          <a:bodyPr wrap="none">
            <a:spAutoFit/>
          </a:bodyPr>
          <a:p>
            <a:pPr defTabSz="762000" eaLnBrk="0" hangingPunct="0"/>
            <a:r>
              <a:rPr lang="zh-CN" altLang="en-US" sz="2400" dirty="0">
                <a:solidFill>
                  <a:srgbClr val="333399"/>
                </a:solidFill>
                <a:latin typeface="Arial" panose="020B0604020202020204" pitchFamily="34" charset="0"/>
                <a:ea typeface="黑体" panose="02010609060101010101" pitchFamily="2" charset="-122"/>
              </a:rPr>
              <a:t>运输层报文再传送到网络层</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117792" name="Text Box 32"/>
          <p:cNvSpPr txBox="1"/>
          <p:nvPr/>
        </p:nvSpPr>
        <p:spPr>
          <a:xfrm>
            <a:off x="1928813" y="4221163"/>
            <a:ext cx="6120130" cy="460375"/>
          </a:xfrm>
          <a:prstGeom prst="rect">
            <a:avLst/>
          </a:prstGeom>
          <a:noFill/>
          <a:ln w="12700">
            <a:noFill/>
          </a:ln>
        </p:spPr>
        <p:txBody>
          <a:bodyPr wrap="none">
            <a:spAutoFit/>
          </a:bodyPr>
          <a:p>
            <a:pPr defTabSz="762000" eaLnBrk="0" hangingPunct="0"/>
            <a:r>
              <a:rPr lang="zh-CN" altLang="en-US" sz="2400" dirty="0">
                <a:solidFill>
                  <a:srgbClr val="333399"/>
                </a:solidFill>
                <a:latin typeface="Arial" panose="020B0604020202020204" pitchFamily="34" charset="0"/>
                <a:ea typeface="黑体" panose="02010609060101010101" pitchFamily="2" charset="-122"/>
              </a:rPr>
              <a:t>加上网络层首部，成为</a:t>
            </a:r>
            <a:r>
              <a:rPr lang="en-US" altLang="zh-CN" sz="2400" dirty="0">
                <a:solidFill>
                  <a:srgbClr val="333399"/>
                </a:solidFill>
                <a:latin typeface="Arial" panose="020B0604020202020204" pitchFamily="34" charset="0"/>
                <a:ea typeface="黑体" panose="02010609060101010101" pitchFamily="2" charset="-122"/>
              </a:rPr>
              <a:t> IP </a:t>
            </a:r>
            <a:r>
              <a:rPr lang="zh-CN" altLang="en-US" sz="2400" dirty="0">
                <a:solidFill>
                  <a:srgbClr val="333399"/>
                </a:solidFill>
                <a:latin typeface="Arial" panose="020B0604020202020204" pitchFamily="34" charset="0"/>
                <a:ea typeface="黑体" panose="02010609060101010101" pitchFamily="2" charset="-122"/>
              </a:rPr>
              <a:t>数据报（或分组）</a:t>
            </a:r>
            <a:endParaRPr lang="zh-CN" altLang="en-US" sz="2400" dirty="0">
              <a:solidFill>
                <a:srgbClr val="333399"/>
              </a:solidFill>
              <a:latin typeface="Arial" panose="020B0604020202020204" pitchFamily="34" charset="0"/>
              <a:ea typeface="黑体" panose="02010609060101010101" pitchFamily="2"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7789"/>
                                        </p:tgtEl>
                                        <p:attrNameLst>
                                          <p:attrName>style.visibility</p:attrName>
                                        </p:attrNameLst>
                                      </p:cBhvr>
                                      <p:to>
                                        <p:strVal val="visible"/>
                                      </p:to>
                                    </p:set>
                                    <p:animEffect transition="in" filter="wipe(up)">
                                      <p:cBhvr>
                                        <p:cTn id="7" dur="1000"/>
                                        <p:tgtEl>
                                          <p:spTgt spid="117789"/>
                                        </p:tgtEl>
                                      </p:cBhvr>
                                    </p:animEffect>
                                  </p:childTnLst>
                                </p:cTn>
                              </p:par>
                            </p:childTnLst>
                          </p:cTn>
                        </p:par>
                        <p:par>
                          <p:cTn id="8" fill="hold">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77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89" grpId="0" bldLvl="0" animBg="1"/>
      <p:bldP spid="117792"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2"/>
          <p:cNvSpPr>
            <a:spLocks noGrp="1"/>
          </p:cNvSpPr>
          <p:nvPr>
            <p:ph type="title" idx="4294967295"/>
          </p:nvPr>
        </p:nvSpPr>
        <p:spPr/>
        <p:txBody>
          <a:bodyPr vert="horz" wrap="square" lIns="91440" tIns="45720" rIns="91440" bIns="45720" anchor="ctr"/>
          <a:p>
            <a:pPr algn="ctr" eaLnBrk="1" hangingPunct="1"/>
            <a:r>
              <a:rPr lang="zh-CN" altLang="en-US" dirty="0"/>
              <a:t>主机</a:t>
            </a:r>
            <a:r>
              <a:rPr lang="en-US" altLang="zh-CN" sz="1400" dirty="0"/>
              <a:t> </a:t>
            </a:r>
            <a:r>
              <a:rPr lang="en-US" altLang="zh-CN" dirty="0"/>
              <a:t>1</a:t>
            </a:r>
            <a:r>
              <a:rPr lang="en-US" altLang="zh-CN" sz="1400" dirty="0"/>
              <a:t> </a:t>
            </a:r>
            <a:r>
              <a:rPr lang="zh-CN" altLang="en-US" dirty="0"/>
              <a:t>向主机</a:t>
            </a:r>
            <a:r>
              <a:rPr lang="en-US" altLang="zh-CN" sz="1400" dirty="0"/>
              <a:t> </a:t>
            </a:r>
            <a:r>
              <a:rPr lang="en-US" altLang="zh-CN" dirty="0"/>
              <a:t>2</a:t>
            </a:r>
            <a:r>
              <a:rPr lang="en-US" altLang="zh-CN" sz="1400" dirty="0"/>
              <a:t> </a:t>
            </a:r>
            <a:r>
              <a:rPr lang="zh-CN" altLang="en-US" dirty="0"/>
              <a:t>发送数据</a:t>
            </a:r>
            <a:r>
              <a:rPr lang="en-US" altLang="zh-CN" dirty="0">
                <a:solidFill>
                  <a:schemeClr val="tx1"/>
                </a:solidFill>
              </a:rPr>
              <a:t> </a:t>
            </a:r>
            <a:endParaRPr lang="en-US" altLang="zh-CN" dirty="0">
              <a:solidFill>
                <a:schemeClr val="tx1"/>
              </a:solidFill>
            </a:endParaRPr>
          </a:p>
        </p:txBody>
      </p:sp>
      <p:sp>
        <p:nvSpPr>
          <p:cNvPr id="98307" name="AutoShape 3"/>
          <p:cNvSpPr/>
          <p:nvPr/>
        </p:nvSpPr>
        <p:spPr>
          <a:xfrm rot="-5400000">
            <a:off x="4754563" y="1531938"/>
            <a:ext cx="417512" cy="8991600"/>
          </a:xfrm>
          <a:prstGeom prst="can">
            <a:avLst>
              <a:gd name="adj" fmla="val 48653"/>
            </a:avLst>
          </a:prstGeom>
          <a:gradFill rotWithShape="0">
            <a:gsLst>
              <a:gs pos="0">
                <a:srgbClr val="ACACAC"/>
              </a:gs>
              <a:gs pos="50000">
                <a:srgbClr val="EAEAEA"/>
              </a:gs>
              <a:gs pos="100000">
                <a:srgbClr val="ACACAC"/>
              </a:gs>
            </a:gsLst>
            <a:lin ang="5400000" scaled="1"/>
            <a:tileRect/>
          </a:gradFill>
          <a:ln w="19050" cap="flat" cmpd="sng">
            <a:solidFill>
              <a:schemeClr val="tx1"/>
            </a:solidFill>
            <a:prstDash val="solid"/>
            <a:headEnd type="none" w="sm" len="lg"/>
            <a:tailEnd type="none" w="sm" len="lg"/>
          </a:ln>
        </p:spPr>
        <p:txBody>
          <a:bodyPr wrap="none" anchor="ctr"/>
          <a:p>
            <a:endParaRPr lang="zh-CN" altLang="en-US" sz="3200" dirty="0">
              <a:latin typeface="Arial" panose="020B0604020202020204" pitchFamily="34" charset="0"/>
            </a:endParaRPr>
          </a:p>
        </p:txBody>
      </p:sp>
      <p:sp>
        <p:nvSpPr>
          <p:cNvPr id="98308" name="AutoShape 4"/>
          <p:cNvSpPr/>
          <p:nvPr/>
        </p:nvSpPr>
        <p:spPr>
          <a:xfrm>
            <a:off x="914400" y="2847975"/>
            <a:ext cx="838200" cy="2997200"/>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98309" name="Text Box 5"/>
          <p:cNvSpPr txBox="1"/>
          <p:nvPr/>
        </p:nvSpPr>
        <p:spPr>
          <a:xfrm>
            <a:off x="1162050" y="3027363"/>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5</a:t>
            </a:r>
            <a:endParaRPr lang="en-US" altLang="zh-CN" sz="2000" dirty="0">
              <a:solidFill>
                <a:srgbClr val="333399"/>
              </a:solidFill>
              <a:latin typeface="Arial" panose="020B0604020202020204" pitchFamily="34" charset="0"/>
            </a:endParaRPr>
          </a:p>
        </p:txBody>
      </p:sp>
      <p:sp>
        <p:nvSpPr>
          <p:cNvPr id="98310" name="Text Box 6"/>
          <p:cNvSpPr txBox="1"/>
          <p:nvPr/>
        </p:nvSpPr>
        <p:spPr>
          <a:xfrm>
            <a:off x="1162050" y="3654425"/>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4</a:t>
            </a:r>
            <a:endParaRPr lang="en-US" altLang="zh-CN" sz="2000" dirty="0">
              <a:solidFill>
                <a:srgbClr val="333399"/>
              </a:solidFill>
              <a:latin typeface="Arial" panose="020B0604020202020204" pitchFamily="34" charset="0"/>
            </a:endParaRPr>
          </a:p>
        </p:txBody>
      </p:sp>
      <p:sp>
        <p:nvSpPr>
          <p:cNvPr id="98311" name="Text Box 7"/>
          <p:cNvSpPr txBox="1"/>
          <p:nvPr/>
        </p:nvSpPr>
        <p:spPr>
          <a:xfrm>
            <a:off x="1162050" y="42116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3</a:t>
            </a:r>
            <a:endParaRPr lang="en-US" altLang="zh-CN" sz="2000" dirty="0">
              <a:solidFill>
                <a:srgbClr val="333399"/>
              </a:solidFill>
              <a:latin typeface="Arial" panose="020B0604020202020204" pitchFamily="34" charset="0"/>
            </a:endParaRPr>
          </a:p>
        </p:txBody>
      </p:sp>
      <p:sp>
        <p:nvSpPr>
          <p:cNvPr id="98312" name="Text Box 8"/>
          <p:cNvSpPr txBox="1"/>
          <p:nvPr/>
        </p:nvSpPr>
        <p:spPr>
          <a:xfrm>
            <a:off x="1162050" y="47704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2</a:t>
            </a:r>
            <a:endParaRPr lang="en-US" altLang="zh-CN" sz="2000" dirty="0">
              <a:solidFill>
                <a:srgbClr val="333399"/>
              </a:solidFill>
              <a:latin typeface="Arial" panose="020B0604020202020204" pitchFamily="34" charset="0"/>
            </a:endParaRPr>
          </a:p>
        </p:txBody>
      </p:sp>
      <p:sp>
        <p:nvSpPr>
          <p:cNvPr id="98313" name="Text Box 9"/>
          <p:cNvSpPr txBox="1"/>
          <p:nvPr/>
        </p:nvSpPr>
        <p:spPr>
          <a:xfrm>
            <a:off x="1162050" y="5337175"/>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1</a:t>
            </a:r>
            <a:endParaRPr lang="en-US" altLang="zh-CN" sz="2000" dirty="0">
              <a:solidFill>
                <a:srgbClr val="333399"/>
              </a:solidFill>
              <a:latin typeface="Arial" panose="020B0604020202020204" pitchFamily="34" charset="0"/>
            </a:endParaRPr>
          </a:p>
        </p:txBody>
      </p:sp>
      <p:sp>
        <p:nvSpPr>
          <p:cNvPr id="98314" name="Freeform 10"/>
          <p:cNvSpPr/>
          <p:nvPr/>
        </p:nvSpPr>
        <p:spPr>
          <a:xfrm>
            <a:off x="914400" y="3449638"/>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42"/>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98315" name="Freeform 11"/>
          <p:cNvSpPr/>
          <p:nvPr/>
        </p:nvSpPr>
        <p:spPr>
          <a:xfrm>
            <a:off x="923925" y="4024313"/>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36"/>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98316" name="Freeform 12"/>
          <p:cNvSpPr/>
          <p:nvPr/>
        </p:nvSpPr>
        <p:spPr>
          <a:xfrm>
            <a:off x="901700" y="4600575"/>
            <a:ext cx="869950" cy="60325"/>
          </a:xfrm>
          <a:custGeom>
            <a:avLst/>
            <a:gdLst>
              <a:gd name="txL" fmla="*/ 0 w 548"/>
              <a:gd name="txT" fmla="*/ 0 h 42"/>
              <a:gd name="txR" fmla="*/ 548 w 548"/>
              <a:gd name="txB" fmla="*/ 42 h 42"/>
            </a:gdLst>
            <a:ahLst/>
            <a:cxnLst>
              <a:cxn ang="0">
                <a:pos x="0" y="2147483647"/>
              </a:cxn>
              <a:cxn ang="0">
                <a:pos x="2147483647" y="2147483647"/>
              </a:cxn>
              <a:cxn ang="0">
                <a:pos x="2147483647" y="0"/>
              </a:cxn>
            </a:cxnLst>
            <a:rect l="txL" t="txT" r="txR" b="txB"/>
            <a:pathLst>
              <a:path w="548" h="42">
                <a:moveTo>
                  <a:pt x="0" y="42"/>
                </a:moveTo>
                <a:lnTo>
                  <a:pt x="482" y="42"/>
                </a:lnTo>
                <a:cubicBezTo>
                  <a:pt x="504" y="28"/>
                  <a:pt x="548" y="0"/>
                  <a:pt x="548"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98317" name="Freeform 13"/>
          <p:cNvSpPr/>
          <p:nvPr/>
        </p:nvSpPr>
        <p:spPr>
          <a:xfrm>
            <a:off x="901700" y="5192713"/>
            <a:ext cx="860425" cy="60325"/>
          </a:xfrm>
          <a:custGeom>
            <a:avLst/>
            <a:gdLst>
              <a:gd name="txL" fmla="*/ 0 w 542"/>
              <a:gd name="txT" fmla="*/ 0 h 42"/>
              <a:gd name="txR" fmla="*/ 542 w 542"/>
              <a:gd name="txB" fmla="*/ 42 h 42"/>
            </a:gdLst>
            <a:ahLst/>
            <a:cxnLst>
              <a:cxn ang="0">
                <a:pos x="0" y="2147483647"/>
              </a:cxn>
              <a:cxn ang="0">
                <a:pos x="2147483647" y="2147483647"/>
              </a:cxn>
              <a:cxn ang="0">
                <a:pos x="2147483647" y="0"/>
              </a:cxn>
            </a:cxnLst>
            <a:rect l="txL" t="txT" r="txR" b="txB"/>
            <a:pathLst>
              <a:path w="542" h="42">
                <a:moveTo>
                  <a:pt x="0" y="42"/>
                </a:moveTo>
                <a:lnTo>
                  <a:pt x="476" y="42"/>
                </a:lnTo>
                <a:cubicBezTo>
                  <a:pt x="498" y="28"/>
                  <a:pt x="542" y="0"/>
                  <a:pt x="542"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98318" name="AutoShape 14"/>
          <p:cNvSpPr/>
          <p:nvPr/>
        </p:nvSpPr>
        <p:spPr>
          <a:xfrm>
            <a:off x="8267700" y="2814638"/>
            <a:ext cx="838200" cy="3030537"/>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98319" name="Text Box 15"/>
          <p:cNvSpPr txBox="1"/>
          <p:nvPr/>
        </p:nvSpPr>
        <p:spPr>
          <a:xfrm>
            <a:off x="8305800" y="29924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5</a:t>
            </a:r>
            <a:endParaRPr lang="en-US" altLang="zh-CN" sz="2000" dirty="0">
              <a:solidFill>
                <a:srgbClr val="333399"/>
              </a:solidFill>
              <a:latin typeface="Arial" panose="020B0604020202020204" pitchFamily="34" charset="0"/>
            </a:endParaRPr>
          </a:p>
        </p:txBody>
      </p:sp>
      <p:sp>
        <p:nvSpPr>
          <p:cNvPr id="98320" name="Text Box 16"/>
          <p:cNvSpPr txBox="1"/>
          <p:nvPr/>
        </p:nvSpPr>
        <p:spPr>
          <a:xfrm>
            <a:off x="8305800" y="361950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4</a:t>
            </a:r>
            <a:endParaRPr lang="en-US" altLang="zh-CN" sz="2000" dirty="0">
              <a:solidFill>
                <a:srgbClr val="333399"/>
              </a:solidFill>
              <a:latin typeface="Arial" panose="020B0604020202020204" pitchFamily="34" charset="0"/>
            </a:endParaRPr>
          </a:p>
        </p:txBody>
      </p:sp>
      <p:sp>
        <p:nvSpPr>
          <p:cNvPr id="98321" name="Text Box 17"/>
          <p:cNvSpPr txBox="1"/>
          <p:nvPr/>
        </p:nvSpPr>
        <p:spPr>
          <a:xfrm>
            <a:off x="8305800" y="4176713"/>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3</a:t>
            </a:r>
            <a:endParaRPr lang="en-US" altLang="zh-CN" sz="2000" dirty="0">
              <a:solidFill>
                <a:srgbClr val="333399"/>
              </a:solidFill>
              <a:latin typeface="Arial" panose="020B0604020202020204" pitchFamily="34" charset="0"/>
            </a:endParaRPr>
          </a:p>
        </p:txBody>
      </p:sp>
      <p:sp>
        <p:nvSpPr>
          <p:cNvPr id="98322" name="Text Box 18"/>
          <p:cNvSpPr txBox="1"/>
          <p:nvPr/>
        </p:nvSpPr>
        <p:spPr>
          <a:xfrm>
            <a:off x="8305800" y="473710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2</a:t>
            </a:r>
            <a:endParaRPr lang="en-US" altLang="zh-CN" sz="2000" dirty="0">
              <a:solidFill>
                <a:srgbClr val="333399"/>
              </a:solidFill>
              <a:latin typeface="Arial" panose="020B0604020202020204" pitchFamily="34" charset="0"/>
            </a:endParaRPr>
          </a:p>
        </p:txBody>
      </p:sp>
      <p:sp>
        <p:nvSpPr>
          <p:cNvPr id="98323" name="Text Box 19"/>
          <p:cNvSpPr txBox="1"/>
          <p:nvPr/>
        </p:nvSpPr>
        <p:spPr>
          <a:xfrm>
            <a:off x="8305800" y="530225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1</a:t>
            </a:r>
            <a:endParaRPr lang="en-US" altLang="zh-CN" sz="2000" dirty="0">
              <a:solidFill>
                <a:srgbClr val="333399"/>
              </a:solidFill>
              <a:latin typeface="Arial" panose="020B0604020202020204" pitchFamily="34" charset="0"/>
            </a:endParaRPr>
          </a:p>
        </p:txBody>
      </p:sp>
      <p:sp>
        <p:nvSpPr>
          <p:cNvPr id="98324" name="Freeform 20"/>
          <p:cNvSpPr/>
          <p:nvPr/>
        </p:nvSpPr>
        <p:spPr>
          <a:xfrm>
            <a:off x="8267700" y="3414713"/>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42"/>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98325" name="Freeform 21"/>
          <p:cNvSpPr/>
          <p:nvPr/>
        </p:nvSpPr>
        <p:spPr>
          <a:xfrm>
            <a:off x="8277225" y="3989388"/>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36"/>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98326" name="Freeform 22"/>
          <p:cNvSpPr/>
          <p:nvPr/>
        </p:nvSpPr>
        <p:spPr>
          <a:xfrm>
            <a:off x="8255000" y="4565650"/>
            <a:ext cx="869950" cy="60325"/>
          </a:xfrm>
          <a:custGeom>
            <a:avLst/>
            <a:gdLst>
              <a:gd name="txL" fmla="*/ 0 w 548"/>
              <a:gd name="txT" fmla="*/ 0 h 42"/>
              <a:gd name="txR" fmla="*/ 548 w 548"/>
              <a:gd name="txB" fmla="*/ 42 h 42"/>
            </a:gdLst>
            <a:ahLst/>
            <a:cxnLst>
              <a:cxn ang="0">
                <a:pos x="0" y="2147483647"/>
              </a:cxn>
              <a:cxn ang="0">
                <a:pos x="2147483647" y="2147483647"/>
              </a:cxn>
              <a:cxn ang="0">
                <a:pos x="2147483647" y="0"/>
              </a:cxn>
            </a:cxnLst>
            <a:rect l="txL" t="txT" r="txR" b="txB"/>
            <a:pathLst>
              <a:path w="548" h="42">
                <a:moveTo>
                  <a:pt x="0" y="42"/>
                </a:moveTo>
                <a:lnTo>
                  <a:pt x="482" y="42"/>
                </a:lnTo>
                <a:cubicBezTo>
                  <a:pt x="504" y="28"/>
                  <a:pt x="548" y="0"/>
                  <a:pt x="548"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98327" name="Freeform 23"/>
          <p:cNvSpPr/>
          <p:nvPr/>
        </p:nvSpPr>
        <p:spPr>
          <a:xfrm>
            <a:off x="8255000" y="5157788"/>
            <a:ext cx="860425" cy="60325"/>
          </a:xfrm>
          <a:custGeom>
            <a:avLst/>
            <a:gdLst>
              <a:gd name="txL" fmla="*/ 0 w 542"/>
              <a:gd name="txT" fmla="*/ 0 h 42"/>
              <a:gd name="txR" fmla="*/ 542 w 542"/>
              <a:gd name="txB" fmla="*/ 42 h 42"/>
            </a:gdLst>
            <a:ahLst/>
            <a:cxnLst>
              <a:cxn ang="0">
                <a:pos x="0" y="2147483647"/>
              </a:cxn>
              <a:cxn ang="0">
                <a:pos x="2147483647" y="2147483647"/>
              </a:cxn>
              <a:cxn ang="0">
                <a:pos x="2147483647" y="0"/>
              </a:cxn>
            </a:cxnLst>
            <a:rect l="txL" t="txT" r="txR" b="txB"/>
            <a:pathLst>
              <a:path w="542" h="42">
                <a:moveTo>
                  <a:pt x="0" y="42"/>
                </a:moveTo>
                <a:lnTo>
                  <a:pt x="476" y="42"/>
                </a:lnTo>
                <a:cubicBezTo>
                  <a:pt x="498" y="28"/>
                  <a:pt x="542" y="0"/>
                  <a:pt x="542"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98328" name="Text Box 24"/>
          <p:cNvSpPr txBox="1"/>
          <p:nvPr/>
        </p:nvSpPr>
        <p:spPr>
          <a:xfrm>
            <a:off x="776288" y="1973263"/>
            <a:ext cx="867410" cy="398780"/>
          </a:xfrm>
          <a:prstGeom prst="rect">
            <a:avLst/>
          </a:prstGeom>
          <a:noFill/>
          <a:ln w="12700">
            <a:noFill/>
          </a:ln>
        </p:spPr>
        <p:txBody>
          <a:bodyPr wrap="none">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en-US" altLang="zh-CN" sz="1000" dirty="0">
                <a:solidFill>
                  <a:srgbClr val="333399"/>
                </a:solidFill>
                <a:latin typeface="Arial" panose="020B0604020202020204" pitchFamily="34" charset="0"/>
                <a:ea typeface="黑体" panose="02010609060101010101" pitchFamily="2" charset="-122"/>
              </a:rPr>
              <a:t> </a:t>
            </a:r>
            <a:r>
              <a:rPr lang="en-US" altLang="zh-CN" sz="2000" dirty="0">
                <a:solidFill>
                  <a:srgbClr val="333399"/>
                </a:solidFill>
                <a:latin typeface="Arial" panose="020B0604020202020204" pitchFamily="34" charset="0"/>
                <a:ea typeface="黑体" panose="02010609060101010101" pitchFamily="2" charset="-122"/>
              </a:rPr>
              <a:t>1</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98329" name="AutoShape 25"/>
          <p:cNvSpPr/>
          <p:nvPr/>
        </p:nvSpPr>
        <p:spPr>
          <a:xfrm>
            <a:off x="8415338" y="2317750"/>
            <a:ext cx="685800" cy="557213"/>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98330" name="Text Box 26"/>
          <p:cNvSpPr txBox="1"/>
          <p:nvPr/>
        </p:nvSpPr>
        <p:spPr>
          <a:xfrm>
            <a:off x="8408988" y="2422525"/>
            <a:ext cx="614045"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AP</a:t>
            </a:r>
            <a:r>
              <a:rPr lang="en-US" altLang="zh-CN" sz="2000" b="1" baseline="-25000" dirty="0">
                <a:solidFill>
                  <a:srgbClr val="333399"/>
                </a:solidFill>
                <a:latin typeface="Arial" panose="020B0604020202020204" pitchFamily="34" charset="0"/>
              </a:rPr>
              <a:t>2</a:t>
            </a:r>
            <a:endParaRPr lang="en-US" altLang="zh-CN" sz="2000" b="1" dirty="0">
              <a:solidFill>
                <a:srgbClr val="333399"/>
              </a:solidFill>
              <a:latin typeface="Arial" panose="020B0604020202020204" pitchFamily="34" charset="0"/>
            </a:endParaRPr>
          </a:p>
        </p:txBody>
      </p:sp>
      <p:sp>
        <p:nvSpPr>
          <p:cNvPr id="98331" name="AutoShape 27"/>
          <p:cNvSpPr/>
          <p:nvPr/>
        </p:nvSpPr>
        <p:spPr>
          <a:xfrm>
            <a:off x="919163" y="2360613"/>
            <a:ext cx="685800" cy="557212"/>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98332" name="Text Box 28"/>
          <p:cNvSpPr txBox="1"/>
          <p:nvPr/>
        </p:nvSpPr>
        <p:spPr>
          <a:xfrm>
            <a:off x="939800" y="2481263"/>
            <a:ext cx="614045"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AP</a:t>
            </a:r>
            <a:r>
              <a:rPr lang="en-US" altLang="zh-CN" sz="2000" b="1" baseline="-25000" dirty="0">
                <a:solidFill>
                  <a:srgbClr val="333399"/>
                </a:solidFill>
                <a:latin typeface="Arial" panose="020B0604020202020204" pitchFamily="34" charset="0"/>
              </a:rPr>
              <a:t>1</a:t>
            </a:r>
            <a:endParaRPr lang="en-US" altLang="zh-CN" sz="2000" b="1" dirty="0">
              <a:solidFill>
                <a:srgbClr val="333399"/>
              </a:solidFill>
              <a:latin typeface="Arial" panose="020B0604020202020204" pitchFamily="34" charset="0"/>
            </a:endParaRPr>
          </a:p>
        </p:txBody>
      </p:sp>
      <p:sp>
        <p:nvSpPr>
          <p:cNvPr id="118813" name="AutoShape 29"/>
          <p:cNvSpPr/>
          <p:nvPr/>
        </p:nvSpPr>
        <p:spPr>
          <a:xfrm flipV="1">
            <a:off x="1035050" y="4506913"/>
            <a:ext cx="196850" cy="361950"/>
          </a:xfrm>
          <a:prstGeom prst="upArrow">
            <a:avLst>
              <a:gd name="adj1" fmla="val 50000"/>
              <a:gd name="adj2" fmla="val 45967"/>
            </a:avLst>
          </a:prstGeom>
          <a:solidFill>
            <a:schemeClr val="hlink"/>
          </a:solidFill>
          <a:ln w="12700" cap="flat" cmpd="sng">
            <a:solidFill>
              <a:schemeClr val="tx1"/>
            </a:solidFill>
            <a:prstDash val="solid"/>
            <a:miter/>
            <a:headEnd type="none" w="med" len="med"/>
            <a:tailEnd type="none" w="med" len="med"/>
          </a:ln>
        </p:spPr>
        <p:txBody>
          <a:bodyPr vert="eaVert" wrap="none" anchor="ctr"/>
          <a:p>
            <a:endParaRPr lang="zh-CN" altLang="en-US" sz="3200" dirty="0">
              <a:latin typeface="Arial" panose="020B0604020202020204" pitchFamily="34" charset="0"/>
            </a:endParaRPr>
          </a:p>
        </p:txBody>
      </p:sp>
      <p:sp>
        <p:nvSpPr>
          <p:cNvPr id="98334" name="Text Box 30"/>
          <p:cNvSpPr txBox="1"/>
          <p:nvPr/>
        </p:nvSpPr>
        <p:spPr>
          <a:xfrm>
            <a:off x="8151813" y="1973263"/>
            <a:ext cx="867410" cy="398780"/>
          </a:xfrm>
          <a:prstGeom prst="rect">
            <a:avLst/>
          </a:prstGeom>
          <a:noFill/>
          <a:ln w="12700">
            <a:noFill/>
          </a:ln>
        </p:spPr>
        <p:txBody>
          <a:bodyPr wrap="none">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en-US" altLang="zh-CN" sz="1000" dirty="0">
                <a:solidFill>
                  <a:srgbClr val="333399"/>
                </a:solidFill>
                <a:latin typeface="Arial" panose="020B0604020202020204" pitchFamily="34" charset="0"/>
                <a:ea typeface="黑体" panose="02010609060101010101" pitchFamily="2" charset="-122"/>
              </a:rPr>
              <a:t> </a:t>
            </a:r>
            <a:r>
              <a:rPr lang="en-US" altLang="zh-CN" sz="2000" dirty="0">
                <a:solidFill>
                  <a:srgbClr val="333399"/>
                </a:solidFill>
                <a:latin typeface="Arial" panose="020B0604020202020204" pitchFamily="34" charset="0"/>
                <a:ea typeface="黑体" panose="02010609060101010101" pitchFamily="2" charset="-122"/>
              </a:rPr>
              <a:t>2</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98335" name="Text Box 31"/>
          <p:cNvSpPr txBox="1"/>
          <p:nvPr/>
        </p:nvSpPr>
        <p:spPr>
          <a:xfrm>
            <a:off x="2000250" y="4195763"/>
            <a:ext cx="4206875" cy="460375"/>
          </a:xfrm>
          <a:prstGeom prst="rect">
            <a:avLst/>
          </a:prstGeom>
          <a:noFill/>
          <a:ln w="12700">
            <a:noFill/>
          </a:ln>
        </p:spPr>
        <p:txBody>
          <a:bodyPr wrap="none">
            <a:spAutoFit/>
          </a:bodyPr>
          <a:p>
            <a:pPr defTabSz="762000" eaLnBrk="0" hangingPunct="0"/>
            <a:r>
              <a:rPr lang="en-US" altLang="zh-CN" sz="2400" dirty="0">
                <a:solidFill>
                  <a:srgbClr val="333399"/>
                </a:solidFill>
                <a:latin typeface="Arial" panose="020B0604020202020204" pitchFamily="34" charset="0"/>
                <a:ea typeface="黑体" panose="02010609060101010101" pitchFamily="2" charset="-122"/>
              </a:rPr>
              <a:t>IP </a:t>
            </a:r>
            <a:r>
              <a:rPr lang="zh-CN" altLang="en-US" sz="2400" dirty="0">
                <a:solidFill>
                  <a:srgbClr val="333399"/>
                </a:solidFill>
                <a:latin typeface="Arial" panose="020B0604020202020204" pitchFamily="34" charset="0"/>
                <a:ea typeface="黑体" panose="02010609060101010101" pitchFamily="2" charset="-122"/>
              </a:rPr>
              <a:t>数据报再传送到数据链路层</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118816" name="Text Box 32"/>
          <p:cNvSpPr txBox="1"/>
          <p:nvPr/>
        </p:nvSpPr>
        <p:spPr>
          <a:xfrm>
            <a:off x="2000250" y="4752975"/>
            <a:ext cx="5974080" cy="460375"/>
          </a:xfrm>
          <a:prstGeom prst="rect">
            <a:avLst/>
          </a:prstGeom>
          <a:noFill/>
          <a:ln w="12700">
            <a:noFill/>
          </a:ln>
        </p:spPr>
        <p:txBody>
          <a:bodyPr wrap="none">
            <a:spAutoFit/>
          </a:bodyPr>
          <a:p>
            <a:pPr defTabSz="762000" eaLnBrk="0" hangingPunct="0"/>
            <a:r>
              <a:rPr lang="zh-CN" altLang="en-US" sz="2400" dirty="0">
                <a:solidFill>
                  <a:srgbClr val="333399"/>
                </a:solidFill>
                <a:latin typeface="Arial" panose="020B0604020202020204" pitchFamily="34" charset="0"/>
                <a:ea typeface="黑体" panose="02010609060101010101" pitchFamily="2" charset="-122"/>
              </a:rPr>
              <a:t>加上链路层首部和尾部，成为数据链路层帧</a:t>
            </a:r>
            <a:endParaRPr lang="zh-CN" altLang="en-US" sz="2400" dirty="0">
              <a:solidFill>
                <a:srgbClr val="333399"/>
              </a:solidFill>
              <a:latin typeface="Arial" panose="020B0604020202020204" pitchFamily="34" charset="0"/>
              <a:ea typeface="黑体" panose="02010609060101010101" pitchFamily="2"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8813"/>
                                        </p:tgtEl>
                                        <p:attrNameLst>
                                          <p:attrName>style.visibility</p:attrName>
                                        </p:attrNameLst>
                                      </p:cBhvr>
                                      <p:to>
                                        <p:strVal val="visible"/>
                                      </p:to>
                                    </p:set>
                                    <p:animEffect transition="in" filter="wipe(up)">
                                      <p:cBhvr>
                                        <p:cTn id="7" dur="1000"/>
                                        <p:tgtEl>
                                          <p:spTgt spid="118813"/>
                                        </p:tgtEl>
                                      </p:cBhvr>
                                    </p:animEffect>
                                  </p:childTnLst>
                                </p:cTn>
                              </p:par>
                            </p:childTnLst>
                          </p:cTn>
                        </p:par>
                        <p:par>
                          <p:cTn id="8" fill="hold">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8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13" grpId="0" bldLvl="0" animBg="1"/>
      <p:bldP spid="118816"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2"/>
          <p:cNvSpPr>
            <a:spLocks noGrp="1"/>
          </p:cNvSpPr>
          <p:nvPr>
            <p:ph type="title" idx="4294967295"/>
          </p:nvPr>
        </p:nvSpPr>
        <p:spPr/>
        <p:txBody>
          <a:bodyPr vert="horz" wrap="square" lIns="91440" tIns="45720" rIns="91440" bIns="45720" anchor="ctr"/>
          <a:p>
            <a:pPr algn="ctr" eaLnBrk="1" hangingPunct="1"/>
            <a:r>
              <a:rPr lang="zh-CN" altLang="en-US" dirty="0"/>
              <a:t>主机</a:t>
            </a:r>
            <a:r>
              <a:rPr lang="en-US" altLang="zh-CN" sz="1400" dirty="0"/>
              <a:t> </a:t>
            </a:r>
            <a:r>
              <a:rPr lang="en-US" altLang="zh-CN" dirty="0"/>
              <a:t>1</a:t>
            </a:r>
            <a:r>
              <a:rPr lang="en-US" altLang="zh-CN" sz="1400" dirty="0"/>
              <a:t> </a:t>
            </a:r>
            <a:r>
              <a:rPr lang="zh-CN" altLang="en-US" dirty="0"/>
              <a:t>向主机</a:t>
            </a:r>
            <a:r>
              <a:rPr lang="en-US" altLang="zh-CN" sz="1400" dirty="0"/>
              <a:t> </a:t>
            </a:r>
            <a:r>
              <a:rPr lang="en-US" altLang="zh-CN" dirty="0"/>
              <a:t>2</a:t>
            </a:r>
            <a:r>
              <a:rPr lang="en-US" altLang="zh-CN" sz="1400" dirty="0"/>
              <a:t> </a:t>
            </a:r>
            <a:r>
              <a:rPr lang="zh-CN" altLang="en-US" dirty="0"/>
              <a:t>发送数据</a:t>
            </a:r>
            <a:r>
              <a:rPr lang="en-US" altLang="zh-CN" dirty="0">
                <a:solidFill>
                  <a:schemeClr val="tx1"/>
                </a:solidFill>
              </a:rPr>
              <a:t> </a:t>
            </a:r>
            <a:endParaRPr lang="en-US" altLang="zh-CN" dirty="0">
              <a:solidFill>
                <a:schemeClr val="tx1"/>
              </a:solidFill>
            </a:endParaRPr>
          </a:p>
        </p:txBody>
      </p:sp>
      <p:sp>
        <p:nvSpPr>
          <p:cNvPr id="99331" name="AutoShape 3"/>
          <p:cNvSpPr/>
          <p:nvPr/>
        </p:nvSpPr>
        <p:spPr>
          <a:xfrm rot="-5400000">
            <a:off x="4754563" y="1531938"/>
            <a:ext cx="417512" cy="8991600"/>
          </a:xfrm>
          <a:prstGeom prst="can">
            <a:avLst>
              <a:gd name="adj" fmla="val 48653"/>
            </a:avLst>
          </a:prstGeom>
          <a:gradFill rotWithShape="0">
            <a:gsLst>
              <a:gs pos="0">
                <a:srgbClr val="ACACAC"/>
              </a:gs>
              <a:gs pos="50000">
                <a:srgbClr val="EAEAEA"/>
              </a:gs>
              <a:gs pos="100000">
                <a:srgbClr val="ACACAC"/>
              </a:gs>
            </a:gsLst>
            <a:lin ang="5400000" scaled="1"/>
            <a:tileRect/>
          </a:gradFill>
          <a:ln w="19050" cap="flat" cmpd="sng">
            <a:solidFill>
              <a:schemeClr val="tx1"/>
            </a:solidFill>
            <a:prstDash val="solid"/>
            <a:headEnd type="none" w="sm" len="lg"/>
            <a:tailEnd type="none" w="sm" len="lg"/>
          </a:ln>
        </p:spPr>
        <p:txBody>
          <a:bodyPr wrap="none" anchor="ctr"/>
          <a:p>
            <a:endParaRPr lang="zh-CN" altLang="en-US" sz="3200" dirty="0">
              <a:latin typeface="Arial" panose="020B0604020202020204" pitchFamily="34" charset="0"/>
            </a:endParaRPr>
          </a:p>
        </p:txBody>
      </p:sp>
      <p:sp>
        <p:nvSpPr>
          <p:cNvPr id="99332" name="AutoShape 4"/>
          <p:cNvSpPr/>
          <p:nvPr/>
        </p:nvSpPr>
        <p:spPr>
          <a:xfrm>
            <a:off x="914400" y="2847975"/>
            <a:ext cx="838200" cy="2997200"/>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99333" name="Text Box 5"/>
          <p:cNvSpPr txBox="1"/>
          <p:nvPr/>
        </p:nvSpPr>
        <p:spPr>
          <a:xfrm>
            <a:off x="1162050" y="3027363"/>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5</a:t>
            </a:r>
            <a:endParaRPr lang="en-US" altLang="zh-CN" sz="2000" dirty="0">
              <a:solidFill>
                <a:srgbClr val="333399"/>
              </a:solidFill>
              <a:latin typeface="Arial" panose="020B0604020202020204" pitchFamily="34" charset="0"/>
            </a:endParaRPr>
          </a:p>
        </p:txBody>
      </p:sp>
      <p:sp>
        <p:nvSpPr>
          <p:cNvPr id="99334" name="Text Box 6"/>
          <p:cNvSpPr txBox="1"/>
          <p:nvPr/>
        </p:nvSpPr>
        <p:spPr>
          <a:xfrm>
            <a:off x="1162050" y="3654425"/>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4</a:t>
            </a:r>
            <a:endParaRPr lang="en-US" altLang="zh-CN" sz="2000" dirty="0">
              <a:solidFill>
                <a:srgbClr val="333399"/>
              </a:solidFill>
              <a:latin typeface="Arial" panose="020B0604020202020204" pitchFamily="34" charset="0"/>
            </a:endParaRPr>
          </a:p>
        </p:txBody>
      </p:sp>
      <p:sp>
        <p:nvSpPr>
          <p:cNvPr id="99335" name="Text Box 7"/>
          <p:cNvSpPr txBox="1"/>
          <p:nvPr/>
        </p:nvSpPr>
        <p:spPr>
          <a:xfrm>
            <a:off x="1162050" y="42116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3</a:t>
            </a:r>
            <a:endParaRPr lang="en-US" altLang="zh-CN" sz="2000" dirty="0">
              <a:solidFill>
                <a:srgbClr val="333399"/>
              </a:solidFill>
              <a:latin typeface="Arial" panose="020B0604020202020204" pitchFamily="34" charset="0"/>
            </a:endParaRPr>
          </a:p>
        </p:txBody>
      </p:sp>
      <p:sp>
        <p:nvSpPr>
          <p:cNvPr id="99336" name="Text Box 8"/>
          <p:cNvSpPr txBox="1"/>
          <p:nvPr/>
        </p:nvSpPr>
        <p:spPr>
          <a:xfrm>
            <a:off x="1162050" y="47704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2</a:t>
            </a:r>
            <a:endParaRPr lang="en-US" altLang="zh-CN" sz="2000" dirty="0">
              <a:solidFill>
                <a:srgbClr val="333399"/>
              </a:solidFill>
              <a:latin typeface="Arial" panose="020B0604020202020204" pitchFamily="34" charset="0"/>
            </a:endParaRPr>
          </a:p>
        </p:txBody>
      </p:sp>
      <p:sp>
        <p:nvSpPr>
          <p:cNvPr id="99337" name="Text Box 9"/>
          <p:cNvSpPr txBox="1"/>
          <p:nvPr/>
        </p:nvSpPr>
        <p:spPr>
          <a:xfrm>
            <a:off x="1162050" y="5337175"/>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1</a:t>
            </a:r>
            <a:endParaRPr lang="en-US" altLang="zh-CN" sz="2000" dirty="0">
              <a:solidFill>
                <a:srgbClr val="333399"/>
              </a:solidFill>
              <a:latin typeface="Arial" panose="020B0604020202020204" pitchFamily="34" charset="0"/>
            </a:endParaRPr>
          </a:p>
        </p:txBody>
      </p:sp>
      <p:sp>
        <p:nvSpPr>
          <p:cNvPr id="99338" name="Freeform 10"/>
          <p:cNvSpPr/>
          <p:nvPr/>
        </p:nvSpPr>
        <p:spPr>
          <a:xfrm>
            <a:off x="914400" y="3449638"/>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42"/>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99339" name="Freeform 11"/>
          <p:cNvSpPr/>
          <p:nvPr/>
        </p:nvSpPr>
        <p:spPr>
          <a:xfrm>
            <a:off x="923925" y="4024313"/>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36"/>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99340" name="Freeform 12"/>
          <p:cNvSpPr/>
          <p:nvPr/>
        </p:nvSpPr>
        <p:spPr>
          <a:xfrm>
            <a:off x="901700" y="4600575"/>
            <a:ext cx="869950" cy="60325"/>
          </a:xfrm>
          <a:custGeom>
            <a:avLst/>
            <a:gdLst>
              <a:gd name="txL" fmla="*/ 0 w 548"/>
              <a:gd name="txT" fmla="*/ 0 h 42"/>
              <a:gd name="txR" fmla="*/ 548 w 548"/>
              <a:gd name="txB" fmla="*/ 42 h 42"/>
            </a:gdLst>
            <a:ahLst/>
            <a:cxnLst>
              <a:cxn ang="0">
                <a:pos x="0" y="2147483647"/>
              </a:cxn>
              <a:cxn ang="0">
                <a:pos x="2147483647" y="2147483647"/>
              </a:cxn>
              <a:cxn ang="0">
                <a:pos x="2147483647" y="0"/>
              </a:cxn>
            </a:cxnLst>
            <a:rect l="txL" t="txT" r="txR" b="txB"/>
            <a:pathLst>
              <a:path w="548" h="42">
                <a:moveTo>
                  <a:pt x="0" y="42"/>
                </a:moveTo>
                <a:lnTo>
                  <a:pt x="482" y="42"/>
                </a:lnTo>
                <a:cubicBezTo>
                  <a:pt x="504" y="28"/>
                  <a:pt x="548" y="0"/>
                  <a:pt x="548"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99341" name="Freeform 13"/>
          <p:cNvSpPr/>
          <p:nvPr/>
        </p:nvSpPr>
        <p:spPr>
          <a:xfrm>
            <a:off x="901700" y="5192713"/>
            <a:ext cx="860425" cy="60325"/>
          </a:xfrm>
          <a:custGeom>
            <a:avLst/>
            <a:gdLst>
              <a:gd name="txL" fmla="*/ 0 w 542"/>
              <a:gd name="txT" fmla="*/ 0 h 42"/>
              <a:gd name="txR" fmla="*/ 542 w 542"/>
              <a:gd name="txB" fmla="*/ 42 h 42"/>
            </a:gdLst>
            <a:ahLst/>
            <a:cxnLst>
              <a:cxn ang="0">
                <a:pos x="0" y="2147483647"/>
              </a:cxn>
              <a:cxn ang="0">
                <a:pos x="2147483647" y="2147483647"/>
              </a:cxn>
              <a:cxn ang="0">
                <a:pos x="2147483647" y="0"/>
              </a:cxn>
            </a:cxnLst>
            <a:rect l="txL" t="txT" r="txR" b="txB"/>
            <a:pathLst>
              <a:path w="542" h="42">
                <a:moveTo>
                  <a:pt x="0" y="42"/>
                </a:moveTo>
                <a:lnTo>
                  <a:pt x="476" y="42"/>
                </a:lnTo>
                <a:cubicBezTo>
                  <a:pt x="498" y="28"/>
                  <a:pt x="542" y="0"/>
                  <a:pt x="542"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99342" name="AutoShape 14"/>
          <p:cNvSpPr/>
          <p:nvPr/>
        </p:nvSpPr>
        <p:spPr>
          <a:xfrm>
            <a:off x="8267700" y="2814638"/>
            <a:ext cx="838200" cy="3030537"/>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99343" name="Text Box 15"/>
          <p:cNvSpPr txBox="1"/>
          <p:nvPr/>
        </p:nvSpPr>
        <p:spPr>
          <a:xfrm>
            <a:off x="8305800" y="29924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5</a:t>
            </a:r>
            <a:endParaRPr lang="en-US" altLang="zh-CN" sz="2000" dirty="0">
              <a:solidFill>
                <a:srgbClr val="333399"/>
              </a:solidFill>
              <a:latin typeface="Arial" panose="020B0604020202020204" pitchFamily="34" charset="0"/>
            </a:endParaRPr>
          </a:p>
        </p:txBody>
      </p:sp>
      <p:sp>
        <p:nvSpPr>
          <p:cNvPr id="99344" name="Text Box 16"/>
          <p:cNvSpPr txBox="1"/>
          <p:nvPr/>
        </p:nvSpPr>
        <p:spPr>
          <a:xfrm>
            <a:off x="8305800" y="361950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4</a:t>
            </a:r>
            <a:endParaRPr lang="en-US" altLang="zh-CN" sz="2000" dirty="0">
              <a:solidFill>
                <a:srgbClr val="333399"/>
              </a:solidFill>
              <a:latin typeface="Arial" panose="020B0604020202020204" pitchFamily="34" charset="0"/>
            </a:endParaRPr>
          </a:p>
        </p:txBody>
      </p:sp>
      <p:sp>
        <p:nvSpPr>
          <p:cNvPr id="99345" name="Text Box 17"/>
          <p:cNvSpPr txBox="1"/>
          <p:nvPr/>
        </p:nvSpPr>
        <p:spPr>
          <a:xfrm>
            <a:off x="8305800" y="4176713"/>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3</a:t>
            </a:r>
            <a:endParaRPr lang="en-US" altLang="zh-CN" sz="2000" dirty="0">
              <a:solidFill>
                <a:srgbClr val="333399"/>
              </a:solidFill>
              <a:latin typeface="Arial" panose="020B0604020202020204" pitchFamily="34" charset="0"/>
            </a:endParaRPr>
          </a:p>
        </p:txBody>
      </p:sp>
      <p:sp>
        <p:nvSpPr>
          <p:cNvPr id="99346" name="Text Box 18"/>
          <p:cNvSpPr txBox="1"/>
          <p:nvPr/>
        </p:nvSpPr>
        <p:spPr>
          <a:xfrm>
            <a:off x="8305800" y="473710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2</a:t>
            </a:r>
            <a:endParaRPr lang="en-US" altLang="zh-CN" sz="2000" dirty="0">
              <a:solidFill>
                <a:srgbClr val="333399"/>
              </a:solidFill>
              <a:latin typeface="Arial" panose="020B0604020202020204" pitchFamily="34" charset="0"/>
            </a:endParaRPr>
          </a:p>
        </p:txBody>
      </p:sp>
      <p:sp>
        <p:nvSpPr>
          <p:cNvPr id="99347" name="Text Box 19"/>
          <p:cNvSpPr txBox="1"/>
          <p:nvPr/>
        </p:nvSpPr>
        <p:spPr>
          <a:xfrm>
            <a:off x="8305800" y="530225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1</a:t>
            </a:r>
            <a:endParaRPr lang="en-US" altLang="zh-CN" sz="2000" dirty="0">
              <a:solidFill>
                <a:srgbClr val="333399"/>
              </a:solidFill>
              <a:latin typeface="Arial" panose="020B0604020202020204" pitchFamily="34" charset="0"/>
            </a:endParaRPr>
          </a:p>
        </p:txBody>
      </p:sp>
      <p:sp>
        <p:nvSpPr>
          <p:cNvPr id="99348" name="Freeform 20"/>
          <p:cNvSpPr/>
          <p:nvPr/>
        </p:nvSpPr>
        <p:spPr>
          <a:xfrm>
            <a:off x="8267700" y="3414713"/>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42"/>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99349" name="Freeform 21"/>
          <p:cNvSpPr/>
          <p:nvPr/>
        </p:nvSpPr>
        <p:spPr>
          <a:xfrm>
            <a:off x="8277225" y="3989388"/>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36"/>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99350" name="Freeform 22"/>
          <p:cNvSpPr/>
          <p:nvPr/>
        </p:nvSpPr>
        <p:spPr>
          <a:xfrm>
            <a:off x="8255000" y="4565650"/>
            <a:ext cx="869950" cy="60325"/>
          </a:xfrm>
          <a:custGeom>
            <a:avLst/>
            <a:gdLst>
              <a:gd name="txL" fmla="*/ 0 w 548"/>
              <a:gd name="txT" fmla="*/ 0 h 42"/>
              <a:gd name="txR" fmla="*/ 548 w 548"/>
              <a:gd name="txB" fmla="*/ 42 h 42"/>
            </a:gdLst>
            <a:ahLst/>
            <a:cxnLst>
              <a:cxn ang="0">
                <a:pos x="0" y="2147483647"/>
              </a:cxn>
              <a:cxn ang="0">
                <a:pos x="2147483647" y="2147483647"/>
              </a:cxn>
              <a:cxn ang="0">
                <a:pos x="2147483647" y="0"/>
              </a:cxn>
            </a:cxnLst>
            <a:rect l="txL" t="txT" r="txR" b="txB"/>
            <a:pathLst>
              <a:path w="548" h="42">
                <a:moveTo>
                  <a:pt x="0" y="42"/>
                </a:moveTo>
                <a:lnTo>
                  <a:pt x="482" y="42"/>
                </a:lnTo>
                <a:cubicBezTo>
                  <a:pt x="504" y="28"/>
                  <a:pt x="548" y="0"/>
                  <a:pt x="548"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99351" name="Freeform 23"/>
          <p:cNvSpPr/>
          <p:nvPr/>
        </p:nvSpPr>
        <p:spPr>
          <a:xfrm>
            <a:off x="8255000" y="5157788"/>
            <a:ext cx="860425" cy="60325"/>
          </a:xfrm>
          <a:custGeom>
            <a:avLst/>
            <a:gdLst>
              <a:gd name="txL" fmla="*/ 0 w 542"/>
              <a:gd name="txT" fmla="*/ 0 h 42"/>
              <a:gd name="txR" fmla="*/ 542 w 542"/>
              <a:gd name="txB" fmla="*/ 42 h 42"/>
            </a:gdLst>
            <a:ahLst/>
            <a:cxnLst>
              <a:cxn ang="0">
                <a:pos x="0" y="2147483647"/>
              </a:cxn>
              <a:cxn ang="0">
                <a:pos x="2147483647" y="2147483647"/>
              </a:cxn>
              <a:cxn ang="0">
                <a:pos x="2147483647" y="0"/>
              </a:cxn>
            </a:cxnLst>
            <a:rect l="txL" t="txT" r="txR" b="txB"/>
            <a:pathLst>
              <a:path w="542" h="42">
                <a:moveTo>
                  <a:pt x="0" y="42"/>
                </a:moveTo>
                <a:lnTo>
                  <a:pt x="476" y="42"/>
                </a:lnTo>
                <a:cubicBezTo>
                  <a:pt x="498" y="28"/>
                  <a:pt x="542" y="0"/>
                  <a:pt x="542"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99352" name="Text Box 24"/>
          <p:cNvSpPr txBox="1"/>
          <p:nvPr/>
        </p:nvSpPr>
        <p:spPr>
          <a:xfrm>
            <a:off x="776288" y="1973263"/>
            <a:ext cx="867410" cy="398780"/>
          </a:xfrm>
          <a:prstGeom prst="rect">
            <a:avLst/>
          </a:prstGeom>
          <a:noFill/>
          <a:ln w="12700">
            <a:noFill/>
          </a:ln>
        </p:spPr>
        <p:txBody>
          <a:bodyPr wrap="none">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en-US" altLang="zh-CN" sz="1000" dirty="0">
                <a:solidFill>
                  <a:srgbClr val="333399"/>
                </a:solidFill>
                <a:latin typeface="Arial" panose="020B0604020202020204" pitchFamily="34" charset="0"/>
                <a:ea typeface="黑体" panose="02010609060101010101" pitchFamily="2" charset="-122"/>
              </a:rPr>
              <a:t> </a:t>
            </a:r>
            <a:r>
              <a:rPr lang="en-US" altLang="zh-CN" sz="2000" dirty="0">
                <a:solidFill>
                  <a:srgbClr val="333399"/>
                </a:solidFill>
                <a:latin typeface="Arial" panose="020B0604020202020204" pitchFamily="34" charset="0"/>
                <a:ea typeface="黑体" panose="02010609060101010101" pitchFamily="2" charset="-122"/>
              </a:rPr>
              <a:t>1</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99353" name="AutoShape 25"/>
          <p:cNvSpPr/>
          <p:nvPr/>
        </p:nvSpPr>
        <p:spPr>
          <a:xfrm>
            <a:off x="8415338" y="2317750"/>
            <a:ext cx="685800" cy="557213"/>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99354" name="Text Box 26"/>
          <p:cNvSpPr txBox="1"/>
          <p:nvPr/>
        </p:nvSpPr>
        <p:spPr>
          <a:xfrm>
            <a:off x="8408988" y="2422525"/>
            <a:ext cx="614045"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AP</a:t>
            </a:r>
            <a:r>
              <a:rPr lang="en-US" altLang="zh-CN" sz="2000" b="1" baseline="-25000" dirty="0">
                <a:solidFill>
                  <a:srgbClr val="333399"/>
                </a:solidFill>
                <a:latin typeface="Arial" panose="020B0604020202020204" pitchFamily="34" charset="0"/>
              </a:rPr>
              <a:t>2</a:t>
            </a:r>
            <a:endParaRPr lang="en-US" altLang="zh-CN" sz="2000" b="1" dirty="0">
              <a:solidFill>
                <a:srgbClr val="333399"/>
              </a:solidFill>
              <a:latin typeface="Arial" panose="020B0604020202020204" pitchFamily="34" charset="0"/>
            </a:endParaRPr>
          </a:p>
        </p:txBody>
      </p:sp>
      <p:sp>
        <p:nvSpPr>
          <p:cNvPr id="99355" name="AutoShape 27"/>
          <p:cNvSpPr/>
          <p:nvPr/>
        </p:nvSpPr>
        <p:spPr>
          <a:xfrm>
            <a:off x="919163" y="2360613"/>
            <a:ext cx="685800" cy="557212"/>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99356" name="Text Box 28"/>
          <p:cNvSpPr txBox="1"/>
          <p:nvPr/>
        </p:nvSpPr>
        <p:spPr>
          <a:xfrm>
            <a:off x="939800" y="2481263"/>
            <a:ext cx="614045"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AP</a:t>
            </a:r>
            <a:r>
              <a:rPr lang="en-US" altLang="zh-CN" sz="2000" b="1" baseline="-25000" dirty="0">
                <a:solidFill>
                  <a:srgbClr val="333399"/>
                </a:solidFill>
                <a:latin typeface="Arial" panose="020B0604020202020204" pitchFamily="34" charset="0"/>
              </a:rPr>
              <a:t>1</a:t>
            </a:r>
            <a:endParaRPr lang="en-US" altLang="zh-CN" sz="2000" b="1" dirty="0">
              <a:solidFill>
                <a:srgbClr val="333399"/>
              </a:solidFill>
              <a:latin typeface="Arial" panose="020B0604020202020204" pitchFamily="34" charset="0"/>
            </a:endParaRPr>
          </a:p>
        </p:txBody>
      </p:sp>
      <p:sp>
        <p:nvSpPr>
          <p:cNvPr id="119837" name="AutoShape 29"/>
          <p:cNvSpPr/>
          <p:nvPr/>
        </p:nvSpPr>
        <p:spPr>
          <a:xfrm flipV="1">
            <a:off x="1035050" y="5083175"/>
            <a:ext cx="196850" cy="361950"/>
          </a:xfrm>
          <a:prstGeom prst="upArrow">
            <a:avLst>
              <a:gd name="adj1" fmla="val 50000"/>
              <a:gd name="adj2" fmla="val 45967"/>
            </a:avLst>
          </a:prstGeom>
          <a:solidFill>
            <a:schemeClr val="hlink"/>
          </a:solidFill>
          <a:ln w="12700" cap="flat" cmpd="sng">
            <a:solidFill>
              <a:schemeClr val="tx1"/>
            </a:solidFill>
            <a:prstDash val="solid"/>
            <a:miter/>
            <a:headEnd type="none" w="med" len="med"/>
            <a:tailEnd type="none" w="med" len="med"/>
          </a:ln>
        </p:spPr>
        <p:txBody>
          <a:bodyPr vert="eaVert" wrap="none" anchor="ctr"/>
          <a:p>
            <a:endParaRPr lang="zh-CN" altLang="en-US" sz="3200" dirty="0">
              <a:latin typeface="Arial" panose="020B0604020202020204" pitchFamily="34" charset="0"/>
            </a:endParaRPr>
          </a:p>
        </p:txBody>
      </p:sp>
      <p:sp>
        <p:nvSpPr>
          <p:cNvPr id="99358" name="Text Box 30"/>
          <p:cNvSpPr txBox="1"/>
          <p:nvPr/>
        </p:nvSpPr>
        <p:spPr>
          <a:xfrm>
            <a:off x="8151813" y="1973263"/>
            <a:ext cx="867410" cy="398780"/>
          </a:xfrm>
          <a:prstGeom prst="rect">
            <a:avLst/>
          </a:prstGeom>
          <a:noFill/>
          <a:ln w="12700">
            <a:noFill/>
          </a:ln>
        </p:spPr>
        <p:txBody>
          <a:bodyPr wrap="none">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en-US" altLang="zh-CN" sz="1000" dirty="0">
                <a:solidFill>
                  <a:srgbClr val="333399"/>
                </a:solidFill>
                <a:latin typeface="Arial" panose="020B0604020202020204" pitchFamily="34" charset="0"/>
                <a:ea typeface="黑体" panose="02010609060101010101" pitchFamily="2" charset="-122"/>
              </a:rPr>
              <a:t> </a:t>
            </a:r>
            <a:r>
              <a:rPr lang="en-US" altLang="zh-CN" sz="2000" dirty="0">
                <a:solidFill>
                  <a:srgbClr val="333399"/>
                </a:solidFill>
                <a:latin typeface="Arial" panose="020B0604020202020204" pitchFamily="34" charset="0"/>
                <a:ea typeface="黑体" panose="02010609060101010101" pitchFamily="2" charset="-122"/>
              </a:rPr>
              <a:t>2</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99359" name="Text Box 31"/>
          <p:cNvSpPr txBox="1"/>
          <p:nvPr/>
        </p:nvSpPr>
        <p:spPr>
          <a:xfrm>
            <a:off x="2000250" y="4700588"/>
            <a:ext cx="4145280" cy="460375"/>
          </a:xfrm>
          <a:prstGeom prst="rect">
            <a:avLst/>
          </a:prstGeom>
          <a:noFill/>
          <a:ln w="12700">
            <a:noFill/>
          </a:ln>
        </p:spPr>
        <p:txBody>
          <a:bodyPr wrap="none">
            <a:spAutoFit/>
          </a:bodyPr>
          <a:p>
            <a:pPr defTabSz="762000" eaLnBrk="0" hangingPunct="0"/>
            <a:r>
              <a:rPr lang="zh-CN" altLang="en-US" sz="2400" dirty="0">
                <a:solidFill>
                  <a:srgbClr val="333399"/>
                </a:solidFill>
                <a:latin typeface="Arial" panose="020B0604020202020204" pitchFamily="34" charset="0"/>
                <a:ea typeface="黑体" panose="02010609060101010101" pitchFamily="2" charset="-122"/>
              </a:rPr>
              <a:t>数据链路层帧再传送到物理层</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119840" name="Text Box 32"/>
          <p:cNvSpPr txBox="1"/>
          <p:nvPr/>
        </p:nvSpPr>
        <p:spPr>
          <a:xfrm>
            <a:off x="2000250" y="5276850"/>
            <a:ext cx="5669280" cy="460375"/>
          </a:xfrm>
          <a:prstGeom prst="rect">
            <a:avLst/>
          </a:prstGeom>
          <a:noFill/>
          <a:ln w="12700">
            <a:noFill/>
          </a:ln>
        </p:spPr>
        <p:txBody>
          <a:bodyPr wrap="none">
            <a:spAutoFit/>
          </a:bodyPr>
          <a:p>
            <a:pPr defTabSz="762000" eaLnBrk="0" hangingPunct="0"/>
            <a:r>
              <a:rPr lang="zh-CN" altLang="en-US" sz="2400" dirty="0">
                <a:solidFill>
                  <a:srgbClr val="333399"/>
                </a:solidFill>
                <a:latin typeface="Arial" panose="020B0604020202020204" pitchFamily="34" charset="0"/>
                <a:ea typeface="黑体" panose="02010609060101010101" pitchFamily="2" charset="-122"/>
              </a:rPr>
              <a:t>最下面的物理层把比特流传送到物理媒体</a:t>
            </a:r>
            <a:endParaRPr lang="zh-CN" altLang="en-US" sz="2400" dirty="0">
              <a:solidFill>
                <a:srgbClr val="333399"/>
              </a:solidFill>
              <a:latin typeface="Arial" panose="020B0604020202020204" pitchFamily="34" charset="0"/>
              <a:ea typeface="黑体" panose="02010609060101010101" pitchFamily="2"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9837"/>
                                        </p:tgtEl>
                                        <p:attrNameLst>
                                          <p:attrName>style.visibility</p:attrName>
                                        </p:attrNameLst>
                                      </p:cBhvr>
                                      <p:to>
                                        <p:strVal val="visible"/>
                                      </p:to>
                                    </p:set>
                                    <p:animEffect transition="in" filter="wipe(up)">
                                      <p:cBhvr>
                                        <p:cTn id="7" dur="1000"/>
                                        <p:tgtEl>
                                          <p:spTgt spid="119837"/>
                                        </p:tgtEl>
                                      </p:cBhvr>
                                    </p:animEffect>
                                  </p:childTnLst>
                                </p:cTn>
                              </p:par>
                            </p:childTnLst>
                          </p:cTn>
                        </p:par>
                        <p:par>
                          <p:cTn id="8" fill="hold">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98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37" grpId="0" bldLvl="0" animBg="1"/>
      <p:bldP spid="119840"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2"/>
          <p:cNvSpPr>
            <a:spLocks noGrp="1"/>
          </p:cNvSpPr>
          <p:nvPr>
            <p:ph type="title" idx="4294967295"/>
          </p:nvPr>
        </p:nvSpPr>
        <p:spPr/>
        <p:txBody>
          <a:bodyPr vert="horz" wrap="square" lIns="91440" tIns="45720" rIns="91440" bIns="45720" anchor="ctr"/>
          <a:p>
            <a:pPr algn="ctr" eaLnBrk="1" hangingPunct="1"/>
            <a:r>
              <a:rPr lang="zh-CN" altLang="en-US" dirty="0"/>
              <a:t>主机</a:t>
            </a:r>
            <a:r>
              <a:rPr lang="en-US" altLang="zh-CN" sz="1400" dirty="0"/>
              <a:t> </a:t>
            </a:r>
            <a:r>
              <a:rPr lang="en-US" altLang="zh-CN" dirty="0"/>
              <a:t>1</a:t>
            </a:r>
            <a:r>
              <a:rPr lang="en-US" altLang="zh-CN" sz="1400" dirty="0"/>
              <a:t> </a:t>
            </a:r>
            <a:r>
              <a:rPr lang="zh-CN" altLang="en-US" dirty="0"/>
              <a:t>向主机</a:t>
            </a:r>
            <a:r>
              <a:rPr lang="en-US" altLang="zh-CN" sz="1400" dirty="0"/>
              <a:t> </a:t>
            </a:r>
            <a:r>
              <a:rPr lang="en-US" altLang="zh-CN" dirty="0"/>
              <a:t>2</a:t>
            </a:r>
            <a:r>
              <a:rPr lang="en-US" altLang="zh-CN" sz="1400" dirty="0"/>
              <a:t> </a:t>
            </a:r>
            <a:r>
              <a:rPr lang="zh-CN" altLang="en-US" dirty="0"/>
              <a:t>发送数据</a:t>
            </a:r>
            <a:r>
              <a:rPr lang="en-US" altLang="zh-CN" dirty="0">
                <a:solidFill>
                  <a:schemeClr val="tx1"/>
                </a:solidFill>
              </a:rPr>
              <a:t> </a:t>
            </a:r>
            <a:endParaRPr lang="en-US" altLang="zh-CN" dirty="0">
              <a:solidFill>
                <a:schemeClr val="tx1"/>
              </a:solidFill>
            </a:endParaRPr>
          </a:p>
        </p:txBody>
      </p:sp>
      <p:sp>
        <p:nvSpPr>
          <p:cNvPr id="100355" name="Rectangle 3"/>
          <p:cNvSpPr>
            <a:spLocks noGrp="1"/>
          </p:cNvSpPr>
          <p:nvPr>
            <p:ph type="body" idx="4294967295"/>
          </p:nvPr>
        </p:nvSpPr>
        <p:spPr>
          <a:xfrm>
            <a:off x="3657600" y="5661025"/>
            <a:ext cx="5395913" cy="1008063"/>
          </a:xfrm>
        </p:spPr>
        <p:txBody>
          <a:bodyPr vert="horz" wrap="square" lIns="91440" tIns="45720" rIns="91440" bIns="45720" anchor="t"/>
          <a:p>
            <a:pPr eaLnBrk="1" hangingPunct="1">
              <a:lnSpc>
                <a:spcPct val="105000"/>
              </a:lnSpc>
            </a:pPr>
            <a:r>
              <a:rPr lang="zh-CN" altLang="en-US" dirty="0"/>
              <a:t>应用层</a:t>
            </a:r>
            <a:r>
              <a:rPr lang="en-US" altLang="zh-CN" dirty="0"/>
              <a:t>(application layer) </a:t>
            </a:r>
            <a:endParaRPr lang="en-US" altLang="zh-CN" dirty="0"/>
          </a:p>
        </p:txBody>
      </p:sp>
      <p:sp>
        <p:nvSpPr>
          <p:cNvPr id="100356" name="AutoShape 4"/>
          <p:cNvSpPr/>
          <p:nvPr/>
        </p:nvSpPr>
        <p:spPr>
          <a:xfrm rot="-5400000">
            <a:off x="4702175" y="1531938"/>
            <a:ext cx="417513" cy="8991600"/>
          </a:xfrm>
          <a:prstGeom prst="can">
            <a:avLst>
              <a:gd name="adj" fmla="val 48653"/>
            </a:avLst>
          </a:prstGeom>
          <a:gradFill rotWithShape="0">
            <a:gsLst>
              <a:gs pos="0">
                <a:srgbClr val="ACACAC"/>
              </a:gs>
              <a:gs pos="50000">
                <a:srgbClr val="EAEAEA"/>
              </a:gs>
              <a:gs pos="100000">
                <a:srgbClr val="ACACAC"/>
              </a:gs>
            </a:gsLst>
            <a:lin ang="5400000" scaled="1"/>
            <a:tileRect/>
          </a:gradFill>
          <a:ln w="19050" cap="flat" cmpd="sng">
            <a:solidFill>
              <a:schemeClr val="tx1"/>
            </a:solidFill>
            <a:prstDash val="solid"/>
            <a:headEnd type="none" w="sm" len="lg"/>
            <a:tailEnd type="none" w="sm" len="lg"/>
          </a:ln>
        </p:spPr>
        <p:txBody>
          <a:bodyPr wrap="none" anchor="ctr"/>
          <a:p>
            <a:endParaRPr lang="zh-CN" altLang="en-US" sz="3200" dirty="0">
              <a:latin typeface="Arial" panose="020B0604020202020204" pitchFamily="34" charset="0"/>
            </a:endParaRPr>
          </a:p>
        </p:txBody>
      </p:sp>
      <p:sp>
        <p:nvSpPr>
          <p:cNvPr id="100357" name="AutoShape 5"/>
          <p:cNvSpPr/>
          <p:nvPr/>
        </p:nvSpPr>
        <p:spPr>
          <a:xfrm>
            <a:off x="914400" y="2847975"/>
            <a:ext cx="838200" cy="2997200"/>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00358" name="Text Box 6"/>
          <p:cNvSpPr txBox="1"/>
          <p:nvPr/>
        </p:nvSpPr>
        <p:spPr>
          <a:xfrm>
            <a:off x="1162050" y="3027363"/>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5</a:t>
            </a:r>
            <a:endParaRPr lang="en-US" altLang="zh-CN" sz="2000" dirty="0">
              <a:solidFill>
                <a:srgbClr val="333399"/>
              </a:solidFill>
              <a:latin typeface="Arial" panose="020B0604020202020204" pitchFamily="34" charset="0"/>
            </a:endParaRPr>
          </a:p>
        </p:txBody>
      </p:sp>
      <p:sp>
        <p:nvSpPr>
          <p:cNvPr id="100359" name="Text Box 7"/>
          <p:cNvSpPr txBox="1"/>
          <p:nvPr/>
        </p:nvSpPr>
        <p:spPr>
          <a:xfrm>
            <a:off x="1162050" y="3654425"/>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4</a:t>
            </a:r>
            <a:endParaRPr lang="en-US" altLang="zh-CN" sz="2000" dirty="0">
              <a:solidFill>
                <a:srgbClr val="333399"/>
              </a:solidFill>
              <a:latin typeface="Arial" panose="020B0604020202020204" pitchFamily="34" charset="0"/>
            </a:endParaRPr>
          </a:p>
        </p:txBody>
      </p:sp>
      <p:sp>
        <p:nvSpPr>
          <p:cNvPr id="100360" name="Text Box 8"/>
          <p:cNvSpPr txBox="1"/>
          <p:nvPr/>
        </p:nvSpPr>
        <p:spPr>
          <a:xfrm>
            <a:off x="1162050" y="42116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3</a:t>
            </a:r>
            <a:endParaRPr lang="en-US" altLang="zh-CN" sz="2000" dirty="0">
              <a:solidFill>
                <a:srgbClr val="333399"/>
              </a:solidFill>
              <a:latin typeface="Arial" panose="020B0604020202020204" pitchFamily="34" charset="0"/>
            </a:endParaRPr>
          </a:p>
        </p:txBody>
      </p:sp>
      <p:sp>
        <p:nvSpPr>
          <p:cNvPr id="100361" name="Text Box 9"/>
          <p:cNvSpPr txBox="1"/>
          <p:nvPr/>
        </p:nvSpPr>
        <p:spPr>
          <a:xfrm>
            <a:off x="1162050" y="47704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2</a:t>
            </a:r>
            <a:endParaRPr lang="en-US" altLang="zh-CN" sz="2000" dirty="0">
              <a:solidFill>
                <a:srgbClr val="333399"/>
              </a:solidFill>
              <a:latin typeface="Arial" panose="020B0604020202020204" pitchFamily="34" charset="0"/>
            </a:endParaRPr>
          </a:p>
        </p:txBody>
      </p:sp>
      <p:sp>
        <p:nvSpPr>
          <p:cNvPr id="100362" name="Text Box 10"/>
          <p:cNvSpPr txBox="1"/>
          <p:nvPr/>
        </p:nvSpPr>
        <p:spPr>
          <a:xfrm>
            <a:off x="1162050" y="5337175"/>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1</a:t>
            </a:r>
            <a:endParaRPr lang="en-US" altLang="zh-CN" sz="2000" dirty="0">
              <a:solidFill>
                <a:srgbClr val="333399"/>
              </a:solidFill>
              <a:latin typeface="Arial" panose="020B0604020202020204" pitchFamily="34" charset="0"/>
            </a:endParaRPr>
          </a:p>
        </p:txBody>
      </p:sp>
      <p:sp>
        <p:nvSpPr>
          <p:cNvPr id="100363" name="Freeform 11"/>
          <p:cNvSpPr/>
          <p:nvPr/>
        </p:nvSpPr>
        <p:spPr>
          <a:xfrm>
            <a:off x="914400" y="3449638"/>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42"/>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0364" name="Freeform 12"/>
          <p:cNvSpPr/>
          <p:nvPr/>
        </p:nvSpPr>
        <p:spPr>
          <a:xfrm>
            <a:off x="923925" y="4024313"/>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36"/>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0365" name="Freeform 13"/>
          <p:cNvSpPr/>
          <p:nvPr/>
        </p:nvSpPr>
        <p:spPr>
          <a:xfrm>
            <a:off x="901700" y="4600575"/>
            <a:ext cx="869950" cy="60325"/>
          </a:xfrm>
          <a:custGeom>
            <a:avLst/>
            <a:gdLst>
              <a:gd name="txL" fmla="*/ 0 w 548"/>
              <a:gd name="txT" fmla="*/ 0 h 42"/>
              <a:gd name="txR" fmla="*/ 548 w 548"/>
              <a:gd name="txB" fmla="*/ 42 h 42"/>
            </a:gdLst>
            <a:ahLst/>
            <a:cxnLst>
              <a:cxn ang="0">
                <a:pos x="0" y="2147483647"/>
              </a:cxn>
              <a:cxn ang="0">
                <a:pos x="2147483647" y="2147483647"/>
              </a:cxn>
              <a:cxn ang="0">
                <a:pos x="2147483647" y="0"/>
              </a:cxn>
            </a:cxnLst>
            <a:rect l="txL" t="txT" r="txR" b="txB"/>
            <a:pathLst>
              <a:path w="548" h="42">
                <a:moveTo>
                  <a:pt x="0" y="42"/>
                </a:moveTo>
                <a:lnTo>
                  <a:pt x="482" y="42"/>
                </a:lnTo>
                <a:cubicBezTo>
                  <a:pt x="504" y="28"/>
                  <a:pt x="548" y="0"/>
                  <a:pt x="548"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0366" name="Freeform 14"/>
          <p:cNvSpPr/>
          <p:nvPr/>
        </p:nvSpPr>
        <p:spPr>
          <a:xfrm>
            <a:off x="901700" y="5192713"/>
            <a:ext cx="860425" cy="60325"/>
          </a:xfrm>
          <a:custGeom>
            <a:avLst/>
            <a:gdLst>
              <a:gd name="txL" fmla="*/ 0 w 542"/>
              <a:gd name="txT" fmla="*/ 0 h 42"/>
              <a:gd name="txR" fmla="*/ 542 w 542"/>
              <a:gd name="txB" fmla="*/ 42 h 42"/>
            </a:gdLst>
            <a:ahLst/>
            <a:cxnLst>
              <a:cxn ang="0">
                <a:pos x="0" y="2147483647"/>
              </a:cxn>
              <a:cxn ang="0">
                <a:pos x="2147483647" y="2147483647"/>
              </a:cxn>
              <a:cxn ang="0">
                <a:pos x="2147483647" y="0"/>
              </a:cxn>
            </a:cxnLst>
            <a:rect l="txL" t="txT" r="txR" b="txB"/>
            <a:pathLst>
              <a:path w="542" h="42">
                <a:moveTo>
                  <a:pt x="0" y="42"/>
                </a:moveTo>
                <a:lnTo>
                  <a:pt x="476" y="42"/>
                </a:lnTo>
                <a:cubicBezTo>
                  <a:pt x="498" y="28"/>
                  <a:pt x="542" y="0"/>
                  <a:pt x="542"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0367" name="AutoShape 15"/>
          <p:cNvSpPr/>
          <p:nvPr/>
        </p:nvSpPr>
        <p:spPr>
          <a:xfrm>
            <a:off x="8267700" y="2814638"/>
            <a:ext cx="838200" cy="3030537"/>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00368" name="Text Box 16"/>
          <p:cNvSpPr txBox="1"/>
          <p:nvPr/>
        </p:nvSpPr>
        <p:spPr>
          <a:xfrm>
            <a:off x="8305800" y="29924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5</a:t>
            </a:r>
            <a:endParaRPr lang="en-US" altLang="zh-CN" sz="2000" dirty="0">
              <a:solidFill>
                <a:srgbClr val="333399"/>
              </a:solidFill>
              <a:latin typeface="Arial" panose="020B0604020202020204" pitchFamily="34" charset="0"/>
            </a:endParaRPr>
          </a:p>
        </p:txBody>
      </p:sp>
      <p:sp>
        <p:nvSpPr>
          <p:cNvPr id="100369" name="Text Box 17"/>
          <p:cNvSpPr txBox="1"/>
          <p:nvPr/>
        </p:nvSpPr>
        <p:spPr>
          <a:xfrm>
            <a:off x="8305800" y="361950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4</a:t>
            </a:r>
            <a:endParaRPr lang="en-US" altLang="zh-CN" sz="2000" dirty="0">
              <a:solidFill>
                <a:srgbClr val="333399"/>
              </a:solidFill>
              <a:latin typeface="Arial" panose="020B0604020202020204" pitchFamily="34" charset="0"/>
            </a:endParaRPr>
          </a:p>
        </p:txBody>
      </p:sp>
      <p:sp>
        <p:nvSpPr>
          <p:cNvPr id="100370" name="Text Box 18"/>
          <p:cNvSpPr txBox="1"/>
          <p:nvPr/>
        </p:nvSpPr>
        <p:spPr>
          <a:xfrm>
            <a:off x="8305800" y="4176713"/>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3</a:t>
            </a:r>
            <a:endParaRPr lang="en-US" altLang="zh-CN" sz="2000" dirty="0">
              <a:solidFill>
                <a:srgbClr val="333399"/>
              </a:solidFill>
              <a:latin typeface="Arial" panose="020B0604020202020204" pitchFamily="34" charset="0"/>
            </a:endParaRPr>
          </a:p>
        </p:txBody>
      </p:sp>
      <p:sp>
        <p:nvSpPr>
          <p:cNvPr id="100371" name="Text Box 19"/>
          <p:cNvSpPr txBox="1"/>
          <p:nvPr/>
        </p:nvSpPr>
        <p:spPr>
          <a:xfrm>
            <a:off x="8305800" y="473710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2</a:t>
            </a:r>
            <a:endParaRPr lang="en-US" altLang="zh-CN" sz="2000" dirty="0">
              <a:solidFill>
                <a:srgbClr val="333399"/>
              </a:solidFill>
              <a:latin typeface="Arial" panose="020B0604020202020204" pitchFamily="34" charset="0"/>
            </a:endParaRPr>
          </a:p>
        </p:txBody>
      </p:sp>
      <p:sp>
        <p:nvSpPr>
          <p:cNvPr id="100372" name="Text Box 20"/>
          <p:cNvSpPr txBox="1"/>
          <p:nvPr/>
        </p:nvSpPr>
        <p:spPr>
          <a:xfrm>
            <a:off x="8305800" y="530225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1</a:t>
            </a:r>
            <a:endParaRPr lang="en-US" altLang="zh-CN" sz="2000" dirty="0">
              <a:solidFill>
                <a:srgbClr val="333399"/>
              </a:solidFill>
              <a:latin typeface="Arial" panose="020B0604020202020204" pitchFamily="34" charset="0"/>
            </a:endParaRPr>
          </a:p>
        </p:txBody>
      </p:sp>
      <p:sp>
        <p:nvSpPr>
          <p:cNvPr id="100373" name="Freeform 21"/>
          <p:cNvSpPr/>
          <p:nvPr/>
        </p:nvSpPr>
        <p:spPr>
          <a:xfrm>
            <a:off x="8267700" y="3414713"/>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42"/>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0374" name="Freeform 22"/>
          <p:cNvSpPr/>
          <p:nvPr/>
        </p:nvSpPr>
        <p:spPr>
          <a:xfrm>
            <a:off x="8277225" y="3989388"/>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36"/>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0375" name="Freeform 23"/>
          <p:cNvSpPr/>
          <p:nvPr/>
        </p:nvSpPr>
        <p:spPr>
          <a:xfrm>
            <a:off x="8255000" y="4565650"/>
            <a:ext cx="869950" cy="60325"/>
          </a:xfrm>
          <a:custGeom>
            <a:avLst/>
            <a:gdLst>
              <a:gd name="txL" fmla="*/ 0 w 548"/>
              <a:gd name="txT" fmla="*/ 0 h 42"/>
              <a:gd name="txR" fmla="*/ 548 w 548"/>
              <a:gd name="txB" fmla="*/ 42 h 42"/>
            </a:gdLst>
            <a:ahLst/>
            <a:cxnLst>
              <a:cxn ang="0">
                <a:pos x="0" y="2147483647"/>
              </a:cxn>
              <a:cxn ang="0">
                <a:pos x="2147483647" y="2147483647"/>
              </a:cxn>
              <a:cxn ang="0">
                <a:pos x="2147483647" y="0"/>
              </a:cxn>
            </a:cxnLst>
            <a:rect l="txL" t="txT" r="txR" b="txB"/>
            <a:pathLst>
              <a:path w="548" h="42">
                <a:moveTo>
                  <a:pt x="0" y="42"/>
                </a:moveTo>
                <a:lnTo>
                  <a:pt x="482" y="42"/>
                </a:lnTo>
                <a:cubicBezTo>
                  <a:pt x="504" y="28"/>
                  <a:pt x="548" y="0"/>
                  <a:pt x="548"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0376" name="Freeform 24"/>
          <p:cNvSpPr/>
          <p:nvPr/>
        </p:nvSpPr>
        <p:spPr>
          <a:xfrm>
            <a:off x="8255000" y="5157788"/>
            <a:ext cx="860425" cy="60325"/>
          </a:xfrm>
          <a:custGeom>
            <a:avLst/>
            <a:gdLst>
              <a:gd name="txL" fmla="*/ 0 w 542"/>
              <a:gd name="txT" fmla="*/ 0 h 42"/>
              <a:gd name="txR" fmla="*/ 542 w 542"/>
              <a:gd name="txB" fmla="*/ 42 h 42"/>
            </a:gdLst>
            <a:ahLst/>
            <a:cxnLst>
              <a:cxn ang="0">
                <a:pos x="0" y="2147483647"/>
              </a:cxn>
              <a:cxn ang="0">
                <a:pos x="2147483647" y="2147483647"/>
              </a:cxn>
              <a:cxn ang="0">
                <a:pos x="2147483647" y="0"/>
              </a:cxn>
            </a:cxnLst>
            <a:rect l="txL" t="txT" r="txR" b="txB"/>
            <a:pathLst>
              <a:path w="542" h="42">
                <a:moveTo>
                  <a:pt x="0" y="42"/>
                </a:moveTo>
                <a:lnTo>
                  <a:pt x="476" y="42"/>
                </a:lnTo>
                <a:cubicBezTo>
                  <a:pt x="498" y="28"/>
                  <a:pt x="542" y="0"/>
                  <a:pt x="542"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20857" name="AutoShape 25"/>
          <p:cNvSpPr/>
          <p:nvPr/>
        </p:nvSpPr>
        <p:spPr>
          <a:xfrm flipV="1">
            <a:off x="1077913" y="5730875"/>
            <a:ext cx="395287" cy="419100"/>
          </a:xfrm>
          <a:custGeom>
            <a:avLst/>
            <a:gdLst>
              <a:gd name="txL" fmla="*/ 12427 w 21600"/>
              <a:gd name="txT" fmla="*/ 2912 h 21600"/>
              <a:gd name="txR" fmla="*/ 18227 w 21600"/>
              <a:gd name="txB" fmla="*/ 9246 h 21600"/>
            </a:gdLst>
            <a:ahLst/>
            <a:cxnLst>
              <a:cxn ang="17694720">
                <a:pos x="2147483647" y="0"/>
              </a:cxn>
              <a:cxn ang="5898240">
                <a:pos x="2147483647" y="2147483647"/>
              </a:cxn>
              <a:cxn ang="5898240">
                <a:pos x="2147483647" y="2147483647"/>
              </a:cxn>
              <a:cxn ang="0">
                <a:pos x="2147483647" y="2147483647"/>
              </a:cxn>
            </a:cxnLst>
            <a:rect l="txL" t="txT" r="txR" b="txB"/>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hlink">
              <a:alpha val="100000"/>
            </a:schemeClr>
          </a:solidFill>
          <a:ln w="12700" cap="flat" cmpd="sng">
            <a:solidFill>
              <a:schemeClr val="tx1">
                <a:alpha val="100000"/>
              </a:schemeClr>
            </a:solidFill>
            <a:prstDash val="solid"/>
            <a:miter lim="800000"/>
            <a:headEnd type="none" w="med" len="med"/>
            <a:tailEnd type="none" w="med" len="med"/>
          </a:ln>
        </p:spPr>
        <p:txBody>
          <a:bodyPr/>
          <a:p>
            <a:endParaRPr lang="zh-CN" altLang="en-US"/>
          </a:p>
        </p:txBody>
      </p:sp>
      <p:sp>
        <p:nvSpPr>
          <p:cNvPr id="100378" name="Text Box 26"/>
          <p:cNvSpPr txBox="1"/>
          <p:nvPr/>
        </p:nvSpPr>
        <p:spPr>
          <a:xfrm>
            <a:off x="4232275" y="5827713"/>
            <a:ext cx="1706880" cy="398780"/>
          </a:xfrm>
          <a:prstGeom prst="rect">
            <a:avLst/>
          </a:prstGeom>
          <a:noFill/>
          <a:ln w="12700">
            <a:noFill/>
          </a:ln>
        </p:spPr>
        <p:txBody>
          <a:bodyPr wrap="none">
            <a:spAutoFit/>
          </a:bodyPr>
          <a:p>
            <a:pPr defTabSz="762000" eaLnBrk="0" hangingPunct="0"/>
            <a:r>
              <a:rPr lang="zh-CN" altLang="en-US" sz="2000" dirty="0">
                <a:solidFill>
                  <a:srgbClr val="333399"/>
                </a:solidFill>
                <a:latin typeface="黑体" panose="02010609060101010101" pitchFamily="2" charset="-122"/>
                <a:ea typeface="黑体" panose="02010609060101010101" pitchFamily="2" charset="-122"/>
              </a:rPr>
              <a:t>物理传输媒体</a:t>
            </a:r>
            <a:endParaRPr lang="zh-CN" altLang="en-US" sz="2000" dirty="0">
              <a:solidFill>
                <a:srgbClr val="333399"/>
              </a:solidFill>
              <a:latin typeface="黑体" panose="02010609060101010101" pitchFamily="2" charset="-122"/>
              <a:ea typeface="黑体" panose="02010609060101010101" pitchFamily="2" charset="-122"/>
            </a:endParaRPr>
          </a:p>
        </p:txBody>
      </p:sp>
      <p:sp>
        <p:nvSpPr>
          <p:cNvPr id="120859" name="AutoShape 27"/>
          <p:cNvSpPr/>
          <p:nvPr/>
        </p:nvSpPr>
        <p:spPr>
          <a:xfrm rot="5400000">
            <a:off x="3690938" y="5830888"/>
            <a:ext cx="179387" cy="393700"/>
          </a:xfrm>
          <a:prstGeom prst="upArrow">
            <a:avLst>
              <a:gd name="adj1" fmla="val 50000"/>
              <a:gd name="adj2" fmla="val 54867"/>
            </a:avLst>
          </a:prstGeom>
          <a:solidFill>
            <a:schemeClr val="hlink"/>
          </a:solidFill>
          <a:ln w="12700" cap="flat" cmpd="sng">
            <a:solidFill>
              <a:schemeClr val="tx1"/>
            </a:solidFill>
            <a:prstDash val="solid"/>
            <a:miter/>
            <a:headEnd type="none" w="med" len="med"/>
            <a:tailEnd type="none" w="med" len="med"/>
          </a:ln>
        </p:spPr>
        <p:txBody>
          <a:bodyPr vert="eaVert" wrap="none" anchor="ctr"/>
          <a:p>
            <a:endParaRPr lang="zh-CN" altLang="en-US" sz="3200" dirty="0">
              <a:latin typeface="Arial" panose="020B0604020202020204" pitchFamily="34" charset="0"/>
            </a:endParaRPr>
          </a:p>
        </p:txBody>
      </p:sp>
      <p:sp>
        <p:nvSpPr>
          <p:cNvPr id="120860" name="AutoShape 28"/>
          <p:cNvSpPr/>
          <p:nvPr/>
        </p:nvSpPr>
        <p:spPr>
          <a:xfrm rot="5400000">
            <a:off x="6427788" y="5830888"/>
            <a:ext cx="179387" cy="393700"/>
          </a:xfrm>
          <a:prstGeom prst="upArrow">
            <a:avLst>
              <a:gd name="adj1" fmla="val 50000"/>
              <a:gd name="adj2" fmla="val 54867"/>
            </a:avLst>
          </a:prstGeom>
          <a:solidFill>
            <a:schemeClr val="hlink"/>
          </a:solidFill>
          <a:ln w="12700" cap="flat" cmpd="sng">
            <a:solidFill>
              <a:schemeClr val="tx1"/>
            </a:solidFill>
            <a:prstDash val="solid"/>
            <a:miter/>
            <a:headEnd type="none" w="med" len="med"/>
            <a:tailEnd type="none" w="med" len="med"/>
          </a:ln>
        </p:spPr>
        <p:txBody>
          <a:bodyPr vert="eaVert" wrap="none" anchor="ctr"/>
          <a:p>
            <a:endParaRPr lang="zh-CN" altLang="en-US" sz="3200" dirty="0">
              <a:latin typeface="Arial" panose="020B0604020202020204" pitchFamily="34" charset="0"/>
            </a:endParaRPr>
          </a:p>
        </p:txBody>
      </p:sp>
      <p:sp>
        <p:nvSpPr>
          <p:cNvPr id="100381" name="Text Box 29"/>
          <p:cNvSpPr txBox="1"/>
          <p:nvPr/>
        </p:nvSpPr>
        <p:spPr>
          <a:xfrm>
            <a:off x="776288" y="1973263"/>
            <a:ext cx="867410" cy="398780"/>
          </a:xfrm>
          <a:prstGeom prst="rect">
            <a:avLst/>
          </a:prstGeom>
          <a:noFill/>
          <a:ln w="12700">
            <a:noFill/>
          </a:ln>
        </p:spPr>
        <p:txBody>
          <a:bodyPr wrap="none">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en-US" altLang="zh-CN" sz="1000" dirty="0">
                <a:solidFill>
                  <a:srgbClr val="333399"/>
                </a:solidFill>
                <a:latin typeface="Arial" panose="020B0604020202020204" pitchFamily="34" charset="0"/>
                <a:ea typeface="黑体" panose="02010609060101010101" pitchFamily="2" charset="-122"/>
              </a:rPr>
              <a:t> </a:t>
            </a:r>
            <a:r>
              <a:rPr lang="en-US" altLang="zh-CN" sz="2000" dirty="0">
                <a:solidFill>
                  <a:srgbClr val="333399"/>
                </a:solidFill>
                <a:latin typeface="Arial" panose="020B0604020202020204" pitchFamily="34" charset="0"/>
                <a:ea typeface="黑体" panose="02010609060101010101" pitchFamily="2" charset="-122"/>
              </a:rPr>
              <a:t>1</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100382" name="AutoShape 30"/>
          <p:cNvSpPr/>
          <p:nvPr/>
        </p:nvSpPr>
        <p:spPr>
          <a:xfrm>
            <a:off x="8415338" y="2317750"/>
            <a:ext cx="685800" cy="557213"/>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00383" name="Text Box 31"/>
          <p:cNvSpPr txBox="1"/>
          <p:nvPr/>
        </p:nvSpPr>
        <p:spPr>
          <a:xfrm>
            <a:off x="8408988" y="2422525"/>
            <a:ext cx="614045"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AP</a:t>
            </a:r>
            <a:r>
              <a:rPr lang="en-US" altLang="zh-CN" sz="2000" b="1" baseline="-25000" dirty="0">
                <a:solidFill>
                  <a:srgbClr val="333399"/>
                </a:solidFill>
                <a:latin typeface="Arial" panose="020B0604020202020204" pitchFamily="34" charset="0"/>
              </a:rPr>
              <a:t>2</a:t>
            </a:r>
            <a:endParaRPr lang="en-US" altLang="zh-CN" sz="2000" b="1" dirty="0">
              <a:solidFill>
                <a:srgbClr val="333399"/>
              </a:solidFill>
              <a:latin typeface="Arial" panose="020B0604020202020204" pitchFamily="34" charset="0"/>
            </a:endParaRPr>
          </a:p>
        </p:txBody>
      </p:sp>
      <p:sp>
        <p:nvSpPr>
          <p:cNvPr id="100384" name="AutoShape 32"/>
          <p:cNvSpPr/>
          <p:nvPr/>
        </p:nvSpPr>
        <p:spPr>
          <a:xfrm>
            <a:off x="919163" y="2360613"/>
            <a:ext cx="685800" cy="557212"/>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00385" name="Text Box 33"/>
          <p:cNvSpPr txBox="1"/>
          <p:nvPr/>
        </p:nvSpPr>
        <p:spPr>
          <a:xfrm>
            <a:off x="939800" y="2481263"/>
            <a:ext cx="614045"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AP</a:t>
            </a:r>
            <a:r>
              <a:rPr lang="en-US" altLang="zh-CN" sz="2000" b="1" baseline="-25000" dirty="0">
                <a:solidFill>
                  <a:srgbClr val="333399"/>
                </a:solidFill>
                <a:latin typeface="Arial" panose="020B0604020202020204" pitchFamily="34" charset="0"/>
              </a:rPr>
              <a:t>1</a:t>
            </a:r>
            <a:endParaRPr lang="en-US" altLang="zh-CN" sz="2000" b="1" dirty="0">
              <a:solidFill>
                <a:srgbClr val="333399"/>
              </a:solidFill>
              <a:latin typeface="Arial" panose="020B0604020202020204" pitchFamily="34" charset="0"/>
            </a:endParaRPr>
          </a:p>
        </p:txBody>
      </p:sp>
      <p:grpSp>
        <p:nvGrpSpPr>
          <p:cNvPr id="2" name="Group 34"/>
          <p:cNvGrpSpPr/>
          <p:nvPr/>
        </p:nvGrpSpPr>
        <p:grpSpPr>
          <a:xfrm>
            <a:off x="2000250" y="5959475"/>
            <a:ext cx="1066800" cy="139700"/>
            <a:chOff x="1344" y="912"/>
            <a:chExt cx="672" cy="96"/>
          </a:xfrm>
        </p:grpSpPr>
        <p:sp>
          <p:nvSpPr>
            <p:cNvPr id="100393" name="Line 35"/>
            <p:cNvSpPr/>
            <p:nvPr/>
          </p:nvSpPr>
          <p:spPr>
            <a:xfrm>
              <a:off x="1344" y="960"/>
              <a:ext cx="672" cy="0"/>
            </a:xfrm>
            <a:prstGeom prst="line">
              <a:avLst/>
            </a:prstGeom>
            <a:ln w="12700" cap="flat" cmpd="sng">
              <a:solidFill>
                <a:schemeClr val="tx1"/>
              </a:solidFill>
              <a:prstDash val="solid"/>
              <a:headEnd type="none" w="sm" len="lg"/>
              <a:tailEnd type="none" w="sm" len="lg"/>
            </a:ln>
          </p:spPr>
        </p:sp>
        <p:sp>
          <p:nvSpPr>
            <p:cNvPr id="100394" name="Freeform 36"/>
            <p:cNvSpPr/>
            <p:nvPr/>
          </p:nvSpPr>
          <p:spPr>
            <a:xfrm>
              <a:off x="1392" y="912"/>
              <a:ext cx="576" cy="96"/>
            </a:xfrm>
            <a:custGeom>
              <a:avLst/>
              <a:gdLst>
                <a:gd name="txL" fmla="*/ 0 w 576"/>
                <a:gd name="txT" fmla="*/ 0 h 192"/>
                <a:gd name="txR" fmla="*/ 576 w 576"/>
                <a:gd name="txB" fmla="*/ 192 h 192"/>
              </a:gdLst>
              <a:ahLst/>
              <a:cxnLst>
                <a:cxn ang="0">
                  <a:pos x="0" y="1"/>
                </a:cxn>
                <a:cxn ang="0">
                  <a:pos x="0" y="0"/>
                </a:cxn>
                <a:cxn ang="0">
                  <a:pos x="192" y="0"/>
                </a:cxn>
                <a:cxn ang="0">
                  <a:pos x="192" y="1"/>
                </a:cxn>
                <a:cxn ang="0">
                  <a:pos x="288" y="1"/>
                </a:cxn>
                <a:cxn ang="0">
                  <a:pos x="288" y="0"/>
                </a:cxn>
                <a:cxn ang="0">
                  <a:pos x="336" y="0"/>
                </a:cxn>
                <a:cxn ang="0">
                  <a:pos x="336" y="1"/>
                </a:cxn>
                <a:cxn ang="0">
                  <a:pos x="480" y="1"/>
                </a:cxn>
                <a:cxn ang="0">
                  <a:pos x="480" y="0"/>
                </a:cxn>
                <a:cxn ang="0">
                  <a:pos x="576" y="0"/>
                </a:cxn>
                <a:cxn ang="0">
                  <a:pos x="576" y="1"/>
                </a:cxn>
                <a:cxn ang="0">
                  <a:pos x="0" y="1"/>
                </a:cxn>
              </a:cxnLst>
              <a:rect l="txL" t="txT" r="txR" b="tx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chemeClr val="tx2">
                <a:alpha val="100000"/>
              </a:schemeClr>
            </a:solidFill>
            <a:ln w="12700" cap="flat" cmpd="sng">
              <a:solidFill>
                <a:schemeClr val="tx1">
                  <a:alpha val="100000"/>
                </a:schemeClr>
              </a:solidFill>
              <a:prstDash val="solid"/>
              <a:round/>
              <a:headEnd type="none" w="sm" len="lg"/>
              <a:tailEnd type="none" w="sm" len="lg"/>
            </a:ln>
          </p:spPr>
          <p:txBody>
            <a:bodyPr/>
            <a:p>
              <a:endParaRPr lang="zh-CN" altLang="en-US"/>
            </a:p>
          </p:txBody>
        </p:sp>
      </p:grpSp>
      <p:grpSp>
        <p:nvGrpSpPr>
          <p:cNvPr id="3" name="Group 37"/>
          <p:cNvGrpSpPr/>
          <p:nvPr/>
        </p:nvGrpSpPr>
        <p:grpSpPr>
          <a:xfrm>
            <a:off x="6981825" y="5957888"/>
            <a:ext cx="1066800" cy="142875"/>
            <a:chOff x="4158" y="3753"/>
            <a:chExt cx="672" cy="90"/>
          </a:xfrm>
        </p:grpSpPr>
        <p:sp>
          <p:nvSpPr>
            <p:cNvPr id="100391" name="Line 38"/>
            <p:cNvSpPr/>
            <p:nvPr/>
          </p:nvSpPr>
          <p:spPr>
            <a:xfrm>
              <a:off x="4158" y="3798"/>
              <a:ext cx="672" cy="0"/>
            </a:xfrm>
            <a:prstGeom prst="line">
              <a:avLst/>
            </a:prstGeom>
            <a:ln w="12700" cap="flat" cmpd="sng">
              <a:solidFill>
                <a:schemeClr val="tx1"/>
              </a:solidFill>
              <a:prstDash val="solid"/>
              <a:headEnd type="none" w="sm" len="lg"/>
              <a:tailEnd type="none" w="sm" len="lg"/>
            </a:ln>
          </p:spPr>
        </p:sp>
        <p:sp>
          <p:nvSpPr>
            <p:cNvPr id="100392" name="Freeform 39"/>
            <p:cNvSpPr/>
            <p:nvPr/>
          </p:nvSpPr>
          <p:spPr>
            <a:xfrm>
              <a:off x="4209" y="3753"/>
              <a:ext cx="576" cy="90"/>
            </a:xfrm>
            <a:custGeom>
              <a:avLst/>
              <a:gdLst>
                <a:gd name="txL" fmla="*/ 0 w 576"/>
                <a:gd name="txT" fmla="*/ 0 h 99"/>
                <a:gd name="txR" fmla="*/ 576 w 576"/>
                <a:gd name="txB" fmla="*/ 99 h 99"/>
              </a:gdLst>
              <a:ahLst/>
              <a:cxnLst>
                <a:cxn ang="0">
                  <a:pos x="0" y="5"/>
                </a:cxn>
                <a:cxn ang="0">
                  <a:pos x="0" y="3"/>
                </a:cxn>
                <a:cxn ang="0">
                  <a:pos x="135" y="3"/>
                </a:cxn>
                <a:cxn ang="0">
                  <a:pos x="138" y="8"/>
                </a:cxn>
                <a:cxn ang="0">
                  <a:pos x="264" y="7"/>
                </a:cxn>
                <a:cxn ang="0">
                  <a:pos x="264" y="0"/>
                </a:cxn>
                <a:cxn ang="0">
                  <a:pos x="426" y="0"/>
                </a:cxn>
                <a:cxn ang="0">
                  <a:pos x="426" y="8"/>
                </a:cxn>
                <a:cxn ang="0">
                  <a:pos x="480" y="8"/>
                </a:cxn>
                <a:cxn ang="0">
                  <a:pos x="480" y="3"/>
                </a:cxn>
                <a:cxn ang="0">
                  <a:pos x="576" y="3"/>
                </a:cxn>
                <a:cxn ang="0">
                  <a:pos x="576" y="5"/>
                </a:cxn>
                <a:cxn ang="0">
                  <a:pos x="0" y="5"/>
                </a:cxn>
              </a:cxnLst>
              <a:rect l="txL" t="txT" r="txR" b="tx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solidFill>
              <a:schemeClr val="tx2">
                <a:alpha val="100000"/>
              </a:schemeClr>
            </a:solidFill>
            <a:ln w="12700" cap="flat" cmpd="sng">
              <a:solidFill>
                <a:schemeClr val="tx1">
                  <a:alpha val="100000"/>
                </a:schemeClr>
              </a:solidFill>
              <a:prstDash val="solid"/>
              <a:round/>
              <a:headEnd type="none" w="sm" len="lg"/>
              <a:tailEnd type="none" w="sm" len="lg"/>
            </a:ln>
          </p:spPr>
          <p:txBody>
            <a:bodyPr/>
            <a:p>
              <a:endParaRPr lang="zh-CN" altLang="en-US"/>
            </a:p>
          </p:txBody>
        </p:sp>
      </p:grpSp>
      <p:sp>
        <p:nvSpPr>
          <p:cNvPr id="100388" name="Text Box 40"/>
          <p:cNvSpPr txBox="1"/>
          <p:nvPr/>
        </p:nvSpPr>
        <p:spPr>
          <a:xfrm>
            <a:off x="2289810" y="4797425"/>
            <a:ext cx="5364480" cy="829945"/>
          </a:xfrm>
          <a:prstGeom prst="rect">
            <a:avLst/>
          </a:prstGeom>
          <a:noFill/>
          <a:ln w="12700">
            <a:noFill/>
          </a:ln>
        </p:spPr>
        <p:txBody>
          <a:bodyPr wrap="none">
            <a:spAutoFit/>
          </a:bodyPr>
          <a:p>
            <a:pPr algn="ctr" defTabSz="762000" eaLnBrk="0" hangingPunct="0"/>
            <a:r>
              <a:rPr lang="zh-CN" altLang="en-US" sz="2400" dirty="0">
                <a:solidFill>
                  <a:srgbClr val="333399"/>
                </a:solidFill>
                <a:latin typeface="Times New Roman" panose="02020603050405020304" pitchFamily="18" charset="0"/>
                <a:ea typeface="黑体" panose="02010609060101010101" pitchFamily="2" charset="-122"/>
              </a:rPr>
              <a:t>电信号（或光信号）在物理媒体中传播</a:t>
            </a:r>
            <a:endParaRPr lang="en-US" altLang="zh-CN" sz="2400" dirty="0">
              <a:solidFill>
                <a:srgbClr val="333399"/>
              </a:solidFill>
              <a:latin typeface="Times New Roman" panose="02020603050405020304" pitchFamily="18" charset="0"/>
              <a:ea typeface="黑体" panose="02010609060101010101" pitchFamily="2" charset="-122"/>
            </a:endParaRPr>
          </a:p>
          <a:p>
            <a:pPr algn="ctr" defTabSz="762000" eaLnBrk="0" hangingPunct="0"/>
            <a:r>
              <a:rPr lang="zh-CN" altLang="en-US" sz="2400" dirty="0">
                <a:solidFill>
                  <a:srgbClr val="333399"/>
                </a:solidFill>
                <a:latin typeface="Times New Roman" panose="02020603050405020304" pitchFamily="18" charset="0"/>
                <a:ea typeface="黑体" panose="02010609060101010101" pitchFamily="2" charset="-122"/>
              </a:rPr>
              <a:t>从发送端物理层传送到接收端物理层</a:t>
            </a:r>
            <a:endParaRPr lang="zh-CN" altLang="en-US" sz="2400" dirty="0">
              <a:solidFill>
                <a:srgbClr val="333399"/>
              </a:solidFill>
              <a:latin typeface="Times New Roman" panose="02020603050405020304" pitchFamily="18" charset="0"/>
              <a:ea typeface="黑体" panose="02010609060101010101" pitchFamily="2" charset="-122"/>
            </a:endParaRPr>
          </a:p>
        </p:txBody>
      </p:sp>
      <p:sp>
        <p:nvSpPr>
          <p:cNvPr id="100389" name="Text Box 41"/>
          <p:cNvSpPr txBox="1"/>
          <p:nvPr/>
        </p:nvSpPr>
        <p:spPr>
          <a:xfrm>
            <a:off x="8151813" y="1973263"/>
            <a:ext cx="867410" cy="398780"/>
          </a:xfrm>
          <a:prstGeom prst="rect">
            <a:avLst/>
          </a:prstGeom>
          <a:noFill/>
          <a:ln w="12700">
            <a:noFill/>
          </a:ln>
        </p:spPr>
        <p:txBody>
          <a:bodyPr wrap="none">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en-US" altLang="zh-CN" sz="1000" dirty="0">
                <a:solidFill>
                  <a:srgbClr val="333399"/>
                </a:solidFill>
                <a:latin typeface="Arial" panose="020B0604020202020204" pitchFamily="34" charset="0"/>
                <a:ea typeface="黑体" panose="02010609060101010101" pitchFamily="2" charset="-122"/>
              </a:rPr>
              <a:t> </a:t>
            </a:r>
            <a:r>
              <a:rPr lang="en-US" altLang="zh-CN" sz="2000" dirty="0">
                <a:solidFill>
                  <a:srgbClr val="333399"/>
                </a:solidFill>
                <a:latin typeface="Arial" panose="020B0604020202020204" pitchFamily="34" charset="0"/>
                <a:ea typeface="黑体" panose="02010609060101010101" pitchFamily="2" charset="-122"/>
              </a:rPr>
              <a:t>2</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120874" name="AutoShape 42"/>
          <p:cNvSpPr/>
          <p:nvPr/>
        </p:nvSpPr>
        <p:spPr>
          <a:xfrm rot="5400000" flipH="1">
            <a:off x="8451850" y="5678488"/>
            <a:ext cx="431800" cy="395287"/>
          </a:xfrm>
          <a:custGeom>
            <a:avLst/>
            <a:gdLst>
              <a:gd name="txL" fmla="*/ 12427 w 21600"/>
              <a:gd name="txT" fmla="*/ 2912 h 21600"/>
              <a:gd name="txR" fmla="*/ 18227 w 21600"/>
              <a:gd name="txB" fmla="*/ 9246 h 21600"/>
            </a:gdLst>
            <a:ahLst/>
            <a:cxnLst>
              <a:cxn ang="17694720">
                <a:pos x="2147483647" y="0"/>
              </a:cxn>
              <a:cxn ang="5898240">
                <a:pos x="2147483647" y="2147483647"/>
              </a:cxn>
              <a:cxn ang="5898240">
                <a:pos x="2147483647" y="2147483647"/>
              </a:cxn>
              <a:cxn ang="0">
                <a:pos x="2147483647" y="2147483647"/>
              </a:cxn>
            </a:cxnLst>
            <a:rect l="txL" t="txT" r="txR" b="txB"/>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hlink">
              <a:alpha val="100000"/>
            </a:schemeClr>
          </a:solidFill>
          <a:ln w="12700" cap="flat" cmpd="sng">
            <a:solidFill>
              <a:schemeClr val="tx1">
                <a:alpha val="100000"/>
              </a:schemeClr>
            </a:solidFill>
            <a:prstDash val="solid"/>
            <a:miter lim="800000"/>
            <a:headEnd type="none" w="med" len="med"/>
            <a:tailEnd type="none" w="med" len="med"/>
          </a:ln>
        </p:spPr>
        <p:txBody>
          <a:bodyPr/>
          <a:p>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120857"/>
                                        </p:tgtEl>
                                        <p:attrNameLst>
                                          <p:attrName>style.visibility</p:attrName>
                                        </p:attrNameLst>
                                      </p:cBhvr>
                                      <p:to>
                                        <p:strVal val="visible"/>
                                      </p:to>
                                    </p:set>
                                    <p:animEffect transition="in" filter="wipe(left)">
                                      <p:cBhvr>
                                        <p:cTn id="7" dur="500"/>
                                        <p:tgtEl>
                                          <p:spTgt spid="120857"/>
                                        </p:tgtEl>
                                      </p:cBhvr>
                                    </p:animEffect>
                                  </p:childTnLst>
                                </p:cTn>
                              </p:par>
                            </p:childTnLst>
                          </p:cTn>
                        </p:par>
                        <p:par>
                          <p:cTn id="8" fill="hold">
                            <p:stCondLst>
                              <p:cond delay="1500"/>
                            </p:stCondLst>
                            <p:childTnLst>
                              <p:par>
                                <p:cTn id="9" presetID="1"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par>
                          <p:cTn id="11" fill="hold">
                            <p:stCondLst>
                              <p:cond delay="1500"/>
                            </p:stCondLst>
                            <p:childTnLst>
                              <p:par>
                                <p:cTn id="12" presetID="22" presetClass="entr" presetSubtype="8" fill="hold" grpId="0" nodeType="afterEffect">
                                  <p:stCondLst>
                                    <p:cond delay="0"/>
                                  </p:stCondLst>
                                  <p:childTnLst>
                                    <p:set>
                                      <p:cBhvr>
                                        <p:cTn id="13" dur="1" fill="hold">
                                          <p:stCondLst>
                                            <p:cond delay="0"/>
                                          </p:stCondLst>
                                        </p:cTn>
                                        <p:tgtEl>
                                          <p:spTgt spid="120859"/>
                                        </p:tgtEl>
                                        <p:attrNameLst>
                                          <p:attrName>style.visibility</p:attrName>
                                        </p:attrNameLst>
                                      </p:cBhvr>
                                      <p:to>
                                        <p:strVal val="visible"/>
                                      </p:to>
                                    </p:set>
                                    <p:animEffect transition="in" filter="wipe(left)">
                                      <p:cBhvr>
                                        <p:cTn id="14" dur="500"/>
                                        <p:tgtEl>
                                          <p:spTgt spid="120859"/>
                                        </p:tgtEl>
                                      </p:cBhvr>
                                    </p:animEffect>
                                  </p:childTnLst>
                                </p:cTn>
                              </p:par>
                            </p:childTnLst>
                          </p:cTn>
                        </p:par>
                        <p:par>
                          <p:cTn id="15" fill="hold">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120860"/>
                                        </p:tgtEl>
                                        <p:attrNameLst>
                                          <p:attrName>style.visibility</p:attrName>
                                        </p:attrNameLst>
                                      </p:cBhvr>
                                      <p:to>
                                        <p:strVal val="visible"/>
                                      </p:to>
                                    </p:set>
                                    <p:animEffect transition="in" filter="wipe(left)">
                                      <p:cBhvr>
                                        <p:cTn id="18" dur="500"/>
                                        <p:tgtEl>
                                          <p:spTgt spid="120860"/>
                                        </p:tgtEl>
                                      </p:cBhvr>
                                    </p:animEffect>
                                  </p:childTnLst>
                                </p:cTn>
                              </p:par>
                            </p:childTnLst>
                          </p:cTn>
                        </p:par>
                        <p:par>
                          <p:cTn id="19" fill="hold">
                            <p:stCondLst>
                              <p:cond delay="2500"/>
                            </p:stCondLst>
                            <p:childTnLst>
                              <p:par>
                                <p:cTn id="20" presetID="1" presetClass="entr" presetSubtype="0"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par>
                          <p:cTn id="22" fill="hold">
                            <p:stCondLst>
                              <p:cond delay="2500"/>
                            </p:stCondLst>
                            <p:childTnLst>
                              <p:par>
                                <p:cTn id="23" presetID="22" presetClass="entr" presetSubtype="4" fill="hold" nodeType="afterEffect">
                                  <p:stCondLst>
                                    <p:cond delay="0"/>
                                  </p:stCondLst>
                                  <p:childTnLst>
                                    <p:set>
                                      <p:cBhvr>
                                        <p:cTn id="24" dur="1" fill="hold">
                                          <p:stCondLst>
                                            <p:cond delay="0"/>
                                          </p:stCondLst>
                                        </p:cTn>
                                        <p:tgtEl>
                                          <p:spTgt spid="120874"/>
                                        </p:tgtEl>
                                        <p:attrNameLst>
                                          <p:attrName>style.visibility</p:attrName>
                                        </p:attrNameLst>
                                      </p:cBhvr>
                                      <p:to>
                                        <p:strVal val="visible"/>
                                      </p:to>
                                    </p:set>
                                    <p:animEffect transition="in" filter="wipe(down)">
                                      <p:cBhvr>
                                        <p:cTn id="25" dur="500"/>
                                        <p:tgtEl>
                                          <p:spTgt spid="120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59" grpId="0" bldLvl="0" animBg="1"/>
      <p:bldP spid="120860" grpId="0" bldLvl="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2"/>
          <p:cNvSpPr>
            <a:spLocks noGrp="1"/>
          </p:cNvSpPr>
          <p:nvPr>
            <p:ph type="title" idx="4294967295"/>
          </p:nvPr>
        </p:nvSpPr>
        <p:spPr/>
        <p:txBody>
          <a:bodyPr vert="horz" wrap="square" lIns="91440" tIns="45720" rIns="91440" bIns="45720" anchor="ctr"/>
          <a:p>
            <a:pPr algn="ctr" eaLnBrk="1" hangingPunct="1"/>
            <a:r>
              <a:rPr lang="zh-CN" altLang="en-US" dirty="0"/>
              <a:t>主机</a:t>
            </a:r>
            <a:r>
              <a:rPr lang="en-US" altLang="zh-CN" sz="1400" dirty="0"/>
              <a:t> </a:t>
            </a:r>
            <a:r>
              <a:rPr lang="en-US" altLang="zh-CN" dirty="0"/>
              <a:t>1</a:t>
            </a:r>
            <a:r>
              <a:rPr lang="en-US" altLang="zh-CN" sz="1400" dirty="0"/>
              <a:t> </a:t>
            </a:r>
            <a:r>
              <a:rPr lang="zh-CN" altLang="en-US" dirty="0"/>
              <a:t>向主机</a:t>
            </a:r>
            <a:r>
              <a:rPr lang="en-US" altLang="zh-CN" sz="1400" dirty="0"/>
              <a:t> </a:t>
            </a:r>
            <a:r>
              <a:rPr lang="en-US" altLang="zh-CN" dirty="0"/>
              <a:t>2</a:t>
            </a:r>
            <a:r>
              <a:rPr lang="en-US" altLang="zh-CN" sz="1400" dirty="0"/>
              <a:t> </a:t>
            </a:r>
            <a:r>
              <a:rPr lang="zh-CN" altLang="en-US" dirty="0"/>
              <a:t>发送数据</a:t>
            </a:r>
            <a:r>
              <a:rPr lang="en-US" altLang="zh-CN" dirty="0">
                <a:solidFill>
                  <a:schemeClr val="tx1"/>
                </a:solidFill>
              </a:rPr>
              <a:t> </a:t>
            </a:r>
            <a:endParaRPr lang="en-US" altLang="zh-CN" dirty="0">
              <a:solidFill>
                <a:schemeClr val="tx1"/>
              </a:solidFill>
            </a:endParaRPr>
          </a:p>
        </p:txBody>
      </p:sp>
      <p:sp>
        <p:nvSpPr>
          <p:cNvPr id="101379" name="AutoShape 3"/>
          <p:cNvSpPr/>
          <p:nvPr/>
        </p:nvSpPr>
        <p:spPr>
          <a:xfrm rot="-5400000">
            <a:off x="4754563" y="1531938"/>
            <a:ext cx="417512" cy="8991600"/>
          </a:xfrm>
          <a:prstGeom prst="can">
            <a:avLst>
              <a:gd name="adj" fmla="val 48653"/>
            </a:avLst>
          </a:prstGeom>
          <a:gradFill rotWithShape="0">
            <a:gsLst>
              <a:gs pos="0">
                <a:srgbClr val="ACACAC"/>
              </a:gs>
              <a:gs pos="50000">
                <a:srgbClr val="EAEAEA"/>
              </a:gs>
              <a:gs pos="100000">
                <a:srgbClr val="ACACAC"/>
              </a:gs>
            </a:gsLst>
            <a:lin ang="5400000" scaled="1"/>
            <a:tileRect/>
          </a:gradFill>
          <a:ln w="19050" cap="flat" cmpd="sng">
            <a:solidFill>
              <a:schemeClr val="tx1"/>
            </a:solidFill>
            <a:prstDash val="solid"/>
            <a:headEnd type="none" w="sm" len="lg"/>
            <a:tailEnd type="none" w="sm" len="lg"/>
          </a:ln>
        </p:spPr>
        <p:txBody>
          <a:bodyPr wrap="none" anchor="ctr"/>
          <a:p>
            <a:endParaRPr lang="zh-CN" altLang="en-US" sz="3200" dirty="0">
              <a:latin typeface="Arial" panose="020B0604020202020204" pitchFamily="34" charset="0"/>
            </a:endParaRPr>
          </a:p>
        </p:txBody>
      </p:sp>
      <p:sp>
        <p:nvSpPr>
          <p:cNvPr id="101380" name="AutoShape 4"/>
          <p:cNvSpPr/>
          <p:nvPr/>
        </p:nvSpPr>
        <p:spPr>
          <a:xfrm>
            <a:off x="914400" y="2847975"/>
            <a:ext cx="838200" cy="2997200"/>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01381" name="Text Box 5"/>
          <p:cNvSpPr txBox="1"/>
          <p:nvPr/>
        </p:nvSpPr>
        <p:spPr>
          <a:xfrm>
            <a:off x="1162050" y="3027363"/>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5</a:t>
            </a:r>
            <a:endParaRPr lang="en-US" altLang="zh-CN" sz="2000" dirty="0">
              <a:solidFill>
                <a:srgbClr val="333399"/>
              </a:solidFill>
              <a:latin typeface="Arial" panose="020B0604020202020204" pitchFamily="34" charset="0"/>
            </a:endParaRPr>
          </a:p>
        </p:txBody>
      </p:sp>
      <p:sp>
        <p:nvSpPr>
          <p:cNvPr id="101382" name="Text Box 6"/>
          <p:cNvSpPr txBox="1"/>
          <p:nvPr/>
        </p:nvSpPr>
        <p:spPr>
          <a:xfrm>
            <a:off x="1162050" y="3654425"/>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4</a:t>
            </a:r>
            <a:endParaRPr lang="en-US" altLang="zh-CN" sz="2000" dirty="0">
              <a:solidFill>
                <a:srgbClr val="333399"/>
              </a:solidFill>
              <a:latin typeface="Arial" panose="020B0604020202020204" pitchFamily="34" charset="0"/>
            </a:endParaRPr>
          </a:p>
        </p:txBody>
      </p:sp>
      <p:sp>
        <p:nvSpPr>
          <p:cNvPr id="101383" name="Text Box 7"/>
          <p:cNvSpPr txBox="1"/>
          <p:nvPr/>
        </p:nvSpPr>
        <p:spPr>
          <a:xfrm>
            <a:off x="1162050" y="42116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3</a:t>
            </a:r>
            <a:endParaRPr lang="en-US" altLang="zh-CN" sz="2000" dirty="0">
              <a:solidFill>
                <a:srgbClr val="333399"/>
              </a:solidFill>
              <a:latin typeface="Arial" panose="020B0604020202020204" pitchFamily="34" charset="0"/>
            </a:endParaRPr>
          </a:p>
        </p:txBody>
      </p:sp>
      <p:sp>
        <p:nvSpPr>
          <p:cNvPr id="101384" name="Text Box 8"/>
          <p:cNvSpPr txBox="1"/>
          <p:nvPr/>
        </p:nvSpPr>
        <p:spPr>
          <a:xfrm>
            <a:off x="1162050" y="47704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2</a:t>
            </a:r>
            <a:endParaRPr lang="en-US" altLang="zh-CN" sz="2000" dirty="0">
              <a:solidFill>
                <a:srgbClr val="333399"/>
              </a:solidFill>
              <a:latin typeface="Arial" panose="020B0604020202020204" pitchFamily="34" charset="0"/>
            </a:endParaRPr>
          </a:p>
        </p:txBody>
      </p:sp>
      <p:sp>
        <p:nvSpPr>
          <p:cNvPr id="101385" name="Text Box 9"/>
          <p:cNvSpPr txBox="1"/>
          <p:nvPr/>
        </p:nvSpPr>
        <p:spPr>
          <a:xfrm>
            <a:off x="1162050" y="5337175"/>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1</a:t>
            </a:r>
            <a:endParaRPr lang="en-US" altLang="zh-CN" sz="2000" dirty="0">
              <a:solidFill>
                <a:srgbClr val="333399"/>
              </a:solidFill>
              <a:latin typeface="Arial" panose="020B0604020202020204" pitchFamily="34" charset="0"/>
            </a:endParaRPr>
          </a:p>
        </p:txBody>
      </p:sp>
      <p:sp>
        <p:nvSpPr>
          <p:cNvPr id="101386" name="Freeform 10"/>
          <p:cNvSpPr/>
          <p:nvPr/>
        </p:nvSpPr>
        <p:spPr>
          <a:xfrm>
            <a:off x="914400" y="3449638"/>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42"/>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1387" name="Freeform 11"/>
          <p:cNvSpPr/>
          <p:nvPr/>
        </p:nvSpPr>
        <p:spPr>
          <a:xfrm>
            <a:off x="923925" y="4024313"/>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36"/>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1388" name="Freeform 12"/>
          <p:cNvSpPr/>
          <p:nvPr/>
        </p:nvSpPr>
        <p:spPr>
          <a:xfrm>
            <a:off x="901700" y="4600575"/>
            <a:ext cx="869950" cy="60325"/>
          </a:xfrm>
          <a:custGeom>
            <a:avLst/>
            <a:gdLst>
              <a:gd name="txL" fmla="*/ 0 w 548"/>
              <a:gd name="txT" fmla="*/ 0 h 42"/>
              <a:gd name="txR" fmla="*/ 548 w 548"/>
              <a:gd name="txB" fmla="*/ 42 h 42"/>
            </a:gdLst>
            <a:ahLst/>
            <a:cxnLst>
              <a:cxn ang="0">
                <a:pos x="0" y="2147483647"/>
              </a:cxn>
              <a:cxn ang="0">
                <a:pos x="2147483647" y="2147483647"/>
              </a:cxn>
              <a:cxn ang="0">
                <a:pos x="2147483647" y="0"/>
              </a:cxn>
            </a:cxnLst>
            <a:rect l="txL" t="txT" r="txR" b="txB"/>
            <a:pathLst>
              <a:path w="548" h="42">
                <a:moveTo>
                  <a:pt x="0" y="42"/>
                </a:moveTo>
                <a:lnTo>
                  <a:pt x="482" y="42"/>
                </a:lnTo>
                <a:cubicBezTo>
                  <a:pt x="504" y="28"/>
                  <a:pt x="548" y="0"/>
                  <a:pt x="548"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1389" name="Freeform 13"/>
          <p:cNvSpPr/>
          <p:nvPr/>
        </p:nvSpPr>
        <p:spPr>
          <a:xfrm>
            <a:off x="901700" y="5192713"/>
            <a:ext cx="860425" cy="60325"/>
          </a:xfrm>
          <a:custGeom>
            <a:avLst/>
            <a:gdLst>
              <a:gd name="txL" fmla="*/ 0 w 542"/>
              <a:gd name="txT" fmla="*/ 0 h 42"/>
              <a:gd name="txR" fmla="*/ 542 w 542"/>
              <a:gd name="txB" fmla="*/ 42 h 42"/>
            </a:gdLst>
            <a:ahLst/>
            <a:cxnLst>
              <a:cxn ang="0">
                <a:pos x="0" y="2147483647"/>
              </a:cxn>
              <a:cxn ang="0">
                <a:pos x="2147483647" y="2147483647"/>
              </a:cxn>
              <a:cxn ang="0">
                <a:pos x="2147483647" y="0"/>
              </a:cxn>
            </a:cxnLst>
            <a:rect l="txL" t="txT" r="txR" b="txB"/>
            <a:pathLst>
              <a:path w="542" h="42">
                <a:moveTo>
                  <a:pt x="0" y="42"/>
                </a:moveTo>
                <a:lnTo>
                  <a:pt x="476" y="42"/>
                </a:lnTo>
                <a:cubicBezTo>
                  <a:pt x="498" y="28"/>
                  <a:pt x="542" y="0"/>
                  <a:pt x="542"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1390" name="AutoShape 14"/>
          <p:cNvSpPr/>
          <p:nvPr/>
        </p:nvSpPr>
        <p:spPr>
          <a:xfrm>
            <a:off x="8267700" y="2814638"/>
            <a:ext cx="838200" cy="3030537"/>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01391" name="Text Box 15"/>
          <p:cNvSpPr txBox="1"/>
          <p:nvPr/>
        </p:nvSpPr>
        <p:spPr>
          <a:xfrm>
            <a:off x="8305800" y="29924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5</a:t>
            </a:r>
            <a:endParaRPr lang="en-US" altLang="zh-CN" sz="2000" dirty="0">
              <a:solidFill>
                <a:srgbClr val="333399"/>
              </a:solidFill>
              <a:latin typeface="Arial" panose="020B0604020202020204" pitchFamily="34" charset="0"/>
            </a:endParaRPr>
          </a:p>
        </p:txBody>
      </p:sp>
      <p:sp>
        <p:nvSpPr>
          <p:cNvPr id="101392" name="Text Box 16"/>
          <p:cNvSpPr txBox="1"/>
          <p:nvPr/>
        </p:nvSpPr>
        <p:spPr>
          <a:xfrm>
            <a:off x="8305800" y="361950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4</a:t>
            </a:r>
            <a:endParaRPr lang="en-US" altLang="zh-CN" sz="2000" dirty="0">
              <a:solidFill>
                <a:srgbClr val="333399"/>
              </a:solidFill>
              <a:latin typeface="Arial" panose="020B0604020202020204" pitchFamily="34" charset="0"/>
            </a:endParaRPr>
          </a:p>
        </p:txBody>
      </p:sp>
      <p:sp>
        <p:nvSpPr>
          <p:cNvPr id="101393" name="Text Box 17"/>
          <p:cNvSpPr txBox="1"/>
          <p:nvPr/>
        </p:nvSpPr>
        <p:spPr>
          <a:xfrm>
            <a:off x="8305800" y="4176713"/>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3</a:t>
            </a:r>
            <a:endParaRPr lang="en-US" altLang="zh-CN" sz="2000" dirty="0">
              <a:solidFill>
                <a:srgbClr val="333399"/>
              </a:solidFill>
              <a:latin typeface="Arial" panose="020B0604020202020204" pitchFamily="34" charset="0"/>
            </a:endParaRPr>
          </a:p>
        </p:txBody>
      </p:sp>
      <p:sp>
        <p:nvSpPr>
          <p:cNvPr id="101394" name="Text Box 18"/>
          <p:cNvSpPr txBox="1"/>
          <p:nvPr/>
        </p:nvSpPr>
        <p:spPr>
          <a:xfrm>
            <a:off x="8305800" y="473710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2</a:t>
            </a:r>
            <a:endParaRPr lang="en-US" altLang="zh-CN" sz="2000" dirty="0">
              <a:solidFill>
                <a:srgbClr val="333399"/>
              </a:solidFill>
              <a:latin typeface="Arial" panose="020B0604020202020204" pitchFamily="34" charset="0"/>
            </a:endParaRPr>
          </a:p>
        </p:txBody>
      </p:sp>
      <p:sp>
        <p:nvSpPr>
          <p:cNvPr id="101395" name="Text Box 19"/>
          <p:cNvSpPr txBox="1"/>
          <p:nvPr/>
        </p:nvSpPr>
        <p:spPr>
          <a:xfrm>
            <a:off x="8305800" y="530225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1</a:t>
            </a:r>
            <a:endParaRPr lang="en-US" altLang="zh-CN" sz="2000" dirty="0">
              <a:solidFill>
                <a:srgbClr val="333399"/>
              </a:solidFill>
              <a:latin typeface="Arial" panose="020B0604020202020204" pitchFamily="34" charset="0"/>
            </a:endParaRPr>
          </a:p>
        </p:txBody>
      </p:sp>
      <p:sp>
        <p:nvSpPr>
          <p:cNvPr id="101396" name="Freeform 20"/>
          <p:cNvSpPr/>
          <p:nvPr/>
        </p:nvSpPr>
        <p:spPr>
          <a:xfrm>
            <a:off x="8267700" y="3414713"/>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42"/>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1397" name="Freeform 21"/>
          <p:cNvSpPr/>
          <p:nvPr/>
        </p:nvSpPr>
        <p:spPr>
          <a:xfrm>
            <a:off x="8277225" y="3989388"/>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36"/>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1398" name="Freeform 22"/>
          <p:cNvSpPr/>
          <p:nvPr/>
        </p:nvSpPr>
        <p:spPr>
          <a:xfrm>
            <a:off x="8255000" y="4565650"/>
            <a:ext cx="869950" cy="60325"/>
          </a:xfrm>
          <a:custGeom>
            <a:avLst/>
            <a:gdLst>
              <a:gd name="txL" fmla="*/ 0 w 548"/>
              <a:gd name="txT" fmla="*/ 0 h 42"/>
              <a:gd name="txR" fmla="*/ 548 w 548"/>
              <a:gd name="txB" fmla="*/ 42 h 42"/>
            </a:gdLst>
            <a:ahLst/>
            <a:cxnLst>
              <a:cxn ang="0">
                <a:pos x="0" y="2147483647"/>
              </a:cxn>
              <a:cxn ang="0">
                <a:pos x="2147483647" y="2147483647"/>
              </a:cxn>
              <a:cxn ang="0">
                <a:pos x="2147483647" y="0"/>
              </a:cxn>
            </a:cxnLst>
            <a:rect l="txL" t="txT" r="txR" b="txB"/>
            <a:pathLst>
              <a:path w="548" h="42">
                <a:moveTo>
                  <a:pt x="0" y="42"/>
                </a:moveTo>
                <a:lnTo>
                  <a:pt x="482" y="42"/>
                </a:lnTo>
                <a:cubicBezTo>
                  <a:pt x="504" y="28"/>
                  <a:pt x="548" y="0"/>
                  <a:pt x="548"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1399" name="Freeform 23"/>
          <p:cNvSpPr/>
          <p:nvPr/>
        </p:nvSpPr>
        <p:spPr>
          <a:xfrm>
            <a:off x="8255000" y="5157788"/>
            <a:ext cx="860425" cy="60325"/>
          </a:xfrm>
          <a:custGeom>
            <a:avLst/>
            <a:gdLst>
              <a:gd name="txL" fmla="*/ 0 w 542"/>
              <a:gd name="txT" fmla="*/ 0 h 42"/>
              <a:gd name="txR" fmla="*/ 542 w 542"/>
              <a:gd name="txB" fmla="*/ 42 h 42"/>
            </a:gdLst>
            <a:ahLst/>
            <a:cxnLst>
              <a:cxn ang="0">
                <a:pos x="0" y="2147483647"/>
              </a:cxn>
              <a:cxn ang="0">
                <a:pos x="2147483647" y="2147483647"/>
              </a:cxn>
              <a:cxn ang="0">
                <a:pos x="2147483647" y="0"/>
              </a:cxn>
            </a:cxnLst>
            <a:rect l="txL" t="txT" r="txR" b="txB"/>
            <a:pathLst>
              <a:path w="542" h="42">
                <a:moveTo>
                  <a:pt x="0" y="42"/>
                </a:moveTo>
                <a:lnTo>
                  <a:pt x="476" y="42"/>
                </a:lnTo>
                <a:cubicBezTo>
                  <a:pt x="498" y="28"/>
                  <a:pt x="542" y="0"/>
                  <a:pt x="542"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1400" name="Text Box 24"/>
          <p:cNvSpPr txBox="1"/>
          <p:nvPr/>
        </p:nvSpPr>
        <p:spPr>
          <a:xfrm>
            <a:off x="776288" y="1973263"/>
            <a:ext cx="867410" cy="398780"/>
          </a:xfrm>
          <a:prstGeom prst="rect">
            <a:avLst/>
          </a:prstGeom>
          <a:noFill/>
          <a:ln w="12700">
            <a:noFill/>
          </a:ln>
        </p:spPr>
        <p:txBody>
          <a:bodyPr wrap="none">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en-US" altLang="zh-CN" sz="1000" dirty="0">
                <a:solidFill>
                  <a:srgbClr val="333399"/>
                </a:solidFill>
                <a:latin typeface="Arial" panose="020B0604020202020204" pitchFamily="34" charset="0"/>
                <a:ea typeface="黑体" panose="02010609060101010101" pitchFamily="2" charset="-122"/>
              </a:rPr>
              <a:t> </a:t>
            </a:r>
            <a:r>
              <a:rPr lang="en-US" altLang="zh-CN" sz="2000" dirty="0">
                <a:solidFill>
                  <a:srgbClr val="333399"/>
                </a:solidFill>
                <a:latin typeface="Arial" panose="020B0604020202020204" pitchFamily="34" charset="0"/>
                <a:ea typeface="黑体" panose="02010609060101010101" pitchFamily="2" charset="-122"/>
              </a:rPr>
              <a:t>1</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101401" name="AutoShape 25"/>
          <p:cNvSpPr/>
          <p:nvPr/>
        </p:nvSpPr>
        <p:spPr>
          <a:xfrm>
            <a:off x="8415338" y="2317750"/>
            <a:ext cx="685800" cy="557213"/>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01402" name="Text Box 26"/>
          <p:cNvSpPr txBox="1"/>
          <p:nvPr/>
        </p:nvSpPr>
        <p:spPr>
          <a:xfrm>
            <a:off x="8408988" y="2422525"/>
            <a:ext cx="614045"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AP</a:t>
            </a:r>
            <a:r>
              <a:rPr lang="en-US" altLang="zh-CN" sz="2000" b="1" baseline="-25000" dirty="0">
                <a:solidFill>
                  <a:srgbClr val="333399"/>
                </a:solidFill>
                <a:latin typeface="Arial" panose="020B0604020202020204" pitchFamily="34" charset="0"/>
              </a:rPr>
              <a:t>2</a:t>
            </a:r>
            <a:endParaRPr lang="en-US" altLang="zh-CN" sz="2000" b="1" dirty="0">
              <a:solidFill>
                <a:srgbClr val="333399"/>
              </a:solidFill>
              <a:latin typeface="Arial" panose="020B0604020202020204" pitchFamily="34" charset="0"/>
            </a:endParaRPr>
          </a:p>
        </p:txBody>
      </p:sp>
      <p:sp>
        <p:nvSpPr>
          <p:cNvPr id="101403" name="AutoShape 27"/>
          <p:cNvSpPr/>
          <p:nvPr/>
        </p:nvSpPr>
        <p:spPr>
          <a:xfrm>
            <a:off x="919163" y="2360613"/>
            <a:ext cx="685800" cy="557212"/>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01404" name="Text Box 28"/>
          <p:cNvSpPr txBox="1"/>
          <p:nvPr/>
        </p:nvSpPr>
        <p:spPr>
          <a:xfrm>
            <a:off x="939800" y="2481263"/>
            <a:ext cx="614045"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AP</a:t>
            </a:r>
            <a:r>
              <a:rPr lang="en-US" altLang="zh-CN" sz="2000" b="1" baseline="-25000" dirty="0">
                <a:solidFill>
                  <a:srgbClr val="333399"/>
                </a:solidFill>
                <a:latin typeface="Arial" panose="020B0604020202020204" pitchFamily="34" charset="0"/>
              </a:rPr>
              <a:t>1</a:t>
            </a:r>
            <a:endParaRPr lang="en-US" altLang="zh-CN" sz="2000" b="1" dirty="0">
              <a:solidFill>
                <a:srgbClr val="333399"/>
              </a:solidFill>
              <a:latin typeface="Arial" panose="020B0604020202020204" pitchFamily="34" charset="0"/>
            </a:endParaRPr>
          </a:p>
        </p:txBody>
      </p:sp>
      <p:sp>
        <p:nvSpPr>
          <p:cNvPr id="101405" name="Text Box 29"/>
          <p:cNvSpPr txBox="1"/>
          <p:nvPr/>
        </p:nvSpPr>
        <p:spPr>
          <a:xfrm>
            <a:off x="8151813" y="1973263"/>
            <a:ext cx="867410" cy="398780"/>
          </a:xfrm>
          <a:prstGeom prst="rect">
            <a:avLst/>
          </a:prstGeom>
          <a:noFill/>
          <a:ln w="12700">
            <a:noFill/>
          </a:ln>
        </p:spPr>
        <p:txBody>
          <a:bodyPr wrap="none">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en-US" altLang="zh-CN" sz="1000" dirty="0">
                <a:solidFill>
                  <a:srgbClr val="333399"/>
                </a:solidFill>
                <a:latin typeface="Arial" panose="020B0604020202020204" pitchFamily="34" charset="0"/>
                <a:ea typeface="黑体" panose="02010609060101010101" pitchFamily="2" charset="-122"/>
              </a:rPr>
              <a:t> </a:t>
            </a:r>
            <a:r>
              <a:rPr lang="en-US" altLang="zh-CN" sz="2000" dirty="0">
                <a:solidFill>
                  <a:srgbClr val="333399"/>
                </a:solidFill>
                <a:latin typeface="Arial" panose="020B0604020202020204" pitchFamily="34" charset="0"/>
                <a:ea typeface="黑体" panose="02010609060101010101" pitchFamily="2" charset="-122"/>
              </a:rPr>
              <a:t>2</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101406" name="Text Box 30"/>
          <p:cNvSpPr txBox="1"/>
          <p:nvPr/>
        </p:nvSpPr>
        <p:spPr>
          <a:xfrm>
            <a:off x="2595563" y="5276850"/>
            <a:ext cx="5669280" cy="460375"/>
          </a:xfrm>
          <a:prstGeom prst="rect">
            <a:avLst/>
          </a:prstGeom>
          <a:noFill/>
          <a:ln w="12700">
            <a:noFill/>
          </a:ln>
        </p:spPr>
        <p:txBody>
          <a:bodyPr wrap="none">
            <a:spAutoFit/>
          </a:bodyPr>
          <a:p>
            <a:pPr defTabSz="762000" eaLnBrk="0" hangingPunct="0"/>
            <a:r>
              <a:rPr lang="zh-CN" altLang="en-US" sz="2400" dirty="0">
                <a:solidFill>
                  <a:srgbClr val="333399"/>
                </a:solidFill>
                <a:latin typeface="Arial" panose="020B0604020202020204" pitchFamily="34" charset="0"/>
                <a:ea typeface="黑体" panose="02010609060101010101" pitchFamily="2" charset="-122"/>
              </a:rPr>
              <a:t>物理层接收到比特流，上交给数据链路层</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121887" name="AutoShape 31"/>
          <p:cNvSpPr/>
          <p:nvPr/>
        </p:nvSpPr>
        <p:spPr>
          <a:xfrm rot="-10800000" flipV="1">
            <a:off x="8686800" y="5078413"/>
            <a:ext cx="196850" cy="396875"/>
          </a:xfrm>
          <a:prstGeom prst="upArrow">
            <a:avLst>
              <a:gd name="adj1" fmla="val 50000"/>
              <a:gd name="adj2" fmla="val 50403"/>
            </a:avLst>
          </a:prstGeom>
          <a:solidFill>
            <a:schemeClr val="hlink"/>
          </a:solidFill>
          <a:ln w="12700" cap="flat" cmpd="sng">
            <a:solidFill>
              <a:schemeClr val="tx1"/>
            </a:solidFill>
            <a:prstDash val="solid"/>
            <a:miter/>
            <a:headEnd type="none" w="med" len="med"/>
            <a:tailEnd type="none" w="med" len="med"/>
          </a:ln>
        </p:spPr>
        <p:txBody>
          <a:bodyPr vert="eaVert" wrap="none" anchor="ctr"/>
          <a:p>
            <a:endParaRPr lang="zh-CN" altLang="en-US" sz="3200" dirty="0">
              <a:latin typeface="Arial" panose="020B0604020202020204"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1887"/>
                                        </p:tgtEl>
                                        <p:attrNameLst>
                                          <p:attrName>style.visibility</p:attrName>
                                        </p:attrNameLst>
                                      </p:cBhvr>
                                      <p:to>
                                        <p:strVal val="visible"/>
                                      </p:to>
                                    </p:set>
                                    <p:animEffect transition="in" filter="wipe(down)">
                                      <p:cBhvr>
                                        <p:cTn id="7" dur="1000"/>
                                        <p:tgtEl>
                                          <p:spTgt spid="121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87" grpId="0" bldLvl="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2"/>
          <p:cNvSpPr>
            <a:spLocks noGrp="1"/>
          </p:cNvSpPr>
          <p:nvPr>
            <p:ph type="title" idx="4294967295"/>
          </p:nvPr>
        </p:nvSpPr>
        <p:spPr/>
        <p:txBody>
          <a:bodyPr vert="horz" wrap="square" lIns="91440" tIns="45720" rIns="91440" bIns="45720" anchor="ctr"/>
          <a:p>
            <a:pPr algn="ctr" eaLnBrk="1" hangingPunct="1"/>
            <a:r>
              <a:rPr lang="zh-CN" altLang="en-US" dirty="0"/>
              <a:t>主机</a:t>
            </a:r>
            <a:r>
              <a:rPr lang="en-US" altLang="zh-CN" sz="1400" dirty="0"/>
              <a:t> </a:t>
            </a:r>
            <a:r>
              <a:rPr lang="en-US" altLang="zh-CN" dirty="0"/>
              <a:t>1</a:t>
            </a:r>
            <a:r>
              <a:rPr lang="en-US" altLang="zh-CN" sz="1400" dirty="0"/>
              <a:t> </a:t>
            </a:r>
            <a:r>
              <a:rPr lang="zh-CN" altLang="en-US" dirty="0"/>
              <a:t>向主机</a:t>
            </a:r>
            <a:r>
              <a:rPr lang="en-US" altLang="zh-CN" sz="1400" dirty="0"/>
              <a:t> </a:t>
            </a:r>
            <a:r>
              <a:rPr lang="en-US" altLang="zh-CN" dirty="0"/>
              <a:t>2</a:t>
            </a:r>
            <a:r>
              <a:rPr lang="en-US" altLang="zh-CN" sz="1400" dirty="0"/>
              <a:t> </a:t>
            </a:r>
            <a:r>
              <a:rPr lang="zh-CN" altLang="en-US" dirty="0"/>
              <a:t>发送数据</a:t>
            </a:r>
            <a:r>
              <a:rPr lang="en-US" altLang="zh-CN" dirty="0">
                <a:solidFill>
                  <a:schemeClr val="tx1"/>
                </a:solidFill>
              </a:rPr>
              <a:t> </a:t>
            </a:r>
            <a:endParaRPr lang="en-US" altLang="zh-CN" dirty="0">
              <a:solidFill>
                <a:schemeClr val="tx1"/>
              </a:solidFill>
            </a:endParaRPr>
          </a:p>
        </p:txBody>
      </p:sp>
      <p:sp>
        <p:nvSpPr>
          <p:cNvPr id="102403" name="AutoShape 3"/>
          <p:cNvSpPr/>
          <p:nvPr/>
        </p:nvSpPr>
        <p:spPr>
          <a:xfrm rot="-5400000">
            <a:off x="4754563" y="1531938"/>
            <a:ext cx="417512" cy="8991600"/>
          </a:xfrm>
          <a:prstGeom prst="can">
            <a:avLst>
              <a:gd name="adj" fmla="val 48653"/>
            </a:avLst>
          </a:prstGeom>
          <a:gradFill rotWithShape="0">
            <a:gsLst>
              <a:gs pos="0">
                <a:srgbClr val="ACACAC"/>
              </a:gs>
              <a:gs pos="50000">
                <a:srgbClr val="EAEAEA"/>
              </a:gs>
              <a:gs pos="100000">
                <a:srgbClr val="ACACAC"/>
              </a:gs>
            </a:gsLst>
            <a:lin ang="5400000" scaled="1"/>
            <a:tileRect/>
          </a:gradFill>
          <a:ln w="19050" cap="flat" cmpd="sng">
            <a:solidFill>
              <a:schemeClr val="tx1"/>
            </a:solidFill>
            <a:prstDash val="solid"/>
            <a:headEnd type="none" w="sm" len="lg"/>
            <a:tailEnd type="none" w="sm" len="lg"/>
          </a:ln>
        </p:spPr>
        <p:txBody>
          <a:bodyPr wrap="none" anchor="ctr"/>
          <a:p>
            <a:r>
              <a:rPr lang="en-US" altLang="zh-CN" sz="3200" dirty="0">
                <a:latin typeface="Arial" panose="020B0604020202020204" pitchFamily="34" charset="0"/>
              </a:rPr>
              <a:t>   </a:t>
            </a:r>
            <a:endParaRPr lang="zh-CN" altLang="en-US" sz="3200" dirty="0">
              <a:latin typeface="Arial" panose="020B0604020202020204" pitchFamily="34" charset="0"/>
            </a:endParaRPr>
          </a:p>
        </p:txBody>
      </p:sp>
      <p:sp>
        <p:nvSpPr>
          <p:cNvPr id="102404" name="AutoShape 4"/>
          <p:cNvSpPr/>
          <p:nvPr/>
        </p:nvSpPr>
        <p:spPr>
          <a:xfrm>
            <a:off x="914400" y="2847975"/>
            <a:ext cx="838200" cy="2997200"/>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02405" name="Text Box 5"/>
          <p:cNvSpPr txBox="1"/>
          <p:nvPr/>
        </p:nvSpPr>
        <p:spPr>
          <a:xfrm>
            <a:off x="1162050" y="3027363"/>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5</a:t>
            </a:r>
            <a:endParaRPr lang="en-US" altLang="zh-CN" sz="2000" dirty="0">
              <a:solidFill>
                <a:srgbClr val="333399"/>
              </a:solidFill>
              <a:latin typeface="Arial" panose="020B0604020202020204" pitchFamily="34" charset="0"/>
            </a:endParaRPr>
          </a:p>
        </p:txBody>
      </p:sp>
      <p:sp>
        <p:nvSpPr>
          <p:cNvPr id="102406" name="Text Box 6"/>
          <p:cNvSpPr txBox="1"/>
          <p:nvPr/>
        </p:nvSpPr>
        <p:spPr>
          <a:xfrm>
            <a:off x="1162050" y="3654425"/>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4</a:t>
            </a:r>
            <a:endParaRPr lang="en-US" altLang="zh-CN" sz="2000" dirty="0">
              <a:solidFill>
                <a:srgbClr val="333399"/>
              </a:solidFill>
              <a:latin typeface="Arial" panose="020B0604020202020204" pitchFamily="34" charset="0"/>
            </a:endParaRPr>
          </a:p>
        </p:txBody>
      </p:sp>
      <p:sp>
        <p:nvSpPr>
          <p:cNvPr id="102407" name="Text Box 7"/>
          <p:cNvSpPr txBox="1"/>
          <p:nvPr/>
        </p:nvSpPr>
        <p:spPr>
          <a:xfrm>
            <a:off x="1162050" y="42116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3</a:t>
            </a:r>
            <a:endParaRPr lang="en-US" altLang="zh-CN" sz="2000" dirty="0">
              <a:solidFill>
                <a:srgbClr val="333399"/>
              </a:solidFill>
              <a:latin typeface="Arial" panose="020B0604020202020204" pitchFamily="34" charset="0"/>
            </a:endParaRPr>
          </a:p>
        </p:txBody>
      </p:sp>
      <p:sp>
        <p:nvSpPr>
          <p:cNvPr id="102408" name="Text Box 8"/>
          <p:cNvSpPr txBox="1"/>
          <p:nvPr/>
        </p:nvSpPr>
        <p:spPr>
          <a:xfrm>
            <a:off x="1162050" y="47704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2</a:t>
            </a:r>
            <a:endParaRPr lang="en-US" altLang="zh-CN" sz="2000" dirty="0">
              <a:solidFill>
                <a:srgbClr val="333399"/>
              </a:solidFill>
              <a:latin typeface="Arial" panose="020B0604020202020204" pitchFamily="34" charset="0"/>
            </a:endParaRPr>
          </a:p>
        </p:txBody>
      </p:sp>
      <p:sp>
        <p:nvSpPr>
          <p:cNvPr id="102409" name="Text Box 9"/>
          <p:cNvSpPr txBox="1"/>
          <p:nvPr/>
        </p:nvSpPr>
        <p:spPr>
          <a:xfrm>
            <a:off x="1162050" y="5337175"/>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1</a:t>
            </a:r>
            <a:endParaRPr lang="en-US" altLang="zh-CN" sz="2000" dirty="0">
              <a:solidFill>
                <a:srgbClr val="333399"/>
              </a:solidFill>
              <a:latin typeface="Arial" panose="020B0604020202020204" pitchFamily="34" charset="0"/>
            </a:endParaRPr>
          </a:p>
        </p:txBody>
      </p:sp>
      <p:sp>
        <p:nvSpPr>
          <p:cNvPr id="102410" name="Freeform 10"/>
          <p:cNvSpPr/>
          <p:nvPr/>
        </p:nvSpPr>
        <p:spPr>
          <a:xfrm>
            <a:off x="914400" y="3449638"/>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42"/>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2411" name="Freeform 11"/>
          <p:cNvSpPr/>
          <p:nvPr/>
        </p:nvSpPr>
        <p:spPr>
          <a:xfrm>
            <a:off x="923925" y="4024313"/>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36"/>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2412" name="Freeform 12"/>
          <p:cNvSpPr/>
          <p:nvPr/>
        </p:nvSpPr>
        <p:spPr>
          <a:xfrm>
            <a:off x="901700" y="4600575"/>
            <a:ext cx="869950" cy="60325"/>
          </a:xfrm>
          <a:custGeom>
            <a:avLst/>
            <a:gdLst>
              <a:gd name="txL" fmla="*/ 0 w 548"/>
              <a:gd name="txT" fmla="*/ 0 h 42"/>
              <a:gd name="txR" fmla="*/ 548 w 548"/>
              <a:gd name="txB" fmla="*/ 42 h 42"/>
            </a:gdLst>
            <a:ahLst/>
            <a:cxnLst>
              <a:cxn ang="0">
                <a:pos x="0" y="2147483647"/>
              </a:cxn>
              <a:cxn ang="0">
                <a:pos x="2147483647" y="2147483647"/>
              </a:cxn>
              <a:cxn ang="0">
                <a:pos x="2147483647" y="0"/>
              </a:cxn>
            </a:cxnLst>
            <a:rect l="txL" t="txT" r="txR" b="txB"/>
            <a:pathLst>
              <a:path w="548" h="42">
                <a:moveTo>
                  <a:pt x="0" y="42"/>
                </a:moveTo>
                <a:lnTo>
                  <a:pt x="482" y="42"/>
                </a:lnTo>
                <a:cubicBezTo>
                  <a:pt x="504" y="28"/>
                  <a:pt x="548" y="0"/>
                  <a:pt x="548"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2413" name="Freeform 13"/>
          <p:cNvSpPr/>
          <p:nvPr/>
        </p:nvSpPr>
        <p:spPr>
          <a:xfrm>
            <a:off x="901700" y="5192713"/>
            <a:ext cx="860425" cy="60325"/>
          </a:xfrm>
          <a:custGeom>
            <a:avLst/>
            <a:gdLst>
              <a:gd name="txL" fmla="*/ 0 w 542"/>
              <a:gd name="txT" fmla="*/ 0 h 42"/>
              <a:gd name="txR" fmla="*/ 542 w 542"/>
              <a:gd name="txB" fmla="*/ 42 h 42"/>
            </a:gdLst>
            <a:ahLst/>
            <a:cxnLst>
              <a:cxn ang="0">
                <a:pos x="0" y="2147483647"/>
              </a:cxn>
              <a:cxn ang="0">
                <a:pos x="2147483647" y="2147483647"/>
              </a:cxn>
              <a:cxn ang="0">
                <a:pos x="2147483647" y="0"/>
              </a:cxn>
            </a:cxnLst>
            <a:rect l="txL" t="txT" r="txR" b="txB"/>
            <a:pathLst>
              <a:path w="542" h="42">
                <a:moveTo>
                  <a:pt x="0" y="42"/>
                </a:moveTo>
                <a:lnTo>
                  <a:pt x="476" y="42"/>
                </a:lnTo>
                <a:cubicBezTo>
                  <a:pt x="498" y="28"/>
                  <a:pt x="542" y="0"/>
                  <a:pt x="542"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2414" name="AutoShape 14"/>
          <p:cNvSpPr/>
          <p:nvPr/>
        </p:nvSpPr>
        <p:spPr>
          <a:xfrm>
            <a:off x="8267700" y="2814638"/>
            <a:ext cx="838200" cy="3030537"/>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02415" name="Text Box 15"/>
          <p:cNvSpPr txBox="1"/>
          <p:nvPr/>
        </p:nvSpPr>
        <p:spPr>
          <a:xfrm>
            <a:off x="8305800" y="29924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5</a:t>
            </a:r>
            <a:endParaRPr lang="en-US" altLang="zh-CN" sz="2000" dirty="0">
              <a:solidFill>
                <a:srgbClr val="333399"/>
              </a:solidFill>
              <a:latin typeface="Arial" panose="020B0604020202020204" pitchFamily="34" charset="0"/>
            </a:endParaRPr>
          </a:p>
        </p:txBody>
      </p:sp>
      <p:sp>
        <p:nvSpPr>
          <p:cNvPr id="102416" name="Text Box 16"/>
          <p:cNvSpPr txBox="1"/>
          <p:nvPr/>
        </p:nvSpPr>
        <p:spPr>
          <a:xfrm>
            <a:off x="8305800" y="361950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4</a:t>
            </a:r>
            <a:endParaRPr lang="en-US" altLang="zh-CN" sz="2000" dirty="0">
              <a:solidFill>
                <a:srgbClr val="333399"/>
              </a:solidFill>
              <a:latin typeface="Arial" panose="020B0604020202020204" pitchFamily="34" charset="0"/>
            </a:endParaRPr>
          </a:p>
        </p:txBody>
      </p:sp>
      <p:sp>
        <p:nvSpPr>
          <p:cNvPr id="102417" name="Text Box 17"/>
          <p:cNvSpPr txBox="1"/>
          <p:nvPr/>
        </p:nvSpPr>
        <p:spPr>
          <a:xfrm>
            <a:off x="8305800" y="4176713"/>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3</a:t>
            </a:r>
            <a:endParaRPr lang="en-US" altLang="zh-CN" sz="2000" dirty="0">
              <a:solidFill>
                <a:srgbClr val="333399"/>
              </a:solidFill>
              <a:latin typeface="Arial" panose="020B0604020202020204" pitchFamily="34" charset="0"/>
            </a:endParaRPr>
          </a:p>
        </p:txBody>
      </p:sp>
      <p:sp>
        <p:nvSpPr>
          <p:cNvPr id="102418" name="Text Box 18"/>
          <p:cNvSpPr txBox="1"/>
          <p:nvPr/>
        </p:nvSpPr>
        <p:spPr>
          <a:xfrm>
            <a:off x="8305800" y="473710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2</a:t>
            </a:r>
            <a:endParaRPr lang="en-US" altLang="zh-CN" sz="2000" dirty="0">
              <a:solidFill>
                <a:srgbClr val="333399"/>
              </a:solidFill>
              <a:latin typeface="Arial" panose="020B0604020202020204" pitchFamily="34" charset="0"/>
            </a:endParaRPr>
          </a:p>
        </p:txBody>
      </p:sp>
      <p:sp>
        <p:nvSpPr>
          <p:cNvPr id="102419" name="Text Box 19"/>
          <p:cNvSpPr txBox="1"/>
          <p:nvPr/>
        </p:nvSpPr>
        <p:spPr>
          <a:xfrm>
            <a:off x="8305800" y="530225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1</a:t>
            </a:r>
            <a:endParaRPr lang="en-US" altLang="zh-CN" sz="2000" dirty="0">
              <a:solidFill>
                <a:srgbClr val="333399"/>
              </a:solidFill>
              <a:latin typeface="Arial" panose="020B0604020202020204" pitchFamily="34" charset="0"/>
            </a:endParaRPr>
          </a:p>
        </p:txBody>
      </p:sp>
      <p:sp>
        <p:nvSpPr>
          <p:cNvPr id="102420" name="Freeform 20"/>
          <p:cNvSpPr/>
          <p:nvPr/>
        </p:nvSpPr>
        <p:spPr>
          <a:xfrm>
            <a:off x="8267700" y="3414713"/>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42"/>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2421" name="Freeform 21"/>
          <p:cNvSpPr/>
          <p:nvPr/>
        </p:nvSpPr>
        <p:spPr>
          <a:xfrm>
            <a:off x="8277225" y="3989388"/>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36"/>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2422" name="Freeform 22"/>
          <p:cNvSpPr/>
          <p:nvPr/>
        </p:nvSpPr>
        <p:spPr>
          <a:xfrm>
            <a:off x="8255000" y="4565650"/>
            <a:ext cx="869950" cy="60325"/>
          </a:xfrm>
          <a:custGeom>
            <a:avLst/>
            <a:gdLst>
              <a:gd name="txL" fmla="*/ 0 w 548"/>
              <a:gd name="txT" fmla="*/ 0 h 42"/>
              <a:gd name="txR" fmla="*/ 548 w 548"/>
              <a:gd name="txB" fmla="*/ 42 h 42"/>
            </a:gdLst>
            <a:ahLst/>
            <a:cxnLst>
              <a:cxn ang="0">
                <a:pos x="0" y="2147483647"/>
              </a:cxn>
              <a:cxn ang="0">
                <a:pos x="2147483647" y="2147483647"/>
              </a:cxn>
              <a:cxn ang="0">
                <a:pos x="2147483647" y="0"/>
              </a:cxn>
            </a:cxnLst>
            <a:rect l="txL" t="txT" r="txR" b="txB"/>
            <a:pathLst>
              <a:path w="548" h="42">
                <a:moveTo>
                  <a:pt x="0" y="42"/>
                </a:moveTo>
                <a:lnTo>
                  <a:pt x="482" y="42"/>
                </a:lnTo>
                <a:cubicBezTo>
                  <a:pt x="504" y="28"/>
                  <a:pt x="548" y="0"/>
                  <a:pt x="548"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2423" name="Freeform 23"/>
          <p:cNvSpPr/>
          <p:nvPr/>
        </p:nvSpPr>
        <p:spPr>
          <a:xfrm>
            <a:off x="8255000" y="5157788"/>
            <a:ext cx="860425" cy="60325"/>
          </a:xfrm>
          <a:custGeom>
            <a:avLst/>
            <a:gdLst>
              <a:gd name="txL" fmla="*/ 0 w 542"/>
              <a:gd name="txT" fmla="*/ 0 h 42"/>
              <a:gd name="txR" fmla="*/ 542 w 542"/>
              <a:gd name="txB" fmla="*/ 42 h 42"/>
            </a:gdLst>
            <a:ahLst/>
            <a:cxnLst>
              <a:cxn ang="0">
                <a:pos x="0" y="2147483647"/>
              </a:cxn>
              <a:cxn ang="0">
                <a:pos x="2147483647" y="2147483647"/>
              </a:cxn>
              <a:cxn ang="0">
                <a:pos x="2147483647" y="0"/>
              </a:cxn>
            </a:cxnLst>
            <a:rect l="txL" t="txT" r="txR" b="txB"/>
            <a:pathLst>
              <a:path w="542" h="42">
                <a:moveTo>
                  <a:pt x="0" y="42"/>
                </a:moveTo>
                <a:lnTo>
                  <a:pt x="476" y="42"/>
                </a:lnTo>
                <a:cubicBezTo>
                  <a:pt x="498" y="28"/>
                  <a:pt x="542" y="0"/>
                  <a:pt x="542"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2424" name="Text Box 24"/>
          <p:cNvSpPr txBox="1"/>
          <p:nvPr/>
        </p:nvSpPr>
        <p:spPr>
          <a:xfrm>
            <a:off x="776288" y="1989138"/>
            <a:ext cx="867410" cy="398780"/>
          </a:xfrm>
          <a:prstGeom prst="rect">
            <a:avLst/>
          </a:prstGeom>
          <a:noFill/>
          <a:ln w="12700">
            <a:noFill/>
          </a:ln>
        </p:spPr>
        <p:txBody>
          <a:bodyPr wrap="none">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en-US" altLang="zh-CN" sz="1000" dirty="0">
                <a:solidFill>
                  <a:srgbClr val="333399"/>
                </a:solidFill>
                <a:latin typeface="Arial" panose="020B0604020202020204" pitchFamily="34" charset="0"/>
                <a:ea typeface="黑体" panose="02010609060101010101" pitchFamily="2" charset="-122"/>
              </a:rPr>
              <a:t> </a:t>
            </a:r>
            <a:r>
              <a:rPr lang="en-US" altLang="zh-CN" sz="2000" dirty="0">
                <a:solidFill>
                  <a:srgbClr val="333399"/>
                </a:solidFill>
                <a:latin typeface="Arial" panose="020B0604020202020204" pitchFamily="34" charset="0"/>
                <a:ea typeface="黑体" panose="02010609060101010101" pitchFamily="2" charset="-122"/>
              </a:rPr>
              <a:t>1</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102425" name="AutoShape 25"/>
          <p:cNvSpPr/>
          <p:nvPr/>
        </p:nvSpPr>
        <p:spPr>
          <a:xfrm>
            <a:off x="8415338" y="2317750"/>
            <a:ext cx="685800" cy="557213"/>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02426" name="Text Box 26"/>
          <p:cNvSpPr txBox="1"/>
          <p:nvPr/>
        </p:nvSpPr>
        <p:spPr>
          <a:xfrm>
            <a:off x="8408988" y="2422525"/>
            <a:ext cx="614045"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AP</a:t>
            </a:r>
            <a:r>
              <a:rPr lang="en-US" altLang="zh-CN" sz="2000" b="1" baseline="-25000" dirty="0">
                <a:solidFill>
                  <a:srgbClr val="333399"/>
                </a:solidFill>
                <a:latin typeface="Arial" panose="020B0604020202020204" pitchFamily="34" charset="0"/>
              </a:rPr>
              <a:t>2</a:t>
            </a:r>
            <a:endParaRPr lang="en-US" altLang="zh-CN" sz="2000" b="1" dirty="0">
              <a:solidFill>
                <a:srgbClr val="333399"/>
              </a:solidFill>
              <a:latin typeface="Arial" panose="020B0604020202020204" pitchFamily="34" charset="0"/>
            </a:endParaRPr>
          </a:p>
        </p:txBody>
      </p:sp>
      <p:sp>
        <p:nvSpPr>
          <p:cNvPr id="102427" name="AutoShape 27"/>
          <p:cNvSpPr/>
          <p:nvPr/>
        </p:nvSpPr>
        <p:spPr>
          <a:xfrm>
            <a:off x="919163" y="2360613"/>
            <a:ext cx="685800" cy="557212"/>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02428" name="Text Box 28"/>
          <p:cNvSpPr txBox="1"/>
          <p:nvPr/>
        </p:nvSpPr>
        <p:spPr>
          <a:xfrm>
            <a:off x="939800" y="2481263"/>
            <a:ext cx="614045"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AP</a:t>
            </a:r>
            <a:r>
              <a:rPr lang="en-US" altLang="zh-CN" sz="2000" b="1" baseline="-25000" dirty="0">
                <a:solidFill>
                  <a:srgbClr val="333399"/>
                </a:solidFill>
                <a:latin typeface="Arial" panose="020B0604020202020204" pitchFamily="34" charset="0"/>
              </a:rPr>
              <a:t>1</a:t>
            </a:r>
            <a:endParaRPr lang="en-US" altLang="zh-CN" sz="2000" b="1" dirty="0">
              <a:solidFill>
                <a:srgbClr val="333399"/>
              </a:solidFill>
              <a:latin typeface="Arial" panose="020B0604020202020204" pitchFamily="34" charset="0"/>
            </a:endParaRPr>
          </a:p>
        </p:txBody>
      </p:sp>
      <p:sp>
        <p:nvSpPr>
          <p:cNvPr id="102429" name="Text Box 29"/>
          <p:cNvSpPr txBox="1"/>
          <p:nvPr/>
        </p:nvSpPr>
        <p:spPr>
          <a:xfrm>
            <a:off x="8151813" y="1973263"/>
            <a:ext cx="867410" cy="398780"/>
          </a:xfrm>
          <a:prstGeom prst="rect">
            <a:avLst/>
          </a:prstGeom>
          <a:noFill/>
          <a:ln w="12700">
            <a:noFill/>
          </a:ln>
        </p:spPr>
        <p:txBody>
          <a:bodyPr wrap="none">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en-US" altLang="zh-CN" sz="1000" dirty="0">
                <a:solidFill>
                  <a:srgbClr val="333399"/>
                </a:solidFill>
                <a:latin typeface="Arial" panose="020B0604020202020204" pitchFamily="34" charset="0"/>
                <a:ea typeface="黑体" panose="02010609060101010101" pitchFamily="2" charset="-122"/>
              </a:rPr>
              <a:t> </a:t>
            </a:r>
            <a:r>
              <a:rPr lang="en-US" altLang="zh-CN" sz="2000" dirty="0">
                <a:solidFill>
                  <a:srgbClr val="333399"/>
                </a:solidFill>
                <a:latin typeface="Arial" panose="020B0604020202020204" pitchFamily="34" charset="0"/>
                <a:ea typeface="黑体" panose="02010609060101010101" pitchFamily="2" charset="-122"/>
              </a:rPr>
              <a:t>2</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102430" name="Text Box 30"/>
          <p:cNvSpPr txBox="1"/>
          <p:nvPr/>
        </p:nvSpPr>
        <p:spPr>
          <a:xfrm>
            <a:off x="3737610" y="4581525"/>
            <a:ext cx="4450080" cy="829945"/>
          </a:xfrm>
          <a:prstGeom prst="rect">
            <a:avLst/>
          </a:prstGeom>
          <a:noFill/>
          <a:ln w="12700">
            <a:noFill/>
          </a:ln>
        </p:spPr>
        <p:txBody>
          <a:bodyPr wrap="none">
            <a:spAutoFit/>
          </a:bodyPr>
          <a:p>
            <a:pPr algn="ctr" defTabSz="762000" eaLnBrk="0" hangingPunct="0"/>
            <a:r>
              <a:rPr lang="zh-CN" altLang="en-US" sz="2400" dirty="0">
                <a:solidFill>
                  <a:srgbClr val="333399"/>
                </a:solidFill>
                <a:latin typeface="Arial" panose="020B0604020202020204" pitchFamily="34" charset="0"/>
                <a:ea typeface="黑体" panose="02010609060101010101" pitchFamily="2" charset="-122"/>
              </a:rPr>
              <a:t>数据链路层剥去帧首部和帧尾部</a:t>
            </a:r>
            <a:endParaRPr lang="en-US" altLang="zh-CN" sz="2400" dirty="0">
              <a:solidFill>
                <a:srgbClr val="333399"/>
              </a:solidFill>
              <a:latin typeface="Arial" panose="020B0604020202020204" pitchFamily="34" charset="0"/>
              <a:ea typeface="黑体" panose="02010609060101010101" pitchFamily="2" charset="-122"/>
            </a:endParaRPr>
          </a:p>
          <a:p>
            <a:pPr algn="ctr" defTabSz="762000" eaLnBrk="0" hangingPunct="0"/>
            <a:r>
              <a:rPr lang="zh-CN" altLang="en-US" sz="2400" dirty="0">
                <a:solidFill>
                  <a:srgbClr val="333399"/>
                </a:solidFill>
                <a:latin typeface="Arial" panose="020B0604020202020204" pitchFamily="34" charset="0"/>
                <a:ea typeface="黑体" panose="02010609060101010101" pitchFamily="2" charset="-122"/>
              </a:rPr>
              <a:t>取出数据部分，上交给网络层</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122911" name="AutoShape 31"/>
          <p:cNvSpPr/>
          <p:nvPr/>
        </p:nvSpPr>
        <p:spPr>
          <a:xfrm rot="-10800000" flipV="1">
            <a:off x="8686800" y="4437063"/>
            <a:ext cx="196850" cy="396875"/>
          </a:xfrm>
          <a:prstGeom prst="upArrow">
            <a:avLst>
              <a:gd name="adj1" fmla="val 50000"/>
              <a:gd name="adj2" fmla="val 50403"/>
            </a:avLst>
          </a:prstGeom>
          <a:solidFill>
            <a:schemeClr val="hlink"/>
          </a:solidFill>
          <a:ln w="12700" cap="flat" cmpd="sng">
            <a:solidFill>
              <a:schemeClr val="tx1"/>
            </a:solidFill>
            <a:prstDash val="solid"/>
            <a:miter/>
            <a:headEnd type="none" w="med" len="med"/>
            <a:tailEnd type="none" w="med" len="med"/>
          </a:ln>
        </p:spPr>
        <p:txBody>
          <a:bodyPr vert="eaVert" wrap="none" anchor="ctr"/>
          <a:p>
            <a:endParaRPr lang="zh-CN" altLang="en-US" sz="3200" dirty="0">
              <a:latin typeface="Arial" panose="020B0604020202020204"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2911"/>
                                        </p:tgtEl>
                                        <p:attrNameLst>
                                          <p:attrName>style.visibility</p:attrName>
                                        </p:attrNameLst>
                                      </p:cBhvr>
                                      <p:to>
                                        <p:strVal val="visible"/>
                                      </p:to>
                                    </p:set>
                                    <p:animEffect transition="in" filter="wipe(down)">
                                      <p:cBhvr>
                                        <p:cTn id="7" dur="1000"/>
                                        <p:tgtEl>
                                          <p:spTgt spid="122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1" grpId="0" bldLvl="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Rectangle 2"/>
          <p:cNvSpPr>
            <a:spLocks noGrp="1"/>
          </p:cNvSpPr>
          <p:nvPr>
            <p:ph type="title" idx="4294967295"/>
          </p:nvPr>
        </p:nvSpPr>
        <p:spPr/>
        <p:txBody>
          <a:bodyPr vert="horz" wrap="square" lIns="91440" tIns="45720" rIns="91440" bIns="45720" anchor="ctr"/>
          <a:p>
            <a:pPr algn="ctr" eaLnBrk="1" hangingPunct="1"/>
            <a:r>
              <a:rPr lang="zh-CN" altLang="en-US" dirty="0"/>
              <a:t>主机</a:t>
            </a:r>
            <a:r>
              <a:rPr lang="en-US" altLang="zh-CN" sz="1400" dirty="0"/>
              <a:t> </a:t>
            </a:r>
            <a:r>
              <a:rPr lang="en-US" altLang="zh-CN" dirty="0"/>
              <a:t>1</a:t>
            </a:r>
            <a:r>
              <a:rPr lang="en-US" altLang="zh-CN" sz="1400" dirty="0"/>
              <a:t> </a:t>
            </a:r>
            <a:r>
              <a:rPr lang="zh-CN" altLang="en-US" dirty="0"/>
              <a:t>向主机</a:t>
            </a:r>
            <a:r>
              <a:rPr lang="en-US" altLang="zh-CN" sz="1400" dirty="0"/>
              <a:t> </a:t>
            </a:r>
            <a:r>
              <a:rPr lang="en-US" altLang="zh-CN" dirty="0"/>
              <a:t>2</a:t>
            </a:r>
            <a:r>
              <a:rPr lang="en-US" altLang="zh-CN" sz="1400" dirty="0"/>
              <a:t> </a:t>
            </a:r>
            <a:r>
              <a:rPr lang="zh-CN" altLang="en-US" dirty="0"/>
              <a:t>发送数据</a:t>
            </a:r>
            <a:r>
              <a:rPr lang="en-US" altLang="zh-CN" dirty="0">
                <a:solidFill>
                  <a:schemeClr val="tx1"/>
                </a:solidFill>
              </a:rPr>
              <a:t> </a:t>
            </a:r>
            <a:endParaRPr lang="en-US" altLang="zh-CN" dirty="0">
              <a:solidFill>
                <a:schemeClr val="tx1"/>
              </a:solidFill>
            </a:endParaRPr>
          </a:p>
        </p:txBody>
      </p:sp>
      <p:sp>
        <p:nvSpPr>
          <p:cNvPr id="103427" name="AutoShape 3"/>
          <p:cNvSpPr/>
          <p:nvPr/>
        </p:nvSpPr>
        <p:spPr>
          <a:xfrm rot="-5400000">
            <a:off x="4754563" y="1531938"/>
            <a:ext cx="417512" cy="8991600"/>
          </a:xfrm>
          <a:prstGeom prst="can">
            <a:avLst>
              <a:gd name="adj" fmla="val 48653"/>
            </a:avLst>
          </a:prstGeom>
          <a:gradFill rotWithShape="0">
            <a:gsLst>
              <a:gs pos="0">
                <a:srgbClr val="ACACAC"/>
              </a:gs>
              <a:gs pos="50000">
                <a:srgbClr val="EAEAEA"/>
              </a:gs>
              <a:gs pos="100000">
                <a:srgbClr val="ACACAC"/>
              </a:gs>
            </a:gsLst>
            <a:lin ang="5400000" scaled="1"/>
            <a:tileRect/>
          </a:gradFill>
          <a:ln w="19050" cap="flat" cmpd="sng">
            <a:solidFill>
              <a:schemeClr val="tx1"/>
            </a:solidFill>
            <a:prstDash val="solid"/>
            <a:headEnd type="none" w="sm" len="lg"/>
            <a:tailEnd type="none" w="sm" len="lg"/>
          </a:ln>
        </p:spPr>
        <p:txBody>
          <a:bodyPr wrap="none" anchor="ctr"/>
          <a:p>
            <a:endParaRPr lang="zh-CN" altLang="en-US" sz="3200" dirty="0">
              <a:latin typeface="Arial" panose="020B0604020202020204" pitchFamily="34" charset="0"/>
            </a:endParaRPr>
          </a:p>
        </p:txBody>
      </p:sp>
      <p:sp>
        <p:nvSpPr>
          <p:cNvPr id="103428" name="AutoShape 4"/>
          <p:cNvSpPr/>
          <p:nvPr/>
        </p:nvSpPr>
        <p:spPr>
          <a:xfrm>
            <a:off x="914400" y="2847975"/>
            <a:ext cx="838200" cy="2997200"/>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03429" name="Text Box 5"/>
          <p:cNvSpPr txBox="1"/>
          <p:nvPr/>
        </p:nvSpPr>
        <p:spPr>
          <a:xfrm>
            <a:off x="1162050" y="3027363"/>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5</a:t>
            </a:r>
            <a:endParaRPr lang="en-US" altLang="zh-CN" sz="2000" dirty="0">
              <a:solidFill>
                <a:srgbClr val="333399"/>
              </a:solidFill>
              <a:latin typeface="Arial" panose="020B0604020202020204" pitchFamily="34" charset="0"/>
            </a:endParaRPr>
          </a:p>
        </p:txBody>
      </p:sp>
      <p:sp>
        <p:nvSpPr>
          <p:cNvPr id="103430" name="Text Box 6"/>
          <p:cNvSpPr txBox="1"/>
          <p:nvPr/>
        </p:nvSpPr>
        <p:spPr>
          <a:xfrm>
            <a:off x="1162050" y="3654425"/>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4</a:t>
            </a:r>
            <a:endParaRPr lang="en-US" altLang="zh-CN" sz="2000" dirty="0">
              <a:solidFill>
                <a:srgbClr val="333399"/>
              </a:solidFill>
              <a:latin typeface="Arial" panose="020B0604020202020204" pitchFamily="34" charset="0"/>
            </a:endParaRPr>
          </a:p>
        </p:txBody>
      </p:sp>
      <p:sp>
        <p:nvSpPr>
          <p:cNvPr id="103431" name="Text Box 7"/>
          <p:cNvSpPr txBox="1"/>
          <p:nvPr/>
        </p:nvSpPr>
        <p:spPr>
          <a:xfrm>
            <a:off x="1162050" y="42116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3</a:t>
            </a:r>
            <a:endParaRPr lang="en-US" altLang="zh-CN" sz="2000" dirty="0">
              <a:solidFill>
                <a:srgbClr val="333399"/>
              </a:solidFill>
              <a:latin typeface="Arial" panose="020B0604020202020204" pitchFamily="34" charset="0"/>
            </a:endParaRPr>
          </a:p>
        </p:txBody>
      </p:sp>
      <p:sp>
        <p:nvSpPr>
          <p:cNvPr id="103432" name="Text Box 8"/>
          <p:cNvSpPr txBox="1"/>
          <p:nvPr/>
        </p:nvSpPr>
        <p:spPr>
          <a:xfrm>
            <a:off x="1162050" y="47704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2</a:t>
            </a:r>
            <a:endParaRPr lang="en-US" altLang="zh-CN" sz="2000" dirty="0">
              <a:solidFill>
                <a:srgbClr val="333399"/>
              </a:solidFill>
              <a:latin typeface="Arial" panose="020B0604020202020204" pitchFamily="34" charset="0"/>
            </a:endParaRPr>
          </a:p>
        </p:txBody>
      </p:sp>
      <p:sp>
        <p:nvSpPr>
          <p:cNvPr id="103433" name="Text Box 9"/>
          <p:cNvSpPr txBox="1"/>
          <p:nvPr/>
        </p:nvSpPr>
        <p:spPr>
          <a:xfrm>
            <a:off x="1162050" y="5337175"/>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1</a:t>
            </a:r>
            <a:endParaRPr lang="en-US" altLang="zh-CN" sz="2000" dirty="0">
              <a:solidFill>
                <a:srgbClr val="333399"/>
              </a:solidFill>
              <a:latin typeface="Arial" panose="020B0604020202020204" pitchFamily="34" charset="0"/>
            </a:endParaRPr>
          </a:p>
        </p:txBody>
      </p:sp>
      <p:sp>
        <p:nvSpPr>
          <p:cNvPr id="103434" name="Freeform 10"/>
          <p:cNvSpPr/>
          <p:nvPr/>
        </p:nvSpPr>
        <p:spPr>
          <a:xfrm>
            <a:off x="914400" y="3449638"/>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42"/>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3435" name="Freeform 11"/>
          <p:cNvSpPr/>
          <p:nvPr/>
        </p:nvSpPr>
        <p:spPr>
          <a:xfrm>
            <a:off x="923925" y="4024313"/>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36"/>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3436" name="Freeform 12"/>
          <p:cNvSpPr/>
          <p:nvPr/>
        </p:nvSpPr>
        <p:spPr>
          <a:xfrm>
            <a:off x="901700" y="4600575"/>
            <a:ext cx="869950" cy="60325"/>
          </a:xfrm>
          <a:custGeom>
            <a:avLst/>
            <a:gdLst>
              <a:gd name="txL" fmla="*/ 0 w 548"/>
              <a:gd name="txT" fmla="*/ 0 h 42"/>
              <a:gd name="txR" fmla="*/ 548 w 548"/>
              <a:gd name="txB" fmla="*/ 42 h 42"/>
            </a:gdLst>
            <a:ahLst/>
            <a:cxnLst>
              <a:cxn ang="0">
                <a:pos x="0" y="2147483647"/>
              </a:cxn>
              <a:cxn ang="0">
                <a:pos x="2147483647" y="2147483647"/>
              </a:cxn>
              <a:cxn ang="0">
                <a:pos x="2147483647" y="0"/>
              </a:cxn>
            </a:cxnLst>
            <a:rect l="txL" t="txT" r="txR" b="txB"/>
            <a:pathLst>
              <a:path w="548" h="42">
                <a:moveTo>
                  <a:pt x="0" y="42"/>
                </a:moveTo>
                <a:lnTo>
                  <a:pt x="482" y="42"/>
                </a:lnTo>
                <a:cubicBezTo>
                  <a:pt x="504" y="28"/>
                  <a:pt x="548" y="0"/>
                  <a:pt x="548"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3437" name="Freeform 13"/>
          <p:cNvSpPr/>
          <p:nvPr/>
        </p:nvSpPr>
        <p:spPr>
          <a:xfrm>
            <a:off x="901700" y="5192713"/>
            <a:ext cx="860425" cy="60325"/>
          </a:xfrm>
          <a:custGeom>
            <a:avLst/>
            <a:gdLst>
              <a:gd name="txL" fmla="*/ 0 w 542"/>
              <a:gd name="txT" fmla="*/ 0 h 42"/>
              <a:gd name="txR" fmla="*/ 542 w 542"/>
              <a:gd name="txB" fmla="*/ 42 h 42"/>
            </a:gdLst>
            <a:ahLst/>
            <a:cxnLst>
              <a:cxn ang="0">
                <a:pos x="0" y="2147483647"/>
              </a:cxn>
              <a:cxn ang="0">
                <a:pos x="2147483647" y="2147483647"/>
              </a:cxn>
              <a:cxn ang="0">
                <a:pos x="2147483647" y="0"/>
              </a:cxn>
            </a:cxnLst>
            <a:rect l="txL" t="txT" r="txR" b="txB"/>
            <a:pathLst>
              <a:path w="542" h="42">
                <a:moveTo>
                  <a:pt x="0" y="42"/>
                </a:moveTo>
                <a:lnTo>
                  <a:pt x="476" y="42"/>
                </a:lnTo>
                <a:cubicBezTo>
                  <a:pt x="498" y="28"/>
                  <a:pt x="542" y="0"/>
                  <a:pt x="542"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3438" name="AutoShape 14"/>
          <p:cNvSpPr/>
          <p:nvPr/>
        </p:nvSpPr>
        <p:spPr>
          <a:xfrm>
            <a:off x="8267700" y="2814638"/>
            <a:ext cx="838200" cy="3030537"/>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03439" name="Text Box 15"/>
          <p:cNvSpPr txBox="1"/>
          <p:nvPr/>
        </p:nvSpPr>
        <p:spPr>
          <a:xfrm>
            <a:off x="8305800" y="29924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5</a:t>
            </a:r>
            <a:endParaRPr lang="en-US" altLang="zh-CN" sz="2000" dirty="0">
              <a:solidFill>
                <a:srgbClr val="333399"/>
              </a:solidFill>
              <a:latin typeface="Arial" panose="020B0604020202020204" pitchFamily="34" charset="0"/>
            </a:endParaRPr>
          </a:p>
        </p:txBody>
      </p:sp>
      <p:sp>
        <p:nvSpPr>
          <p:cNvPr id="103440" name="Text Box 16"/>
          <p:cNvSpPr txBox="1"/>
          <p:nvPr/>
        </p:nvSpPr>
        <p:spPr>
          <a:xfrm>
            <a:off x="8305800" y="361950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4</a:t>
            </a:r>
            <a:endParaRPr lang="en-US" altLang="zh-CN" sz="2000" dirty="0">
              <a:solidFill>
                <a:srgbClr val="333399"/>
              </a:solidFill>
              <a:latin typeface="Arial" panose="020B0604020202020204" pitchFamily="34" charset="0"/>
            </a:endParaRPr>
          </a:p>
        </p:txBody>
      </p:sp>
      <p:sp>
        <p:nvSpPr>
          <p:cNvPr id="103441" name="Text Box 17"/>
          <p:cNvSpPr txBox="1"/>
          <p:nvPr/>
        </p:nvSpPr>
        <p:spPr>
          <a:xfrm>
            <a:off x="8305800" y="4176713"/>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3</a:t>
            </a:r>
            <a:endParaRPr lang="en-US" altLang="zh-CN" sz="2000" dirty="0">
              <a:solidFill>
                <a:srgbClr val="333399"/>
              </a:solidFill>
              <a:latin typeface="Arial" panose="020B0604020202020204" pitchFamily="34" charset="0"/>
            </a:endParaRPr>
          </a:p>
        </p:txBody>
      </p:sp>
      <p:sp>
        <p:nvSpPr>
          <p:cNvPr id="103442" name="Text Box 18"/>
          <p:cNvSpPr txBox="1"/>
          <p:nvPr/>
        </p:nvSpPr>
        <p:spPr>
          <a:xfrm>
            <a:off x="8305800" y="473710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2</a:t>
            </a:r>
            <a:endParaRPr lang="en-US" altLang="zh-CN" sz="2000" dirty="0">
              <a:solidFill>
                <a:srgbClr val="333399"/>
              </a:solidFill>
              <a:latin typeface="Arial" panose="020B0604020202020204" pitchFamily="34" charset="0"/>
            </a:endParaRPr>
          </a:p>
        </p:txBody>
      </p:sp>
      <p:sp>
        <p:nvSpPr>
          <p:cNvPr id="103443" name="Text Box 19"/>
          <p:cNvSpPr txBox="1"/>
          <p:nvPr/>
        </p:nvSpPr>
        <p:spPr>
          <a:xfrm>
            <a:off x="8305800" y="530225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1</a:t>
            </a:r>
            <a:endParaRPr lang="en-US" altLang="zh-CN" sz="2000" dirty="0">
              <a:solidFill>
                <a:srgbClr val="333399"/>
              </a:solidFill>
              <a:latin typeface="Arial" panose="020B0604020202020204" pitchFamily="34" charset="0"/>
            </a:endParaRPr>
          </a:p>
        </p:txBody>
      </p:sp>
      <p:sp>
        <p:nvSpPr>
          <p:cNvPr id="103444" name="Freeform 20"/>
          <p:cNvSpPr/>
          <p:nvPr/>
        </p:nvSpPr>
        <p:spPr>
          <a:xfrm>
            <a:off x="8267700" y="3414713"/>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42"/>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3445" name="Freeform 21"/>
          <p:cNvSpPr/>
          <p:nvPr/>
        </p:nvSpPr>
        <p:spPr>
          <a:xfrm>
            <a:off x="8277225" y="3989388"/>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36"/>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3446" name="Freeform 22"/>
          <p:cNvSpPr/>
          <p:nvPr/>
        </p:nvSpPr>
        <p:spPr>
          <a:xfrm>
            <a:off x="8255000" y="4565650"/>
            <a:ext cx="869950" cy="60325"/>
          </a:xfrm>
          <a:custGeom>
            <a:avLst/>
            <a:gdLst>
              <a:gd name="txL" fmla="*/ 0 w 548"/>
              <a:gd name="txT" fmla="*/ 0 h 42"/>
              <a:gd name="txR" fmla="*/ 548 w 548"/>
              <a:gd name="txB" fmla="*/ 42 h 42"/>
            </a:gdLst>
            <a:ahLst/>
            <a:cxnLst>
              <a:cxn ang="0">
                <a:pos x="0" y="2147483647"/>
              </a:cxn>
              <a:cxn ang="0">
                <a:pos x="2147483647" y="2147483647"/>
              </a:cxn>
              <a:cxn ang="0">
                <a:pos x="2147483647" y="0"/>
              </a:cxn>
            </a:cxnLst>
            <a:rect l="txL" t="txT" r="txR" b="txB"/>
            <a:pathLst>
              <a:path w="548" h="42">
                <a:moveTo>
                  <a:pt x="0" y="42"/>
                </a:moveTo>
                <a:lnTo>
                  <a:pt x="482" y="42"/>
                </a:lnTo>
                <a:cubicBezTo>
                  <a:pt x="504" y="28"/>
                  <a:pt x="548" y="0"/>
                  <a:pt x="548"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3447" name="Freeform 23"/>
          <p:cNvSpPr/>
          <p:nvPr/>
        </p:nvSpPr>
        <p:spPr>
          <a:xfrm>
            <a:off x="8255000" y="5157788"/>
            <a:ext cx="860425" cy="60325"/>
          </a:xfrm>
          <a:custGeom>
            <a:avLst/>
            <a:gdLst>
              <a:gd name="txL" fmla="*/ 0 w 542"/>
              <a:gd name="txT" fmla="*/ 0 h 42"/>
              <a:gd name="txR" fmla="*/ 542 w 542"/>
              <a:gd name="txB" fmla="*/ 42 h 42"/>
            </a:gdLst>
            <a:ahLst/>
            <a:cxnLst>
              <a:cxn ang="0">
                <a:pos x="0" y="2147483647"/>
              </a:cxn>
              <a:cxn ang="0">
                <a:pos x="2147483647" y="2147483647"/>
              </a:cxn>
              <a:cxn ang="0">
                <a:pos x="2147483647" y="0"/>
              </a:cxn>
            </a:cxnLst>
            <a:rect l="txL" t="txT" r="txR" b="txB"/>
            <a:pathLst>
              <a:path w="542" h="42">
                <a:moveTo>
                  <a:pt x="0" y="42"/>
                </a:moveTo>
                <a:lnTo>
                  <a:pt x="476" y="42"/>
                </a:lnTo>
                <a:cubicBezTo>
                  <a:pt x="498" y="28"/>
                  <a:pt x="542" y="0"/>
                  <a:pt x="542"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3448" name="Text Box 24"/>
          <p:cNvSpPr txBox="1"/>
          <p:nvPr/>
        </p:nvSpPr>
        <p:spPr>
          <a:xfrm>
            <a:off x="776288" y="1973263"/>
            <a:ext cx="867410" cy="398780"/>
          </a:xfrm>
          <a:prstGeom prst="rect">
            <a:avLst/>
          </a:prstGeom>
          <a:noFill/>
          <a:ln w="12700">
            <a:noFill/>
          </a:ln>
        </p:spPr>
        <p:txBody>
          <a:bodyPr wrap="none">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en-US" altLang="zh-CN" sz="1000" dirty="0">
                <a:solidFill>
                  <a:srgbClr val="333399"/>
                </a:solidFill>
                <a:latin typeface="Arial" panose="020B0604020202020204" pitchFamily="34" charset="0"/>
                <a:ea typeface="黑体" panose="02010609060101010101" pitchFamily="2" charset="-122"/>
              </a:rPr>
              <a:t> </a:t>
            </a:r>
            <a:r>
              <a:rPr lang="en-US" altLang="zh-CN" sz="2000" dirty="0">
                <a:solidFill>
                  <a:srgbClr val="333399"/>
                </a:solidFill>
                <a:latin typeface="Arial" panose="020B0604020202020204" pitchFamily="34" charset="0"/>
                <a:ea typeface="黑体" panose="02010609060101010101" pitchFamily="2" charset="-122"/>
              </a:rPr>
              <a:t>1</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103449" name="AutoShape 25"/>
          <p:cNvSpPr/>
          <p:nvPr/>
        </p:nvSpPr>
        <p:spPr>
          <a:xfrm>
            <a:off x="8415338" y="2317750"/>
            <a:ext cx="685800" cy="557213"/>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03450" name="Text Box 26"/>
          <p:cNvSpPr txBox="1"/>
          <p:nvPr/>
        </p:nvSpPr>
        <p:spPr>
          <a:xfrm>
            <a:off x="8408988" y="2422525"/>
            <a:ext cx="614045"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AP</a:t>
            </a:r>
            <a:r>
              <a:rPr lang="en-US" altLang="zh-CN" sz="2000" b="1" baseline="-25000" dirty="0">
                <a:solidFill>
                  <a:srgbClr val="333399"/>
                </a:solidFill>
                <a:latin typeface="Arial" panose="020B0604020202020204" pitchFamily="34" charset="0"/>
              </a:rPr>
              <a:t>2</a:t>
            </a:r>
            <a:endParaRPr lang="en-US" altLang="zh-CN" sz="2000" b="1" dirty="0">
              <a:solidFill>
                <a:srgbClr val="333399"/>
              </a:solidFill>
              <a:latin typeface="Arial" panose="020B0604020202020204" pitchFamily="34" charset="0"/>
            </a:endParaRPr>
          </a:p>
        </p:txBody>
      </p:sp>
      <p:sp>
        <p:nvSpPr>
          <p:cNvPr id="103451" name="AutoShape 27"/>
          <p:cNvSpPr/>
          <p:nvPr/>
        </p:nvSpPr>
        <p:spPr>
          <a:xfrm>
            <a:off x="919163" y="2360613"/>
            <a:ext cx="685800" cy="557212"/>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03452" name="Text Box 28"/>
          <p:cNvSpPr txBox="1"/>
          <p:nvPr/>
        </p:nvSpPr>
        <p:spPr>
          <a:xfrm>
            <a:off x="939800" y="2481263"/>
            <a:ext cx="614045"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AP</a:t>
            </a:r>
            <a:r>
              <a:rPr lang="en-US" altLang="zh-CN" sz="2000" b="1" baseline="-25000" dirty="0">
                <a:solidFill>
                  <a:srgbClr val="333399"/>
                </a:solidFill>
                <a:latin typeface="Arial" panose="020B0604020202020204" pitchFamily="34" charset="0"/>
              </a:rPr>
              <a:t>1</a:t>
            </a:r>
            <a:endParaRPr lang="en-US" altLang="zh-CN" sz="2000" b="1" dirty="0">
              <a:solidFill>
                <a:srgbClr val="333399"/>
              </a:solidFill>
              <a:latin typeface="Arial" panose="020B0604020202020204" pitchFamily="34" charset="0"/>
            </a:endParaRPr>
          </a:p>
        </p:txBody>
      </p:sp>
      <p:sp>
        <p:nvSpPr>
          <p:cNvPr id="103453" name="Text Box 29"/>
          <p:cNvSpPr txBox="1"/>
          <p:nvPr/>
        </p:nvSpPr>
        <p:spPr>
          <a:xfrm>
            <a:off x="8151813" y="1973263"/>
            <a:ext cx="867410" cy="398780"/>
          </a:xfrm>
          <a:prstGeom prst="rect">
            <a:avLst/>
          </a:prstGeom>
          <a:noFill/>
          <a:ln w="12700">
            <a:noFill/>
          </a:ln>
        </p:spPr>
        <p:txBody>
          <a:bodyPr wrap="none">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en-US" altLang="zh-CN" sz="1000" dirty="0">
                <a:solidFill>
                  <a:srgbClr val="333399"/>
                </a:solidFill>
                <a:latin typeface="Arial" panose="020B0604020202020204" pitchFamily="34" charset="0"/>
                <a:ea typeface="黑体" panose="02010609060101010101" pitchFamily="2" charset="-122"/>
              </a:rPr>
              <a:t> </a:t>
            </a:r>
            <a:r>
              <a:rPr lang="en-US" altLang="zh-CN" sz="2000" dirty="0">
                <a:solidFill>
                  <a:srgbClr val="333399"/>
                </a:solidFill>
                <a:latin typeface="Arial" panose="020B0604020202020204" pitchFamily="34" charset="0"/>
                <a:ea typeface="黑体" panose="02010609060101010101" pitchFamily="2" charset="-122"/>
              </a:rPr>
              <a:t>2</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103454" name="Text Box 30"/>
          <p:cNvSpPr txBox="1"/>
          <p:nvPr/>
        </p:nvSpPr>
        <p:spPr>
          <a:xfrm>
            <a:off x="3823335" y="4005263"/>
            <a:ext cx="4450080" cy="829945"/>
          </a:xfrm>
          <a:prstGeom prst="rect">
            <a:avLst/>
          </a:prstGeom>
          <a:noFill/>
          <a:ln w="12700">
            <a:noFill/>
          </a:ln>
        </p:spPr>
        <p:txBody>
          <a:bodyPr wrap="none">
            <a:spAutoFit/>
          </a:bodyPr>
          <a:p>
            <a:pPr algn="ctr" defTabSz="762000" eaLnBrk="0" hangingPunct="0"/>
            <a:r>
              <a:rPr lang="zh-CN" altLang="en-US" sz="2400" dirty="0">
                <a:solidFill>
                  <a:srgbClr val="333399"/>
                </a:solidFill>
                <a:latin typeface="Arial" panose="020B0604020202020204" pitchFamily="34" charset="0"/>
                <a:ea typeface="黑体" panose="02010609060101010101" pitchFamily="2" charset="-122"/>
              </a:rPr>
              <a:t>网络层剥去首部，取出数据部分</a:t>
            </a:r>
            <a:endParaRPr lang="en-US" altLang="zh-CN" sz="2400" dirty="0">
              <a:solidFill>
                <a:srgbClr val="333399"/>
              </a:solidFill>
              <a:latin typeface="Arial" panose="020B0604020202020204" pitchFamily="34" charset="0"/>
              <a:ea typeface="黑体" panose="02010609060101010101" pitchFamily="2" charset="-122"/>
            </a:endParaRPr>
          </a:p>
          <a:p>
            <a:pPr algn="ctr" defTabSz="762000" eaLnBrk="0" hangingPunct="0"/>
            <a:r>
              <a:rPr lang="zh-CN" altLang="en-US" sz="2400" dirty="0">
                <a:solidFill>
                  <a:srgbClr val="333399"/>
                </a:solidFill>
                <a:latin typeface="Arial" panose="020B0604020202020204" pitchFamily="34" charset="0"/>
                <a:ea typeface="黑体" panose="02010609060101010101" pitchFamily="2" charset="-122"/>
              </a:rPr>
              <a:t>上交给运输层</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123935" name="AutoShape 31"/>
          <p:cNvSpPr/>
          <p:nvPr/>
        </p:nvSpPr>
        <p:spPr>
          <a:xfrm rot="-10800000" flipV="1">
            <a:off x="8686800" y="3824288"/>
            <a:ext cx="196850" cy="396875"/>
          </a:xfrm>
          <a:prstGeom prst="upArrow">
            <a:avLst>
              <a:gd name="adj1" fmla="val 50000"/>
              <a:gd name="adj2" fmla="val 50403"/>
            </a:avLst>
          </a:prstGeom>
          <a:solidFill>
            <a:schemeClr val="hlink"/>
          </a:solidFill>
          <a:ln w="12700" cap="flat" cmpd="sng">
            <a:solidFill>
              <a:schemeClr val="tx1"/>
            </a:solidFill>
            <a:prstDash val="solid"/>
            <a:miter/>
            <a:headEnd type="none" w="med" len="med"/>
            <a:tailEnd type="none" w="med" len="med"/>
          </a:ln>
        </p:spPr>
        <p:txBody>
          <a:bodyPr vert="eaVert" wrap="none" anchor="ctr"/>
          <a:p>
            <a:endParaRPr lang="zh-CN" altLang="en-US" sz="3200" dirty="0">
              <a:latin typeface="Arial" panose="020B0604020202020204"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3935"/>
                                        </p:tgtEl>
                                        <p:attrNameLst>
                                          <p:attrName>style.visibility</p:attrName>
                                        </p:attrNameLst>
                                      </p:cBhvr>
                                      <p:to>
                                        <p:strVal val="visible"/>
                                      </p:to>
                                    </p:set>
                                    <p:animEffect transition="in" filter="wipe(down)">
                                      <p:cBhvr>
                                        <p:cTn id="7" dur="1000"/>
                                        <p:tgtEl>
                                          <p:spTgt spid="123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35" grpId="0" bldLvl="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2"/>
          <p:cNvSpPr>
            <a:spLocks noGrp="1"/>
          </p:cNvSpPr>
          <p:nvPr>
            <p:ph type="title" idx="4294967295"/>
          </p:nvPr>
        </p:nvSpPr>
        <p:spPr/>
        <p:txBody>
          <a:bodyPr vert="horz" wrap="square" lIns="91440" tIns="45720" rIns="91440" bIns="45720" anchor="ctr"/>
          <a:p>
            <a:pPr algn="ctr" eaLnBrk="1" hangingPunct="1"/>
            <a:r>
              <a:rPr lang="zh-CN" altLang="en-US" dirty="0"/>
              <a:t>主机</a:t>
            </a:r>
            <a:r>
              <a:rPr lang="en-US" altLang="zh-CN" sz="1400" dirty="0"/>
              <a:t> </a:t>
            </a:r>
            <a:r>
              <a:rPr lang="en-US" altLang="zh-CN" dirty="0"/>
              <a:t>1</a:t>
            </a:r>
            <a:r>
              <a:rPr lang="en-US" altLang="zh-CN" sz="1400" dirty="0"/>
              <a:t> </a:t>
            </a:r>
            <a:r>
              <a:rPr lang="zh-CN" altLang="en-US" dirty="0"/>
              <a:t>向主机</a:t>
            </a:r>
            <a:r>
              <a:rPr lang="en-US" altLang="zh-CN" sz="1400" dirty="0"/>
              <a:t> </a:t>
            </a:r>
            <a:r>
              <a:rPr lang="en-US" altLang="zh-CN" dirty="0"/>
              <a:t>2</a:t>
            </a:r>
            <a:r>
              <a:rPr lang="en-US" altLang="zh-CN" sz="1400" dirty="0"/>
              <a:t> </a:t>
            </a:r>
            <a:r>
              <a:rPr lang="zh-CN" altLang="en-US" dirty="0"/>
              <a:t>发送数据</a:t>
            </a:r>
            <a:r>
              <a:rPr lang="en-US" altLang="zh-CN" dirty="0">
                <a:solidFill>
                  <a:schemeClr val="tx1"/>
                </a:solidFill>
              </a:rPr>
              <a:t> </a:t>
            </a:r>
            <a:endParaRPr lang="en-US" altLang="zh-CN" dirty="0">
              <a:solidFill>
                <a:schemeClr val="tx1"/>
              </a:solidFill>
            </a:endParaRPr>
          </a:p>
        </p:txBody>
      </p:sp>
      <p:sp>
        <p:nvSpPr>
          <p:cNvPr id="104451" name="AutoShape 3"/>
          <p:cNvSpPr/>
          <p:nvPr/>
        </p:nvSpPr>
        <p:spPr>
          <a:xfrm rot="-5400000">
            <a:off x="4754563" y="1531938"/>
            <a:ext cx="417512" cy="8991600"/>
          </a:xfrm>
          <a:prstGeom prst="can">
            <a:avLst>
              <a:gd name="adj" fmla="val 48653"/>
            </a:avLst>
          </a:prstGeom>
          <a:gradFill rotWithShape="0">
            <a:gsLst>
              <a:gs pos="0">
                <a:srgbClr val="ACACAC"/>
              </a:gs>
              <a:gs pos="50000">
                <a:srgbClr val="EAEAEA"/>
              </a:gs>
              <a:gs pos="100000">
                <a:srgbClr val="ACACAC"/>
              </a:gs>
            </a:gsLst>
            <a:lin ang="5400000" scaled="1"/>
            <a:tileRect/>
          </a:gradFill>
          <a:ln w="19050" cap="flat" cmpd="sng">
            <a:solidFill>
              <a:schemeClr val="tx1"/>
            </a:solidFill>
            <a:prstDash val="solid"/>
            <a:headEnd type="none" w="sm" len="lg"/>
            <a:tailEnd type="none" w="sm" len="lg"/>
          </a:ln>
        </p:spPr>
        <p:txBody>
          <a:bodyPr wrap="none" anchor="ctr"/>
          <a:p>
            <a:endParaRPr lang="zh-CN" altLang="en-US" sz="3200" dirty="0">
              <a:latin typeface="Arial" panose="020B0604020202020204" pitchFamily="34" charset="0"/>
            </a:endParaRPr>
          </a:p>
        </p:txBody>
      </p:sp>
      <p:sp>
        <p:nvSpPr>
          <p:cNvPr id="104452" name="AutoShape 4"/>
          <p:cNvSpPr/>
          <p:nvPr/>
        </p:nvSpPr>
        <p:spPr>
          <a:xfrm>
            <a:off x="914400" y="2847975"/>
            <a:ext cx="838200" cy="2997200"/>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04453" name="Text Box 5"/>
          <p:cNvSpPr txBox="1"/>
          <p:nvPr/>
        </p:nvSpPr>
        <p:spPr>
          <a:xfrm>
            <a:off x="1162050" y="3027363"/>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5</a:t>
            </a:r>
            <a:endParaRPr lang="en-US" altLang="zh-CN" sz="2000" dirty="0">
              <a:solidFill>
                <a:srgbClr val="333399"/>
              </a:solidFill>
              <a:latin typeface="Arial" panose="020B0604020202020204" pitchFamily="34" charset="0"/>
            </a:endParaRPr>
          </a:p>
        </p:txBody>
      </p:sp>
      <p:sp>
        <p:nvSpPr>
          <p:cNvPr id="104454" name="Text Box 6"/>
          <p:cNvSpPr txBox="1"/>
          <p:nvPr/>
        </p:nvSpPr>
        <p:spPr>
          <a:xfrm>
            <a:off x="1162050" y="3654425"/>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4</a:t>
            </a:r>
            <a:endParaRPr lang="en-US" altLang="zh-CN" sz="2000" dirty="0">
              <a:solidFill>
                <a:srgbClr val="333399"/>
              </a:solidFill>
              <a:latin typeface="Arial" panose="020B0604020202020204" pitchFamily="34" charset="0"/>
            </a:endParaRPr>
          </a:p>
        </p:txBody>
      </p:sp>
      <p:sp>
        <p:nvSpPr>
          <p:cNvPr id="104455" name="Text Box 7"/>
          <p:cNvSpPr txBox="1"/>
          <p:nvPr/>
        </p:nvSpPr>
        <p:spPr>
          <a:xfrm>
            <a:off x="1162050" y="42116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3</a:t>
            </a:r>
            <a:endParaRPr lang="en-US" altLang="zh-CN" sz="2000" dirty="0">
              <a:solidFill>
                <a:srgbClr val="333399"/>
              </a:solidFill>
              <a:latin typeface="Arial" panose="020B0604020202020204" pitchFamily="34" charset="0"/>
            </a:endParaRPr>
          </a:p>
        </p:txBody>
      </p:sp>
      <p:sp>
        <p:nvSpPr>
          <p:cNvPr id="104456" name="Text Box 8"/>
          <p:cNvSpPr txBox="1"/>
          <p:nvPr/>
        </p:nvSpPr>
        <p:spPr>
          <a:xfrm>
            <a:off x="1162050" y="47704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2</a:t>
            </a:r>
            <a:endParaRPr lang="en-US" altLang="zh-CN" sz="2000" dirty="0">
              <a:solidFill>
                <a:srgbClr val="333399"/>
              </a:solidFill>
              <a:latin typeface="Arial" panose="020B0604020202020204" pitchFamily="34" charset="0"/>
            </a:endParaRPr>
          </a:p>
        </p:txBody>
      </p:sp>
      <p:sp>
        <p:nvSpPr>
          <p:cNvPr id="104457" name="Text Box 9"/>
          <p:cNvSpPr txBox="1"/>
          <p:nvPr/>
        </p:nvSpPr>
        <p:spPr>
          <a:xfrm>
            <a:off x="1162050" y="5337175"/>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1</a:t>
            </a:r>
            <a:endParaRPr lang="en-US" altLang="zh-CN" sz="2000" dirty="0">
              <a:solidFill>
                <a:srgbClr val="333399"/>
              </a:solidFill>
              <a:latin typeface="Arial" panose="020B0604020202020204" pitchFamily="34" charset="0"/>
            </a:endParaRPr>
          </a:p>
        </p:txBody>
      </p:sp>
      <p:sp>
        <p:nvSpPr>
          <p:cNvPr id="104458" name="Freeform 10"/>
          <p:cNvSpPr/>
          <p:nvPr/>
        </p:nvSpPr>
        <p:spPr>
          <a:xfrm>
            <a:off x="914400" y="3449638"/>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42"/>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4459" name="Freeform 11"/>
          <p:cNvSpPr/>
          <p:nvPr/>
        </p:nvSpPr>
        <p:spPr>
          <a:xfrm>
            <a:off x="923925" y="4024313"/>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36"/>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4460" name="Freeform 12"/>
          <p:cNvSpPr/>
          <p:nvPr/>
        </p:nvSpPr>
        <p:spPr>
          <a:xfrm>
            <a:off x="901700" y="4600575"/>
            <a:ext cx="869950" cy="60325"/>
          </a:xfrm>
          <a:custGeom>
            <a:avLst/>
            <a:gdLst>
              <a:gd name="txL" fmla="*/ 0 w 548"/>
              <a:gd name="txT" fmla="*/ 0 h 42"/>
              <a:gd name="txR" fmla="*/ 548 w 548"/>
              <a:gd name="txB" fmla="*/ 42 h 42"/>
            </a:gdLst>
            <a:ahLst/>
            <a:cxnLst>
              <a:cxn ang="0">
                <a:pos x="0" y="2147483647"/>
              </a:cxn>
              <a:cxn ang="0">
                <a:pos x="2147483647" y="2147483647"/>
              </a:cxn>
              <a:cxn ang="0">
                <a:pos x="2147483647" y="0"/>
              </a:cxn>
            </a:cxnLst>
            <a:rect l="txL" t="txT" r="txR" b="txB"/>
            <a:pathLst>
              <a:path w="548" h="42">
                <a:moveTo>
                  <a:pt x="0" y="42"/>
                </a:moveTo>
                <a:lnTo>
                  <a:pt x="482" y="42"/>
                </a:lnTo>
                <a:cubicBezTo>
                  <a:pt x="504" y="28"/>
                  <a:pt x="548" y="0"/>
                  <a:pt x="548"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4461" name="Freeform 13"/>
          <p:cNvSpPr/>
          <p:nvPr/>
        </p:nvSpPr>
        <p:spPr>
          <a:xfrm>
            <a:off x="901700" y="5192713"/>
            <a:ext cx="860425" cy="60325"/>
          </a:xfrm>
          <a:custGeom>
            <a:avLst/>
            <a:gdLst>
              <a:gd name="txL" fmla="*/ 0 w 542"/>
              <a:gd name="txT" fmla="*/ 0 h 42"/>
              <a:gd name="txR" fmla="*/ 542 w 542"/>
              <a:gd name="txB" fmla="*/ 42 h 42"/>
            </a:gdLst>
            <a:ahLst/>
            <a:cxnLst>
              <a:cxn ang="0">
                <a:pos x="0" y="2147483647"/>
              </a:cxn>
              <a:cxn ang="0">
                <a:pos x="2147483647" y="2147483647"/>
              </a:cxn>
              <a:cxn ang="0">
                <a:pos x="2147483647" y="0"/>
              </a:cxn>
            </a:cxnLst>
            <a:rect l="txL" t="txT" r="txR" b="txB"/>
            <a:pathLst>
              <a:path w="542" h="42">
                <a:moveTo>
                  <a:pt x="0" y="42"/>
                </a:moveTo>
                <a:lnTo>
                  <a:pt x="476" y="42"/>
                </a:lnTo>
                <a:cubicBezTo>
                  <a:pt x="498" y="28"/>
                  <a:pt x="542" y="0"/>
                  <a:pt x="542"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4462" name="AutoShape 14"/>
          <p:cNvSpPr/>
          <p:nvPr/>
        </p:nvSpPr>
        <p:spPr>
          <a:xfrm>
            <a:off x="8267700" y="2814638"/>
            <a:ext cx="838200" cy="3030537"/>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04463" name="Text Box 15"/>
          <p:cNvSpPr txBox="1"/>
          <p:nvPr/>
        </p:nvSpPr>
        <p:spPr>
          <a:xfrm>
            <a:off x="8305800" y="29924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5</a:t>
            </a:r>
            <a:endParaRPr lang="en-US" altLang="zh-CN" sz="2000" dirty="0">
              <a:solidFill>
                <a:srgbClr val="333399"/>
              </a:solidFill>
              <a:latin typeface="Arial" panose="020B0604020202020204" pitchFamily="34" charset="0"/>
            </a:endParaRPr>
          </a:p>
        </p:txBody>
      </p:sp>
      <p:sp>
        <p:nvSpPr>
          <p:cNvPr id="104464" name="Text Box 16"/>
          <p:cNvSpPr txBox="1"/>
          <p:nvPr/>
        </p:nvSpPr>
        <p:spPr>
          <a:xfrm>
            <a:off x="8305800" y="361950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4</a:t>
            </a:r>
            <a:endParaRPr lang="en-US" altLang="zh-CN" sz="2000" dirty="0">
              <a:solidFill>
                <a:srgbClr val="333399"/>
              </a:solidFill>
              <a:latin typeface="Arial" panose="020B0604020202020204" pitchFamily="34" charset="0"/>
            </a:endParaRPr>
          </a:p>
        </p:txBody>
      </p:sp>
      <p:sp>
        <p:nvSpPr>
          <p:cNvPr id="104465" name="Text Box 17"/>
          <p:cNvSpPr txBox="1"/>
          <p:nvPr/>
        </p:nvSpPr>
        <p:spPr>
          <a:xfrm>
            <a:off x="8305800" y="4176713"/>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3</a:t>
            </a:r>
            <a:endParaRPr lang="en-US" altLang="zh-CN" sz="2000" dirty="0">
              <a:solidFill>
                <a:srgbClr val="333399"/>
              </a:solidFill>
              <a:latin typeface="Arial" panose="020B0604020202020204" pitchFamily="34" charset="0"/>
            </a:endParaRPr>
          </a:p>
        </p:txBody>
      </p:sp>
      <p:sp>
        <p:nvSpPr>
          <p:cNvPr id="104466" name="Text Box 18"/>
          <p:cNvSpPr txBox="1"/>
          <p:nvPr/>
        </p:nvSpPr>
        <p:spPr>
          <a:xfrm>
            <a:off x="8305800" y="473710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2</a:t>
            </a:r>
            <a:endParaRPr lang="en-US" altLang="zh-CN" sz="2000" dirty="0">
              <a:solidFill>
                <a:srgbClr val="333399"/>
              </a:solidFill>
              <a:latin typeface="Arial" panose="020B0604020202020204" pitchFamily="34" charset="0"/>
            </a:endParaRPr>
          </a:p>
        </p:txBody>
      </p:sp>
      <p:sp>
        <p:nvSpPr>
          <p:cNvPr id="104467" name="Text Box 19"/>
          <p:cNvSpPr txBox="1"/>
          <p:nvPr/>
        </p:nvSpPr>
        <p:spPr>
          <a:xfrm>
            <a:off x="8305800" y="530225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1</a:t>
            </a:r>
            <a:endParaRPr lang="en-US" altLang="zh-CN" sz="2000" dirty="0">
              <a:solidFill>
                <a:srgbClr val="333399"/>
              </a:solidFill>
              <a:latin typeface="Arial" panose="020B0604020202020204" pitchFamily="34" charset="0"/>
            </a:endParaRPr>
          </a:p>
        </p:txBody>
      </p:sp>
      <p:sp>
        <p:nvSpPr>
          <p:cNvPr id="104468" name="Freeform 20"/>
          <p:cNvSpPr/>
          <p:nvPr/>
        </p:nvSpPr>
        <p:spPr>
          <a:xfrm>
            <a:off x="8267700" y="3414713"/>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42"/>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4469" name="Freeform 21"/>
          <p:cNvSpPr/>
          <p:nvPr/>
        </p:nvSpPr>
        <p:spPr>
          <a:xfrm>
            <a:off x="8277225" y="3989388"/>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36"/>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4470" name="Freeform 22"/>
          <p:cNvSpPr/>
          <p:nvPr/>
        </p:nvSpPr>
        <p:spPr>
          <a:xfrm>
            <a:off x="8255000" y="4565650"/>
            <a:ext cx="869950" cy="60325"/>
          </a:xfrm>
          <a:custGeom>
            <a:avLst/>
            <a:gdLst>
              <a:gd name="txL" fmla="*/ 0 w 548"/>
              <a:gd name="txT" fmla="*/ 0 h 42"/>
              <a:gd name="txR" fmla="*/ 548 w 548"/>
              <a:gd name="txB" fmla="*/ 42 h 42"/>
            </a:gdLst>
            <a:ahLst/>
            <a:cxnLst>
              <a:cxn ang="0">
                <a:pos x="0" y="2147483647"/>
              </a:cxn>
              <a:cxn ang="0">
                <a:pos x="2147483647" y="2147483647"/>
              </a:cxn>
              <a:cxn ang="0">
                <a:pos x="2147483647" y="0"/>
              </a:cxn>
            </a:cxnLst>
            <a:rect l="txL" t="txT" r="txR" b="txB"/>
            <a:pathLst>
              <a:path w="548" h="42">
                <a:moveTo>
                  <a:pt x="0" y="42"/>
                </a:moveTo>
                <a:lnTo>
                  <a:pt x="482" y="42"/>
                </a:lnTo>
                <a:cubicBezTo>
                  <a:pt x="504" y="28"/>
                  <a:pt x="548" y="0"/>
                  <a:pt x="548"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4471" name="Freeform 23"/>
          <p:cNvSpPr/>
          <p:nvPr/>
        </p:nvSpPr>
        <p:spPr>
          <a:xfrm>
            <a:off x="8255000" y="5157788"/>
            <a:ext cx="860425" cy="60325"/>
          </a:xfrm>
          <a:custGeom>
            <a:avLst/>
            <a:gdLst>
              <a:gd name="txL" fmla="*/ 0 w 542"/>
              <a:gd name="txT" fmla="*/ 0 h 42"/>
              <a:gd name="txR" fmla="*/ 542 w 542"/>
              <a:gd name="txB" fmla="*/ 42 h 42"/>
            </a:gdLst>
            <a:ahLst/>
            <a:cxnLst>
              <a:cxn ang="0">
                <a:pos x="0" y="2147483647"/>
              </a:cxn>
              <a:cxn ang="0">
                <a:pos x="2147483647" y="2147483647"/>
              </a:cxn>
              <a:cxn ang="0">
                <a:pos x="2147483647" y="0"/>
              </a:cxn>
            </a:cxnLst>
            <a:rect l="txL" t="txT" r="txR" b="txB"/>
            <a:pathLst>
              <a:path w="542" h="42">
                <a:moveTo>
                  <a:pt x="0" y="42"/>
                </a:moveTo>
                <a:lnTo>
                  <a:pt x="476" y="42"/>
                </a:lnTo>
                <a:cubicBezTo>
                  <a:pt x="498" y="28"/>
                  <a:pt x="542" y="0"/>
                  <a:pt x="542"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4472" name="Text Box 24"/>
          <p:cNvSpPr txBox="1"/>
          <p:nvPr/>
        </p:nvSpPr>
        <p:spPr>
          <a:xfrm>
            <a:off x="776288" y="1973263"/>
            <a:ext cx="867410" cy="398780"/>
          </a:xfrm>
          <a:prstGeom prst="rect">
            <a:avLst/>
          </a:prstGeom>
          <a:noFill/>
          <a:ln w="12700">
            <a:noFill/>
          </a:ln>
        </p:spPr>
        <p:txBody>
          <a:bodyPr wrap="none">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en-US" altLang="zh-CN" sz="1000" dirty="0">
                <a:solidFill>
                  <a:srgbClr val="333399"/>
                </a:solidFill>
                <a:latin typeface="Arial" panose="020B0604020202020204" pitchFamily="34" charset="0"/>
                <a:ea typeface="黑体" panose="02010609060101010101" pitchFamily="2" charset="-122"/>
              </a:rPr>
              <a:t> </a:t>
            </a:r>
            <a:r>
              <a:rPr lang="en-US" altLang="zh-CN" sz="2000" dirty="0">
                <a:solidFill>
                  <a:srgbClr val="333399"/>
                </a:solidFill>
                <a:latin typeface="Arial" panose="020B0604020202020204" pitchFamily="34" charset="0"/>
                <a:ea typeface="黑体" panose="02010609060101010101" pitchFamily="2" charset="-122"/>
              </a:rPr>
              <a:t>1</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104473" name="AutoShape 25"/>
          <p:cNvSpPr/>
          <p:nvPr/>
        </p:nvSpPr>
        <p:spPr>
          <a:xfrm>
            <a:off x="8415338" y="2317750"/>
            <a:ext cx="685800" cy="557213"/>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04474" name="Text Box 26"/>
          <p:cNvSpPr txBox="1"/>
          <p:nvPr/>
        </p:nvSpPr>
        <p:spPr>
          <a:xfrm>
            <a:off x="8408988" y="2422525"/>
            <a:ext cx="614045"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AP</a:t>
            </a:r>
            <a:r>
              <a:rPr lang="en-US" altLang="zh-CN" sz="2000" b="1" baseline="-25000" dirty="0">
                <a:solidFill>
                  <a:srgbClr val="333399"/>
                </a:solidFill>
                <a:latin typeface="Arial" panose="020B0604020202020204" pitchFamily="34" charset="0"/>
              </a:rPr>
              <a:t>2</a:t>
            </a:r>
            <a:endParaRPr lang="en-US" altLang="zh-CN" sz="2000" b="1" dirty="0">
              <a:solidFill>
                <a:srgbClr val="333399"/>
              </a:solidFill>
              <a:latin typeface="Arial" panose="020B0604020202020204" pitchFamily="34" charset="0"/>
            </a:endParaRPr>
          </a:p>
        </p:txBody>
      </p:sp>
      <p:sp>
        <p:nvSpPr>
          <p:cNvPr id="104475" name="AutoShape 27"/>
          <p:cNvSpPr/>
          <p:nvPr/>
        </p:nvSpPr>
        <p:spPr>
          <a:xfrm>
            <a:off x="919163" y="2360613"/>
            <a:ext cx="685800" cy="557212"/>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04476" name="Text Box 28"/>
          <p:cNvSpPr txBox="1"/>
          <p:nvPr/>
        </p:nvSpPr>
        <p:spPr>
          <a:xfrm>
            <a:off x="939800" y="2481263"/>
            <a:ext cx="614045"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AP</a:t>
            </a:r>
            <a:r>
              <a:rPr lang="en-US" altLang="zh-CN" sz="2000" b="1" baseline="-25000" dirty="0">
                <a:solidFill>
                  <a:srgbClr val="333399"/>
                </a:solidFill>
                <a:latin typeface="Arial" panose="020B0604020202020204" pitchFamily="34" charset="0"/>
              </a:rPr>
              <a:t>1</a:t>
            </a:r>
            <a:endParaRPr lang="en-US" altLang="zh-CN" sz="2000" b="1" dirty="0">
              <a:solidFill>
                <a:srgbClr val="333399"/>
              </a:solidFill>
              <a:latin typeface="Arial" panose="020B0604020202020204" pitchFamily="34" charset="0"/>
            </a:endParaRPr>
          </a:p>
        </p:txBody>
      </p:sp>
      <p:sp>
        <p:nvSpPr>
          <p:cNvPr id="104477" name="Text Box 29"/>
          <p:cNvSpPr txBox="1"/>
          <p:nvPr/>
        </p:nvSpPr>
        <p:spPr>
          <a:xfrm>
            <a:off x="8151813" y="1973263"/>
            <a:ext cx="867410" cy="398780"/>
          </a:xfrm>
          <a:prstGeom prst="rect">
            <a:avLst/>
          </a:prstGeom>
          <a:noFill/>
          <a:ln w="12700">
            <a:noFill/>
          </a:ln>
        </p:spPr>
        <p:txBody>
          <a:bodyPr wrap="none">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en-US" altLang="zh-CN" sz="1000" dirty="0">
                <a:solidFill>
                  <a:srgbClr val="333399"/>
                </a:solidFill>
                <a:latin typeface="Arial" panose="020B0604020202020204" pitchFamily="34" charset="0"/>
                <a:ea typeface="黑体" panose="02010609060101010101" pitchFamily="2" charset="-122"/>
              </a:rPr>
              <a:t> </a:t>
            </a:r>
            <a:r>
              <a:rPr lang="en-US" altLang="zh-CN" sz="2000" dirty="0">
                <a:solidFill>
                  <a:srgbClr val="333399"/>
                </a:solidFill>
                <a:latin typeface="Arial" panose="020B0604020202020204" pitchFamily="34" charset="0"/>
                <a:ea typeface="黑体" panose="02010609060101010101" pitchFamily="2" charset="-122"/>
              </a:rPr>
              <a:t>2</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104478" name="Text Box 30"/>
          <p:cNvSpPr txBox="1"/>
          <p:nvPr/>
        </p:nvSpPr>
        <p:spPr>
          <a:xfrm>
            <a:off x="3823335" y="3357563"/>
            <a:ext cx="4450080" cy="829945"/>
          </a:xfrm>
          <a:prstGeom prst="rect">
            <a:avLst/>
          </a:prstGeom>
          <a:noFill/>
          <a:ln w="12700">
            <a:noFill/>
          </a:ln>
        </p:spPr>
        <p:txBody>
          <a:bodyPr wrap="none">
            <a:spAutoFit/>
          </a:bodyPr>
          <a:p>
            <a:pPr algn="ctr" defTabSz="762000" eaLnBrk="0" hangingPunct="0"/>
            <a:r>
              <a:rPr lang="zh-CN" altLang="en-US" sz="2400" dirty="0">
                <a:solidFill>
                  <a:srgbClr val="333399"/>
                </a:solidFill>
                <a:latin typeface="Arial" panose="020B0604020202020204" pitchFamily="34" charset="0"/>
                <a:ea typeface="黑体" panose="02010609060101010101" pitchFamily="2" charset="-122"/>
              </a:rPr>
              <a:t>运输层剥去首部，取出数据部分</a:t>
            </a:r>
            <a:endParaRPr lang="en-US" altLang="zh-CN" sz="2400" dirty="0">
              <a:solidFill>
                <a:srgbClr val="333399"/>
              </a:solidFill>
              <a:latin typeface="Arial" panose="020B0604020202020204" pitchFamily="34" charset="0"/>
              <a:ea typeface="黑体" panose="02010609060101010101" pitchFamily="2" charset="-122"/>
            </a:endParaRPr>
          </a:p>
          <a:p>
            <a:pPr algn="ctr" defTabSz="762000" eaLnBrk="0" hangingPunct="0"/>
            <a:r>
              <a:rPr lang="zh-CN" altLang="en-US" sz="2400" dirty="0">
                <a:solidFill>
                  <a:srgbClr val="333399"/>
                </a:solidFill>
                <a:latin typeface="Arial" panose="020B0604020202020204" pitchFamily="34" charset="0"/>
                <a:ea typeface="黑体" panose="02010609060101010101" pitchFamily="2" charset="-122"/>
              </a:rPr>
              <a:t>上交给应用层</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124959" name="AutoShape 31"/>
          <p:cNvSpPr/>
          <p:nvPr/>
        </p:nvSpPr>
        <p:spPr>
          <a:xfrm rot="-10800000" flipV="1">
            <a:off x="8686800" y="3248025"/>
            <a:ext cx="196850" cy="396875"/>
          </a:xfrm>
          <a:prstGeom prst="upArrow">
            <a:avLst>
              <a:gd name="adj1" fmla="val 50000"/>
              <a:gd name="adj2" fmla="val 50403"/>
            </a:avLst>
          </a:prstGeom>
          <a:solidFill>
            <a:schemeClr val="hlink"/>
          </a:solidFill>
          <a:ln w="12700" cap="flat" cmpd="sng">
            <a:solidFill>
              <a:schemeClr val="tx1"/>
            </a:solidFill>
            <a:prstDash val="solid"/>
            <a:miter/>
            <a:headEnd type="none" w="med" len="med"/>
            <a:tailEnd type="none" w="med" len="med"/>
          </a:ln>
        </p:spPr>
        <p:txBody>
          <a:bodyPr vert="eaVert" wrap="none" anchor="ctr"/>
          <a:p>
            <a:endParaRPr lang="zh-CN" altLang="en-US" sz="3200" dirty="0">
              <a:latin typeface="Arial" panose="020B0604020202020204"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4959"/>
                                        </p:tgtEl>
                                        <p:attrNameLst>
                                          <p:attrName>style.visibility</p:attrName>
                                        </p:attrNameLst>
                                      </p:cBhvr>
                                      <p:to>
                                        <p:strVal val="visible"/>
                                      </p:to>
                                    </p:set>
                                    <p:animEffect transition="in" filter="wipe(down)">
                                      <p:cBhvr>
                                        <p:cTn id="7" dur="1000"/>
                                        <p:tgtEl>
                                          <p:spTgt spid="124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59" grpId="0" bldLvl="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2"/>
          <p:cNvSpPr>
            <a:spLocks noGrp="1"/>
          </p:cNvSpPr>
          <p:nvPr>
            <p:ph type="title" idx="4294967295"/>
          </p:nvPr>
        </p:nvSpPr>
        <p:spPr/>
        <p:txBody>
          <a:bodyPr vert="horz" wrap="square" lIns="91440" tIns="45720" rIns="91440" bIns="45720" anchor="ctr"/>
          <a:p>
            <a:pPr algn="ctr" eaLnBrk="1" hangingPunct="1"/>
            <a:r>
              <a:rPr lang="zh-CN" altLang="en-US" dirty="0"/>
              <a:t>主机</a:t>
            </a:r>
            <a:r>
              <a:rPr lang="en-US" altLang="zh-CN" sz="1400" dirty="0"/>
              <a:t> </a:t>
            </a:r>
            <a:r>
              <a:rPr lang="en-US" altLang="zh-CN" dirty="0"/>
              <a:t>1</a:t>
            </a:r>
            <a:r>
              <a:rPr lang="en-US" altLang="zh-CN" sz="1400" dirty="0"/>
              <a:t> </a:t>
            </a:r>
            <a:r>
              <a:rPr lang="zh-CN" altLang="en-US" dirty="0"/>
              <a:t>向主机</a:t>
            </a:r>
            <a:r>
              <a:rPr lang="en-US" altLang="zh-CN" sz="1400" dirty="0"/>
              <a:t> </a:t>
            </a:r>
            <a:r>
              <a:rPr lang="en-US" altLang="zh-CN" dirty="0"/>
              <a:t>2</a:t>
            </a:r>
            <a:r>
              <a:rPr lang="en-US" altLang="zh-CN" sz="1400" dirty="0"/>
              <a:t> </a:t>
            </a:r>
            <a:r>
              <a:rPr lang="zh-CN" altLang="en-US" dirty="0"/>
              <a:t>发送数据</a:t>
            </a:r>
            <a:r>
              <a:rPr lang="en-US" altLang="zh-CN" dirty="0">
                <a:solidFill>
                  <a:schemeClr val="tx1"/>
                </a:solidFill>
              </a:rPr>
              <a:t> </a:t>
            </a:r>
            <a:endParaRPr lang="en-US" altLang="zh-CN" dirty="0">
              <a:solidFill>
                <a:schemeClr val="tx1"/>
              </a:solidFill>
            </a:endParaRPr>
          </a:p>
        </p:txBody>
      </p:sp>
      <p:sp>
        <p:nvSpPr>
          <p:cNvPr id="105475" name="AutoShape 3"/>
          <p:cNvSpPr/>
          <p:nvPr/>
        </p:nvSpPr>
        <p:spPr>
          <a:xfrm rot="-5400000">
            <a:off x="4754563" y="1531938"/>
            <a:ext cx="417512" cy="8991600"/>
          </a:xfrm>
          <a:prstGeom prst="can">
            <a:avLst>
              <a:gd name="adj" fmla="val 48653"/>
            </a:avLst>
          </a:prstGeom>
          <a:gradFill rotWithShape="0">
            <a:gsLst>
              <a:gs pos="0">
                <a:srgbClr val="ACACAC"/>
              </a:gs>
              <a:gs pos="50000">
                <a:srgbClr val="EAEAEA"/>
              </a:gs>
              <a:gs pos="100000">
                <a:srgbClr val="ACACAC"/>
              </a:gs>
            </a:gsLst>
            <a:lin ang="5400000" scaled="1"/>
            <a:tileRect/>
          </a:gradFill>
          <a:ln w="19050" cap="flat" cmpd="sng">
            <a:solidFill>
              <a:schemeClr val="tx1"/>
            </a:solidFill>
            <a:prstDash val="solid"/>
            <a:headEnd type="none" w="sm" len="lg"/>
            <a:tailEnd type="none" w="sm" len="lg"/>
          </a:ln>
        </p:spPr>
        <p:txBody>
          <a:bodyPr wrap="none" anchor="ctr"/>
          <a:p>
            <a:endParaRPr lang="zh-CN" altLang="en-US" sz="3200" dirty="0">
              <a:latin typeface="Arial" panose="020B0604020202020204" pitchFamily="34" charset="0"/>
            </a:endParaRPr>
          </a:p>
        </p:txBody>
      </p:sp>
      <p:sp>
        <p:nvSpPr>
          <p:cNvPr id="105476" name="AutoShape 4"/>
          <p:cNvSpPr/>
          <p:nvPr/>
        </p:nvSpPr>
        <p:spPr>
          <a:xfrm>
            <a:off x="914400" y="2847975"/>
            <a:ext cx="838200" cy="2997200"/>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05477" name="Text Box 5"/>
          <p:cNvSpPr txBox="1"/>
          <p:nvPr/>
        </p:nvSpPr>
        <p:spPr>
          <a:xfrm>
            <a:off x="1162050" y="3027363"/>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5</a:t>
            </a:r>
            <a:endParaRPr lang="en-US" altLang="zh-CN" sz="2000" dirty="0">
              <a:solidFill>
                <a:srgbClr val="333399"/>
              </a:solidFill>
              <a:latin typeface="Arial" panose="020B0604020202020204" pitchFamily="34" charset="0"/>
            </a:endParaRPr>
          </a:p>
        </p:txBody>
      </p:sp>
      <p:sp>
        <p:nvSpPr>
          <p:cNvPr id="105478" name="Text Box 6"/>
          <p:cNvSpPr txBox="1"/>
          <p:nvPr/>
        </p:nvSpPr>
        <p:spPr>
          <a:xfrm>
            <a:off x="1162050" y="3654425"/>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4</a:t>
            </a:r>
            <a:endParaRPr lang="en-US" altLang="zh-CN" sz="2000" dirty="0">
              <a:solidFill>
                <a:srgbClr val="333399"/>
              </a:solidFill>
              <a:latin typeface="Arial" panose="020B0604020202020204" pitchFamily="34" charset="0"/>
            </a:endParaRPr>
          </a:p>
        </p:txBody>
      </p:sp>
      <p:sp>
        <p:nvSpPr>
          <p:cNvPr id="105479" name="Text Box 7"/>
          <p:cNvSpPr txBox="1"/>
          <p:nvPr/>
        </p:nvSpPr>
        <p:spPr>
          <a:xfrm>
            <a:off x="1162050" y="42116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3</a:t>
            </a:r>
            <a:endParaRPr lang="en-US" altLang="zh-CN" sz="2000" dirty="0">
              <a:solidFill>
                <a:srgbClr val="333399"/>
              </a:solidFill>
              <a:latin typeface="Arial" panose="020B0604020202020204" pitchFamily="34" charset="0"/>
            </a:endParaRPr>
          </a:p>
        </p:txBody>
      </p:sp>
      <p:sp>
        <p:nvSpPr>
          <p:cNvPr id="105480" name="Text Box 8"/>
          <p:cNvSpPr txBox="1"/>
          <p:nvPr/>
        </p:nvSpPr>
        <p:spPr>
          <a:xfrm>
            <a:off x="1162050" y="47704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2</a:t>
            </a:r>
            <a:endParaRPr lang="en-US" altLang="zh-CN" sz="2000" dirty="0">
              <a:solidFill>
                <a:srgbClr val="333399"/>
              </a:solidFill>
              <a:latin typeface="Arial" panose="020B0604020202020204" pitchFamily="34" charset="0"/>
            </a:endParaRPr>
          </a:p>
        </p:txBody>
      </p:sp>
      <p:sp>
        <p:nvSpPr>
          <p:cNvPr id="105481" name="Text Box 9"/>
          <p:cNvSpPr txBox="1"/>
          <p:nvPr/>
        </p:nvSpPr>
        <p:spPr>
          <a:xfrm>
            <a:off x="1162050" y="5337175"/>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1</a:t>
            </a:r>
            <a:endParaRPr lang="en-US" altLang="zh-CN" sz="2000" dirty="0">
              <a:solidFill>
                <a:srgbClr val="333399"/>
              </a:solidFill>
              <a:latin typeface="Arial" panose="020B0604020202020204" pitchFamily="34" charset="0"/>
            </a:endParaRPr>
          </a:p>
        </p:txBody>
      </p:sp>
      <p:sp>
        <p:nvSpPr>
          <p:cNvPr id="105482" name="Freeform 10"/>
          <p:cNvSpPr/>
          <p:nvPr/>
        </p:nvSpPr>
        <p:spPr>
          <a:xfrm>
            <a:off x="914400" y="3449638"/>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42"/>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5483" name="Freeform 11"/>
          <p:cNvSpPr/>
          <p:nvPr/>
        </p:nvSpPr>
        <p:spPr>
          <a:xfrm>
            <a:off x="923925" y="4024313"/>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36"/>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5484" name="Freeform 12"/>
          <p:cNvSpPr/>
          <p:nvPr/>
        </p:nvSpPr>
        <p:spPr>
          <a:xfrm>
            <a:off x="901700" y="4600575"/>
            <a:ext cx="869950" cy="60325"/>
          </a:xfrm>
          <a:custGeom>
            <a:avLst/>
            <a:gdLst>
              <a:gd name="txL" fmla="*/ 0 w 548"/>
              <a:gd name="txT" fmla="*/ 0 h 42"/>
              <a:gd name="txR" fmla="*/ 548 w 548"/>
              <a:gd name="txB" fmla="*/ 42 h 42"/>
            </a:gdLst>
            <a:ahLst/>
            <a:cxnLst>
              <a:cxn ang="0">
                <a:pos x="0" y="2147483647"/>
              </a:cxn>
              <a:cxn ang="0">
                <a:pos x="2147483647" y="2147483647"/>
              </a:cxn>
              <a:cxn ang="0">
                <a:pos x="2147483647" y="0"/>
              </a:cxn>
            </a:cxnLst>
            <a:rect l="txL" t="txT" r="txR" b="txB"/>
            <a:pathLst>
              <a:path w="548" h="42">
                <a:moveTo>
                  <a:pt x="0" y="42"/>
                </a:moveTo>
                <a:lnTo>
                  <a:pt x="482" y="42"/>
                </a:lnTo>
                <a:cubicBezTo>
                  <a:pt x="504" y="28"/>
                  <a:pt x="548" y="0"/>
                  <a:pt x="548"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5485" name="Freeform 13"/>
          <p:cNvSpPr/>
          <p:nvPr/>
        </p:nvSpPr>
        <p:spPr>
          <a:xfrm>
            <a:off x="901700" y="5192713"/>
            <a:ext cx="860425" cy="60325"/>
          </a:xfrm>
          <a:custGeom>
            <a:avLst/>
            <a:gdLst>
              <a:gd name="txL" fmla="*/ 0 w 542"/>
              <a:gd name="txT" fmla="*/ 0 h 42"/>
              <a:gd name="txR" fmla="*/ 542 w 542"/>
              <a:gd name="txB" fmla="*/ 42 h 42"/>
            </a:gdLst>
            <a:ahLst/>
            <a:cxnLst>
              <a:cxn ang="0">
                <a:pos x="0" y="2147483647"/>
              </a:cxn>
              <a:cxn ang="0">
                <a:pos x="2147483647" y="2147483647"/>
              </a:cxn>
              <a:cxn ang="0">
                <a:pos x="2147483647" y="0"/>
              </a:cxn>
            </a:cxnLst>
            <a:rect l="txL" t="txT" r="txR" b="txB"/>
            <a:pathLst>
              <a:path w="542" h="42">
                <a:moveTo>
                  <a:pt x="0" y="42"/>
                </a:moveTo>
                <a:lnTo>
                  <a:pt x="476" y="42"/>
                </a:lnTo>
                <a:cubicBezTo>
                  <a:pt x="498" y="28"/>
                  <a:pt x="542" y="0"/>
                  <a:pt x="542"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5486" name="AutoShape 14"/>
          <p:cNvSpPr/>
          <p:nvPr/>
        </p:nvSpPr>
        <p:spPr>
          <a:xfrm>
            <a:off x="8267700" y="2814638"/>
            <a:ext cx="838200" cy="3030537"/>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05487" name="Text Box 15"/>
          <p:cNvSpPr txBox="1"/>
          <p:nvPr/>
        </p:nvSpPr>
        <p:spPr>
          <a:xfrm>
            <a:off x="8305800" y="29924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5</a:t>
            </a:r>
            <a:endParaRPr lang="en-US" altLang="zh-CN" sz="2000" dirty="0">
              <a:solidFill>
                <a:srgbClr val="333399"/>
              </a:solidFill>
              <a:latin typeface="Arial" panose="020B0604020202020204" pitchFamily="34" charset="0"/>
            </a:endParaRPr>
          </a:p>
        </p:txBody>
      </p:sp>
      <p:sp>
        <p:nvSpPr>
          <p:cNvPr id="105488" name="Text Box 16"/>
          <p:cNvSpPr txBox="1"/>
          <p:nvPr/>
        </p:nvSpPr>
        <p:spPr>
          <a:xfrm>
            <a:off x="8305800" y="361950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4</a:t>
            </a:r>
            <a:endParaRPr lang="en-US" altLang="zh-CN" sz="2000" dirty="0">
              <a:solidFill>
                <a:srgbClr val="333399"/>
              </a:solidFill>
              <a:latin typeface="Arial" panose="020B0604020202020204" pitchFamily="34" charset="0"/>
            </a:endParaRPr>
          </a:p>
        </p:txBody>
      </p:sp>
      <p:sp>
        <p:nvSpPr>
          <p:cNvPr id="105489" name="Text Box 17"/>
          <p:cNvSpPr txBox="1"/>
          <p:nvPr/>
        </p:nvSpPr>
        <p:spPr>
          <a:xfrm>
            <a:off x="8305800" y="4176713"/>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3</a:t>
            </a:r>
            <a:endParaRPr lang="en-US" altLang="zh-CN" sz="2000" dirty="0">
              <a:solidFill>
                <a:srgbClr val="333399"/>
              </a:solidFill>
              <a:latin typeface="Arial" panose="020B0604020202020204" pitchFamily="34" charset="0"/>
            </a:endParaRPr>
          </a:p>
        </p:txBody>
      </p:sp>
      <p:sp>
        <p:nvSpPr>
          <p:cNvPr id="105490" name="Text Box 18"/>
          <p:cNvSpPr txBox="1"/>
          <p:nvPr/>
        </p:nvSpPr>
        <p:spPr>
          <a:xfrm>
            <a:off x="8305800" y="473710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2</a:t>
            </a:r>
            <a:endParaRPr lang="en-US" altLang="zh-CN" sz="2000" dirty="0">
              <a:solidFill>
                <a:srgbClr val="333399"/>
              </a:solidFill>
              <a:latin typeface="Arial" panose="020B0604020202020204" pitchFamily="34" charset="0"/>
            </a:endParaRPr>
          </a:p>
        </p:txBody>
      </p:sp>
      <p:sp>
        <p:nvSpPr>
          <p:cNvPr id="105491" name="Text Box 19"/>
          <p:cNvSpPr txBox="1"/>
          <p:nvPr/>
        </p:nvSpPr>
        <p:spPr>
          <a:xfrm>
            <a:off x="8305800" y="530225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1</a:t>
            </a:r>
            <a:endParaRPr lang="en-US" altLang="zh-CN" sz="2000" dirty="0">
              <a:solidFill>
                <a:srgbClr val="333399"/>
              </a:solidFill>
              <a:latin typeface="Arial" panose="020B0604020202020204" pitchFamily="34" charset="0"/>
            </a:endParaRPr>
          </a:p>
        </p:txBody>
      </p:sp>
      <p:sp>
        <p:nvSpPr>
          <p:cNvPr id="105492" name="Freeform 20"/>
          <p:cNvSpPr/>
          <p:nvPr/>
        </p:nvSpPr>
        <p:spPr>
          <a:xfrm>
            <a:off x="8267700" y="3414713"/>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42"/>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5493" name="Freeform 21"/>
          <p:cNvSpPr/>
          <p:nvPr/>
        </p:nvSpPr>
        <p:spPr>
          <a:xfrm>
            <a:off x="8277225" y="3989388"/>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36"/>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5494" name="Freeform 22"/>
          <p:cNvSpPr/>
          <p:nvPr/>
        </p:nvSpPr>
        <p:spPr>
          <a:xfrm>
            <a:off x="8255000" y="4565650"/>
            <a:ext cx="869950" cy="60325"/>
          </a:xfrm>
          <a:custGeom>
            <a:avLst/>
            <a:gdLst>
              <a:gd name="txL" fmla="*/ 0 w 548"/>
              <a:gd name="txT" fmla="*/ 0 h 42"/>
              <a:gd name="txR" fmla="*/ 548 w 548"/>
              <a:gd name="txB" fmla="*/ 42 h 42"/>
            </a:gdLst>
            <a:ahLst/>
            <a:cxnLst>
              <a:cxn ang="0">
                <a:pos x="0" y="2147483647"/>
              </a:cxn>
              <a:cxn ang="0">
                <a:pos x="2147483647" y="2147483647"/>
              </a:cxn>
              <a:cxn ang="0">
                <a:pos x="2147483647" y="0"/>
              </a:cxn>
            </a:cxnLst>
            <a:rect l="txL" t="txT" r="txR" b="txB"/>
            <a:pathLst>
              <a:path w="548" h="42">
                <a:moveTo>
                  <a:pt x="0" y="42"/>
                </a:moveTo>
                <a:lnTo>
                  <a:pt x="482" y="42"/>
                </a:lnTo>
                <a:cubicBezTo>
                  <a:pt x="504" y="28"/>
                  <a:pt x="548" y="0"/>
                  <a:pt x="548"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5495" name="Freeform 23"/>
          <p:cNvSpPr/>
          <p:nvPr/>
        </p:nvSpPr>
        <p:spPr>
          <a:xfrm>
            <a:off x="8255000" y="5157788"/>
            <a:ext cx="860425" cy="60325"/>
          </a:xfrm>
          <a:custGeom>
            <a:avLst/>
            <a:gdLst>
              <a:gd name="txL" fmla="*/ 0 w 542"/>
              <a:gd name="txT" fmla="*/ 0 h 42"/>
              <a:gd name="txR" fmla="*/ 542 w 542"/>
              <a:gd name="txB" fmla="*/ 42 h 42"/>
            </a:gdLst>
            <a:ahLst/>
            <a:cxnLst>
              <a:cxn ang="0">
                <a:pos x="0" y="2147483647"/>
              </a:cxn>
              <a:cxn ang="0">
                <a:pos x="2147483647" y="2147483647"/>
              </a:cxn>
              <a:cxn ang="0">
                <a:pos x="2147483647" y="0"/>
              </a:cxn>
            </a:cxnLst>
            <a:rect l="txL" t="txT" r="txR" b="txB"/>
            <a:pathLst>
              <a:path w="542" h="42">
                <a:moveTo>
                  <a:pt x="0" y="42"/>
                </a:moveTo>
                <a:lnTo>
                  <a:pt x="476" y="42"/>
                </a:lnTo>
                <a:cubicBezTo>
                  <a:pt x="498" y="28"/>
                  <a:pt x="542" y="0"/>
                  <a:pt x="542"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5496" name="Text Box 24"/>
          <p:cNvSpPr txBox="1"/>
          <p:nvPr/>
        </p:nvSpPr>
        <p:spPr>
          <a:xfrm>
            <a:off x="776288" y="1973263"/>
            <a:ext cx="867410" cy="398780"/>
          </a:xfrm>
          <a:prstGeom prst="rect">
            <a:avLst/>
          </a:prstGeom>
          <a:noFill/>
          <a:ln w="12700">
            <a:noFill/>
          </a:ln>
        </p:spPr>
        <p:txBody>
          <a:bodyPr wrap="none">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en-US" altLang="zh-CN" sz="1000" dirty="0">
                <a:solidFill>
                  <a:srgbClr val="333399"/>
                </a:solidFill>
                <a:latin typeface="Arial" panose="020B0604020202020204" pitchFamily="34" charset="0"/>
                <a:ea typeface="黑体" panose="02010609060101010101" pitchFamily="2" charset="-122"/>
              </a:rPr>
              <a:t> </a:t>
            </a:r>
            <a:r>
              <a:rPr lang="en-US" altLang="zh-CN" sz="2000" dirty="0">
                <a:solidFill>
                  <a:srgbClr val="333399"/>
                </a:solidFill>
                <a:latin typeface="Arial" panose="020B0604020202020204" pitchFamily="34" charset="0"/>
                <a:ea typeface="黑体" panose="02010609060101010101" pitchFamily="2" charset="-122"/>
              </a:rPr>
              <a:t>1</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105497" name="AutoShape 25"/>
          <p:cNvSpPr/>
          <p:nvPr/>
        </p:nvSpPr>
        <p:spPr>
          <a:xfrm>
            <a:off x="8415338" y="2317750"/>
            <a:ext cx="685800" cy="557213"/>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05498" name="Text Box 26"/>
          <p:cNvSpPr txBox="1"/>
          <p:nvPr/>
        </p:nvSpPr>
        <p:spPr>
          <a:xfrm>
            <a:off x="8408988" y="2422525"/>
            <a:ext cx="614045"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AP</a:t>
            </a:r>
            <a:r>
              <a:rPr lang="en-US" altLang="zh-CN" sz="2000" b="1" baseline="-25000" dirty="0">
                <a:solidFill>
                  <a:srgbClr val="333399"/>
                </a:solidFill>
                <a:latin typeface="Arial" panose="020B0604020202020204" pitchFamily="34" charset="0"/>
              </a:rPr>
              <a:t>2</a:t>
            </a:r>
            <a:endParaRPr lang="en-US" altLang="zh-CN" sz="2000" b="1" dirty="0">
              <a:solidFill>
                <a:srgbClr val="333399"/>
              </a:solidFill>
              <a:latin typeface="Arial" panose="020B0604020202020204" pitchFamily="34" charset="0"/>
            </a:endParaRPr>
          </a:p>
        </p:txBody>
      </p:sp>
      <p:sp>
        <p:nvSpPr>
          <p:cNvPr id="105499" name="AutoShape 27"/>
          <p:cNvSpPr/>
          <p:nvPr/>
        </p:nvSpPr>
        <p:spPr>
          <a:xfrm>
            <a:off x="919163" y="2360613"/>
            <a:ext cx="685800" cy="557212"/>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05500" name="Text Box 28"/>
          <p:cNvSpPr txBox="1"/>
          <p:nvPr/>
        </p:nvSpPr>
        <p:spPr>
          <a:xfrm>
            <a:off x="939800" y="2481263"/>
            <a:ext cx="614045"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AP</a:t>
            </a:r>
            <a:r>
              <a:rPr lang="en-US" altLang="zh-CN" sz="2000" b="1" baseline="-25000" dirty="0">
                <a:solidFill>
                  <a:srgbClr val="333399"/>
                </a:solidFill>
                <a:latin typeface="Arial" panose="020B0604020202020204" pitchFamily="34" charset="0"/>
              </a:rPr>
              <a:t>1</a:t>
            </a:r>
            <a:endParaRPr lang="en-US" altLang="zh-CN" sz="2000" b="1" dirty="0">
              <a:solidFill>
                <a:srgbClr val="333399"/>
              </a:solidFill>
              <a:latin typeface="Arial" panose="020B0604020202020204" pitchFamily="34" charset="0"/>
            </a:endParaRPr>
          </a:p>
        </p:txBody>
      </p:sp>
      <p:sp>
        <p:nvSpPr>
          <p:cNvPr id="105501" name="Text Box 29"/>
          <p:cNvSpPr txBox="1"/>
          <p:nvPr/>
        </p:nvSpPr>
        <p:spPr>
          <a:xfrm>
            <a:off x="8151813" y="1973263"/>
            <a:ext cx="867410" cy="398780"/>
          </a:xfrm>
          <a:prstGeom prst="rect">
            <a:avLst/>
          </a:prstGeom>
          <a:noFill/>
          <a:ln w="12700">
            <a:noFill/>
          </a:ln>
        </p:spPr>
        <p:txBody>
          <a:bodyPr wrap="none">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en-US" altLang="zh-CN" sz="1000" dirty="0">
                <a:solidFill>
                  <a:srgbClr val="333399"/>
                </a:solidFill>
                <a:latin typeface="Arial" panose="020B0604020202020204" pitchFamily="34" charset="0"/>
                <a:ea typeface="黑体" panose="02010609060101010101" pitchFamily="2" charset="-122"/>
              </a:rPr>
              <a:t> </a:t>
            </a:r>
            <a:r>
              <a:rPr lang="en-US" altLang="zh-CN" sz="2000" dirty="0">
                <a:solidFill>
                  <a:srgbClr val="333399"/>
                </a:solidFill>
                <a:latin typeface="Arial" panose="020B0604020202020204" pitchFamily="34" charset="0"/>
                <a:ea typeface="黑体" panose="02010609060101010101" pitchFamily="2" charset="-122"/>
              </a:rPr>
              <a:t>2</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105502" name="Text Box 30"/>
          <p:cNvSpPr txBox="1"/>
          <p:nvPr/>
        </p:nvSpPr>
        <p:spPr>
          <a:xfrm>
            <a:off x="3224848" y="2852738"/>
            <a:ext cx="5059680" cy="829945"/>
          </a:xfrm>
          <a:prstGeom prst="rect">
            <a:avLst/>
          </a:prstGeom>
          <a:noFill/>
          <a:ln w="12700">
            <a:noFill/>
          </a:ln>
        </p:spPr>
        <p:txBody>
          <a:bodyPr wrap="none">
            <a:spAutoFit/>
          </a:bodyPr>
          <a:p>
            <a:pPr algn="ctr" defTabSz="762000" eaLnBrk="0" hangingPunct="0"/>
            <a:r>
              <a:rPr lang="zh-CN" altLang="en-US" sz="2400" dirty="0">
                <a:solidFill>
                  <a:srgbClr val="333399"/>
                </a:solidFill>
                <a:latin typeface="Arial" panose="020B0604020202020204" pitchFamily="34" charset="0"/>
                <a:ea typeface="黑体" panose="02010609060101010101" pitchFamily="2" charset="-122"/>
              </a:rPr>
              <a:t>应用层剥去首部，取出应用程序数据</a:t>
            </a:r>
            <a:endParaRPr lang="en-US" altLang="zh-CN" sz="2400" dirty="0">
              <a:solidFill>
                <a:srgbClr val="333399"/>
              </a:solidFill>
              <a:latin typeface="Arial" panose="020B0604020202020204" pitchFamily="34" charset="0"/>
              <a:ea typeface="黑体" panose="02010609060101010101" pitchFamily="2" charset="-122"/>
            </a:endParaRPr>
          </a:p>
          <a:p>
            <a:pPr algn="ctr" defTabSz="762000" eaLnBrk="0" hangingPunct="0"/>
            <a:r>
              <a:rPr lang="zh-CN" altLang="en-US" sz="2400" dirty="0">
                <a:solidFill>
                  <a:srgbClr val="333399"/>
                </a:solidFill>
                <a:latin typeface="Arial" panose="020B0604020202020204" pitchFamily="34" charset="0"/>
                <a:ea typeface="黑体" panose="02010609060101010101" pitchFamily="2" charset="-122"/>
              </a:rPr>
              <a:t>上交给应用进程</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125983" name="AutoShape 31"/>
          <p:cNvSpPr/>
          <p:nvPr/>
        </p:nvSpPr>
        <p:spPr>
          <a:xfrm rot="-10800000" flipV="1">
            <a:off x="8686800" y="2744788"/>
            <a:ext cx="196850" cy="396875"/>
          </a:xfrm>
          <a:prstGeom prst="upArrow">
            <a:avLst>
              <a:gd name="adj1" fmla="val 50000"/>
              <a:gd name="adj2" fmla="val 50403"/>
            </a:avLst>
          </a:prstGeom>
          <a:solidFill>
            <a:schemeClr val="hlink"/>
          </a:solidFill>
          <a:ln w="12700" cap="flat" cmpd="sng">
            <a:solidFill>
              <a:schemeClr val="tx1"/>
            </a:solidFill>
            <a:prstDash val="solid"/>
            <a:miter/>
            <a:headEnd type="none" w="med" len="med"/>
            <a:tailEnd type="none" w="med" len="med"/>
          </a:ln>
        </p:spPr>
        <p:txBody>
          <a:bodyPr vert="eaVert" wrap="none" anchor="ctr"/>
          <a:p>
            <a:endParaRPr lang="zh-CN" altLang="en-US" sz="3200" dirty="0">
              <a:latin typeface="Arial" panose="020B0604020202020204"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5983"/>
                                        </p:tgtEl>
                                        <p:attrNameLst>
                                          <p:attrName>style.visibility</p:attrName>
                                        </p:attrNameLst>
                                      </p:cBhvr>
                                      <p:to>
                                        <p:strVal val="visible"/>
                                      </p:to>
                                    </p:set>
                                    <p:animEffect transition="in" filter="wipe(down)">
                                      <p:cBhvr>
                                        <p:cTn id="7" dur="1000"/>
                                        <p:tgtEl>
                                          <p:spTgt spid="125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83"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互联网的两个重要特点</a:t>
            </a:r>
            <a:endParaRPr lang="zh-CN" altLang="en-US" dirty="0"/>
          </a:p>
        </p:txBody>
      </p:sp>
      <p:sp>
        <p:nvSpPr>
          <p:cNvPr id="14" name="文本占位符 13"/>
          <p:cNvSpPr>
            <a:spLocks noGrp="1"/>
          </p:cNvSpPr>
          <p:nvPr>
            <p:ph type="body" idx="1"/>
          </p:nvPr>
        </p:nvSpPr>
        <p:spPr>
          <a:xfrm>
            <a:off x="495299" y="1207874"/>
            <a:ext cx="9066213" cy="1068998"/>
          </a:xfrm>
        </p:spPr>
        <p:txBody>
          <a:bodyPr/>
          <a:lstStyle/>
          <a:p>
            <a:pPr>
              <a:lnSpc>
                <a:spcPct val="110000"/>
              </a:lnSpc>
              <a:spcBef>
                <a:spcPts val="600"/>
              </a:spcBef>
            </a:pPr>
            <a:r>
              <a:rPr lang="zh-CN" altLang="zh-CN" dirty="0"/>
              <a:t>互联网之所以能够向用户提供许多服务，是因为互联网具有</a:t>
            </a:r>
            <a:r>
              <a:rPr lang="zh-CN" altLang="zh-CN" dirty="0">
                <a:solidFill>
                  <a:srgbClr val="FF0000"/>
                </a:solidFill>
              </a:rPr>
              <a:t>两个重要基本特点</a:t>
            </a:r>
            <a:r>
              <a:rPr lang="zh-CN" altLang="en-US" dirty="0" smtClean="0">
                <a:solidFill>
                  <a:srgbClr val="FF0000"/>
                </a:solidFill>
              </a:rPr>
              <a:t>：</a:t>
            </a:r>
            <a:endParaRPr lang="en-US" altLang="zh-CN" dirty="0">
              <a:solidFill>
                <a:srgbClr val="FF0000"/>
              </a:solidFill>
            </a:endParaRPr>
          </a:p>
        </p:txBody>
      </p:sp>
      <p:sp>
        <p:nvSpPr>
          <p:cNvPr id="4" name="文本占位符 3"/>
          <p:cNvSpPr>
            <a:spLocks noGrp="1"/>
          </p:cNvSpPr>
          <p:nvPr>
            <p:ph sz="half" idx="2"/>
          </p:nvPr>
        </p:nvSpPr>
        <p:spPr>
          <a:xfrm>
            <a:off x="495299" y="2276872"/>
            <a:ext cx="4455513" cy="3888432"/>
          </a:xfrm>
          <a:ln w="12700">
            <a:solidFill>
              <a:schemeClr val="tx1"/>
            </a:solidFill>
          </a:ln>
        </p:spPr>
        <p:txBody>
          <a:bodyPr/>
          <a:lstStyle/>
          <a:p>
            <a:pPr>
              <a:lnSpc>
                <a:spcPct val="100000"/>
              </a:lnSpc>
            </a:pPr>
            <a:r>
              <a:rPr lang="zh-CN" altLang="zh-CN" dirty="0" smtClean="0">
                <a:solidFill>
                  <a:srgbClr val="0000CC"/>
                </a:solidFill>
              </a:rPr>
              <a:t>连通性</a:t>
            </a:r>
            <a:r>
              <a:rPr lang="en-US" altLang="zh-CN" dirty="0" smtClean="0">
                <a:solidFill>
                  <a:srgbClr val="0000CC"/>
                </a:solidFill>
              </a:rPr>
              <a:t> (</a:t>
            </a:r>
            <a:r>
              <a:rPr lang="en-US" altLang="zh-CN" dirty="0">
                <a:solidFill>
                  <a:srgbClr val="0000CC"/>
                </a:solidFill>
              </a:rPr>
              <a:t>connectivity</a:t>
            </a:r>
            <a:r>
              <a:rPr lang="en-US" altLang="zh-CN" dirty="0" smtClean="0">
                <a:solidFill>
                  <a:srgbClr val="0000CC"/>
                </a:solidFill>
              </a:rPr>
              <a:t>)</a:t>
            </a:r>
            <a:endParaRPr lang="en-US" altLang="zh-CN" dirty="0" smtClean="0">
              <a:solidFill>
                <a:srgbClr val="0000CC"/>
              </a:solidFill>
            </a:endParaRPr>
          </a:p>
          <a:p>
            <a:pPr lvl="1">
              <a:lnSpc>
                <a:spcPct val="100000"/>
              </a:lnSpc>
            </a:pPr>
            <a:r>
              <a:rPr lang="zh-CN" altLang="en-US" dirty="0" smtClean="0"/>
              <a:t>使</a:t>
            </a:r>
            <a:r>
              <a:rPr lang="zh-CN" altLang="en-US" dirty="0"/>
              <a:t>上网用户之间都可以交换</a:t>
            </a:r>
            <a:r>
              <a:rPr lang="zh-CN" altLang="en-US" dirty="0" smtClean="0"/>
              <a:t>信息</a:t>
            </a:r>
            <a:r>
              <a:rPr lang="zh-CN" altLang="zh-CN" dirty="0"/>
              <a:t>（数据，以及各种音频视频） </a:t>
            </a:r>
            <a:r>
              <a:rPr lang="zh-CN" altLang="en-US" dirty="0" smtClean="0"/>
              <a:t>，</a:t>
            </a:r>
            <a:r>
              <a:rPr lang="zh-CN" altLang="en-US" dirty="0"/>
              <a:t>好像这些用户的计算机都可以彼此直接连通一样</a:t>
            </a:r>
            <a:r>
              <a:rPr lang="zh-CN" altLang="en-US" dirty="0" smtClean="0"/>
              <a:t>。</a:t>
            </a:r>
            <a:endParaRPr lang="en-US" altLang="zh-CN" dirty="0" smtClean="0"/>
          </a:p>
          <a:p>
            <a:pPr lvl="1">
              <a:lnSpc>
                <a:spcPct val="100000"/>
              </a:lnSpc>
            </a:pPr>
            <a:r>
              <a:rPr lang="zh-CN" altLang="zh-CN" dirty="0" smtClean="0">
                <a:solidFill>
                  <a:srgbClr val="FF0000"/>
                </a:solidFill>
              </a:rPr>
              <a:t>注意</a:t>
            </a:r>
            <a:r>
              <a:rPr lang="zh-CN" altLang="zh-CN" dirty="0">
                <a:solidFill>
                  <a:srgbClr val="FF0000"/>
                </a:solidFill>
              </a:rPr>
              <a:t>，</a:t>
            </a:r>
            <a:r>
              <a:rPr lang="zh-CN" altLang="zh-CN" dirty="0"/>
              <a:t>互联网具有虚拟的</a:t>
            </a:r>
            <a:r>
              <a:rPr lang="zh-CN" altLang="zh-CN" dirty="0" smtClean="0"/>
              <a:t>特点</a:t>
            </a:r>
            <a:r>
              <a:rPr lang="zh-CN" altLang="en-US" dirty="0" smtClean="0"/>
              <a:t>，</a:t>
            </a:r>
            <a:r>
              <a:rPr lang="zh-CN" altLang="zh-CN" dirty="0" smtClean="0"/>
              <a:t>无法</a:t>
            </a:r>
            <a:r>
              <a:rPr lang="zh-CN" altLang="zh-CN" dirty="0"/>
              <a:t>准确知道对方是</a:t>
            </a:r>
            <a:r>
              <a:rPr lang="zh-CN" altLang="zh-CN" dirty="0" smtClean="0"/>
              <a:t>谁，</a:t>
            </a:r>
            <a:r>
              <a:rPr lang="zh-CN" altLang="zh-CN" dirty="0"/>
              <a:t>也无法</a:t>
            </a:r>
            <a:r>
              <a:rPr lang="zh-CN" altLang="zh-CN" dirty="0" smtClean="0"/>
              <a:t>知道</a:t>
            </a:r>
            <a:r>
              <a:rPr lang="zh-CN" altLang="en-US" dirty="0" smtClean="0"/>
              <a:t>对方</a:t>
            </a:r>
            <a:r>
              <a:rPr lang="zh-CN" altLang="zh-CN" dirty="0" smtClean="0"/>
              <a:t>的</a:t>
            </a:r>
            <a:r>
              <a:rPr lang="zh-CN" altLang="en-US" dirty="0" smtClean="0"/>
              <a:t>位置。</a:t>
            </a:r>
            <a:endParaRPr lang="en-US" altLang="zh-CN" dirty="0">
              <a:solidFill>
                <a:srgbClr val="FF0000"/>
              </a:solidFill>
            </a:endParaRPr>
          </a:p>
        </p:txBody>
      </p:sp>
      <p:sp>
        <p:nvSpPr>
          <p:cNvPr id="15" name="内容占位符 14"/>
          <p:cNvSpPr>
            <a:spLocks noGrp="1"/>
          </p:cNvSpPr>
          <p:nvPr>
            <p:ph sz="quarter" idx="4"/>
          </p:nvPr>
        </p:nvSpPr>
        <p:spPr>
          <a:xfrm>
            <a:off x="5104383" y="2276872"/>
            <a:ext cx="4457129" cy="3888432"/>
          </a:xfrm>
          <a:ln w="12700">
            <a:solidFill>
              <a:schemeClr val="tx1"/>
            </a:solidFill>
          </a:ln>
        </p:spPr>
        <p:txBody>
          <a:bodyPr/>
          <a:lstStyle/>
          <a:p>
            <a:pPr>
              <a:lnSpc>
                <a:spcPct val="100000"/>
              </a:lnSpc>
            </a:pPr>
            <a:r>
              <a:rPr lang="zh-CN" altLang="zh-CN" dirty="0" smtClean="0">
                <a:solidFill>
                  <a:srgbClr val="0000CC"/>
                </a:solidFill>
              </a:rPr>
              <a:t>共享</a:t>
            </a:r>
            <a:r>
              <a:rPr lang="en-US" altLang="zh-CN" dirty="0" smtClean="0">
                <a:solidFill>
                  <a:srgbClr val="0000CC"/>
                </a:solidFill>
              </a:rPr>
              <a:t> (Sharing)</a:t>
            </a:r>
            <a:endParaRPr lang="en-US" altLang="zh-CN" dirty="0" smtClean="0">
              <a:solidFill>
                <a:srgbClr val="0000CC"/>
              </a:solidFill>
            </a:endParaRPr>
          </a:p>
          <a:p>
            <a:pPr lvl="1">
              <a:lnSpc>
                <a:spcPct val="100000"/>
              </a:lnSpc>
            </a:pPr>
            <a:r>
              <a:rPr lang="zh-CN" altLang="zh-CN" dirty="0"/>
              <a:t>指资源共享</a:t>
            </a:r>
            <a:r>
              <a:rPr lang="zh-CN" altLang="zh-CN" dirty="0" smtClean="0"/>
              <a:t>。</a:t>
            </a:r>
            <a:endParaRPr lang="en-US" altLang="zh-CN" dirty="0" smtClean="0"/>
          </a:p>
          <a:p>
            <a:pPr lvl="1">
              <a:lnSpc>
                <a:spcPct val="100000"/>
              </a:lnSpc>
            </a:pPr>
            <a:r>
              <a:rPr lang="zh-CN" altLang="zh-CN" dirty="0" smtClean="0"/>
              <a:t>资源共享</a:t>
            </a:r>
            <a:r>
              <a:rPr lang="zh-CN" altLang="zh-CN" dirty="0"/>
              <a:t>的含义是多方面的。可以是信息共享、软件共享，也可以是硬件</a:t>
            </a:r>
            <a:r>
              <a:rPr lang="zh-CN" altLang="zh-CN" dirty="0" smtClean="0"/>
              <a:t>共享</a:t>
            </a:r>
            <a:r>
              <a:rPr lang="zh-CN" altLang="en-US" dirty="0" smtClean="0"/>
              <a:t>。</a:t>
            </a:r>
            <a:endParaRPr lang="en-US" altLang="zh-CN" dirty="0" smtClean="0"/>
          </a:p>
          <a:p>
            <a:pPr lvl="1">
              <a:lnSpc>
                <a:spcPct val="100000"/>
              </a:lnSpc>
            </a:pPr>
            <a:r>
              <a:rPr lang="zh-CN" altLang="zh-CN" dirty="0"/>
              <a:t>由于网络的存在，这些资源好像就在用户身边</a:t>
            </a:r>
            <a:r>
              <a:rPr lang="zh-CN" altLang="zh-CN" dirty="0" smtClean="0"/>
              <a:t>一样</a:t>
            </a:r>
            <a:r>
              <a:rPr lang="zh-CN" altLang="en-US" dirty="0" smtClean="0"/>
              <a:t>，</a:t>
            </a:r>
            <a:r>
              <a:rPr lang="zh-CN" altLang="zh-CN" dirty="0" smtClean="0"/>
              <a:t>方便使用</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Rectangle 2"/>
          <p:cNvSpPr>
            <a:spLocks noGrp="1"/>
          </p:cNvSpPr>
          <p:nvPr>
            <p:ph type="title" idx="4294967295"/>
          </p:nvPr>
        </p:nvSpPr>
        <p:spPr/>
        <p:txBody>
          <a:bodyPr vert="horz" wrap="square" lIns="91440" tIns="45720" rIns="91440" bIns="45720" anchor="ctr"/>
          <a:p>
            <a:pPr algn="ctr" eaLnBrk="1" hangingPunct="1"/>
            <a:r>
              <a:rPr lang="zh-CN" altLang="en-US" dirty="0"/>
              <a:t>主机</a:t>
            </a:r>
            <a:r>
              <a:rPr lang="en-US" altLang="zh-CN" sz="1400" dirty="0"/>
              <a:t> </a:t>
            </a:r>
            <a:r>
              <a:rPr lang="en-US" altLang="zh-CN" dirty="0"/>
              <a:t>1</a:t>
            </a:r>
            <a:r>
              <a:rPr lang="en-US" altLang="zh-CN" sz="1400" dirty="0"/>
              <a:t> </a:t>
            </a:r>
            <a:r>
              <a:rPr lang="zh-CN" altLang="en-US" dirty="0"/>
              <a:t>向主机</a:t>
            </a:r>
            <a:r>
              <a:rPr lang="en-US" altLang="zh-CN" sz="900" dirty="0"/>
              <a:t> </a:t>
            </a:r>
            <a:r>
              <a:rPr lang="en-US" altLang="zh-CN" dirty="0"/>
              <a:t>2</a:t>
            </a:r>
            <a:r>
              <a:rPr lang="en-US" altLang="zh-CN" sz="1400" dirty="0"/>
              <a:t> </a:t>
            </a:r>
            <a:r>
              <a:rPr lang="zh-CN" altLang="en-US" dirty="0"/>
              <a:t>发送数据</a:t>
            </a:r>
            <a:r>
              <a:rPr lang="en-US" altLang="zh-CN" dirty="0">
                <a:solidFill>
                  <a:schemeClr val="tx1"/>
                </a:solidFill>
              </a:rPr>
              <a:t> </a:t>
            </a:r>
            <a:endParaRPr lang="en-US" altLang="zh-CN" dirty="0">
              <a:solidFill>
                <a:schemeClr val="tx1"/>
              </a:solidFill>
            </a:endParaRPr>
          </a:p>
        </p:txBody>
      </p:sp>
      <p:sp>
        <p:nvSpPr>
          <p:cNvPr id="106499" name="AutoShape 3"/>
          <p:cNvSpPr/>
          <p:nvPr/>
        </p:nvSpPr>
        <p:spPr>
          <a:xfrm rot="-5400000">
            <a:off x="4754563" y="1531938"/>
            <a:ext cx="417512" cy="8991600"/>
          </a:xfrm>
          <a:prstGeom prst="can">
            <a:avLst>
              <a:gd name="adj" fmla="val 48653"/>
            </a:avLst>
          </a:prstGeom>
          <a:gradFill rotWithShape="0">
            <a:gsLst>
              <a:gs pos="0">
                <a:srgbClr val="ACACAC"/>
              </a:gs>
              <a:gs pos="50000">
                <a:srgbClr val="EAEAEA"/>
              </a:gs>
              <a:gs pos="100000">
                <a:srgbClr val="ACACAC"/>
              </a:gs>
            </a:gsLst>
            <a:lin ang="5400000" scaled="1"/>
            <a:tileRect/>
          </a:gradFill>
          <a:ln w="19050" cap="flat" cmpd="sng">
            <a:solidFill>
              <a:schemeClr val="tx1"/>
            </a:solidFill>
            <a:prstDash val="solid"/>
            <a:headEnd type="none" w="sm" len="lg"/>
            <a:tailEnd type="none" w="sm" len="lg"/>
          </a:ln>
        </p:spPr>
        <p:txBody>
          <a:bodyPr wrap="none" anchor="ctr"/>
          <a:p>
            <a:endParaRPr lang="zh-CN" altLang="en-US" sz="3200" dirty="0">
              <a:latin typeface="Arial" panose="020B0604020202020204" pitchFamily="34" charset="0"/>
            </a:endParaRPr>
          </a:p>
        </p:txBody>
      </p:sp>
      <p:sp>
        <p:nvSpPr>
          <p:cNvPr id="106500" name="AutoShape 4"/>
          <p:cNvSpPr/>
          <p:nvPr/>
        </p:nvSpPr>
        <p:spPr>
          <a:xfrm>
            <a:off x="914400" y="2847975"/>
            <a:ext cx="838200" cy="2997200"/>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06501" name="Text Box 5"/>
          <p:cNvSpPr txBox="1"/>
          <p:nvPr/>
        </p:nvSpPr>
        <p:spPr>
          <a:xfrm>
            <a:off x="1162050" y="3027363"/>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5</a:t>
            </a:r>
            <a:endParaRPr lang="en-US" altLang="zh-CN" sz="2000" dirty="0">
              <a:solidFill>
                <a:srgbClr val="333399"/>
              </a:solidFill>
              <a:latin typeface="Arial" panose="020B0604020202020204" pitchFamily="34" charset="0"/>
            </a:endParaRPr>
          </a:p>
        </p:txBody>
      </p:sp>
      <p:sp>
        <p:nvSpPr>
          <p:cNvPr id="106502" name="Text Box 6"/>
          <p:cNvSpPr txBox="1"/>
          <p:nvPr/>
        </p:nvSpPr>
        <p:spPr>
          <a:xfrm>
            <a:off x="1162050" y="3654425"/>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4</a:t>
            </a:r>
            <a:endParaRPr lang="en-US" altLang="zh-CN" sz="2000" dirty="0">
              <a:solidFill>
                <a:srgbClr val="333399"/>
              </a:solidFill>
              <a:latin typeface="Arial" panose="020B0604020202020204" pitchFamily="34" charset="0"/>
            </a:endParaRPr>
          </a:p>
        </p:txBody>
      </p:sp>
      <p:sp>
        <p:nvSpPr>
          <p:cNvPr id="106503" name="Text Box 7"/>
          <p:cNvSpPr txBox="1"/>
          <p:nvPr/>
        </p:nvSpPr>
        <p:spPr>
          <a:xfrm>
            <a:off x="1162050" y="42116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3</a:t>
            </a:r>
            <a:endParaRPr lang="en-US" altLang="zh-CN" sz="2000" dirty="0">
              <a:solidFill>
                <a:srgbClr val="333399"/>
              </a:solidFill>
              <a:latin typeface="Arial" panose="020B0604020202020204" pitchFamily="34" charset="0"/>
            </a:endParaRPr>
          </a:p>
        </p:txBody>
      </p:sp>
      <p:sp>
        <p:nvSpPr>
          <p:cNvPr id="106504" name="Text Box 8"/>
          <p:cNvSpPr txBox="1"/>
          <p:nvPr/>
        </p:nvSpPr>
        <p:spPr>
          <a:xfrm>
            <a:off x="1162050" y="47704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2</a:t>
            </a:r>
            <a:endParaRPr lang="en-US" altLang="zh-CN" sz="2000" dirty="0">
              <a:solidFill>
                <a:srgbClr val="333399"/>
              </a:solidFill>
              <a:latin typeface="Arial" panose="020B0604020202020204" pitchFamily="34" charset="0"/>
            </a:endParaRPr>
          </a:p>
        </p:txBody>
      </p:sp>
      <p:sp>
        <p:nvSpPr>
          <p:cNvPr id="106505" name="Text Box 9"/>
          <p:cNvSpPr txBox="1"/>
          <p:nvPr/>
        </p:nvSpPr>
        <p:spPr>
          <a:xfrm>
            <a:off x="1162050" y="5337175"/>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1</a:t>
            </a:r>
            <a:endParaRPr lang="en-US" altLang="zh-CN" sz="2000" dirty="0">
              <a:solidFill>
                <a:srgbClr val="333399"/>
              </a:solidFill>
              <a:latin typeface="Arial" panose="020B0604020202020204" pitchFamily="34" charset="0"/>
            </a:endParaRPr>
          </a:p>
        </p:txBody>
      </p:sp>
      <p:sp>
        <p:nvSpPr>
          <p:cNvPr id="106506" name="Freeform 10"/>
          <p:cNvSpPr/>
          <p:nvPr/>
        </p:nvSpPr>
        <p:spPr>
          <a:xfrm>
            <a:off x="914400" y="3449638"/>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42"/>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6507" name="Freeform 11"/>
          <p:cNvSpPr/>
          <p:nvPr/>
        </p:nvSpPr>
        <p:spPr>
          <a:xfrm>
            <a:off x="923925" y="4024313"/>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36"/>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6508" name="Freeform 12"/>
          <p:cNvSpPr/>
          <p:nvPr/>
        </p:nvSpPr>
        <p:spPr>
          <a:xfrm>
            <a:off x="901700" y="4600575"/>
            <a:ext cx="869950" cy="60325"/>
          </a:xfrm>
          <a:custGeom>
            <a:avLst/>
            <a:gdLst>
              <a:gd name="txL" fmla="*/ 0 w 548"/>
              <a:gd name="txT" fmla="*/ 0 h 42"/>
              <a:gd name="txR" fmla="*/ 548 w 548"/>
              <a:gd name="txB" fmla="*/ 42 h 42"/>
            </a:gdLst>
            <a:ahLst/>
            <a:cxnLst>
              <a:cxn ang="0">
                <a:pos x="0" y="2147483647"/>
              </a:cxn>
              <a:cxn ang="0">
                <a:pos x="2147483647" y="2147483647"/>
              </a:cxn>
              <a:cxn ang="0">
                <a:pos x="2147483647" y="0"/>
              </a:cxn>
            </a:cxnLst>
            <a:rect l="txL" t="txT" r="txR" b="txB"/>
            <a:pathLst>
              <a:path w="548" h="42">
                <a:moveTo>
                  <a:pt x="0" y="42"/>
                </a:moveTo>
                <a:lnTo>
                  <a:pt x="482" y="42"/>
                </a:lnTo>
                <a:cubicBezTo>
                  <a:pt x="504" y="28"/>
                  <a:pt x="548" y="0"/>
                  <a:pt x="548"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6509" name="Freeform 13"/>
          <p:cNvSpPr/>
          <p:nvPr/>
        </p:nvSpPr>
        <p:spPr>
          <a:xfrm>
            <a:off x="901700" y="5192713"/>
            <a:ext cx="860425" cy="60325"/>
          </a:xfrm>
          <a:custGeom>
            <a:avLst/>
            <a:gdLst>
              <a:gd name="txL" fmla="*/ 0 w 542"/>
              <a:gd name="txT" fmla="*/ 0 h 42"/>
              <a:gd name="txR" fmla="*/ 542 w 542"/>
              <a:gd name="txB" fmla="*/ 42 h 42"/>
            </a:gdLst>
            <a:ahLst/>
            <a:cxnLst>
              <a:cxn ang="0">
                <a:pos x="0" y="2147483647"/>
              </a:cxn>
              <a:cxn ang="0">
                <a:pos x="2147483647" y="2147483647"/>
              </a:cxn>
              <a:cxn ang="0">
                <a:pos x="2147483647" y="0"/>
              </a:cxn>
            </a:cxnLst>
            <a:rect l="txL" t="txT" r="txR" b="txB"/>
            <a:pathLst>
              <a:path w="542" h="42">
                <a:moveTo>
                  <a:pt x="0" y="42"/>
                </a:moveTo>
                <a:lnTo>
                  <a:pt x="476" y="42"/>
                </a:lnTo>
                <a:cubicBezTo>
                  <a:pt x="498" y="28"/>
                  <a:pt x="542" y="0"/>
                  <a:pt x="542"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6510" name="AutoShape 14"/>
          <p:cNvSpPr/>
          <p:nvPr/>
        </p:nvSpPr>
        <p:spPr>
          <a:xfrm>
            <a:off x="8267700" y="2814638"/>
            <a:ext cx="838200" cy="3030537"/>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06511" name="Text Box 15"/>
          <p:cNvSpPr txBox="1"/>
          <p:nvPr/>
        </p:nvSpPr>
        <p:spPr>
          <a:xfrm>
            <a:off x="8305800" y="29924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5</a:t>
            </a:r>
            <a:endParaRPr lang="en-US" altLang="zh-CN" sz="2000" dirty="0">
              <a:solidFill>
                <a:srgbClr val="333399"/>
              </a:solidFill>
              <a:latin typeface="Arial" panose="020B0604020202020204" pitchFamily="34" charset="0"/>
            </a:endParaRPr>
          </a:p>
        </p:txBody>
      </p:sp>
      <p:sp>
        <p:nvSpPr>
          <p:cNvPr id="106512" name="Text Box 16"/>
          <p:cNvSpPr txBox="1"/>
          <p:nvPr/>
        </p:nvSpPr>
        <p:spPr>
          <a:xfrm>
            <a:off x="8305800" y="361950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4</a:t>
            </a:r>
            <a:endParaRPr lang="en-US" altLang="zh-CN" sz="2000" dirty="0">
              <a:solidFill>
                <a:srgbClr val="333399"/>
              </a:solidFill>
              <a:latin typeface="Arial" panose="020B0604020202020204" pitchFamily="34" charset="0"/>
            </a:endParaRPr>
          </a:p>
        </p:txBody>
      </p:sp>
      <p:sp>
        <p:nvSpPr>
          <p:cNvPr id="106513" name="Text Box 17"/>
          <p:cNvSpPr txBox="1"/>
          <p:nvPr/>
        </p:nvSpPr>
        <p:spPr>
          <a:xfrm>
            <a:off x="8305800" y="4176713"/>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3</a:t>
            </a:r>
            <a:endParaRPr lang="en-US" altLang="zh-CN" sz="2000" dirty="0">
              <a:solidFill>
                <a:srgbClr val="333399"/>
              </a:solidFill>
              <a:latin typeface="Arial" panose="020B0604020202020204" pitchFamily="34" charset="0"/>
            </a:endParaRPr>
          </a:p>
        </p:txBody>
      </p:sp>
      <p:sp>
        <p:nvSpPr>
          <p:cNvPr id="106514" name="Text Box 18"/>
          <p:cNvSpPr txBox="1"/>
          <p:nvPr/>
        </p:nvSpPr>
        <p:spPr>
          <a:xfrm>
            <a:off x="8305800" y="473710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2</a:t>
            </a:r>
            <a:endParaRPr lang="en-US" altLang="zh-CN" sz="2000" dirty="0">
              <a:solidFill>
                <a:srgbClr val="333399"/>
              </a:solidFill>
              <a:latin typeface="Arial" panose="020B0604020202020204" pitchFamily="34" charset="0"/>
            </a:endParaRPr>
          </a:p>
        </p:txBody>
      </p:sp>
      <p:sp>
        <p:nvSpPr>
          <p:cNvPr id="106515" name="Text Box 19"/>
          <p:cNvSpPr txBox="1"/>
          <p:nvPr/>
        </p:nvSpPr>
        <p:spPr>
          <a:xfrm>
            <a:off x="8305800" y="530225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1</a:t>
            </a:r>
            <a:endParaRPr lang="en-US" altLang="zh-CN" sz="2000" dirty="0">
              <a:solidFill>
                <a:srgbClr val="333399"/>
              </a:solidFill>
              <a:latin typeface="Arial" panose="020B0604020202020204" pitchFamily="34" charset="0"/>
            </a:endParaRPr>
          </a:p>
        </p:txBody>
      </p:sp>
      <p:sp>
        <p:nvSpPr>
          <p:cNvPr id="106516" name="Freeform 20"/>
          <p:cNvSpPr/>
          <p:nvPr/>
        </p:nvSpPr>
        <p:spPr>
          <a:xfrm>
            <a:off x="8267700" y="3414713"/>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42"/>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6517" name="Freeform 21"/>
          <p:cNvSpPr/>
          <p:nvPr/>
        </p:nvSpPr>
        <p:spPr>
          <a:xfrm>
            <a:off x="8277225" y="3989388"/>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36"/>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6518" name="Freeform 22"/>
          <p:cNvSpPr/>
          <p:nvPr/>
        </p:nvSpPr>
        <p:spPr>
          <a:xfrm>
            <a:off x="8255000" y="4565650"/>
            <a:ext cx="869950" cy="60325"/>
          </a:xfrm>
          <a:custGeom>
            <a:avLst/>
            <a:gdLst>
              <a:gd name="txL" fmla="*/ 0 w 548"/>
              <a:gd name="txT" fmla="*/ 0 h 42"/>
              <a:gd name="txR" fmla="*/ 548 w 548"/>
              <a:gd name="txB" fmla="*/ 42 h 42"/>
            </a:gdLst>
            <a:ahLst/>
            <a:cxnLst>
              <a:cxn ang="0">
                <a:pos x="0" y="2147483647"/>
              </a:cxn>
              <a:cxn ang="0">
                <a:pos x="2147483647" y="2147483647"/>
              </a:cxn>
              <a:cxn ang="0">
                <a:pos x="2147483647" y="0"/>
              </a:cxn>
            </a:cxnLst>
            <a:rect l="txL" t="txT" r="txR" b="txB"/>
            <a:pathLst>
              <a:path w="548" h="42">
                <a:moveTo>
                  <a:pt x="0" y="42"/>
                </a:moveTo>
                <a:lnTo>
                  <a:pt x="482" y="42"/>
                </a:lnTo>
                <a:cubicBezTo>
                  <a:pt x="504" y="28"/>
                  <a:pt x="548" y="0"/>
                  <a:pt x="548"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6519" name="Freeform 23"/>
          <p:cNvSpPr/>
          <p:nvPr/>
        </p:nvSpPr>
        <p:spPr>
          <a:xfrm>
            <a:off x="8255000" y="5157788"/>
            <a:ext cx="860425" cy="60325"/>
          </a:xfrm>
          <a:custGeom>
            <a:avLst/>
            <a:gdLst>
              <a:gd name="txL" fmla="*/ 0 w 542"/>
              <a:gd name="txT" fmla="*/ 0 h 42"/>
              <a:gd name="txR" fmla="*/ 542 w 542"/>
              <a:gd name="txB" fmla="*/ 42 h 42"/>
            </a:gdLst>
            <a:ahLst/>
            <a:cxnLst>
              <a:cxn ang="0">
                <a:pos x="0" y="2147483647"/>
              </a:cxn>
              <a:cxn ang="0">
                <a:pos x="2147483647" y="2147483647"/>
              </a:cxn>
              <a:cxn ang="0">
                <a:pos x="2147483647" y="0"/>
              </a:cxn>
            </a:cxnLst>
            <a:rect l="txL" t="txT" r="txR" b="txB"/>
            <a:pathLst>
              <a:path w="542" h="42">
                <a:moveTo>
                  <a:pt x="0" y="42"/>
                </a:moveTo>
                <a:lnTo>
                  <a:pt x="476" y="42"/>
                </a:lnTo>
                <a:cubicBezTo>
                  <a:pt x="498" y="28"/>
                  <a:pt x="542" y="0"/>
                  <a:pt x="542"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6520" name="Text Box 24"/>
          <p:cNvSpPr txBox="1"/>
          <p:nvPr/>
        </p:nvSpPr>
        <p:spPr>
          <a:xfrm>
            <a:off x="776288" y="1989138"/>
            <a:ext cx="867410" cy="398780"/>
          </a:xfrm>
          <a:prstGeom prst="rect">
            <a:avLst/>
          </a:prstGeom>
          <a:noFill/>
          <a:ln w="12700">
            <a:noFill/>
          </a:ln>
        </p:spPr>
        <p:txBody>
          <a:bodyPr wrap="none">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en-US" altLang="zh-CN" sz="1000" dirty="0">
                <a:solidFill>
                  <a:srgbClr val="333399"/>
                </a:solidFill>
                <a:latin typeface="Arial" panose="020B0604020202020204" pitchFamily="34" charset="0"/>
                <a:ea typeface="黑体" panose="02010609060101010101" pitchFamily="2" charset="-122"/>
              </a:rPr>
              <a:t> </a:t>
            </a:r>
            <a:r>
              <a:rPr lang="en-US" altLang="zh-CN" sz="2000" dirty="0">
                <a:solidFill>
                  <a:srgbClr val="333399"/>
                </a:solidFill>
                <a:latin typeface="Arial" panose="020B0604020202020204" pitchFamily="34" charset="0"/>
                <a:ea typeface="黑体" panose="02010609060101010101" pitchFamily="2" charset="-122"/>
              </a:rPr>
              <a:t>1</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106521" name="AutoShape 25"/>
          <p:cNvSpPr/>
          <p:nvPr/>
        </p:nvSpPr>
        <p:spPr>
          <a:xfrm>
            <a:off x="8415338" y="2317750"/>
            <a:ext cx="685800" cy="557213"/>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06522" name="Text Box 26"/>
          <p:cNvSpPr txBox="1"/>
          <p:nvPr/>
        </p:nvSpPr>
        <p:spPr>
          <a:xfrm>
            <a:off x="8408988" y="2422525"/>
            <a:ext cx="614045"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AP</a:t>
            </a:r>
            <a:r>
              <a:rPr lang="en-US" altLang="zh-CN" sz="2000" b="1" baseline="-25000" dirty="0">
                <a:solidFill>
                  <a:srgbClr val="333399"/>
                </a:solidFill>
                <a:latin typeface="Arial" panose="020B0604020202020204" pitchFamily="34" charset="0"/>
              </a:rPr>
              <a:t>2</a:t>
            </a:r>
            <a:endParaRPr lang="en-US" altLang="zh-CN" sz="2000" b="1" dirty="0">
              <a:solidFill>
                <a:srgbClr val="333399"/>
              </a:solidFill>
              <a:latin typeface="Arial" panose="020B0604020202020204" pitchFamily="34" charset="0"/>
            </a:endParaRPr>
          </a:p>
        </p:txBody>
      </p:sp>
      <p:sp>
        <p:nvSpPr>
          <p:cNvPr id="106523" name="AutoShape 27"/>
          <p:cNvSpPr/>
          <p:nvPr/>
        </p:nvSpPr>
        <p:spPr>
          <a:xfrm>
            <a:off x="919163" y="2360613"/>
            <a:ext cx="685800" cy="557212"/>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06524" name="Text Box 28"/>
          <p:cNvSpPr txBox="1"/>
          <p:nvPr/>
        </p:nvSpPr>
        <p:spPr>
          <a:xfrm>
            <a:off x="939800" y="2481263"/>
            <a:ext cx="614045"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AP</a:t>
            </a:r>
            <a:r>
              <a:rPr lang="en-US" altLang="zh-CN" sz="2000" b="1" baseline="-25000" dirty="0">
                <a:solidFill>
                  <a:srgbClr val="333399"/>
                </a:solidFill>
                <a:latin typeface="Arial" panose="020B0604020202020204" pitchFamily="34" charset="0"/>
              </a:rPr>
              <a:t>1</a:t>
            </a:r>
            <a:endParaRPr lang="en-US" altLang="zh-CN" sz="2000" b="1" dirty="0">
              <a:solidFill>
                <a:srgbClr val="333399"/>
              </a:solidFill>
              <a:latin typeface="Arial" panose="020B0604020202020204" pitchFamily="34" charset="0"/>
            </a:endParaRPr>
          </a:p>
        </p:txBody>
      </p:sp>
      <p:sp>
        <p:nvSpPr>
          <p:cNvPr id="106525" name="Text Box 29"/>
          <p:cNvSpPr txBox="1"/>
          <p:nvPr/>
        </p:nvSpPr>
        <p:spPr>
          <a:xfrm>
            <a:off x="8151813" y="1973263"/>
            <a:ext cx="867410" cy="398780"/>
          </a:xfrm>
          <a:prstGeom prst="rect">
            <a:avLst/>
          </a:prstGeom>
          <a:noFill/>
          <a:ln w="12700">
            <a:noFill/>
          </a:ln>
        </p:spPr>
        <p:txBody>
          <a:bodyPr wrap="none">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en-US" altLang="zh-CN" sz="1000" dirty="0">
                <a:solidFill>
                  <a:srgbClr val="333399"/>
                </a:solidFill>
                <a:latin typeface="Arial" panose="020B0604020202020204" pitchFamily="34" charset="0"/>
                <a:ea typeface="黑体" panose="02010609060101010101" pitchFamily="2" charset="-122"/>
              </a:rPr>
              <a:t> </a:t>
            </a:r>
            <a:r>
              <a:rPr lang="en-US" altLang="zh-CN" sz="2000" dirty="0">
                <a:solidFill>
                  <a:srgbClr val="333399"/>
                </a:solidFill>
                <a:latin typeface="Arial" panose="020B0604020202020204" pitchFamily="34" charset="0"/>
                <a:ea typeface="黑体" panose="02010609060101010101" pitchFamily="2" charset="-122"/>
              </a:rPr>
              <a:t>2</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106526" name="AutoShape 30"/>
          <p:cNvSpPr/>
          <p:nvPr/>
        </p:nvSpPr>
        <p:spPr>
          <a:xfrm>
            <a:off x="4448175" y="1989138"/>
            <a:ext cx="2952750" cy="935037"/>
          </a:xfrm>
          <a:prstGeom prst="wedgeRoundRectCallout">
            <a:avLst>
              <a:gd name="adj1" fmla="val 87310"/>
              <a:gd name="adj2" fmla="val 18931"/>
              <a:gd name="adj3" fmla="val 16667"/>
            </a:avLst>
          </a:prstGeom>
          <a:solidFill>
            <a:srgbClr val="99CCFF"/>
          </a:solidFill>
          <a:ln w="9525">
            <a:noFill/>
          </a:ln>
        </p:spPr>
        <p:txBody>
          <a:bodyPr/>
          <a:p>
            <a:pPr algn="ctr"/>
            <a:endParaRPr lang="zh-CN" altLang="en-US" dirty="0">
              <a:latin typeface="Tahoma" panose="020B0604030504040204" pitchFamily="34" charset="0"/>
            </a:endParaRPr>
          </a:p>
        </p:txBody>
      </p:sp>
      <p:sp>
        <p:nvSpPr>
          <p:cNvPr id="106527" name="Text Box 31"/>
          <p:cNvSpPr txBox="1"/>
          <p:nvPr/>
        </p:nvSpPr>
        <p:spPr>
          <a:xfrm>
            <a:off x="4523105" y="2060575"/>
            <a:ext cx="2939415" cy="829945"/>
          </a:xfrm>
          <a:prstGeom prst="rect">
            <a:avLst/>
          </a:prstGeom>
          <a:noFill/>
          <a:ln w="12700">
            <a:noFill/>
          </a:ln>
        </p:spPr>
        <p:txBody>
          <a:bodyPr wrap="none">
            <a:spAutoFit/>
          </a:bodyPr>
          <a:p>
            <a:pPr algn="ctr" defTabSz="762000" eaLnBrk="0" hangingPunct="0"/>
            <a:r>
              <a:rPr lang="zh-CN" altLang="en-US" sz="2400" dirty="0">
                <a:solidFill>
                  <a:srgbClr val="333399"/>
                </a:solidFill>
                <a:latin typeface="Tahoma" panose="020B0604030504040204" pitchFamily="34" charset="0"/>
                <a:ea typeface="黑体" panose="02010609060101010101" pitchFamily="2" charset="-122"/>
              </a:rPr>
              <a:t>我收到了</a:t>
            </a:r>
            <a:r>
              <a:rPr lang="en-US" altLang="zh-CN" sz="1400" dirty="0">
                <a:solidFill>
                  <a:srgbClr val="333399"/>
                </a:solidFill>
                <a:latin typeface="Arial" panose="020B0604020202020204" pitchFamily="34" charset="0"/>
                <a:ea typeface="黑体" panose="02010609060101010101" pitchFamily="2" charset="-122"/>
              </a:rPr>
              <a:t> </a:t>
            </a:r>
            <a:r>
              <a:rPr lang="en-US" altLang="zh-CN" sz="2400" dirty="0">
                <a:solidFill>
                  <a:srgbClr val="333399"/>
                </a:solidFill>
                <a:latin typeface="Arial" panose="020B0604020202020204" pitchFamily="34" charset="0"/>
                <a:ea typeface="黑体" panose="02010609060101010101" pitchFamily="2" charset="-122"/>
              </a:rPr>
              <a:t>AP</a:t>
            </a:r>
            <a:r>
              <a:rPr lang="en-US" altLang="zh-CN" sz="2400" baseline="-25000" dirty="0">
                <a:solidFill>
                  <a:srgbClr val="333399"/>
                </a:solidFill>
                <a:latin typeface="Arial" panose="020B0604020202020204" pitchFamily="34" charset="0"/>
                <a:ea typeface="黑体" panose="02010609060101010101" pitchFamily="2" charset="-122"/>
              </a:rPr>
              <a:t>1</a:t>
            </a:r>
            <a:r>
              <a:rPr lang="en-US" altLang="zh-CN" sz="1600" dirty="0">
                <a:solidFill>
                  <a:srgbClr val="333399"/>
                </a:solidFill>
                <a:latin typeface="Arial" panose="020B0604020202020204" pitchFamily="34" charset="0"/>
                <a:ea typeface="黑体" panose="02010609060101010101" pitchFamily="2" charset="-122"/>
              </a:rPr>
              <a:t> </a:t>
            </a:r>
            <a:r>
              <a:rPr lang="zh-CN" altLang="en-US" sz="2400" dirty="0">
                <a:solidFill>
                  <a:srgbClr val="333399"/>
                </a:solidFill>
                <a:latin typeface="Tahoma" panose="020B0604030504040204" pitchFamily="34" charset="0"/>
                <a:ea typeface="黑体" panose="02010609060101010101" pitchFamily="2" charset="-122"/>
              </a:rPr>
              <a:t>发来的</a:t>
            </a:r>
            <a:endParaRPr lang="en-US" altLang="zh-CN" sz="2400" dirty="0">
              <a:solidFill>
                <a:srgbClr val="333399"/>
              </a:solidFill>
              <a:latin typeface="Tahoma" panose="020B0604030504040204" pitchFamily="34" charset="0"/>
              <a:ea typeface="黑体" panose="02010609060101010101" pitchFamily="2" charset="-122"/>
            </a:endParaRPr>
          </a:p>
          <a:p>
            <a:pPr algn="ctr" defTabSz="762000" eaLnBrk="0" hangingPunct="0"/>
            <a:r>
              <a:rPr lang="zh-CN" altLang="en-US" sz="2400" dirty="0">
                <a:solidFill>
                  <a:srgbClr val="333399"/>
                </a:solidFill>
                <a:latin typeface="Arial" panose="020B0604020202020204" pitchFamily="34" charset="0"/>
                <a:ea typeface="黑体" panose="02010609060101010101" pitchFamily="2" charset="-122"/>
              </a:rPr>
              <a:t>应用程序数据！</a:t>
            </a:r>
            <a:endParaRPr lang="zh-CN" altLang="en-US" sz="2400" dirty="0">
              <a:solidFill>
                <a:srgbClr val="333399"/>
              </a:solidFill>
              <a:latin typeface="Arial" panose="020B0604020202020204" pitchFamily="34" charset="0"/>
              <a:ea typeface="黑体" panose="02010609060101010101" pitchFamily="2" charset="-122"/>
            </a:endParaRPr>
          </a:p>
        </p:txBody>
      </p:sp>
    </p:spTree>
  </p:cSld>
  <p:clrMapOvr>
    <a:masterClrMapping/>
  </p:clrMapOvr>
  <p:transition spd="slow">
    <p:wipe/>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Rectangle 2"/>
          <p:cNvSpPr>
            <a:spLocks noGrp="1"/>
          </p:cNvSpPr>
          <p:nvPr>
            <p:ph type="title" idx="4294967295"/>
          </p:nvPr>
        </p:nvSpPr>
        <p:spPr/>
        <p:txBody>
          <a:bodyPr vert="horz" wrap="square" lIns="91440" tIns="45720" rIns="91440" bIns="45720" anchor="ctr"/>
          <a:p>
            <a:pPr algn="ctr" eaLnBrk="1" hangingPunct="1"/>
            <a:r>
              <a:rPr lang="zh-CN" altLang="en-US" dirty="0"/>
              <a:t>主机</a:t>
            </a:r>
            <a:r>
              <a:rPr lang="en-US" altLang="zh-CN" sz="1400" dirty="0"/>
              <a:t> </a:t>
            </a:r>
            <a:r>
              <a:rPr lang="en-US" altLang="zh-CN" dirty="0"/>
              <a:t>1</a:t>
            </a:r>
            <a:r>
              <a:rPr lang="en-US" altLang="zh-CN" sz="1400" dirty="0"/>
              <a:t> </a:t>
            </a:r>
            <a:r>
              <a:rPr lang="zh-CN" altLang="en-US" dirty="0"/>
              <a:t>向主机</a:t>
            </a:r>
            <a:r>
              <a:rPr lang="en-US" altLang="zh-CN" sz="1400" dirty="0"/>
              <a:t> </a:t>
            </a:r>
            <a:r>
              <a:rPr lang="en-US" altLang="zh-CN" dirty="0"/>
              <a:t>2</a:t>
            </a:r>
            <a:r>
              <a:rPr lang="en-US" altLang="zh-CN" sz="1400" dirty="0"/>
              <a:t> </a:t>
            </a:r>
            <a:r>
              <a:rPr lang="zh-CN" altLang="en-US" dirty="0"/>
              <a:t>发送数据</a:t>
            </a:r>
            <a:r>
              <a:rPr lang="en-US" altLang="zh-CN" dirty="0">
                <a:solidFill>
                  <a:schemeClr val="tx1"/>
                </a:solidFill>
              </a:rPr>
              <a:t> </a:t>
            </a:r>
            <a:endParaRPr lang="en-US" altLang="zh-CN" dirty="0">
              <a:solidFill>
                <a:schemeClr val="tx1"/>
              </a:solidFill>
            </a:endParaRPr>
          </a:p>
        </p:txBody>
      </p:sp>
      <p:sp>
        <p:nvSpPr>
          <p:cNvPr id="107523" name="AutoShape 3"/>
          <p:cNvSpPr/>
          <p:nvPr/>
        </p:nvSpPr>
        <p:spPr>
          <a:xfrm rot="-5400000">
            <a:off x="4754563" y="1531938"/>
            <a:ext cx="417512" cy="8991600"/>
          </a:xfrm>
          <a:prstGeom prst="can">
            <a:avLst>
              <a:gd name="adj" fmla="val 48653"/>
            </a:avLst>
          </a:prstGeom>
          <a:gradFill rotWithShape="0">
            <a:gsLst>
              <a:gs pos="0">
                <a:srgbClr val="ACACAC"/>
              </a:gs>
              <a:gs pos="50000">
                <a:srgbClr val="EAEAEA"/>
              </a:gs>
              <a:gs pos="100000">
                <a:srgbClr val="ACACAC"/>
              </a:gs>
            </a:gsLst>
            <a:lin ang="5400000" scaled="1"/>
            <a:tileRect/>
          </a:gradFill>
          <a:ln w="19050" cap="flat" cmpd="sng">
            <a:solidFill>
              <a:schemeClr val="tx1"/>
            </a:solidFill>
            <a:prstDash val="solid"/>
            <a:headEnd type="none" w="sm" len="lg"/>
            <a:tailEnd type="none" w="sm" len="lg"/>
          </a:ln>
        </p:spPr>
        <p:txBody>
          <a:bodyPr wrap="none" anchor="ctr"/>
          <a:p>
            <a:endParaRPr lang="zh-CN" altLang="en-US" sz="3200" dirty="0">
              <a:latin typeface="Arial" panose="020B0604020202020204" pitchFamily="34" charset="0"/>
            </a:endParaRPr>
          </a:p>
        </p:txBody>
      </p:sp>
      <p:sp>
        <p:nvSpPr>
          <p:cNvPr id="107524" name="AutoShape 4"/>
          <p:cNvSpPr/>
          <p:nvPr/>
        </p:nvSpPr>
        <p:spPr>
          <a:xfrm>
            <a:off x="914400" y="2847975"/>
            <a:ext cx="838200" cy="2997200"/>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07525" name="Text Box 5"/>
          <p:cNvSpPr txBox="1"/>
          <p:nvPr/>
        </p:nvSpPr>
        <p:spPr>
          <a:xfrm>
            <a:off x="1162050" y="3027363"/>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5</a:t>
            </a:r>
            <a:endParaRPr lang="en-US" altLang="zh-CN" sz="2000" dirty="0">
              <a:solidFill>
                <a:srgbClr val="333399"/>
              </a:solidFill>
              <a:latin typeface="Arial" panose="020B0604020202020204" pitchFamily="34" charset="0"/>
            </a:endParaRPr>
          </a:p>
        </p:txBody>
      </p:sp>
      <p:sp>
        <p:nvSpPr>
          <p:cNvPr id="107526" name="Text Box 6"/>
          <p:cNvSpPr txBox="1"/>
          <p:nvPr/>
        </p:nvSpPr>
        <p:spPr>
          <a:xfrm>
            <a:off x="1162050" y="3654425"/>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4</a:t>
            </a:r>
            <a:endParaRPr lang="en-US" altLang="zh-CN" sz="2000" dirty="0">
              <a:solidFill>
                <a:srgbClr val="333399"/>
              </a:solidFill>
              <a:latin typeface="Arial" panose="020B0604020202020204" pitchFamily="34" charset="0"/>
            </a:endParaRPr>
          </a:p>
        </p:txBody>
      </p:sp>
      <p:sp>
        <p:nvSpPr>
          <p:cNvPr id="107527" name="Text Box 7"/>
          <p:cNvSpPr txBox="1"/>
          <p:nvPr/>
        </p:nvSpPr>
        <p:spPr>
          <a:xfrm>
            <a:off x="1162050" y="42116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3</a:t>
            </a:r>
            <a:endParaRPr lang="en-US" altLang="zh-CN" sz="2000" dirty="0">
              <a:solidFill>
                <a:srgbClr val="333399"/>
              </a:solidFill>
              <a:latin typeface="Arial" panose="020B0604020202020204" pitchFamily="34" charset="0"/>
            </a:endParaRPr>
          </a:p>
        </p:txBody>
      </p:sp>
      <p:sp>
        <p:nvSpPr>
          <p:cNvPr id="107528" name="Text Box 8"/>
          <p:cNvSpPr txBox="1"/>
          <p:nvPr/>
        </p:nvSpPr>
        <p:spPr>
          <a:xfrm>
            <a:off x="1162050" y="47704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2</a:t>
            </a:r>
            <a:endParaRPr lang="en-US" altLang="zh-CN" sz="2000" dirty="0">
              <a:solidFill>
                <a:srgbClr val="333399"/>
              </a:solidFill>
              <a:latin typeface="Arial" panose="020B0604020202020204" pitchFamily="34" charset="0"/>
            </a:endParaRPr>
          </a:p>
        </p:txBody>
      </p:sp>
      <p:sp>
        <p:nvSpPr>
          <p:cNvPr id="107529" name="Text Box 9"/>
          <p:cNvSpPr txBox="1"/>
          <p:nvPr/>
        </p:nvSpPr>
        <p:spPr>
          <a:xfrm>
            <a:off x="1162050" y="5337175"/>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1</a:t>
            </a:r>
            <a:endParaRPr lang="en-US" altLang="zh-CN" sz="2000" dirty="0">
              <a:solidFill>
                <a:srgbClr val="333399"/>
              </a:solidFill>
              <a:latin typeface="Arial" panose="020B0604020202020204" pitchFamily="34" charset="0"/>
            </a:endParaRPr>
          </a:p>
        </p:txBody>
      </p:sp>
      <p:sp>
        <p:nvSpPr>
          <p:cNvPr id="107530" name="Freeform 10"/>
          <p:cNvSpPr/>
          <p:nvPr/>
        </p:nvSpPr>
        <p:spPr>
          <a:xfrm>
            <a:off x="914400" y="3449638"/>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42"/>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7531" name="Freeform 11"/>
          <p:cNvSpPr/>
          <p:nvPr/>
        </p:nvSpPr>
        <p:spPr>
          <a:xfrm>
            <a:off x="923925" y="4024313"/>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36"/>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7532" name="Freeform 12"/>
          <p:cNvSpPr/>
          <p:nvPr/>
        </p:nvSpPr>
        <p:spPr>
          <a:xfrm>
            <a:off x="901700" y="4600575"/>
            <a:ext cx="869950" cy="60325"/>
          </a:xfrm>
          <a:custGeom>
            <a:avLst/>
            <a:gdLst>
              <a:gd name="txL" fmla="*/ 0 w 548"/>
              <a:gd name="txT" fmla="*/ 0 h 42"/>
              <a:gd name="txR" fmla="*/ 548 w 548"/>
              <a:gd name="txB" fmla="*/ 42 h 42"/>
            </a:gdLst>
            <a:ahLst/>
            <a:cxnLst>
              <a:cxn ang="0">
                <a:pos x="0" y="2147483647"/>
              </a:cxn>
              <a:cxn ang="0">
                <a:pos x="2147483647" y="2147483647"/>
              </a:cxn>
              <a:cxn ang="0">
                <a:pos x="2147483647" y="0"/>
              </a:cxn>
            </a:cxnLst>
            <a:rect l="txL" t="txT" r="txR" b="txB"/>
            <a:pathLst>
              <a:path w="548" h="42">
                <a:moveTo>
                  <a:pt x="0" y="42"/>
                </a:moveTo>
                <a:lnTo>
                  <a:pt x="482" y="42"/>
                </a:lnTo>
                <a:cubicBezTo>
                  <a:pt x="504" y="28"/>
                  <a:pt x="548" y="0"/>
                  <a:pt x="548"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7533" name="Freeform 13"/>
          <p:cNvSpPr/>
          <p:nvPr/>
        </p:nvSpPr>
        <p:spPr>
          <a:xfrm>
            <a:off x="901700" y="5192713"/>
            <a:ext cx="860425" cy="60325"/>
          </a:xfrm>
          <a:custGeom>
            <a:avLst/>
            <a:gdLst>
              <a:gd name="txL" fmla="*/ 0 w 542"/>
              <a:gd name="txT" fmla="*/ 0 h 42"/>
              <a:gd name="txR" fmla="*/ 542 w 542"/>
              <a:gd name="txB" fmla="*/ 42 h 42"/>
            </a:gdLst>
            <a:ahLst/>
            <a:cxnLst>
              <a:cxn ang="0">
                <a:pos x="0" y="2147483647"/>
              </a:cxn>
              <a:cxn ang="0">
                <a:pos x="2147483647" y="2147483647"/>
              </a:cxn>
              <a:cxn ang="0">
                <a:pos x="2147483647" y="0"/>
              </a:cxn>
            </a:cxnLst>
            <a:rect l="txL" t="txT" r="txR" b="txB"/>
            <a:pathLst>
              <a:path w="542" h="42">
                <a:moveTo>
                  <a:pt x="0" y="42"/>
                </a:moveTo>
                <a:lnTo>
                  <a:pt x="476" y="42"/>
                </a:lnTo>
                <a:cubicBezTo>
                  <a:pt x="498" y="28"/>
                  <a:pt x="542" y="0"/>
                  <a:pt x="542"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7534" name="AutoShape 14"/>
          <p:cNvSpPr/>
          <p:nvPr/>
        </p:nvSpPr>
        <p:spPr>
          <a:xfrm>
            <a:off x="8267700" y="2814638"/>
            <a:ext cx="838200" cy="3030537"/>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07535" name="Text Box 15"/>
          <p:cNvSpPr txBox="1"/>
          <p:nvPr/>
        </p:nvSpPr>
        <p:spPr>
          <a:xfrm>
            <a:off x="8305800" y="29924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5</a:t>
            </a:r>
            <a:endParaRPr lang="en-US" altLang="zh-CN" sz="2000" dirty="0">
              <a:solidFill>
                <a:srgbClr val="333399"/>
              </a:solidFill>
              <a:latin typeface="Arial" panose="020B0604020202020204" pitchFamily="34" charset="0"/>
            </a:endParaRPr>
          </a:p>
        </p:txBody>
      </p:sp>
      <p:sp>
        <p:nvSpPr>
          <p:cNvPr id="107536" name="Text Box 16"/>
          <p:cNvSpPr txBox="1"/>
          <p:nvPr/>
        </p:nvSpPr>
        <p:spPr>
          <a:xfrm>
            <a:off x="8305800" y="361950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4</a:t>
            </a:r>
            <a:endParaRPr lang="en-US" altLang="zh-CN" sz="2000" dirty="0">
              <a:solidFill>
                <a:srgbClr val="333399"/>
              </a:solidFill>
              <a:latin typeface="Arial" panose="020B0604020202020204" pitchFamily="34" charset="0"/>
            </a:endParaRPr>
          </a:p>
        </p:txBody>
      </p:sp>
      <p:sp>
        <p:nvSpPr>
          <p:cNvPr id="107537" name="Text Box 17"/>
          <p:cNvSpPr txBox="1"/>
          <p:nvPr/>
        </p:nvSpPr>
        <p:spPr>
          <a:xfrm>
            <a:off x="8305800" y="4176713"/>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3</a:t>
            </a:r>
            <a:endParaRPr lang="en-US" altLang="zh-CN" sz="2000" dirty="0">
              <a:solidFill>
                <a:srgbClr val="333399"/>
              </a:solidFill>
              <a:latin typeface="Arial" panose="020B0604020202020204" pitchFamily="34" charset="0"/>
            </a:endParaRPr>
          </a:p>
        </p:txBody>
      </p:sp>
      <p:sp>
        <p:nvSpPr>
          <p:cNvPr id="107538" name="Text Box 18"/>
          <p:cNvSpPr txBox="1"/>
          <p:nvPr/>
        </p:nvSpPr>
        <p:spPr>
          <a:xfrm>
            <a:off x="8305800" y="473710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2</a:t>
            </a:r>
            <a:endParaRPr lang="en-US" altLang="zh-CN" sz="2000" dirty="0">
              <a:solidFill>
                <a:srgbClr val="333399"/>
              </a:solidFill>
              <a:latin typeface="Arial" panose="020B0604020202020204" pitchFamily="34" charset="0"/>
            </a:endParaRPr>
          </a:p>
        </p:txBody>
      </p:sp>
      <p:sp>
        <p:nvSpPr>
          <p:cNvPr id="107539" name="Text Box 19"/>
          <p:cNvSpPr txBox="1"/>
          <p:nvPr/>
        </p:nvSpPr>
        <p:spPr>
          <a:xfrm>
            <a:off x="8305800" y="530225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1</a:t>
            </a:r>
            <a:endParaRPr lang="en-US" altLang="zh-CN" sz="2000" dirty="0">
              <a:solidFill>
                <a:srgbClr val="333399"/>
              </a:solidFill>
              <a:latin typeface="Arial" panose="020B0604020202020204" pitchFamily="34" charset="0"/>
            </a:endParaRPr>
          </a:p>
        </p:txBody>
      </p:sp>
      <p:sp>
        <p:nvSpPr>
          <p:cNvPr id="107540" name="Freeform 20"/>
          <p:cNvSpPr/>
          <p:nvPr/>
        </p:nvSpPr>
        <p:spPr>
          <a:xfrm>
            <a:off x="8267700" y="3414713"/>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42"/>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7541" name="Freeform 21"/>
          <p:cNvSpPr/>
          <p:nvPr/>
        </p:nvSpPr>
        <p:spPr>
          <a:xfrm>
            <a:off x="8277225" y="3989388"/>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36"/>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7542" name="Freeform 22"/>
          <p:cNvSpPr/>
          <p:nvPr/>
        </p:nvSpPr>
        <p:spPr>
          <a:xfrm>
            <a:off x="8255000" y="4565650"/>
            <a:ext cx="869950" cy="60325"/>
          </a:xfrm>
          <a:custGeom>
            <a:avLst/>
            <a:gdLst>
              <a:gd name="txL" fmla="*/ 0 w 548"/>
              <a:gd name="txT" fmla="*/ 0 h 42"/>
              <a:gd name="txR" fmla="*/ 548 w 548"/>
              <a:gd name="txB" fmla="*/ 42 h 42"/>
            </a:gdLst>
            <a:ahLst/>
            <a:cxnLst>
              <a:cxn ang="0">
                <a:pos x="0" y="2147483647"/>
              </a:cxn>
              <a:cxn ang="0">
                <a:pos x="2147483647" y="2147483647"/>
              </a:cxn>
              <a:cxn ang="0">
                <a:pos x="2147483647" y="0"/>
              </a:cxn>
            </a:cxnLst>
            <a:rect l="txL" t="txT" r="txR" b="txB"/>
            <a:pathLst>
              <a:path w="548" h="42">
                <a:moveTo>
                  <a:pt x="0" y="42"/>
                </a:moveTo>
                <a:lnTo>
                  <a:pt x="482" y="42"/>
                </a:lnTo>
                <a:cubicBezTo>
                  <a:pt x="504" y="28"/>
                  <a:pt x="548" y="0"/>
                  <a:pt x="548"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7543" name="Freeform 23"/>
          <p:cNvSpPr/>
          <p:nvPr/>
        </p:nvSpPr>
        <p:spPr>
          <a:xfrm>
            <a:off x="8255000" y="5157788"/>
            <a:ext cx="860425" cy="60325"/>
          </a:xfrm>
          <a:custGeom>
            <a:avLst/>
            <a:gdLst>
              <a:gd name="txL" fmla="*/ 0 w 542"/>
              <a:gd name="txT" fmla="*/ 0 h 42"/>
              <a:gd name="txR" fmla="*/ 542 w 542"/>
              <a:gd name="txB" fmla="*/ 42 h 42"/>
            </a:gdLst>
            <a:ahLst/>
            <a:cxnLst>
              <a:cxn ang="0">
                <a:pos x="0" y="2147483647"/>
              </a:cxn>
              <a:cxn ang="0">
                <a:pos x="2147483647" y="2147483647"/>
              </a:cxn>
              <a:cxn ang="0">
                <a:pos x="2147483647" y="0"/>
              </a:cxn>
            </a:cxnLst>
            <a:rect l="txL" t="txT" r="txR" b="txB"/>
            <a:pathLst>
              <a:path w="542" h="42">
                <a:moveTo>
                  <a:pt x="0" y="42"/>
                </a:moveTo>
                <a:lnTo>
                  <a:pt x="476" y="42"/>
                </a:lnTo>
                <a:cubicBezTo>
                  <a:pt x="498" y="28"/>
                  <a:pt x="542" y="0"/>
                  <a:pt x="542"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7544" name="Text Box 24"/>
          <p:cNvSpPr txBox="1"/>
          <p:nvPr/>
        </p:nvSpPr>
        <p:spPr>
          <a:xfrm>
            <a:off x="776288" y="1973263"/>
            <a:ext cx="867410" cy="398780"/>
          </a:xfrm>
          <a:prstGeom prst="rect">
            <a:avLst/>
          </a:prstGeom>
          <a:noFill/>
          <a:ln w="12700">
            <a:noFill/>
          </a:ln>
        </p:spPr>
        <p:txBody>
          <a:bodyPr wrap="none">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en-US" altLang="zh-CN" sz="1000" dirty="0">
                <a:solidFill>
                  <a:srgbClr val="333399"/>
                </a:solidFill>
                <a:latin typeface="Arial" panose="020B0604020202020204" pitchFamily="34" charset="0"/>
                <a:ea typeface="黑体" panose="02010609060101010101" pitchFamily="2" charset="-122"/>
              </a:rPr>
              <a:t> </a:t>
            </a:r>
            <a:r>
              <a:rPr lang="en-US" altLang="zh-CN" sz="2000" dirty="0">
                <a:solidFill>
                  <a:srgbClr val="333399"/>
                </a:solidFill>
                <a:latin typeface="Arial" panose="020B0604020202020204" pitchFamily="34" charset="0"/>
                <a:ea typeface="黑体" panose="02010609060101010101" pitchFamily="2" charset="-122"/>
              </a:rPr>
              <a:t>1</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107545" name="AutoShape 25"/>
          <p:cNvSpPr/>
          <p:nvPr/>
        </p:nvSpPr>
        <p:spPr>
          <a:xfrm>
            <a:off x="8415338" y="2317750"/>
            <a:ext cx="685800" cy="557213"/>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07546" name="Text Box 26"/>
          <p:cNvSpPr txBox="1"/>
          <p:nvPr/>
        </p:nvSpPr>
        <p:spPr>
          <a:xfrm>
            <a:off x="8408988" y="2422525"/>
            <a:ext cx="614045"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AP</a:t>
            </a:r>
            <a:r>
              <a:rPr lang="en-US" altLang="zh-CN" sz="2000" b="1" baseline="-25000" dirty="0">
                <a:solidFill>
                  <a:srgbClr val="333399"/>
                </a:solidFill>
                <a:latin typeface="Arial" panose="020B0604020202020204" pitchFamily="34" charset="0"/>
              </a:rPr>
              <a:t>2</a:t>
            </a:r>
            <a:endParaRPr lang="en-US" altLang="zh-CN" sz="2000" b="1" dirty="0">
              <a:solidFill>
                <a:srgbClr val="333399"/>
              </a:solidFill>
              <a:latin typeface="Arial" panose="020B0604020202020204" pitchFamily="34" charset="0"/>
            </a:endParaRPr>
          </a:p>
        </p:txBody>
      </p:sp>
      <p:sp>
        <p:nvSpPr>
          <p:cNvPr id="107547" name="AutoShape 27"/>
          <p:cNvSpPr/>
          <p:nvPr/>
        </p:nvSpPr>
        <p:spPr>
          <a:xfrm>
            <a:off x="919163" y="2360613"/>
            <a:ext cx="685800" cy="557212"/>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07548" name="Text Box 28"/>
          <p:cNvSpPr txBox="1"/>
          <p:nvPr/>
        </p:nvSpPr>
        <p:spPr>
          <a:xfrm>
            <a:off x="939800" y="2481263"/>
            <a:ext cx="614045"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AP</a:t>
            </a:r>
            <a:r>
              <a:rPr lang="en-US" altLang="zh-CN" sz="2000" b="1" baseline="-25000" dirty="0">
                <a:solidFill>
                  <a:srgbClr val="333399"/>
                </a:solidFill>
                <a:latin typeface="Arial" panose="020B0604020202020204" pitchFamily="34" charset="0"/>
              </a:rPr>
              <a:t>1</a:t>
            </a:r>
            <a:endParaRPr lang="en-US" altLang="zh-CN" sz="2000" b="1" dirty="0">
              <a:solidFill>
                <a:srgbClr val="333399"/>
              </a:solidFill>
              <a:latin typeface="Arial" panose="020B0604020202020204" pitchFamily="34" charset="0"/>
            </a:endParaRPr>
          </a:p>
        </p:txBody>
      </p:sp>
      <p:sp>
        <p:nvSpPr>
          <p:cNvPr id="107549" name="Text Box 29"/>
          <p:cNvSpPr txBox="1"/>
          <p:nvPr/>
        </p:nvSpPr>
        <p:spPr>
          <a:xfrm>
            <a:off x="8151813" y="1973263"/>
            <a:ext cx="867410" cy="398780"/>
          </a:xfrm>
          <a:prstGeom prst="rect">
            <a:avLst/>
          </a:prstGeom>
          <a:noFill/>
          <a:ln w="12700">
            <a:noFill/>
          </a:ln>
        </p:spPr>
        <p:txBody>
          <a:bodyPr wrap="none">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en-US" altLang="zh-CN" sz="1000" dirty="0">
                <a:solidFill>
                  <a:srgbClr val="333399"/>
                </a:solidFill>
                <a:latin typeface="Arial" panose="020B0604020202020204" pitchFamily="34" charset="0"/>
                <a:ea typeface="黑体" panose="02010609060101010101" pitchFamily="2" charset="-122"/>
              </a:rPr>
              <a:t> </a:t>
            </a:r>
            <a:r>
              <a:rPr lang="en-US" altLang="zh-CN" sz="2000" dirty="0">
                <a:solidFill>
                  <a:srgbClr val="333399"/>
                </a:solidFill>
                <a:latin typeface="Arial" panose="020B0604020202020204" pitchFamily="34" charset="0"/>
                <a:ea typeface="黑体" panose="02010609060101010101" pitchFamily="2" charset="-122"/>
              </a:rPr>
              <a:t>2</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128030" name="Rectangle 30"/>
          <p:cNvSpPr/>
          <p:nvPr/>
        </p:nvSpPr>
        <p:spPr>
          <a:xfrm>
            <a:off x="4448175" y="2493963"/>
            <a:ext cx="2592388" cy="358775"/>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Tahoma" panose="020B0604030504040204" pitchFamily="34" charset="0"/>
                <a:ea typeface="黑体" panose="02010609060101010101" pitchFamily="2" charset="-122"/>
              </a:rPr>
              <a:t>应</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用</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程</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序</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数</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据</a:t>
            </a:r>
            <a:endParaRPr lang="zh-CN" altLang="en-US" sz="2000" dirty="0">
              <a:solidFill>
                <a:srgbClr val="333399"/>
              </a:solidFill>
              <a:latin typeface="Tahoma" panose="020B0604030504040204" pitchFamily="34" charset="0"/>
              <a:ea typeface="黑体" panose="02010609060101010101" pitchFamily="2" charset="-122"/>
            </a:endParaRPr>
          </a:p>
        </p:txBody>
      </p:sp>
      <p:grpSp>
        <p:nvGrpSpPr>
          <p:cNvPr id="2" name="Group 31"/>
          <p:cNvGrpSpPr/>
          <p:nvPr/>
        </p:nvGrpSpPr>
        <p:grpSpPr>
          <a:xfrm>
            <a:off x="3008313" y="2420938"/>
            <a:ext cx="1452563" cy="1008062"/>
            <a:chOff x="1655" y="1525"/>
            <a:chExt cx="915" cy="635"/>
          </a:xfrm>
        </p:grpSpPr>
        <p:sp>
          <p:nvSpPr>
            <p:cNvPr id="107598" name="Text Box 32"/>
            <p:cNvSpPr txBox="1"/>
            <p:nvPr/>
          </p:nvSpPr>
          <p:spPr>
            <a:xfrm>
              <a:off x="1655" y="1525"/>
              <a:ext cx="915" cy="251"/>
            </a:xfrm>
            <a:prstGeom prst="rect">
              <a:avLst/>
            </a:prstGeom>
            <a:noFill/>
            <a:ln w="12700">
              <a:noFill/>
            </a:ln>
          </p:spPr>
          <p:txBody>
            <a:bodyPr wrap="none">
              <a:spAutoFit/>
            </a:bodyPr>
            <a:p>
              <a:pPr defTabSz="762000" eaLnBrk="0" hangingPunct="0"/>
              <a:r>
                <a:rPr lang="zh-CN" altLang="en-US" sz="2000" dirty="0">
                  <a:solidFill>
                    <a:srgbClr val="333399"/>
                  </a:solidFill>
                  <a:latin typeface="Arial Rounded MT Bold" panose="020F0704030504030204" pitchFamily="34" charset="0"/>
                  <a:ea typeface="黑体" panose="02010609060101010101" pitchFamily="2" charset="-122"/>
                </a:rPr>
                <a:t>应用层首部</a:t>
              </a:r>
              <a:endParaRPr lang="zh-CN" altLang="en-US" sz="2000" dirty="0">
                <a:solidFill>
                  <a:srgbClr val="333399"/>
                </a:solidFill>
                <a:latin typeface="Times New Roman" panose="02020603050405020304" pitchFamily="18" charset="0"/>
                <a:ea typeface="黑体" panose="02010609060101010101" pitchFamily="2" charset="-122"/>
              </a:endParaRPr>
            </a:p>
          </p:txBody>
        </p:sp>
        <p:sp>
          <p:nvSpPr>
            <p:cNvPr id="107599" name="Line 33"/>
            <p:cNvSpPr/>
            <p:nvPr/>
          </p:nvSpPr>
          <p:spPr>
            <a:xfrm>
              <a:off x="2109" y="1752"/>
              <a:ext cx="272" cy="223"/>
            </a:xfrm>
            <a:prstGeom prst="line">
              <a:avLst/>
            </a:prstGeom>
            <a:ln w="12700" cap="flat" cmpd="sng">
              <a:solidFill>
                <a:srgbClr val="333399"/>
              </a:solidFill>
              <a:prstDash val="solid"/>
              <a:headEnd type="none" w="sm" len="lg"/>
              <a:tailEnd type="triangle" w="med" len="lg"/>
            </a:ln>
          </p:spPr>
        </p:sp>
        <p:sp>
          <p:nvSpPr>
            <p:cNvPr id="107600" name="Rectangle 34"/>
            <p:cNvSpPr/>
            <p:nvPr/>
          </p:nvSpPr>
          <p:spPr>
            <a:xfrm>
              <a:off x="2245" y="1934"/>
              <a:ext cx="318" cy="226"/>
            </a:xfrm>
            <a:prstGeom prst="rect">
              <a:avLst/>
            </a:prstGeom>
            <a:solidFill>
              <a:srgbClr val="FF99FF"/>
            </a:solidFill>
            <a:ln w="9525" cap="flat" cmpd="sng">
              <a:solidFill>
                <a:schemeClr val="tx1"/>
              </a:solidFill>
              <a:prstDash val="solid"/>
              <a:miter/>
              <a:headEnd type="none" w="med" len="med"/>
              <a:tailEnd type="none" w="med" len="med"/>
            </a:ln>
          </p:spPr>
          <p:txBody>
            <a:bodyPr wrap="none" anchor="ctr"/>
            <a:p>
              <a:pPr algn="ctr"/>
              <a:r>
                <a:rPr lang="en-US" altLang="zh-CN" dirty="0">
                  <a:solidFill>
                    <a:srgbClr val="333399"/>
                  </a:solidFill>
                  <a:latin typeface="Arial" panose="020B0604020202020204" pitchFamily="34" charset="0"/>
                </a:rPr>
                <a:t>H</a:t>
              </a:r>
              <a:r>
                <a:rPr lang="en-US" altLang="zh-CN" b="1" baseline="-25000" dirty="0">
                  <a:solidFill>
                    <a:srgbClr val="333399"/>
                  </a:solidFill>
                  <a:latin typeface="Arial" panose="020B0604020202020204" pitchFamily="34" charset="0"/>
                </a:rPr>
                <a:t>5</a:t>
              </a:r>
              <a:endParaRPr lang="en-US" altLang="zh-CN" b="1" baseline="-25000" dirty="0">
                <a:solidFill>
                  <a:srgbClr val="333399"/>
                </a:solidFill>
                <a:latin typeface="Arial" panose="020B0604020202020204" pitchFamily="34" charset="0"/>
              </a:endParaRPr>
            </a:p>
          </p:txBody>
        </p:sp>
      </p:grpSp>
      <p:sp>
        <p:nvSpPr>
          <p:cNvPr id="128035" name="Rectangle 35"/>
          <p:cNvSpPr/>
          <p:nvPr/>
        </p:nvSpPr>
        <p:spPr>
          <a:xfrm>
            <a:off x="2360613" y="5373688"/>
            <a:ext cx="5184775" cy="358775"/>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000" dirty="0">
                <a:solidFill>
                  <a:srgbClr val="333399"/>
                </a:solidFill>
                <a:latin typeface="Arial" panose="020B0604020202020204" pitchFamily="34" charset="0"/>
                <a:ea typeface="黑体" panose="02010609060101010101" pitchFamily="2" charset="-122"/>
              </a:rPr>
              <a:t>10100110100101  </a:t>
            </a:r>
            <a:r>
              <a:rPr lang="zh-CN" altLang="en-US" sz="2000" dirty="0">
                <a:solidFill>
                  <a:srgbClr val="333399"/>
                </a:solidFill>
                <a:latin typeface="Arial" panose="020B0604020202020204" pitchFamily="34" charset="0"/>
                <a:ea typeface="黑体" panose="02010609060101010101" pitchFamily="2" charset="-122"/>
              </a:rPr>
              <a:t>比</a:t>
            </a:r>
            <a:r>
              <a:rPr lang="en-US" altLang="zh-CN" sz="2000" dirty="0">
                <a:solidFill>
                  <a:srgbClr val="333399"/>
                </a:solidFill>
                <a:latin typeface="Arial" panose="020B0604020202020204" pitchFamily="34" charset="0"/>
                <a:ea typeface="黑体" panose="02010609060101010101" pitchFamily="2" charset="-122"/>
              </a:rPr>
              <a:t>  </a:t>
            </a:r>
            <a:r>
              <a:rPr lang="zh-CN" altLang="en-US" sz="2000" dirty="0">
                <a:solidFill>
                  <a:srgbClr val="333399"/>
                </a:solidFill>
                <a:latin typeface="Arial" panose="020B0604020202020204" pitchFamily="34" charset="0"/>
                <a:ea typeface="黑体" panose="02010609060101010101" pitchFamily="2" charset="-122"/>
              </a:rPr>
              <a:t>特</a:t>
            </a:r>
            <a:r>
              <a:rPr lang="en-US" altLang="zh-CN" sz="2000" dirty="0">
                <a:solidFill>
                  <a:srgbClr val="333399"/>
                </a:solidFill>
                <a:latin typeface="Arial" panose="020B0604020202020204" pitchFamily="34" charset="0"/>
                <a:ea typeface="黑体" panose="02010609060101010101" pitchFamily="2" charset="-122"/>
              </a:rPr>
              <a:t>  </a:t>
            </a:r>
            <a:r>
              <a:rPr lang="zh-CN" altLang="en-US" sz="2000" dirty="0">
                <a:solidFill>
                  <a:srgbClr val="333399"/>
                </a:solidFill>
                <a:latin typeface="Arial" panose="020B0604020202020204" pitchFamily="34" charset="0"/>
                <a:ea typeface="黑体" panose="02010609060101010101" pitchFamily="2" charset="-122"/>
              </a:rPr>
              <a:t>流</a:t>
            </a:r>
            <a:r>
              <a:rPr lang="en-US" altLang="zh-CN" sz="2000" dirty="0">
                <a:solidFill>
                  <a:srgbClr val="333399"/>
                </a:solidFill>
                <a:latin typeface="Arial" panose="020B0604020202020204" pitchFamily="34" charset="0"/>
                <a:ea typeface="黑体" panose="02010609060101010101" pitchFamily="2" charset="-122"/>
              </a:rPr>
              <a:t>  110101110101</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107553" name="Text Box 36"/>
          <p:cNvSpPr txBox="1"/>
          <p:nvPr/>
        </p:nvSpPr>
        <p:spPr>
          <a:xfrm>
            <a:off x="2144713" y="1849438"/>
            <a:ext cx="5669280" cy="460375"/>
          </a:xfrm>
          <a:prstGeom prst="rect">
            <a:avLst/>
          </a:prstGeom>
          <a:noFill/>
          <a:ln w="12700">
            <a:noFill/>
          </a:ln>
        </p:spPr>
        <p:txBody>
          <a:bodyPr wrap="none">
            <a:spAutoFit/>
          </a:bodyPr>
          <a:p>
            <a:pPr defTabSz="762000" eaLnBrk="0" hangingPunct="0"/>
            <a:r>
              <a:rPr lang="zh-CN" altLang="en-US" sz="2400" dirty="0">
                <a:solidFill>
                  <a:srgbClr val="333399"/>
                </a:solidFill>
                <a:latin typeface="Arial" panose="020B0604020202020204" pitchFamily="34" charset="0"/>
                <a:ea typeface="黑体" panose="02010609060101010101" pitchFamily="2" charset="-122"/>
              </a:rPr>
              <a:t>注意观察加入或剥去首部（尾部）的层次</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128037" name="Rectangle 37"/>
          <p:cNvSpPr/>
          <p:nvPr/>
        </p:nvSpPr>
        <p:spPr>
          <a:xfrm>
            <a:off x="4448175" y="3070225"/>
            <a:ext cx="2592388" cy="358775"/>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Tahoma" panose="020B0604030504040204" pitchFamily="34" charset="0"/>
                <a:ea typeface="黑体" panose="02010609060101010101" pitchFamily="2" charset="-122"/>
              </a:rPr>
              <a:t>应</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用</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程</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序</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数</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据</a:t>
            </a:r>
            <a:endParaRPr lang="zh-CN" altLang="en-US" sz="2000" dirty="0">
              <a:solidFill>
                <a:srgbClr val="333399"/>
              </a:solidFill>
              <a:latin typeface="Tahoma" panose="020B0604030504040204" pitchFamily="34" charset="0"/>
              <a:ea typeface="黑体" panose="02010609060101010101" pitchFamily="2" charset="-122"/>
            </a:endParaRPr>
          </a:p>
        </p:txBody>
      </p:sp>
      <p:grpSp>
        <p:nvGrpSpPr>
          <p:cNvPr id="3" name="Group 38"/>
          <p:cNvGrpSpPr/>
          <p:nvPr/>
        </p:nvGrpSpPr>
        <p:grpSpPr>
          <a:xfrm>
            <a:off x="3944938" y="3646488"/>
            <a:ext cx="3095625" cy="358775"/>
            <a:chOff x="2245" y="2297"/>
            <a:chExt cx="1950" cy="226"/>
          </a:xfrm>
        </p:grpSpPr>
        <p:sp>
          <p:nvSpPr>
            <p:cNvPr id="107596" name="Rectangle 39"/>
            <p:cNvSpPr/>
            <p:nvPr/>
          </p:nvSpPr>
          <p:spPr>
            <a:xfrm>
              <a:off x="2245" y="2297"/>
              <a:ext cx="318" cy="226"/>
            </a:xfrm>
            <a:prstGeom prst="rect">
              <a:avLst/>
            </a:prstGeom>
            <a:solidFill>
              <a:srgbClr val="FF99FF"/>
            </a:solidFill>
            <a:ln w="9525" cap="flat" cmpd="sng">
              <a:solidFill>
                <a:schemeClr val="tx1"/>
              </a:solidFill>
              <a:prstDash val="solid"/>
              <a:miter/>
              <a:headEnd type="none" w="med" len="med"/>
              <a:tailEnd type="none" w="med" len="med"/>
            </a:ln>
          </p:spPr>
          <p:txBody>
            <a:bodyPr wrap="none" anchor="ctr"/>
            <a:p>
              <a:pPr algn="ctr"/>
              <a:r>
                <a:rPr lang="en-US" altLang="zh-CN" dirty="0">
                  <a:solidFill>
                    <a:srgbClr val="333399"/>
                  </a:solidFill>
                  <a:latin typeface="Arial" panose="020B0604020202020204" pitchFamily="34" charset="0"/>
                </a:rPr>
                <a:t>H</a:t>
              </a:r>
              <a:r>
                <a:rPr lang="en-US" altLang="zh-CN" b="1" baseline="-25000" dirty="0">
                  <a:solidFill>
                    <a:srgbClr val="333399"/>
                  </a:solidFill>
                  <a:latin typeface="Arial" panose="020B0604020202020204" pitchFamily="34" charset="0"/>
                </a:rPr>
                <a:t>5</a:t>
              </a:r>
              <a:endParaRPr lang="en-US" altLang="zh-CN" b="1" baseline="-25000" dirty="0">
                <a:solidFill>
                  <a:srgbClr val="333399"/>
                </a:solidFill>
                <a:latin typeface="Arial" panose="020B0604020202020204" pitchFamily="34" charset="0"/>
              </a:endParaRPr>
            </a:p>
          </p:txBody>
        </p:sp>
        <p:sp>
          <p:nvSpPr>
            <p:cNvPr id="107597" name="Rectangle 40"/>
            <p:cNvSpPr/>
            <p:nvPr/>
          </p:nvSpPr>
          <p:spPr>
            <a:xfrm>
              <a:off x="2562" y="2297"/>
              <a:ext cx="1633" cy="226"/>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Tahoma" panose="020B0604030504040204" pitchFamily="34" charset="0"/>
                  <a:ea typeface="黑体" panose="02010609060101010101" pitchFamily="2" charset="-122"/>
                </a:rPr>
                <a:t>应</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用</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程</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序</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数</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据</a:t>
              </a:r>
              <a:endParaRPr lang="zh-CN" altLang="en-US" sz="2000" dirty="0">
                <a:solidFill>
                  <a:srgbClr val="333399"/>
                </a:solidFill>
                <a:latin typeface="Tahoma" panose="020B0604030504040204" pitchFamily="34" charset="0"/>
                <a:ea typeface="黑体" panose="02010609060101010101" pitchFamily="2" charset="-122"/>
              </a:endParaRPr>
            </a:p>
          </p:txBody>
        </p:sp>
      </p:grpSp>
      <p:grpSp>
        <p:nvGrpSpPr>
          <p:cNvPr id="4" name="Group 41"/>
          <p:cNvGrpSpPr/>
          <p:nvPr/>
        </p:nvGrpSpPr>
        <p:grpSpPr>
          <a:xfrm>
            <a:off x="3440113" y="4222750"/>
            <a:ext cx="3600450" cy="358775"/>
            <a:chOff x="1927" y="2660"/>
            <a:chExt cx="2268" cy="226"/>
          </a:xfrm>
        </p:grpSpPr>
        <p:sp>
          <p:nvSpPr>
            <p:cNvPr id="107593" name="Rectangle 42"/>
            <p:cNvSpPr/>
            <p:nvPr/>
          </p:nvSpPr>
          <p:spPr>
            <a:xfrm>
              <a:off x="1927" y="2660"/>
              <a:ext cx="318" cy="226"/>
            </a:xfrm>
            <a:prstGeom prst="rect">
              <a:avLst/>
            </a:prstGeom>
            <a:solidFill>
              <a:srgbClr val="FF9900"/>
            </a:solidFill>
            <a:ln w="9525" cap="flat" cmpd="sng">
              <a:solidFill>
                <a:schemeClr val="tx1"/>
              </a:solidFill>
              <a:prstDash val="solid"/>
              <a:miter/>
              <a:headEnd type="none" w="med" len="med"/>
              <a:tailEnd type="none" w="med" len="med"/>
            </a:ln>
          </p:spPr>
          <p:txBody>
            <a:bodyPr wrap="none" anchor="ctr"/>
            <a:p>
              <a:pPr algn="ctr"/>
              <a:r>
                <a:rPr lang="en-US" altLang="zh-CN" dirty="0">
                  <a:solidFill>
                    <a:srgbClr val="333399"/>
                  </a:solidFill>
                  <a:latin typeface="Arial" panose="020B0604020202020204" pitchFamily="34" charset="0"/>
                </a:rPr>
                <a:t>H</a:t>
              </a:r>
              <a:r>
                <a:rPr lang="en-US" altLang="zh-CN" b="1" baseline="-25000" dirty="0">
                  <a:solidFill>
                    <a:srgbClr val="333399"/>
                  </a:solidFill>
                  <a:latin typeface="Arial" panose="020B0604020202020204" pitchFamily="34" charset="0"/>
                </a:rPr>
                <a:t>4</a:t>
              </a:r>
              <a:endParaRPr lang="en-US" altLang="zh-CN" b="1" baseline="-25000" dirty="0">
                <a:solidFill>
                  <a:srgbClr val="333399"/>
                </a:solidFill>
                <a:latin typeface="Arial" panose="020B0604020202020204" pitchFamily="34" charset="0"/>
              </a:endParaRPr>
            </a:p>
          </p:txBody>
        </p:sp>
        <p:sp>
          <p:nvSpPr>
            <p:cNvPr id="107594" name="Rectangle 43"/>
            <p:cNvSpPr/>
            <p:nvPr/>
          </p:nvSpPr>
          <p:spPr>
            <a:xfrm>
              <a:off x="2245" y="2660"/>
              <a:ext cx="318" cy="226"/>
            </a:xfrm>
            <a:prstGeom prst="rect">
              <a:avLst/>
            </a:prstGeom>
            <a:solidFill>
              <a:srgbClr val="FF99FF"/>
            </a:solidFill>
            <a:ln w="9525" cap="flat" cmpd="sng">
              <a:solidFill>
                <a:schemeClr val="tx1"/>
              </a:solidFill>
              <a:prstDash val="solid"/>
              <a:miter/>
              <a:headEnd type="none" w="med" len="med"/>
              <a:tailEnd type="none" w="med" len="med"/>
            </a:ln>
          </p:spPr>
          <p:txBody>
            <a:bodyPr wrap="none" anchor="ctr"/>
            <a:p>
              <a:pPr algn="ctr"/>
              <a:r>
                <a:rPr lang="en-US" altLang="zh-CN" dirty="0">
                  <a:solidFill>
                    <a:srgbClr val="333399"/>
                  </a:solidFill>
                  <a:latin typeface="Arial" panose="020B0604020202020204" pitchFamily="34" charset="0"/>
                </a:rPr>
                <a:t>H</a:t>
              </a:r>
              <a:r>
                <a:rPr lang="en-US" altLang="zh-CN" b="1" baseline="-25000" dirty="0">
                  <a:solidFill>
                    <a:srgbClr val="333399"/>
                  </a:solidFill>
                  <a:latin typeface="Arial" panose="020B0604020202020204" pitchFamily="34" charset="0"/>
                </a:rPr>
                <a:t>5</a:t>
              </a:r>
              <a:endParaRPr lang="en-US" altLang="zh-CN" b="1" baseline="-25000" dirty="0">
                <a:solidFill>
                  <a:srgbClr val="333399"/>
                </a:solidFill>
                <a:latin typeface="Arial" panose="020B0604020202020204" pitchFamily="34" charset="0"/>
              </a:endParaRPr>
            </a:p>
          </p:txBody>
        </p:sp>
        <p:sp>
          <p:nvSpPr>
            <p:cNvPr id="107595" name="Rectangle 44"/>
            <p:cNvSpPr/>
            <p:nvPr/>
          </p:nvSpPr>
          <p:spPr>
            <a:xfrm>
              <a:off x="2562" y="2660"/>
              <a:ext cx="1633" cy="226"/>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Tahoma" panose="020B0604030504040204" pitchFamily="34" charset="0"/>
                  <a:ea typeface="黑体" panose="02010609060101010101" pitchFamily="2" charset="-122"/>
                </a:rPr>
                <a:t>应</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用</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程</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序</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数</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据</a:t>
              </a:r>
              <a:endParaRPr lang="zh-CN" altLang="en-US" sz="2000" dirty="0">
                <a:solidFill>
                  <a:srgbClr val="333399"/>
                </a:solidFill>
                <a:latin typeface="Tahoma" panose="020B0604030504040204" pitchFamily="34" charset="0"/>
                <a:ea typeface="黑体" panose="02010609060101010101" pitchFamily="2" charset="-122"/>
              </a:endParaRPr>
            </a:p>
          </p:txBody>
        </p:sp>
      </p:grpSp>
      <p:grpSp>
        <p:nvGrpSpPr>
          <p:cNvPr id="5" name="Group 45"/>
          <p:cNvGrpSpPr/>
          <p:nvPr/>
        </p:nvGrpSpPr>
        <p:grpSpPr>
          <a:xfrm>
            <a:off x="2936875" y="4799013"/>
            <a:ext cx="4103688" cy="358775"/>
            <a:chOff x="1610" y="3023"/>
            <a:chExt cx="2585" cy="226"/>
          </a:xfrm>
        </p:grpSpPr>
        <p:sp>
          <p:nvSpPr>
            <p:cNvPr id="107589" name="Rectangle 46"/>
            <p:cNvSpPr/>
            <p:nvPr/>
          </p:nvSpPr>
          <p:spPr>
            <a:xfrm>
              <a:off x="1610" y="3023"/>
              <a:ext cx="318" cy="226"/>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pPr algn="ctr"/>
              <a:r>
                <a:rPr lang="en-US" altLang="zh-CN" dirty="0">
                  <a:solidFill>
                    <a:srgbClr val="333399"/>
                  </a:solidFill>
                  <a:latin typeface="Arial" panose="020B0604020202020204" pitchFamily="34" charset="0"/>
                </a:rPr>
                <a:t>H</a:t>
              </a:r>
              <a:r>
                <a:rPr lang="en-US" altLang="zh-CN" b="1" baseline="-25000" dirty="0">
                  <a:solidFill>
                    <a:srgbClr val="333399"/>
                  </a:solidFill>
                  <a:latin typeface="Arial" panose="020B0604020202020204" pitchFamily="34" charset="0"/>
                </a:rPr>
                <a:t>3</a:t>
              </a:r>
              <a:endParaRPr lang="en-US" altLang="zh-CN" b="1" baseline="-25000" dirty="0">
                <a:solidFill>
                  <a:srgbClr val="333399"/>
                </a:solidFill>
                <a:latin typeface="Arial" panose="020B0604020202020204" pitchFamily="34" charset="0"/>
              </a:endParaRPr>
            </a:p>
          </p:txBody>
        </p:sp>
        <p:sp>
          <p:nvSpPr>
            <p:cNvPr id="107590" name="Rectangle 47"/>
            <p:cNvSpPr/>
            <p:nvPr/>
          </p:nvSpPr>
          <p:spPr>
            <a:xfrm>
              <a:off x="1928" y="3023"/>
              <a:ext cx="318" cy="226"/>
            </a:xfrm>
            <a:prstGeom prst="rect">
              <a:avLst/>
            </a:prstGeom>
            <a:solidFill>
              <a:srgbClr val="FF9900"/>
            </a:solidFill>
            <a:ln w="9525" cap="flat" cmpd="sng">
              <a:solidFill>
                <a:schemeClr val="tx1"/>
              </a:solidFill>
              <a:prstDash val="solid"/>
              <a:miter/>
              <a:headEnd type="none" w="med" len="med"/>
              <a:tailEnd type="none" w="med" len="med"/>
            </a:ln>
          </p:spPr>
          <p:txBody>
            <a:bodyPr wrap="none" anchor="ctr"/>
            <a:p>
              <a:pPr algn="ctr"/>
              <a:r>
                <a:rPr lang="en-US" altLang="zh-CN" dirty="0">
                  <a:solidFill>
                    <a:srgbClr val="333399"/>
                  </a:solidFill>
                  <a:latin typeface="Arial" panose="020B0604020202020204" pitchFamily="34" charset="0"/>
                </a:rPr>
                <a:t>H</a:t>
              </a:r>
              <a:r>
                <a:rPr lang="en-US" altLang="zh-CN" b="1" baseline="-25000" dirty="0">
                  <a:solidFill>
                    <a:srgbClr val="333399"/>
                  </a:solidFill>
                  <a:latin typeface="Arial" panose="020B0604020202020204" pitchFamily="34" charset="0"/>
                </a:rPr>
                <a:t>4</a:t>
              </a:r>
              <a:endParaRPr lang="en-US" altLang="zh-CN" b="1" baseline="-25000" dirty="0">
                <a:solidFill>
                  <a:srgbClr val="333399"/>
                </a:solidFill>
                <a:latin typeface="Arial" panose="020B0604020202020204" pitchFamily="34" charset="0"/>
              </a:endParaRPr>
            </a:p>
          </p:txBody>
        </p:sp>
        <p:sp>
          <p:nvSpPr>
            <p:cNvPr id="107591" name="Rectangle 48"/>
            <p:cNvSpPr/>
            <p:nvPr/>
          </p:nvSpPr>
          <p:spPr>
            <a:xfrm>
              <a:off x="2246" y="3023"/>
              <a:ext cx="318" cy="226"/>
            </a:xfrm>
            <a:prstGeom prst="rect">
              <a:avLst/>
            </a:prstGeom>
            <a:solidFill>
              <a:srgbClr val="FF99FF"/>
            </a:solidFill>
            <a:ln w="9525" cap="flat" cmpd="sng">
              <a:solidFill>
                <a:schemeClr val="tx1"/>
              </a:solidFill>
              <a:prstDash val="solid"/>
              <a:miter/>
              <a:headEnd type="none" w="med" len="med"/>
              <a:tailEnd type="none" w="med" len="med"/>
            </a:ln>
          </p:spPr>
          <p:txBody>
            <a:bodyPr wrap="none" anchor="ctr"/>
            <a:p>
              <a:pPr algn="ctr"/>
              <a:r>
                <a:rPr lang="en-US" altLang="zh-CN" dirty="0">
                  <a:solidFill>
                    <a:srgbClr val="333399"/>
                  </a:solidFill>
                  <a:latin typeface="Arial" panose="020B0604020202020204" pitchFamily="34" charset="0"/>
                </a:rPr>
                <a:t>H</a:t>
              </a:r>
              <a:r>
                <a:rPr lang="en-US" altLang="zh-CN" b="1" baseline="-25000" dirty="0">
                  <a:solidFill>
                    <a:srgbClr val="333399"/>
                  </a:solidFill>
                  <a:latin typeface="Arial" panose="020B0604020202020204" pitchFamily="34" charset="0"/>
                </a:rPr>
                <a:t>5</a:t>
              </a:r>
              <a:endParaRPr lang="en-US" altLang="zh-CN" b="1" baseline="-25000" dirty="0">
                <a:solidFill>
                  <a:srgbClr val="333399"/>
                </a:solidFill>
                <a:latin typeface="Arial" panose="020B0604020202020204" pitchFamily="34" charset="0"/>
              </a:endParaRPr>
            </a:p>
          </p:txBody>
        </p:sp>
        <p:sp>
          <p:nvSpPr>
            <p:cNvPr id="107592" name="Rectangle 49"/>
            <p:cNvSpPr/>
            <p:nvPr/>
          </p:nvSpPr>
          <p:spPr>
            <a:xfrm>
              <a:off x="2562" y="3023"/>
              <a:ext cx="1633" cy="226"/>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Tahoma" panose="020B0604030504040204" pitchFamily="34" charset="0"/>
                  <a:ea typeface="黑体" panose="02010609060101010101" pitchFamily="2" charset="-122"/>
                </a:rPr>
                <a:t>应</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用</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程</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序</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数</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据</a:t>
              </a:r>
              <a:endParaRPr lang="zh-CN" altLang="en-US" sz="2000" dirty="0">
                <a:solidFill>
                  <a:srgbClr val="333399"/>
                </a:solidFill>
                <a:latin typeface="Tahoma" panose="020B0604030504040204" pitchFamily="34" charset="0"/>
                <a:ea typeface="黑体" panose="02010609060101010101" pitchFamily="2" charset="-122"/>
              </a:endParaRPr>
            </a:p>
          </p:txBody>
        </p:sp>
      </p:grpSp>
      <p:grpSp>
        <p:nvGrpSpPr>
          <p:cNvPr id="6" name="Group 50"/>
          <p:cNvGrpSpPr/>
          <p:nvPr/>
        </p:nvGrpSpPr>
        <p:grpSpPr>
          <a:xfrm>
            <a:off x="1035050" y="2781300"/>
            <a:ext cx="4781550" cy="415925"/>
            <a:chOff x="412" y="1752"/>
            <a:chExt cx="3012" cy="262"/>
          </a:xfrm>
        </p:grpSpPr>
        <p:sp>
          <p:nvSpPr>
            <p:cNvPr id="107587" name="AutoShape 51"/>
            <p:cNvSpPr/>
            <p:nvPr/>
          </p:nvSpPr>
          <p:spPr>
            <a:xfrm flipV="1">
              <a:off x="412" y="1786"/>
              <a:ext cx="124" cy="228"/>
            </a:xfrm>
            <a:prstGeom prst="upArrow">
              <a:avLst>
                <a:gd name="adj1" fmla="val 50000"/>
                <a:gd name="adj2" fmla="val 45967"/>
              </a:avLst>
            </a:prstGeom>
            <a:solidFill>
              <a:schemeClr val="hlink"/>
            </a:solidFill>
            <a:ln w="12700" cap="flat" cmpd="sng">
              <a:solidFill>
                <a:schemeClr val="tx1"/>
              </a:solidFill>
              <a:prstDash val="solid"/>
              <a:miter/>
              <a:headEnd type="none" w="med" len="med"/>
              <a:tailEnd type="none" w="med" len="med"/>
            </a:ln>
          </p:spPr>
          <p:txBody>
            <a:bodyPr vert="eaVert" wrap="none" anchor="ctr"/>
            <a:p>
              <a:endParaRPr lang="zh-CN" altLang="en-US" sz="3200" dirty="0">
                <a:latin typeface="Arial" panose="020B0604020202020204" pitchFamily="34" charset="0"/>
              </a:endParaRPr>
            </a:p>
          </p:txBody>
        </p:sp>
        <p:sp>
          <p:nvSpPr>
            <p:cNvPr id="107588" name="AutoShape 52"/>
            <p:cNvSpPr/>
            <p:nvPr/>
          </p:nvSpPr>
          <p:spPr>
            <a:xfrm flipV="1">
              <a:off x="3300" y="1752"/>
              <a:ext cx="124" cy="228"/>
            </a:xfrm>
            <a:prstGeom prst="upArrow">
              <a:avLst>
                <a:gd name="adj1" fmla="val 50000"/>
                <a:gd name="adj2" fmla="val 45967"/>
              </a:avLst>
            </a:prstGeom>
            <a:solidFill>
              <a:schemeClr val="hlink"/>
            </a:solidFill>
            <a:ln w="12700" cap="flat" cmpd="sng">
              <a:solidFill>
                <a:schemeClr val="tx1"/>
              </a:solidFill>
              <a:prstDash val="solid"/>
              <a:miter/>
              <a:headEnd type="none" w="med" len="med"/>
              <a:tailEnd type="none" w="med" len="med"/>
            </a:ln>
          </p:spPr>
          <p:txBody>
            <a:bodyPr vert="eaVert" wrap="none" anchor="ctr"/>
            <a:p>
              <a:endParaRPr lang="zh-CN" altLang="en-US" sz="3200" dirty="0">
                <a:latin typeface="Arial" panose="020B0604020202020204" pitchFamily="34" charset="0"/>
              </a:endParaRPr>
            </a:p>
          </p:txBody>
        </p:sp>
      </p:grpSp>
      <p:grpSp>
        <p:nvGrpSpPr>
          <p:cNvPr id="7" name="Group 53"/>
          <p:cNvGrpSpPr/>
          <p:nvPr/>
        </p:nvGrpSpPr>
        <p:grpSpPr>
          <a:xfrm>
            <a:off x="1031875" y="3357563"/>
            <a:ext cx="4497388" cy="396875"/>
            <a:chOff x="410" y="2115"/>
            <a:chExt cx="2833" cy="250"/>
          </a:xfrm>
        </p:grpSpPr>
        <p:sp>
          <p:nvSpPr>
            <p:cNvPr id="107585" name="AutoShape 54"/>
            <p:cNvSpPr/>
            <p:nvPr/>
          </p:nvSpPr>
          <p:spPr>
            <a:xfrm rot="10800000">
              <a:off x="410" y="2116"/>
              <a:ext cx="125" cy="249"/>
            </a:xfrm>
            <a:prstGeom prst="upArrow">
              <a:avLst>
                <a:gd name="adj1" fmla="val 50000"/>
                <a:gd name="adj2" fmla="val 49800"/>
              </a:avLst>
            </a:prstGeom>
            <a:solidFill>
              <a:schemeClr val="hlink"/>
            </a:solidFill>
            <a:ln w="12700" cap="flat" cmpd="sng">
              <a:solidFill>
                <a:schemeClr val="tx1"/>
              </a:solidFill>
              <a:prstDash val="solid"/>
              <a:miter/>
              <a:headEnd type="none" w="med" len="med"/>
              <a:tailEnd type="none" w="med" len="med"/>
            </a:ln>
          </p:spPr>
          <p:txBody>
            <a:bodyPr vert="eaVert" wrap="none" anchor="ctr"/>
            <a:p>
              <a:endParaRPr lang="zh-CN" altLang="en-US" sz="3200" dirty="0">
                <a:latin typeface="Arial" panose="020B0604020202020204" pitchFamily="34" charset="0"/>
              </a:endParaRPr>
            </a:p>
          </p:txBody>
        </p:sp>
        <p:sp>
          <p:nvSpPr>
            <p:cNvPr id="107586" name="AutoShape 55"/>
            <p:cNvSpPr/>
            <p:nvPr/>
          </p:nvSpPr>
          <p:spPr>
            <a:xfrm rot="10800000">
              <a:off x="3118" y="2115"/>
              <a:ext cx="125" cy="249"/>
            </a:xfrm>
            <a:prstGeom prst="upArrow">
              <a:avLst>
                <a:gd name="adj1" fmla="val 50000"/>
                <a:gd name="adj2" fmla="val 49800"/>
              </a:avLst>
            </a:prstGeom>
            <a:solidFill>
              <a:schemeClr val="hlink"/>
            </a:solidFill>
            <a:ln w="12700" cap="flat" cmpd="sng">
              <a:solidFill>
                <a:schemeClr val="tx1"/>
              </a:solidFill>
              <a:prstDash val="solid"/>
              <a:miter/>
              <a:headEnd type="none" w="med" len="med"/>
              <a:tailEnd type="none" w="med" len="med"/>
            </a:ln>
          </p:spPr>
          <p:txBody>
            <a:bodyPr vert="eaVert" wrap="none" anchor="ctr"/>
            <a:p>
              <a:endParaRPr lang="zh-CN" altLang="en-US" sz="3200" dirty="0">
                <a:latin typeface="Arial" panose="020B0604020202020204" pitchFamily="34" charset="0"/>
              </a:endParaRPr>
            </a:p>
          </p:txBody>
        </p:sp>
      </p:grpSp>
      <p:grpSp>
        <p:nvGrpSpPr>
          <p:cNvPr id="8" name="Group 56"/>
          <p:cNvGrpSpPr/>
          <p:nvPr/>
        </p:nvGrpSpPr>
        <p:grpSpPr>
          <a:xfrm>
            <a:off x="1031875" y="3917950"/>
            <a:ext cx="4137025" cy="409575"/>
            <a:chOff x="410" y="2468"/>
            <a:chExt cx="2606" cy="258"/>
          </a:xfrm>
        </p:grpSpPr>
        <p:sp>
          <p:nvSpPr>
            <p:cNvPr id="107583" name="AutoShape 57"/>
            <p:cNvSpPr/>
            <p:nvPr/>
          </p:nvSpPr>
          <p:spPr>
            <a:xfrm rot="10800000">
              <a:off x="410" y="2468"/>
              <a:ext cx="125" cy="248"/>
            </a:xfrm>
            <a:prstGeom prst="upArrow">
              <a:avLst>
                <a:gd name="adj1" fmla="val 50000"/>
                <a:gd name="adj2" fmla="val 49600"/>
              </a:avLst>
            </a:prstGeom>
            <a:solidFill>
              <a:schemeClr val="hlink"/>
            </a:solidFill>
            <a:ln w="12700" cap="flat" cmpd="sng">
              <a:solidFill>
                <a:schemeClr val="tx1"/>
              </a:solidFill>
              <a:prstDash val="solid"/>
              <a:miter/>
              <a:headEnd type="none" w="med" len="med"/>
              <a:tailEnd type="none" w="med" len="med"/>
            </a:ln>
          </p:spPr>
          <p:txBody>
            <a:bodyPr vert="eaVert" wrap="none" anchor="ctr"/>
            <a:p>
              <a:endParaRPr lang="zh-CN" altLang="en-US" sz="3200" dirty="0">
                <a:latin typeface="Arial" panose="020B0604020202020204" pitchFamily="34" charset="0"/>
              </a:endParaRPr>
            </a:p>
          </p:txBody>
        </p:sp>
        <p:sp>
          <p:nvSpPr>
            <p:cNvPr id="107584" name="AutoShape 58"/>
            <p:cNvSpPr/>
            <p:nvPr/>
          </p:nvSpPr>
          <p:spPr>
            <a:xfrm rot="10800000">
              <a:off x="2891" y="2478"/>
              <a:ext cx="125" cy="248"/>
            </a:xfrm>
            <a:prstGeom prst="upArrow">
              <a:avLst>
                <a:gd name="adj1" fmla="val 50000"/>
                <a:gd name="adj2" fmla="val 49600"/>
              </a:avLst>
            </a:prstGeom>
            <a:solidFill>
              <a:schemeClr val="hlink"/>
            </a:solidFill>
            <a:ln w="12700" cap="flat" cmpd="sng">
              <a:solidFill>
                <a:schemeClr val="tx1"/>
              </a:solidFill>
              <a:prstDash val="solid"/>
              <a:miter/>
              <a:headEnd type="none" w="med" len="med"/>
              <a:tailEnd type="none" w="med" len="med"/>
            </a:ln>
          </p:spPr>
          <p:txBody>
            <a:bodyPr vert="eaVert" wrap="none" anchor="ctr"/>
            <a:p>
              <a:endParaRPr lang="zh-CN" altLang="en-US" sz="3200" dirty="0">
                <a:latin typeface="Arial" panose="020B0604020202020204" pitchFamily="34" charset="0"/>
              </a:endParaRPr>
            </a:p>
          </p:txBody>
        </p:sp>
      </p:grpSp>
      <p:grpSp>
        <p:nvGrpSpPr>
          <p:cNvPr id="9" name="Group 59"/>
          <p:cNvGrpSpPr/>
          <p:nvPr/>
        </p:nvGrpSpPr>
        <p:grpSpPr>
          <a:xfrm>
            <a:off x="1030288" y="4508500"/>
            <a:ext cx="3832225" cy="444500"/>
            <a:chOff x="409" y="2840"/>
            <a:chExt cx="2414" cy="280"/>
          </a:xfrm>
        </p:grpSpPr>
        <p:sp>
          <p:nvSpPr>
            <p:cNvPr id="107581" name="AutoShape 60"/>
            <p:cNvSpPr/>
            <p:nvPr/>
          </p:nvSpPr>
          <p:spPr>
            <a:xfrm rot="10800000">
              <a:off x="409" y="2870"/>
              <a:ext cx="124" cy="250"/>
            </a:xfrm>
            <a:prstGeom prst="upArrow">
              <a:avLst>
                <a:gd name="adj1" fmla="val 50000"/>
                <a:gd name="adj2" fmla="val 50403"/>
              </a:avLst>
            </a:prstGeom>
            <a:solidFill>
              <a:schemeClr val="hlink"/>
            </a:solidFill>
            <a:ln w="12700" cap="flat" cmpd="sng">
              <a:solidFill>
                <a:schemeClr val="tx1"/>
              </a:solidFill>
              <a:prstDash val="solid"/>
              <a:miter/>
              <a:headEnd type="none" w="med" len="med"/>
              <a:tailEnd type="none" w="med" len="med"/>
            </a:ln>
          </p:spPr>
          <p:txBody>
            <a:bodyPr vert="eaVert" wrap="none" anchor="ctr"/>
            <a:p>
              <a:endParaRPr lang="zh-CN" altLang="en-US" sz="3200" dirty="0">
                <a:latin typeface="Arial" panose="020B0604020202020204" pitchFamily="34" charset="0"/>
              </a:endParaRPr>
            </a:p>
          </p:txBody>
        </p:sp>
        <p:sp>
          <p:nvSpPr>
            <p:cNvPr id="107582" name="AutoShape 61"/>
            <p:cNvSpPr/>
            <p:nvPr/>
          </p:nvSpPr>
          <p:spPr>
            <a:xfrm rot="10800000">
              <a:off x="2699" y="2840"/>
              <a:ext cx="124" cy="250"/>
            </a:xfrm>
            <a:prstGeom prst="upArrow">
              <a:avLst>
                <a:gd name="adj1" fmla="val 50000"/>
                <a:gd name="adj2" fmla="val 50403"/>
              </a:avLst>
            </a:prstGeom>
            <a:solidFill>
              <a:schemeClr val="hlink"/>
            </a:solidFill>
            <a:ln w="12700" cap="flat" cmpd="sng">
              <a:solidFill>
                <a:schemeClr val="tx1"/>
              </a:solidFill>
              <a:prstDash val="solid"/>
              <a:miter/>
              <a:headEnd type="none" w="med" len="med"/>
              <a:tailEnd type="none" w="med" len="med"/>
            </a:ln>
          </p:spPr>
          <p:txBody>
            <a:bodyPr vert="eaVert" wrap="none" anchor="ctr"/>
            <a:p>
              <a:endParaRPr lang="zh-CN" altLang="en-US" sz="3200" dirty="0">
                <a:latin typeface="Arial" panose="020B0604020202020204" pitchFamily="34" charset="0"/>
              </a:endParaRPr>
            </a:p>
          </p:txBody>
        </p:sp>
      </p:grpSp>
      <p:grpSp>
        <p:nvGrpSpPr>
          <p:cNvPr id="10" name="Group 62"/>
          <p:cNvGrpSpPr/>
          <p:nvPr/>
        </p:nvGrpSpPr>
        <p:grpSpPr>
          <a:xfrm>
            <a:off x="1030288" y="5084763"/>
            <a:ext cx="3635375" cy="460375"/>
            <a:chOff x="409" y="3203"/>
            <a:chExt cx="2290" cy="290"/>
          </a:xfrm>
        </p:grpSpPr>
        <p:sp>
          <p:nvSpPr>
            <p:cNvPr id="107579" name="AutoShape 63"/>
            <p:cNvSpPr/>
            <p:nvPr/>
          </p:nvSpPr>
          <p:spPr>
            <a:xfrm rot="10800000">
              <a:off x="409" y="3243"/>
              <a:ext cx="124" cy="250"/>
            </a:xfrm>
            <a:prstGeom prst="upArrow">
              <a:avLst>
                <a:gd name="adj1" fmla="val 50000"/>
                <a:gd name="adj2" fmla="val 50403"/>
              </a:avLst>
            </a:prstGeom>
            <a:solidFill>
              <a:schemeClr val="hlink"/>
            </a:solidFill>
            <a:ln w="12700" cap="flat" cmpd="sng">
              <a:solidFill>
                <a:schemeClr val="tx1"/>
              </a:solidFill>
              <a:prstDash val="solid"/>
              <a:miter/>
              <a:headEnd type="none" w="med" len="med"/>
              <a:tailEnd type="none" w="med" len="med"/>
            </a:ln>
          </p:spPr>
          <p:txBody>
            <a:bodyPr vert="eaVert" wrap="none" anchor="ctr"/>
            <a:p>
              <a:endParaRPr lang="zh-CN" altLang="en-US" sz="3200" dirty="0">
                <a:latin typeface="Arial" panose="020B0604020202020204" pitchFamily="34" charset="0"/>
              </a:endParaRPr>
            </a:p>
          </p:txBody>
        </p:sp>
        <p:sp>
          <p:nvSpPr>
            <p:cNvPr id="107580" name="AutoShape 64"/>
            <p:cNvSpPr/>
            <p:nvPr/>
          </p:nvSpPr>
          <p:spPr>
            <a:xfrm rot="10800000">
              <a:off x="2575" y="3203"/>
              <a:ext cx="124" cy="250"/>
            </a:xfrm>
            <a:prstGeom prst="upArrow">
              <a:avLst>
                <a:gd name="adj1" fmla="val 50000"/>
                <a:gd name="adj2" fmla="val 50403"/>
              </a:avLst>
            </a:prstGeom>
            <a:solidFill>
              <a:schemeClr val="hlink"/>
            </a:solidFill>
            <a:ln w="12700" cap="flat" cmpd="sng">
              <a:solidFill>
                <a:schemeClr val="tx1"/>
              </a:solidFill>
              <a:prstDash val="solid"/>
              <a:miter/>
              <a:headEnd type="none" w="med" len="med"/>
              <a:tailEnd type="none" w="med" len="med"/>
            </a:ln>
          </p:spPr>
          <p:txBody>
            <a:bodyPr vert="eaVert" wrap="none" anchor="ctr"/>
            <a:p>
              <a:endParaRPr lang="zh-CN" altLang="en-US" sz="3200" dirty="0">
                <a:latin typeface="Arial" panose="020B0604020202020204" pitchFamily="34" charset="0"/>
              </a:endParaRPr>
            </a:p>
          </p:txBody>
        </p:sp>
      </p:grpSp>
      <p:grpSp>
        <p:nvGrpSpPr>
          <p:cNvPr id="11" name="Group 65"/>
          <p:cNvGrpSpPr/>
          <p:nvPr/>
        </p:nvGrpSpPr>
        <p:grpSpPr>
          <a:xfrm>
            <a:off x="2432050" y="2930525"/>
            <a:ext cx="1512888" cy="1074738"/>
            <a:chOff x="1292" y="1846"/>
            <a:chExt cx="953" cy="677"/>
          </a:xfrm>
        </p:grpSpPr>
        <p:sp>
          <p:nvSpPr>
            <p:cNvPr id="107576" name="Rectangle 66"/>
            <p:cNvSpPr/>
            <p:nvPr/>
          </p:nvSpPr>
          <p:spPr>
            <a:xfrm>
              <a:off x="1927" y="2297"/>
              <a:ext cx="318" cy="226"/>
            </a:xfrm>
            <a:prstGeom prst="rect">
              <a:avLst/>
            </a:prstGeom>
            <a:solidFill>
              <a:srgbClr val="FF9900"/>
            </a:solidFill>
            <a:ln w="9525" cap="flat" cmpd="sng">
              <a:solidFill>
                <a:schemeClr val="tx1"/>
              </a:solidFill>
              <a:prstDash val="solid"/>
              <a:miter/>
              <a:headEnd type="none" w="med" len="med"/>
              <a:tailEnd type="none" w="med" len="med"/>
            </a:ln>
          </p:spPr>
          <p:txBody>
            <a:bodyPr wrap="none" anchor="ctr"/>
            <a:p>
              <a:pPr algn="ctr"/>
              <a:r>
                <a:rPr lang="en-US" altLang="zh-CN" dirty="0">
                  <a:solidFill>
                    <a:srgbClr val="333399"/>
                  </a:solidFill>
                  <a:latin typeface="Arial" panose="020B0604020202020204" pitchFamily="34" charset="0"/>
                </a:rPr>
                <a:t>H</a:t>
              </a:r>
              <a:r>
                <a:rPr lang="en-US" altLang="zh-CN" b="1" baseline="-25000" dirty="0">
                  <a:solidFill>
                    <a:srgbClr val="333399"/>
                  </a:solidFill>
                  <a:latin typeface="Arial" panose="020B0604020202020204" pitchFamily="34" charset="0"/>
                </a:rPr>
                <a:t>4</a:t>
              </a:r>
              <a:endParaRPr lang="en-US" altLang="zh-CN" b="1" baseline="-25000" dirty="0">
                <a:solidFill>
                  <a:srgbClr val="333399"/>
                </a:solidFill>
                <a:latin typeface="Arial" panose="020B0604020202020204" pitchFamily="34" charset="0"/>
              </a:endParaRPr>
            </a:p>
          </p:txBody>
        </p:sp>
        <p:sp>
          <p:nvSpPr>
            <p:cNvPr id="107577" name="Text Box 67"/>
            <p:cNvSpPr txBox="1"/>
            <p:nvPr/>
          </p:nvSpPr>
          <p:spPr>
            <a:xfrm>
              <a:off x="1292" y="1846"/>
              <a:ext cx="915" cy="251"/>
            </a:xfrm>
            <a:prstGeom prst="rect">
              <a:avLst/>
            </a:prstGeom>
            <a:noFill/>
            <a:ln w="12700">
              <a:noFill/>
            </a:ln>
          </p:spPr>
          <p:txBody>
            <a:bodyPr wrap="none">
              <a:spAutoFit/>
            </a:bodyPr>
            <a:p>
              <a:pPr defTabSz="762000" eaLnBrk="0" hangingPunct="0"/>
              <a:r>
                <a:rPr lang="zh-CN" altLang="en-US" sz="2000" dirty="0">
                  <a:solidFill>
                    <a:srgbClr val="333399"/>
                  </a:solidFill>
                  <a:latin typeface="Arial Rounded MT Bold" panose="020F0704030504030204" pitchFamily="34" charset="0"/>
                  <a:ea typeface="黑体" panose="02010609060101010101" pitchFamily="2" charset="-122"/>
                </a:rPr>
                <a:t>运输层首部</a:t>
              </a:r>
              <a:endParaRPr lang="zh-CN" altLang="en-US" sz="2000" dirty="0">
                <a:solidFill>
                  <a:srgbClr val="333399"/>
                </a:solidFill>
                <a:latin typeface="Times New Roman" panose="02020603050405020304" pitchFamily="18" charset="0"/>
                <a:ea typeface="黑体" panose="02010609060101010101" pitchFamily="2" charset="-122"/>
              </a:endParaRPr>
            </a:p>
          </p:txBody>
        </p:sp>
        <p:sp>
          <p:nvSpPr>
            <p:cNvPr id="107578" name="Line 68"/>
            <p:cNvSpPr/>
            <p:nvPr/>
          </p:nvSpPr>
          <p:spPr>
            <a:xfrm>
              <a:off x="1791" y="2069"/>
              <a:ext cx="227" cy="227"/>
            </a:xfrm>
            <a:prstGeom prst="line">
              <a:avLst/>
            </a:prstGeom>
            <a:ln w="12700" cap="flat" cmpd="sng">
              <a:solidFill>
                <a:srgbClr val="333399"/>
              </a:solidFill>
              <a:prstDash val="solid"/>
              <a:headEnd type="none" w="sm" len="lg"/>
              <a:tailEnd type="triangle" w="med" len="lg"/>
            </a:ln>
          </p:spPr>
        </p:sp>
      </p:grpSp>
      <p:grpSp>
        <p:nvGrpSpPr>
          <p:cNvPr id="12" name="Group 69"/>
          <p:cNvGrpSpPr/>
          <p:nvPr/>
        </p:nvGrpSpPr>
        <p:grpSpPr>
          <a:xfrm>
            <a:off x="1914525" y="3429000"/>
            <a:ext cx="1525588" cy="1152525"/>
            <a:chOff x="966" y="2160"/>
            <a:chExt cx="961" cy="726"/>
          </a:xfrm>
        </p:grpSpPr>
        <p:sp>
          <p:nvSpPr>
            <p:cNvPr id="107573" name="Rectangle 70"/>
            <p:cNvSpPr/>
            <p:nvPr/>
          </p:nvSpPr>
          <p:spPr>
            <a:xfrm>
              <a:off x="1609" y="2660"/>
              <a:ext cx="318" cy="226"/>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pPr algn="ctr"/>
              <a:r>
                <a:rPr lang="en-US" altLang="zh-CN" dirty="0">
                  <a:solidFill>
                    <a:srgbClr val="333399"/>
                  </a:solidFill>
                  <a:latin typeface="Arial" panose="020B0604020202020204" pitchFamily="34" charset="0"/>
                </a:rPr>
                <a:t>H</a:t>
              </a:r>
              <a:r>
                <a:rPr lang="en-US" altLang="zh-CN" b="1" baseline="-25000" dirty="0">
                  <a:solidFill>
                    <a:srgbClr val="333399"/>
                  </a:solidFill>
                  <a:latin typeface="Arial" panose="020B0604020202020204" pitchFamily="34" charset="0"/>
                </a:rPr>
                <a:t>3</a:t>
              </a:r>
              <a:endParaRPr lang="en-US" altLang="zh-CN" b="1" baseline="-25000" dirty="0">
                <a:solidFill>
                  <a:srgbClr val="333399"/>
                </a:solidFill>
                <a:latin typeface="Arial" panose="020B0604020202020204" pitchFamily="34" charset="0"/>
              </a:endParaRPr>
            </a:p>
          </p:txBody>
        </p:sp>
        <p:sp>
          <p:nvSpPr>
            <p:cNvPr id="107574" name="Text Box 71"/>
            <p:cNvSpPr txBox="1"/>
            <p:nvPr/>
          </p:nvSpPr>
          <p:spPr>
            <a:xfrm>
              <a:off x="966" y="2160"/>
              <a:ext cx="915" cy="251"/>
            </a:xfrm>
            <a:prstGeom prst="rect">
              <a:avLst/>
            </a:prstGeom>
            <a:noFill/>
            <a:ln w="12700">
              <a:noFill/>
            </a:ln>
          </p:spPr>
          <p:txBody>
            <a:bodyPr wrap="none">
              <a:spAutoFit/>
            </a:bodyPr>
            <a:p>
              <a:pPr defTabSz="762000" eaLnBrk="0" hangingPunct="0"/>
              <a:r>
                <a:rPr lang="zh-CN" altLang="en-US" sz="2000" dirty="0">
                  <a:solidFill>
                    <a:srgbClr val="333399"/>
                  </a:solidFill>
                  <a:latin typeface="Arial Rounded MT Bold" panose="020F0704030504030204" pitchFamily="34" charset="0"/>
                  <a:ea typeface="黑体" panose="02010609060101010101" pitchFamily="2" charset="-122"/>
                </a:rPr>
                <a:t>网络层首部</a:t>
              </a:r>
              <a:endParaRPr lang="zh-CN" altLang="en-US" sz="2000" dirty="0">
                <a:solidFill>
                  <a:srgbClr val="333399"/>
                </a:solidFill>
                <a:latin typeface="Times New Roman" panose="02020603050405020304" pitchFamily="18" charset="0"/>
                <a:ea typeface="黑体" panose="02010609060101010101" pitchFamily="2" charset="-122"/>
              </a:endParaRPr>
            </a:p>
          </p:txBody>
        </p:sp>
        <p:sp>
          <p:nvSpPr>
            <p:cNvPr id="107575" name="Line 72"/>
            <p:cNvSpPr/>
            <p:nvPr/>
          </p:nvSpPr>
          <p:spPr>
            <a:xfrm>
              <a:off x="1474" y="2387"/>
              <a:ext cx="227" cy="272"/>
            </a:xfrm>
            <a:prstGeom prst="line">
              <a:avLst/>
            </a:prstGeom>
            <a:ln w="12700" cap="flat" cmpd="sng">
              <a:solidFill>
                <a:srgbClr val="333399"/>
              </a:solidFill>
              <a:prstDash val="solid"/>
              <a:headEnd type="none" w="sm" len="lg"/>
              <a:tailEnd type="triangle" w="med" len="lg"/>
            </a:ln>
          </p:spPr>
        </p:sp>
      </p:grpSp>
      <p:grpSp>
        <p:nvGrpSpPr>
          <p:cNvPr id="13" name="Group 73"/>
          <p:cNvGrpSpPr/>
          <p:nvPr/>
        </p:nvGrpSpPr>
        <p:grpSpPr>
          <a:xfrm>
            <a:off x="1774825" y="3860800"/>
            <a:ext cx="1162050" cy="1295400"/>
            <a:chOff x="878" y="2432"/>
            <a:chExt cx="732" cy="816"/>
          </a:xfrm>
        </p:grpSpPr>
        <p:sp>
          <p:nvSpPr>
            <p:cNvPr id="107570" name="Rectangle 74"/>
            <p:cNvSpPr/>
            <p:nvPr/>
          </p:nvSpPr>
          <p:spPr>
            <a:xfrm>
              <a:off x="1247" y="3022"/>
              <a:ext cx="363" cy="226"/>
            </a:xfrm>
            <a:prstGeom prst="rect">
              <a:avLst/>
            </a:prstGeom>
            <a:solidFill>
              <a:srgbClr val="66FFFF"/>
            </a:solidFill>
            <a:ln w="9525" cap="flat" cmpd="sng">
              <a:solidFill>
                <a:schemeClr val="tx1"/>
              </a:solidFill>
              <a:prstDash val="solid"/>
              <a:miter/>
              <a:headEnd type="none" w="med" len="med"/>
              <a:tailEnd type="none" w="med" len="med"/>
            </a:ln>
          </p:spPr>
          <p:txBody>
            <a:bodyPr wrap="none" anchor="ctr"/>
            <a:p>
              <a:pPr algn="ctr"/>
              <a:r>
                <a:rPr lang="en-US" altLang="zh-CN" dirty="0">
                  <a:solidFill>
                    <a:srgbClr val="333399"/>
                  </a:solidFill>
                  <a:latin typeface="Arial" panose="020B0604020202020204" pitchFamily="34" charset="0"/>
                </a:rPr>
                <a:t>H</a:t>
              </a:r>
              <a:r>
                <a:rPr lang="en-US" altLang="zh-CN" b="1" baseline="-25000" dirty="0">
                  <a:solidFill>
                    <a:srgbClr val="333399"/>
                  </a:solidFill>
                  <a:latin typeface="Arial" panose="020B0604020202020204" pitchFamily="34" charset="0"/>
                </a:rPr>
                <a:t>2</a:t>
              </a:r>
              <a:endParaRPr lang="en-US" altLang="zh-CN" b="1" baseline="-25000" dirty="0">
                <a:solidFill>
                  <a:srgbClr val="333399"/>
                </a:solidFill>
                <a:latin typeface="Arial" panose="020B0604020202020204" pitchFamily="34" charset="0"/>
              </a:endParaRPr>
            </a:p>
          </p:txBody>
        </p:sp>
        <p:sp>
          <p:nvSpPr>
            <p:cNvPr id="107571" name="Text Box 75"/>
            <p:cNvSpPr txBox="1"/>
            <p:nvPr/>
          </p:nvSpPr>
          <p:spPr>
            <a:xfrm>
              <a:off x="878" y="2432"/>
              <a:ext cx="595" cy="406"/>
            </a:xfrm>
            <a:prstGeom prst="rect">
              <a:avLst/>
            </a:prstGeom>
            <a:noFill/>
            <a:ln w="12700">
              <a:noFill/>
            </a:ln>
          </p:spPr>
          <p:txBody>
            <a:bodyPr wrap="none">
              <a:spAutoFit/>
            </a:bodyPr>
            <a:p>
              <a:pPr algn="ctr" defTabSz="762000" eaLnBrk="0" hangingPunct="0">
                <a:lnSpc>
                  <a:spcPct val="90000"/>
                </a:lnSpc>
              </a:pPr>
              <a:r>
                <a:rPr lang="zh-CN" altLang="en-US" sz="2000" dirty="0">
                  <a:solidFill>
                    <a:srgbClr val="333399"/>
                  </a:solidFill>
                  <a:latin typeface="Arial Rounded MT Bold" panose="020F0704030504030204" pitchFamily="34" charset="0"/>
                  <a:ea typeface="黑体" panose="02010609060101010101" pitchFamily="2" charset="-122"/>
                </a:rPr>
                <a:t>链路层</a:t>
              </a:r>
              <a:endParaRPr lang="en-US" altLang="zh-CN" sz="2000" dirty="0">
                <a:solidFill>
                  <a:srgbClr val="333399"/>
                </a:solidFill>
                <a:latin typeface="Arial Rounded MT Bold" panose="020F0704030504030204" pitchFamily="34" charset="0"/>
                <a:ea typeface="黑体" panose="02010609060101010101" pitchFamily="2" charset="-122"/>
              </a:endParaRPr>
            </a:p>
            <a:p>
              <a:pPr algn="ctr" defTabSz="762000" eaLnBrk="0" hangingPunct="0">
                <a:lnSpc>
                  <a:spcPct val="90000"/>
                </a:lnSpc>
              </a:pPr>
              <a:r>
                <a:rPr lang="zh-CN" altLang="en-US" sz="2000" dirty="0">
                  <a:solidFill>
                    <a:srgbClr val="333399"/>
                  </a:solidFill>
                  <a:latin typeface="Arial Rounded MT Bold" panose="020F0704030504030204" pitchFamily="34" charset="0"/>
                  <a:ea typeface="黑体" panose="02010609060101010101" pitchFamily="2" charset="-122"/>
                </a:rPr>
                <a:t>首部</a:t>
              </a:r>
              <a:endParaRPr lang="zh-CN" altLang="en-US" sz="2000" dirty="0">
                <a:solidFill>
                  <a:srgbClr val="333399"/>
                </a:solidFill>
                <a:latin typeface="Times New Roman" panose="02020603050405020304" pitchFamily="18" charset="0"/>
                <a:ea typeface="黑体" panose="02010609060101010101" pitchFamily="2" charset="-122"/>
              </a:endParaRPr>
            </a:p>
          </p:txBody>
        </p:sp>
        <p:sp>
          <p:nvSpPr>
            <p:cNvPr id="107572" name="Line 76"/>
            <p:cNvSpPr/>
            <p:nvPr/>
          </p:nvSpPr>
          <p:spPr>
            <a:xfrm>
              <a:off x="1284" y="2799"/>
              <a:ext cx="145" cy="223"/>
            </a:xfrm>
            <a:prstGeom prst="line">
              <a:avLst/>
            </a:prstGeom>
            <a:ln w="12700" cap="flat" cmpd="sng">
              <a:solidFill>
                <a:srgbClr val="333399"/>
              </a:solidFill>
              <a:prstDash val="solid"/>
              <a:headEnd type="none" w="sm" len="lg"/>
              <a:tailEnd type="triangle" w="med" len="lg"/>
            </a:ln>
          </p:spPr>
        </p:sp>
      </p:grpSp>
      <p:grpSp>
        <p:nvGrpSpPr>
          <p:cNvPr id="14" name="Group 77"/>
          <p:cNvGrpSpPr/>
          <p:nvPr/>
        </p:nvGrpSpPr>
        <p:grpSpPr>
          <a:xfrm>
            <a:off x="7040563" y="3867150"/>
            <a:ext cx="1006475" cy="1290638"/>
            <a:chOff x="4195" y="2436"/>
            <a:chExt cx="634" cy="813"/>
          </a:xfrm>
        </p:grpSpPr>
        <p:sp>
          <p:nvSpPr>
            <p:cNvPr id="107567" name="Rectangle 78"/>
            <p:cNvSpPr/>
            <p:nvPr/>
          </p:nvSpPr>
          <p:spPr>
            <a:xfrm>
              <a:off x="4195" y="3023"/>
              <a:ext cx="318" cy="226"/>
            </a:xfrm>
            <a:prstGeom prst="rect">
              <a:avLst/>
            </a:prstGeom>
            <a:solidFill>
              <a:srgbClr val="CCFF33"/>
            </a:solidFill>
            <a:ln w="9525" cap="flat" cmpd="sng">
              <a:solidFill>
                <a:schemeClr val="tx1"/>
              </a:solidFill>
              <a:prstDash val="solid"/>
              <a:miter/>
              <a:headEnd type="none" w="med" len="med"/>
              <a:tailEnd type="none" w="med" len="med"/>
            </a:ln>
          </p:spPr>
          <p:txBody>
            <a:bodyPr wrap="none" anchor="ctr"/>
            <a:p>
              <a:pPr algn="ctr"/>
              <a:r>
                <a:rPr lang="en-US" altLang="zh-CN" dirty="0">
                  <a:solidFill>
                    <a:srgbClr val="333399"/>
                  </a:solidFill>
                  <a:latin typeface="Arial" panose="020B0604020202020204" pitchFamily="34" charset="0"/>
                </a:rPr>
                <a:t>T</a:t>
              </a:r>
              <a:r>
                <a:rPr lang="en-US" altLang="zh-CN" b="1" baseline="-25000" dirty="0">
                  <a:solidFill>
                    <a:srgbClr val="333399"/>
                  </a:solidFill>
                  <a:latin typeface="Arial" panose="020B0604020202020204" pitchFamily="34" charset="0"/>
                </a:rPr>
                <a:t>2</a:t>
              </a:r>
              <a:endParaRPr lang="en-US" altLang="zh-CN" b="1" baseline="-25000" dirty="0">
                <a:solidFill>
                  <a:srgbClr val="333399"/>
                </a:solidFill>
                <a:latin typeface="Arial" panose="020B0604020202020204" pitchFamily="34" charset="0"/>
              </a:endParaRPr>
            </a:p>
          </p:txBody>
        </p:sp>
        <p:sp>
          <p:nvSpPr>
            <p:cNvPr id="107568" name="Line 79"/>
            <p:cNvSpPr/>
            <p:nvPr/>
          </p:nvSpPr>
          <p:spPr>
            <a:xfrm flipH="1">
              <a:off x="4377" y="2840"/>
              <a:ext cx="136" cy="182"/>
            </a:xfrm>
            <a:prstGeom prst="line">
              <a:avLst/>
            </a:prstGeom>
            <a:ln w="12700" cap="flat" cmpd="sng">
              <a:solidFill>
                <a:srgbClr val="333399"/>
              </a:solidFill>
              <a:prstDash val="solid"/>
              <a:headEnd type="none" w="sm" len="lg"/>
              <a:tailEnd type="triangle" w="med" len="lg"/>
            </a:ln>
          </p:spPr>
        </p:sp>
        <p:sp>
          <p:nvSpPr>
            <p:cNvPr id="107569" name="Text Box 80"/>
            <p:cNvSpPr txBox="1"/>
            <p:nvPr/>
          </p:nvSpPr>
          <p:spPr>
            <a:xfrm>
              <a:off x="4234" y="2436"/>
              <a:ext cx="595" cy="406"/>
            </a:xfrm>
            <a:prstGeom prst="rect">
              <a:avLst/>
            </a:prstGeom>
            <a:noFill/>
            <a:ln w="12700">
              <a:noFill/>
            </a:ln>
          </p:spPr>
          <p:txBody>
            <a:bodyPr wrap="none">
              <a:spAutoFit/>
            </a:bodyPr>
            <a:p>
              <a:pPr algn="ctr" defTabSz="762000" eaLnBrk="0" hangingPunct="0">
                <a:lnSpc>
                  <a:spcPct val="90000"/>
                </a:lnSpc>
              </a:pPr>
              <a:r>
                <a:rPr lang="zh-CN" altLang="en-US" sz="2000" dirty="0">
                  <a:solidFill>
                    <a:srgbClr val="333399"/>
                  </a:solidFill>
                  <a:latin typeface="Arial Rounded MT Bold" panose="020F0704030504030204" pitchFamily="34" charset="0"/>
                  <a:ea typeface="黑体" panose="02010609060101010101" pitchFamily="2" charset="-122"/>
                </a:rPr>
                <a:t>链路层</a:t>
              </a:r>
              <a:endParaRPr lang="en-US" altLang="zh-CN" sz="2000" dirty="0">
                <a:solidFill>
                  <a:srgbClr val="333399"/>
                </a:solidFill>
                <a:latin typeface="Arial Rounded MT Bold" panose="020F0704030504030204" pitchFamily="34" charset="0"/>
                <a:ea typeface="黑体" panose="02010609060101010101" pitchFamily="2" charset="-122"/>
              </a:endParaRPr>
            </a:p>
            <a:p>
              <a:pPr algn="ctr" defTabSz="762000" eaLnBrk="0" hangingPunct="0">
                <a:lnSpc>
                  <a:spcPct val="90000"/>
                </a:lnSpc>
              </a:pPr>
              <a:r>
                <a:rPr lang="zh-CN" altLang="en-US" sz="2000" dirty="0">
                  <a:solidFill>
                    <a:srgbClr val="333399"/>
                  </a:solidFill>
                  <a:latin typeface="Arial Rounded MT Bold" panose="020F0704030504030204" pitchFamily="34" charset="0"/>
                  <a:ea typeface="黑体" panose="02010609060101010101" pitchFamily="2" charset="-122"/>
                </a:rPr>
                <a:t>尾部</a:t>
              </a:r>
              <a:endParaRPr lang="zh-CN" altLang="en-US" sz="2000" dirty="0">
                <a:solidFill>
                  <a:srgbClr val="333399"/>
                </a:solidFill>
                <a:latin typeface="Times New Roman" panose="02020603050405020304" pitchFamily="18" charset="0"/>
                <a:ea typeface="黑体" panose="02010609060101010101" pitchFamily="2" charset="-122"/>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8030"/>
                                        </p:tgtEl>
                                        <p:attrNameLst>
                                          <p:attrName>style.visibility</p:attrName>
                                        </p:attrNameLst>
                                      </p:cBhvr>
                                      <p:to>
                                        <p:strVal val="visible"/>
                                      </p:to>
                                    </p:set>
                                  </p:childTnLst>
                                </p:cTn>
                              </p:par>
                            </p:childTnLst>
                          </p:cTn>
                        </p:par>
                        <p:par>
                          <p:cTn id="7" fill="hold">
                            <p:stCondLst>
                              <p:cond delay="500"/>
                            </p:stCondLst>
                            <p:childTnLst>
                              <p:par>
                                <p:cTn id="8" presetID="22" presetClass="entr" presetSubtype="1" fill="hold" nodeType="afterEffect">
                                  <p:stCondLst>
                                    <p:cond delay="100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1000"/>
                                        <p:tgtEl>
                                          <p:spTgt spid="6"/>
                                        </p:tgtEl>
                                      </p:cBhvr>
                                    </p:animEffect>
                                  </p:childTnLst>
                                </p:cTn>
                              </p:par>
                            </p:childTnLst>
                          </p:cTn>
                        </p:par>
                        <p:par>
                          <p:cTn id="11" fill="hold">
                            <p:stCondLst>
                              <p:cond delay="2500"/>
                            </p:stCondLst>
                            <p:childTnLst>
                              <p:par>
                                <p:cTn id="12" presetID="1" presetClass="entr" presetSubtype="0" fill="hold" grpId="0" nodeType="afterEffect">
                                  <p:stCondLst>
                                    <p:cond delay="500"/>
                                  </p:stCondLst>
                                  <p:childTnLst>
                                    <p:set>
                                      <p:cBhvr>
                                        <p:cTn id="13" dur="1" fill="hold">
                                          <p:stCondLst>
                                            <p:cond delay="0"/>
                                          </p:stCondLst>
                                        </p:cTn>
                                        <p:tgtEl>
                                          <p:spTgt spid="128037"/>
                                        </p:tgtEl>
                                        <p:attrNameLst>
                                          <p:attrName>style.visibility</p:attrName>
                                        </p:attrNameLst>
                                      </p:cBhvr>
                                      <p:to>
                                        <p:strVal val="visible"/>
                                      </p:to>
                                    </p:set>
                                  </p:childTnLst>
                                </p:cTn>
                              </p:par>
                            </p:childTnLst>
                          </p:cTn>
                        </p:par>
                        <p:par>
                          <p:cTn id="14" fill="hold">
                            <p:stCondLst>
                              <p:cond delay="3000"/>
                            </p:stCondLst>
                            <p:childTnLst>
                              <p:par>
                                <p:cTn id="15" presetID="12" presetClass="entr" presetSubtype="8" fill="hold" nodeType="afterEffect">
                                  <p:stCondLst>
                                    <p:cond delay="1000"/>
                                  </p:stCondLst>
                                  <p:childTnLst>
                                    <p:set>
                                      <p:cBhvr>
                                        <p:cTn id="16" dur="1" fill="hold">
                                          <p:stCondLst>
                                            <p:cond delay="0"/>
                                          </p:stCondLst>
                                        </p:cTn>
                                        <p:tgtEl>
                                          <p:spTgt spid="2"/>
                                        </p:tgtEl>
                                        <p:attrNameLst>
                                          <p:attrName>style.visibility</p:attrName>
                                        </p:attrNameLst>
                                      </p:cBhvr>
                                      <p:to>
                                        <p:strVal val="visible"/>
                                      </p:to>
                                    </p:set>
                                    <p:animEffect transition="in" filter="slide(fromLeft)">
                                      <p:cBhvr>
                                        <p:cTn id="17" dur="1000"/>
                                        <p:tgtEl>
                                          <p:spTgt spid="2"/>
                                        </p:tgtEl>
                                      </p:cBhvr>
                                    </p:animEffect>
                                  </p:childTnLst>
                                </p:cTn>
                              </p:par>
                            </p:childTnLst>
                          </p:cTn>
                        </p:par>
                        <p:par>
                          <p:cTn id="18" fill="hold">
                            <p:stCondLst>
                              <p:cond delay="5000"/>
                            </p:stCondLst>
                            <p:childTnLst>
                              <p:par>
                                <p:cTn id="19" presetID="9" presetClass="emph" presetSubtype="0" nodeType="afterEffect">
                                  <p:stCondLst>
                                    <p:cond delay="500"/>
                                  </p:stCondLst>
                                  <p:childTnLst>
                                    <p:set>
                                      <p:cBhvr rctx="PPT">
                                        <p:cTn id="20" dur="indefinite"/>
                                        <p:tgtEl>
                                          <p:spTgt spid="6"/>
                                        </p:tgtEl>
                                        <p:attrNameLst>
                                          <p:attrName>style.opacity</p:attrName>
                                        </p:attrNameLst>
                                      </p:cBhvr>
                                      <p:to>
                                        <p:strVal val="0.5"/>
                                      </p:to>
                                    </p:set>
                                    <p:animEffect filter="image" prLst="opacity: 0.5">
                                      <p:cBhvr rctx="IE">
                                        <p:cTn id="21" dur="indefinite"/>
                                        <p:tgtEl>
                                          <p:spTgt spid="6"/>
                                        </p:tgtEl>
                                      </p:cBhvr>
                                    </p:animEffect>
                                  </p:childTnLst>
                                </p:cTn>
                              </p:par>
                            </p:childTnLst>
                          </p:cTn>
                        </p:par>
                        <p:par>
                          <p:cTn id="22" fill="hold">
                            <p:stCondLst>
                              <p:cond delay="5500"/>
                            </p:stCondLst>
                            <p:childTnLst>
                              <p:par>
                                <p:cTn id="23" presetID="22" presetClass="entr" presetSubtype="1" fill="hold" nodeType="afterEffect">
                                  <p:stCondLst>
                                    <p:cond delay="50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1000"/>
                                        <p:tgtEl>
                                          <p:spTgt spid="7"/>
                                        </p:tgtEl>
                                      </p:cBhvr>
                                    </p:animEffect>
                                  </p:childTnLst>
                                </p:cTn>
                              </p:par>
                            </p:childTnLst>
                          </p:cTn>
                        </p:par>
                        <p:par>
                          <p:cTn id="26" fill="hold">
                            <p:stCondLst>
                              <p:cond delay="7000"/>
                            </p:stCondLst>
                            <p:childTnLst>
                              <p:par>
                                <p:cTn id="27" presetID="1" presetClass="entr" presetSubtype="0" fill="hold" nodeType="afterEffect">
                                  <p:stCondLst>
                                    <p:cond delay="500"/>
                                  </p:stCondLst>
                                  <p:childTnLst>
                                    <p:set>
                                      <p:cBhvr>
                                        <p:cTn id="28" dur="1" fill="hold">
                                          <p:stCondLst>
                                            <p:cond delay="0"/>
                                          </p:stCondLst>
                                        </p:cTn>
                                        <p:tgtEl>
                                          <p:spTgt spid="3"/>
                                        </p:tgtEl>
                                        <p:attrNameLst>
                                          <p:attrName>style.visibility</p:attrName>
                                        </p:attrNameLst>
                                      </p:cBhvr>
                                      <p:to>
                                        <p:strVal val="visible"/>
                                      </p:to>
                                    </p:set>
                                  </p:childTnLst>
                                </p:cTn>
                              </p:par>
                            </p:childTnLst>
                          </p:cTn>
                        </p:par>
                        <p:par>
                          <p:cTn id="29" fill="hold">
                            <p:stCondLst>
                              <p:cond delay="7500"/>
                            </p:stCondLst>
                            <p:childTnLst>
                              <p:par>
                                <p:cTn id="30" presetID="12" presetClass="entr" presetSubtype="8" fill="hold" nodeType="afterEffect">
                                  <p:stCondLst>
                                    <p:cond delay="1000"/>
                                  </p:stCondLst>
                                  <p:childTnLst>
                                    <p:set>
                                      <p:cBhvr>
                                        <p:cTn id="31" dur="1" fill="hold">
                                          <p:stCondLst>
                                            <p:cond delay="0"/>
                                          </p:stCondLst>
                                        </p:cTn>
                                        <p:tgtEl>
                                          <p:spTgt spid="11"/>
                                        </p:tgtEl>
                                        <p:attrNameLst>
                                          <p:attrName>style.visibility</p:attrName>
                                        </p:attrNameLst>
                                      </p:cBhvr>
                                      <p:to>
                                        <p:strVal val="visible"/>
                                      </p:to>
                                    </p:set>
                                    <p:animEffect transition="in" filter="slide(fromLeft)">
                                      <p:cBhvr>
                                        <p:cTn id="32" dur="1000"/>
                                        <p:tgtEl>
                                          <p:spTgt spid="11"/>
                                        </p:tgtEl>
                                      </p:cBhvr>
                                    </p:animEffect>
                                  </p:childTnLst>
                                </p:cTn>
                              </p:par>
                            </p:childTnLst>
                          </p:cTn>
                        </p:par>
                        <p:par>
                          <p:cTn id="33" fill="hold">
                            <p:stCondLst>
                              <p:cond delay="9500"/>
                            </p:stCondLst>
                            <p:childTnLst>
                              <p:par>
                                <p:cTn id="34" presetID="9" presetClass="emph" presetSubtype="0" nodeType="afterEffect">
                                  <p:stCondLst>
                                    <p:cond delay="0"/>
                                  </p:stCondLst>
                                  <p:childTnLst>
                                    <p:set>
                                      <p:cBhvr rctx="PPT">
                                        <p:cTn id="35" dur="indefinite"/>
                                        <p:tgtEl>
                                          <p:spTgt spid="7"/>
                                        </p:tgtEl>
                                        <p:attrNameLst>
                                          <p:attrName>style.opacity</p:attrName>
                                        </p:attrNameLst>
                                      </p:cBhvr>
                                      <p:to>
                                        <p:strVal val="0.5"/>
                                      </p:to>
                                    </p:set>
                                    <p:animEffect filter="image" prLst="opacity: 0.5">
                                      <p:cBhvr rctx="IE">
                                        <p:cTn id="36" dur="indefinite"/>
                                        <p:tgtEl>
                                          <p:spTgt spid="7"/>
                                        </p:tgtEl>
                                      </p:cBhvr>
                                    </p:animEffect>
                                  </p:childTnLst>
                                </p:cTn>
                              </p:par>
                            </p:childTnLst>
                          </p:cTn>
                        </p:par>
                        <p:par>
                          <p:cTn id="37" fill="hold">
                            <p:stCondLst>
                              <p:cond delay="9500"/>
                            </p:stCondLst>
                            <p:childTnLst>
                              <p:par>
                                <p:cTn id="38" presetID="22" presetClass="entr" presetSubtype="1" fill="hold"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up)">
                                      <p:cBhvr>
                                        <p:cTn id="40" dur="1000"/>
                                        <p:tgtEl>
                                          <p:spTgt spid="8"/>
                                        </p:tgtEl>
                                      </p:cBhvr>
                                    </p:animEffect>
                                  </p:childTnLst>
                                </p:cTn>
                              </p:par>
                            </p:childTnLst>
                          </p:cTn>
                        </p:par>
                        <p:par>
                          <p:cTn id="41" fill="hold">
                            <p:stCondLst>
                              <p:cond delay="10500"/>
                            </p:stCondLst>
                            <p:childTnLst>
                              <p:par>
                                <p:cTn id="42" presetID="1" presetClass="entr" presetSubtype="0" fill="hold" nodeType="afterEffect">
                                  <p:stCondLst>
                                    <p:cond delay="500"/>
                                  </p:stCondLst>
                                  <p:childTnLst>
                                    <p:set>
                                      <p:cBhvr>
                                        <p:cTn id="43" dur="1" fill="hold">
                                          <p:stCondLst>
                                            <p:cond delay="0"/>
                                          </p:stCondLst>
                                        </p:cTn>
                                        <p:tgtEl>
                                          <p:spTgt spid="4"/>
                                        </p:tgtEl>
                                        <p:attrNameLst>
                                          <p:attrName>style.visibility</p:attrName>
                                        </p:attrNameLst>
                                      </p:cBhvr>
                                      <p:to>
                                        <p:strVal val="visible"/>
                                      </p:to>
                                    </p:set>
                                  </p:childTnLst>
                                </p:cTn>
                              </p:par>
                            </p:childTnLst>
                          </p:cTn>
                        </p:par>
                        <p:par>
                          <p:cTn id="44" fill="hold">
                            <p:stCondLst>
                              <p:cond delay="11000"/>
                            </p:stCondLst>
                            <p:childTnLst>
                              <p:par>
                                <p:cTn id="45" presetID="12" presetClass="entr" presetSubtype="8" fill="hold" nodeType="afterEffect">
                                  <p:stCondLst>
                                    <p:cond delay="1000"/>
                                  </p:stCondLst>
                                  <p:childTnLst>
                                    <p:set>
                                      <p:cBhvr>
                                        <p:cTn id="46" dur="1" fill="hold">
                                          <p:stCondLst>
                                            <p:cond delay="0"/>
                                          </p:stCondLst>
                                        </p:cTn>
                                        <p:tgtEl>
                                          <p:spTgt spid="12"/>
                                        </p:tgtEl>
                                        <p:attrNameLst>
                                          <p:attrName>style.visibility</p:attrName>
                                        </p:attrNameLst>
                                      </p:cBhvr>
                                      <p:to>
                                        <p:strVal val="visible"/>
                                      </p:to>
                                    </p:set>
                                    <p:animEffect transition="in" filter="slide(fromLeft)">
                                      <p:cBhvr>
                                        <p:cTn id="47" dur="1000"/>
                                        <p:tgtEl>
                                          <p:spTgt spid="12"/>
                                        </p:tgtEl>
                                      </p:cBhvr>
                                    </p:animEffect>
                                  </p:childTnLst>
                                </p:cTn>
                              </p:par>
                            </p:childTnLst>
                          </p:cTn>
                        </p:par>
                        <p:par>
                          <p:cTn id="48" fill="hold">
                            <p:stCondLst>
                              <p:cond delay="13000"/>
                            </p:stCondLst>
                            <p:childTnLst>
                              <p:par>
                                <p:cTn id="49" presetID="9" presetClass="emph" presetSubtype="0" nodeType="afterEffect">
                                  <p:stCondLst>
                                    <p:cond delay="0"/>
                                  </p:stCondLst>
                                  <p:childTnLst>
                                    <p:set>
                                      <p:cBhvr rctx="PPT">
                                        <p:cTn id="50" dur="indefinite"/>
                                        <p:tgtEl>
                                          <p:spTgt spid="8"/>
                                        </p:tgtEl>
                                        <p:attrNameLst>
                                          <p:attrName>style.opacity</p:attrName>
                                        </p:attrNameLst>
                                      </p:cBhvr>
                                      <p:to>
                                        <p:strVal val="0.5"/>
                                      </p:to>
                                    </p:set>
                                    <p:animEffect filter="image" prLst="opacity: 0.5">
                                      <p:cBhvr rctx="IE">
                                        <p:cTn id="51" dur="indefinite"/>
                                        <p:tgtEl>
                                          <p:spTgt spid="8"/>
                                        </p:tgtEl>
                                      </p:cBhvr>
                                    </p:animEffect>
                                  </p:childTnLst>
                                </p:cTn>
                              </p:par>
                            </p:childTnLst>
                          </p:cTn>
                        </p:par>
                        <p:par>
                          <p:cTn id="52" fill="hold">
                            <p:stCondLst>
                              <p:cond delay="13000"/>
                            </p:stCondLst>
                            <p:childTnLst>
                              <p:par>
                                <p:cTn id="53" presetID="22" presetClass="entr" presetSubtype="1"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up)">
                                      <p:cBhvr>
                                        <p:cTn id="55" dur="1000"/>
                                        <p:tgtEl>
                                          <p:spTgt spid="9"/>
                                        </p:tgtEl>
                                      </p:cBhvr>
                                    </p:animEffect>
                                  </p:childTnLst>
                                </p:cTn>
                              </p:par>
                            </p:childTnLst>
                          </p:cTn>
                        </p:par>
                        <p:par>
                          <p:cTn id="56" fill="hold">
                            <p:stCondLst>
                              <p:cond delay="14000"/>
                            </p:stCondLst>
                            <p:childTnLst>
                              <p:par>
                                <p:cTn id="57" presetID="1" presetClass="entr" presetSubtype="0" fill="hold" nodeType="afterEffect">
                                  <p:stCondLst>
                                    <p:cond delay="500"/>
                                  </p:stCondLst>
                                  <p:childTnLst>
                                    <p:set>
                                      <p:cBhvr>
                                        <p:cTn id="58" dur="1" fill="hold">
                                          <p:stCondLst>
                                            <p:cond delay="0"/>
                                          </p:stCondLst>
                                        </p:cTn>
                                        <p:tgtEl>
                                          <p:spTgt spid="5"/>
                                        </p:tgtEl>
                                        <p:attrNameLst>
                                          <p:attrName>style.visibility</p:attrName>
                                        </p:attrNameLst>
                                      </p:cBhvr>
                                      <p:to>
                                        <p:strVal val="visible"/>
                                      </p:to>
                                    </p:set>
                                  </p:childTnLst>
                                </p:cTn>
                              </p:par>
                            </p:childTnLst>
                          </p:cTn>
                        </p:par>
                        <p:par>
                          <p:cTn id="59" fill="hold">
                            <p:stCondLst>
                              <p:cond delay="14500"/>
                            </p:stCondLst>
                            <p:childTnLst>
                              <p:par>
                                <p:cTn id="60" presetID="12" presetClass="entr" presetSubtype="8" fill="hold"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slide(fromLeft)">
                                      <p:cBhvr>
                                        <p:cTn id="62" dur="1000"/>
                                        <p:tgtEl>
                                          <p:spTgt spid="13"/>
                                        </p:tgtEl>
                                      </p:cBhvr>
                                    </p:animEffect>
                                  </p:childTnLst>
                                </p:cTn>
                              </p:par>
                            </p:childTnLst>
                          </p:cTn>
                        </p:par>
                        <p:par>
                          <p:cTn id="63" fill="hold">
                            <p:stCondLst>
                              <p:cond delay="15500"/>
                            </p:stCondLst>
                            <p:childTnLst>
                              <p:par>
                                <p:cTn id="64" presetID="12" presetClass="entr" presetSubtype="2" fill="hold" nodeType="after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slide(fromRight)">
                                      <p:cBhvr>
                                        <p:cTn id="66" dur="1000"/>
                                        <p:tgtEl>
                                          <p:spTgt spid="14"/>
                                        </p:tgtEl>
                                      </p:cBhvr>
                                    </p:animEffect>
                                  </p:childTnLst>
                                </p:cTn>
                              </p:par>
                            </p:childTnLst>
                          </p:cTn>
                        </p:par>
                        <p:par>
                          <p:cTn id="67" fill="hold">
                            <p:stCondLst>
                              <p:cond delay="16500"/>
                            </p:stCondLst>
                            <p:childTnLst>
                              <p:par>
                                <p:cTn id="68" presetID="22" presetClass="entr" presetSubtype="1" fill="hold" nodeType="after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wipe(up)">
                                      <p:cBhvr>
                                        <p:cTn id="70" dur="1000"/>
                                        <p:tgtEl>
                                          <p:spTgt spid="10"/>
                                        </p:tgtEl>
                                      </p:cBhvr>
                                    </p:animEffect>
                                  </p:childTnLst>
                                </p:cTn>
                              </p:par>
                            </p:childTnLst>
                          </p:cTn>
                        </p:par>
                        <p:par>
                          <p:cTn id="71" fill="hold">
                            <p:stCondLst>
                              <p:cond delay="17500"/>
                            </p:stCondLst>
                            <p:childTnLst>
                              <p:par>
                                <p:cTn id="72" presetID="9" presetClass="emph" presetSubtype="0" nodeType="afterEffect">
                                  <p:stCondLst>
                                    <p:cond delay="0"/>
                                  </p:stCondLst>
                                  <p:childTnLst>
                                    <p:set>
                                      <p:cBhvr rctx="PPT">
                                        <p:cTn id="73" dur="indefinite"/>
                                        <p:tgtEl>
                                          <p:spTgt spid="9"/>
                                        </p:tgtEl>
                                        <p:attrNameLst>
                                          <p:attrName>style.opacity</p:attrName>
                                        </p:attrNameLst>
                                      </p:cBhvr>
                                      <p:to>
                                        <p:strVal val="0.5"/>
                                      </p:to>
                                    </p:set>
                                    <p:animEffect filter="image" prLst="opacity: 0.5">
                                      <p:cBhvr rctx="IE">
                                        <p:cTn id="74" dur="indefinite"/>
                                        <p:tgtEl>
                                          <p:spTgt spid="9"/>
                                        </p:tgtEl>
                                      </p:cBhvr>
                                    </p:animEffect>
                                  </p:childTnLst>
                                </p:cTn>
                              </p:par>
                            </p:childTnLst>
                          </p:cTn>
                        </p:par>
                        <p:par>
                          <p:cTn id="75" fill="hold">
                            <p:stCondLst>
                              <p:cond delay="17500"/>
                            </p:stCondLst>
                            <p:childTnLst>
                              <p:par>
                                <p:cTn id="76" presetID="1" presetClass="entr" presetSubtype="0" fill="hold" grpId="0" nodeType="afterEffect">
                                  <p:stCondLst>
                                    <p:cond delay="500"/>
                                  </p:stCondLst>
                                  <p:childTnLst>
                                    <p:set>
                                      <p:cBhvr>
                                        <p:cTn id="77" dur="1" fill="hold">
                                          <p:stCondLst>
                                            <p:cond delay="0"/>
                                          </p:stCondLst>
                                        </p:cTn>
                                        <p:tgtEl>
                                          <p:spTgt spid="1280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30" grpId="0" bldLvl="0" animBg="1"/>
      <p:bldP spid="128035" grpId="0" bldLvl="0" animBg="1"/>
      <p:bldP spid="128037" grpId="0" bldLvl="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Rectangle 2"/>
          <p:cNvSpPr>
            <a:spLocks noGrp="1"/>
          </p:cNvSpPr>
          <p:nvPr>
            <p:ph type="title" idx="4294967295"/>
          </p:nvPr>
        </p:nvSpPr>
        <p:spPr/>
        <p:txBody>
          <a:bodyPr vert="horz" wrap="square" lIns="91440" tIns="45720" rIns="91440" bIns="45720" anchor="ctr"/>
          <a:p>
            <a:pPr algn="ctr" eaLnBrk="1" hangingPunct="1"/>
            <a:r>
              <a:rPr lang="zh-CN" altLang="en-US" dirty="0"/>
              <a:t>主机</a:t>
            </a:r>
            <a:r>
              <a:rPr lang="en-US" altLang="zh-CN" sz="1400" dirty="0"/>
              <a:t> </a:t>
            </a:r>
            <a:r>
              <a:rPr lang="en-US" altLang="zh-CN" dirty="0"/>
              <a:t>1</a:t>
            </a:r>
            <a:r>
              <a:rPr lang="en-US" altLang="zh-CN" sz="1400" dirty="0"/>
              <a:t> </a:t>
            </a:r>
            <a:r>
              <a:rPr lang="zh-CN" altLang="en-US" dirty="0"/>
              <a:t>向主机</a:t>
            </a:r>
            <a:r>
              <a:rPr lang="en-US" altLang="zh-CN" sz="1400" dirty="0"/>
              <a:t> </a:t>
            </a:r>
            <a:r>
              <a:rPr lang="en-US" altLang="zh-CN" dirty="0"/>
              <a:t>2</a:t>
            </a:r>
            <a:r>
              <a:rPr lang="en-US" altLang="zh-CN" sz="1400" dirty="0"/>
              <a:t> </a:t>
            </a:r>
            <a:r>
              <a:rPr lang="zh-CN" altLang="en-US" dirty="0"/>
              <a:t>发送数据</a:t>
            </a:r>
            <a:r>
              <a:rPr lang="en-US" altLang="zh-CN" dirty="0">
                <a:solidFill>
                  <a:schemeClr val="tx1"/>
                </a:solidFill>
              </a:rPr>
              <a:t> </a:t>
            </a:r>
            <a:endParaRPr lang="en-US" altLang="zh-CN" dirty="0">
              <a:solidFill>
                <a:schemeClr val="tx1"/>
              </a:solidFill>
            </a:endParaRPr>
          </a:p>
        </p:txBody>
      </p:sp>
      <p:sp>
        <p:nvSpPr>
          <p:cNvPr id="108547" name="AutoShape 3"/>
          <p:cNvSpPr/>
          <p:nvPr/>
        </p:nvSpPr>
        <p:spPr>
          <a:xfrm rot="-5400000">
            <a:off x="4754563" y="1531938"/>
            <a:ext cx="417512" cy="8991600"/>
          </a:xfrm>
          <a:prstGeom prst="can">
            <a:avLst>
              <a:gd name="adj" fmla="val 48653"/>
            </a:avLst>
          </a:prstGeom>
          <a:gradFill rotWithShape="0">
            <a:gsLst>
              <a:gs pos="0">
                <a:srgbClr val="ACACAC"/>
              </a:gs>
              <a:gs pos="50000">
                <a:srgbClr val="EAEAEA"/>
              </a:gs>
              <a:gs pos="100000">
                <a:srgbClr val="ACACAC"/>
              </a:gs>
            </a:gsLst>
            <a:lin ang="5400000" scaled="1"/>
            <a:tileRect/>
          </a:gradFill>
          <a:ln w="19050" cap="flat" cmpd="sng">
            <a:solidFill>
              <a:schemeClr val="tx1"/>
            </a:solidFill>
            <a:prstDash val="solid"/>
            <a:headEnd type="none" w="sm" len="lg"/>
            <a:tailEnd type="none" w="sm" len="lg"/>
          </a:ln>
        </p:spPr>
        <p:txBody>
          <a:bodyPr wrap="none" anchor="ctr"/>
          <a:p>
            <a:endParaRPr lang="zh-CN" altLang="en-US" sz="3200" dirty="0">
              <a:latin typeface="Arial" panose="020B0604020202020204" pitchFamily="34" charset="0"/>
            </a:endParaRPr>
          </a:p>
        </p:txBody>
      </p:sp>
      <p:sp>
        <p:nvSpPr>
          <p:cNvPr id="108548" name="AutoShape 4"/>
          <p:cNvSpPr/>
          <p:nvPr/>
        </p:nvSpPr>
        <p:spPr>
          <a:xfrm>
            <a:off x="914400" y="2847975"/>
            <a:ext cx="838200" cy="2997200"/>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08549" name="Text Box 5"/>
          <p:cNvSpPr txBox="1"/>
          <p:nvPr/>
        </p:nvSpPr>
        <p:spPr>
          <a:xfrm>
            <a:off x="1162050" y="3027363"/>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5</a:t>
            </a:r>
            <a:endParaRPr lang="en-US" altLang="zh-CN" sz="2000" dirty="0">
              <a:solidFill>
                <a:srgbClr val="333399"/>
              </a:solidFill>
              <a:latin typeface="Arial" panose="020B0604020202020204" pitchFamily="34" charset="0"/>
            </a:endParaRPr>
          </a:p>
        </p:txBody>
      </p:sp>
      <p:sp>
        <p:nvSpPr>
          <p:cNvPr id="108550" name="Text Box 6"/>
          <p:cNvSpPr txBox="1"/>
          <p:nvPr/>
        </p:nvSpPr>
        <p:spPr>
          <a:xfrm>
            <a:off x="1162050" y="3654425"/>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4</a:t>
            </a:r>
            <a:endParaRPr lang="en-US" altLang="zh-CN" sz="2000" dirty="0">
              <a:solidFill>
                <a:srgbClr val="333399"/>
              </a:solidFill>
              <a:latin typeface="Arial" panose="020B0604020202020204" pitchFamily="34" charset="0"/>
            </a:endParaRPr>
          </a:p>
        </p:txBody>
      </p:sp>
      <p:sp>
        <p:nvSpPr>
          <p:cNvPr id="108551" name="Text Box 7"/>
          <p:cNvSpPr txBox="1"/>
          <p:nvPr/>
        </p:nvSpPr>
        <p:spPr>
          <a:xfrm>
            <a:off x="1162050" y="42116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3</a:t>
            </a:r>
            <a:endParaRPr lang="en-US" altLang="zh-CN" sz="2000" dirty="0">
              <a:solidFill>
                <a:srgbClr val="333399"/>
              </a:solidFill>
              <a:latin typeface="Arial" panose="020B0604020202020204" pitchFamily="34" charset="0"/>
            </a:endParaRPr>
          </a:p>
        </p:txBody>
      </p:sp>
      <p:sp>
        <p:nvSpPr>
          <p:cNvPr id="108552" name="Text Box 8"/>
          <p:cNvSpPr txBox="1"/>
          <p:nvPr/>
        </p:nvSpPr>
        <p:spPr>
          <a:xfrm>
            <a:off x="1162050" y="47704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2</a:t>
            </a:r>
            <a:endParaRPr lang="en-US" altLang="zh-CN" sz="2000" dirty="0">
              <a:solidFill>
                <a:srgbClr val="333399"/>
              </a:solidFill>
              <a:latin typeface="Arial" panose="020B0604020202020204" pitchFamily="34" charset="0"/>
            </a:endParaRPr>
          </a:p>
        </p:txBody>
      </p:sp>
      <p:sp>
        <p:nvSpPr>
          <p:cNvPr id="108553" name="Text Box 9"/>
          <p:cNvSpPr txBox="1"/>
          <p:nvPr/>
        </p:nvSpPr>
        <p:spPr>
          <a:xfrm>
            <a:off x="1162050" y="5337175"/>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1</a:t>
            </a:r>
            <a:endParaRPr lang="en-US" altLang="zh-CN" sz="2000" dirty="0">
              <a:solidFill>
                <a:srgbClr val="333399"/>
              </a:solidFill>
              <a:latin typeface="Arial" panose="020B0604020202020204" pitchFamily="34" charset="0"/>
            </a:endParaRPr>
          </a:p>
        </p:txBody>
      </p:sp>
      <p:sp>
        <p:nvSpPr>
          <p:cNvPr id="108554" name="Freeform 10"/>
          <p:cNvSpPr/>
          <p:nvPr/>
        </p:nvSpPr>
        <p:spPr>
          <a:xfrm>
            <a:off x="914400" y="3449638"/>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42"/>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8555" name="Freeform 11"/>
          <p:cNvSpPr/>
          <p:nvPr/>
        </p:nvSpPr>
        <p:spPr>
          <a:xfrm>
            <a:off x="923925" y="4024313"/>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36"/>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8556" name="Freeform 12"/>
          <p:cNvSpPr/>
          <p:nvPr/>
        </p:nvSpPr>
        <p:spPr>
          <a:xfrm>
            <a:off x="901700" y="4600575"/>
            <a:ext cx="869950" cy="60325"/>
          </a:xfrm>
          <a:custGeom>
            <a:avLst/>
            <a:gdLst>
              <a:gd name="txL" fmla="*/ 0 w 548"/>
              <a:gd name="txT" fmla="*/ 0 h 42"/>
              <a:gd name="txR" fmla="*/ 548 w 548"/>
              <a:gd name="txB" fmla="*/ 42 h 42"/>
            </a:gdLst>
            <a:ahLst/>
            <a:cxnLst>
              <a:cxn ang="0">
                <a:pos x="0" y="2147483647"/>
              </a:cxn>
              <a:cxn ang="0">
                <a:pos x="2147483647" y="2147483647"/>
              </a:cxn>
              <a:cxn ang="0">
                <a:pos x="2147483647" y="0"/>
              </a:cxn>
            </a:cxnLst>
            <a:rect l="txL" t="txT" r="txR" b="txB"/>
            <a:pathLst>
              <a:path w="548" h="42">
                <a:moveTo>
                  <a:pt x="0" y="42"/>
                </a:moveTo>
                <a:lnTo>
                  <a:pt x="482" y="42"/>
                </a:lnTo>
                <a:cubicBezTo>
                  <a:pt x="504" y="28"/>
                  <a:pt x="548" y="0"/>
                  <a:pt x="548"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8557" name="Freeform 13"/>
          <p:cNvSpPr/>
          <p:nvPr/>
        </p:nvSpPr>
        <p:spPr>
          <a:xfrm>
            <a:off x="901700" y="5192713"/>
            <a:ext cx="860425" cy="60325"/>
          </a:xfrm>
          <a:custGeom>
            <a:avLst/>
            <a:gdLst>
              <a:gd name="txL" fmla="*/ 0 w 542"/>
              <a:gd name="txT" fmla="*/ 0 h 42"/>
              <a:gd name="txR" fmla="*/ 542 w 542"/>
              <a:gd name="txB" fmla="*/ 42 h 42"/>
            </a:gdLst>
            <a:ahLst/>
            <a:cxnLst>
              <a:cxn ang="0">
                <a:pos x="0" y="2147483647"/>
              </a:cxn>
              <a:cxn ang="0">
                <a:pos x="2147483647" y="2147483647"/>
              </a:cxn>
              <a:cxn ang="0">
                <a:pos x="2147483647" y="0"/>
              </a:cxn>
            </a:cxnLst>
            <a:rect l="txL" t="txT" r="txR" b="txB"/>
            <a:pathLst>
              <a:path w="542" h="42">
                <a:moveTo>
                  <a:pt x="0" y="42"/>
                </a:moveTo>
                <a:lnTo>
                  <a:pt x="476" y="42"/>
                </a:lnTo>
                <a:cubicBezTo>
                  <a:pt x="498" y="28"/>
                  <a:pt x="542" y="0"/>
                  <a:pt x="542"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8558" name="AutoShape 14"/>
          <p:cNvSpPr/>
          <p:nvPr/>
        </p:nvSpPr>
        <p:spPr>
          <a:xfrm>
            <a:off x="8267700" y="2814638"/>
            <a:ext cx="838200" cy="3030537"/>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08559" name="Text Box 15"/>
          <p:cNvSpPr txBox="1"/>
          <p:nvPr/>
        </p:nvSpPr>
        <p:spPr>
          <a:xfrm>
            <a:off x="8305800" y="29924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5</a:t>
            </a:r>
            <a:endParaRPr lang="en-US" altLang="zh-CN" sz="2000" dirty="0">
              <a:solidFill>
                <a:srgbClr val="333399"/>
              </a:solidFill>
              <a:latin typeface="Arial" panose="020B0604020202020204" pitchFamily="34" charset="0"/>
            </a:endParaRPr>
          </a:p>
        </p:txBody>
      </p:sp>
      <p:sp>
        <p:nvSpPr>
          <p:cNvPr id="108560" name="Text Box 16"/>
          <p:cNvSpPr txBox="1"/>
          <p:nvPr/>
        </p:nvSpPr>
        <p:spPr>
          <a:xfrm>
            <a:off x="8305800" y="361950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4</a:t>
            </a:r>
            <a:endParaRPr lang="en-US" altLang="zh-CN" sz="2000" dirty="0">
              <a:solidFill>
                <a:srgbClr val="333399"/>
              </a:solidFill>
              <a:latin typeface="Arial" panose="020B0604020202020204" pitchFamily="34" charset="0"/>
            </a:endParaRPr>
          </a:p>
        </p:txBody>
      </p:sp>
      <p:sp>
        <p:nvSpPr>
          <p:cNvPr id="108561" name="Text Box 17"/>
          <p:cNvSpPr txBox="1"/>
          <p:nvPr/>
        </p:nvSpPr>
        <p:spPr>
          <a:xfrm>
            <a:off x="8305800" y="4176713"/>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3</a:t>
            </a:r>
            <a:endParaRPr lang="en-US" altLang="zh-CN" sz="2000" dirty="0">
              <a:solidFill>
                <a:srgbClr val="333399"/>
              </a:solidFill>
              <a:latin typeface="Arial" panose="020B0604020202020204" pitchFamily="34" charset="0"/>
            </a:endParaRPr>
          </a:p>
        </p:txBody>
      </p:sp>
      <p:sp>
        <p:nvSpPr>
          <p:cNvPr id="108562" name="Text Box 18"/>
          <p:cNvSpPr txBox="1"/>
          <p:nvPr/>
        </p:nvSpPr>
        <p:spPr>
          <a:xfrm>
            <a:off x="8305800" y="473710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2</a:t>
            </a:r>
            <a:endParaRPr lang="en-US" altLang="zh-CN" sz="2000" dirty="0">
              <a:solidFill>
                <a:srgbClr val="333399"/>
              </a:solidFill>
              <a:latin typeface="Arial" panose="020B0604020202020204" pitchFamily="34" charset="0"/>
            </a:endParaRPr>
          </a:p>
        </p:txBody>
      </p:sp>
      <p:sp>
        <p:nvSpPr>
          <p:cNvPr id="108563" name="Text Box 19"/>
          <p:cNvSpPr txBox="1"/>
          <p:nvPr/>
        </p:nvSpPr>
        <p:spPr>
          <a:xfrm>
            <a:off x="8305800" y="530225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1</a:t>
            </a:r>
            <a:endParaRPr lang="en-US" altLang="zh-CN" sz="2000" dirty="0">
              <a:solidFill>
                <a:srgbClr val="333399"/>
              </a:solidFill>
              <a:latin typeface="Arial" panose="020B0604020202020204" pitchFamily="34" charset="0"/>
            </a:endParaRPr>
          </a:p>
        </p:txBody>
      </p:sp>
      <p:sp>
        <p:nvSpPr>
          <p:cNvPr id="108564" name="Freeform 20"/>
          <p:cNvSpPr/>
          <p:nvPr/>
        </p:nvSpPr>
        <p:spPr>
          <a:xfrm>
            <a:off x="8267700" y="3414713"/>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42"/>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8565" name="Freeform 21"/>
          <p:cNvSpPr/>
          <p:nvPr/>
        </p:nvSpPr>
        <p:spPr>
          <a:xfrm>
            <a:off x="8277225" y="3989388"/>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36"/>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8566" name="Freeform 22"/>
          <p:cNvSpPr/>
          <p:nvPr/>
        </p:nvSpPr>
        <p:spPr>
          <a:xfrm>
            <a:off x="8255000" y="4565650"/>
            <a:ext cx="869950" cy="60325"/>
          </a:xfrm>
          <a:custGeom>
            <a:avLst/>
            <a:gdLst>
              <a:gd name="txL" fmla="*/ 0 w 548"/>
              <a:gd name="txT" fmla="*/ 0 h 42"/>
              <a:gd name="txR" fmla="*/ 548 w 548"/>
              <a:gd name="txB" fmla="*/ 42 h 42"/>
            </a:gdLst>
            <a:ahLst/>
            <a:cxnLst>
              <a:cxn ang="0">
                <a:pos x="0" y="2147483647"/>
              </a:cxn>
              <a:cxn ang="0">
                <a:pos x="2147483647" y="2147483647"/>
              </a:cxn>
              <a:cxn ang="0">
                <a:pos x="2147483647" y="0"/>
              </a:cxn>
            </a:cxnLst>
            <a:rect l="txL" t="txT" r="txR" b="txB"/>
            <a:pathLst>
              <a:path w="548" h="42">
                <a:moveTo>
                  <a:pt x="0" y="42"/>
                </a:moveTo>
                <a:lnTo>
                  <a:pt x="482" y="42"/>
                </a:lnTo>
                <a:cubicBezTo>
                  <a:pt x="504" y="28"/>
                  <a:pt x="548" y="0"/>
                  <a:pt x="548"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8567" name="Freeform 23"/>
          <p:cNvSpPr/>
          <p:nvPr/>
        </p:nvSpPr>
        <p:spPr>
          <a:xfrm>
            <a:off x="8255000" y="5157788"/>
            <a:ext cx="860425" cy="60325"/>
          </a:xfrm>
          <a:custGeom>
            <a:avLst/>
            <a:gdLst>
              <a:gd name="txL" fmla="*/ 0 w 542"/>
              <a:gd name="txT" fmla="*/ 0 h 42"/>
              <a:gd name="txR" fmla="*/ 542 w 542"/>
              <a:gd name="txB" fmla="*/ 42 h 42"/>
            </a:gdLst>
            <a:ahLst/>
            <a:cxnLst>
              <a:cxn ang="0">
                <a:pos x="0" y="2147483647"/>
              </a:cxn>
              <a:cxn ang="0">
                <a:pos x="2147483647" y="2147483647"/>
              </a:cxn>
              <a:cxn ang="0">
                <a:pos x="2147483647" y="0"/>
              </a:cxn>
            </a:cxnLst>
            <a:rect l="txL" t="txT" r="txR" b="txB"/>
            <a:pathLst>
              <a:path w="542" h="42">
                <a:moveTo>
                  <a:pt x="0" y="42"/>
                </a:moveTo>
                <a:lnTo>
                  <a:pt x="476" y="42"/>
                </a:lnTo>
                <a:cubicBezTo>
                  <a:pt x="498" y="28"/>
                  <a:pt x="542" y="0"/>
                  <a:pt x="542"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8568" name="Text Box 24"/>
          <p:cNvSpPr txBox="1"/>
          <p:nvPr/>
        </p:nvSpPr>
        <p:spPr>
          <a:xfrm>
            <a:off x="776288" y="1973263"/>
            <a:ext cx="867410" cy="398780"/>
          </a:xfrm>
          <a:prstGeom prst="rect">
            <a:avLst/>
          </a:prstGeom>
          <a:noFill/>
          <a:ln w="12700">
            <a:noFill/>
          </a:ln>
        </p:spPr>
        <p:txBody>
          <a:bodyPr wrap="none">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en-US" altLang="zh-CN" sz="1000" dirty="0">
                <a:solidFill>
                  <a:srgbClr val="333399"/>
                </a:solidFill>
                <a:latin typeface="Arial" panose="020B0604020202020204" pitchFamily="34" charset="0"/>
                <a:ea typeface="黑体" panose="02010609060101010101" pitchFamily="2" charset="-122"/>
              </a:rPr>
              <a:t> </a:t>
            </a:r>
            <a:r>
              <a:rPr lang="en-US" altLang="zh-CN" sz="2000" dirty="0">
                <a:solidFill>
                  <a:srgbClr val="333399"/>
                </a:solidFill>
                <a:latin typeface="Arial" panose="020B0604020202020204" pitchFamily="34" charset="0"/>
                <a:ea typeface="黑体" panose="02010609060101010101" pitchFamily="2" charset="-122"/>
              </a:rPr>
              <a:t>1</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108569" name="AutoShape 25"/>
          <p:cNvSpPr/>
          <p:nvPr/>
        </p:nvSpPr>
        <p:spPr>
          <a:xfrm>
            <a:off x="8415338" y="2317750"/>
            <a:ext cx="685800" cy="557213"/>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08570" name="Text Box 26"/>
          <p:cNvSpPr txBox="1"/>
          <p:nvPr/>
        </p:nvSpPr>
        <p:spPr>
          <a:xfrm>
            <a:off x="8408988" y="2422525"/>
            <a:ext cx="614045"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AP</a:t>
            </a:r>
            <a:r>
              <a:rPr lang="en-US" altLang="zh-CN" sz="2000" b="1" baseline="-25000" dirty="0">
                <a:solidFill>
                  <a:srgbClr val="333399"/>
                </a:solidFill>
                <a:latin typeface="Arial" panose="020B0604020202020204" pitchFamily="34" charset="0"/>
              </a:rPr>
              <a:t>2</a:t>
            </a:r>
            <a:endParaRPr lang="en-US" altLang="zh-CN" sz="2000" b="1" dirty="0">
              <a:solidFill>
                <a:srgbClr val="333399"/>
              </a:solidFill>
              <a:latin typeface="Arial" panose="020B0604020202020204" pitchFamily="34" charset="0"/>
            </a:endParaRPr>
          </a:p>
        </p:txBody>
      </p:sp>
      <p:sp>
        <p:nvSpPr>
          <p:cNvPr id="108571" name="AutoShape 27"/>
          <p:cNvSpPr/>
          <p:nvPr/>
        </p:nvSpPr>
        <p:spPr>
          <a:xfrm>
            <a:off x="919163" y="2360613"/>
            <a:ext cx="685800" cy="557212"/>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08572" name="Text Box 28"/>
          <p:cNvSpPr txBox="1"/>
          <p:nvPr/>
        </p:nvSpPr>
        <p:spPr>
          <a:xfrm>
            <a:off x="939800" y="2481263"/>
            <a:ext cx="614045"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AP</a:t>
            </a:r>
            <a:r>
              <a:rPr lang="en-US" altLang="zh-CN" sz="2000" b="1" baseline="-25000" dirty="0">
                <a:solidFill>
                  <a:srgbClr val="333399"/>
                </a:solidFill>
                <a:latin typeface="Arial" panose="020B0604020202020204" pitchFamily="34" charset="0"/>
              </a:rPr>
              <a:t>1</a:t>
            </a:r>
            <a:endParaRPr lang="en-US" altLang="zh-CN" sz="2000" b="1" dirty="0">
              <a:solidFill>
                <a:srgbClr val="333399"/>
              </a:solidFill>
              <a:latin typeface="Arial" panose="020B0604020202020204" pitchFamily="34" charset="0"/>
            </a:endParaRPr>
          </a:p>
        </p:txBody>
      </p:sp>
      <p:sp>
        <p:nvSpPr>
          <p:cNvPr id="108573" name="Text Box 29"/>
          <p:cNvSpPr txBox="1"/>
          <p:nvPr/>
        </p:nvSpPr>
        <p:spPr>
          <a:xfrm>
            <a:off x="8151813" y="1973263"/>
            <a:ext cx="867410" cy="398780"/>
          </a:xfrm>
          <a:prstGeom prst="rect">
            <a:avLst/>
          </a:prstGeom>
          <a:noFill/>
          <a:ln w="12700">
            <a:noFill/>
          </a:ln>
        </p:spPr>
        <p:txBody>
          <a:bodyPr wrap="none">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en-US" altLang="zh-CN" sz="1000" dirty="0">
                <a:solidFill>
                  <a:srgbClr val="333399"/>
                </a:solidFill>
                <a:latin typeface="Arial" panose="020B0604020202020204" pitchFamily="34" charset="0"/>
                <a:ea typeface="黑体" panose="02010609060101010101" pitchFamily="2" charset="-122"/>
              </a:rPr>
              <a:t> </a:t>
            </a:r>
            <a:r>
              <a:rPr lang="en-US" altLang="zh-CN" sz="2000" dirty="0">
                <a:solidFill>
                  <a:srgbClr val="333399"/>
                </a:solidFill>
                <a:latin typeface="Arial" panose="020B0604020202020204" pitchFamily="34" charset="0"/>
                <a:ea typeface="黑体" panose="02010609060101010101" pitchFamily="2" charset="-122"/>
              </a:rPr>
              <a:t>2</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129054" name="Rectangle 30"/>
          <p:cNvSpPr/>
          <p:nvPr/>
        </p:nvSpPr>
        <p:spPr>
          <a:xfrm>
            <a:off x="2360613" y="5373688"/>
            <a:ext cx="5184775" cy="358775"/>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000" dirty="0">
                <a:solidFill>
                  <a:srgbClr val="333399"/>
                </a:solidFill>
                <a:latin typeface="Arial" panose="020B0604020202020204" pitchFamily="34" charset="0"/>
                <a:ea typeface="黑体" panose="02010609060101010101" pitchFamily="2" charset="-122"/>
              </a:rPr>
              <a:t>10100110100101  </a:t>
            </a:r>
            <a:r>
              <a:rPr lang="zh-CN" altLang="en-US" sz="2000" dirty="0">
                <a:solidFill>
                  <a:srgbClr val="333399"/>
                </a:solidFill>
                <a:latin typeface="Arial" panose="020B0604020202020204" pitchFamily="34" charset="0"/>
                <a:ea typeface="黑体" panose="02010609060101010101" pitchFamily="2" charset="-122"/>
              </a:rPr>
              <a:t>比</a:t>
            </a:r>
            <a:r>
              <a:rPr lang="en-US" altLang="zh-CN" sz="2000" dirty="0">
                <a:solidFill>
                  <a:srgbClr val="333399"/>
                </a:solidFill>
                <a:latin typeface="Arial" panose="020B0604020202020204" pitchFamily="34" charset="0"/>
                <a:ea typeface="黑体" panose="02010609060101010101" pitchFamily="2" charset="-122"/>
              </a:rPr>
              <a:t>  </a:t>
            </a:r>
            <a:r>
              <a:rPr lang="zh-CN" altLang="en-US" sz="2000" dirty="0">
                <a:solidFill>
                  <a:srgbClr val="333399"/>
                </a:solidFill>
                <a:latin typeface="Arial" panose="020B0604020202020204" pitchFamily="34" charset="0"/>
                <a:ea typeface="黑体" panose="02010609060101010101" pitchFamily="2" charset="-122"/>
              </a:rPr>
              <a:t>特</a:t>
            </a:r>
            <a:r>
              <a:rPr lang="en-US" altLang="zh-CN" sz="2000" dirty="0">
                <a:solidFill>
                  <a:srgbClr val="333399"/>
                </a:solidFill>
                <a:latin typeface="Arial" panose="020B0604020202020204" pitchFamily="34" charset="0"/>
                <a:ea typeface="黑体" panose="02010609060101010101" pitchFamily="2" charset="-122"/>
              </a:rPr>
              <a:t>  </a:t>
            </a:r>
            <a:r>
              <a:rPr lang="zh-CN" altLang="en-US" sz="2000" dirty="0">
                <a:solidFill>
                  <a:srgbClr val="333399"/>
                </a:solidFill>
                <a:latin typeface="Arial" panose="020B0604020202020204" pitchFamily="34" charset="0"/>
                <a:ea typeface="黑体" panose="02010609060101010101" pitchFamily="2" charset="-122"/>
              </a:rPr>
              <a:t>流</a:t>
            </a:r>
            <a:r>
              <a:rPr lang="en-US" altLang="zh-CN" sz="2000" dirty="0">
                <a:solidFill>
                  <a:srgbClr val="333399"/>
                </a:solidFill>
                <a:latin typeface="Arial" panose="020B0604020202020204" pitchFamily="34" charset="0"/>
                <a:ea typeface="黑体" panose="02010609060101010101" pitchFamily="2" charset="-122"/>
              </a:rPr>
              <a:t>  110101110101</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108575" name="Text Box 31"/>
          <p:cNvSpPr txBox="1"/>
          <p:nvPr/>
        </p:nvSpPr>
        <p:spPr>
          <a:xfrm>
            <a:off x="2773839" y="3902075"/>
            <a:ext cx="4483735" cy="829945"/>
          </a:xfrm>
          <a:prstGeom prst="rect">
            <a:avLst/>
          </a:prstGeom>
          <a:noFill/>
          <a:ln w="12700">
            <a:noFill/>
          </a:ln>
        </p:spPr>
        <p:txBody>
          <a:bodyPr wrap="none">
            <a:spAutoFit/>
          </a:bodyPr>
          <a:p>
            <a:pPr algn="ctr" defTabSz="762000" eaLnBrk="0" hangingPunct="0"/>
            <a:r>
              <a:rPr lang="zh-CN" altLang="en-US" sz="2400" dirty="0">
                <a:solidFill>
                  <a:srgbClr val="333399"/>
                </a:solidFill>
                <a:latin typeface="Arial" panose="020B0604020202020204" pitchFamily="34" charset="0"/>
                <a:ea typeface="黑体" panose="02010609060101010101" pitchFamily="2" charset="-122"/>
              </a:rPr>
              <a:t>计算机</a:t>
            </a:r>
            <a:r>
              <a:rPr lang="en-US" altLang="zh-CN" sz="2400" dirty="0">
                <a:solidFill>
                  <a:srgbClr val="333399"/>
                </a:solidFill>
                <a:latin typeface="Arial" panose="020B0604020202020204" pitchFamily="34" charset="0"/>
                <a:ea typeface="黑体" panose="02010609060101010101" pitchFamily="2" charset="-122"/>
              </a:rPr>
              <a:t> 2 </a:t>
            </a:r>
            <a:r>
              <a:rPr lang="zh-CN" altLang="en-US" sz="2400" dirty="0">
                <a:solidFill>
                  <a:srgbClr val="333399"/>
                </a:solidFill>
                <a:latin typeface="Arial" panose="020B0604020202020204" pitchFamily="34" charset="0"/>
                <a:ea typeface="黑体" panose="02010609060101010101" pitchFamily="2" charset="-122"/>
              </a:rPr>
              <a:t>的物理层收到比特流后</a:t>
            </a:r>
            <a:endParaRPr lang="en-US" altLang="zh-CN" sz="2400" dirty="0">
              <a:solidFill>
                <a:srgbClr val="333399"/>
              </a:solidFill>
              <a:latin typeface="Arial" panose="020B0604020202020204" pitchFamily="34" charset="0"/>
              <a:ea typeface="黑体" panose="02010609060101010101" pitchFamily="2" charset="-122"/>
            </a:endParaRPr>
          </a:p>
          <a:p>
            <a:pPr algn="ctr" defTabSz="762000" eaLnBrk="0" hangingPunct="0"/>
            <a:r>
              <a:rPr lang="zh-CN" altLang="en-US" sz="2400" dirty="0">
                <a:solidFill>
                  <a:srgbClr val="333399"/>
                </a:solidFill>
                <a:latin typeface="Arial" panose="020B0604020202020204" pitchFamily="34" charset="0"/>
                <a:ea typeface="黑体" panose="02010609060101010101" pitchFamily="2" charset="-122"/>
              </a:rPr>
              <a:t>交给数据链路层</a:t>
            </a:r>
            <a:endParaRPr lang="zh-CN" altLang="en-US" sz="2400" dirty="0">
              <a:solidFill>
                <a:srgbClr val="333399"/>
              </a:solidFill>
              <a:latin typeface="Arial" panose="020B0604020202020204" pitchFamily="34" charset="0"/>
              <a:ea typeface="黑体" panose="02010609060101010101" pitchFamily="2" charset="-122"/>
            </a:endParaRPr>
          </a:p>
        </p:txBody>
      </p:sp>
      <p:grpSp>
        <p:nvGrpSpPr>
          <p:cNvPr id="2" name="Group 32"/>
          <p:cNvGrpSpPr/>
          <p:nvPr/>
        </p:nvGrpSpPr>
        <p:grpSpPr>
          <a:xfrm>
            <a:off x="2360613" y="4799013"/>
            <a:ext cx="5184775" cy="358775"/>
            <a:chOff x="1247" y="3023"/>
            <a:chExt cx="3266" cy="226"/>
          </a:xfrm>
        </p:grpSpPr>
        <p:sp>
          <p:nvSpPr>
            <p:cNvPr id="108580" name="Rectangle 33"/>
            <p:cNvSpPr/>
            <p:nvPr/>
          </p:nvSpPr>
          <p:spPr>
            <a:xfrm>
              <a:off x="1247" y="3023"/>
              <a:ext cx="363" cy="226"/>
            </a:xfrm>
            <a:prstGeom prst="rect">
              <a:avLst/>
            </a:prstGeom>
            <a:solidFill>
              <a:srgbClr val="66FFFF"/>
            </a:solidFill>
            <a:ln w="9525" cap="flat" cmpd="sng">
              <a:solidFill>
                <a:schemeClr val="tx1"/>
              </a:solidFill>
              <a:prstDash val="solid"/>
              <a:miter/>
              <a:headEnd type="none" w="med" len="med"/>
              <a:tailEnd type="none" w="med" len="med"/>
            </a:ln>
          </p:spPr>
          <p:txBody>
            <a:bodyPr wrap="none" anchor="ctr"/>
            <a:p>
              <a:pPr algn="ctr"/>
              <a:r>
                <a:rPr lang="en-US" altLang="zh-CN" dirty="0">
                  <a:solidFill>
                    <a:srgbClr val="333399"/>
                  </a:solidFill>
                  <a:latin typeface="Arial" panose="020B0604020202020204" pitchFamily="34" charset="0"/>
                </a:rPr>
                <a:t>H</a:t>
              </a:r>
              <a:r>
                <a:rPr lang="en-US" altLang="zh-CN" b="1" baseline="-25000" dirty="0">
                  <a:solidFill>
                    <a:srgbClr val="333399"/>
                  </a:solidFill>
                  <a:latin typeface="Arial" panose="020B0604020202020204" pitchFamily="34" charset="0"/>
                </a:rPr>
                <a:t>2</a:t>
              </a:r>
              <a:endParaRPr lang="en-US" altLang="zh-CN" b="1" baseline="-25000" dirty="0">
                <a:solidFill>
                  <a:srgbClr val="333399"/>
                </a:solidFill>
                <a:latin typeface="Arial" panose="020B0604020202020204" pitchFamily="34" charset="0"/>
              </a:endParaRPr>
            </a:p>
          </p:txBody>
        </p:sp>
        <p:sp>
          <p:nvSpPr>
            <p:cNvPr id="108581" name="Rectangle 34"/>
            <p:cNvSpPr/>
            <p:nvPr/>
          </p:nvSpPr>
          <p:spPr>
            <a:xfrm>
              <a:off x="4195" y="3023"/>
              <a:ext cx="318" cy="226"/>
            </a:xfrm>
            <a:prstGeom prst="rect">
              <a:avLst/>
            </a:prstGeom>
            <a:solidFill>
              <a:srgbClr val="CCFF33"/>
            </a:solidFill>
            <a:ln w="9525" cap="flat" cmpd="sng">
              <a:solidFill>
                <a:schemeClr val="tx1"/>
              </a:solidFill>
              <a:prstDash val="solid"/>
              <a:miter/>
              <a:headEnd type="none" w="med" len="med"/>
              <a:tailEnd type="none" w="med" len="med"/>
            </a:ln>
          </p:spPr>
          <p:txBody>
            <a:bodyPr wrap="none" anchor="ctr"/>
            <a:p>
              <a:pPr algn="ctr"/>
              <a:r>
                <a:rPr lang="en-US" altLang="zh-CN" dirty="0">
                  <a:solidFill>
                    <a:srgbClr val="333399"/>
                  </a:solidFill>
                  <a:latin typeface="Arial" panose="020B0604020202020204" pitchFamily="34" charset="0"/>
                </a:rPr>
                <a:t>T</a:t>
              </a:r>
              <a:r>
                <a:rPr lang="en-US" altLang="zh-CN" b="1" baseline="-25000" dirty="0">
                  <a:solidFill>
                    <a:srgbClr val="333399"/>
                  </a:solidFill>
                  <a:latin typeface="Arial" panose="020B0604020202020204" pitchFamily="34" charset="0"/>
                </a:rPr>
                <a:t>2</a:t>
              </a:r>
              <a:endParaRPr lang="en-US" altLang="zh-CN" b="1" baseline="-25000" dirty="0">
                <a:solidFill>
                  <a:srgbClr val="333399"/>
                </a:solidFill>
                <a:latin typeface="Arial" panose="020B0604020202020204" pitchFamily="34" charset="0"/>
              </a:endParaRPr>
            </a:p>
          </p:txBody>
        </p:sp>
        <p:grpSp>
          <p:nvGrpSpPr>
            <p:cNvPr id="108582" name="Group 35"/>
            <p:cNvGrpSpPr/>
            <p:nvPr/>
          </p:nvGrpSpPr>
          <p:grpSpPr>
            <a:xfrm>
              <a:off x="1610" y="3023"/>
              <a:ext cx="2585" cy="226"/>
              <a:chOff x="1610" y="3023"/>
              <a:chExt cx="2585" cy="226"/>
            </a:xfrm>
          </p:grpSpPr>
          <p:sp>
            <p:nvSpPr>
              <p:cNvPr id="108583" name="Rectangle 36"/>
              <p:cNvSpPr/>
              <p:nvPr/>
            </p:nvSpPr>
            <p:spPr>
              <a:xfrm>
                <a:off x="1610" y="3023"/>
                <a:ext cx="318" cy="226"/>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pPr algn="ctr"/>
                <a:r>
                  <a:rPr lang="en-US" altLang="zh-CN" dirty="0">
                    <a:solidFill>
                      <a:srgbClr val="333399"/>
                    </a:solidFill>
                    <a:latin typeface="Arial" panose="020B0604020202020204" pitchFamily="34" charset="0"/>
                  </a:rPr>
                  <a:t>H</a:t>
                </a:r>
                <a:r>
                  <a:rPr lang="en-US" altLang="zh-CN" b="1" baseline="-25000" dirty="0">
                    <a:solidFill>
                      <a:srgbClr val="333399"/>
                    </a:solidFill>
                    <a:latin typeface="Arial" panose="020B0604020202020204" pitchFamily="34" charset="0"/>
                  </a:rPr>
                  <a:t>3</a:t>
                </a:r>
                <a:endParaRPr lang="en-US" altLang="zh-CN" b="1" baseline="-25000" dirty="0">
                  <a:solidFill>
                    <a:srgbClr val="333399"/>
                  </a:solidFill>
                  <a:latin typeface="Arial" panose="020B0604020202020204" pitchFamily="34" charset="0"/>
                </a:endParaRPr>
              </a:p>
            </p:txBody>
          </p:sp>
          <p:sp>
            <p:nvSpPr>
              <p:cNvPr id="108584" name="Rectangle 37"/>
              <p:cNvSpPr/>
              <p:nvPr/>
            </p:nvSpPr>
            <p:spPr>
              <a:xfrm>
                <a:off x="1928" y="3023"/>
                <a:ext cx="318" cy="226"/>
              </a:xfrm>
              <a:prstGeom prst="rect">
                <a:avLst/>
              </a:prstGeom>
              <a:solidFill>
                <a:srgbClr val="FF9900"/>
              </a:solidFill>
              <a:ln w="9525" cap="flat" cmpd="sng">
                <a:solidFill>
                  <a:schemeClr val="tx1"/>
                </a:solidFill>
                <a:prstDash val="solid"/>
                <a:miter/>
                <a:headEnd type="none" w="med" len="med"/>
                <a:tailEnd type="none" w="med" len="med"/>
              </a:ln>
            </p:spPr>
            <p:txBody>
              <a:bodyPr wrap="none" anchor="ctr"/>
              <a:p>
                <a:pPr algn="ctr"/>
                <a:r>
                  <a:rPr lang="en-US" altLang="zh-CN" dirty="0">
                    <a:solidFill>
                      <a:srgbClr val="333399"/>
                    </a:solidFill>
                    <a:latin typeface="Arial" panose="020B0604020202020204" pitchFamily="34" charset="0"/>
                  </a:rPr>
                  <a:t>H</a:t>
                </a:r>
                <a:r>
                  <a:rPr lang="en-US" altLang="zh-CN" b="1" baseline="-25000" dirty="0">
                    <a:solidFill>
                      <a:srgbClr val="333399"/>
                    </a:solidFill>
                    <a:latin typeface="Arial" panose="020B0604020202020204" pitchFamily="34" charset="0"/>
                  </a:rPr>
                  <a:t>4</a:t>
                </a:r>
                <a:endParaRPr lang="en-US" altLang="zh-CN" b="1" baseline="-25000" dirty="0">
                  <a:solidFill>
                    <a:srgbClr val="333399"/>
                  </a:solidFill>
                  <a:latin typeface="Arial" panose="020B0604020202020204" pitchFamily="34" charset="0"/>
                </a:endParaRPr>
              </a:p>
            </p:txBody>
          </p:sp>
          <p:sp>
            <p:nvSpPr>
              <p:cNvPr id="108585" name="Rectangle 38"/>
              <p:cNvSpPr/>
              <p:nvPr/>
            </p:nvSpPr>
            <p:spPr>
              <a:xfrm>
                <a:off x="2246" y="3023"/>
                <a:ext cx="318" cy="226"/>
              </a:xfrm>
              <a:prstGeom prst="rect">
                <a:avLst/>
              </a:prstGeom>
              <a:solidFill>
                <a:srgbClr val="FF99FF"/>
              </a:solidFill>
              <a:ln w="9525" cap="flat" cmpd="sng">
                <a:solidFill>
                  <a:schemeClr val="tx1"/>
                </a:solidFill>
                <a:prstDash val="solid"/>
                <a:miter/>
                <a:headEnd type="none" w="med" len="med"/>
                <a:tailEnd type="none" w="med" len="med"/>
              </a:ln>
            </p:spPr>
            <p:txBody>
              <a:bodyPr wrap="none" anchor="ctr"/>
              <a:p>
                <a:pPr algn="ctr"/>
                <a:r>
                  <a:rPr lang="en-US" altLang="zh-CN" dirty="0">
                    <a:solidFill>
                      <a:srgbClr val="333399"/>
                    </a:solidFill>
                    <a:latin typeface="Arial" panose="020B0604020202020204" pitchFamily="34" charset="0"/>
                  </a:rPr>
                  <a:t>H</a:t>
                </a:r>
                <a:r>
                  <a:rPr lang="en-US" altLang="zh-CN" b="1" baseline="-25000" dirty="0">
                    <a:solidFill>
                      <a:srgbClr val="333399"/>
                    </a:solidFill>
                    <a:latin typeface="Arial" panose="020B0604020202020204" pitchFamily="34" charset="0"/>
                  </a:rPr>
                  <a:t>5</a:t>
                </a:r>
                <a:endParaRPr lang="en-US" altLang="zh-CN" b="1" baseline="-25000" dirty="0">
                  <a:solidFill>
                    <a:srgbClr val="333399"/>
                  </a:solidFill>
                  <a:latin typeface="Arial" panose="020B0604020202020204" pitchFamily="34" charset="0"/>
                </a:endParaRPr>
              </a:p>
            </p:txBody>
          </p:sp>
          <p:sp>
            <p:nvSpPr>
              <p:cNvPr id="108586" name="Rectangle 39"/>
              <p:cNvSpPr/>
              <p:nvPr/>
            </p:nvSpPr>
            <p:spPr>
              <a:xfrm>
                <a:off x="2562" y="3023"/>
                <a:ext cx="1633" cy="226"/>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Tahoma" panose="020B0604030504040204" pitchFamily="34" charset="0"/>
                    <a:ea typeface="黑体" panose="02010609060101010101" pitchFamily="2" charset="-122"/>
                  </a:rPr>
                  <a:t>应</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用</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程</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序</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数</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据</a:t>
                </a:r>
                <a:endParaRPr lang="zh-CN" altLang="en-US" sz="2000" dirty="0">
                  <a:solidFill>
                    <a:srgbClr val="333399"/>
                  </a:solidFill>
                  <a:latin typeface="Tahoma" panose="020B0604030504040204" pitchFamily="34" charset="0"/>
                  <a:ea typeface="黑体" panose="02010609060101010101" pitchFamily="2" charset="-122"/>
                </a:endParaRPr>
              </a:p>
            </p:txBody>
          </p:sp>
        </p:grpSp>
      </p:grpSp>
      <p:grpSp>
        <p:nvGrpSpPr>
          <p:cNvPr id="4" name="Group 40"/>
          <p:cNvGrpSpPr/>
          <p:nvPr/>
        </p:nvGrpSpPr>
        <p:grpSpPr>
          <a:xfrm>
            <a:off x="4468813" y="5013325"/>
            <a:ext cx="4352925" cy="396875"/>
            <a:chOff x="2575" y="3158"/>
            <a:chExt cx="2742" cy="250"/>
          </a:xfrm>
        </p:grpSpPr>
        <p:sp>
          <p:nvSpPr>
            <p:cNvPr id="108578" name="AutoShape 41"/>
            <p:cNvSpPr/>
            <p:nvPr/>
          </p:nvSpPr>
          <p:spPr>
            <a:xfrm rot="-10800000" flipV="1">
              <a:off x="5193" y="3158"/>
              <a:ext cx="124" cy="250"/>
            </a:xfrm>
            <a:prstGeom prst="upArrow">
              <a:avLst>
                <a:gd name="adj1" fmla="val 50000"/>
                <a:gd name="adj2" fmla="val 50403"/>
              </a:avLst>
            </a:prstGeom>
            <a:solidFill>
              <a:schemeClr val="hlink"/>
            </a:solidFill>
            <a:ln w="12700" cap="flat" cmpd="sng">
              <a:solidFill>
                <a:schemeClr val="tx1"/>
              </a:solidFill>
              <a:prstDash val="solid"/>
              <a:miter/>
              <a:headEnd type="none" w="med" len="med"/>
              <a:tailEnd type="none" w="med" len="med"/>
            </a:ln>
          </p:spPr>
          <p:txBody>
            <a:bodyPr vert="eaVert" wrap="none" anchor="ctr"/>
            <a:p>
              <a:endParaRPr lang="zh-CN" altLang="en-US" sz="3200" dirty="0">
                <a:latin typeface="Arial" panose="020B0604020202020204" pitchFamily="34" charset="0"/>
              </a:endParaRPr>
            </a:p>
          </p:txBody>
        </p:sp>
        <p:sp>
          <p:nvSpPr>
            <p:cNvPr id="108579" name="AutoShape 42"/>
            <p:cNvSpPr/>
            <p:nvPr/>
          </p:nvSpPr>
          <p:spPr>
            <a:xfrm rot="-10800000" flipV="1">
              <a:off x="2575" y="3158"/>
              <a:ext cx="124" cy="250"/>
            </a:xfrm>
            <a:prstGeom prst="upArrow">
              <a:avLst>
                <a:gd name="adj1" fmla="val 50000"/>
                <a:gd name="adj2" fmla="val 50403"/>
              </a:avLst>
            </a:prstGeom>
            <a:solidFill>
              <a:schemeClr val="hlink"/>
            </a:solidFill>
            <a:ln w="12700" cap="flat" cmpd="sng">
              <a:solidFill>
                <a:schemeClr val="tx1"/>
              </a:solidFill>
              <a:prstDash val="solid"/>
              <a:miter/>
              <a:headEnd type="none" w="med" len="med"/>
              <a:tailEnd type="none" w="med" len="med"/>
            </a:ln>
          </p:spPr>
          <p:txBody>
            <a:bodyPr vert="eaVert" wrap="none" anchor="ctr"/>
            <a:p>
              <a:endParaRPr lang="zh-CN" altLang="en-US" sz="3200" dirty="0">
                <a:latin typeface="Arial" panose="020B0604020202020204" pitchFamily="34"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129054"/>
                                        </p:tgtEl>
                                        <p:attrNameLst>
                                          <p:attrName>style.visibility</p:attrName>
                                        </p:attrNameLst>
                                      </p:cBhvr>
                                      <p:to>
                                        <p:strVal val="visible"/>
                                      </p:to>
                                    </p:set>
                                  </p:childTnLst>
                                </p:cTn>
                              </p:par>
                            </p:childTnLst>
                          </p:cTn>
                        </p:par>
                        <p:par>
                          <p:cTn id="7" fill="hold">
                            <p:stCondLst>
                              <p:cond delay="1000"/>
                            </p:stCondLst>
                            <p:childTnLst>
                              <p:par>
                                <p:cTn id="8" presetID="22" presetClass="entr" presetSubtype="4" fill="hold"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1000"/>
                                        <p:tgtEl>
                                          <p:spTgt spid="4"/>
                                        </p:tgtEl>
                                      </p:cBhvr>
                                    </p:animEffect>
                                  </p:childTnLst>
                                </p:cTn>
                              </p:par>
                            </p:childTnLst>
                          </p:cTn>
                        </p:par>
                        <p:par>
                          <p:cTn id="11" fill="hold">
                            <p:stCondLst>
                              <p:cond delay="2000"/>
                            </p:stCondLst>
                            <p:childTnLst>
                              <p:par>
                                <p:cTn id="12" presetID="1"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par>
                          <p:cTn id="14" fill="hold">
                            <p:stCondLst>
                              <p:cond delay="2000"/>
                            </p:stCondLst>
                            <p:childTnLst>
                              <p:par>
                                <p:cTn id="15" presetID="1" presetClass="exit" presetSubtype="0" fill="hold" grpId="1" nodeType="afterEffect">
                                  <p:stCondLst>
                                    <p:cond delay="0"/>
                                  </p:stCondLst>
                                  <p:childTnLst>
                                    <p:set>
                                      <p:cBhvr>
                                        <p:cTn id="16" dur="1" fill="hold">
                                          <p:stCondLst>
                                            <p:cond delay="0"/>
                                          </p:stCondLst>
                                        </p:cTn>
                                        <p:tgtEl>
                                          <p:spTgt spid="129054"/>
                                        </p:tgtEl>
                                        <p:attrNameLst>
                                          <p:attrName>style.visibility</p:attrName>
                                        </p:attrNameLst>
                                      </p:cBhvr>
                                      <p:to>
                                        <p:strVal val="hidden"/>
                                      </p:to>
                                    </p:set>
                                  </p:childTnLst>
                                </p:cTn>
                              </p:par>
                            </p:childTnLst>
                          </p:cTn>
                        </p:par>
                        <p:par>
                          <p:cTn id="17" fill="hold">
                            <p:stCondLst>
                              <p:cond delay="2000"/>
                            </p:stCondLst>
                            <p:childTnLst>
                              <p:par>
                                <p:cTn id="18" presetID="1" presetClass="exit" presetSubtype="0" fill="hold" nodeType="afterEffect">
                                  <p:stCondLst>
                                    <p:cond delay="0"/>
                                  </p:stCondLst>
                                  <p:childTnLst>
                                    <p:set>
                                      <p:cBhvr>
                                        <p:cTn id="19"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54" grpId="0" bldLvl="0" animBg="1"/>
      <p:bldP spid="129054" grpId="1" bldLvl="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
          <p:cNvGrpSpPr/>
          <p:nvPr/>
        </p:nvGrpSpPr>
        <p:grpSpPr>
          <a:xfrm>
            <a:off x="2936875" y="4222750"/>
            <a:ext cx="4103688" cy="358775"/>
            <a:chOff x="1610" y="3023"/>
            <a:chExt cx="2585" cy="226"/>
          </a:xfrm>
        </p:grpSpPr>
        <p:sp>
          <p:nvSpPr>
            <p:cNvPr id="109610" name="Rectangle 3"/>
            <p:cNvSpPr/>
            <p:nvPr/>
          </p:nvSpPr>
          <p:spPr>
            <a:xfrm>
              <a:off x="1610" y="3023"/>
              <a:ext cx="318" cy="226"/>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pPr algn="ctr"/>
              <a:r>
                <a:rPr lang="en-US" altLang="zh-CN" dirty="0">
                  <a:solidFill>
                    <a:srgbClr val="333399"/>
                  </a:solidFill>
                  <a:latin typeface="Arial" panose="020B0604020202020204" pitchFamily="34" charset="0"/>
                </a:rPr>
                <a:t>H</a:t>
              </a:r>
              <a:r>
                <a:rPr lang="en-US" altLang="zh-CN" b="1" baseline="-25000" dirty="0">
                  <a:solidFill>
                    <a:srgbClr val="333399"/>
                  </a:solidFill>
                  <a:latin typeface="Arial" panose="020B0604020202020204" pitchFamily="34" charset="0"/>
                </a:rPr>
                <a:t>3</a:t>
              </a:r>
              <a:endParaRPr lang="en-US" altLang="zh-CN" b="1" baseline="-25000" dirty="0">
                <a:solidFill>
                  <a:srgbClr val="333399"/>
                </a:solidFill>
                <a:latin typeface="Arial" panose="020B0604020202020204" pitchFamily="34" charset="0"/>
              </a:endParaRPr>
            </a:p>
          </p:txBody>
        </p:sp>
        <p:sp>
          <p:nvSpPr>
            <p:cNvPr id="109611" name="Rectangle 4"/>
            <p:cNvSpPr/>
            <p:nvPr/>
          </p:nvSpPr>
          <p:spPr>
            <a:xfrm>
              <a:off x="1928" y="3023"/>
              <a:ext cx="318" cy="226"/>
            </a:xfrm>
            <a:prstGeom prst="rect">
              <a:avLst/>
            </a:prstGeom>
            <a:solidFill>
              <a:srgbClr val="FF9900"/>
            </a:solidFill>
            <a:ln w="9525" cap="flat" cmpd="sng">
              <a:solidFill>
                <a:schemeClr val="tx1"/>
              </a:solidFill>
              <a:prstDash val="solid"/>
              <a:miter/>
              <a:headEnd type="none" w="med" len="med"/>
              <a:tailEnd type="none" w="med" len="med"/>
            </a:ln>
          </p:spPr>
          <p:txBody>
            <a:bodyPr wrap="none" anchor="ctr"/>
            <a:p>
              <a:pPr algn="ctr"/>
              <a:r>
                <a:rPr lang="en-US" altLang="zh-CN" dirty="0">
                  <a:solidFill>
                    <a:srgbClr val="333399"/>
                  </a:solidFill>
                  <a:latin typeface="Arial" panose="020B0604020202020204" pitchFamily="34" charset="0"/>
                </a:rPr>
                <a:t>H</a:t>
              </a:r>
              <a:r>
                <a:rPr lang="en-US" altLang="zh-CN" b="1" baseline="-25000" dirty="0">
                  <a:solidFill>
                    <a:srgbClr val="333399"/>
                  </a:solidFill>
                  <a:latin typeface="Arial" panose="020B0604020202020204" pitchFamily="34" charset="0"/>
                </a:rPr>
                <a:t>4</a:t>
              </a:r>
              <a:endParaRPr lang="en-US" altLang="zh-CN" b="1" baseline="-25000" dirty="0">
                <a:solidFill>
                  <a:srgbClr val="333399"/>
                </a:solidFill>
                <a:latin typeface="Arial" panose="020B0604020202020204" pitchFamily="34" charset="0"/>
              </a:endParaRPr>
            </a:p>
          </p:txBody>
        </p:sp>
        <p:sp>
          <p:nvSpPr>
            <p:cNvPr id="109612" name="Rectangle 5"/>
            <p:cNvSpPr/>
            <p:nvPr/>
          </p:nvSpPr>
          <p:spPr>
            <a:xfrm>
              <a:off x="2246" y="3023"/>
              <a:ext cx="318" cy="226"/>
            </a:xfrm>
            <a:prstGeom prst="rect">
              <a:avLst/>
            </a:prstGeom>
            <a:solidFill>
              <a:srgbClr val="FF99FF"/>
            </a:solidFill>
            <a:ln w="9525" cap="flat" cmpd="sng">
              <a:solidFill>
                <a:schemeClr val="tx1"/>
              </a:solidFill>
              <a:prstDash val="solid"/>
              <a:miter/>
              <a:headEnd type="none" w="med" len="med"/>
              <a:tailEnd type="none" w="med" len="med"/>
            </a:ln>
          </p:spPr>
          <p:txBody>
            <a:bodyPr wrap="none" anchor="ctr"/>
            <a:p>
              <a:pPr algn="ctr"/>
              <a:r>
                <a:rPr lang="en-US" altLang="zh-CN" dirty="0">
                  <a:solidFill>
                    <a:srgbClr val="333399"/>
                  </a:solidFill>
                  <a:latin typeface="Arial" panose="020B0604020202020204" pitchFamily="34" charset="0"/>
                </a:rPr>
                <a:t>H</a:t>
              </a:r>
              <a:r>
                <a:rPr lang="en-US" altLang="zh-CN" b="1" baseline="-25000" dirty="0">
                  <a:solidFill>
                    <a:srgbClr val="333399"/>
                  </a:solidFill>
                  <a:latin typeface="Arial" panose="020B0604020202020204" pitchFamily="34" charset="0"/>
                </a:rPr>
                <a:t>5</a:t>
              </a:r>
              <a:endParaRPr lang="en-US" altLang="zh-CN" b="1" baseline="-25000" dirty="0">
                <a:solidFill>
                  <a:srgbClr val="333399"/>
                </a:solidFill>
                <a:latin typeface="Arial" panose="020B0604020202020204" pitchFamily="34" charset="0"/>
              </a:endParaRPr>
            </a:p>
          </p:txBody>
        </p:sp>
        <p:sp>
          <p:nvSpPr>
            <p:cNvPr id="109613" name="Rectangle 6"/>
            <p:cNvSpPr/>
            <p:nvPr/>
          </p:nvSpPr>
          <p:spPr>
            <a:xfrm>
              <a:off x="2562" y="3023"/>
              <a:ext cx="1633" cy="226"/>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Tahoma" panose="020B0604030504040204" pitchFamily="34" charset="0"/>
                  <a:ea typeface="黑体" panose="02010609060101010101" pitchFamily="2" charset="-122"/>
                </a:rPr>
                <a:t>应</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用</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程</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序</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数</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据</a:t>
              </a:r>
              <a:endParaRPr lang="zh-CN" altLang="en-US" sz="2000" dirty="0">
                <a:solidFill>
                  <a:srgbClr val="333399"/>
                </a:solidFill>
                <a:latin typeface="Tahoma" panose="020B0604030504040204" pitchFamily="34" charset="0"/>
                <a:ea typeface="黑体" panose="02010609060101010101" pitchFamily="2" charset="-122"/>
              </a:endParaRPr>
            </a:p>
          </p:txBody>
        </p:sp>
      </p:grpSp>
      <p:sp>
        <p:nvSpPr>
          <p:cNvPr id="109571" name="Rectangle 7"/>
          <p:cNvSpPr>
            <a:spLocks noGrp="1"/>
          </p:cNvSpPr>
          <p:nvPr>
            <p:ph type="title" idx="4294967295"/>
          </p:nvPr>
        </p:nvSpPr>
        <p:spPr/>
        <p:txBody>
          <a:bodyPr vert="horz" wrap="square" lIns="91440" tIns="45720" rIns="91440" bIns="45720" anchor="ctr"/>
          <a:p>
            <a:pPr algn="ctr" eaLnBrk="1" hangingPunct="1"/>
            <a:r>
              <a:rPr lang="zh-CN" altLang="en-US" dirty="0"/>
              <a:t>主机</a:t>
            </a:r>
            <a:r>
              <a:rPr lang="en-US" altLang="zh-CN" sz="1400" dirty="0"/>
              <a:t> </a:t>
            </a:r>
            <a:r>
              <a:rPr lang="en-US" altLang="zh-CN" dirty="0"/>
              <a:t>1</a:t>
            </a:r>
            <a:r>
              <a:rPr lang="en-US" altLang="zh-CN" sz="1400" dirty="0"/>
              <a:t> </a:t>
            </a:r>
            <a:r>
              <a:rPr lang="zh-CN" altLang="en-US" dirty="0"/>
              <a:t>向主机</a:t>
            </a:r>
            <a:r>
              <a:rPr lang="en-US" altLang="zh-CN" sz="1400" dirty="0"/>
              <a:t> </a:t>
            </a:r>
            <a:r>
              <a:rPr lang="en-US" altLang="zh-CN" dirty="0"/>
              <a:t>2</a:t>
            </a:r>
            <a:r>
              <a:rPr lang="en-US" altLang="zh-CN" sz="1400" dirty="0"/>
              <a:t> </a:t>
            </a:r>
            <a:r>
              <a:rPr lang="zh-CN" altLang="en-US" dirty="0"/>
              <a:t>发送数据</a:t>
            </a:r>
            <a:r>
              <a:rPr lang="en-US" altLang="zh-CN" dirty="0">
                <a:solidFill>
                  <a:schemeClr val="tx1"/>
                </a:solidFill>
              </a:rPr>
              <a:t> </a:t>
            </a:r>
            <a:endParaRPr lang="en-US" altLang="zh-CN" dirty="0">
              <a:solidFill>
                <a:schemeClr val="tx1"/>
              </a:solidFill>
            </a:endParaRPr>
          </a:p>
        </p:txBody>
      </p:sp>
      <p:sp>
        <p:nvSpPr>
          <p:cNvPr id="109572" name="AutoShape 8"/>
          <p:cNvSpPr/>
          <p:nvPr/>
        </p:nvSpPr>
        <p:spPr>
          <a:xfrm rot="-5400000">
            <a:off x="4754563" y="1531938"/>
            <a:ext cx="417512" cy="8991600"/>
          </a:xfrm>
          <a:prstGeom prst="can">
            <a:avLst>
              <a:gd name="adj" fmla="val 48653"/>
            </a:avLst>
          </a:prstGeom>
          <a:gradFill rotWithShape="0">
            <a:gsLst>
              <a:gs pos="0">
                <a:srgbClr val="ACACAC"/>
              </a:gs>
              <a:gs pos="50000">
                <a:srgbClr val="EAEAEA"/>
              </a:gs>
              <a:gs pos="100000">
                <a:srgbClr val="ACACAC"/>
              </a:gs>
            </a:gsLst>
            <a:lin ang="5400000" scaled="1"/>
            <a:tileRect/>
          </a:gradFill>
          <a:ln w="19050" cap="flat" cmpd="sng">
            <a:solidFill>
              <a:schemeClr val="tx1"/>
            </a:solidFill>
            <a:prstDash val="solid"/>
            <a:headEnd type="none" w="sm" len="lg"/>
            <a:tailEnd type="none" w="sm" len="lg"/>
          </a:ln>
        </p:spPr>
        <p:txBody>
          <a:bodyPr wrap="none" anchor="ctr"/>
          <a:p>
            <a:endParaRPr lang="zh-CN" altLang="en-US" sz="3200" dirty="0">
              <a:latin typeface="Arial" panose="020B0604020202020204" pitchFamily="34" charset="0"/>
            </a:endParaRPr>
          </a:p>
        </p:txBody>
      </p:sp>
      <p:sp>
        <p:nvSpPr>
          <p:cNvPr id="109573" name="AutoShape 9"/>
          <p:cNvSpPr/>
          <p:nvPr/>
        </p:nvSpPr>
        <p:spPr>
          <a:xfrm>
            <a:off x="914400" y="2847975"/>
            <a:ext cx="838200" cy="2997200"/>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09574" name="Text Box 10"/>
          <p:cNvSpPr txBox="1"/>
          <p:nvPr/>
        </p:nvSpPr>
        <p:spPr>
          <a:xfrm>
            <a:off x="1162050" y="3027363"/>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5</a:t>
            </a:r>
            <a:endParaRPr lang="en-US" altLang="zh-CN" sz="2000" dirty="0">
              <a:solidFill>
                <a:srgbClr val="333399"/>
              </a:solidFill>
              <a:latin typeface="Arial" panose="020B0604020202020204" pitchFamily="34" charset="0"/>
            </a:endParaRPr>
          </a:p>
        </p:txBody>
      </p:sp>
      <p:sp>
        <p:nvSpPr>
          <p:cNvPr id="109575" name="Text Box 11"/>
          <p:cNvSpPr txBox="1"/>
          <p:nvPr/>
        </p:nvSpPr>
        <p:spPr>
          <a:xfrm>
            <a:off x="1162050" y="3654425"/>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4</a:t>
            </a:r>
            <a:endParaRPr lang="en-US" altLang="zh-CN" sz="2000" dirty="0">
              <a:solidFill>
                <a:srgbClr val="333399"/>
              </a:solidFill>
              <a:latin typeface="Arial" panose="020B0604020202020204" pitchFamily="34" charset="0"/>
            </a:endParaRPr>
          </a:p>
        </p:txBody>
      </p:sp>
      <p:sp>
        <p:nvSpPr>
          <p:cNvPr id="109576" name="Text Box 12"/>
          <p:cNvSpPr txBox="1"/>
          <p:nvPr/>
        </p:nvSpPr>
        <p:spPr>
          <a:xfrm>
            <a:off x="1162050" y="42116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3</a:t>
            </a:r>
            <a:endParaRPr lang="en-US" altLang="zh-CN" sz="2000" dirty="0">
              <a:solidFill>
                <a:srgbClr val="333399"/>
              </a:solidFill>
              <a:latin typeface="Arial" panose="020B0604020202020204" pitchFamily="34" charset="0"/>
            </a:endParaRPr>
          </a:p>
        </p:txBody>
      </p:sp>
      <p:sp>
        <p:nvSpPr>
          <p:cNvPr id="109577" name="Text Box 13"/>
          <p:cNvSpPr txBox="1"/>
          <p:nvPr/>
        </p:nvSpPr>
        <p:spPr>
          <a:xfrm>
            <a:off x="1162050" y="47704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2</a:t>
            </a:r>
            <a:endParaRPr lang="en-US" altLang="zh-CN" sz="2000" dirty="0">
              <a:solidFill>
                <a:srgbClr val="333399"/>
              </a:solidFill>
              <a:latin typeface="Arial" panose="020B0604020202020204" pitchFamily="34" charset="0"/>
            </a:endParaRPr>
          </a:p>
        </p:txBody>
      </p:sp>
      <p:sp>
        <p:nvSpPr>
          <p:cNvPr id="109578" name="Text Box 14"/>
          <p:cNvSpPr txBox="1"/>
          <p:nvPr/>
        </p:nvSpPr>
        <p:spPr>
          <a:xfrm>
            <a:off x="1162050" y="5337175"/>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1</a:t>
            </a:r>
            <a:endParaRPr lang="en-US" altLang="zh-CN" sz="2000" dirty="0">
              <a:solidFill>
                <a:srgbClr val="333399"/>
              </a:solidFill>
              <a:latin typeface="Arial" panose="020B0604020202020204" pitchFamily="34" charset="0"/>
            </a:endParaRPr>
          </a:p>
        </p:txBody>
      </p:sp>
      <p:sp>
        <p:nvSpPr>
          <p:cNvPr id="109579" name="Freeform 15"/>
          <p:cNvSpPr/>
          <p:nvPr/>
        </p:nvSpPr>
        <p:spPr>
          <a:xfrm>
            <a:off x="914400" y="3449638"/>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42"/>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9580" name="Freeform 16"/>
          <p:cNvSpPr/>
          <p:nvPr/>
        </p:nvSpPr>
        <p:spPr>
          <a:xfrm>
            <a:off x="923925" y="4024313"/>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36"/>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9581" name="Freeform 17"/>
          <p:cNvSpPr/>
          <p:nvPr/>
        </p:nvSpPr>
        <p:spPr>
          <a:xfrm>
            <a:off x="901700" y="4600575"/>
            <a:ext cx="869950" cy="60325"/>
          </a:xfrm>
          <a:custGeom>
            <a:avLst/>
            <a:gdLst>
              <a:gd name="txL" fmla="*/ 0 w 548"/>
              <a:gd name="txT" fmla="*/ 0 h 42"/>
              <a:gd name="txR" fmla="*/ 548 w 548"/>
              <a:gd name="txB" fmla="*/ 42 h 42"/>
            </a:gdLst>
            <a:ahLst/>
            <a:cxnLst>
              <a:cxn ang="0">
                <a:pos x="0" y="2147483647"/>
              </a:cxn>
              <a:cxn ang="0">
                <a:pos x="2147483647" y="2147483647"/>
              </a:cxn>
              <a:cxn ang="0">
                <a:pos x="2147483647" y="0"/>
              </a:cxn>
            </a:cxnLst>
            <a:rect l="txL" t="txT" r="txR" b="txB"/>
            <a:pathLst>
              <a:path w="548" h="42">
                <a:moveTo>
                  <a:pt x="0" y="42"/>
                </a:moveTo>
                <a:lnTo>
                  <a:pt x="482" y="42"/>
                </a:lnTo>
                <a:cubicBezTo>
                  <a:pt x="504" y="28"/>
                  <a:pt x="548" y="0"/>
                  <a:pt x="548"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9582" name="Freeform 18"/>
          <p:cNvSpPr/>
          <p:nvPr/>
        </p:nvSpPr>
        <p:spPr>
          <a:xfrm>
            <a:off x="901700" y="5192713"/>
            <a:ext cx="860425" cy="60325"/>
          </a:xfrm>
          <a:custGeom>
            <a:avLst/>
            <a:gdLst>
              <a:gd name="txL" fmla="*/ 0 w 542"/>
              <a:gd name="txT" fmla="*/ 0 h 42"/>
              <a:gd name="txR" fmla="*/ 542 w 542"/>
              <a:gd name="txB" fmla="*/ 42 h 42"/>
            </a:gdLst>
            <a:ahLst/>
            <a:cxnLst>
              <a:cxn ang="0">
                <a:pos x="0" y="2147483647"/>
              </a:cxn>
              <a:cxn ang="0">
                <a:pos x="2147483647" y="2147483647"/>
              </a:cxn>
              <a:cxn ang="0">
                <a:pos x="2147483647" y="0"/>
              </a:cxn>
            </a:cxnLst>
            <a:rect l="txL" t="txT" r="txR" b="txB"/>
            <a:pathLst>
              <a:path w="542" h="42">
                <a:moveTo>
                  <a:pt x="0" y="42"/>
                </a:moveTo>
                <a:lnTo>
                  <a:pt x="476" y="42"/>
                </a:lnTo>
                <a:cubicBezTo>
                  <a:pt x="498" y="28"/>
                  <a:pt x="542" y="0"/>
                  <a:pt x="542"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9583" name="AutoShape 19"/>
          <p:cNvSpPr/>
          <p:nvPr/>
        </p:nvSpPr>
        <p:spPr>
          <a:xfrm>
            <a:off x="8267700" y="2814638"/>
            <a:ext cx="838200" cy="3030537"/>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09584" name="Text Box 20"/>
          <p:cNvSpPr txBox="1"/>
          <p:nvPr/>
        </p:nvSpPr>
        <p:spPr>
          <a:xfrm>
            <a:off x="8305800" y="29924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5</a:t>
            </a:r>
            <a:endParaRPr lang="en-US" altLang="zh-CN" sz="2000" dirty="0">
              <a:solidFill>
                <a:srgbClr val="333399"/>
              </a:solidFill>
              <a:latin typeface="Arial" panose="020B0604020202020204" pitchFamily="34" charset="0"/>
            </a:endParaRPr>
          </a:p>
        </p:txBody>
      </p:sp>
      <p:sp>
        <p:nvSpPr>
          <p:cNvPr id="109585" name="Text Box 21"/>
          <p:cNvSpPr txBox="1"/>
          <p:nvPr/>
        </p:nvSpPr>
        <p:spPr>
          <a:xfrm>
            <a:off x="8305800" y="361950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4</a:t>
            </a:r>
            <a:endParaRPr lang="en-US" altLang="zh-CN" sz="2000" dirty="0">
              <a:solidFill>
                <a:srgbClr val="333399"/>
              </a:solidFill>
              <a:latin typeface="Arial" panose="020B0604020202020204" pitchFamily="34" charset="0"/>
            </a:endParaRPr>
          </a:p>
        </p:txBody>
      </p:sp>
      <p:sp>
        <p:nvSpPr>
          <p:cNvPr id="109586" name="Text Box 22"/>
          <p:cNvSpPr txBox="1"/>
          <p:nvPr/>
        </p:nvSpPr>
        <p:spPr>
          <a:xfrm>
            <a:off x="8305800" y="4176713"/>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3</a:t>
            </a:r>
            <a:endParaRPr lang="en-US" altLang="zh-CN" sz="2000" dirty="0">
              <a:solidFill>
                <a:srgbClr val="333399"/>
              </a:solidFill>
              <a:latin typeface="Arial" panose="020B0604020202020204" pitchFamily="34" charset="0"/>
            </a:endParaRPr>
          </a:p>
        </p:txBody>
      </p:sp>
      <p:sp>
        <p:nvSpPr>
          <p:cNvPr id="109587" name="Text Box 23"/>
          <p:cNvSpPr txBox="1"/>
          <p:nvPr/>
        </p:nvSpPr>
        <p:spPr>
          <a:xfrm>
            <a:off x="8305800" y="473710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2</a:t>
            </a:r>
            <a:endParaRPr lang="en-US" altLang="zh-CN" sz="2000" dirty="0">
              <a:solidFill>
                <a:srgbClr val="333399"/>
              </a:solidFill>
              <a:latin typeface="Arial" panose="020B0604020202020204" pitchFamily="34" charset="0"/>
            </a:endParaRPr>
          </a:p>
        </p:txBody>
      </p:sp>
      <p:sp>
        <p:nvSpPr>
          <p:cNvPr id="109588" name="Text Box 24"/>
          <p:cNvSpPr txBox="1"/>
          <p:nvPr/>
        </p:nvSpPr>
        <p:spPr>
          <a:xfrm>
            <a:off x="8305800" y="530225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1</a:t>
            </a:r>
            <a:endParaRPr lang="en-US" altLang="zh-CN" sz="2000" dirty="0">
              <a:solidFill>
                <a:srgbClr val="333399"/>
              </a:solidFill>
              <a:latin typeface="Arial" panose="020B0604020202020204" pitchFamily="34" charset="0"/>
            </a:endParaRPr>
          </a:p>
        </p:txBody>
      </p:sp>
      <p:sp>
        <p:nvSpPr>
          <p:cNvPr id="109589" name="Freeform 25"/>
          <p:cNvSpPr/>
          <p:nvPr/>
        </p:nvSpPr>
        <p:spPr>
          <a:xfrm>
            <a:off x="8267700" y="3414713"/>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42"/>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9590" name="Freeform 26"/>
          <p:cNvSpPr/>
          <p:nvPr/>
        </p:nvSpPr>
        <p:spPr>
          <a:xfrm>
            <a:off x="8277225" y="3989388"/>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36"/>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9591" name="Freeform 27"/>
          <p:cNvSpPr/>
          <p:nvPr/>
        </p:nvSpPr>
        <p:spPr>
          <a:xfrm>
            <a:off x="8255000" y="4565650"/>
            <a:ext cx="869950" cy="60325"/>
          </a:xfrm>
          <a:custGeom>
            <a:avLst/>
            <a:gdLst>
              <a:gd name="txL" fmla="*/ 0 w 548"/>
              <a:gd name="txT" fmla="*/ 0 h 42"/>
              <a:gd name="txR" fmla="*/ 548 w 548"/>
              <a:gd name="txB" fmla="*/ 42 h 42"/>
            </a:gdLst>
            <a:ahLst/>
            <a:cxnLst>
              <a:cxn ang="0">
                <a:pos x="0" y="2147483647"/>
              </a:cxn>
              <a:cxn ang="0">
                <a:pos x="2147483647" y="2147483647"/>
              </a:cxn>
              <a:cxn ang="0">
                <a:pos x="2147483647" y="0"/>
              </a:cxn>
            </a:cxnLst>
            <a:rect l="txL" t="txT" r="txR" b="txB"/>
            <a:pathLst>
              <a:path w="548" h="42">
                <a:moveTo>
                  <a:pt x="0" y="42"/>
                </a:moveTo>
                <a:lnTo>
                  <a:pt x="482" y="42"/>
                </a:lnTo>
                <a:cubicBezTo>
                  <a:pt x="504" y="28"/>
                  <a:pt x="548" y="0"/>
                  <a:pt x="548"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9592" name="Freeform 28"/>
          <p:cNvSpPr/>
          <p:nvPr/>
        </p:nvSpPr>
        <p:spPr>
          <a:xfrm>
            <a:off x="8255000" y="5157788"/>
            <a:ext cx="860425" cy="60325"/>
          </a:xfrm>
          <a:custGeom>
            <a:avLst/>
            <a:gdLst>
              <a:gd name="txL" fmla="*/ 0 w 542"/>
              <a:gd name="txT" fmla="*/ 0 h 42"/>
              <a:gd name="txR" fmla="*/ 542 w 542"/>
              <a:gd name="txB" fmla="*/ 42 h 42"/>
            </a:gdLst>
            <a:ahLst/>
            <a:cxnLst>
              <a:cxn ang="0">
                <a:pos x="0" y="2147483647"/>
              </a:cxn>
              <a:cxn ang="0">
                <a:pos x="2147483647" y="2147483647"/>
              </a:cxn>
              <a:cxn ang="0">
                <a:pos x="2147483647" y="0"/>
              </a:cxn>
            </a:cxnLst>
            <a:rect l="txL" t="txT" r="txR" b="txB"/>
            <a:pathLst>
              <a:path w="542" h="42">
                <a:moveTo>
                  <a:pt x="0" y="42"/>
                </a:moveTo>
                <a:lnTo>
                  <a:pt x="476" y="42"/>
                </a:lnTo>
                <a:cubicBezTo>
                  <a:pt x="498" y="28"/>
                  <a:pt x="542" y="0"/>
                  <a:pt x="542"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09593" name="Text Box 29"/>
          <p:cNvSpPr txBox="1"/>
          <p:nvPr/>
        </p:nvSpPr>
        <p:spPr>
          <a:xfrm>
            <a:off x="776288" y="1973263"/>
            <a:ext cx="867410" cy="398780"/>
          </a:xfrm>
          <a:prstGeom prst="rect">
            <a:avLst/>
          </a:prstGeom>
          <a:noFill/>
          <a:ln w="12700">
            <a:noFill/>
          </a:ln>
        </p:spPr>
        <p:txBody>
          <a:bodyPr wrap="none">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en-US" altLang="zh-CN" sz="1000" dirty="0">
                <a:solidFill>
                  <a:srgbClr val="333399"/>
                </a:solidFill>
                <a:latin typeface="Arial" panose="020B0604020202020204" pitchFamily="34" charset="0"/>
                <a:ea typeface="黑体" panose="02010609060101010101" pitchFamily="2" charset="-122"/>
              </a:rPr>
              <a:t> </a:t>
            </a:r>
            <a:r>
              <a:rPr lang="en-US" altLang="zh-CN" sz="2000" dirty="0">
                <a:solidFill>
                  <a:srgbClr val="333399"/>
                </a:solidFill>
                <a:latin typeface="Arial" panose="020B0604020202020204" pitchFamily="34" charset="0"/>
                <a:ea typeface="黑体" panose="02010609060101010101" pitchFamily="2" charset="-122"/>
              </a:rPr>
              <a:t>1</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109594" name="AutoShape 30"/>
          <p:cNvSpPr/>
          <p:nvPr/>
        </p:nvSpPr>
        <p:spPr>
          <a:xfrm>
            <a:off x="8415338" y="2317750"/>
            <a:ext cx="685800" cy="557213"/>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09595" name="Text Box 31"/>
          <p:cNvSpPr txBox="1"/>
          <p:nvPr/>
        </p:nvSpPr>
        <p:spPr>
          <a:xfrm>
            <a:off x="8408988" y="2422525"/>
            <a:ext cx="614045"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AP</a:t>
            </a:r>
            <a:r>
              <a:rPr lang="en-US" altLang="zh-CN" sz="2000" b="1" baseline="-25000" dirty="0">
                <a:solidFill>
                  <a:srgbClr val="333399"/>
                </a:solidFill>
                <a:latin typeface="Arial" panose="020B0604020202020204" pitchFamily="34" charset="0"/>
              </a:rPr>
              <a:t>2</a:t>
            </a:r>
            <a:endParaRPr lang="en-US" altLang="zh-CN" sz="2000" b="1" dirty="0">
              <a:solidFill>
                <a:srgbClr val="333399"/>
              </a:solidFill>
              <a:latin typeface="Arial" panose="020B0604020202020204" pitchFamily="34" charset="0"/>
            </a:endParaRPr>
          </a:p>
        </p:txBody>
      </p:sp>
      <p:sp>
        <p:nvSpPr>
          <p:cNvPr id="109596" name="AutoShape 32"/>
          <p:cNvSpPr/>
          <p:nvPr/>
        </p:nvSpPr>
        <p:spPr>
          <a:xfrm>
            <a:off x="919163" y="2360613"/>
            <a:ext cx="685800" cy="557212"/>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09597" name="Text Box 33"/>
          <p:cNvSpPr txBox="1"/>
          <p:nvPr/>
        </p:nvSpPr>
        <p:spPr>
          <a:xfrm>
            <a:off x="939800" y="2481263"/>
            <a:ext cx="614045"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AP</a:t>
            </a:r>
            <a:r>
              <a:rPr lang="en-US" altLang="zh-CN" sz="2000" b="1" baseline="-25000" dirty="0">
                <a:solidFill>
                  <a:srgbClr val="333399"/>
                </a:solidFill>
                <a:latin typeface="Arial" panose="020B0604020202020204" pitchFamily="34" charset="0"/>
              </a:rPr>
              <a:t>1</a:t>
            </a:r>
            <a:endParaRPr lang="en-US" altLang="zh-CN" sz="2000" b="1" dirty="0">
              <a:solidFill>
                <a:srgbClr val="333399"/>
              </a:solidFill>
              <a:latin typeface="Arial" panose="020B0604020202020204" pitchFamily="34" charset="0"/>
            </a:endParaRPr>
          </a:p>
        </p:txBody>
      </p:sp>
      <p:sp>
        <p:nvSpPr>
          <p:cNvPr id="109598" name="Text Box 34"/>
          <p:cNvSpPr txBox="1"/>
          <p:nvPr/>
        </p:nvSpPr>
        <p:spPr>
          <a:xfrm>
            <a:off x="8151813" y="1973263"/>
            <a:ext cx="867410" cy="398780"/>
          </a:xfrm>
          <a:prstGeom prst="rect">
            <a:avLst/>
          </a:prstGeom>
          <a:noFill/>
          <a:ln w="12700">
            <a:noFill/>
          </a:ln>
        </p:spPr>
        <p:txBody>
          <a:bodyPr wrap="none">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en-US" altLang="zh-CN" sz="1000" dirty="0">
                <a:solidFill>
                  <a:srgbClr val="333399"/>
                </a:solidFill>
                <a:latin typeface="Arial" panose="020B0604020202020204" pitchFamily="34" charset="0"/>
                <a:ea typeface="黑体" panose="02010609060101010101" pitchFamily="2" charset="-122"/>
              </a:rPr>
              <a:t> </a:t>
            </a:r>
            <a:r>
              <a:rPr lang="en-US" altLang="zh-CN" sz="2000" dirty="0">
                <a:solidFill>
                  <a:srgbClr val="333399"/>
                </a:solidFill>
                <a:latin typeface="Arial" panose="020B0604020202020204" pitchFamily="34" charset="0"/>
                <a:ea typeface="黑体" panose="02010609060101010101" pitchFamily="2" charset="-122"/>
              </a:rPr>
              <a:t>2</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109599" name="Text Box 35"/>
          <p:cNvSpPr txBox="1"/>
          <p:nvPr/>
        </p:nvSpPr>
        <p:spPr>
          <a:xfrm>
            <a:off x="2645410" y="3254375"/>
            <a:ext cx="4754880" cy="829945"/>
          </a:xfrm>
          <a:prstGeom prst="rect">
            <a:avLst/>
          </a:prstGeom>
          <a:noFill/>
          <a:ln w="12700">
            <a:noFill/>
          </a:ln>
        </p:spPr>
        <p:txBody>
          <a:bodyPr wrap="none">
            <a:spAutoFit/>
          </a:bodyPr>
          <a:p>
            <a:pPr algn="ctr" defTabSz="762000" eaLnBrk="0" hangingPunct="0"/>
            <a:r>
              <a:rPr lang="zh-CN" altLang="en-US" sz="2400" dirty="0">
                <a:solidFill>
                  <a:srgbClr val="333399"/>
                </a:solidFill>
                <a:latin typeface="Arial" panose="020B0604020202020204" pitchFamily="34" charset="0"/>
                <a:ea typeface="黑体" panose="02010609060101010101" pitchFamily="2" charset="-122"/>
              </a:rPr>
              <a:t>数据链路层剥去帧首部和帧尾部后</a:t>
            </a:r>
            <a:endParaRPr lang="en-US" altLang="zh-CN" sz="2400" dirty="0">
              <a:solidFill>
                <a:srgbClr val="333399"/>
              </a:solidFill>
              <a:latin typeface="Arial" panose="020B0604020202020204" pitchFamily="34" charset="0"/>
              <a:ea typeface="黑体" panose="02010609060101010101" pitchFamily="2" charset="-122"/>
            </a:endParaRPr>
          </a:p>
          <a:p>
            <a:pPr algn="ctr" defTabSz="762000" eaLnBrk="0" hangingPunct="0"/>
            <a:r>
              <a:rPr lang="zh-CN" altLang="en-US" sz="2400" dirty="0">
                <a:solidFill>
                  <a:srgbClr val="333399"/>
                </a:solidFill>
                <a:latin typeface="Arial" panose="020B0604020202020204" pitchFamily="34" charset="0"/>
                <a:ea typeface="黑体" panose="02010609060101010101" pitchFamily="2" charset="-122"/>
              </a:rPr>
              <a:t>把帧的数据部分交给网络层</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130084" name="Rectangle 36"/>
          <p:cNvSpPr/>
          <p:nvPr/>
        </p:nvSpPr>
        <p:spPr>
          <a:xfrm>
            <a:off x="2360613" y="4797425"/>
            <a:ext cx="576262" cy="358775"/>
          </a:xfrm>
          <a:prstGeom prst="rect">
            <a:avLst/>
          </a:prstGeom>
          <a:solidFill>
            <a:srgbClr val="66FFFF"/>
          </a:solidFill>
          <a:ln w="9525" cap="flat" cmpd="sng">
            <a:solidFill>
              <a:schemeClr val="tx1"/>
            </a:solidFill>
            <a:prstDash val="solid"/>
            <a:miter/>
            <a:headEnd type="none" w="med" len="med"/>
            <a:tailEnd type="none" w="med" len="med"/>
          </a:ln>
        </p:spPr>
        <p:txBody>
          <a:bodyPr wrap="none" anchor="ctr"/>
          <a:p>
            <a:pPr algn="ctr"/>
            <a:r>
              <a:rPr lang="en-US" altLang="zh-CN" dirty="0">
                <a:solidFill>
                  <a:srgbClr val="333399"/>
                </a:solidFill>
                <a:latin typeface="Arial" panose="020B0604020202020204" pitchFamily="34" charset="0"/>
              </a:rPr>
              <a:t>H</a:t>
            </a:r>
            <a:r>
              <a:rPr lang="en-US" altLang="zh-CN" b="1" baseline="-25000" dirty="0">
                <a:solidFill>
                  <a:srgbClr val="333399"/>
                </a:solidFill>
                <a:latin typeface="Arial" panose="020B0604020202020204" pitchFamily="34" charset="0"/>
              </a:rPr>
              <a:t>2</a:t>
            </a:r>
            <a:endParaRPr lang="en-US" altLang="zh-CN" b="1" baseline="-25000" dirty="0">
              <a:solidFill>
                <a:srgbClr val="333399"/>
              </a:solidFill>
              <a:latin typeface="Arial" panose="020B0604020202020204" pitchFamily="34" charset="0"/>
            </a:endParaRPr>
          </a:p>
        </p:txBody>
      </p:sp>
      <p:sp>
        <p:nvSpPr>
          <p:cNvPr id="130085" name="Rectangle 37"/>
          <p:cNvSpPr/>
          <p:nvPr/>
        </p:nvSpPr>
        <p:spPr>
          <a:xfrm>
            <a:off x="7040563" y="4799013"/>
            <a:ext cx="504825" cy="358775"/>
          </a:xfrm>
          <a:prstGeom prst="rect">
            <a:avLst/>
          </a:prstGeom>
          <a:solidFill>
            <a:srgbClr val="CCFF33"/>
          </a:solidFill>
          <a:ln w="9525" cap="flat" cmpd="sng">
            <a:solidFill>
              <a:schemeClr val="tx1"/>
            </a:solidFill>
            <a:prstDash val="solid"/>
            <a:miter/>
            <a:headEnd type="none" w="med" len="med"/>
            <a:tailEnd type="none" w="med" len="med"/>
          </a:ln>
        </p:spPr>
        <p:txBody>
          <a:bodyPr wrap="none" anchor="ctr"/>
          <a:p>
            <a:pPr algn="ctr"/>
            <a:r>
              <a:rPr lang="en-US" altLang="zh-CN" dirty="0">
                <a:solidFill>
                  <a:srgbClr val="333399"/>
                </a:solidFill>
                <a:latin typeface="Arial" panose="020B0604020202020204" pitchFamily="34" charset="0"/>
              </a:rPr>
              <a:t>T</a:t>
            </a:r>
            <a:r>
              <a:rPr lang="en-US" altLang="zh-CN" b="1" baseline="-25000" dirty="0">
                <a:solidFill>
                  <a:srgbClr val="333399"/>
                </a:solidFill>
                <a:latin typeface="Arial" panose="020B0604020202020204" pitchFamily="34" charset="0"/>
              </a:rPr>
              <a:t>2</a:t>
            </a:r>
            <a:endParaRPr lang="en-US" altLang="zh-CN" b="1" baseline="-25000" dirty="0">
              <a:solidFill>
                <a:srgbClr val="333399"/>
              </a:solidFill>
              <a:latin typeface="Arial" panose="020B0604020202020204" pitchFamily="34" charset="0"/>
            </a:endParaRPr>
          </a:p>
        </p:txBody>
      </p:sp>
      <p:grpSp>
        <p:nvGrpSpPr>
          <p:cNvPr id="3" name="Group 38"/>
          <p:cNvGrpSpPr/>
          <p:nvPr/>
        </p:nvGrpSpPr>
        <p:grpSpPr>
          <a:xfrm>
            <a:off x="2936875" y="4799013"/>
            <a:ext cx="4103688" cy="358775"/>
            <a:chOff x="1610" y="3023"/>
            <a:chExt cx="2585" cy="226"/>
          </a:xfrm>
        </p:grpSpPr>
        <p:sp>
          <p:nvSpPr>
            <p:cNvPr id="109606" name="Rectangle 39"/>
            <p:cNvSpPr/>
            <p:nvPr/>
          </p:nvSpPr>
          <p:spPr>
            <a:xfrm>
              <a:off x="1610" y="3023"/>
              <a:ext cx="318" cy="226"/>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pPr algn="ctr"/>
              <a:r>
                <a:rPr lang="en-US" altLang="zh-CN" dirty="0">
                  <a:solidFill>
                    <a:srgbClr val="333399"/>
                  </a:solidFill>
                  <a:latin typeface="Arial" panose="020B0604020202020204" pitchFamily="34" charset="0"/>
                </a:rPr>
                <a:t>H</a:t>
              </a:r>
              <a:r>
                <a:rPr lang="en-US" altLang="zh-CN" b="1" baseline="-25000" dirty="0">
                  <a:solidFill>
                    <a:srgbClr val="333399"/>
                  </a:solidFill>
                  <a:latin typeface="Arial" panose="020B0604020202020204" pitchFamily="34" charset="0"/>
                </a:rPr>
                <a:t>3</a:t>
              </a:r>
              <a:endParaRPr lang="en-US" altLang="zh-CN" b="1" baseline="-25000" dirty="0">
                <a:solidFill>
                  <a:srgbClr val="333399"/>
                </a:solidFill>
                <a:latin typeface="Arial" panose="020B0604020202020204" pitchFamily="34" charset="0"/>
              </a:endParaRPr>
            </a:p>
          </p:txBody>
        </p:sp>
        <p:sp>
          <p:nvSpPr>
            <p:cNvPr id="109607" name="Rectangle 40"/>
            <p:cNvSpPr/>
            <p:nvPr/>
          </p:nvSpPr>
          <p:spPr>
            <a:xfrm>
              <a:off x="1928" y="3023"/>
              <a:ext cx="318" cy="226"/>
            </a:xfrm>
            <a:prstGeom prst="rect">
              <a:avLst/>
            </a:prstGeom>
            <a:solidFill>
              <a:srgbClr val="FF9900"/>
            </a:solidFill>
            <a:ln w="9525" cap="flat" cmpd="sng">
              <a:solidFill>
                <a:schemeClr val="tx1"/>
              </a:solidFill>
              <a:prstDash val="solid"/>
              <a:miter/>
              <a:headEnd type="none" w="med" len="med"/>
              <a:tailEnd type="none" w="med" len="med"/>
            </a:ln>
          </p:spPr>
          <p:txBody>
            <a:bodyPr wrap="none" anchor="ctr"/>
            <a:p>
              <a:pPr algn="ctr"/>
              <a:r>
                <a:rPr lang="en-US" altLang="zh-CN" dirty="0">
                  <a:solidFill>
                    <a:srgbClr val="333399"/>
                  </a:solidFill>
                  <a:latin typeface="Arial" panose="020B0604020202020204" pitchFamily="34" charset="0"/>
                </a:rPr>
                <a:t>H</a:t>
              </a:r>
              <a:r>
                <a:rPr lang="en-US" altLang="zh-CN" b="1" baseline="-25000" dirty="0">
                  <a:solidFill>
                    <a:srgbClr val="333399"/>
                  </a:solidFill>
                  <a:latin typeface="Arial" panose="020B0604020202020204" pitchFamily="34" charset="0"/>
                </a:rPr>
                <a:t>4</a:t>
              </a:r>
              <a:endParaRPr lang="en-US" altLang="zh-CN" b="1" baseline="-25000" dirty="0">
                <a:solidFill>
                  <a:srgbClr val="333399"/>
                </a:solidFill>
                <a:latin typeface="Arial" panose="020B0604020202020204" pitchFamily="34" charset="0"/>
              </a:endParaRPr>
            </a:p>
          </p:txBody>
        </p:sp>
        <p:sp>
          <p:nvSpPr>
            <p:cNvPr id="109608" name="Rectangle 41"/>
            <p:cNvSpPr/>
            <p:nvPr/>
          </p:nvSpPr>
          <p:spPr>
            <a:xfrm>
              <a:off x="2246" y="3023"/>
              <a:ext cx="318" cy="226"/>
            </a:xfrm>
            <a:prstGeom prst="rect">
              <a:avLst/>
            </a:prstGeom>
            <a:solidFill>
              <a:srgbClr val="FF99FF"/>
            </a:solidFill>
            <a:ln w="9525" cap="flat" cmpd="sng">
              <a:solidFill>
                <a:schemeClr val="tx1"/>
              </a:solidFill>
              <a:prstDash val="solid"/>
              <a:miter/>
              <a:headEnd type="none" w="med" len="med"/>
              <a:tailEnd type="none" w="med" len="med"/>
            </a:ln>
          </p:spPr>
          <p:txBody>
            <a:bodyPr wrap="none" anchor="ctr"/>
            <a:p>
              <a:pPr algn="ctr"/>
              <a:r>
                <a:rPr lang="en-US" altLang="zh-CN" dirty="0">
                  <a:solidFill>
                    <a:srgbClr val="333399"/>
                  </a:solidFill>
                  <a:latin typeface="Arial" panose="020B0604020202020204" pitchFamily="34" charset="0"/>
                </a:rPr>
                <a:t>H</a:t>
              </a:r>
              <a:r>
                <a:rPr lang="en-US" altLang="zh-CN" b="1" baseline="-25000" dirty="0">
                  <a:solidFill>
                    <a:srgbClr val="333399"/>
                  </a:solidFill>
                  <a:latin typeface="Arial" panose="020B0604020202020204" pitchFamily="34" charset="0"/>
                </a:rPr>
                <a:t>5</a:t>
              </a:r>
              <a:endParaRPr lang="en-US" altLang="zh-CN" b="1" baseline="-25000" dirty="0">
                <a:solidFill>
                  <a:srgbClr val="333399"/>
                </a:solidFill>
                <a:latin typeface="Arial" panose="020B0604020202020204" pitchFamily="34" charset="0"/>
              </a:endParaRPr>
            </a:p>
          </p:txBody>
        </p:sp>
        <p:sp>
          <p:nvSpPr>
            <p:cNvPr id="109609" name="Rectangle 42"/>
            <p:cNvSpPr/>
            <p:nvPr/>
          </p:nvSpPr>
          <p:spPr>
            <a:xfrm>
              <a:off x="2562" y="3023"/>
              <a:ext cx="1633" cy="226"/>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Tahoma" panose="020B0604030504040204" pitchFamily="34" charset="0"/>
                  <a:ea typeface="黑体" panose="02010609060101010101" pitchFamily="2" charset="-122"/>
                </a:rPr>
                <a:t>应</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用</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程</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序</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数</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据</a:t>
              </a:r>
              <a:endParaRPr lang="zh-CN" altLang="en-US" sz="2000" dirty="0">
                <a:solidFill>
                  <a:srgbClr val="333399"/>
                </a:solidFill>
                <a:latin typeface="Tahoma" panose="020B0604030504040204" pitchFamily="34" charset="0"/>
                <a:ea typeface="黑体" panose="02010609060101010101" pitchFamily="2" charset="-122"/>
              </a:endParaRPr>
            </a:p>
          </p:txBody>
        </p:sp>
      </p:grpSp>
      <p:grpSp>
        <p:nvGrpSpPr>
          <p:cNvPr id="4" name="Group 43"/>
          <p:cNvGrpSpPr/>
          <p:nvPr/>
        </p:nvGrpSpPr>
        <p:grpSpPr>
          <a:xfrm>
            <a:off x="4592638" y="4471988"/>
            <a:ext cx="4229100" cy="396875"/>
            <a:chOff x="2653" y="2817"/>
            <a:chExt cx="2664" cy="250"/>
          </a:xfrm>
        </p:grpSpPr>
        <p:sp>
          <p:nvSpPr>
            <p:cNvPr id="109604" name="AutoShape 44"/>
            <p:cNvSpPr/>
            <p:nvPr/>
          </p:nvSpPr>
          <p:spPr>
            <a:xfrm rot="-10800000" flipV="1">
              <a:off x="5193" y="2817"/>
              <a:ext cx="124" cy="250"/>
            </a:xfrm>
            <a:prstGeom prst="upArrow">
              <a:avLst>
                <a:gd name="adj1" fmla="val 50000"/>
                <a:gd name="adj2" fmla="val 50403"/>
              </a:avLst>
            </a:prstGeom>
            <a:solidFill>
              <a:schemeClr val="hlink"/>
            </a:solidFill>
            <a:ln w="12700" cap="flat" cmpd="sng">
              <a:solidFill>
                <a:schemeClr val="tx1"/>
              </a:solidFill>
              <a:prstDash val="solid"/>
              <a:miter/>
              <a:headEnd type="none" w="med" len="med"/>
              <a:tailEnd type="none" w="med" len="med"/>
            </a:ln>
          </p:spPr>
          <p:txBody>
            <a:bodyPr vert="eaVert" wrap="none" anchor="ctr"/>
            <a:p>
              <a:endParaRPr lang="zh-CN" altLang="en-US" sz="3200" dirty="0">
                <a:latin typeface="Arial" panose="020B0604020202020204" pitchFamily="34" charset="0"/>
              </a:endParaRPr>
            </a:p>
          </p:txBody>
        </p:sp>
        <p:sp>
          <p:nvSpPr>
            <p:cNvPr id="109605" name="AutoShape 45"/>
            <p:cNvSpPr/>
            <p:nvPr/>
          </p:nvSpPr>
          <p:spPr>
            <a:xfrm rot="-10800000" flipV="1">
              <a:off x="2653" y="2817"/>
              <a:ext cx="124" cy="250"/>
            </a:xfrm>
            <a:prstGeom prst="upArrow">
              <a:avLst>
                <a:gd name="adj1" fmla="val 50000"/>
                <a:gd name="adj2" fmla="val 50403"/>
              </a:avLst>
            </a:prstGeom>
            <a:solidFill>
              <a:schemeClr val="hlink"/>
            </a:solidFill>
            <a:ln w="12700" cap="flat" cmpd="sng">
              <a:solidFill>
                <a:schemeClr val="tx1"/>
              </a:solidFill>
              <a:prstDash val="solid"/>
              <a:miter/>
              <a:headEnd type="none" w="med" len="med"/>
              <a:tailEnd type="none" w="med" len="med"/>
            </a:ln>
          </p:spPr>
          <p:txBody>
            <a:bodyPr vert="eaVert" wrap="none" anchor="ctr"/>
            <a:p>
              <a:endParaRPr lang="zh-CN" altLang="en-US" sz="3200" dirty="0">
                <a:latin typeface="Arial" panose="020B0604020202020204" pitchFamily="34"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0084"/>
                                        </p:tgtEl>
                                      </p:cBhvr>
                                    </p:animEffect>
                                    <p:set>
                                      <p:cBhvr>
                                        <p:cTn id="7" dur="1" fill="hold">
                                          <p:stCondLst>
                                            <p:cond delay="999"/>
                                          </p:stCondLst>
                                        </p:cTn>
                                        <p:tgtEl>
                                          <p:spTgt spid="130084"/>
                                        </p:tgtEl>
                                        <p:attrNameLst>
                                          <p:attrName>style.visibility</p:attrName>
                                        </p:attrNameLst>
                                      </p:cBhvr>
                                      <p:to>
                                        <p:strVal val="hidden"/>
                                      </p:to>
                                    </p:set>
                                  </p:childTnLst>
                                </p:cTn>
                              </p:par>
                            </p:childTnLst>
                          </p:cTn>
                        </p:par>
                        <p:par>
                          <p:cTn id="8" fill="hold">
                            <p:stCondLst>
                              <p:cond delay="2000"/>
                            </p:stCondLst>
                            <p:childTnLst>
                              <p:par>
                                <p:cTn id="9" presetID="12" presetClass="exit" presetSubtype="2" fill="hold" grpId="0" nodeType="afterEffect">
                                  <p:stCondLst>
                                    <p:cond delay="0"/>
                                  </p:stCondLst>
                                  <p:childTnLst>
                                    <p:animEffect transition="out" filter="slide(fromRight)">
                                      <p:cBhvr>
                                        <p:cTn id="10" dur="1000"/>
                                        <p:tgtEl>
                                          <p:spTgt spid="130085"/>
                                        </p:tgtEl>
                                      </p:cBhvr>
                                    </p:animEffect>
                                    <p:set>
                                      <p:cBhvr>
                                        <p:cTn id="11" dur="1" fill="hold">
                                          <p:stCondLst>
                                            <p:cond delay="999"/>
                                          </p:stCondLst>
                                        </p:cTn>
                                        <p:tgtEl>
                                          <p:spTgt spid="130085"/>
                                        </p:tgtEl>
                                        <p:attrNameLst>
                                          <p:attrName>style.visibility</p:attrName>
                                        </p:attrNameLst>
                                      </p:cBhvr>
                                      <p:to>
                                        <p:strVal val="hidden"/>
                                      </p:to>
                                    </p:set>
                                  </p:childTnLst>
                                </p:cTn>
                              </p:par>
                            </p:childTnLst>
                          </p:cTn>
                        </p:par>
                        <p:par>
                          <p:cTn id="12" fill="hold">
                            <p:stCondLst>
                              <p:cond delay="3000"/>
                            </p:stCondLst>
                            <p:childTnLst>
                              <p:par>
                                <p:cTn id="13" presetID="22" presetClass="entr" presetSubtype="4"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1000"/>
                                        <p:tgtEl>
                                          <p:spTgt spid="4"/>
                                        </p:tgtEl>
                                      </p:cBhvr>
                                    </p:animEffect>
                                  </p:childTnLst>
                                </p:cTn>
                              </p:par>
                            </p:childTnLst>
                          </p:cTn>
                        </p:par>
                        <p:par>
                          <p:cTn id="16" fill="hold">
                            <p:stCondLst>
                              <p:cond delay="4000"/>
                            </p:stCondLst>
                            <p:childTnLst>
                              <p:par>
                                <p:cTn id="17" presetID="1" presetClass="exit" presetSubtype="0" fill="hold" nodeType="afterEffect">
                                  <p:stCondLst>
                                    <p:cond delay="0"/>
                                  </p:stCondLst>
                                  <p:childTnLst>
                                    <p:set>
                                      <p:cBhvr>
                                        <p:cTn id="18" dur="1" fill="hold">
                                          <p:stCondLst>
                                            <p:cond delay="0"/>
                                          </p:stCondLst>
                                        </p:cTn>
                                        <p:tgtEl>
                                          <p:spTgt spid="3"/>
                                        </p:tgtEl>
                                        <p:attrNameLst>
                                          <p:attrName>style.visibility</p:attrName>
                                        </p:attrNameLst>
                                      </p:cBhvr>
                                      <p:to>
                                        <p:strVal val="hidden"/>
                                      </p:to>
                                    </p:set>
                                  </p:childTnLst>
                                </p:cTn>
                              </p:par>
                            </p:childTnLst>
                          </p:cTn>
                        </p:par>
                        <p:par>
                          <p:cTn id="19" fill="hold">
                            <p:stCondLst>
                              <p:cond delay="4000"/>
                            </p:stCondLst>
                            <p:childTnLst>
                              <p:par>
                                <p:cTn id="20" presetID="1"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par>
                          <p:cTn id="22" fill="hold">
                            <p:stCondLst>
                              <p:cond delay="4000"/>
                            </p:stCondLst>
                            <p:childTnLst>
                              <p:par>
                                <p:cTn id="23" presetID="1" presetClass="exit" presetSubtype="0" fill="hold" nodeType="afterEffect">
                                  <p:stCondLst>
                                    <p:cond delay="0"/>
                                  </p:stCondLst>
                                  <p:childTnLst>
                                    <p:set>
                                      <p:cBhvr>
                                        <p:cTn id="24"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84" grpId="0" bldLvl="0" animBg="1"/>
      <p:bldP spid="130085" grpId="0" bldLvl="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
          <p:cNvGrpSpPr/>
          <p:nvPr/>
        </p:nvGrpSpPr>
        <p:grpSpPr>
          <a:xfrm>
            <a:off x="3440113" y="3575050"/>
            <a:ext cx="3598862" cy="358775"/>
            <a:chOff x="1928" y="2660"/>
            <a:chExt cx="2267" cy="226"/>
          </a:xfrm>
        </p:grpSpPr>
        <p:sp>
          <p:nvSpPr>
            <p:cNvPr id="110632" name="Rectangle 3"/>
            <p:cNvSpPr/>
            <p:nvPr/>
          </p:nvSpPr>
          <p:spPr>
            <a:xfrm>
              <a:off x="1928" y="2660"/>
              <a:ext cx="318" cy="226"/>
            </a:xfrm>
            <a:prstGeom prst="rect">
              <a:avLst/>
            </a:prstGeom>
            <a:solidFill>
              <a:srgbClr val="FF9900"/>
            </a:solidFill>
            <a:ln w="9525" cap="flat" cmpd="sng">
              <a:solidFill>
                <a:schemeClr val="tx1"/>
              </a:solidFill>
              <a:prstDash val="solid"/>
              <a:miter/>
              <a:headEnd type="none" w="med" len="med"/>
              <a:tailEnd type="none" w="med" len="med"/>
            </a:ln>
          </p:spPr>
          <p:txBody>
            <a:bodyPr wrap="none" anchor="ctr"/>
            <a:p>
              <a:pPr algn="ctr"/>
              <a:r>
                <a:rPr lang="en-US" altLang="zh-CN" dirty="0">
                  <a:solidFill>
                    <a:srgbClr val="333399"/>
                  </a:solidFill>
                  <a:latin typeface="Arial" panose="020B0604020202020204" pitchFamily="34" charset="0"/>
                </a:rPr>
                <a:t>H</a:t>
              </a:r>
              <a:r>
                <a:rPr lang="en-US" altLang="zh-CN" b="1" baseline="-25000" dirty="0">
                  <a:solidFill>
                    <a:srgbClr val="333399"/>
                  </a:solidFill>
                  <a:latin typeface="Arial" panose="020B0604020202020204" pitchFamily="34" charset="0"/>
                </a:rPr>
                <a:t>4</a:t>
              </a:r>
              <a:endParaRPr lang="en-US" altLang="zh-CN" b="1" baseline="-25000" dirty="0">
                <a:solidFill>
                  <a:srgbClr val="333399"/>
                </a:solidFill>
                <a:latin typeface="Arial" panose="020B0604020202020204" pitchFamily="34" charset="0"/>
              </a:endParaRPr>
            </a:p>
          </p:txBody>
        </p:sp>
        <p:sp>
          <p:nvSpPr>
            <p:cNvPr id="110633" name="Rectangle 4"/>
            <p:cNvSpPr/>
            <p:nvPr/>
          </p:nvSpPr>
          <p:spPr>
            <a:xfrm>
              <a:off x="2246" y="2660"/>
              <a:ext cx="318" cy="226"/>
            </a:xfrm>
            <a:prstGeom prst="rect">
              <a:avLst/>
            </a:prstGeom>
            <a:solidFill>
              <a:srgbClr val="FF99FF"/>
            </a:solidFill>
            <a:ln w="9525" cap="flat" cmpd="sng">
              <a:solidFill>
                <a:schemeClr val="tx1"/>
              </a:solidFill>
              <a:prstDash val="solid"/>
              <a:miter/>
              <a:headEnd type="none" w="med" len="med"/>
              <a:tailEnd type="none" w="med" len="med"/>
            </a:ln>
          </p:spPr>
          <p:txBody>
            <a:bodyPr wrap="none" anchor="ctr"/>
            <a:p>
              <a:pPr algn="ctr"/>
              <a:r>
                <a:rPr lang="en-US" altLang="zh-CN" dirty="0">
                  <a:solidFill>
                    <a:srgbClr val="333399"/>
                  </a:solidFill>
                  <a:latin typeface="Arial" panose="020B0604020202020204" pitchFamily="34" charset="0"/>
                </a:rPr>
                <a:t>H</a:t>
              </a:r>
              <a:r>
                <a:rPr lang="en-US" altLang="zh-CN" b="1" baseline="-25000" dirty="0">
                  <a:solidFill>
                    <a:srgbClr val="333399"/>
                  </a:solidFill>
                  <a:latin typeface="Arial" panose="020B0604020202020204" pitchFamily="34" charset="0"/>
                </a:rPr>
                <a:t>5</a:t>
              </a:r>
              <a:endParaRPr lang="en-US" altLang="zh-CN" b="1" baseline="-25000" dirty="0">
                <a:solidFill>
                  <a:srgbClr val="333399"/>
                </a:solidFill>
                <a:latin typeface="Arial" panose="020B0604020202020204" pitchFamily="34" charset="0"/>
              </a:endParaRPr>
            </a:p>
          </p:txBody>
        </p:sp>
        <p:sp>
          <p:nvSpPr>
            <p:cNvPr id="110634" name="Rectangle 5"/>
            <p:cNvSpPr/>
            <p:nvPr/>
          </p:nvSpPr>
          <p:spPr>
            <a:xfrm>
              <a:off x="2562" y="2660"/>
              <a:ext cx="1633" cy="226"/>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Tahoma" panose="020B0604030504040204" pitchFamily="34" charset="0"/>
                  <a:ea typeface="黑体" panose="02010609060101010101" pitchFamily="2" charset="-122"/>
                </a:rPr>
                <a:t>应</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用</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程</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序</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数</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据</a:t>
              </a:r>
              <a:endParaRPr lang="zh-CN" altLang="en-US" sz="2000" dirty="0">
                <a:solidFill>
                  <a:srgbClr val="333399"/>
                </a:solidFill>
                <a:latin typeface="Tahoma" panose="020B0604030504040204" pitchFamily="34" charset="0"/>
                <a:ea typeface="黑体" panose="02010609060101010101" pitchFamily="2" charset="-122"/>
              </a:endParaRPr>
            </a:p>
          </p:txBody>
        </p:sp>
      </p:grpSp>
      <p:sp>
        <p:nvSpPr>
          <p:cNvPr id="131078" name="Rectangle 6"/>
          <p:cNvSpPr/>
          <p:nvPr/>
        </p:nvSpPr>
        <p:spPr>
          <a:xfrm>
            <a:off x="2936875" y="4222750"/>
            <a:ext cx="504825" cy="358775"/>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pPr algn="ctr"/>
            <a:r>
              <a:rPr lang="en-US" altLang="zh-CN" dirty="0">
                <a:solidFill>
                  <a:srgbClr val="333399"/>
                </a:solidFill>
                <a:latin typeface="Arial" panose="020B0604020202020204" pitchFamily="34" charset="0"/>
              </a:rPr>
              <a:t>H</a:t>
            </a:r>
            <a:r>
              <a:rPr lang="en-US" altLang="zh-CN" b="1" baseline="-25000" dirty="0">
                <a:solidFill>
                  <a:srgbClr val="333399"/>
                </a:solidFill>
                <a:latin typeface="Arial" panose="020B0604020202020204" pitchFamily="34" charset="0"/>
              </a:rPr>
              <a:t>3</a:t>
            </a:r>
            <a:endParaRPr lang="en-US" altLang="zh-CN" b="1" baseline="-25000" dirty="0">
              <a:solidFill>
                <a:srgbClr val="333399"/>
              </a:solidFill>
              <a:latin typeface="Arial" panose="020B0604020202020204" pitchFamily="34" charset="0"/>
            </a:endParaRPr>
          </a:p>
        </p:txBody>
      </p:sp>
      <p:grpSp>
        <p:nvGrpSpPr>
          <p:cNvPr id="3" name="Group 7"/>
          <p:cNvGrpSpPr/>
          <p:nvPr/>
        </p:nvGrpSpPr>
        <p:grpSpPr>
          <a:xfrm>
            <a:off x="3441700" y="4222750"/>
            <a:ext cx="3598863" cy="358775"/>
            <a:chOff x="1928" y="2660"/>
            <a:chExt cx="2267" cy="226"/>
          </a:xfrm>
        </p:grpSpPr>
        <p:sp>
          <p:nvSpPr>
            <p:cNvPr id="110629" name="Rectangle 8"/>
            <p:cNvSpPr/>
            <p:nvPr/>
          </p:nvSpPr>
          <p:spPr>
            <a:xfrm>
              <a:off x="1928" y="2660"/>
              <a:ext cx="318" cy="226"/>
            </a:xfrm>
            <a:prstGeom prst="rect">
              <a:avLst/>
            </a:prstGeom>
            <a:solidFill>
              <a:srgbClr val="FF9900"/>
            </a:solidFill>
            <a:ln w="9525" cap="flat" cmpd="sng">
              <a:solidFill>
                <a:schemeClr val="tx1"/>
              </a:solidFill>
              <a:prstDash val="solid"/>
              <a:miter/>
              <a:headEnd type="none" w="med" len="med"/>
              <a:tailEnd type="none" w="med" len="med"/>
            </a:ln>
          </p:spPr>
          <p:txBody>
            <a:bodyPr wrap="none" anchor="ctr"/>
            <a:p>
              <a:pPr algn="ctr"/>
              <a:r>
                <a:rPr lang="en-US" altLang="zh-CN" dirty="0">
                  <a:solidFill>
                    <a:srgbClr val="333399"/>
                  </a:solidFill>
                  <a:latin typeface="Arial" panose="020B0604020202020204" pitchFamily="34" charset="0"/>
                </a:rPr>
                <a:t>H</a:t>
              </a:r>
              <a:r>
                <a:rPr lang="en-US" altLang="zh-CN" b="1" baseline="-25000" dirty="0">
                  <a:solidFill>
                    <a:srgbClr val="333399"/>
                  </a:solidFill>
                  <a:latin typeface="Arial" panose="020B0604020202020204" pitchFamily="34" charset="0"/>
                </a:rPr>
                <a:t>4</a:t>
              </a:r>
              <a:endParaRPr lang="en-US" altLang="zh-CN" b="1" baseline="-25000" dirty="0">
                <a:solidFill>
                  <a:srgbClr val="333399"/>
                </a:solidFill>
                <a:latin typeface="Arial" panose="020B0604020202020204" pitchFamily="34" charset="0"/>
              </a:endParaRPr>
            </a:p>
          </p:txBody>
        </p:sp>
        <p:sp>
          <p:nvSpPr>
            <p:cNvPr id="110630" name="Rectangle 9"/>
            <p:cNvSpPr/>
            <p:nvPr/>
          </p:nvSpPr>
          <p:spPr>
            <a:xfrm>
              <a:off x="2246" y="2660"/>
              <a:ext cx="318" cy="226"/>
            </a:xfrm>
            <a:prstGeom prst="rect">
              <a:avLst/>
            </a:prstGeom>
            <a:solidFill>
              <a:srgbClr val="FF99FF"/>
            </a:solidFill>
            <a:ln w="9525" cap="flat" cmpd="sng">
              <a:solidFill>
                <a:schemeClr val="tx1"/>
              </a:solidFill>
              <a:prstDash val="solid"/>
              <a:miter/>
              <a:headEnd type="none" w="med" len="med"/>
              <a:tailEnd type="none" w="med" len="med"/>
            </a:ln>
          </p:spPr>
          <p:txBody>
            <a:bodyPr wrap="none" anchor="ctr"/>
            <a:p>
              <a:pPr algn="ctr"/>
              <a:r>
                <a:rPr lang="en-US" altLang="zh-CN" dirty="0">
                  <a:solidFill>
                    <a:srgbClr val="333399"/>
                  </a:solidFill>
                  <a:latin typeface="Arial" panose="020B0604020202020204" pitchFamily="34" charset="0"/>
                </a:rPr>
                <a:t>H</a:t>
              </a:r>
              <a:r>
                <a:rPr lang="en-US" altLang="zh-CN" b="1" baseline="-25000" dirty="0">
                  <a:solidFill>
                    <a:srgbClr val="333399"/>
                  </a:solidFill>
                  <a:latin typeface="Arial" panose="020B0604020202020204" pitchFamily="34" charset="0"/>
                </a:rPr>
                <a:t>5</a:t>
              </a:r>
              <a:endParaRPr lang="en-US" altLang="zh-CN" b="1" baseline="-25000" dirty="0">
                <a:solidFill>
                  <a:srgbClr val="333399"/>
                </a:solidFill>
                <a:latin typeface="Arial" panose="020B0604020202020204" pitchFamily="34" charset="0"/>
              </a:endParaRPr>
            </a:p>
          </p:txBody>
        </p:sp>
        <p:sp>
          <p:nvSpPr>
            <p:cNvPr id="110631" name="Rectangle 10"/>
            <p:cNvSpPr/>
            <p:nvPr/>
          </p:nvSpPr>
          <p:spPr>
            <a:xfrm>
              <a:off x="2562" y="2660"/>
              <a:ext cx="1633" cy="226"/>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Tahoma" panose="020B0604030504040204" pitchFamily="34" charset="0"/>
                  <a:ea typeface="黑体" panose="02010609060101010101" pitchFamily="2" charset="-122"/>
                </a:rPr>
                <a:t>应</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用</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程</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序</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数</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据</a:t>
              </a:r>
              <a:endParaRPr lang="zh-CN" altLang="en-US" sz="2000" dirty="0">
                <a:solidFill>
                  <a:srgbClr val="333399"/>
                </a:solidFill>
                <a:latin typeface="Tahoma" panose="020B0604030504040204" pitchFamily="34" charset="0"/>
                <a:ea typeface="黑体" panose="02010609060101010101" pitchFamily="2" charset="-122"/>
              </a:endParaRPr>
            </a:p>
          </p:txBody>
        </p:sp>
      </p:grpSp>
      <p:sp>
        <p:nvSpPr>
          <p:cNvPr id="110597" name="Rectangle 11"/>
          <p:cNvSpPr>
            <a:spLocks noGrp="1"/>
          </p:cNvSpPr>
          <p:nvPr>
            <p:ph type="title" idx="4294967295"/>
          </p:nvPr>
        </p:nvSpPr>
        <p:spPr/>
        <p:txBody>
          <a:bodyPr vert="horz" wrap="square" lIns="91440" tIns="45720" rIns="91440" bIns="45720" anchor="ctr"/>
          <a:p>
            <a:pPr algn="ctr" eaLnBrk="1" hangingPunct="1"/>
            <a:r>
              <a:rPr lang="zh-CN" altLang="en-US" dirty="0"/>
              <a:t>主机</a:t>
            </a:r>
            <a:r>
              <a:rPr lang="en-US" altLang="zh-CN" sz="1400" dirty="0"/>
              <a:t> </a:t>
            </a:r>
            <a:r>
              <a:rPr lang="en-US" altLang="zh-CN" dirty="0"/>
              <a:t>1</a:t>
            </a:r>
            <a:r>
              <a:rPr lang="en-US" altLang="zh-CN" sz="1400" dirty="0"/>
              <a:t> </a:t>
            </a:r>
            <a:r>
              <a:rPr lang="zh-CN" altLang="en-US" dirty="0"/>
              <a:t>向主机</a:t>
            </a:r>
            <a:r>
              <a:rPr lang="en-US" altLang="zh-CN" sz="1400" dirty="0"/>
              <a:t> </a:t>
            </a:r>
            <a:r>
              <a:rPr lang="en-US" altLang="zh-CN" dirty="0"/>
              <a:t>2</a:t>
            </a:r>
            <a:r>
              <a:rPr lang="en-US" altLang="zh-CN" sz="1400" dirty="0"/>
              <a:t> </a:t>
            </a:r>
            <a:r>
              <a:rPr lang="zh-CN" altLang="en-US" dirty="0"/>
              <a:t>发送数据</a:t>
            </a:r>
            <a:r>
              <a:rPr lang="en-US" altLang="zh-CN" dirty="0">
                <a:solidFill>
                  <a:schemeClr val="tx1"/>
                </a:solidFill>
              </a:rPr>
              <a:t> </a:t>
            </a:r>
            <a:endParaRPr lang="en-US" altLang="zh-CN" dirty="0">
              <a:solidFill>
                <a:schemeClr val="tx1"/>
              </a:solidFill>
            </a:endParaRPr>
          </a:p>
        </p:txBody>
      </p:sp>
      <p:sp>
        <p:nvSpPr>
          <p:cNvPr id="110598" name="AutoShape 12"/>
          <p:cNvSpPr/>
          <p:nvPr/>
        </p:nvSpPr>
        <p:spPr>
          <a:xfrm rot="-5400000">
            <a:off x="4754563" y="1531938"/>
            <a:ext cx="417512" cy="8991600"/>
          </a:xfrm>
          <a:prstGeom prst="can">
            <a:avLst>
              <a:gd name="adj" fmla="val 48653"/>
            </a:avLst>
          </a:prstGeom>
          <a:gradFill rotWithShape="0">
            <a:gsLst>
              <a:gs pos="0">
                <a:srgbClr val="ACACAC"/>
              </a:gs>
              <a:gs pos="50000">
                <a:srgbClr val="EAEAEA"/>
              </a:gs>
              <a:gs pos="100000">
                <a:srgbClr val="ACACAC"/>
              </a:gs>
            </a:gsLst>
            <a:lin ang="5400000" scaled="1"/>
            <a:tileRect/>
          </a:gradFill>
          <a:ln w="19050" cap="flat" cmpd="sng">
            <a:solidFill>
              <a:schemeClr val="tx1"/>
            </a:solidFill>
            <a:prstDash val="solid"/>
            <a:headEnd type="none" w="sm" len="lg"/>
            <a:tailEnd type="none" w="sm" len="lg"/>
          </a:ln>
        </p:spPr>
        <p:txBody>
          <a:bodyPr wrap="none" anchor="ctr"/>
          <a:p>
            <a:endParaRPr lang="zh-CN" altLang="en-US" sz="3200" dirty="0">
              <a:latin typeface="Arial" panose="020B0604020202020204" pitchFamily="34" charset="0"/>
            </a:endParaRPr>
          </a:p>
        </p:txBody>
      </p:sp>
      <p:sp>
        <p:nvSpPr>
          <p:cNvPr id="110599" name="AutoShape 13"/>
          <p:cNvSpPr/>
          <p:nvPr/>
        </p:nvSpPr>
        <p:spPr>
          <a:xfrm>
            <a:off x="914400" y="2847975"/>
            <a:ext cx="838200" cy="2997200"/>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10600" name="Text Box 14"/>
          <p:cNvSpPr txBox="1"/>
          <p:nvPr/>
        </p:nvSpPr>
        <p:spPr>
          <a:xfrm>
            <a:off x="1162050" y="3027363"/>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5</a:t>
            </a:r>
            <a:endParaRPr lang="en-US" altLang="zh-CN" sz="2000" dirty="0">
              <a:solidFill>
                <a:srgbClr val="333399"/>
              </a:solidFill>
              <a:latin typeface="Arial" panose="020B0604020202020204" pitchFamily="34" charset="0"/>
            </a:endParaRPr>
          </a:p>
        </p:txBody>
      </p:sp>
      <p:sp>
        <p:nvSpPr>
          <p:cNvPr id="110601" name="Text Box 15"/>
          <p:cNvSpPr txBox="1"/>
          <p:nvPr/>
        </p:nvSpPr>
        <p:spPr>
          <a:xfrm>
            <a:off x="1162050" y="3654425"/>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4</a:t>
            </a:r>
            <a:endParaRPr lang="en-US" altLang="zh-CN" sz="2000" dirty="0">
              <a:solidFill>
                <a:srgbClr val="333399"/>
              </a:solidFill>
              <a:latin typeface="Arial" panose="020B0604020202020204" pitchFamily="34" charset="0"/>
            </a:endParaRPr>
          </a:p>
        </p:txBody>
      </p:sp>
      <p:sp>
        <p:nvSpPr>
          <p:cNvPr id="110602" name="Text Box 16"/>
          <p:cNvSpPr txBox="1"/>
          <p:nvPr/>
        </p:nvSpPr>
        <p:spPr>
          <a:xfrm>
            <a:off x="1162050" y="42116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3</a:t>
            </a:r>
            <a:endParaRPr lang="en-US" altLang="zh-CN" sz="2000" dirty="0">
              <a:solidFill>
                <a:srgbClr val="333399"/>
              </a:solidFill>
              <a:latin typeface="Arial" panose="020B0604020202020204" pitchFamily="34" charset="0"/>
            </a:endParaRPr>
          </a:p>
        </p:txBody>
      </p:sp>
      <p:sp>
        <p:nvSpPr>
          <p:cNvPr id="110603" name="Text Box 17"/>
          <p:cNvSpPr txBox="1"/>
          <p:nvPr/>
        </p:nvSpPr>
        <p:spPr>
          <a:xfrm>
            <a:off x="1162050" y="47704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2</a:t>
            </a:r>
            <a:endParaRPr lang="en-US" altLang="zh-CN" sz="2000" dirty="0">
              <a:solidFill>
                <a:srgbClr val="333399"/>
              </a:solidFill>
              <a:latin typeface="Arial" panose="020B0604020202020204" pitchFamily="34" charset="0"/>
            </a:endParaRPr>
          </a:p>
        </p:txBody>
      </p:sp>
      <p:sp>
        <p:nvSpPr>
          <p:cNvPr id="110604" name="Text Box 18"/>
          <p:cNvSpPr txBox="1"/>
          <p:nvPr/>
        </p:nvSpPr>
        <p:spPr>
          <a:xfrm>
            <a:off x="1162050" y="5337175"/>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1</a:t>
            </a:r>
            <a:endParaRPr lang="en-US" altLang="zh-CN" sz="2000" dirty="0">
              <a:solidFill>
                <a:srgbClr val="333399"/>
              </a:solidFill>
              <a:latin typeface="Arial" panose="020B0604020202020204" pitchFamily="34" charset="0"/>
            </a:endParaRPr>
          </a:p>
        </p:txBody>
      </p:sp>
      <p:sp>
        <p:nvSpPr>
          <p:cNvPr id="110605" name="Freeform 19"/>
          <p:cNvSpPr/>
          <p:nvPr/>
        </p:nvSpPr>
        <p:spPr>
          <a:xfrm>
            <a:off x="914400" y="3449638"/>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42"/>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10606" name="Freeform 20"/>
          <p:cNvSpPr/>
          <p:nvPr/>
        </p:nvSpPr>
        <p:spPr>
          <a:xfrm>
            <a:off x="923925" y="4024313"/>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36"/>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10607" name="Freeform 21"/>
          <p:cNvSpPr/>
          <p:nvPr/>
        </p:nvSpPr>
        <p:spPr>
          <a:xfrm>
            <a:off x="901700" y="4600575"/>
            <a:ext cx="869950" cy="60325"/>
          </a:xfrm>
          <a:custGeom>
            <a:avLst/>
            <a:gdLst>
              <a:gd name="txL" fmla="*/ 0 w 548"/>
              <a:gd name="txT" fmla="*/ 0 h 42"/>
              <a:gd name="txR" fmla="*/ 548 w 548"/>
              <a:gd name="txB" fmla="*/ 42 h 42"/>
            </a:gdLst>
            <a:ahLst/>
            <a:cxnLst>
              <a:cxn ang="0">
                <a:pos x="0" y="2147483647"/>
              </a:cxn>
              <a:cxn ang="0">
                <a:pos x="2147483647" y="2147483647"/>
              </a:cxn>
              <a:cxn ang="0">
                <a:pos x="2147483647" y="0"/>
              </a:cxn>
            </a:cxnLst>
            <a:rect l="txL" t="txT" r="txR" b="txB"/>
            <a:pathLst>
              <a:path w="548" h="42">
                <a:moveTo>
                  <a:pt x="0" y="42"/>
                </a:moveTo>
                <a:lnTo>
                  <a:pt x="482" y="42"/>
                </a:lnTo>
                <a:cubicBezTo>
                  <a:pt x="504" y="28"/>
                  <a:pt x="548" y="0"/>
                  <a:pt x="548"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10608" name="Freeform 22"/>
          <p:cNvSpPr/>
          <p:nvPr/>
        </p:nvSpPr>
        <p:spPr>
          <a:xfrm>
            <a:off x="901700" y="5192713"/>
            <a:ext cx="860425" cy="60325"/>
          </a:xfrm>
          <a:custGeom>
            <a:avLst/>
            <a:gdLst>
              <a:gd name="txL" fmla="*/ 0 w 542"/>
              <a:gd name="txT" fmla="*/ 0 h 42"/>
              <a:gd name="txR" fmla="*/ 542 w 542"/>
              <a:gd name="txB" fmla="*/ 42 h 42"/>
            </a:gdLst>
            <a:ahLst/>
            <a:cxnLst>
              <a:cxn ang="0">
                <a:pos x="0" y="2147483647"/>
              </a:cxn>
              <a:cxn ang="0">
                <a:pos x="2147483647" y="2147483647"/>
              </a:cxn>
              <a:cxn ang="0">
                <a:pos x="2147483647" y="0"/>
              </a:cxn>
            </a:cxnLst>
            <a:rect l="txL" t="txT" r="txR" b="txB"/>
            <a:pathLst>
              <a:path w="542" h="42">
                <a:moveTo>
                  <a:pt x="0" y="42"/>
                </a:moveTo>
                <a:lnTo>
                  <a:pt x="476" y="42"/>
                </a:lnTo>
                <a:cubicBezTo>
                  <a:pt x="498" y="28"/>
                  <a:pt x="542" y="0"/>
                  <a:pt x="542"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10609" name="AutoShape 23"/>
          <p:cNvSpPr/>
          <p:nvPr/>
        </p:nvSpPr>
        <p:spPr>
          <a:xfrm>
            <a:off x="8267700" y="2814638"/>
            <a:ext cx="838200" cy="3030537"/>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10610" name="Text Box 24"/>
          <p:cNvSpPr txBox="1"/>
          <p:nvPr/>
        </p:nvSpPr>
        <p:spPr>
          <a:xfrm>
            <a:off x="8305800" y="29924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5</a:t>
            </a:r>
            <a:endParaRPr lang="en-US" altLang="zh-CN" sz="2000" dirty="0">
              <a:solidFill>
                <a:srgbClr val="333399"/>
              </a:solidFill>
              <a:latin typeface="Arial" panose="020B0604020202020204" pitchFamily="34" charset="0"/>
            </a:endParaRPr>
          </a:p>
        </p:txBody>
      </p:sp>
      <p:sp>
        <p:nvSpPr>
          <p:cNvPr id="110611" name="Text Box 25"/>
          <p:cNvSpPr txBox="1"/>
          <p:nvPr/>
        </p:nvSpPr>
        <p:spPr>
          <a:xfrm>
            <a:off x="8305800" y="361950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4</a:t>
            </a:r>
            <a:endParaRPr lang="en-US" altLang="zh-CN" sz="2000" dirty="0">
              <a:solidFill>
                <a:srgbClr val="333399"/>
              </a:solidFill>
              <a:latin typeface="Arial" panose="020B0604020202020204" pitchFamily="34" charset="0"/>
            </a:endParaRPr>
          </a:p>
        </p:txBody>
      </p:sp>
      <p:sp>
        <p:nvSpPr>
          <p:cNvPr id="110612" name="Text Box 26"/>
          <p:cNvSpPr txBox="1"/>
          <p:nvPr/>
        </p:nvSpPr>
        <p:spPr>
          <a:xfrm>
            <a:off x="8305800" y="4176713"/>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3</a:t>
            </a:r>
            <a:endParaRPr lang="en-US" altLang="zh-CN" sz="2000" dirty="0">
              <a:solidFill>
                <a:srgbClr val="333399"/>
              </a:solidFill>
              <a:latin typeface="Arial" panose="020B0604020202020204" pitchFamily="34" charset="0"/>
            </a:endParaRPr>
          </a:p>
        </p:txBody>
      </p:sp>
      <p:sp>
        <p:nvSpPr>
          <p:cNvPr id="110613" name="Text Box 27"/>
          <p:cNvSpPr txBox="1"/>
          <p:nvPr/>
        </p:nvSpPr>
        <p:spPr>
          <a:xfrm>
            <a:off x="8305800" y="473710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2</a:t>
            </a:r>
            <a:endParaRPr lang="en-US" altLang="zh-CN" sz="2000" dirty="0">
              <a:solidFill>
                <a:srgbClr val="333399"/>
              </a:solidFill>
              <a:latin typeface="Arial" panose="020B0604020202020204" pitchFamily="34" charset="0"/>
            </a:endParaRPr>
          </a:p>
        </p:txBody>
      </p:sp>
      <p:sp>
        <p:nvSpPr>
          <p:cNvPr id="110614" name="Text Box 28"/>
          <p:cNvSpPr txBox="1"/>
          <p:nvPr/>
        </p:nvSpPr>
        <p:spPr>
          <a:xfrm>
            <a:off x="8305800" y="530225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1</a:t>
            </a:r>
            <a:endParaRPr lang="en-US" altLang="zh-CN" sz="2000" dirty="0">
              <a:solidFill>
                <a:srgbClr val="333399"/>
              </a:solidFill>
              <a:latin typeface="Arial" panose="020B0604020202020204" pitchFamily="34" charset="0"/>
            </a:endParaRPr>
          </a:p>
        </p:txBody>
      </p:sp>
      <p:sp>
        <p:nvSpPr>
          <p:cNvPr id="110615" name="Freeform 29"/>
          <p:cNvSpPr/>
          <p:nvPr/>
        </p:nvSpPr>
        <p:spPr>
          <a:xfrm>
            <a:off x="8267700" y="3414713"/>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42"/>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10616" name="Freeform 30"/>
          <p:cNvSpPr/>
          <p:nvPr/>
        </p:nvSpPr>
        <p:spPr>
          <a:xfrm>
            <a:off x="8277225" y="3989388"/>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36"/>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10617" name="Freeform 31"/>
          <p:cNvSpPr/>
          <p:nvPr/>
        </p:nvSpPr>
        <p:spPr>
          <a:xfrm>
            <a:off x="8255000" y="4565650"/>
            <a:ext cx="869950" cy="60325"/>
          </a:xfrm>
          <a:custGeom>
            <a:avLst/>
            <a:gdLst>
              <a:gd name="txL" fmla="*/ 0 w 548"/>
              <a:gd name="txT" fmla="*/ 0 h 42"/>
              <a:gd name="txR" fmla="*/ 548 w 548"/>
              <a:gd name="txB" fmla="*/ 42 h 42"/>
            </a:gdLst>
            <a:ahLst/>
            <a:cxnLst>
              <a:cxn ang="0">
                <a:pos x="0" y="2147483647"/>
              </a:cxn>
              <a:cxn ang="0">
                <a:pos x="2147483647" y="2147483647"/>
              </a:cxn>
              <a:cxn ang="0">
                <a:pos x="2147483647" y="0"/>
              </a:cxn>
            </a:cxnLst>
            <a:rect l="txL" t="txT" r="txR" b="txB"/>
            <a:pathLst>
              <a:path w="548" h="42">
                <a:moveTo>
                  <a:pt x="0" y="42"/>
                </a:moveTo>
                <a:lnTo>
                  <a:pt x="482" y="42"/>
                </a:lnTo>
                <a:cubicBezTo>
                  <a:pt x="504" y="28"/>
                  <a:pt x="548" y="0"/>
                  <a:pt x="548"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10618" name="Freeform 32"/>
          <p:cNvSpPr/>
          <p:nvPr/>
        </p:nvSpPr>
        <p:spPr>
          <a:xfrm>
            <a:off x="8255000" y="5157788"/>
            <a:ext cx="860425" cy="60325"/>
          </a:xfrm>
          <a:custGeom>
            <a:avLst/>
            <a:gdLst>
              <a:gd name="txL" fmla="*/ 0 w 542"/>
              <a:gd name="txT" fmla="*/ 0 h 42"/>
              <a:gd name="txR" fmla="*/ 542 w 542"/>
              <a:gd name="txB" fmla="*/ 42 h 42"/>
            </a:gdLst>
            <a:ahLst/>
            <a:cxnLst>
              <a:cxn ang="0">
                <a:pos x="0" y="2147483647"/>
              </a:cxn>
              <a:cxn ang="0">
                <a:pos x="2147483647" y="2147483647"/>
              </a:cxn>
              <a:cxn ang="0">
                <a:pos x="2147483647" y="0"/>
              </a:cxn>
            </a:cxnLst>
            <a:rect l="txL" t="txT" r="txR" b="txB"/>
            <a:pathLst>
              <a:path w="542" h="42">
                <a:moveTo>
                  <a:pt x="0" y="42"/>
                </a:moveTo>
                <a:lnTo>
                  <a:pt x="476" y="42"/>
                </a:lnTo>
                <a:cubicBezTo>
                  <a:pt x="498" y="28"/>
                  <a:pt x="542" y="0"/>
                  <a:pt x="542"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10619" name="Text Box 33"/>
          <p:cNvSpPr txBox="1"/>
          <p:nvPr/>
        </p:nvSpPr>
        <p:spPr>
          <a:xfrm>
            <a:off x="776288" y="1973263"/>
            <a:ext cx="867410" cy="398780"/>
          </a:xfrm>
          <a:prstGeom prst="rect">
            <a:avLst/>
          </a:prstGeom>
          <a:noFill/>
          <a:ln w="12700">
            <a:noFill/>
          </a:ln>
        </p:spPr>
        <p:txBody>
          <a:bodyPr wrap="none">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en-US" altLang="zh-CN" sz="1000" dirty="0">
                <a:solidFill>
                  <a:srgbClr val="333399"/>
                </a:solidFill>
                <a:latin typeface="Arial" panose="020B0604020202020204" pitchFamily="34" charset="0"/>
                <a:ea typeface="黑体" panose="02010609060101010101" pitchFamily="2" charset="-122"/>
              </a:rPr>
              <a:t> </a:t>
            </a:r>
            <a:r>
              <a:rPr lang="en-US" altLang="zh-CN" sz="2000" dirty="0">
                <a:solidFill>
                  <a:srgbClr val="333399"/>
                </a:solidFill>
                <a:latin typeface="Arial" panose="020B0604020202020204" pitchFamily="34" charset="0"/>
                <a:ea typeface="黑体" panose="02010609060101010101" pitchFamily="2" charset="-122"/>
              </a:rPr>
              <a:t>1</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110620" name="AutoShape 34"/>
          <p:cNvSpPr/>
          <p:nvPr/>
        </p:nvSpPr>
        <p:spPr>
          <a:xfrm>
            <a:off x="8415338" y="2317750"/>
            <a:ext cx="685800" cy="557213"/>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10621" name="Text Box 35"/>
          <p:cNvSpPr txBox="1"/>
          <p:nvPr/>
        </p:nvSpPr>
        <p:spPr>
          <a:xfrm>
            <a:off x="8408988" y="2422525"/>
            <a:ext cx="614045"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AP</a:t>
            </a:r>
            <a:r>
              <a:rPr lang="en-US" altLang="zh-CN" sz="2000" b="1" baseline="-25000" dirty="0">
                <a:solidFill>
                  <a:srgbClr val="333399"/>
                </a:solidFill>
                <a:latin typeface="Arial" panose="020B0604020202020204" pitchFamily="34" charset="0"/>
              </a:rPr>
              <a:t>2</a:t>
            </a:r>
            <a:endParaRPr lang="en-US" altLang="zh-CN" sz="2000" b="1" dirty="0">
              <a:solidFill>
                <a:srgbClr val="333399"/>
              </a:solidFill>
              <a:latin typeface="Arial" panose="020B0604020202020204" pitchFamily="34" charset="0"/>
            </a:endParaRPr>
          </a:p>
        </p:txBody>
      </p:sp>
      <p:sp>
        <p:nvSpPr>
          <p:cNvPr id="110622" name="AutoShape 36"/>
          <p:cNvSpPr/>
          <p:nvPr/>
        </p:nvSpPr>
        <p:spPr>
          <a:xfrm>
            <a:off x="919163" y="2360613"/>
            <a:ext cx="685800" cy="557212"/>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10623" name="Text Box 37"/>
          <p:cNvSpPr txBox="1"/>
          <p:nvPr/>
        </p:nvSpPr>
        <p:spPr>
          <a:xfrm>
            <a:off x="939800" y="2481263"/>
            <a:ext cx="614045"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AP</a:t>
            </a:r>
            <a:r>
              <a:rPr lang="en-US" altLang="zh-CN" sz="2000" b="1" baseline="-25000" dirty="0">
                <a:solidFill>
                  <a:srgbClr val="333399"/>
                </a:solidFill>
                <a:latin typeface="Arial" panose="020B0604020202020204" pitchFamily="34" charset="0"/>
              </a:rPr>
              <a:t>1</a:t>
            </a:r>
            <a:endParaRPr lang="en-US" altLang="zh-CN" sz="2000" b="1" dirty="0">
              <a:solidFill>
                <a:srgbClr val="333399"/>
              </a:solidFill>
              <a:latin typeface="Arial" panose="020B0604020202020204" pitchFamily="34" charset="0"/>
            </a:endParaRPr>
          </a:p>
        </p:txBody>
      </p:sp>
      <p:sp>
        <p:nvSpPr>
          <p:cNvPr id="110624" name="Text Box 38"/>
          <p:cNvSpPr txBox="1"/>
          <p:nvPr/>
        </p:nvSpPr>
        <p:spPr>
          <a:xfrm>
            <a:off x="8151813" y="1973263"/>
            <a:ext cx="867410" cy="398780"/>
          </a:xfrm>
          <a:prstGeom prst="rect">
            <a:avLst/>
          </a:prstGeom>
          <a:noFill/>
          <a:ln w="12700">
            <a:noFill/>
          </a:ln>
        </p:spPr>
        <p:txBody>
          <a:bodyPr wrap="none">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en-US" altLang="zh-CN" sz="1000" dirty="0">
                <a:solidFill>
                  <a:srgbClr val="333399"/>
                </a:solidFill>
                <a:latin typeface="Arial" panose="020B0604020202020204" pitchFamily="34" charset="0"/>
                <a:ea typeface="黑体" panose="02010609060101010101" pitchFamily="2" charset="-122"/>
              </a:rPr>
              <a:t> </a:t>
            </a:r>
            <a:r>
              <a:rPr lang="en-US" altLang="zh-CN" sz="2000" dirty="0">
                <a:solidFill>
                  <a:srgbClr val="333399"/>
                </a:solidFill>
                <a:latin typeface="Arial" panose="020B0604020202020204" pitchFamily="34" charset="0"/>
                <a:ea typeface="黑体" panose="02010609060101010101" pitchFamily="2" charset="-122"/>
              </a:rPr>
              <a:t>2</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110625" name="Text Box 39"/>
          <p:cNvSpPr txBox="1"/>
          <p:nvPr/>
        </p:nvSpPr>
        <p:spPr>
          <a:xfrm>
            <a:off x="2967673" y="2678113"/>
            <a:ext cx="4145280" cy="829945"/>
          </a:xfrm>
          <a:prstGeom prst="rect">
            <a:avLst/>
          </a:prstGeom>
          <a:noFill/>
          <a:ln w="12700">
            <a:noFill/>
          </a:ln>
        </p:spPr>
        <p:txBody>
          <a:bodyPr wrap="none">
            <a:spAutoFit/>
          </a:bodyPr>
          <a:p>
            <a:pPr algn="ctr" defTabSz="762000" eaLnBrk="0" hangingPunct="0"/>
            <a:r>
              <a:rPr lang="zh-CN" altLang="en-US" sz="2400" dirty="0">
                <a:solidFill>
                  <a:srgbClr val="333399"/>
                </a:solidFill>
                <a:latin typeface="Arial" panose="020B0604020202020204" pitchFamily="34" charset="0"/>
                <a:ea typeface="黑体" panose="02010609060101010101" pitchFamily="2" charset="-122"/>
              </a:rPr>
              <a:t>网络层剥去分组首部后</a:t>
            </a:r>
            <a:endParaRPr lang="en-US" altLang="zh-CN" sz="2400" dirty="0">
              <a:solidFill>
                <a:srgbClr val="333399"/>
              </a:solidFill>
              <a:latin typeface="Arial" panose="020B0604020202020204" pitchFamily="34" charset="0"/>
              <a:ea typeface="黑体" panose="02010609060101010101" pitchFamily="2" charset="-122"/>
            </a:endParaRPr>
          </a:p>
          <a:p>
            <a:pPr algn="ctr" defTabSz="762000" eaLnBrk="0" hangingPunct="0"/>
            <a:r>
              <a:rPr lang="zh-CN" altLang="en-US" sz="2400" dirty="0">
                <a:solidFill>
                  <a:srgbClr val="333399"/>
                </a:solidFill>
                <a:latin typeface="Arial" panose="020B0604020202020204" pitchFamily="34" charset="0"/>
                <a:ea typeface="黑体" panose="02010609060101010101" pitchFamily="2" charset="-122"/>
              </a:rPr>
              <a:t>把分组的数据部分交给运输层</a:t>
            </a:r>
            <a:endParaRPr lang="zh-CN" altLang="en-US" sz="2400" dirty="0">
              <a:solidFill>
                <a:srgbClr val="333399"/>
              </a:solidFill>
              <a:latin typeface="Arial" panose="020B0604020202020204" pitchFamily="34" charset="0"/>
              <a:ea typeface="黑体" panose="02010609060101010101" pitchFamily="2" charset="-122"/>
            </a:endParaRPr>
          </a:p>
        </p:txBody>
      </p:sp>
      <p:grpSp>
        <p:nvGrpSpPr>
          <p:cNvPr id="4" name="Group 40"/>
          <p:cNvGrpSpPr/>
          <p:nvPr/>
        </p:nvGrpSpPr>
        <p:grpSpPr>
          <a:xfrm>
            <a:off x="4972050" y="3895725"/>
            <a:ext cx="3849688" cy="396875"/>
            <a:chOff x="2892" y="2454"/>
            <a:chExt cx="2425" cy="250"/>
          </a:xfrm>
        </p:grpSpPr>
        <p:sp>
          <p:nvSpPr>
            <p:cNvPr id="110627" name="AutoShape 41"/>
            <p:cNvSpPr/>
            <p:nvPr/>
          </p:nvSpPr>
          <p:spPr>
            <a:xfrm rot="-10800000" flipV="1">
              <a:off x="5193" y="2454"/>
              <a:ext cx="124" cy="250"/>
            </a:xfrm>
            <a:prstGeom prst="upArrow">
              <a:avLst>
                <a:gd name="adj1" fmla="val 50000"/>
                <a:gd name="adj2" fmla="val 50403"/>
              </a:avLst>
            </a:prstGeom>
            <a:solidFill>
              <a:schemeClr val="hlink"/>
            </a:solidFill>
            <a:ln w="12700" cap="flat" cmpd="sng">
              <a:solidFill>
                <a:schemeClr val="tx1"/>
              </a:solidFill>
              <a:prstDash val="solid"/>
              <a:miter/>
              <a:headEnd type="none" w="med" len="med"/>
              <a:tailEnd type="none" w="med" len="med"/>
            </a:ln>
          </p:spPr>
          <p:txBody>
            <a:bodyPr vert="eaVert" wrap="none" anchor="ctr"/>
            <a:p>
              <a:endParaRPr lang="zh-CN" altLang="en-US" sz="3200" dirty="0">
                <a:latin typeface="Arial" panose="020B0604020202020204" pitchFamily="34" charset="0"/>
              </a:endParaRPr>
            </a:p>
          </p:txBody>
        </p:sp>
        <p:sp>
          <p:nvSpPr>
            <p:cNvPr id="110628" name="AutoShape 42"/>
            <p:cNvSpPr/>
            <p:nvPr/>
          </p:nvSpPr>
          <p:spPr>
            <a:xfrm rot="-10800000" flipV="1">
              <a:off x="2892" y="2454"/>
              <a:ext cx="124" cy="250"/>
            </a:xfrm>
            <a:prstGeom prst="upArrow">
              <a:avLst>
                <a:gd name="adj1" fmla="val 50000"/>
                <a:gd name="adj2" fmla="val 50403"/>
              </a:avLst>
            </a:prstGeom>
            <a:solidFill>
              <a:schemeClr val="hlink"/>
            </a:solidFill>
            <a:ln w="12700" cap="flat" cmpd="sng">
              <a:solidFill>
                <a:schemeClr val="tx1"/>
              </a:solidFill>
              <a:prstDash val="solid"/>
              <a:miter/>
              <a:headEnd type="none" w="med" len="med"/>
              <a:tailEnd type="none" w="med" len="med"/>
            </a:ln>
          </p:spPr>
          <p:txBody>
            <a:bodyPr vert="eaVert" wrap="none" anchor="ctr"/>
            <a:p>
              <a:endParaRPr lang="zh-CN" altLang="en-US" sz="3200" dirty="0">
                <a:latin typeface="Arial" panose="020B0604020202020204" pitchFamily="34"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1078"/>
                                        </p:tgtEl>
                                      </p:cBhvr>
                                    </p:animEffect>
                                    <p:set>
                                      <p:cBhvr>
                                        <p:cTn id="7" dur="1" fill="hold">
                                          <p:stCondLst>
                                            <p:cond delay="999"/>
                                          </p:stCondLst>
                                        </p:cTn>
                                        <p:tgtEl>
                                          <p:spTgt spid="131078"/>
                                        </p:tgtEl>
                                        <p:attrNameLst>
                                          <p:attrName>style.visibility</p:attrName>
                                        </p:attrNameLst>
                                      </p:cBhvr>
                                      <p:to>
                                        <p:strVal val="hidden"/>
                                      </p:to>
                                    </p:set>
                                  </p:childTnLst>
                                </p:cTn>
                              </p:par>
                            </p:childTnLst>
                          </p:cTn>
                        </p:par>
                        <p:par>
                          <p:cTn id="8" fill="hold">
                            <p:stCondLst>
                              <p:cond delay="20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2000"/>
                                        <p:tgtEl>
                                          <p:spTgt spid="4"/>
                                        </p:tgtEl>
                                      </p:cBhvr>
                                    </p:animEffect>
                                  </p:childTnLst>
                                </p:cTn>
                              </p:par>
                            </p:childTnLst>
                          </p:cTn>
                        </p:par>
                        <p:par>
                          <p:cTn id="12" fill="hold">
                            <p:stCondLst>
                              <p:cond delay="4000"/>
                            </p:stCondLst>
                            <p:childTnLst>
                              <p:par>
                                <p:cTn id="13" presetID="1" presetClass="exit" presetSubtype="0" fill="hold" nodeType="after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par>
                          <p:cTn id="15" fill="hold">
                            <p:stCondLst>
                              <p:cond delay="4000"/>
                            </p:stCondLst>
                            <p:childTnLst>
                              <p:par>
                                <p:cTn id="16" presetID="1"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par>
                          <p:cTn id="18" fill="hold">
                            <p:stCondLst>
                              <p:cond delay="4000"/>
                            </p:stCondLst>
                            <p:childTnLst>
                              <p:par>
                                <p:cTn id="19" presetID="1" presetClass="exit" presetSubtype="0" fill="hold" nodeType="afterEffect">
                                  <p:stCondLst>
                                    <p:cond delay="0"/>
                                  </p:stCondLst>
                                  <p:childTnLst>
                                    <p:set>
                                      <p:cBhvr>
                                        <p:cTn id="2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8" grpId="0" bldLvl="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
          <p:cNvGrpSpPr/>
          <p:nvPr/>
        </p:nvGrpSpPr>
        <p:grpSpPr>
          <a:xfrm>
            <a:off x="3944938" y="2997200"/>
            <a:ext cx="3094037" cy="358775"/>
            <a:chOff x="2245" y="2252"/>
            <a:chExt cx="1949" cy="226"/>
          </a:xfrm>
        </p:grpSpPr>
        <p:sp>
          <p:nvSpPr>
            <p:cNvPr id="111655" name="Rectangle 3"/>
            <p:cNvSpPr/>
            <p:nvPr/>
          </p:nvSpPr>
          <p:spPr>
            <a:xfrm>
              <a:off x="2245" y="2252"/>
              <a:ext cx="318" cy="226"/>
            </a:xfrm>
            <a:prstGeom prst="rect">
              <a:avLst/>
            </a:prstGeom>
            <a:solidFill>
              <a:srgbClr val="FF99FF"/>
            </a:solidFill>
            <a:ln w="9525" cap="flat" cmpd="sng">
              <a:solidFill>
                <a:schemeClr val="tx1"/>
              </a:solidFill>
              <a:prstDash val="solid"/>
              <a:miter/>
              <a:headEnd type="none" w="med" len="med"/>
              <a:tailEnd type="none" w="med" len="med"/>
            </a:ln>
          </p:spPr>
          <p:txBody>
            <a:bodyPr wrap="none" anchor="ctr"/>
            <a:p>
              <a:pPr algn="ctr"/>
              <a:r>
                <a:rPr lang="en-US" altLang="zh-CN" dirty="0">
                  <a:solidFill>
                    <a:srgbClr val="333399"/>
                  </a:solidFill>
                  <a:latin typeface="Arial" panose="020B0604020202020204" pitchFamily="34" charset="0"/>
                </a:rPr>
                <a:t>H</a:t>
              </a:r>
              <a:r>
                <a:rPr lang="en-US" altLang="zh-CN" b="1" baseline="-25000" dirty="0">
                  <a:solidFill>
                    <a:srgbClr val="333399"/>
                  </a:solidFill>
                  <a:latin typeface="Arial" panose="020B0604020202020204" pitchFamily="34" charset="0"/>
                </a:rPr>
                <a:t>5</a:t>
              </a:r>
              <a:endParaRPr lang="en-US" altLang="zh-CN" b="1" baseline="-25000" dirty="0">
                <a:solidFill>
                  <a:srgbClr val="333399"/>
                </a:solidFill>
                <a:latin typeface="Arial" panose="020B0604020202020204" pitchFamily="34" charset="0"/>
              </a:endParaRPr>
            </a:p>
          </p:txBody>
        </p:sp>
        <p:sp>
          <p:nvSpPr>
            <p:cNvPr id="111656" name="Rectangle 4"/>
            <p:cNvSpPr/>
            <p:nvPr/>
          </p:nvSpPr>
          <p:spPr>
            <a:xfrm>
              <a:off x="2561" y="2252"/>
              <a:ext cx="1633" cy="226"/>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Tahoma" panose="020B0604030504040204" pitchFamily="34" charset="0"/>
                  <a:ea typeface="黑体" panose="02010609060101010101" pitchFamily="2" charset="-122"/>
                </a:rPr>
                <a:t>应</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用</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程</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序</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数</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据</a:t>
              </a:r>
              <a:endParaRPr lang="zh-CN" altLang="en-US" sz="2000" dirty="0">
                <a:solidFill>
                  <a:srgbClr val="333399"/>
                </a:solidFill>
                <a:latin typeface="Tahoma" panose="020B0604030504040204" pitchFamily="34" charset="0"/>
                <a:ea typeface="黑体" panose="02010609060101010101" pitchFamily="2" charset="-122"/>
              </a:endParaRPr>
            </a:p>
          </p:txBody>
        </p:sp>
      </p:grpSp>
      <p:sp>
        <p:nvSpPr>
          <p:cNvPr id="132101" name="Rectangle 5"/>
          <p:cNvSpPr/>
          <p:nvPr/>
        </p:nvSpPr>
        <p:spPr>
          <a:xfrm>
            <a:off x="3440113" y="3575050"/>
            <a:ext cx="504825" cy="358775"/>
          </a:xfrm>
          <a:prstGeom prst="rect">
            <a:avLst/>
          </a:prstGeom>
          <a:solidFill>
            <a:srgbClr val="FF9900"/>
          </a:solidFill>
          <a:ln w="9525" cap="flat" cmpd="sng">
            <a:solidFill>
              <a:schemeClr val="tx1"/>
            </a:solidFill>
            <a:prstDash val="solid"/>
            <a:miter/>
            <a:headEnd type="none" w="med" len="med"/>
            <a:tailEnd type="none" w="med" len="med"/>
          </a:ln>
        </p:spPr>
        <p:txBody>
          <a:bodyPr wrap="none" anchor="ctr"/>
          <a:p>
            <a:pPr algn="ctr"/>
            <a:r>
              <a:rPr lang="en-US" altLang="zh-CN" dirty="0">
                <a:solidFill>
                  <a:srgbClr val="333399"/>
                </a:solidFill>
                <a:latin typeface="Arial" panose="020B0604020202020204" pitchFamily="34" charset="0"/>
              </a:rPr>
              <a:t>H</a:t>
            </a:r>
            <a:r>
              <a:rPr lang="en-US" altLang="zh-CN" b="1" baseline="-25000" dirty="0">
                <a:solidFill>
                  <a:srgbClr val="333399"/>
                </a:solidFill>
                <a:latin typeface="Arial" panose="020B0604020202020204" pitchFamily="34" charset="0"/>
              </a:rPr>
              <a:t>4</a:t>
            </a:r>
            <a:endParaRPr lang="en-US" altLang="zh-CN" b="1" baseline="-25000" dirty="0">
              <a:solidFill>
                <a:srgbClr val="333399"/>
              </a:solidFill>
              <a:latin typeface="Arial" panose="020B0604020202020204" pitchFamily="34" charset="0"/>
            </a:endParaRPr>
          </a:p>
        </p:txBody>
      </p:sp>
      <p:grpSp>
        <p:nvGrpSpPr>
          <p:cNvPr id="3" name="Group 6"/>
          <p:cNvGrpSpPr/>
          <p:nvPr/>
        </p:nvGrpSpPr>
        <p:grpSpPr>
          <a:xfrm>
            <a:off x="3944938" y="3575050"/>
            <a:ext cx="3094037" cy="358775"/>
            <a:chOff x="2245" y="2252"/>
            <a:chExt cx="1949" cy="226"/>
          </a:xfrm>
        </p:grpSpPr>
        <p:sp>
          <p:nvSpPr>
            <p:cNvPr id="111653" name="Rectangle 7"/>
            <p:cNvSpPr/>
            <p:nvPr/>
          </p:nvSpPr>
          <p:spPr>
            <a:xfrm>
              <a:off x="2245" y="2252"/>
              <a:ext cx="318" cy="226"/>
            </a:xfrm>
            <a:prstGeom prst="rect">
              <a:avLst/>
            </a:prstGeom>
            <a:solidFill>
              <a:srgbClr val="FF99FF"/>
            </a:solidFill>
            <a:ln w="9525" cap="flat" cmpd="sng">
              <a:solidFill>
                <a:schemeClr val="tx1"/>
              </a:solidFill>
              <a:prstDash val="solid"/>
              <a:miter/>
              <a:headEnd type="none" w="med" len="med"/>
              <a:tailEnd type="none" w="med" len="med"/>
            </a:ln>
          </p:spPr>
          <p:txBody>
            <a:bodyPr wrap="none" anchor="ctr"/>
            <a:p>
              <a:pPr algn="ctr"/>
              <a:r>
                <a:rPr lang="en-US" altLang="zh-CN" dirty="0">
                  <a:solidFill>
                    <a:srgbClr val="333399"/>
                  </a:solidFill>
                  <a:latin typeface="Arial" panose="020B0604020202020204" pitchFamily="34" charset="0"/>
                </a:rPr>
                <a:t>H</a:t>
              </a:r>
              <a:r>
                <a:rPr lang="en-US" altLang="zh-CN" b="1" baseline="-25000" dirty="0">
                  <a:solidFill>
                    <a:srgbClr val="333399"/>
                  </a:solidFill>
                  <a:latin typeface="Arial" panose="020B0604020202020204" pitchFamily="34" charset="0"/>
                </a:rPr>
                <a:t>5</a:t>
              </a:r>
              <a:endParaRPr lang="en-US" altLang="zh-CN" b="1" baseline="-25000" dirty="0">
                <a:solidFill>
                  <a:srgbClr val="333399"/>
                </a:solidFill>
                <a:latin typeface="Arial" panose="020B0604020202020204" pitchFamily="34" charset="0"/>
              </a:endParaRPr>
            </a:p>
          </p:txBody>
        </p:sp>
        <p:sp>
          <p:nvSpPr>
            <p:cNvPr id="111654" name="Rectangle 8"/>
            <p:cNvSpPr/>
            <p:nvPr/>
          </p:nvSpPr>
          <p:spPr>
            <a:xfrm>
              <a:off x="2561" y="2252"/>
              <a:ext cx="1633" cy="226"/>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Tahoma" panose="020B0604030504040204" pitchFamily="34" charset="0"/>
                  <a:ea typeface="黑体" panose="02010609060101010101" pitchFamily="2" charset="-122"/>
                </a:rPr>
                <a:t>应</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用</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程</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序</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数</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据</a:t>
              </a:r>
              <a:endParaRPr lang="zh-CN" altLang="en-US" sz="2000" dirty="0">
                <a:solidFill>
                  <a:srgbClr val="333399"/>
                </a:solidFill>
                <a:latin typeface="Tahoma" panose="020B0604030504040204" pitchFamily="34" charset="0"/>
                <a:ea typeface="黑体" panose="02010609060101010101" pitchFamily="2" charset="-122"/>
              </a:endParaRPr>
            </a:p>
          </p:txBody>
        </p:sp>
      </p:grpSp>
      <p:sp>
        <p:nvSpPr>
          <p:cNvPr id="111621" name="Rectangle 9"/>
          <p:cNvSpPr>
            <a:spLocks noGrp="1"/>
          </p:cNvSpPr>
          <p:nvPr>
            <p:ph type="title" idx="4294967295"/>
          </p:nvPr>
        </p:nvSpPr>
        <p:spPr/>
        <p:txBody>
          <a:bodyPr vert="horz" wrap="square" lIns="91440" tIns="45720" rIns="91440" bIns="45720" anchor="ctr"/>
          <a:p>
            <a:pPr algn="ctr" eaLnBrk="1" hangingPunct="1"/>
            <a:r>
              <a:rPr lang="zh-CN" altLang="en-US" dirty="0"/>
              <a:t>主机</a:t>
            </a:r>
            <a:r>
              <a:rPr lang="en-US" altLang="zh-CN" sz="1400" dirty="0"/>
              <a:t> </a:t>
            </a:r>
            <a:r>
              <a:rPr lang="en-US" altLang="zh-CN" dirty="0"/>
              <a:t>1</a:t>
            </a:r>
            <a:r>
              <a:rPr lang="en-US" altLang="zh-CN" sz="1400" dirty="0"/>
              <a:t> </a:t>
            </a:r>
            <a:r>
              <a:rPr lang="zh-CN" altLang="en-US" dirty="0"/>
              <a:t>向主机</a:t>
            </a:r>
            <a:r>
              <a:rPr lang="en-US" altLang="zh-CN" sz="1400" dirty="0"/>
              <a:t> </a:t>
            </a:r>
            <a:r>
              <a:rPr lang="en-US" altLang="zh-CN" dirty="0"/>
              <a:t>2</a:t>
            </a:r>
            <a:r>
              <a:rPr lang="en-US" altLang="zh-CN" sz="1400" dirty="0"/>
              <a:t> </a:t>
            </a:r>
            <a:r>
              <a:rPr lang="zh-CN" altLang="en-US" dirty="0"/>
              <a:t>发送数据</a:t>
            </a:r>
            <a:r>
              <a:rPr lang="en-US" altLang="zh-CN" dirty="0">
                <a:solidFill>
                  <a:schemeClr val="tx1"/>
                </a:solidFill>
              </a:rPr>
              <a:t> </a:t>
            </a:r>
            <a:endParaRPr lang="en-US" altLang="zh-CN" dirty="0">
              <a:solidFill>
                <a:schemeClr val="tx1"/>
              </a:solidFill>
            </a:endParaRPr>
          </a:p>
        </p:txBody>
      </p:sp>
      <p:sp>
        <p:nvSpPr>
          <p:cNvPr id="111622" name="AutoShape 10"/>
          <p:cNvSpPr/>
          <p:nvPr/>
        </p:nvSpPr>
        <p:spPr>
          <a:xfrm rot="-5400000">
            <a:off x="4754563" y="1531938"/>
            <a:ext cx="417512" cy="8991600"/>
          </a:xfrm>
          <a:prstGeom prst="can">
            <a:avLst>
              <a:gd name="adj" fmla="val 48653"/>
            </a:avLst>
          </a:prstGeom>
          <a:gradFill rotWithShape="0">
            <a:gsLst>
              <a:gs pos="0">
                <a:srgbClr val="ACACAC"/>
              </a:gs>
              <a:gs pos="50000">
                <a:srgbClr val="EAEAEA"/>
              </a:gs>
              <a:gs pos="100000">
                <a:srgbClr val="ACACAC"/>
              </a:gs>
            </a:gsLst>
            <a:lin ang="5400000" scaled="1"/>
            <a:tileRect/>
          </a:gradFill>
          <a:ln w="19050" cap="flat" cmpd="sng">
            <a:solidFill>
              <a:schemeClr val="tx1"/>
            </a:solidFill>
            <a:prstDash val="solid"/>
            <a:headEnd type="none" w="sm" len="lg"/>
            <a:tailEnd type="none" w="sm" len="lg"/>
          </a:ln>
        </p:spPr>
        <p:txBody>
          <a:bodyPr wrap="none" anchor="ctr"/>
          <a:p>
            <a:endParaRPr lang="zh-CN" altLang="en-US" sz="3200" dirty="0">
              <a:latin typeface="Arial" panose="020B0604020202020204" pitchFamily="34" charset="0"/>
            </a:endParaRPr>
          </a:p>
        </p:txBody>
      </p:sp>
      <p:sp>
        <p:nvSpPr>
          <p:cNvPr id="111623" name="AutoShape 11"/>
          <p:cNvSpPr/>
          <p:nvPr/>
        </p:nvSpPr>
        <p:spPr>
          <a:xfrm>
            <a:off x="914400" y="2847975"/>
            <a:ext cx="838200" cy="2997200"/>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11624" name="Text Box 12"/>
          <p:cNvSpPr txBox="1"/>
          <p:nvPr/>
        </p:nvSpPr>
        <p:spPr>
          <a:xfrm>
            <a:off x="1162050" y="3027363"/>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5</a:t>
            </a:r>
            <a:endParaRPr lang="en-US" altLang="zh-CN" sz="2000" dirty="0">
              <a:solidFill>
                <a:srgbClr val="333399"/>
              </a:solidFill>
              <a:latin typeface="Arial" panose="020B0604020202020204" pitchFamily="34" charset="0"/>
            </a:endParaRPr>
          </a:p>
        </p:txBody>
      </p:sp>
      <p:sp>
        <p:nvSpPr>
          <p:cNvPr id="111625" name="Text Box 13"/>
          <p:cNvSpPr txBox="1"/>
          <p:nvPr/>
        </p:nvSpPr>
        <p:spPr>
          <a:xfrm>
            <a:off x="1162050" y="3654425"/>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4</a:t>
            </a:r>
            <a:endParaRPr lang="en-US" altLang="zh-CN" sz="2000" dirty="0">
              <a:solidFill>
                <a:srgbClr val="333399"/>
              </a:solidFill>
              <a:latin typeface="Arial" panose="020B0604020202020204" pitchFamily="34" charset="0"/>
            </a:endParaRPr>
          </a:p>
        </p:txBody>
      </p:sp>
      <p:sp>
        <p:nvSpPr>
          <p:cNvPr id="111626" name="Text Box 14"/>
          <p:cNvSpPr txBox="1"/>
          <p:nvPr/>
        </p:nvSpPr>
        <p:spPr>
          <a:xfrm>
            <a:off x="1162050" y="42116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3</a:t>
            </a:r>
            <a:endParaRPr lang="en-US" altLang="zh-CN" sz="2000" dirty="0">
              <a:solidFill>
                <a:srgbClr val="333399"/>
              </a:solidFill>
              <a:latin typeface="Arial" panose="020B0604020202020204" pitchFamily="34" charset="0"/>
            </a:endParaRPr>
          </a:p>
        </p:txBody>
      </p:sp>
      <p:sp>
        <p:nvSpPr>
          <p:cNvPr id="111627" name="Text Box 15"/>
          <p:cNvSpPr txBox="1"/>
          <p:nvPr/>
        </p:nvSpPr>
        <p:spPr>
          <a:xfrm>
            <a:off x="1162050" y="47704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2</a:t>
            </a:r>
            <a:endParaRPr lang="en-US" altLang="zh-CN" sz="2000" dirty="0">
              <a:solidFill>
                <a:srgbClr val="333399"/>
              </a:solidFill>
              <a:latin typeface="Arial" panose="020B0604020202020204" pitchFamily="34" charset="0"/>
            </a:endParaRPr>
          </a:p>
        </p:txBody>
      </p:sp>
      <p:sp>
        <p:nvSpPr>
          <p:cNvPr id="111628" name="Text Box 16"/>
          <p:cNvSpPr txBox="1"/>
          <p:nvPr/>
        </p:nvSpPr>
        <p:spPr>
          <a:xfrm>
            <a:off x="1162050" y="5337175"/>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1</a:t>
            </a:r>
            <a:endParaRPr lang="en-US" altLang="zh-CN" sz="2000" dirty="0">
              <a:solidFill>
                <a:srgbClr val="333399"/>
              </a:solidFill>
              <a:latin typeface="Arial" panose="020B0604020202020204" pitchFamily="34" charset="0"/>
            </a:endParaRPr>
          </a:p>
        </p:txBody>
      </p:sp>
      <p:sp>
        <p:nvSpPr>
          <p:cNvPr id="111629" name="Freeform 17"/>
          <p:cNvSpPr/>
          <p:nvPr/>
        </p:nvSpPr>
        <p:spPr>
          <a:xfrm>
            <a:off x="914400" y="3449638"/>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42"/>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11630" name="Freeform 18"/>
          <p:cNvSpPr/>
          <p:nvPr/>
        </p:nvSpPr>
        <p:spPr>
          <a:xfrm>
            <a:off x="923925" y="4024313"/>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36"/>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11631" name="Freeform 19"/>
          <p:cNvSpPr/>
          <p:nvPr/>
        </p:nvSpPr>
        <p:spPr>
          <a:xfrm>
            <a:off x="901700" y="4600575"/>
            <a:ext cx="869950" cy="60325"/>
          </a:xfrm>
          <a:custGeom>
            <a:avLst/>
            <a:gdLst>
              <a:gd name="txL" fmla="*/ 0 w 548"/>
              <a:gd name="txT" fmla="*/ 0 h 42"/>
              <a:gd name="txR" fmla="*/ 548 w 548"/>
              <a:gd name="txB" fmla="*/ 42 h 42"/>
            </a:gdLst>
            <a:ahLst/>
            <a:cxnLst>
              <a:cxn ang="0">
                <a:pos x="0" y="2147483647"/>
              </a:cxn>
              <a:cxn ang="0">
                <a:pos x="2147483647" y="2147483647"/>
              </a:cxn>
              <a:cxn ang="0">
                <a:pos x="2147483647" y="0"/>
              </a:cxn>
            </a:cxnLst>
            <a:rect l="txL" t="txT" r="txR" b="txB"/>
            <a:pathLst>
              <a:path w="548" h="42">
                <a:moveTo>
                  <a:pt x="0" y="42"/>
                </a:moveTo>
                <a:lnTo>
                  <a:pt x="482" y="42"/>
                </a:lnTo>
                <a:cubicBezTo>
                  <a:pt x="504" y="28"/>
                  <a:pt x="548" y="0"/>
                  <a:pt x="548"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11632" name="Freeform 20"/>
          <p:cNvSpPr/>
          <p:nvPr/>
        </p:nvSpPr>
        <p:spPr>
          <a:xfrm>
            <a:off x="901700" y="5192713"/>
            <a:ext cx="860425" cy="60325"/>
          </a:xfrm>
          <a:custGeom>
            <a:avLst/>
            <a:gdLst>
              <a:gd name="txL" fmla="*/ 0 w 542"/>
              <a:gd name="txT" fmla="*/ 0 h 42"/>
              <a:gd name="txR" fmla="*/ 542 w 542"/>
              <a:gd name="txB" fmla="*/ 42 h 42"/>
            </a:gdLst>
            <a:ahLst/>
            <a:cxnLst>
              <a:cxn ang="0">
                <a:pos x="0" y="2147483647"/>
              </a:cxn>
              <a:cxn ang="0">
                <a:pos x="2147483647" y="2147483647"/>
              </a:cxn>
              <a:cxn ang="0">
                <a:pos x="2147483647" y="0"/>
              </a:cxn>
            </a:cxnLst>
            <a:rect l="txL" t="txT" r="txR" b="txB"/>
            <a:pathLst>
              <a:path w="542" h="42">
                <a:moveTo>
                  <a:pt x="0" y="42"/>
                </a:moveTo>
                <a:lnTo>
                  <a:pt x="476" y="42"/>
                </a:lnTo>
                <a:cubicBezTo>
                  <a:pt x="498" y="28"/>
                  <a:pt x="542" y="0"/>
                  <a:pt x="542"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11633" name="AutoShape 21"/>
          <p:cNvSpPr/>
          <p:nvPr/>
        </p:nvSpPr>
        <p:spPr>
          <a:xfrm>
            <a:off x="8267700" y="2814638"/>
            <a:ext cx="838200" cy="3030537"/>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11634" name="Text Box 22"/>
          <p:cNvSpPr txBox="1"/>
          <p:nvPr/>
        </p:nvSpPr>
        <p:spPr>
          <a:xfrm>
            <a:off x="8305800" y="29924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5</a:t>
            </a:r>
            <a:endParaRPr lang="en-US" altLang="zh-CN" sz="2000" dirty="0">
              <a:solidFill>
                <a:srgbClr val="333399"/>
              </a:solidFill>
              <a:latin typeface="Arial" panose="020B0604020202020204" pitchFamily="34" charset="0"/>
            </a:endParaRPr>
          </a:p>
        </p:txBody>
      </p:sp>
      <p:sp>
        <p:nvSpPr>
          <p:cNvPr id="111635" name="Text Box 23"/>
          <p:cNvSpPr txBox="1"/>
          <p:nvPr/>
        </p:nvSpPr>
        <p:spPr>
          <a:xfrm>
            <a:off x="8305800" y="361950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4</a:t>
            </a:r>
            <a:endParaRPr lang="en-US" altLang="zh-CN" sz="2000" dirty="0">
              <a:solidFill>
                <a:srgbClr val="333399"/>
              </a:solidFill>
              <a:latin typeface="Arial" panose="020B0604020202020204" pitchFamily="34" charset="0"/>
            </a:endParaRPr>
          </a:p>
        </p:txBody>
      </p:sp>
      <p:sp>
        <p:nvSpPr>
          <p:cNvPr id="111636" name="Text Box 24"/>
          <p:cNvSpPr txBox="1"/>
          <p:nvPr/>
        </p:nvSpPr>
        <p:spPr>
          <a:xfrm>
            <a:off x="8305800" y="4176713"/>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3</a:t>
            </a:r>
            <a:endParaRPr lang="en-US" altLang="zh-CN" sz="2000" dirty="0">
              <a:solidFill>
                <a:srgbClr val="333399"/>
              </a:solidFill>
              <a:latin typeface="Arial" panose="020B0604020202020204" pitchFamily="34" charset="0"/>
            </a:endParaRPr>
          </a:p>
        </p:txBody>
      </p:sp>
      <p:sp>
        <p:nvSpPr>
          <p:cNvPr id="111637" name="Text Box 25"/>
          <p:cNvSpPr txBox="1"/>
          <p:nvPr/>
        </p:nvSpPr>
        <p:spPr>
          <a:xfrm>
            <a:off x="8305800" y="473710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2</a:t>
            </a:r>
            <a:endParaRPr lang="en-US" altLang="zh-CN" sz="2000" dirty="0">
              <a:solidFill>
                <a:srgbClr val="333399"/>
              </a:solidFill>
              <a:latin typeface="Arial" panose="020B0604020202020204" pitchFamily="34" charset="0"/>
            </a:endParaRPr>
          </a:p>
        </p:txBody>
      </p:sp>
      <p:sp>
        <p:nvSpPr>
          <p:cNvPr id="111638" name="Text Box 26"/>
          <p:cNvSpPr txBox="1"/>
          <p:nvPr/>
        </p:nvSpPr>
        <p:spPr>
          <a:xfrm>
            <a:off x="8305800" y="530225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1</a:t>
            </a:r>
            <a:endParaRPr lang="en-US" altLang="zh-CN" sz="2000" dirty="0">
              <a:solidFill>
                <a:srgbClr val="333399"/>
              </a:solidFill>
              <a:latin typeface="Arial" panose="020B0604020202020204" pitchFamily="34" charset="0"/>
            </a:endParaRPr>
          </a:p>
        </p:txBody>
      </p:sp>
      <p:sp>
        <p:nvSpPr>
          <p:cNvPr id="111639" name="Freeform 27"/>
          <p:cNvSpPr/>
          <p:nvPr/>
        </p:nvSpPr>
        <p:spPr>
          <a:xfrm>
            <a:off x="8267700" y="3414713"/>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42"/>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11640" name="Freeform 28"/>
          <p:cNvSpPr/>
          <p:nvPr/>
        </p:nvSpPr>
        <p:spPr>
          <a:xfrm>
            <a:off x="8277225" y="3989388"/>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36"/>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11641" name="Freeform 29"/>
          <p:cNvSpPr/>
          <p:nvPr/>
        </p:nvSpPr>
        <p:spPr>
          <a:xfrm>
            <a:off x="8255000" y="4565650"/>
            <a:ext cx="869950" cy="60325"/>
          </a:xfrm>
          <a:custGeom>
            <a:avLst/>
            <a:gdLst>
              <a:gd name="txL" fmla="*/ 0 w 548"/>
              <a:gd name="txT" fmla="*/ 0 h 42"/>
              <a:gd name="txR" fmla="*/ 548 w 548"/>
              <a:gd name="txB" fmla="*/ 42 h 42"/>
            </a:gdLst>
            <a:ahLst/>
            <a:cxnLst>
              <a:cxn ang="0">
                <a:pos x="0" y="2147483647"/>
              </a:cxn>
              <a:cxn ang="0">
                <a:pos x="2147483647" y="2147483647"/>
              </a:cxn>
              <a:cxn ang="0">
                <a:pos x="2147483647" y="0"/>
              </a:cxn>
            </a:cxnLst>
            <a:rect l="txL" t="txT" r="txR" b="txB"/>
            <a:pathLst>
              <a:path w="548" h="42">
                <a:moveTo>
                  <a:pt x="0" y="42"/>
                </a:moveTo>
                <a:lnTo>
                  <a:pt x="482" y="42"/>
                </a:lnTo>
                <a:cubicBezTo>
                  <a:pt x="504" y="28"/>
                  <a:pt x="548" y="0"/>
                  <a:pt x="548"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11642" name="Freeform 30"/>
          <p:cNvSpPr/>
          <p:nvPr/>
        </p:nvSpPr>
        <p:spPr>
          <a:xfrm>
            <a:off x="8255000" y="5157788"/>
            <a:ext cx="860425" cy="60325"/>
          </a:xfrm>
          <a:custGeom>
            <a:avLst/>
            <a:gdLst>
              <a:gd name="txL" fmla="*/ 0 w 542"/>
              <a:gd name="txT" fmla="*/ 0 h 42"/>
              <a:gd name="txR" fmla="*/ 542 w 542"/>
              <a:gd name="txB" fmla="*/ 42 h 42"/>
            </a:gdLst>
            <a:ahLst/>
            <a:cxnLst>
              <a:cxn ang="0">
                <a:pos x="0" y="2147483647"/>
              </a:cxn>
              <a:cxn ang="0">
                <a:pos x="2147483647" y="2147483647"/>
              </a:cxn>
              <a:cxn ang="0">
                <a:pos x="2147483647" y="0"/>
              </a:cxn>
            </a:cxnLst>
            <a:rect l="txL" t="txT" r="txR" b="txB"/>
            <a:pathLst>
              <a:path w="542" h="42">
                <a:moveTo>
                  <a:pt x="0" y="42"/>
                </a:moveTo>
                <a:lnTo>
                  <a:pt x="476" y="42"/>
                </a:lnTo>
                <a:cubicBezTo>
                  <a:pt x="498" y="28"/>
                  <a:pt x="542" y="0"/>
                  <a:pt x="542"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11643" name="Text Box 31"/>
          <p:cNvSpPr txBox="1"/>
          <p:nvPr/>
        </p:nvSpPr>
        <p:spPr>
          <a:xfrm>
            <a:off x="776288" y="1973263"/>
            <a:ext cx="867410" cy="398780"/>
          </a:xfrm>
          <a:prstGeom prst="rect">
            <a:avLst/>
          </a:prstGeom>
          <a:noFill/>
          <a:ln w="12700">
            <a:noFill/>
          </a:ln>
        </p:spPr>
        <p:txBody>
          <a:bodyPr wrap="none">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en-US" altLang="zh-CN" sz="1000" dirty="0">
                <a:solidFill>
                  <a:srgbClr val="333399"/>
                </a:solidFill>
                <a:latin typeface="Arial" panose="020B0604020202020204" pitchFamily="34" charset="0"/>
                <a:ea typeface="黑体" panose="02010609060101010101" pitchFamily="2" charset="-122"/>
              </a:rPr>
              <a:t> </a:t>
            </a:r>
            <a:r>
              <a:rPr lang="en-US" altLang="zh-CN" sz="2000" dirty="0">
                <a:solidFill>
                  <a:srgbClr val="333399"/>
                </a:solidFill>
                <a:latin typeface="Arial" panose="020B0604020202020204" pitchFamily="34" charset="0"/>
                <a:ea typeface="黑体" panose="02010609060101010101" pitchFamily="2" charset="-122"/>
              </a:rPr>
              <a:t>1</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111644" name="AutoShape 32"/>
          <p:cNvSpPr/>
          <p:nvPr/>
        </p:nvSpPr>
        <p:spPr>
          <a:xfrm>
            <a:off x="8415338" y="2317750"/>
            <a:ext cx="685800" cy="557213"/>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11645" name="Text Box 33"/>
          <p:cNvSpPr txBox="1"/>
          <p:nvPr/>
        </p:nvSpPr>
        <p:spPr>
          <a:xfrm>
            <a:off x="8408988" y="2422525"/>
            <a:ext cx="614045"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AP</a:t>
            </a:r>
            <a:r>
              <a:rPr lang="en-US" altLang="zh-CN" sz="2000" b="1" baseline="-25000" dirty="0">
                <a:solidFill>
                  <a:srgbClr val="333399"/>
                </a:solidFill>
                <a:latin typeface="Arial" panose="020B0604020202020204" pitchFamily="34" charset="0"/>
              </a:rPr>
              <a:t>2</a:t>
            </a:r>
            <a:endParaRPr lang="en-US" altLang="zh-CN" sz="2000" b="1" dirty="0">
              <a:solidFill>
                <a:srgbClr val="333399"/>
              </a:solidFill>
              <a:latin typeface="Arial" panose="020B0604020202020204" pitchFamily="34" charset="0"/>
            </a:endParaRPr>
          </a:p>
        </p:txBody>
      </p:sp>
      <p:sp>
        <p:nvSpPr>
          <p:cNvPr id="111646" name="AutoShape 34"/>
          <p:cNvSpPr/>
          <p:nvPr/>
        </p:nvSpPr>
        <p:spPr>
          <a:xfrm>
            <a:off x="919163" y="2360613"/>
            <a:ext cx="685800" cy="557212"/>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11647" name="Text Box 35"/>
          <p:cNvSpPr txBox="1"/>
          <p:nvPr/>
        </p:nvSpPr>
        <p:spPr>
          <a:xfrm>
            <a:off x="939800" y="2481263"/>
            <a:ext cx="614045"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AP</a:t>
            </a:r>
            <a:r>
              <a:rPr lang="en-US" altLang="zh-CN" sz="2000" b="1" baseline="-25000" dirty="0">
                <a:solidFill>
                  <a:srgbClr val="333399"/>
                </a:solidFill>
                <a:latin typeface="Arial" panose="020B0604020202020204" pitchFamily="34" charset="0"/>
              </a:rPr>
              <a:t>1</a:t>
            </a:r>
            <a:endParaRPr lang="en-US" altLang="zh-CN" sz="2000" b="1" dirty="0">
              <a:solidFill>
                <a:srgbClr val="333399"/>
              </a:solidFill>
              <a:latin typeface="Arial" panose="020B0604020202020204" pitchFamily="34" charset="0"/>
            </a:endParaRPr>
          </a:p>
        </p:txBody>
      </p:sp>
      <p:sp>
        <p:nvSpPr>
          <p:cNvPr id="111648" name="Text Box 36"/>
          <p:cNvSpPr txBox="1"/>
          <p:nvPr/>
        </p:nvSpPr>
        <p:spPr>
          <a:xfrm>
            <a:off x="8151813" y="1973263"/>
            <a:ext cx="867410" cy="398780"/>
          </a:xfrm>
          <a:prstGeom prst="rect">
            <a:avLst/>
          </a:prstGeom>
          <a:noFill/>
          <a:ln w="12700">
            <a:noFill/>
          </a:ln>
        </p:spPr>
        <p:txBody>
          <a:bodyPr wrap="none">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en-US" altLang="zh-CN" sz="1000" dirty="0">
                <a:solidFill>
                  <a:srgbClr val="333399"/>
                </a:solidFill>
                <a:latin typeface="Arial" panose="020B0604020202020204" pitchFamily="34" charset="0"/>
                <a:ea typeface="黑体" panose="02010609060101010101" pitchFamily="2" charset="-122"/>
              </a:rPr>
              <a:t> </a:t>
            </a:r>
            <a:r>
              <a:rPr lang="en-US" altLang="zh-CN" sz="2000" dirty="0">
                <a:solidFill>
                  <a:srgbClr val="333399"/>
                </a:solidFill>
                <a:latin typeface="Arial" panose="020B0604020202020204" pitchFamily="34" charset="0"/>
                <a:ea typeface="黑体" panose="02010609060101010101" pitchFamily="2" charset="-122"/>
              </a:rPr>
              <a:t>2</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111649" name="Text Box 37"/>
          <p:cNvSpPr txBox="1"/>
          <p:nvPr/>
        </p:nvSpPr>
        <p:spPr>
          <a:xfrm>
            <a:off x="3255010" y="2101850"/>
            <a:ext cx="4145280" cy="829945"/>
          </a:xfrm>
          <a:prstGeom prst="rect">
            <a:avLst/>
          </a:prstGeom>
          <a:noFill/>
          <a:ln w="12700">
            <a:noFill/>
          </a:ln>
        </p:spPr>
        <p:txBody>
          <a:bodyPr wrap="none">
            <a:spAutoFit/>
          </a:bodyPr>
          <a:p>
            <a:pPr algn="ctr" defTabSz="762000" eaLnBrk="0" hangingPunct="0"/>
            <a:r>
              <a:rPr lang="zh-CN" altLang="en-US" sz="2400" dirty="0">
                <a:solidFill>
                  <a:srgbClr val="333399"/>
                </a:solidFill>
                <a:latin typeface="Arial" panose="020B0604020202020204" pitchFamily="34" charset="0"/>
                <a:ea typeface="黑体" panose="02010609060101010101" pitchFamily="2" charset="-122"/>
              </a:rPr>
              <a:t>运输层剥去报文首部后</a:t>
            </a:r>
            <a:endParaRPr lang="en-US" altLang="zh-CN" sz="2400" dirty="0">
              <a:solidFill>
                <a:srgbClr val="333399"/>
              </a:solidFill>
              <a:latin typeface="Arial" panose="020B0604020202020204" pitchFamily="34" charset="0"/>
              <a:ea typeface="黑体" panose="02010609060101010101" pitchFamily="2" charset="-122"/>
            </a:endParaRPr>
          </a:p>
          <a:p>
            <a:pPr algn="ctr" defTabSz="762000" eaLnBrk="0" hangingPunct="0"/>
            <a:r>
              <a:rPr lang="zh-CN" altLang="en-US" sz="2400" dirty="0">
                <a:solidFill>
                  <a:srgbClr val="333399"/>
                </a:solidFill>
                <a:latin typeface="Arial" panose="020B0604020202020204" pitchFamily="34" charset="0"/>
                <a:ea typeface="黑体" panose="02010609060101010101" pitchFamily="2" charset="-122"/>
              </a:rPr>
              <a:t>把报文的数据部分交给应用层</a:t>
            </a:r>
            <a:endParaRPr lang="zh-CN" altLang="en-US" sz="2400" dirty="0">
              <a:solidFill>
                <a:srgbClr val="333399"/>
              </a:solidFill>
              <a:latin typeface="Arial" panose="020B0604020202020204" pitchFamily="34" charset="0"/>
              <a:ea typeface="黑体" panose="02010609060101010101" pitchFamily="2" charset="-122"/>
            </a:endParaRPr>
          </a:p>
        </p:txBody>
      </p:sp>
      <p:grpSp>
        <p:nvGrpSpPr>
          <p:cNvPr id="4" name="Group 38"/>
          <p:cNvGrpSpPr/>
          <p:nvPr/>
        </p:nvGrpSpPr>
        <p:grpSpPr>
          <a:xfrm>
            <a:off x="5332413" y="3248025"/>
            <a:ext cx="3489325" cy="396875"/>
            <a:chOff x="3119" y="2046"/>
            <a:chExt cx="2198" cy="250"/>
          </a:xfrm>
        </p:grpSpPr>
        <p:sp>
          <p:nvSpPr>
            <p:cNvPr id="111651" name="AutoShape 39"/>
            <p:cNvSpPr/>
            <p:nvPr/>
          </p:nvSpPr>
          <p:spPr>
            <a:xfrm rot="-10800000" flipV="1">
              <a:off x="5193" y="2046"/>
              <a:ext cx="124" cy="250"/>
            </a:xfrm>
            <a:prstGeom prst="upArrow">
              <a:avLst>
                <a:gd name="adj1" fmla="val 50000"/>
                <a:gd name="adj2" fmla="val 50403"/>
              </a:avLst>
            </a:prstGeom>
            <a:solidFill>
              <a:schemeClr val="hlink"/>
            </a:solidFill>
            <a:ln w="12700" cap="flat" cmpd="sng">
              <a:solidFill>
                <a:schemeClr val="tx1"/>
              </a:solidFill>
              <a:prstDash val="solid"/>
              <a:miter/>
              <a:headEnd type="none" w="med" len="med"/>
              <a:tailEnd type="none" w="med" len="med"/>
            </a:ln>
          </p:spPr>
          <p:txBody>
            <a:bodyPr vert="eaVert" wrap="none" anchor="ctr"/>
            <a:p>
              <a:endParaRPr lang="zh-CN" altLang="en-US" sz="3200" dirty="0">
                <a:latin typeface="Arial" panose="020B0604020202020204" pitchFamily="34" charset="0"/>
              </a:endParaRPr>
            </a:p>
          </p:txBody>
        </p:sp>
        <p:sp>
          <p:nvSpPr>
            <p:cNvPr id="111652" name="AutoShape 40"/>
            <p:cNvSpPr/>
            <p:nvPr/>
          </p:nvSpPr>
          <p:spPr>
            <a:xfrm rot="-10800000" flipV="1">
              <a:off x="3119" y="2046"/>
              <a:ext cx="124" cy="250"/>
            </a:xfrm>
            <a:prstGeom prst="upArrow">
              <a:avLst>
                <a:gd name="adj1" fmla="val 50000"/>
                <a:gd name="adj2" fmla="val 50403"/>
              </a:avLst>
            </a:prstGeom>
            <a:solidFill>
              <a:schemeClr val="hlink"/>
            </a:solidFill>
            <a:ln w="12700" cap="flat" cmpd="sng">
              <a:solidFill>
                <a:schemeClr val="tx1"/>
              </a:solidFill>
              <a:prstDash val="solid"/>
              <a:miter/>
              <a:headEnd type="none" w="med" len="med"/>
              <a:tailEnd type="none" w="med" len="med"/>
            </a:ln>
          </p:spPr>
          <p:txBody>
            <a:bodyPr vert="eaVert" wrap="none" anchor="ctr"/>
            <a:p>
              <a:endParaRPr lang="zh-CN" altLang="en-US" sz="3200" dirty="0">
                <a:latin typeface="Arial" panose="020B0604020202020204" pitchFamily="34"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2101"/>
                                        </p:tgtEl>
                                      </p:cBhvr>
                                    </p:animEffect>
                                    <p:set>
                                      <p:cBhvr>
                                        <p:cTn id="7" dur="1" fill="hold">
                                          <p:stCondLst>
                                            <p:cond delay="999"/>
                                          </p:stCondLst>
                                        </p:cTn>
                                        <p:tgtEl>
                                          <p:spTgt spid="132101"/>
                                        </p:tgtEl>
                                        <p:attrNameLst>
                                          <p:attrName>style.visibility</p:attrName>
                                        </p:attrNameLst>
                                      </p:cBhvr>
                                      <p:to>
                                        <p:strVal val="hidden"/>
                                      </p:to>
                                    </p:set>
                                  </p:childTnLst>
                                </p:cTn>
                              </p:par>
                            </p:childTnLst>
                          </p:cTn>
                        </p:par>
                        <p:par>
                          <p:cTn id="8" fill="hold">
                            <p:stCondLst>
                              <p:cond delay="20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1000"/>
                                        <p:tgtEl>
                                          <p:spTgt spid="4"/>
                                        </p:tgtEl>
                                      </p:cBhvr>
                                    </p:animEffect>
                                  </p:childTnLst>
                                </p:cTn>
                              </p:par>
                            </p:childTnLst>
                          </p:cTn>
                        </p:par>
                        <p:par>
                          <p:cTn id="12" fill="hold">
                            <p:stCondLst>
                              <p:cond delay="3000"/>
                            </p:stCondLst>
                            <p:childTnLst>
                              <p:par>
                                <p:cTn id="13" presetID="1" presetClass="exit" presetSubtype="0" fill="hold" nodeType="after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par>
                          <p:cTn id="15" fill="hold">
                            <p:stCondLst>
                              <p:cond delay="3000"/>
                            </p:stCondLst>
                            <p:childTnLst>
                              <p:par>
                                <p:cTn id="16" presetID="1"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par>
                          <p:cTn id="18" fill="hold">
                            <p:stCondLst>
                              <p:cond delay="3000"/>
                            </p:stCondLst>
                            <p:childTnLst>
                              <p:par>
                                <p:cTn id="19" presetID="1" presetClass="exit" presetSubtype="0" fill="hold" nodeType="afterEffect">
                                  <p:stCondLst>
                                    <p:cond delay="0"/>
                                  </p:stCondLst>
                                  <p:childTnLst>
                                    <p:set>
                                      <p:cBhvr>
                                        <p:cTn id="2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bldLvl="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Rectangle 2"/>
          <p:cNvSpPr/>
          <p:nvPr/>
        </p:nvSpPr>
        <p:spPr>
          <a:xfrm>
            <a:off x="4448175" y="2422525"/>
            <a:ext cx="2592388" cy="358775"/>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Tahoma" panose="020B0604030504040204" pitchFamily="34" charset="0"/>
                <a:ea typeface="黑体" panose="02010609060101010101" pitchFamily="2" charset="-122"/>
              </a:rPr>
              <a:t>应</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用</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程</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序</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数</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据</a:t>
            </a:r>
            <a:endParaRPr lang="zh-CN" altLang="en-US" sz="2000" dirty="0">
              <a:solidFill>
                <a:srgbClr val="333399"/>
              </a:solidFill>
              <a:latin typeface="Tahoma" panose="020B0604030504040204" pitchFamily="34" charset="0"/>
              <a:ea typeface="黑体" panose="02010609060101010101" pitchFamily="2" charset="-122"/>
            </a:endParaRPr>
          </a:p>
        </p:txBody>
      </p:sp>
      <p:sp>
        <p:nvSpPr>
          <p:cNvPr id="133123" name="Rectangle 3"/>
          <p:cNvSpPr/>
          <p:nvPr/>
        </p:nvSpPr>
        <p:spPr>
          <a:xfrm>
            <a:off x="3944938" y="2997200"/>
            <a:ext cx="504825" cy="358775"/>
          </a:xfrm>
          <a:prstGeom prst="rect">
            <a:avLst/>
          </a:prstGeom>
          <a:solidFill>
            <a:srgbClr val="FF99FF"/>
          </a:solidFill>
          <a:ln w="9525" cap="flat" cmpd="sng">
            <a:solidFill>
              <a:schemeClr val="tx1"/>
            </a:solidFill>
            <a:prstDash val="solid"/>
            <a:miter/>
            <a:headEnd type="none" w="med" len="med"/>
            <a:tailEnd type="none" w="med" len="med"/>
          </a:ln>
        </p:spPr>
        <p:txBody>
          <a:bodyPr wrap="none" anchor="ctr"/>
          <a:p>
            <a:pPr algn="ctr"/>
            <a:r>
              <a:rPr lang="en-US" altLang="zh-CN" dirty="0">
                <a:solidFill>
                  <a:srgbClr val="333399"/>
                </a:solidFill>
                <a:latin typeface="Arial" panose="020B0604020202020204" pitchFamily="34" charset="0"/>
              </a:rPr>
              <a:t>H</a:t>
            </a:r>
            <a:r>
              <a:rPr lang="en-US" altLang="zh-CN" b="1" baseline="-25000" dirty="0">
                <a:solidFill>
                  <a:srgbClr val="333399"/>
                </a:solidFill>
                <a:latin typeface="Arial" panose="020B0604020202020204" pitchFamily="34" charset="0"/>
              </a:rPr>
              <a:t>5</a:t>
            </a:r>
            <a:endParaRPr lang="en-US" altLang="zh-CN" b="1" baseline="-25000" dirty="0">
              <a:solidFill>
                <a:srgbClr val="333399"/>
              </a:solidFill>
              <a:latin typeface="Arial" panose="020B0604020202020204" pitchFamily="34" charset="0"/>
            </a:endParaRPr>
          </a:p>
        </p:txBody>
      </p:sp>
      <p:sp>
        <p:nvSpPr>
          <p:cNvPr id="133124" name="Rectangle 4"/>
          <p:cNvSpPr/>
          <p:nvPr/>
        </p:nvSpPr>
        <p:spPr>
          <a:xfrm>
            <a:off x="4446588" y="2997200"/>
            <a:ext cx="2592387" cy="358775"/>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Tahoma" panose="020B0604030504040204" pitchFamily="34" charset="0"/>
                <a:ea typeface="黑体" panose="02010609060101010101" pitchFamily="2" charset="-122"/>
              </a:rPr>
              <a:t>应</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用</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程</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序</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数</a:t>
            </a:r>
            <a:r>
              <a:rPr lang="en-US" altLang="zh-CN" sz="2000" dirty="0">
                <a:solidFill>
                  <a:srgbClr val="333399"/>
                </a:solidFill>
                <a:latin typeface="Tahoma" panose="020B0604030504040204" pitchFamily="34" charset="0"/>
                <a:ea typeface="黑体" panose="02010609060101010101" pitchFamily="2" charset="-122"/>
              </a:rPr>
              <a:t> </a:t>
            </a:r>
            <a:r>
              <a:rPr lang="zh-CN" altLang="en-US" sz="2000" dirty="0">
                <a:solidFill>
                  <a:srgbClr val="333399"/>
                </a:solidFill>
                <a:latin typeface="Tahoma" panose="020B0604030504040204" pitchFamily="34" charset="0"/>
                <a:ea typeface="黑体" panose="02010609060101010101" pitchFamily="2" charset="-122"/>
              </a:rPr>
              <a:t>据</a:t>
            </a:r>
            <a:endParaRPr lang="zh-CN" altLang="en-US" sz="2000" dirty="0">
              <a:solidFill>
                <a:srgbClr val="333399"/>
              </a:solidFill>
              <a:latin typeface="Tahoma" panose="020B0604030504040204" pitchFamily="34" charset="0"/>
              <a:ea typeface="黑体" panose="02010609060101010101" pitchFamily="2" charset="-122"/>
            </a:endParaRPr>
          </a:p>
        </p:txBody>
      </p:sp>
      <p:sp>
        <p:nvSpPr>
          <p:cNvPr id="112645" name="Rectangle 5"/>
          <p:cNvSpPr>
            <a:spLocks noGrp="1"/>
          </p:cNvSpPr>
          <p:nvPr>
            <p:ph type="title" idx="4294967295"/>
          </p:nvPr>
        </p:nvSpPr>
        <p:spPr/>
        <p:txBody>
          <a:bodyPr vert="horz" wrap="square" lIns="91440" tIns="45720" rIns="91440" bIns="45720" anchor="ctr"/>
          <a:p>
            <a:pPr algn="ctr" eaLnBrk="1" hangingPunct="1"/>
            <a:r>
              <a:rPr lang="zh-CN" altLang="en-US" dirty="0"/>
              <a:t>主机</a:t>
            </a:r>
            <a:r>
              <a:rPr lang="en-US" altLang="zh-CN" sz="1400" dirty="0"/>
              <a:t> </a:t>
            </a:r>
            <a:r>
              <a:rPr lang="en-US" altLang="zh-CN" dirty="0"/>
              <a:t>1</a:t>
            </a:r>
            <a:r>
              <a:rPr lang="en-US" altLang="zh-CN" sz="1400" dirty="0"/>
              <a:t> </a:t>
            </a:r>
            <a:r>
              <a:rPr lang="zh-CN" altLang="en-US" dirty="0"/>
              <a:t>向主机</a:t>
            </a:r>
            <a:r>
              <a:rPr lang="en-US" altLang="zh-CN" sz="1400" dirty="0"/>
              <a:t> </a:t>
            </a:r>
            <a:r>
              <a:rPr lang="en-US" altLang="zh-CN" dirty="0"/>
              <a:t>2</a:t>
            </a:r>
            <a:r>
              <a:rPr lang="en-US" altLang="zh-CN" sz="1400" dirty="0"/>
              <a:t> </a:t>
            </a:r>
            <a:r>
              <a:rPr lang="zh-CN" altLang="en-US" dirty="0"/>
              <a:t>发送数据</a:t>
            </a:r>
            <a:r>
              <a:rPr lang="en-US" altLang="zh-CN" dirty="0">
                <a:solidFill>
                  <a:schemeClr val="tx1"/>
                </a:solidFill>
              </a:rPr>
              <a:t> </a:t>
            </a:r>
            <a:endParaRPr lang="en-US" altLang="zh-CN" dirty="0">
              <a:solidFill>
                <a:schemeClr val="tx1"/>
              </a:solidFill>
            </a:endParaRPr>
          </a:p>
        </p:txBody>
      </p:sp>
      <p:sp>
        <p:nvSpPr>
          <p:cNvPr id="112646" name="AutoShape 6"/>
          <p:cNvSpPr/>
          <p:nvPr/>
        </p:nvSpPr>
        <p:spPr>
          <a:xfrm rot="-5400000">
            <a:off x="4754563" y="1531938"/>
            <a:ext cx="417512" cy="8991600"/>
          </a:xfrm>
          <a:prstGeom prst="can">
            <a:avLst>
              <a:gd name="adj" fmla="val 48653"/>
            </a:avLst>
          </a:prstGeom>
          <a:gradFill rotWithShape="0">
            <a:gsLst>
              <a:gs pos="0">
                <a:srgbClr val="ACACAC"/>
              </a:gs>
              <a:gs pos="50000">
                <a:srgbClr val="EAEAEA"/>
              </a:gs>
              <a:gs pos="100000">
                <a:srgbClr val="ACACAC"/>
              </a:gs>
            </a:gsLst>
            <a:lin ang="5400000" scaled="1"/>
            <a:tileRect/>
          </a:gradFill>
          <a:ln w="19050" cap="flat" cmpd="sng">
            <a:solidFill>
              <a:schemeClr val="tx1"/>
            </a:solidFill>
            <a:prstDash val="solid"/>
            <a:headEnd type="none" w="sm" len="lg"/>
            <a:tailEnd type="none" w="sm" len="lg"/>
          </a:ln>
        </p:spPr>
        <p:txBody>
          <a:bodyPr wrap="none" anchor="ctr"/>
          <a:p>
            <a:endParaRPr lang="zh-CN" altLang="en-US" sz="3200" dirty="0">
              <a:latin typeface="Arial" panose="020B0604020202020204" pitchFamily="34" charset="0"/>
            </a:endParaRPr>
          </a:p>
        </p:txBody>
      </p:sp>
      <p:sp>
        <p:nvSpPr>
          <p:cNvPr id="112647" name="AutoShape 7"/>
          <p:cNvSpPr/>
          <p:nvPr/>
        </p:nvSpPr>
        <p:spPr>
          <a:xfrm>
            <a:off x="914400" y="2847975"/>
            <a:ext cx="838200" cy="2997200"/>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12648" name="Text Box 8"/>
          <p:cNvSpPr txBox="1"/>
          <p:nvPr/>
        </p:nvSpPr>
        <p:spPr>
          <a:xfrm>
            <a:off x="1162050" y="3027363"/>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5</a:t>
            </a:r>
            <a:endParaRPr lang="en-US" altLang="zh-CN" sz="2000" dirty="0">
              <a:solidFill>
                <a:srgbClr val="333399"/>
              </a:solidFill>
              <a:latin typeface="Arial" panose="020B0604020202020204" pitchFamily="34" charset="0"/>
            </a:endParaRPr>
          </a:p>
        </p:txBody>
      </p:sp>
      <p:sp>
        <p:nvSpPr>
          <p:cNvPr id="112649" name="Text Box 9"/>
          <p:cNvSpPr txBox="1"/>
          <p:nvPr/>
        </p:nvSpPr>
        <p:spPr>
          <a:xfrm>
            <a:off x="1162050" y="3654425"/>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4</a:t>
            </a:r>
            <a:endParaRPr lang="en-US" altLang="zh-CN" sz="2000" dirty="0">
              <a:solidFill>
                <a:srgbClr val="333399"/>
              </a:solidFill>
              <a:latin typeface="Arial" panose="020B0604020202020204" pitchFamily="34" charset="0"/>
            </a:endParaRPr>
          </a:p>
        </p:txBody>
      </p:sp>
      <p:sp>
        <p:nvSpPr>
          <p:cNvPr id="112650" name="Text Box 10"/>
          <p:cNvSpPr txBox="1"/>
          <p:nvPr/>
        </p:nvSpPr>
        <p:spPr>
          <a:xfrm>
            <a:off x="1162050" y="42116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3</a:t>
            </a:r>
            <a:endParaRPr lang="en-US" altLang="zh-CN" sz="2000" dirty="0">
              <a:solidFill>
                <a:srgbClr val="333399"/>
              </a:solidFill>
              <a:latin typeface="Arial" panose="020B0604020202020204" pitchFamily="34" charset="0"/>
            </a:endParaRPr>
          </a:p>
        </p:txBody>
      </p:sp>
      <p:sp>
        <p:nvSpPr>
          <p:cNvPr id="112651" name="Text Box 11"/>
          <p:cNvSpPr txBox="1"/>
          <p:nvPr/>
        </p:nvSpPr>
        <p:spPr>
          <a:xfrm>
            <a:off x="1162050" y="47704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2</a:t>
            </a:r>
            <a:endParaRPr lang="en-US" altLang="zh-CN" sz="2000" dirty="0">
              <a:solidFill>
                <a:srgbClr val="333399"/>
              </a:solidFill>
              <a:latin typeface="Arial" panose="020B0604020202020204" pitchFamily="34" charset="0"/>
            </a:endParaRPr>
          </a:p>
        </p:txBody>
      </p:sp>
      <p:sp>
        <p:nvSpPr>
          <p:cNvPr id="112652" name="Text Box 12"/>
          <p:cNvSpPr txBox="1"/>
          <p:nvPr/>
        </p:nvSpPr>
        <p:spPr>
          <a:xfrm>
            <a:off x="1162050" y="5337175"/>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1</a:t>
            </a:r>
            <a:endParaRPr lang="en-US" altLang="zh-CN" sz="2000" dirty="0">
              <a:solidFill>
                <a:srgbClr val="333399"/>
              </a:solidFill>
              <a:latin typeface="Arial" panose="020B0604020202020204" pitchFamily="34" charset="0"/>
            </a:endParaRPr>
          </a:p>
        </p:txBody>
      </p:sp>
      <p:sp>
        <p:nvSpPr>
          <p:cNvPr id="112653" name="Freeform 13"/>
          <p:cNvSpPr/>
          <p:nvPr/>
        </p:nvSpPr>
        <p:spPr>
          <a:xfrm>
            <a:off x="914400" y="3449638"/>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42"/>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12654" name="Freeform 14"/>
          <p:cNvSpPr/>
          <p:nvPr/>
        </p:nvSpPr>
        <p:spPr>
          <a:xfrm>
            <a:off x="923925" y="4024313"/>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36"/>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12655" name="Freeform 15"/>
          <p:cNvSpPr/>
          <p:nvPr/>
        </p:nvSpPr>
        <p:spPr>
          <a:xfrm>
            <a:off x="901700" y="4600575"/>
            <a:ext cx="869950" cy="60325"/>
          </a:xfrm>
          <a:custGeom>
            <a:avLst/>
            <a:gdLst>
              <a:gd name="txL" fmla="*/ 0 w 548"/>
              <a:gd name="txT" fmla="*/ 0 h 42"/>
              <a:gd name="txR" fmla="*/ 548 w 548"/>
              <a:gd name="txB" fmla="*/ 42 h 42"/>
            </a:gdLst>
            <a:ahLst/>
            <a:cxnLst>
              <a:cxn ang="0">
                <a:pos x="0" y="2147483647"/>
              </a:cxn>
              <a:cxn ang="0">
                <a:pos x="2147483647" y="2147483647"/>
              </a:cxn>
              <a:cxn ang="0">
                <a:pos x="2147483647" y="0"/>
              </a:cxn>
            </a:cxnLst>
            <a:rect l="txL" t="txT" r="txR" b="txB"/>
            <a:pathLst>
              <a:path w="548" h="42">
                <a:moveTo>
                  <a:pt x="0" y="42"/>
                </a:moveTo>
                <a:lnTo>
                  <a:pt x="482" y="42"/>
                </a:lnTo>
                <a:cubicBezTo>
                  <a:pt x="504" y="28"/>
                  <a:pt x="548" y="0"/>
                  <a:pt x="548"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12656" name="Freeform 16"/>
          <p:cNvSpPr/>
          <p:nvPr/>
        </p:nvSpPr>
        <p:spPr>
          <a:xfrm>
            <a:off x="901700" y="5192713"/>
            <a:ext cx="860425" cy="60325"/>
          </a:xfrm>
          <a:custGeom>
            <a:avLst/>
            <a:gdLst>
              <a:gd name="txL" fmla="*/ 0 w 542"/>
              <a:gd name="txT" fmla="*/ 0 h 42"/>
              <a:gd name="txR" fmla="*/ 542 w 542"/>
              <a:gd name="txB" fmla="*/ 42 h 42"/>
            </a:gdLst>
            <a:ahLst/>
            <a:cxnLst>
              <a:cxn ang="0">
                <a:pos x="0" y="2147483647"/>
              </a:cxn>
              <a:cxn ang="0">
                <a:pos x="2147483647" y="2147483647"/>
              </a:cxn>
              <a:cxn ang="0">
                <a:pos x="2147483647" y="0"/>
              </a:cxn>
            </a:cxnLst>
            <a:rect l="txL" t="txT" r="txR" b="txB"/>
            <a:pathLst>
              <a:path w="542" h="42">
                <a:moveTo>
                  <a:pt x="0" y="42"/>
                </a:moveTo>
                <a:lnTo>
                  <a:pt x="476" y="42"/>
                </a:lnTo>
                <a:cubicBezTo>
                  <a:pt x="498" y="28"/>
                  <a:pt x="542" y="0"/>
                  <a:pt x="542"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12657" name="AutoShape 17"/>
          <p:cNvSpPr/>
          <p:nvPr/>
        </p:nvSpPr>
        <p:spPr>
          <a:xfrm>
            <a:off x="8267700" y="2814638"/>
            <a:ext cx="838200" cy="3030537"/>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12658" name="Text Box 18"/>
          <p:cNvSpPr txBox="1"/>
          <p:nvPr/>
        </p:nvSpPr>
        <p:spPr>
          <a:xfrm>
            <a:off x="8305800" y="29924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5</a:t>
            </a:r>
            <a:endParaRPr lang="en-US" altLang="zh-CN" sz="2000" dirty="0">
              <a:solidFill>
                <a:srgbClr val="333399"/>
              </a:solidFill>
              <a:latin typeface="Arial" panose="020B0604020202020204" pitchFamily="34" charset="0"/>
            </a:endParaRPr>
          </a:p>
        </p:txBody>
      </p:sp>
      <p:sp>
        <p:nvSpPr>
          <p:cNvPr id="112659" name="Text Box 19"/>
          <p:cNvSpPr txBox="1"/>
          <p:nvPr/>
        </p:nvSpPr>
        <p:spPr>
          <a:xfrm>
            <a:off x="8305800" y="361950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4</a:t>
            </a:r>
            <a:endParaRPr lang="en-US" altLang="zh-CN" sz="2000" dirty="0">
              <a:solidFill>
                <a:srgbClr val="333399"/>
              </a:solidFill>
              <a:latin typeface="Arial" panose="020B0604020202020204" pitchFamily="34" charset="0"/>
            </a:endParaRPr>
          </a:p>
        </p:txBody>
      </p:sp>
      <p:sp>
        <p:nvSpPr>
          <p:cNvPr id="112660" name="Text Box 20"/>
          <p:cNvSpPr txBox="1"/>
          <p:nvPr/>
        </p:nvSpPr>
        <p:spPr>
          <a:xfrm>
            <a:off x="8305800" y="4176713"/>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3</a:t>
            </a:r>
            <a:endParaRPr lang="en-US" altLang="zh-CN" sz="2000" dirty="0">
              <a:solidFill>
                <a:srgbClr val="333399"/>
              </a:solidFill>
              <a:latin typeface="Arial" panose="020B0604020202020204" pitchFamily="34" charset="0"/>
            </a:endParaRPr>
          </a:p>
        </p:txBody>
      </p:sp>
      <p:sp>
        <p:nvSpPr>
          <p:cNvPr id="112661" name="Text Box 21"/>
          <p:cNvSpPr txBox="1"/>
          <p:nvPr/>
        </p:nvSpPr>
        <p:spPr>
          <a:xfrm>
            <a:off x="8305800" y="473710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2</a:t>
            </a:r>
            <a:endParaRPr lang="en-US" altLang="zh-CN" sz="2000" dirty="0">
              <a:solidFill>
                <a:srgbClr val="333399"/>
              </a:solidFill>
              <a:latin typeface="Arial" panose="020B0604020202020204" pitchFamily="34" charset="0"/>
            </a:endParaRPr>
          </a:p>
        </p:txBody>
      </p:sp>
      <p:sp>
        <p:nvSpPr>
          <p:cNvPr id="112662" name="Text Box 22"/>
          <p:cNvSpPr txBox="1"/>
          <p:nvPr/>
        </p:nvSpPr>
        <p:spPr>
          <a:xfrm>
            <a:off x="8305800" y="530225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1</a:t>
            </a:r>
            <a:endParaRPr lang="en-US" altLang="zh-CN" sz="2000" dirty="0">
              <a:solidFill>
                <a:srgbClr val="333399"/>
              </a:solidFill>
              <a:latin typeface="Arial" panose="020B0604020202020204" pitchFamily="34" charset="0"/>
            </a:endParaRPr>
          </a:p>
        </p:txBody>
      </p:sp>
      <p:sp>
        <p:nvSpPr>
          <p:cNvPr id="112663" name="Freeform 23"/>
          <p:cNvSpPr/>
          <p:nvPr/>
        </p:nvSpPr>
        <p:spPr>
          <a:xfrm>
            <a:off x="8267700" y="3414713"/>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42"/>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12664" name="Freeform 24"/>
          <p:cNvSpPr/>
          <p:nvPr/>
        </p:nvSpPr>
        <p:spPr>
          <a:xfrm>
            <a:off x="8277225" y="3989388"/>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36"/>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12665" name="Freeform 25"/>
          <p:cNvSpPr/>
          <p:nvPr/>
        </p:nvSpPr>
        <p:spPr>
          <a:xfrm>
            <a:off x="8255000" y="4565650"/>
            <a:ext cx="869950" cy="60325"/>
          </a:xfrm>
          <a:custGeom>
            <a:avLst/>
            <a:gdLst>
              <a:gd name="txL" fmla="*/ 0 w 548"/>
              <a:gd name="txT" fmla="*/ 0 h 42"/>
              <a:gd name="txR" fmla="*/ 548 w 548"/>
              <a:gd name="txB" fmla="*/ 42 h 42"/>
            </a:gdLst>
            <a:ahLst/>
            <a:cxnLst>
              <a:cxn ang="0">
                <a:pos x="0" y="2147483647"/>
              </a:cxn>
              <a:cxn ang="0">
                <a:pos x="2147483647" y="2147483647"/>
              </a:cxn>
              <a:cxn ang="0">
                <a:pos x="2147483647" y="0"/>
              </a:cxn>
            </a:cxnLst>
            <a:rect l="txL" t="txT" r="txR" b="txB"/>
            <a:pathLst>
              <a:path w="548" h="42">
                <a:moveTo>
                  <a:pt x="0" y="42"/>
                </a:moveTo>
                <a:lnTo>
                  <a:pt x="482" y="42"/>
                </a:lnTo>
                <a:cubicBezTo>
                  <a:pt x="504" y="28"/>
                  <a:pt x="548" y="0"/>
                  <a:pt x="548"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12666" name="Freeform 26"/>
          <p:cNvSpPr/>
          <p:nvPr/>
        </p:nvSpPr>
        <p:spPr>
          <a:xfrm>
            <a:off x="8255000" y="5157788"/>
            <a:ext cx="860425" cy="60325"/>
          </a:xfrm>
          <a:custGeom>
            <a:avLst/>
            <a:gdLst>
              <a:gd name="txL" fmla="*/ 0 w 542"/>
              <a:gd name="txT" fmla="*/ 0 h 42"/>
              <a:gd name="txR" fmla="*/ 542 w 542"/>
              <a:gd name="txB" fmla="*/ 42 h 42"/>
            </a:gdLst>
            <a:ahLst/>
            <a:cxnLst>
              <a:cxn ang="0">
                <a:pos x="0" y="2147483647"/>
              </a:cxn>
              <a:cxn ang="0">
                <a:pos x="2147483647" y="2147483647"/>
              </a:cxn>
              <a:cxn ang="0">
                <a:pos x="2147483647" y="0"/>
              </a:cxn>
            </a:cxnLst>
            <a:rect l="txL" t="txT" r="txR" b="txB"/>
            <a:pathLst>
              <a:path w="542" h="42">
                <a:moveTo>
                  <a:pt x="0" y="42"/>
                </a:moveTo>
                <a:lnTo>
                  <a:pt x="476" y="42"/>
                </a:lnTo>
                <a:cubicBezTo>
                  <a:pt x="498" y="28"/>
                  <a:pt x="542" y="0"/>
                  <a:pt x="542"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12667" name="Text Box 27"/>
          <p:cNvSpPr txBox="1"/>
          <p:nvPr/>
        </p:nvSpPr>
        <p:spPr>
          <a:xfrm>
            <a:off x="776288" y="1973263"/>
            <a:ext cx="867410" cy="398780"/>
          </a:xfrm>
          <a:prstGeom prst="rect">
            <a:avLst/>
          </a:prstGeom>
          <a:noFill/>
          <a:ln w="12700">
            <a:noFill/>
          </a:ln>
        </p:spPr>
        <p:txBody>
          <a:bodyPr wrap="none">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en-US" altLang="zh-CN" sz="1000" dirty="0">
                <a:solidFill>
                  <a:srgbClr val="333399"/>
                </a:solidFill>
                <a:latin typeface="Arial" panose="020B0604020202020204" pitchFamily="34" charset="0"/>
                <a:ea typeface="黑体" panose="02010609060101010101" pitchFamily="2" charset="-122"/>
              </a:rPr>
              <a:t> </a:t>
            </a:r>
            <a:r>
              <a:rPr lang="en-US" altLang="zh-CN" sz="2000" dirty="0">
                <a:solidFill>
                  <a:srgbClr val="333399"/>
                </a:solidFill>
                <a:latin typeface="Arial" panose="020B0604020202020204" pitchFamily="34" charset="0"/>
                <a:ea typeface="黑体" panose="02010609060101010101" pitchFamily="2" charset="-122"/>
              </a:rPr>
              <a:t>1</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112668" name="AutoShape 28"/>
          <p:cNvSpPr/>
          <p:nvPr/>
        </p:nvSpPr>
        <p:spPr>
          <a:xfrm>
            <a:off x="8415338" y="2317750"/>
            <a:ext cx="685800" cy="557213"/>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12669" name="Text Box 29"/>
          <p:cNvSpPr txBox="1"/>
          <p:nvPr/>
        </p:nvSpPr>
        <p:spPr>
          <a:xfrm>
            <a:off x="8408988" y="2422525"/>
            <a:ext cx="614045"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AP</a:t>
            </a:r>
            <a:r>
              <a:rPr lang="en-US" altLang="zh-CN" sz="2000" b="1" baseline="-25000" dirty="0">
                <a:solidFill>
                  <a:srgbClr val="333399"/>
                </a:solidFill>
                <a:latin typeface="Arial" panose="020B0604020202020204" pitchFamily="34" charset="0"/>
              </a:rPr>
              <a:t>2</a:t>
            </a:r>
            <a:endParaRPr lang="en-US" altLang="zh-CN" sz="2000" b="1" dirty="0">
              <a:solidFill>
                <a:srgbClr val="333399"/>
              </a:solidFill>
              <a:latin typeface="Arial" panose="020B0604020202020204" pitchFamily="34" charset="0"/>
            </a:endParaRPr>
          </a:p>
        </p:txBody>
      </p:sp>
      <p:sp>
        <p:nvSpPr>
          <p:cNvPr id="112670" name="AutoShape 30"/>
          <p:cNvSpPr/>
          <p:nvPr/>
        </p:nvSpPr>
        <p:spPr>
          <a:xfrm>
            <a:off x="919163" y="2360613"/>
            <a:ext cx="685800" cy="557212"/>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12671" name="Text Box 31"/>
          <p:cNvSpPr txBox="1"/>
          <p:nvPr/>
        </p:nvSpPr>
        <p:spPr>
          <a:xfrm>
            <a:off x="939800" y="2481263"/>
            <a:ext cx="614045"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AP</a:t>
            </a:r>
            <a:r>
              <a:rPr lang="en-US" altLang="zh-CN" sz="2000" b="1" baseline="-25000" dirty="0">
                <a:solidFill>
                  <a:srgbClr val="333399"/>
                </a:solidFill>
                <a:latin typeface="Arial" panose="020B0604020202020204" pitchFamily="34" charset="0"/>
              </a:rPr>
              <a:t>1</a:t>
            </a:r>
            <a:endParaRPr lang="en-US" altLang="zh-CN" sz="2000" b="1" dirty="0">
              <a:solidFill>
                <a:srgbClr val="333399"/>
              </a:solidFill>
              <a:latin typeface="Arial" panose="020B0604020202020204" pitchFamily="34" charset="0"/>
            </a:endParaRPr>
          </a:p>
        </p:txBody>
      </p:sp>
      <p:sp>
        <p:nvSpPr>
          <p:cNvPr id="112672" name="Text Box 32"/>
          <p:cNvSpPr txBox="1"/>
          <p:nvPr/>
        </p:nvSpPr>
        <p:spPr>
          <a:xfrm>
            <a:off x="8151813" y="1973263"/>
            <a:ext cx="867410" cy="398780"/>
          </a:xfrm>
          <a:prstGeom prst="rect">
            <a:avLst/>
          </a:prstGeom>
          <a:noFill/>
          <a:ln w="12700">
            <a:noFill/>
          </a:ln>
        </p:spPr>
        <p:txBody>
          <a:bodyPr wrap="none">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en-US" altLang="zh-CN" sz="1000" dirty="0">
                <a:solidFill>
                  <a:srgbClr val="333399"/>
                </a:solidFill>
                <a:latin typeface="Arial" panose="020B0604020202020204" pitchFamily="34" charset="0"/>
                <a:ea typeface="黑体" panose="02010609060101010101" pitchFamily="2" charset="-122"/>
              </a:rPr>
              <a:t> </a:t>
            </a:r>
            <a:r>
              <a:rPr lang="en-US" altLang="zh-CN" sz="2000" dirty="0">
                <a:solidFill>
                  <a:srgbClr val="333399"/>
                </a:solidFill>
                <a:latin typeface="Arial" panose="020B0604020202020204" pitchFamily="34" charset="0"/>
                <a:ea typeface="黑体" panose="02010609060101010101" pitchFamily="2" charset="-122"/>
              </a:rPr>
              <a:t>2</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112673" name="Text Box 33"/>
          <p:cNvSpPr txBox="1"/>
          <p:nvPr/>
        </p:nvSpPr>
        <p:spPr>
          <a:xfrm>
            <a:off x="3369310" y="3573463"/>
            <a:ext cx="4348480" cy="829945"/>
          </a:xfrm>
          <a:prstGeom prst="rect">
            <a:avLst/>
          </a:prstGeom>
          <a:noFill/>
          <a:ln w="12700">
            <a:noFill/>
          </a:ln>
        </p:spPr>
        <p:txBody>
          <a:bodyPr wrap="none">
            <a:spAutoFit/>
          </a:bodyPr>
          <a:p>
            <a:pPr algn="ctr" defTabSz="762000" eaLnBrk="0" hangingPunct="0"/>
            <a:r>
              <a:rPr lang="zh-CN" altLang="en-US" sz="2400" dirty="0">
                <a:solidFill>
                  <a:srgbClr val="333399"/>
                </a:solidFill>
                <a:latin typeface="Arial" panose="020B0604020202020204" pitchFamily="34" charset="0"/>
                <a:ea typeface="黑体" panose="02010609060101010101" pitchFamily="2" charset="-122"/>
              </a:rPr>
              <a:t>应用层剥去应用层</a:t>
            </a:r>
            <a:r>
              <a:rPr lang="en-US" altLang="zh-CN" sz="2400" dirty="0">
                <a:solidFill>
                  <a:srgbClr val="333399"/>
                </a:solidFill>
                <a:latin typeface="Arial" panose="020B0604020202020204" pitchFamily="34" charset="0"/>
                <a:ea typeface="黑体" panose="02010609060101010101" pitchFamily="2" charset="-122"/>
              </a:rPr>
              <a:t> PDU </a:t>
            </a:r>
            <a:r>
              <a:rPr lang="zh-CN" altLang="en-US" sz="2400" dirty="0">
                <a:solidFill>
                  <a:srgbClr val="333399"/>
                </a:solidFill>
                <a:latin typeface="Arial" panose="020B0604020202020204" pitchFamily="34" charset="0"/>
                <a:ea typeface="黑体" panose="02010609060101010101" pitchFamily="2" charset="-122"/>
              </a:rPr>
              <a:t>首部后</a:t>
            </a:r>
            <a:endParaRPr lang="en-US" altLang="zh-CN" sz="2400" dirty="0">
              <a:solidFill>
                <a:srgbClr val="333399"/>
              </a:solidFill>
              <a:latin typeface="Arial" panose="020B0604020202020204" pitchFamily="34" charset="0"/>
              <a:ea typeface="黑体" panose="02010609060101010101" pitchFamily="2" charset="-122"/>
            </a:endParaRPr>
          </a:p>
          <a:p>
            <a:pPr algn="ctr" defTabSz="762000" eaLnBrk="0" hangingPunct="0"/>
            <a:r>
              <a:rPr lang="zh-CN" altLang="en-US" sz="2400" dirty="0">
                <a:solidFill>
                  <a:srgbClr val="333399"/>
                </a:solidFill>
                <a:latin typeface="Arial" panose="020B0604020202020204" pitchFamily="34" charset="0"/>
                <a:ea typeface="黑体" panose="02010609060101010101" pitchFamily="2" charset="-122"/>
              </a:rPr>
              <a:t>把应用程序数据交给应用进程</a:t>
            </a:r>
            <a:endParaRPr lang="zh-CN" altLang="en-US" sz="2400" dirty="0">
              <a:solidFill>
                <a:srgbClr val="333399"/>
              </a:solidFill>
              <a:latin typeface="Arial" panose="020B0604020202020204" pitchFamily="34" charset="0"/>
              <a:ea typeface="黑体" panose="02010609060101010101" pitchFamily="2" charset="-122"/>
            </a:endParaRPr>
          </a:p>
        </p:txBody>
      </p:sp>
      <p:grpSp>
        <p:nvGrpSpPr>
          <p:cNvPr id="2" name="Group 34"/>
          <p:cNvGrpSpPr/>
          <p:nvPr/>
        </p:nvGrpSpPr>
        <p:grpSpPr>
          <a:xfrm>
            <a:off x="5619750" y="2708275"/>
            <a:ext cx="3201988" cy="396875"/>
            <a:chOff x="3300" y="1706"/>
            <a:chExt cx="2017" cy="250"/>
          </a:xfrm>
        </p:grpSpPr>
        <p:sp>
          <p:nvSpPr>
            <p:cNvPr id="112675" name="AutoShape 35"/>
            <p:cNvSpPr/>
            <p:nvPr/>
          </p:nvSpPr>
          <p:spPr>
            <a:xfrm rot="-10800000" flipV="1">
              <a:off x="5193" y="1706"/>
              <a:ext cx="124" cy="250"/>
            </a:xfrm>
            <a:prstGeom prst="upArrow">
              <a:avLst>
                <a:gd name="adj1" fmla="val 50000"/>
                <a:gd name="adj2" fmla="val 50403"/>
              </a:avLst>
            </a:prstGeom>
            <a:solidFill>
              <a:schemeClr val="hlink"/>
            </a:solidFill>
            <a:ln w="12700" cap="flat" cmpd="sng">
              <a:solidFill>
                <a:schemeClr val="tx1"/>
              </a:solidFill>
              <a:prstDash val="solid"/>
              <a:miter/>
              <a:headEnd type="none" w="med" len="med"/>
              <a:tailEnd type="none" w="med" len="med"/>
            </a:ln>
          </p:spPr>
          <p:txBody>
            <a:bodyPr vert="eaVert" wrap="none" anchor="ctr"/>
            <a:p>
              <a:endParaRPr lang="zh-CN" altLang="en-US" sz="3200" dirty="0">
                <a:latin typeface="Arial" panose="020B0604020202020204" pitchFamily="34" charset="0"/>
              </a:endParaRPr>
            </a:p>
          </p:txBody>
        </p:sp>
        <p:sp>
          <p:nvSpPr>
            <p:cNvPr id="112676" name="AutoShape 36"/>
            <p:cNvSpPr/>
            <p:nvPr/>
          </p:nvSpPr>
          <p:spPr>
            <a:xfrm rot="-10800000" flipV="1">
              <a:off x="3300" y="1706"/>
              <a:ext cx="124" cy="250"/>
            </a:xfrm>
            <a:prstGeom prst="upArrow">
              <a:avLst>
                <a:gd name="adj1" fmla="val 50000"/>
                <a:gd name="adj2" fmla="val 50403"/>
              </a:avLst>
            </a:prstGeom>
            <a:solidFill>
              <a:schemeClr val="hlink"/>
            </a:solidFill>
            <a:ln w="12700" cap="flat" cmpd="sng">
              <a:solidFill>
                <a:schemeClr val="tx1"/>
              </a:solidFill>
              <a:prstDash val="solid"/>
              <a:miter/>
              <a:headEnd type="none" w="med" len="med"/>
              <a:tailEnd type="none" w="med" len="med"/>
            </a:ln>
          </p:spPr>
          <p:txBody>
            <a:bodyPr vert="eaVert" wrap="none" anchor="ctr"/>
            <a:p>
              <a:endParaRPr lang="zh-CN" altLang="en-US" sz="3200" dirty="0">
                <a:latin typeface="Arial" panose="020B0604020202020204" pitchFamily="34"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3123"/>
                                        </p:tgtEl>
                                      </p:cBhvr>
                                    </p:animEffect>
                                    <p:set>
                                      <p:cBhvr>
                                        <p:cTn id="7" dur="1" fill="hold">
                                          <p:stCondLst>
                                            <p:cond delay="999"/>
                                          </p:stCondLst>
                                        </p:cTn>
                                        <p:tgtEl>
                                          <p:spTgt spid="133123"/>
                                        </p:tgtEl>
                                        <p:attrNameLst>
                                          <p:attrName>style.visibility</p:attrName>
                                        </p:attrNameLst>
                                      </p:cBhvr>
                                      <p:to>
                                        <p:strVal val="hidden"/>
                                      </p:to>
                                    </p:set>
                                  </p:childTnLst>
                                </p:cTn>
                              </p:par>
                            </p:childTnLst>
                          </p:cTn>
                        </p:par>
                        <p:par>
                          <p:cTn id="8" fill="hold">
                            <p:stCondLst>
                              <p:cond delay="20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1000"/>
                                        <p:tgtEl>
                                          <p:spTgt spid="2"/>
                                        </p:tgtEl>
                                      </p:cBhvr>
                                    </p:animEffect>
                                  </p:childTnLst>
                                </p:cTn>
                              </p:par>
                            </p:childTnLst>
                          </p:cTn>
                        </p:par>
                        <p:par>
                          <p:cTn id="12" fill="hold">
                            <p:stCondLst>
                              <p:cond delay="3000"/>
                            </p:stCondLst>
                            <p:childTnLst>
                              <p:par>
                                <p:cTn id="13" presetID="1" presetClass="exit" presetSubtype="0" fill="hold" grpId="0" nodeType="afterEffect">
                                  <p:stCondLst>
                                    <p:cond delay="0"/>
                                  </p:stCondLst>
                                  <p:childTnLst>
                                    <p:set>
                                      <p:cBhvr>
                                        <p:cTn id="14" dur="1" fill="hold">
                                          <p:stCondLst>
                                            <p:cond delay="0"/>
                                          </p:stCondLst>
                                        </p:cTn>
                                        <p:tgtEl>
                                          <p:spTgt spid="133124"/>
                                        </p:tgtEl>
                                        <p:attrNameLst>
                                          <p:attrName>style.visibility</p:attrName>
                                        </p:attrNameLst>
                                      </p:cBhvr>
                                      <p:to>
                                        <p:strVal val="hidden"/>
                                      </p:to>
                                    </p:set>
                                  </p:childTnLst>
                                </p:cTn>
                              </p:par>
                            </p:childTnLst>
                          </p:cTn>
                        </p:par>
                        <p:par>
                          <p:cTn id="15" fill="hold">
                            <p:stCondLst>
                              <p:cond delay="3000"/>
                            </p:stCondLst>
                            <p:childTnLst>
                              <p:par>
                                <p:cTn id="16" presetID="1" presetClass="entr" presetSubtype="0" fill="hold" grpId="0" nodeType="afterEffect">
                                  <p:stCondLst>
                                    <p:cond delay="0"/>
                                  </p:stCondLst>
                                  <p:childTnLst>
                                    <p:set>
                                      <p:cBhvr>
                                        <p:cTn id="17" dur="1" fill="hold">
                                          <p:stCondLst>
                                            <p:cond delay="0"/>
                                          </p:stCondLst>
                                        </p:cTn>
                                        <p:tgtEl>
                                          <p:spTgt spid="133122"/>
                                        </p:tgtEl>
                                        <p:attrNameLst>
                                          <p:attrName>style.visibility</p:attrName>
                                        </p:attrNameLst>
                                      </p:cBhvr>
                                      <p:to>
                                        <p:strVal val="visible"/>
                                      </p:to>
                                    </p:set>
                                  </p:childTnLst>
                                </p:cTn>
                              </p:par>
                            </p:childTnLst>
                          </p:cTn>
                        </p:par>
                        <p:par>
                          <p:cTn id="18" fill="hold">
                            <p:stCondLst>
                              <p:cond delay="3000"/>
                            </p:stCondLst>
                            <p:childTnLst>
                              <p:par>
                                <p:cTn id="19" presetID="1" presetClass="exit" presetSubtype="0" fill="hold" nodeType="afterEffect">
                                  <p:stCondLst>
                                    <p:cond delay="0"/>
                                  </p:stCondLst>
                                  <p:childTnLst>
                                    <p:set>
                                      <p:cBhvr>
                                        <p:cTn id="20"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bldLvl="0" animBg="1"/>
      <p:bldP spid="133123" grpId="0" bldLvl="0" animBg="1"/>
      <p:bldP spid="133124" grpId="0" bldLvl="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Rectangle 2"/>
          <p:cNvSpPr>
            <a:spLocks noGrp="1"/>
          </p:cNvSpPr>
          <p:nvPr>
            <p:ph type="title" idx="4294967295"/>
          </p:nvPr>
        </p:nvSpPr>
        <p:spPr/>
        <p:txBody>
          <a:bodyPr vert="horz" wrap="square" lIns="91440" tIns="45720" rIns="91440" bIns="45720" anchor="ctr"/>
          <a:p>
            <a:pPr algn="ctr" eaLnBrk="1" hangingPunct="1"/>
            <a:r>
              <a:rPr lang="zh-CN" altLang="en-US" dirty="0"/>
              <a:t>主机</a:t>
            </a:r>
            <a:r>
              <a:rPr lang="en-US" altLang="zh-CN" sz="1400" dirty="0"/>
              <a:t> </a:t>
            </a:r>
            <a:r>
              <a:rPr lang="en-US" altLang="zh-CN" dirty="0"/>
              <a:t>1</a:t>
            </a:r>
            <a:r>
              <a:rPr lang="en-US" altLang="zh-CN" sz="1400" dirty="0"/>
              <a:t> </a:t>
            </a:r>
            <a:r>
              <a:rPr lang="zh-CN" altLang="en-US" dirty="0"/>
              <a:t>向主机</a:t>
            </a:r>
            <a:r>
              <a:rPr lang="en-US" altLang="zh-CN" sz="900" dirty="0"/>
              <a:t> </a:t>
            </a:r>
            <a:r>
              <a:rPr lang="en-US" altLang="zh-CN" dirty="0"/>
              <a:t>2</a:t>
            </a:r>
            <a:r>
              <a:rPr lang="en-US" altLang="zh-CN" sz="1400" dirty="0"/>
              <a:t> </a:t>
            </a:r>
            <a:r>
              <a:rPr lang="zh-CN" altLang="en-US" dirty="0"/>
              <a:t>发送数据</a:t>
            </a:r>
            <a:r>
              <a:rPr lang="en-US" altLang="zh-CN" dirty="0">
                <a:solidFill>
                  <a:schemeClr val="tx1"/>
                </a:solidFill>
              </a:rPr>
              <a:t> </a:t>
            </a:r>
            <a:endParaRPr lang="en-US" altLang="zh-CN" dirty="0">
              <a:solidFill>
                <a:schemeClr val="tx1"/>
              </a:solidFill>
            </a:endParaRPr>
          </a:p>
        </p:txBody>
      </p:sp>
      <p:sp>
        <p:nvSpPr>
          <p:cNvPr id="113667" name="AutoShape 3"/>
          <p:cNvSpPr/>
          <p:nvPr/>
        </p:nvSpPr>
        <p:spPr>
          <a:xfrm rot="-5400000">
            <a:off x="4754563" y="1531938"/>
            <a:ext cx="417512" cy="8991600"/>
          </a:xfrm>
          <a:prstGeom prst="can">
            <a:avLst>
              <a:gd name="adj" fmla="val 48653"/>
            </a:avLst>
          </a:prstGeom>
          <a:gradFill rotWithShape="0">
            <a:gsLst>
              <a:gs pos="0">
                <a:srgbClr val="ACACAC"/>
              </a:gs>
              <a:gs pos="50000">
                <a:srgbClr val="EAEAEA"/>
              </a:gs>
              <a:gs pos="100000">
                <a:srgbClr val="ACACAC"/>
              </a:gs>
            </a:gsLst>
            <a:lin ang="5400000" scaled="1"/>
            <a:tileRect/>
          </a:gradFill>
          <a:ln w="19050" cap="flat" cmpd="sng">
            <a:solidFill>
              <a:schemeClr val="tx1"/>
            </a:solidFill>
            <a:prstDash val="solid"/>
            <a:headEnd type="none" w="sm" len="lg"/>
            <a:tailEnd type="none" w="sm" len="lg"/>
          </a:ln>
        </p:spPr>
        <p:txBody>
          <a:bodyPr wrap="none" anchor="ctr"/>
          <a:p>
            <a:endParaRPr lang="zh-CN" altLang="en-US" sz="3200" dirty="0">
              <a:latin typeface="Arial" panose="020B0604020202020204" pitchFamily="34" charset="0"/>
            </a:endParaRPr>
          </a:p>
        </p:txBody>
      </p:sp>
      <p:sp>
        <p:nvSpPr>
          <p:cNvPr id="113668" name="AutoShape 4"/>
          <p:cNvSpPr/>
          <p:nvPr/>
        </p:nvSpPr>
        <p:spPr>
          <a:xfrm>
            <a:off x="914400" y="2847975"/>
            <a:ext cx="838200" cy="2997200"/>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13669" name="Text Box 5"/>
          <p:cNvSpPr txBox="1"/>
          <p:nvPr/>
        </p:nvSpPr>
        <p:spPr>
          <a:xfrm>
            <a:off x="1162050" y="3027363"/>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5</a:t>
            </a:r>
            <a:endParaRPr lang="en-US" altLang="zh-CN" sz="2000" dirty="0">
              <a:solidFill>
                <a:srgbClr val="333399"/>
              </a:solidFill>
              <a:latin typeface="Arial" panose="020B0604020202020204" pitchFamily="34" charset="0"/>
            </a:endParaRPr>
          </a:p>
        </p:txBody>
      </p:sp>
      <p:sp>
        <p:nvSpPr>
          <p:cNvPr id="113670" name="Text Box 6"/>
          <p:cNvSpPr txBox="1"/>
          <p:nvPr/>
        </p:nvSpPr>
        <p:spPr>
          <a:xfrm>
            <a:off x="1162050" y="3654425"/>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4</a:t>
            </a:r>
            <a:endParaRPr lang="en-US" altLang="zh-CN" sz="2000" dirty="0">
              <a:solidFill>
                <a:srgbClr val="333399"/>
              </a:solidFill>
              <a:latin typeface="Arial" panose="020B0604020202020204" pitchFamily="34" charset="0"/>
            </a:endParaRPr>
          </a:p>
        </p:txBody>
      </p:sp>
      <p:sp>
        <p:nvSpPr>
          <p:cNvPr id="113671" name="Text Box 7"/>
          <p:cNvSpPr txBox="1"/>
          <p:nvPr/>
        </p:nvSpPr>
        <p:spPr>
          <a:xfrm>
            <a:off x="1162050" y="42116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3</a:t>
            </a:r>
            <a:endParaRPr lang="en-US" altLang="zh-CN" sz="2000" dirty="0">
              <a:solidFill>
                <a:srgbClr val="333399"/>
              </a:solidFill>
              <a:latin typeface="Arial" panose="020B0604020202020204" pitchFamily="34" charset="0"/>
            </a:endParaRPr>
          </a:p>
        </p:txBody>
      </p:sp>
      <p:sp>
        <p:nvSpPr>
          <p:cNvPr id="113672" name="Text Box 8"/>
          <p:cNvSpPr txBox="1"/>
          <p:nvPr/>
        </p:nvSpPr>
        <p:spPr>
          <a:xfrm>
            <a:off x="1162050" y="47704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2</a:t>
            </a:r>
            <a:endParaRPr lang="en-US" altLang="zh-CN" sz="2000" dirty="0">
              <a:solidFill>
                <a:srgbClr val="333399"/>
              </a:solidFill>
              <a:latin typeface="Arial" panose="020B0604020202020204" pitchFamily="34" charset="0"/>
            </a:endParaRPr>
          </a:p>
        </p:txBody>
      </p:sp>
      <p:sp>
        <p:nvSpPr>
          <p:cNvPr id="113673" name="Text Box 9"/>
          <p:cNvSpPr txBox="1"/>
          <p:nvPr/>
        </p:nvSpPr>
        <p:spPr>
          <a:xfrm>
            <a:off x="1162050" y="5337175"/>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1</a:t>
            </a:r>
            <a:endParaRPr lang="en-US" altLang="zh-CN" sz="2000" dirty="0">
              <a:solidFill>
                <a:srgbClr val="333399"/>
              </a:solidFill>
              <a:latin typeface="Arial" panose="020B0604020202020204" pitchFamily="34" charset="0"/>
            </a:endParaRPr>
          </a:p>
        </p:txBody>
      </p:sp>
      <p:sp>
        <p:nvSpPr>
          <p:cNvPr id="113674" name="Freeform 10"/>
          <p:cNvSpPr/>
          <p:nvPr/>
        </p:nvSpPr>
        <p:spPr>
          <a:xfrm>
            <a:off x="914400" y="3449638"/>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42"/>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13675" name="Freeform 11"/>
          <p:cNvSpPr/>
          <p:nvPr/>
        </p:nvSpPr>
        <p:spPr>
          <a:xfrm>
            <a:off x="923925" y="4024313"/>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36"/>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13676" name="Freeform 12"/>
          <p:cNvSpPr/>
          <p:nvPr/>
        </p:nvSpPr>
        <p:spPr>
          <a:xfrm>
            <a:off x="901700" y="4600575"/>
            <a:ext cx="869950" cy="60325"/>
          </a:xfrm>
          <a:custGeom>
            <a:avLst/>
            <a:gdLst>
              <a:gd name="txL" fmla="*/ 0 w 548"/>
              <a:gd name="txT" fmla="*/ 0 h 42"/>
              <a:gd name="txR" fmla="*/ 548 w 548"/>
              <a:gd name="txB" fmla="*/ 42 h 42"/>
            </a:gdLst>
            <a:ahLst/>
            <a:cxnLst>
              <a:cxn ang="0">
                <a:pos x="0" y="2147483647"/>
              </a:cxn>
              <a:cxn ang="0">
                <a:pos x="2147483647" y="2147483647"/>
              </a:cxn>
              <a:cxn ang="0">
                <a:pos x="2147483647" y="0"/>
              </a:cxn>
            </a:cxnLst>
            <a:rect l="txL" t="txT" r="txR" b="txB"/>
            <a:pathLst>
              <a:path w="548" h="42">
                <a:moveTo>
                  <a:pt x="0" y="42"/>
                </a:moveTo>
                <a:lnTo>
                  <a:pt x="482" y="42"/>
                </a:lnTo>
                <a:cubicBezTo>
                  <a:pt x="504" y="28"/>
                  <a:pt x="548" y="0"/>
                  <a:pt x="548"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13677" name="Freeform 13"/>
          <p:cNvSpPr/>
          <p:nvPr/>
        </p:nvSpPr>
        <p:spPr>
          <a:xfrm>
            <a:off x="901700" y="5192713"/>
            <a:ext cx="860425" cy="60325"/>
          </a:xfrm>
          <a:custGeom>
            <a:avLst/>
            <a:gdLst>
              <a:gd name="txL" fmla="*/ 0 w 542"/>
              <a:gd name="txT" fmla="*/ 0 h 42"/>
              <a:gd name="txR" fmla="*/ 542 w 542"/>
              <a:gd name="txB" fmla="*/ 42 h 42"/>
            </a:gdLst>
            <a:ahLst/>
            <a:cxnLst>
              <a:cxn ang="0">
                <a:pos x="0" y="2147483647"/>
              </a:cxn>
              <a:cxn ang="0">
                <a:pos x="2147483647" y="2147483647"/>
              </a:cxn>
              <a:cxn ang="0">
                <a:pos x="2147483647" y="0"/>
              </a:cxn>
            </a:cxnLst>
            <a:rect l="txL" t="txT" r="txR" b="txB"/>
            <a:pathLst>
              <a:path w="542" h="42">
                <a:moveTo>
                  <a:pt x="0" y="42"/>
                </a:moveTo>
                <a:lnTo>
                  <a:pt x="476" y="42"/>
                </a:lnTo>
                <a:cubicBezTo>
                  <a:pt x="498" y="28"/>
                  <a:pt x="542" y="0"/>
                  <a:pt x="542"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13678" name="AutoShape 14"/>
          <p:cNvSpPr/>
          <p:nvPr/>
        </p:nvSpPr>
        <p:spPr>
          <a:xfrm>
            <a:off x="8267700" y="2814638"/>
            <a:ext cx="838200" cy="3030537"/>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13679" name="Text Box 15"/>
          <p:cNvSpPr txBox="1"/>
          <p:nvPr/>
        </p:nvSpPr>
        <p:spPr>
          <a:xfrm>
            <a:off x="8305800" y="2992438"/>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5</a:t>
            </a:r>
            <a:endParaRPr lang="en-US" altLang="zh-CN" sz="2000" dirty="0">
              <a:solidFill>
                <a:srgbClr val="333399"/>
              </a:solidFill>
              <a:latin typeface="Arial" panose="020B0604020202020204" pitchFamily="34" charset="0"/>
            </a:endParaRPr>
          </a:p>
        </p:txBody>
      </p:sp>
      <p:sp>
        <p:nvSpPr>
          <p:cNvPr id="113680" name="Text Box 16"/>
          <p:cNvSpPr txBox="1"/>
          <p:nvPr/>
        </p:nvSpPr>
        <p:spPr>
          <a:xfrm>
            <a:off x="8305800" y="361950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4</a:t>
            </a:r>
            <a:endParaRPr lang="en-US" altLang="zh-CN" sz="2000" dirty="0">
              <a:solidFill>
                <a:srgbClr val="333399"/>
              </a:solidFill>
              <a:latin typeface="Arial" panose="020B0604020202020204" pitchFamily="34" charset="0"/>
            </a:endParaRPr>
          </a:p>
        </p:txBody>
      </p:sp>
      <p:sp>
        <p:nvSpPr>
          <p:cNvPr id="113681" name="Text Box 17"/>
          <p:cNvSpPr txBox="1"/>
          <p:nvPr/>
        </p:nvSpPr>
        <p:spPr>
          <a:xfrm>
            <a:off x="8305800" y="4176713"/>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3</a:t>
            </a:r>
            <a:endParaRPr lang="en-US" altLang="zh-CN" sz="2000" dirty="0">
              <a:solidFill>
                <a:srgbClr val="333399"/>
              </a:solidFill>
              <a:latin typeface="Arial" panose="020B0604020202020204" pitchFamily="34" charset="0"/>
            </a:endParaRPr>
          </a:p>
        </p:txBody>
      </p:sp>
      <p:sp>
        <p:nvSpPr>
          <p:cNvPr id="113682" name="Text Box 18"/>
          <p:cNvSpPr txBox="1"/>
          <p:nvPr/>
        </p:nvSpPr>
        <p:spPr>
          <a:xfrm>
            <a:off x="8305800" y="473710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2</a:t>
            </a:r>
            <a:endParaRPr lang="en-US" altLang="zh-CN" sz="2000" dirty="0">
              <a:solidFill>
                <a:srgbClr val="333399"/>
              </a:solidFill>
              <a:latin typeface="Arial" panose="020B0604020202020204" pitchFamily="34" charset="0"/>
            </a:endParaRPr>
          </a:p>
        </p:txBody>
      </p:sp>
      <p:sp>
        <p:nvSpPr>
          <p:cNvPr id="113683" name="Text Box 19"/>
          <p:cNvSpPr txBox="1"/>
          <p:nvPr/>
        </p:nvSpPr>
        <p:spPr>
          <a:xfrm>
            <a:off x="8305800" y="5302250"/>
            <a:ext cx="323850"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1</a:t>
            </a:r>
            <a:endParaRPr lang="en-US" altLang="zh-CN" sz="2000" dirty="0">
              <a:solidFill>
                <a:srgbClr val="333399"/>
              </a:solidFill>
              <a:latin typeface="Arial" panose="020B0604020202020204" pitchFamily="34" charset="0"/>
            </a:endParaRPr>
          </a:p>
        </p:txBody>
      </p:sp>
      <p:sp>
        <p:nvSpPr>
          <p:cNvPr id="113684" name="Freeform 20"/>
          <p:cNvSpPr/>
          <p:nvPr/>
        </p:nvSpPr>
        <p:spPr>
          <a:xfrm>
            <a:off x="8267700" y="3414713"/>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42"/>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13685" name="Freeform 21"/>
          <p:cNvSpPr/>
          <p:nvPr/>
        </p:nvSpPr>
        <p:spPr>
          <a:xfrm>
            <a:off x="8277225" y="3989388"/>
            <a:ext cx="847725" cy="61912"/>
          </a:xfrm>
          <a:custGeom>
            <a:avLst/>
            <a:gdLst>
              <a:gd name="txL" fmla="*/ 0 w 534"/>
              <a:gd name="txT" fmla="*/ 0 h 42"/>
              <a:gd name="txR" fmla="*/ 534 w 534"/>
              <a:gd name="txB" fmla="*/ 42 h 42"/>
            </a:gdLst>
            <a:ahLst/>
            <a:cxnLst>
              <a:cxn ang="0">
                <a:pos x="0" y="2147483647"/>
              </a:cxn>
              <a:cxn ang="0">
                <a:pos x="2147483647" y="2147483647"/>
              </a:cxn>
              <a:cxn ang="0">
                <a:pos x="2147483647" y="0"/>
              </a:cxn>
            </a:cxnLst>
            <a:rect l="txL" t="txT" r="txR" b="txB"/>
            <a:pathLst>
              <a:path w="534" h="42">
                <a:moveTo>
                  <a:pt x="0" y="36"/>
                </a:moveTo>
                <a:lnTo>
                  <a:pt x="468" y="42"/>
                </a:lnTo>
                <a:cubicBezTo>
                  <a:pt x="490" y="28"/>
                  <a:pt x="534" y="0"/>
                  <a:pt x="534"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13686" name="Freeform 22"/>
          <p:cNvSpPr/>
          <p:nvPr/>
        </p:nvSpPr>
        <p:spPr>
          <a:xfrm>
            <a:off x="8255000" y="4565650"/>
            <a:ext cx="869950" cy="60325"/>
          </a:xfrm>
          <a:custGeom>
            <a:avLst/>
            <a:gdLst>
              <a:gd name="txL" fmla="*/ 0 w 548"/>
              <a:gd name="txT" fmla="*/ 0 h 42"/>
              <a:gd name="txR" fmla="*/ 548 w 548"/>
              <a:gd name="txB" fmla="*/ 42 h 42"/>
            </a:gdLst>
            <a:ahLst/>
            <a:cxnLst>
              <a:cxn ang="0">
                <a:pos x="0" y="2147483647"/>
              </a:cxn>
              <a:cxn ang="0">
                <a:pos x="2147483647" y="2147483647"/>
              </a:cxn>
              <a:cxn ang="0">
                <a:pos x="2147483647" y="0"/>
              </a:cxn>
            </a:cxnLst>
            <a:rect l="txL" t="txT" r="txR" b="txB"/>
            <a:pathLst>
              <a:path w="548" h="42">
                <a:moveTo>
                  <a:pt x="0" y="42"/>
                </a:moveTo>
                <a:lnTo>
                  <a:pt x="482" y="42"/>
                </a:lnTo>
                <a:cubicBezTo>
                  <a:pt x="504" y="28"/>
                  <a:pt x="548" y="0"/>
                  <a:pt x="548"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13687" name="Freeform 23"/>
          <p:cNvSpPr/>
          <p:nvPr/>
        </p:nvSpPr>
        <p:spPr>
          <a:xfrm>
            <a:off x="8255000" y="5157788"/>
            <a:ext cx="860425" cy="60325"/>
          </a:xfrm>
          <a:custGeom>
            <a:avLst/>
            <a:gdLst>
              <a:gd name="txL" fmla="*/ 0 w 542"/>
              <a:gd name="txT" fmla="*/ 0 h 42"/>
              <a:gd name="txR" fmla="*/ 542 w 542"/>
              <a:gd name="txB" fmla="*/ 42 h 42"/>
            </a:gdLst>
            <a:ahLst/>
            <a:cxnLst>
              <a:cxn ang="0">
                <a:pos x="0" y="2147483647"/>
              </a:cxn>
              <a:cxn ang="0">
                <a:pos x="2147483647" y="2147483647"/>
              </a:cxn>
              <a:cxn ang="0">
                <a:pos x="2147483647" y="0"/>
              </a:cxn>
            </a:cxnLst>
            <a:rect l="txL" t="txT" r="txR" b="txB"/>
            <a:pathLst>
              <a:path w="542" h="42">
                <a:moveTo>
                  <a:pt x="0" y="42"/>
                </a:moveTo>
                <a:lnTo>
                  <a:pt x="476" y="42"/>
                </a:lnTo>
                <a:cubicBezTo>
                  <a:pt x="498" y="28"/>
                  <a:pt x="542" y="0"/>
                  <a:pt x="542" y="0"/>
                </a:cubicBezTo>
              </a:path>
            </a:pathLst>
          </a:custGeom>
          <a:noFill/>
          <a:ln w="19050" cap="flat" cmpd="sng">
            <a:solidFill>
              <a:schemeClr val="tx1">
                <a:alpha val="100000"/>
              </a:schemeClr>
            </a:solidFill>
            <a:prstDash val="solid"/>
            <a:round/>
            <a:headEnd type="none" w="sm" len="lg"/>
            <a:tailEnd type="none" w="sm" len="lg"/>
          </a:ln>
        </p:spPr>
        <p:txBody>
          <a:bodyPr/>
          <a:p>
            <a:endParaRPr lang="zh-CN" altLang="en-US"/>
          </a:p>
        </p:txBody>
      </p:sp>
      <p:sp>
        <p:nvSpPr>
          <p:cNvPr id="113688" name="Text Box 24"/>
          <p:cNvSpPr txBox="1"/>
          <p:nvPr/>
        </p:nvSpPr>
        <p:spPr>
          <a:xfrm>
            <a:off x="776288" y="1973263"/>
            <a:ext cx="867410" cy="398780"/>
          </a:xfrm>
          <a:prstGeom prst="rect">
            <a:avLst/>
          </a:prstGeom>
          <a:noFill/>
          <a:ln w="12700">
            <a:noFill/>
          </a:ln>
        </p:spPr>
        <p:txBody>
          <a:bodyPr wrap="none">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en-US" altLang="zh-CN" sz="1000" dirty="0">
                <a:solidFill>
                  <a:srgbClr val="333399"/>
                </a:solidFill>
                <a:latin typeface="Arial" panose="020B0604020202020204" pitchFamily="34" charset="0"/>
                <a:ea typeface="黑体" panose="02010609060101010101" pitchFamily="2" charset="-122"/>
              </a:rPr>
              <a:t> </a:t>
            </a:r>
            <a:r>
              <a:rPr lang="en-US" altLang="zh-CN" sz="2000" dirty="0">
                <a:solidFill>
                  <a:srgbClr val="333399"/>
                </a:solidFill>
                <a:latin typeface="Arial" panose="020B0604020202020204" pitchFamily="34" charset="0"/>
                <a:ea typeface="黑体" panose="02010609060101010101" pitchFamily="2" charset="-122"/>
              </a:rPr>
              <a:t>1</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113689" name="AutoShape 25"/>
          <p:cNvSpPr/>
          <p:nvPr/>
        </p:nvSpPr>
        <p:spPr>
          <a:xfrm>
            <a:off x="8415338" y="2317750"/>
            <a:ext cx="685800" cy="557213"/>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13690" name="Text Box 26"/>
          <p:cNvSpPr txBox="1"/>
          <p:nvPr/>
        </p:nvSpPr>
        <p:spPr>
          <a:xfrm>
            <a:off x="8408988" y="2422525"/>
            <a:ext cx="614045"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AP</a:t>
            </a:r>
            <a:r>
              <a:rPr lang="en-US" altLang="zh-CN" sz="2000" b="1" baseline="-25000" dirty="0">
                <a:solidFill>
                  <a:srgbClr val="333399"/>
                </a:solidFill>
                <a:latin typeface="Arial" panose="020B0604020202020204" pitchFamily="34" charset="0"/>
              </a:rPr>
              <a:t>2</a:t>
            </a:r>
            <a:endParaRPr lang="en-US" altLang="zh-CN" sz="2000" b="1" dirty="0">
              <a:solidFill>
                <a:srgbClr val="333399"/>
              </a:solidFill>
              <a:latin typeface="Arial" panose="020B0604020202020204" pitchFamily="34" charset="0"/>
            </a:endParaRPr>
          </a:p>
        </p:txBody>
      </p:sp>
      <p:sp>
        <p:nvSpPr>
          <p:cNvPr id="113691" name="AutoShape 27"/>
          <p:cNvSpPr/>
          <p:nvPr/>
        </p:nvSpPr>
        <p:spPr>
          <a:xfrm>
            <a:off x="919163" y="2360613"/>
            <a:ext cx="685800" cy="557212"/>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wrap="none" anchor="ctr"/>
          <a:p>
            <a:endParaRPr lang="zh-CN" altLang="en-US" sz="3200" dirty="0">
              <a:latin typeface="Arial" panose="020B0604020202020204" pitchFamily="34" charset="0"/>
            </a:endParaRPr>
          </a:p>
        </p:txBody>
      </p:sp>
      <p:sp>
        <p:nvSpPr>
          <p:cNvPr id="113692" name="Text Box 28"/>
          <p:cNvSpPr txBox="1"/>
          <p:nvPr/>
        </p:nvSpPr>
        <p:spPr>
          <a:xfrm>
            <a:off x="939800" y="2481263"/>
            <a:ext cx="614045" cy="398780"/>
          </a:xfrm>
          <a:prstGeom prst="rect">
            <a:avLst/>
          </a:prstGeom>
          <a:noFill/>
          <a:ln w="12700">
            <a:noFill/>
          </a:ln>
        </p:spPr>
        <p:txBody>
          <a:bodyPr wrap="none">
            <a:spAutoFit/>
          </a:bodyPr>
          <a:p>
            <a:pPr defTabSz="762000" eaLnBrk="0" hangingPunct="0"/>
            <a:r>
              <a:rPr lang="en-US" altLang="zh-CN" sz="2000" dirty="0">
                <a:solidFill>
                  <a:srgbClr val="333399"/>
                </a:solidFill>
                <a:latin typeface="Arial" panose="020B0604020202020204" pitchFamily="34" charset="0"/>
              </a:rPr>
              <a:t>AP</a:t>
            </a:r>
            <a:r>
              <a:rPr lang="en-US" altLang="zh-CN" sz="2000" b="1" baseline="-25000" dirty="0">
                <a:solidFill>
                  <a:srgbClr val="333399"/>
                </a:solidFill>
                <a:latin typeface="Arial" panose="020B0604020202020204" pitchFamily="34" charset="0"/>
              </a:rPr>
              <a:t>1</a:t>
            </a:r>
            <a:endParaRPr lang="en-US" altLang="zh-CN" sz="2000" b="1" dirty="0">
              <a:solidFill>
                <a:srgbClr val="333399"/>
              </a:solidFill>
              <a:latin typeface="Arial" panose="020B0604020202020204" pitchFamily="34" charset="0"/>
            </a:endParaRPr>
          </a:p>
        </p:txBody>
      </p:sp>
      <p:sp>
        <p:nvSpPr>
          <p:cNvPr id="113693" name="Text Box 29"/>
          <p:cNvSpPr txBox="1"/>
          <p:nvPr/>
        </p:nvSpPr>
        <p:spPr>
          <a:xfrm>
            <a:off x="8151813" y="1973263"/>
            <a:ext cx="867410" cy="398780"/>
          </a:xfrm>
          <a:prstGeom prst="rect">
            <a:avLst/>
          </a:prstGeom>
          <a:noFill/>
          <a:ln w="12700">
            <a:noFill/>
          </a:ln>
        </p:spPr>
        <p:txBody>
          <a:bodyPr wrap="none">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en-US" altLang="zh-CN" sz="1000" dirty="0">
                <a:solidFill>
                  <a:srgbClr val="333399"/>
                </a:solidFill>
                <a:latin typeface="Arial" panose="020B0604020202020204" pitchFamily="34" charset="0"/>
                <a:ea typeface="黑体" panose="02010609060101010101" pitchFamily="2" charset="-122"/>
              </a:rPr>
              <a:t> </a:t>
            </a:r>
            <a:r>
              <a:rPr lang="en-US" altLang="zh-CN" sz="2000" dirty="0">
                <a:solidFill>
                  <a:srgbClr val="333399"/>
                </a:solidFill>
                <a:latin typeface="Arial" panose="020B0604020202020204" pitchFamily="34" charset="0"/>
                <a:ea typeface="黑体" panose="02010609060101010101" pitchFamily="2" charset="-122"/>
              </a:rPr>
              <a:t>2</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113694" name="AutoShape 30"/>
          <p:cNvSpPr/>
          <p:nvPr/>
        </p:nvSpPr>
        <p:spPr>
          <a:xfrm>
            <a:off x="4448175" y="1989138"/>
            <a:ext cx="2952750" cy="935037"/>
          </a:xfrm>
          <a:prstGeom prst="wedgeRoundRectCallout">
            <a:avLst>
              <a:gd name="adj1" fmla="val 87310"/>
              <a:gd name="adj2" fmla="val 18931"/>
              <a:gd name="adj3" fmla="val 16667"/>
            </a:avLst>
          </a:prstGeom>
          <a:solidFill>
            <a:srgbClr val="99CCFF"/>
          </a:solidFill>
          <a:ln w="9525">
            <a:noFill/>
          </a:ln>
        </p:spPr>
        <p:txBody>
          <a:bodyPr/>
          <a:p>
            <a:pPr algn="ctr"/>
            <a:endParaRPr lang="zh-CN" altLang="en-US" dirty="0">
              <a:latin typeface="Tahoma" panose="020B0604030504040204" pitchFamily="34" charset="0"/>
            </a:endParaRPr>
          </a:p>
        </p:txBody>
      </p:sp>
      <p:sp>
        <p:nvSpPr>
          <p:cNvPr id="113695" name="Text Box 31"/>
          <p:cNvSpPr txBox="1"/>
          <p:nvPr/>
        </p:nvSpPr>
        <p:spPr>
          <a:xfrm>
            <a:off x="4523105" y="2060575"/>
            <a:ext cx="2939415" cy="829945"/>
          </a:xfrm>
          <a:prstGeom prst="rect">
            <a:avLst/>
          </a:prstGeom>
          <a:noFill/>
          <a:ln w="12700">
            <a:noFill/>
          </a:ln>
        </p:spPr>
        <p:txBody>
          <a:bodyPr wrap="none">
            <a:spAutoFit/>
          </a:bodyPr>
          <a:p>
            <a:pPr algn="ctr" defTabSz="762000" eaLnBrk="0" hangingPunct="0"/>
            <a:r>
              <a:rPr lang="zh-CN" altLang="en-US" sz="2400" dirty="0">
                <a:solidFill>
                  <a:srgbClr val="333399"/>
                </a:solidFill>
                <a:latin typeface="Tahoma" panose="020B0604030504040204" pitchFamily="34" charset="0"/>
                <a:ea typeface="黑体" panose="02010609060101010101" pitchFamily="2" charset="-122"/>
              </a:rPr>
              <a:t>我收到了</a:t>
            </a:r>
            <a:r>
              <a:rPr lang="en-US" altLang="zh-CN" sz="1400" dirty="0">
                <a:solidFill>
                  <a:srgbClr val="333399"/>
                </a:solidFill>
                <a:latin typeface="Arial" panose="020B0604020202020204" pitchFamily="34" charset="0"/>
                <a:ea typeface="黑体" panose="02010609060101010101" pitchFamily="2" charset="-122"/>
              </a:rPr>
              <a:t> </a:t>
            </a:r>
            <a:r>
              <a:rPr lang="en-US" altLang="zh-CN" sz="2400" dirty="0">
                <a:solidFill>
                  <a:srgbClr val="333399"/>
                </a:solidFill>
                <a:latin typeface="Arial" panose="020B0604020202020204" pitchFamily="34" charset="0"/>
                <a:ea typeface="黑体" panose="02010609060101010101" pitchFamily="2" charset="-122"/>
              </a:rPr>
              <a:t>AP</a:t>
            </a:r>
            <a:r>
              <a:rPr lang="en-US" altLang="zh-CN" sz="2400" baseline="-25000" dirty="0">
                <a:solidFill>
                  <a:srgbClr val="333399"/>
                </a:solidFill>
                <a:latin typeface="Arial" panose="020B0604020202020204" pitchFamily="34" charset="0"/>
                <a:ea typeface="黑体" panose="02010609060101010101" pitchFamily="2" charset="-122"/>
              </a:rPr>
              <a:t>1</a:t>
            </a:r>
            <a:r>
              <a:rPr lang="en-US" altLang="zh-CN" sz="1600" dirty="0">
                <a:solidFill>
                  <a:srgbClr val="333399"/>
                </a:solidFill>
                <a:latin typeface="Arial" panose="020B0604020202020204" pitchFamily="34" charset="0"/>
                <a:ea typeface="黑体" panose="02010609060101010101" pitchFamily="2" charset="-122"/>
              </a:rPr>
              <a:t> </a:t>
            </a:r>
            <a:r>
              <a:rPr lang="zh-CN" altLang="en-US" sz="2400" dirty="0">
                <a:solidFill>
                  <a:srgbClr val="333399"/>
                </a:solidFill>
                <a:latin typeface="Tahoma" panose="020B0604030504040204" pitchFamily="34" charset="0"/>
                <a:ea typeface="黑体" panose="02010609060101010101" pitchFamily="2" charset="-122"/>
              </a:rPr>
              <a:t>发来的</a:t>
            </a:r>
            <a:endParaRPr lang="en-US" altLang="zh-CN" sz="2400" dirty="0">
              <a:solidFill>
                <a:srgbClr val="333399"/>
              </a:solidFill>
              <a:latin typeface="Tahoma" panose="020B0604030504040204" pitchFamily="34" charset="0"/>
              <a:ea typeface="黑体" panose="02010609060101010101" pitchFamily="2" charset="-122"/>
            </a:endParaRPr>
          </a:p>
          <a:p>
            <a:pPr algn="ctr" defTabSz="762000" eaLnBrk="0" hangingPunct="0"/>
            <a:r>
              <a:rPr lang="zh-CN" altLang="en-US" sz="2400" dirty="0">
                <a:solidFill>
                  <a:srgbClr val="333399"/>
                </a:solidFill>
                <a:latin typeface="Arial" panose="020B0604020202020204" pitchFamily="34" charset="0"/>
                <a:ea typeface="黑体" panose="02010609060101010101" pitchFamily="2" charset="-122"/>
              </a:rPr>
              <a:t>应用程序数据！</a:t>
            </a:r>
            <a:endParaRPr lang="zh-CN" altLang="en-US" sz="2400" dirty="0">
              <a:solidFill>
                <a:srgbClr val="333399"/>
              </a:solidFill>
              <a:latin typeface="Arial" panose="020B0604020202020204" pitchFamily="34" charset="0"/>
              <a:ea typeface="黑体" panose="02010609060101010101" pitchFamily="2" charset="-122"/>
            </a:endParaRPr>
          </a:p>
        </p:txBody>
      </p:sp>
    </p:spTree>
  </p:cSld>
  <p:clrMapOvr>
    <a:masterClrMapping/>
  </p:clrMapOvr>
  <p:transition spd="slow">
    <p:wipe/>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Rectangle 2"/>
          <p:cNvSpPr>
            <a:spLocks noGrp="1"/>
          </p:cNvSpPr>
          <p:nvPr>
            <p:ph type="title"/>
          </p:nvPr>
        </p:nvSpPr>
        <p:spPr/>
        <p:txBody>
          <a:bodyPr vert="horz" wrap="square" lIns="91440" tIns="45720" rIns="91440" bIns="45720" anchor="ctr"/>
          <a:p>
            <a:pPr eaLnBrk="1" hangingPunct="1"/>
            <a:r>
              <a:rPr lang="en-US" altLang="zh-CN" dirty="0">
                <a:latin typeface="Arial" panose="020B0604020202020204" pitchFamily="34" charset="0"/>
                <a:ea typeface="+mj-ea"/>
                <a:cs typeface="Arial" panose="020B0604020202020204" pitchFamily="34" charset="0"/>
              </a:rPr>
              <a:t>OSI vs. TCP/IP</a:t>
            </a:r>
            <a:endParaRPr lang="en-US" altLang="zh-CN" dirty="0">
              <a:latin typeface="Arial" panose="020B0604020202020204" pitchFamily="34" charset="0"/>
              <a:ea typeface="Arial" panose="020B0604020202020204" pitchFamily="34" charset="0"/>
              <a:cs typeface="+mj-cs"/>
            </a:endParaRPr>
          </a:p>
        </p:txBody>
      </p:sp>
      <p:sp>
        <p:nvSpPr>
          <p:cNvPr id="114691" name="Rectangle 3"/>
          <p:cNvSpPr>
            <a:spLocks noGrp="1"/>
          </p:cNvSpPr>
          <p:nvPr>
            <p:ph idx="1"/>
          </p:nvPr>
        </p:nvSpPr>
        <p:spPr/>
        <p:txBody>
          <a:bodyPr vert="horz" wrap="square" lIns="91440" tIns="45720" rIns="91440" bIns="45720" anchor="t"/>
          <a:p>
            <a:pPr eaLnBrk="1" hangingPunct="1"/>
            <a:r>
              <a:rPr lang="zh-CN" altLang="en-US" dirty="0">
                <a:latin typeface="Arial" panose="020B0604020202020204" pitchFamily="34" charset="0"/>
                <a:ea typeface="+mn-ea"/>
                <a:cs typeface="Arial" panose="020B0604020202020204" pitchFamily="34" charset="0"/>
              </a:rPr>
              <a:t>在前面讲的计算机网络体系结构的指导下，出现了两种比较成熟的网络参考模型（</a:t>
            </a:r>
            <a:r>
              <a:rPr lang="en-US" altLang="zh-CN" dirty="0">
                <a:latin typeface="Arial" panose="020B0604020202020204" pitchFamily="34" charset="0"/>
                <a:ea typeface="+mn-ea"/>
                <a:cs typeface="Arial" panose="020B0604020202020204" pitchFamily="34" charset="0"/>
              </a:rPr>
              <a:t>RM</a:t>
            </a:r>
            <a:r>
              <a:rPr lang="zh-CN" altLang="en-US" dirty="0">
                <a:latin typeface="Arial" panose="020B0604020202020204" pitchFamily="34" charset="0"/>
                <a:ea typeface="+mn-ea"/>
                <a:cs typeface="Arial" panose="020B0604020202020204" pitchFamily="34" charset="0"/>
              </a:rPr>
              <a:t>）。</a:t>
            </a:r>
            <a:endParaRPr lang="en-US" altLang="zh-CN" dirty="0">
              <a:latin typeface="Arial" panose="020B0604020202020204" pitchFamily="34" charset="0"/>
              <a:ea typeface="+mn-ea"/>
              <a:cs typeface="Arial" panose="020B0604020202020204" pitchFamily="34" charset="0"/>
            </a:endParaRPr>
          </a:p>
          <a:p>
            <a:pPr lvl="1" eaLnBrk="1" hangingPunct="1"/>
            <a:r>
              <a:rPr lang="en-US" altLang="zh-CN" dirty="0">
                <a:latin typeface="Arial" panose="020B0604020202020204" pitchFamily="34" charset="0"/>
                <a:ea typeface="+mn-ea"/>
                <a:cs typeface="Arial" panose="020B0604020202020204" pitchFamily="34" charset="0"/>
              </a:rPr>
              <a:t>OSI RM</a:t>
            </a:r>
            <a:endParaRPr lang="en-US" altLang="zh-CN" dirty="0">
              <a:latin typeface="Arial" panose="020B0604020202020204" pitchFamily="34" charset="0"/>
              <a:ea typeface="+mn-ea"/>
              <a:cs typeface="Arial" panose="020B0604020202020204" pitchFamily="34" charset="0"/>
            </a:endParaRPr>
          </a:p>
          <a:p>
            <a:pPr lvl="1" eaLnBrk="1" hangingPunct="1"/>
            <a:r>
              <a:rPr lang="en-US" altLang="zh-CN" dirty="0">
                <a:latin typeface="Arial" panose="020B0604020202020204" pitchFamily="34" charset="0"/>
                <a:ea typeface="+mn-ea"/>
                <a:cs typeface="Arial" panose="020B0604020202020204" pitchFamily="34" charset="0"/>
              </a:rPr>
              <a:t>TCP/IP RM</a:t>
            </a:r>
            <a:endParaRPr lang="en-US" altLang="zh-CN" dirty="0">
              <a:latin typeface="Arial" panose="020B0604020202020204" pitchFamily="34" charset="0"/>
              <a:ea typeface="+mn-ea"/>
              <a:cs typeface="Arial" panose="020B0604020202020204" pitchFamily="34" charset="0"/>
            </a:endParaRPr>
          </a:p>
          <a:p>
            <a:pPr eaLnBrk="1" hangingPunct="1"/>
            <a:r>
              <a:rPr lang="zh-CN" altLang="en-US" dirty="0">
                <a:latin typeface="Arial" panose="020B0604020202020204" pitchFamily="34" charset="0"/>
                <a:ea typeface="+mn-ea"/>
                <a:cs typeface="Arial" panose="020B0604020202020204" pitchFamily="34" charset="0"/>
              </a:rPr>
              <a:t>现在我们用的最广泛的是</a:t>
            </a:r>
            <a:r>
              <a:rPr lang="en-US" altLang="zh-CN" dirty="0">
                <a:latin typeface="Arial" panose="020B0604020202020204" pitchFamily="34" charset="0"/>
                <a:ea typeface="+mn-ea"/>
                <a:cs typeface="Arial" panose="020B0604020202020204" pitchFamily="34" charset="0"/>
              </a:rPr>
              <a:t>TCP/IP RM</a:t>
            </a:r>
            <a:r>
              <a:rPr lang="zh-CN" altLang="en-US" dirty="0">
                <a:latin typeface="Arial" panose="020B0604020202020204" pitchFamily="34" charset="0"/>
                <a:ea typeface="+mn-ea"/>
                <a:cs typeface="Arial" panose="020B0604020202020204" pitchFamily="34" charset="0"/>
              </a:rPr>
              <a:t>。</a:t>
            </a:r>
            <a:endParaRPr lang="zh-CN" altLang="en-US" dirty="0">
              <a:latin typeface="Arial" panose="020B0604020202020204" pitchFamily="34" charset="0"/>
              <a:ea typeface="Arial" panose="020B0604020202020204" pitchFamily="34" charset="0"/>
              <a:cs typeface="+mn-cs"/>
            </a:endParaRPr>
          </a:p>
        </p:txBody>
      </p:sp>
    </p:spTree>
  </p:cSld>
  <p:clrMapOvr>
    <a:masterClrMapping/>
  </p:clrMapOvr>
  <p:transition spd="slow">
    <p:wipe/>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AutoShape 29"/>
          <p:cNvSpPr/>
          <p:nvPr/>
        </p:nvSpPr>
        <p:spPr>
          <a:xfrm>
            <a:off x="3071860" y="2476239"/>
            <a:ext cx="644431" cy="322784"/>
          </a:xfrm>
          <a:prstGeom prst="leftBrace">
            <a:avLst>
              <a:gd name="adj1" fmla="val 25000"/>
              <a:gd name="adj2" fmla="val 50000"/>
            </a:avLst>
          </a:prstGeom>
          <a:noFill/>
          <a:ln w="9525" cap="flat" cmpd="sng">
            <a:solidFill>
              <a:schemeClr val="tx1"/>
            </a:solidFill>
            <a:prstDash val="solid"/>
            <a:headEnd type="none" w="med" len="med"/>
            <a:tailEnd type="none" w="med" len="med"/>
          </a:ln>
        </p:spPr>
        <p:txBody>
          <a:bodyPr wrap="none" anchor="ctr">
            <a:spAutoFit/>
          </a:bodyPr>
          <a:p>
            <a:pPr algn="ctr">
              <a:spcBef>
                <a:spcPct val="50000"/>
              </a:spcBef>
            </a:pPr>
            <a:endParaRPr lang="zh-CN" altLang="en-US" sz="1200" b="1" dirty="0">
              <a:solidFill>
                <a:srgbClr val="000000"/>
              </a:solidFill>
              <a:latin typeface="Verdana" panose="020B0604030504040204" pitchFamily="34" charset="0"/>
              <a:ea typeface="华文楷体" panose="02010600040101010101" pitchFamily="2" charset="-122"/>
            </a:endParaRPr>
          </a:p>
        </p:txBody>
      </p:sp>
      <p:sp>
        <p:nvSpPr>
          <p:cNvPr id="115715" name="Text Box 30"/>
          <p:cNvSpPr txBox="1"/>
          <p:nvPr/>
        </p:nvSpPr>
        <p:spPr>
          <a:xfrm>
            <a:off x="1198563" y="2062163"/>
            <a:ext cx="1944687" cy="1198880"/>
          </a:xfrm>
          <a:prstGeom prst="rect">
            <a:avLst/>
          </a:prstGeom>
          <a:noFill/>
          <a:ln w="9525">
            <a:noFill/>
          </a:ln>
        </p:spPr>
        <p:txBody>
          <a:bodyPr>
            <a:spAutoFit/>
          </a:bodyPr>
          <a:p>
            <a:pPr algn="ctr">
              <a:spcBef>
                <a:spcPct val="50000"/>
              </a:spcBef>
            </a:pPr>
            <a:r>
              <a:rPr lang="zh-CN" altLang="en-US" sz="2400" b="1" dirty="0">
                <a:solidFill>
                  <a:srgbClr val="000000"/>
                </a:solidFill>
                <a:latin typeface="Arial" panose="020B0604020202020204" pitchFamily="34" charset="0"/>
                <a:ea typeface="华文楷体" panose="02010600040101010101" pitchFamily="2" charset="-122"/>
              </a:rPr>
              <a:t>高层保证主机数据正确传输</a:t>
            </a:r>
            <a:endParaRPr lang="zh-CN" altLang="en-US" sz="2400" b="1" dirty="0">
              <a:solidFill>
                <a:srgbClr val="000000"/>
              </a:solidFill>
              <a:latin typeface="Arial" panose="020B0604020202020204" pitchFamily="34" charset="0"/>
              <a:ea typeface="华文楷体" panose="02010600040101010101" pitchFamily="2" charset="-122"/>
            </a:endParaRPr>
          </a:p>
        </p:txBody>
      </p:sp>
      <p:sp>
        <p:nvSpPr>
          <p:cNvPr id="115716" name="Line 31"/>
          <p:cNvSpPr/>
          <p:nvPr/>
        </p:nvSpPr>
        <p:spPr>
          <a:xfrm flipH="1">
            <a:off x="2638425" y="3862388"/>
            <a:ext cx="863600" cy="0"/>
          </a:xfrm>
          <a:prstGeom prst="line">
            <a:avLst/>
          </a:prstGeom>
          <a:ln w="9525" cap="flat" cmpd="sng">
            <a:solidFill>
              <a:schemeClr val="tx1"/>
            </a:solidFill>
            <a:prstDash val="solid"/>
            <a:headEnd type="none" w="med" len="med"/>
            <a:tailEnd type="triangle" w="med" len="med"/>
          </a:ln>
        </p:spPr>
      </p:sp>
      <p:sp>
        <p:nvSpPr>
          <p:cNvPr id="115717" name="Text Box 32"/>
          <p:cNvSpPr txBox="1"/>
          <p:nvPr/>
        </p:nvSpPr>
        <p:spPr>
          <a:xfrm>
            <a:off x="1487488" y="3573463"/>
            <a:ext cx="1295400" cy="460375"/>
          </a:xfrm>
          <a:prstGeom prst="rect">
            <a:avLst/>
          </a:prstGeom>
          <a:noFill/>
          <a:ln w="9525">
            <a:noFill/>
          </a:ln>
        </p:spPr>
        <p:txBody>
          <a:bodyPr>
            <a:spAutoFit/>
          </a:bodyPr>
          <a:p>
            <a:pPr algn="ctr">
              <a:spcBef>
                <a:spcPct val="50000"/>
              </a:spcBef>
            </a:pPr>
            <a:r>
              <a:rPr lang="zh-CN" altLang="en-US" sz="2400" b="1" dirty="0">
                <a:solidFill>
                  <a:srgbClr val="000000"/>
                </a:solidFill>
                <a:latin typeface="Arial" panose="020B0604020202020204" pitchFamily="34" charset="0"/>
                <a:ea typeface="华文楷体" panose="02010600040101010101" pitchFamily="2" charset="-122"/>
              </a:rPr>
              <a:t>中间层</a:t>
            </a:r>
            <a:endParaRPr lang="zh-CN" altLang="en-US" sz="2400" b="1" dirty="0">
              <a:solidFill>
                <a:srgbClr val="000000"/>
              </a:solidFill>
              <a:latin typeface="Arial" panose="020B0604020202020204" pitchFamily="34" charset="0"/>
              <a:ea typeface="华文楷体" panose="02010600040101010101" pitchFamily="2" charset="-122"/>
            </a:endParaRPr>
          </a:p>
        </p:txBody>
      </p:sp>
      <p:sp>
        <p:nvSpPr>
          <p:cNvPr id="115718" name="AutoShape 33"/>
          <p:cNvSpPr/>
          <p:nvPr/>
        </p:nvSpPr>
        <p:spPr>
          <a:xfrm>
            <a:off x="3071860" y="4780380"/>
            <a:ext cx="644431" cy="323016"/>
          </a:xfrm>
          <a:prstGeom prst="leftBrace">
            <a:avLst>
              <a:gd name="adj1" fmla="val 25000"/>
              <a:gd name="adj2" fmla="val 50000"/>
            </a:avLst>
          </a:prstGeom>
          <a:noFill/>
          <a:ln w="9525" cap="flat" cmpd="sng">
            <a:solidFill>
              <a:schemeClr val="tx1"/>
            </a:solidFill>
            <a:prstDash val="solid"/>
            <a:headEnd type="none" w="med" len="med"/>
            <a:tailEnd type="none" w="med" len="med"/>
          </a:ln>
        </p:spPr>
        <p:txBody>
          <a:bodyPr wrap="none" anchor="ctr">
            <a:spAutoFit/>
          </a:bodyPr>
          <a:p>
            <a:pPr algn="ctr">
              <a:spcBef>
                <a:spcPct val="50000"/>
              </a:spcBef>
            </a:pPr>
            <a:endParaRPr lang="zh-CN" altLang="en-US" sz="1200" b="1" dirty="0">
              <a:solidFill>
                <a:srgbClr val="000000"/>
              </a:solidFill>
              <a:latin typeface="Verdana" panose="020B0604030504040204" pitchFamily="34" charset="0"/>
              <a:ea typeface="华文楷体" panose="02010600040101010101" pitchFamily="2" charset="-122"/>
            </a:endParaRPr>
          </a:p>
        </p:txBody>
      </p:sp>
      <p:sp>
        <p:nvSpPr>
          <p:cNvPr id="115719" name="Text Box 34"/>
          <p:cNvSpPr txBox="1"/>
          <p:nvPr/>
        </p:nvSpPr>
        <p:spPr>
          <a:xfrm>
            <a:off x="1270000" y="4365625"/>
            <a:ext cx="1871663" cy="1198880"/>
          </a:xfrm>
          <a:prstGeom prst="rect">
            <a:avLst/>
          </a:prstGeom>
          <a:noFill/>
          <a:ln w="9525">
            <a:noFill/>
          </a:ln>
        </p:spPr>
        <p:txBody>
          <a:bodyPr>
            <a:spAutoFit/>
          </a:bodyPr>
          <a:p>
            <a:pPr algn="ctr">
              <a:spcBef>
                <a:spcPct val="50000"/>
              </a:spcBef>
            </a:pPr>
            <a:r>
              <a:rPr lang="zh-CN" altLang="en-US" sz="2400" b="1" dirty="0">
                <a:solidFill>
                  <a:srgbClr val="000000"/>
                </a:solidFill>
                <a:latin typeface="Arial" panose="020B0604020202020204" pitchFamily="34" charset="0"/>
                <a:ea typeface="华文楷体" panose="02010600040101010101" pitchFamily="2" charset="-122"/>
              </a:rPr>
              <a:t>底层负责数据在网络中的传输</a:t>
            </a:r>
            <a:endParaRPr lang="zh-CN" altLang="en-US" sz="2400" b="1" dirty="0">
              <a:solidFill>
                <a:srgbClr val="000000"/>
              </a:solidFill>
              <a:latin typeface="Arial" panose="020B0604020202020204" pitchFamily="34" charset="0"/>
              <a:ea typeface="华文楷体" panose="02010600040101010101" pitchFamily="2" charset="-122"/>
            </a:endParaRPr>
          </a:p>
        </p:txBody>
      </p:sp>
      <p:grpSp>
        <p:nvGrpSpPr>
          <p:cNvPr id="115720" name="Group 50"/>
          <p:cNvGrpSpPr/>
          <p:nvPr/>
        </p:nvGrpSpPr>
        <p:grpSpPr>
          <a:xfrm>
            <a:off x="3584575" y="1846263"/>
            <a:ext cx="3600450" cy="3854450"/>
            <a:chOff x="2012" y="1163"/>
            <a:chExt cx="2268" cy="2428"/>
          </a:xfrm>
        </p:grpSpPr>
        <p:sp>
          <p:nvSpPr>
            <p:cNvPr id="115722" name="Rectangle 36"/>
            <p:cNvSpPr/>
            <p:nvPr/>
          </p:nvSpPr>
          <p:spPr>
            <a:xfrm>
              <a:off x="2012" y="1575"/>
              <a:ext cx="2268" cy="174"/>
            </a:xfrm>
            <a:prstGeom prst="rect">
              <a:avLst/>
            </a:prstGeom>
            <a:solidFill>
              <a:schemeClr val="folHlink"/>
            </a:solidFill>
            <a:ln w="9525" cap="flat" cmpd="sng">
              <a:solidFill>
                <a:schemeClr val="tx1"/>
              </a:solidFill>
              <a:prstDash val="solid"/>
              <a:miter/>
              <a:headEnd type="none" w="med" len="med"/>
              <a:tailEnd type="none" w="med" len="med"/>
            </a:ln>
          </p:spPr>
          <p:txBody>
            <a:bodyPr anchor="ctr">
              <a:spAutoFit/>
            </a:bodyPr>
            <a:p>
              <a:pPr algn="ctr">
                <a:spcBef>
                  <a:spcPct val="50000"/>
                </a:spcBef>
              </a:pPr>
              <a:endParaRPr lang="zh-CN" altLang="en-US" sz="1200" dirty="0">
                <a:latin typeface="Verdana" panose="020B0604030504040204" pitchFamily="34" charset="0"/>
                <a:ea typeface="华文楷体" panose="02010600040101010101" pitchFamily="2" charset="-122"/>
              </a:endParaRPr>
            </a:p>
          </p:txBody>
        </p:sp>
        <p:sp>
          <p:nvSpPr>
            <p:cNvPr id="115723" name="Rectangle 37"/>
            <p:cNvSpPr/>
            <p:nvPr/>
          </p:nvSpPr>
          <p:spPr>
            <a:xfrm>
              <a:off x="2012" y="1938"/>
              <a:ext cx="2268" cy="174"/>
            </a:xfrm>
            <a:prstGeom prst="rect">
              <a:avLst/>
            </a:prstGeom>
            <a:solidFill>
              <a:srgbClr val="FF0000"/>
            </a:solidFill>
            <a:ln w="9525" cap="flat" cmpd="sng">
              <a:solidFill>
                <a:schemeClr val="tx1"/>
              </a:solidFill>
              <a:prstDash val="solid"/>
              <a:miter/>
              <a:headEnd type="none" w="med" len="med"/>
              <a:tailEnd type="none" w="med" len="med"/>
            </a:ln>
          </p:spPr>
          <p:txBody>
            <a:bodyPr anchor="ctr">
              <a:spAutoFit/>
            </a:bodyPr>
            <a:p>
              <a:pPr algn="ctr">
                <a:spcBef>
                  <a:spcPct val="50000"/>
                </a:spcBef>
              </a:pPr>
              <a:endParaRPr lang="zh-CN" altLang="en-US" sz="1200" dirty="0">
                <a:latin typeface="Verdana" panose="020B0604030504040204" pitchFamily="34" charset="0"/>
                <a:ea typeface="华文楷体" panose="02010600040101010101" pitchFamily="2" charset="-122"/>
              </a:endParaRPr>
            </a:p>
          </p:txBody>
        </p:sp>
        <p:sp>
          <p:nvSpPr>
            <p:cNvPr id="115724" name="Rectangle 38"/>
            <p:cNvSpPr/>
            <p:nvPr/>
          </p:nvSpPr>
          <p:spPr>
            <a:xfrm>
              <a:off x="2012" y="2301"/>
              <a:ext cx="2268" cy="174"/>
            </a:xfrm>
            <a:prstGeom prst="rect">
              <a:avLst/>
            </a:prstGeom>
            <a:solidFill>
              <a:srgbClr val="FFFF00"/>
            </a:solidFill>
            <a:ln w="9525" cap="flat" cmpd="sng">
              <a:solidFill>
                <a:schemeClr val="tx1"/>
              </a:solidFill>
              <a:prstDash val="solid"/>
              <a:miter/>
              <a:headEnd type="none" w="med" len="med"/>
              <a:tailEnd type="none" w="med" len="med"/>
            </a:ln>
          </p:spPr>
          <p:txBody>
            <a:bodyPr anchor="ctr">
              <a:spAutoFit/>
            </a:bodyPr>
            <a:p>
              <a:pPr algn="ctr">
                <a:spcBef>
                  <a:spcPct val="50000"/>
                </a:spcBef>
              </a:pPr>
              <a:endParaRPr lang="zh-CN" altLang="en-US" sz="1200" dirty="0">
                <a:latin typeface="Verdana" panose="020B0604030504040204" pitchFamily="34" charset="0"/>
                <a:ea typeface="华文楷体" panose="02010600040101010101" pitchFamily="2" charset="-122"/>
              </a:endParaRPr>
            </a:p>
          </p:txBody>
        </p:sp>
        <p:sp>
          <p:nvSpPr>
            <p:cNvPr id="115725" name="Rectangle 39"/>
            <p:cNvSpPr/>
            <p:nvPr/>
          </p:nvSpPr>
          <p:spPr>
            <a:xfrm>
              <a:off x="2012" y="2664"/>
              <a:ext cx="2268" cy="174"/>
            </a:xfrm>
            <a:prstGeom prst="rect">
              <a:avLst/>
            </a:prstGeom>
            <a:solidFill>
              <a:schemeClr val="hlink"/>
            </a:solidFill>
            <a:ln w="9525" cap="flat" cmpd="sng">
              <a:solidFill>
                <a:schemeClr val="tx1"/>
              </a:solidFill>
              <a:prstDash val="solid"/>
              <a:miter/>
              <a:headEnd type="none" w="med" len="med"/>
              <a:tailEnd type="none" w="med" len="med"/>
            </a:ln>
          </p:spPr>
          <p:txBody>
            <a:bodyPr anchor="ctr">
              <a:spAutoFit/>
            </a:bodyPr>
            <a:p>
              <a:pPr algn="ctr">
                <a:spcBef>
                  <a:spcPct val="50000"/>
                </a:spcBef>
              </a:pPr>
              <a:endParaRPr lang="zh-CN" altLang="en-US" sz="1200" dirty="0">
                <a:latin typeface="Verdana" panose="020B0604030504040204" pitchFamily="34" charset="0"/>
                <a:ea typeface="华文楷体" panose="02010600040101010101" pitchFamily="2" charset="-122"/>
              </a:endParaRPr>
            </a:p>
          </p:txBody>
        </p:sp>
        <p:sp>
          <p:nvSpPr>
            <p:cNvPr id="115726" name="Rectangle 40"/>
            <p:cNvSpPr/>
            <p:nvPr/>
          </p:nvSpPr>
          <p:spPr>
            <a:xfrm>
              <a:off x="2012" y="3027"/>
              <a:ext cx="2268" cy="174"/>
            </a:xfrm>
            <a:prstGeom prst="rect">
              <a:avLst/>
            </a:prstGeom>
            <a:solidFill>
              <a:srgbClr val="CC99FF"/>
            </a:solidFill>
            <a:ln w="9525" cap="flat" cmpd="sng">
              <a:solidFill>
                <a:schemeClr val="tx1"/>
              </a:solidFill>
              <a:prstDash val="solid"/>
              <a:miter/>
              <a:headEnd type="none" w="med" len="med"/>
              <a:tailEnd type="none" w="med" len="med"/>
            </a:ln>
          </p:spPr>
          <p:txBody>
            <a:bodyPr anchor="ctr">
              <a:spAutoFit/>
            </a:bodyPr>
            <a:p>
              <a:pPr algn="ctr">
                <a:spcBef>
                  <a:spcPct val="50000"/>
                </a:spcBef>
              </a:pPr>
              <a:endParaRPr lang="zh-CN" altLang="en-US" sz="1200" dirty="0">
                <a:latin typeface="Verdana" panose="020B0604030504040204" pitchFamily="34" charset="0"/>
                <a:ea typeface="华文楷体" panose="02010600040101010101" pitchFamily="2" charset="-122"/>
              </a:endParaRPr>
            </a:p>
          </p:txBody>
        </p:sp>
        <p:sp>
          <p:nvSpPr>
            <p:cNvPr id="115727" name="Rectangle 41"/>
            <p:cNvSpPr/>
            <p:nvPr/>
          </p:nvSpPr>
          <p:spPr>
            <a:xfrm>
              <a:off x="2012" y="3389"/>
              <a:ext cx="2268" cy="174"/>
            </a:xfrm>
            <a:prstGeom prst="rect">
              <a:avLst/>
            </a:prstGeom>
            <a:solidFill>
              <a:srgbClr val="00FF00"/>
            </a:solidFill>
            <a:ln w="9525" cap="flat" cmpd="sng">
              <a:solidFill>
                <a:schemeClr val="tx1"/>
              </a:solidFill>
              <a:prstDash val="solid"/>
              <a:miter/>
              <a:headEnd type="none" w="med" len="med"/>
              <a:tailEnd type="none" w="med" len="med"/>
            </a:ln>
          </p:spPr>
          <p:txBody>
            <a:bodyPr anchor="ctr">
              <a:spAutoFit/>
            </a:bodyPr>
            <a:p>
              <a:pPr algn="ctr">
                <a:spcBef>
                  <a:spcPct val="50000"/>
                </a:spcBef>
              </a:pPr>
              <a:endParaRPr lang="zh-CN" altLang="en-US" sz="1200" dirty="0">
                <a:latin typeface="Verdana" panose="020B0604030504040204" pitchFamily="34" charset="0"/>
                <a:ea typeface="华文楷体" panose="02010600040101010101" pitchFamily="2" charset="-122"/>
              </a:endParaRPr>
            </a:p>
          </p:txBody>
        </p:sp>
        <p:sp>
          <p:nvSpPr>
            <p:cNvPr id="115728" name="Rectangle 42"/>
            <p:cNvSpPr/>
            <p:nvPr/>
          </p:nvSpPr>
          <p:spPr>
            <a:xfrm>
              <a:off x="2012" y="1212"/>
              <a:ext cx="2268" cy="174"/>
            </a:xfrm>
            <a:prstGeom prst="rect">
              <a:avLst/>
            </a:prstGeom>
            <a:solidFill>
              <a:srgbClr val="99CCFF"/>
            </a:solidFill>
            <a:ln w="9525" cap="flat" cmpd="sng">
              <a:solidFill>
                <a:schemeClr val="tx1"/>
              </a:solidFill>
              <a:prstDash val="solid"/>
              <a:miter/>
              <a:headEnd type="none" w="med" len="med"/>
              <a:tailEnd type="none" w="med" len="med"/>
            </a:ln>
          </p:spPr>
          <p:txBody>
            <a:bodyPr anchor="ctr">
              <a:spAutoFit/>
            </a:bodyPr>
            <a:p>
              <a:pPr algn="ctr">
                <a:spcBef>
                  <a:spcPct val="50000"/>
                </a:spcBef>
              </a:pPr>
              <a:endParaRPr lang="zh-CN" altLang="en-US" sz="1200" dirty="0">
                <a:latin typeface="Verdana" panose="020B0604030504040204" pitchFamily="34" charset="0"/>
                <a:ea typeface="华文楷体" panose="02010600040101010101" pitchFamily="2" charset="-122"/>
              </a:endParaRPr>
            </a:p>
          </p:txBody>
        </p:sp>
        <p:sp>
          <p:nvSpPr>
            <p:cNvPr id="115729" name="Text Box 43"/>
            <p:cNvSpPr txBox="1"/>
            <p:nvPr/>
          </p:nvSpPr>
          <p:spPr>
            <a:xfrm>
              <a:off x="2357" y="1534"/>
              <a:ext cx="1543" cy="251"/>
            </a:xfrm>
            <a:prstGeom prst="rect">
              <a:avLst/>
            </a:prstGeom>
            <a:noFill/>
            <a:ln w="9525">
              <a:noFill/>
            </a:ln>
          </p:spPr>
          <p:txBody>
            <a:bodyPr>
              <a:spAutoFit/>
            </a:bodyPr>
            <a:p>
              <a:pPr algn="ctr">
                <a:spcBef>
                  <a:spcPct val="50000"/>
                </a:spcBef>
              </a:pPr>
              <a:r>
                <a:rPr lang="zh-CN" altLang="en-US" sz="2000" b="1" dirty="0">
                  <a:solidFill>
                    <a:srgbClr val="000000"/>
                  </a:solidFill>
                  <a:latin typeface="Arial" panose="020B0604020202020204" pitchFamily="34" charset="0"/>
                  <a:ea typeface="华文楷体" panose="02010600040101010101" pitchFamily="2" charset="-122"/>
                </a:rPr>
                <a:t>表示层</a:t>
              </a:r>
              <a:endParaRPr lang="zh-CN" altLang="en-US" sz="2000" b="1" dirty="0">
                <a:solidFill>
                  <a:srgbClr val="000000"/>
                </a:solidFill>
                <a:latin typeface="Arial" panose="020B0604020202020204" pitchFamily="34" charset="0"/>
                <a:ea typeface="华文楷体" panose="02010600040101010101" pitchFamily="2" charset="-122"/>
              </a:endParaRPr>
            </a:p>
          </p:txBody>
        </p:sp>
        <p:sp>
          <p:nvSpPr>
            <p:cNvPr id="115730" name="Text Box 44"/>
            <p:cNvSpPr txBox="1"/>
            <p:nvPr/>
          </p:nvSpPr>
          <p:spPr>
            <a:xfrm>
              <a:off x="2375" y="1888"/>
              <a:ext cx="1451" cy="251"/>
            </a:xfrm>
            <a:prstGeom prst="rect">
              <a:avLst/>
            </a:prstGeom>
            <a:noFill/>
            <a:ln w="9525">
              <a:noFill/>
            </a:ln>
          </p:spPr>
          <p:txBody>
            <a:bodyPr>
              <a:spAutoFit/>
            </a:bodyPr>
            <a:p>
              <a:pPr algn="ctr">
                <a:spcBef>
                  <a:spcPct val="50000"/>
                </a:spcBef>
              </a:pPr>
              <a:r>
                <a:rPr lang="zh-CN" altLang="en-US" sz="2000" b="1" dirty="0">
                  <a:latin typeface="Arial" panose="020B0604020202020204" pitchFamily="34" charset="0"/>
                  <a:ea typeface="华文楷体" panose="02010600040101010101" pitchFamily="2" charset="-122"/>
                </a:rPr>
                <a:t>会话层</a:t>
              </a:r>
              <a:endParaRPr lang="zh-CN" altLang="en-US" sz="2000" b="1" dirty="0">
                <a:latin typeface="Arial" panose="020B0604020202020204" pitchFamily="34" charset="0"/>
                <a:ea typeface="华文楷体" panose="02010600040101010101" pitchFamily="2" charset="-122"/>
              </a:endParaRPr>
            </a:p>
          </p:txBody>
        </p:sp>
        <p:sp>
          <p:nvSpPr>
            <p:cNvPr id="115731" name="Text Box 45"/>
            <p:cNvSpPr txBox="1"/>
            <p:nvPr/>
          </p:nvSpPr>
          <p:spPr>
            <a:xfrm>
              <a:off x="2519" y="2251"/>
              <a:ext cx="1270" cy="251"/>
            </a:xfrm>
            <a:prstGeom prst="rect">
              <a:avLst/>
            </a:prstGeom>
            <a:noFill/>
            <a:ln w="9525">
              <a:noFill/>
            </a:ln>
          </p:spPr>
          <p:txBody>
            <a:bodyPr>
              <a:spAutoFit/>
            </a:bodyPr>
            <a:p>
              <a:pPr algn="ctr">
                <a:spcBef>
                  <a:spcPct val="50000"/>
                </a:spcBef>
              </a:pPr>
              <a:r>
                <a:rPr lang="zh-CN" altLang="en-US" sz="2000" b="1" dirty="0">
                  <a:solidFill>
                    <a:srgbClr val="000000"/>
                  </a:solidFill>
                  <a:latin typeface="Arial" panose="020B0604020202020204" pitchFamily="34" charset="0"/>
                  <a:ea typeface="华文楷体" panose="02010600040101010101" pitchFamily="2" charset="-122"/>
                </a:rPr>
                <a:t>传输层</a:t>
              </a:r>
              <a:endParaRPr lang="zh-CN" altLang="en-US" sz="2000" b="1" dirty="0">
                <a:solidFill>
                  <a:srgbClr val="000000"/>
                </a:solidFill>
                <a:latin typeface="Arial" panose="020B0604020202020204" pitchFamily="34" charset="0"/>
                <a:ea typeface="华文楷体" panose="02010600040101010101" pitchFamily="2" charset="-122"/>
              </a:endParaRPr>
            </a:p>
          </p:txBody>
        </p:sp>
        <p:sp>
          <p:nvSpPr>
            <p:cNvPr id="115732" name="Text Box 46"/>
            <p:cNvSpPr txBox="1"/>
            <p:nvPr/>
          </p:nvSpPr>
          <p:spPr>
            <a:xfrm>
              <a:off x="2691" y="2614"/>
              <a:ext cx="908" cy="251"/>
            </a:xfrm>
            <a:prstGeom prst="rect">
              <a:avLst/>
            </a:prstGeom>
            <a:noFill/>
            <a:ln w="9525">
              <a:noFill/>
            </a:ln>
          </p:spPr>
          <p:txBody>
            <a:bodyPr>
              <a:spAutoFit/>
            </a:bodyPr>
            <a:p>
              <a:pPr algn="ctr">
                <a:spcBef>
                  <a:spcPct val="50000"/>
                </a:spcBef>
              </a:pPr>
              <a:r>
                <a:rPr lang="zh-CN" altLang="en-US" sz="2000" b="1" dirty="0">
                  <a:solidFill>
                    <a:srgbClr val="000000"/>
                  </a:solidFill>
                  <a:latin typeface="Arial" panose="020B0604020202020204" pitchFamily="34" charset="0"/>
                  <a:ea typeface="华文楷体" panose="02010600040101010101" pitchFamily="2" charset="-122"/>
                </a:rPr>
                <a:t>网络层</a:t>
              </a:r>
              <a:endParaRPr lang="zh-CN" altLang="en-US" sz="2000" b="1" dirty="0">
                <a:solidFill>
                  <a:srgbClr val="000000"/>
                </a:solidFill>
                <a:latin typeface="Arial" panose="020B0604020202020204" pitchFamily="34" charset="0"/>
                <a:ea typeface="华文楷体" panose="02010600040101010101" pitchFamily="2" charset="-122"/>
              </a:endParaRPr>
            </a:p>
          </p:txBody>
        </p:sp>
        <p:sp>
          <p:nvSpPr>
            <p:cNvPr id="115733" name="Text Box 47"/>
            <p:cNvSpPr txBox="1"/>
            <p:nvPr/>
          </p:nvSpPr>
          <p:spPr>
            <a:xfrm>
              <a:off x="2511" y="2977"/>
              <a:ext cx="1270" cy="251"/>
            </a:xfrm>
            <a:prstGeom prst="rect">
              <a:avLst/>
            </a:prstGeom>
            <a:noFill/>
            <a:ln w="9525">
              <a:noFill/>
            </a:ln>
          </p:spPr>
          <p:txBody>
            <a:bodyPr>
              <a:spAutoFit/>
            </a:bodyPr>
            <a:p>
              <a:pPr algn="ctr">
                <a:spcBef>
                  <a:spcPct val="50000"/>
                </a:spcBef>
              </a:pPr>
              <a:r>
                <a:rPr lang="zh-CN" altLang="en-US" sz="2000" b="1" dirty="0">
                  <a:solidFill>
                    <a:srgbClr val="000000"/>
                  </a:solidFill>
                  <a:latin typeface="Arial" panose="020B0604020202020204" pitchFamily="34" charset="0"/>
                  <a:ea typeface="华文楷体" panose="02010600040101010101" pitchFamily="2" charset="-122"/>
                </a:rPr>
                <a:t>数据链路层</a:t>
              </a:r>
              <a:endParaRPr lang="zh-CN" altLang="en-US" sz="2000" b="1" dirty="0">
                <a:solidFill>
                  <a:srgbClr val="000000"/>
                </a:solidFill>
                <a:latin typeface="Arial" panose="020B0604020202020204" pitchFamily="34" charset="0"/>
                <a:ea typeface="华文楷体" panose="02010600040101010101" pitchFamily="2" charset="-122"/>
              </a:endParaRPr>
            </a:p>
          </p:txBody>
        </p:sp>
        <p:sp>
          <p:nvSpPr>
            <p:cNvPr id="115734" name="Text Box 48"/>
            <p:cNvSpPr txBox="1"/>
            <p:nvPr/>
          </p:nvSpPr>
          <p:spPr>
            <a:xfrm>
              <a:off x="2647" y="3340"/>
              <a:ext cx="1043" cy="251"/>
            </a:xfrm>
            <a:prstGeom prst="rect">
              <a:avLst/>
            </a:prstGeom>
            <a:noFill/>
            <a:ln w="9525">
              <a:noFill/>
            </a:ln>
          </p:spPr>
          <p:txBody>
            <a:bodyPr>
              <a:spAutoFit/>
            </a:bodyPr>
            <a:p>
              <a:pPr algn="ctr">
                <a:spcBef>
                  <a:spcPct val="50000"/>
                </a:spcBef>
              </a:pPr>
              <a:r>
                <a:rPr lang="zh-CN" altLang="en-US" sz="2000" b="1" dirty="0">
                  <a:solidFill>
                    <a:srgbClr val="000000"/>
                  </a:solidFill>
                  <a:latin typeface="Arial" panose="020B0604020202020204" pitchFamily="34" charset="0"/>
                  <a:ea typeface="华文楷体" panose="02010600040101010101" pitchFamily="2" charset="-122"/>
                </a:rPr>
                <a:t>物理层</a:t>
              </a:r>
              <a:endParaRPr lang="zh-CN" altLang="en-US" sz="2000" b="1" dirty="0">
                <a:solidFill>
                  <a:srgbClr val="000000"/>
                </a:solidFill>
                <a:latin typeface="Arial" panose="020B0604020202020204" pitchFamily="34" charset="0"/>
                <a:ea typeface="华文楷体" panose="02010600040101010101" pitchFamily="2" charset="-122"/>
              </a:endParaRPr>
            </a:p>
          </p:txBody>
        </p:sp>
        <p:sp>
          <p:nvSpPr>
            <p:cNvPr id="115735" name="Text Box 49"/>
            <p:cNvSpPr txBox="1"/>
            <p:nvPr/>
          </p:nvSpPr>
          <p:spPr>
            <a:xfrm>
              <a:off x="2465" y="1163"/>
              <a:ext cx="1361" cy="251"/>
            </a:xfrm>
            <a:prstGeom prst="rect">
              <a:avLst/>
            </a:prstGeom>
            <a:noFill/>
            <a:ln w="9525">
              <a:noFill/>
            </a:ln>
          </p:spPr>
          <p:txBody>
            <a:bodyPr>
              <a:spAutoFit/>
            </a:bodyPr>
            <a:p>
              <a:pPr algn="ctr">
                <a:spcBef>
                  <a:spcPct val="50000"/>
                </a:spcBef>
              </a:pPr>
              <a:r>
                <a:rPr lang="zh-CN" altLang="en-US" sz="2000" b="1" dirty="0">
                  <a:solidFill>
                    <a:srgbClr val="000000"/>
                  </a:solidFill>
                  <a:latin typeface="Arial" panose="020B0604020202020204" pitchFamily="34" charset="0"/>
                  <a:ea typeface="华文楷体" panose="02010600040101010101" pitchFamily="2" charset="-122"/>
                </a:rPr>
                <a:t>应用层</a:t>
              </a:r>
              <a:endParaRPr lang="zh-CN" altLang="en-US" sz="2000" b="1" dirty="0">
                <a:solidFill>
                  <a:srgbClr val="000000"/>
                </a:solidFill>
                <a:latin typeface="Arial" panose="020B0604020202020204" pitchFamily="34" charset="0"/>
                <a:ea typeface="华文楷体" panose="02010600040101010101" pitchFamily="2" charset="-122"/>
              </a:endParaRPr>
            </a:p>
          </p:txBody>
        </p:sp>
      </p:grpSp>
      <p:sp>
        <p:nvSpPr>
          <p:cNvPr id="115721" name="Rectangle 27"/>
          <p:cNvSpPr/>
          <p:nvPr/>
        </p:nvSpPr>
        <p:spPr>
          <a:xfrm>
            <a:off x="1114425" y="731838"/>
            <a:ext cx="7800975" cy="563562"/>
          </a:xfrm>
          <a:prstGeom prst="rect">
            <a:avLst/>
          </a:prstGeom>
          <a:noFill/>
          <a:ln w="9525">
            <a:noFill/>
          </a:ln>
        </p:spPr>
        <p:txBody>
          <a:bodyPr anchor="ctr"/>
          <a:p>
            <a:r>
              <a:rPr lang="en-US" altLang="zh-CN" sz="2800" b="1" dirty="0">
                <a:solidFill>
                  <a:schemeClr val="bg1"/>
                </a:solidFill>
                <a:latin typeface="Arial" panose="020B0604020202020204" pitchFamily="34" charset="0"/>
                <a:cs typeface="Arial" panose="020B0604020202020204" pitchFamily="34" charset="0"/>
              </a:rPr>
              <a:t>OSI RM</a:t>
            </a:r>
            <a:endParaRPr lang="en-US" altLang="zh-CN" sz="2800" b="1" dirty="0">
              <a:solidFill>
                <a:schemeClr val="bg1"/>
              </a:solidFill>
              <a:latin typeface="Arial" panose="020B0604020202020204" pitchFamily="34" charset="0"/>
              <a:ea typeface="Arial" panose="020B0604020202020204" pitchFamily="34" charset="0"/>
            </a:endParaRPr>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1.2  </a:t>
            </a:r>
            <a:r>
              <a:rPr lang="zh-CN" altLang="zh-CN" sz="4000" dirty="0" smtClean="0"/>
              <a:t>互联网</a:t>
            </a:r>
            <a:r>
              <a:rPr lang="zh-CN" altLang="zh-CN" sz="4000" dirty="0"/>
              <a:t>概述</a:t>
            </a:r>
            <a:endParaRPr lang="zh-CN" altLang="en-US" sz="4000" dirty="0"/>
          </a:p>
        </p:txBody>
      </p:sp>
      <p:sp>
        <p:nvSpPr>
          <p:cNvPr id="3" name="内容占位符 2"/>
          <p:cNvSpPr>
            <a:spLocks noGrp="1"/>
          </p:cNvSpPr>
          <p:nvPr>
            <p:ph idx="1"/>
          </p:nvPr>
        </p:nvSpPr>
        <p:spPr/>
        <p:txBody>
          <a:bodyPr/>
          <a:lstStyle/>
          <a:p>
            <a:r>
              <a:rPr lang="en-US" altLang="zh-CN" dirty="0" smtClean="0"/>
              <a:t>1.2.1  </a:t>
            </a:r>
            <a:r>
              <a:rPr lang="zh-CN" altLang="zh-CN" dirty="0" smtClean="0"/>
              <a:t>网络</a:t>
            </a:r>
            <a:r>
              <a:rPr lang="zh-CN" altLang="zh-CN" dirty="0"/>
              <a:t>的</a:t>
            </a:r>
            <a:r>
              <a:rPr lang="zh-CN" altLang="zh-CN" dirty="0" smtClean="0"/>
              <a:t>网络</a:t>
            </a:r>
            <a:endParaRPr lang="en-US" altLang="zh-CN" dirty="0" smtClean="0"/>
          </a:p>
          <a:p>
            <a:r>
              <a:rPr lang="en-US" altLang="zh-CN" dirty="0"/>
              <a:t>1.2.2  </a:t>
            </a:r>
            <a:r>
              <a:rPr lang="zh-CN" altLang="zh-CN" dirty="0"/>
              <a:t>互联网基础结构发展的三个阶段</a:t>
            </a:r>
            <a:endParaRPr lang="zh-CN" altLang="zh-CN" dirty="0"/>
          </a:p>
          <a:p>
            <a:r>
              <a:rPr lang="en-US" altLang="zh-CN" dirty="0" smtClean="0"/>
              <a:t>1.2.3  </a:t>
            </a:r>
            <a:r>
              <a:rPr lang="zh-CN" altLang="zh-CN" dirty="0"/>
              <a:t>互联网的标准化工作</a:t>
            </a:r>
            <a:endParaRPr lang="zh-CN" alt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Text Box 4"/>
          <p:cNvSpPr txBox="1"/>
          <p:nvPr/>
        </p:nvSpPr>
        <p:spPr>
          <a:xfrm>
            <a:off x="5242561" y="2562225"/>
            <a:ext cx="3237230" cy="460375"/>
          </a:xfrm>
          <a:prstGeom prst="rect">
            <a:avLst/>
          </a:prstGeom>
          <a:noFill/>
          <a:ln w="9525">
            <a:noFill/>
          </a:ln>
        </p:spPr>
        <p:txBody>
          <a:bodyPr wrap="none" anchor="ctr">
            <a:spAutoFit/>
          </a:bodyPr>
          <a:p>
            <a:pPr algn="ctr"/>
            <a:r>
              <a:rPr lang="zh-CN" altLang="en-US" sz="2400" b="1" dirty="0">
                <a:solidFill>
                  <a:srgbClr val="000000"/>
                </a:solidFill>
                <a:latin typeface="Arial" panose="020B0604020202020204" pitchFamily="34" charset="0"/>
                <a:ea typeface="华文楷体" panose="02010600040101010101" pitchFamily="2" charset="-122"/>
              </a:rPr>
              <a:t>提供应用程序网络接口</a:t>
            </a:r>
            <a:endParaRPr lang="zh-CN" altLang="en-US" sz="2400" b="1" dirty="0">
              <a:solidFill>
                <a:srgbClr val="000000"/>
              </a:solidFill>
              <a:latin typeface="Arial" panose="020B0604020202020204" pitchFamily="34" charset="0"/>
              <a:ea typeface="华文楷体" panose="02010600040101010101" pitchFamily="2" charset="-122"/>
            </a:endParaRPr>
          </a:p>
        </p:txBody>
      </p:sp>
      <p:sp>
        <p:nvSpPr>
          <p:cNvPr id="116739" name="Line 17"/>
          <p:cNvSpPr/>
          <p:nvPr/>
        </p:nvSpPr>
        <p:spPr>
          <a:xfrm>
            <a:off x="4521200" y="2800350"/>
            <a:ext cx="666750" cy="0"/>
          </a:xfrm>
          <a:prstGeom prst="line">
            <a:avLst/>
          </a:prstGeom>
          <a:ln w="38100" cap="flat" cmpd="sng">
            <a:solidFill>
              <a:schemeClr val="tx1"/>
            </a:solidFill>
            <a:prstDash val="solid"/>
            <a:headEnd type="none" w="med" len="med"/>
            <a:tailEnd type="triangle" w="med" len="med"/>
          </a:ln>
        </p:spPr>
      </p:sp>
      <p:sp>
        <p:nvSpPr>
          <p:cNvPr id="116740" name="Line 18"/>
          <p:cNvSpPr/>
          <p:nvPr/>
        </p:nvSpPr>
        <p:spPr>
          <a:xfrm>
            <a:off x="4521200" y="3376613"/>
            <a:ext cx="666750" cy="0"/>
          </a:xfrm>
          <a:prstGeom prst="line">
            <a:avLst/>
          </a:prstGeom>
          <a:ln w="38100" cap="flat" cmpd="sng">
            <a:solidFill>
              <a:schemeClr val="tx1"/>
            </a:solidFill>
            <a:prstDash val="solid"/>
            <a:headEnd type="none" w="med" len="med"/>
            <a:tailEnd type="triangle" w="med" len="med"/>
          </a:ln>
        </p:spPr>
      </p:sp>
      <p:sp>
        <p:nvSpPr>
          <p:cNvPr id="116741" name="Line 19"/>
          <p:cNvSpPr/>
          <p:nvPr/>
        </p:nvSpPr>
        <p:spPr>
          <a:xfrm>
            <a:off x="4521200" y="3990975"/>
            <a:ext cx="666750" cy="0"/>
          </a:xfrm>
          <a:prstGeom prst="line">
            <a:avLst/>
          </a:prstGeom>
          <a:ln w="38100" cap="flat" cmpd="sng">
            <a:solidFill>
              <a:schemeClr val="tx1"/>
            </a:solidFill>
            <a:prstDash val="solid"/>
            <a:headEnd type="none" w="med" len="med"/>
            <a:tailEnd type="triangle" w="med" len="med"/>
          </a:ln>
        </p:spPr>
      </p:sp>
      <p:sp>
        <p:nvSpPr>
          <p:cNvPr id="116742" name="Line 20"/>
          <p:cNvSpPr/>
          <p:nvPr/>
        </p:nvSpPr>
        <p:spPr>
          <a:xfrm>
            <a:off x="4508500" y="4541838"/>
            <a:ext cx="666750" cy="0"/>
          </a:xfrm>
          <a:prstGeom prst="line">
            <a:avLst/>
          </a:prstGeom>
          <a:ln w="38100" cap="flat" cmpd="sng">
            <a:solidFill>
              <a:schemeClr val="tx1"/>
            </a:solidFill>
            <a:prstDash val="solid"/>
            <a:headEnd type="none" w="med" len="med"/>
            <a:tailEnd type="triangle" w="med" len="med"/>
          </a:ln>
        </p:spPr>
      </p:sp>
      <p:sp>
        <p:nvSpPr>
          <p:cNvPr id="116743" name="Text Box 22"/>
          <p:cNvSpPr txBox="1"/>
          <p:nvPr/>
        </p:nvSpPr>
        <p:spPr>
          <a:xfrm>
            <a:off x="5253038" y="3155950"/>
            <a:ext cx="2320925" cy="460375"/>
          </a:xfrm>
          <a:prstGeom prst="rect">
            <a:avLst/>
          </a:prstGeom>
          <a:noFill/>
          <a:ln w="9525">
            <a:noFill/>
          </a:ln>
        </p:spPr>
        <p:txBody>
          <a:bodyPr wrap="none" anchor="ctr">
            <a:spAutoFit/>
          </a:bodyPr>
          <a:p>
            <a:r>
              <a:rPr lang="zh-CN" altLang="en-US" sz="2400" b="1" dirty="0">
                <a:solidFill>
                  <a:srgbClr val="000000"/>
                </a:solidFill>
                <a:latin typeface="Arial" panose="020B0604020202020204" pitchFamily="34" charset="0"/>
                <a:ea typeface="华文楷体" panose="02010600040101010101" pitchFamily="2" charset="-122"/>
              </a:rPr>
              <a:t>建立端到端连接</a:t>
            </a:r>
            <a:endParaRPr lang="zh-CN" altLang="en-US" sz="2400" b="1" dirty="0">
              <a:solidFill>
                <a:srgbClr val="000000"/>
              </a:solidFill>
              <a:latin typeface="Arial" panose="020B0604020202020204" pitchFamily="34" charset="0"/>
              <a:ea typeface="华文楷体" panose="02010600040101010101" pitchFamily="2" charset="-122"/>
            </a:endParaRPr>
          </a:p>
        </p:txBody>
      </p:sp>
      <p:sp>
        <p:nvSpPr>
          <p:cNvPr id="116744" name="Text Box 23"/>
          <p:cNvSpPr txBox="1"/>
          <p:nvPr/>
        </p:nvSpPr>
        <p:spPr>
          <a:xfrm>
            <a:off x="5273676" y="3760788"/>
            <a:ext cx="2320925" cy="460375"/>
          </a:xfrm>
          <a:prstGeom prst="rect">
            <a:avLst/>
          </a:prstGeom>
          <a:noFill/>
          <a:ln w="9525">
            <a:noFill/>
          </a:ln>
        </p:spPr>
        <p:txBody>
          <a:bodyPr wrap="none" anchor="ctr">
            <a:spAutoFit/>
          </a:bodyPr>
          <a:p>
            <a:pPr algn="ctr"/>
            <a:r>
              <a:rPr lang="zh-CN" altLang="en-US" sz="2400" b="1" dirty="0">
                <a:solidFill>
                  <a:srgbClr val="000000"/>
                </a:solidFill>
                <a:latin typeface="Arial" panose="020B0604020202020204" pitchFamily="34" charset="0"/>
                <a:ea typeface="华文楷体" panose="02010600040101010101" pitchFamily="2" charset="-122"/>
              </a:rPr>
              <a:t>寻址和路由选择</a:t>
            </a:r>
            <a:endParaRPr lang="zh-CN" altLang="en-US" sz="2400" b="1" dirty="0">
              <a:solidFill>
                <a:srgbClr val="000000"/>
              </a:solidFill>
              <a:latin typeface="Arial" panose="020B0604020202020204" pitchFamily="34" charset="0"/>
              <a:ea typeface="华文楷体" panose="02010600040101010101" pitchFamily="2" charset="-122"/>
            </a:endParaRPr>
          </a:p>
        </p:txBody>
      </p:sp>
      <p:sp>
        <p:nvSpPr>
          <p:cNvPr id="116745" name="Text Box 24"/>
          <p:cNvSpPr txBox="1"/>
          <p:nvPr/>
        </p:nvSpPr>
        <p:spPr>
          <a:xfrm>
            <a:off x="5237798" y="4311650"/>
            <a:ext cx="3237230" cy="460375"/>
          </a:xfrm>
          <a:prstGeom prst="rect">
            <a:avLst/>
          </a:prstGeom>
          <a:noFill/>
          <a:ln w="9525">
            <a:noFill/>
          </a:ln>
        </p:spPr>
        <p:txBody>
          <a:bodyPr wrap="none" anchor="ctr">
            <a:spAutoFit/>
          </a:bodyPr>
          <a:p>
            <a:pPr algn="ctr"/>
            <a:r>
              <a:rPr lang="zh-CN" altLang="en-US" sz="2400" b="1" dirty="0">
                <a:solidFill>
                  <a:srgbClr val="000000"/>
                </a:solidFill>
                <a:latin typeface="Arial" panose="020B0604020202020204" pitchFamily="34" charset="0"/>
                <a:ea typeface="华文楷体" panose="02010600040101010101" pitchFamily="2" charset="-122"/>
              </a:rPr>
              <a:t>提供与底层网络的接口</a:t>
            </a:r>
            <a:endParaRPr lang="zh-CN" altLang="en-US" sz="2400" b="1" dirty="0">
              <a:solidFill>
                <a:srgbClr val="000000"/>
              </a:solidFill>
              <a:latin typeface="Arial" panose="020B0604020202020204" pitchFamily="34" charset="0"/>
              <a:ea typeface="华文楷体" panose="02010600040101010101" pitchFamily="2" charset="-122"/>
            </a:endParaRPr>
          </a:p>
        </p:txBody>
      </p:sp>
      <p:grpSp>
        <p:nvGrpSpPr>
          <p:cNvPr id="116746" name="Group 53"/>
          <p:cNvGrpSpPr/>
          <p:nvPr/>
        </p:nvGrpSpPr>
        <p:grpSpPr>
          <a:xfrm>
            <a:off x="900113" y="2613025"/>
            <a:ext cx="3600450" cy="2120900"/>
            <a:chOff x="327" y="1563"/>
            <a:chExt cx="2268" cy="1336"/>
          </a:xfrm>
        </p:grpSpPr>
        <p:sp>
          <p:nvSpPr>
            <p:cNvPr id="116748" name="Rectangle 41"/>
            <p:cNvSpPr/>
            <p:nvPr/>
          </p:nvSpPr>
          <p:spPr>
            <a:xfrm>
              <a:off x="327" y="1983"/>
              <a:ext cx="2268" cy="174"/>
            </a:xfrm>
            <a:prstGeom prst="rect">
              <a:avLst/>
            </a:prstGeom>
            <a:solidFill>
              <a:srgbClr val="FFFF00"/>
            </a:solidFill>
            <a:ln w="9525" cap="flat" cmpd="sng">
              <a:solidFill>
                <a:schemeClr val="tx1"/>
              </a:solidFill>
              <a:prstDash val="solid"/>
              <a:miter/>
              <a:headEnd type="none" w="med" len="med"/>
              <a:tailEnd type="none" w="med" len="med"/>
            </a:ln>
          </p:spPr>
          <p:txBody>
            <a:bodyPr anchor="ctr">
              <a:spAutoFit/>
            </a:bodyPr>
            <a:p>
              <a:pPr algn="ctr">
                <a:spcBef>
                  <a:spcPct val="50000"/>
                </a:spcBef>
              </a:pPr>
              <a:endParaRPr lang="zh-CN" altLang="en-US" sz="1200" dirty="0">
                <a:latin typeface="Verdana" panose="020B0604030504040204" pitchFamily="34" charset="0"/>
                <a:ea typeface="华文楷体" panose="02010600040101010101" pitchFamily="2" charset="-122"/>
              </a:endParaRPr>
            </a:p>
          </p:txBody>
        </p:sp>
        <p:sp>
          <p:nvSpPr>
            <p:cNvPr id="116749" name="Rectangle 42"/>
            <p:cNvSpPr/>
            <p:nvPr/>
          </p:nvSpPr>
          <p:spPr>
            <a:xfrm>
              <a:off x="327" y="2346"/>
              <a:ext cx="2268" cy="174"/>
            </a:xfrm>
            <a:prstGeom prst="rect">
              <a:avLst/>
            </a:prstGeom>
            <a:solidFill>
              <a:schemeClr val="hlink"/>
            </a:solidFill>
            <a:ln w="9525" cap="flat" cmpd="sng">
              <a:solidFill>
                <a:schemeClr val="tx1"/>
              </a:solidFill>
              <a:prstDash val="solid"/>
              <a:miter/>
              <a:headEnd type="none" w="med" len="med"/>
              <a:tailEnd type="none" w="med" len="med"/>
            </a:ln>
          </p:spPr>
          <p:txBody>
            <a:bodyPr anchor="ctr">
              <a:spAutoFit/>
            </a:bodyPr>
            <a:p>
              <a:pPr algn="ctr">
                <a:spcBef>
                  <a:spcPct val="50000"/>
                </a:spcBef>
              </a:pPr>
              <a:endParaRPr lang="zh-CN" altLang="en-US" sz="1200" dirty="0">
                <a:latin typeface="Verdana" panose="020B0604030504040204" pitchFamily="34" charset="0"/>
                <a:ea typeface="华文楷体" panose="02010600040101010101" pitchFamily="2" charset="-122"/>
              </a:endParaRPr>
            </a:p>
          </p:txBody>
        </p:sp>
        <p:sp>
          <p:nvSpPr>
            <p:cNvPr id="116750" name="Rectangle 44"/>
            <p:cNvSpPr/>
            <p:nvPr/>
          </p:nvSpPr>
          <p:spPr>
            <a:xfrm>
              <a:off x="327" y="2716"/>
              <a:ext cx="2268" cy="174"/>
            </a:xfrm>
            <a:prstGeom prst="rect">
              <a:avLst/>
            </a:prstGeom>
            <a:solidFill>
              <a:srgbClr val="00FF00"/>
            </a:solidFill>
            <a:ln w="9525" cap="flat" cmpd="sng">
              <a:solidFill>
                <a:schemeClr val="tx1"/>
              </a:solidFill>
              <a:prstDash val="solid"/>
              <a:miter/>
              <a:headEnd type="none" w="med" len="med"/>
              <a:tailEnd type="none" w="med" len="med"/>
            </a:ln>
          </p:spPr>
          <p:txBody>
            <a:bodyPr anchor="ctr">
              <a:spAutoFit/>
            </a:bodyPr>
            <a:p>
              <a:pPr algn="ctr">
                <a:spcBef>
                  <a:spcPct val="50000"/>
                </a:spcBef>
              </a:pPr>
              <a:endParaRPr lang="zh-CN" altLang="en-US" sz="1200" dirty="0">
                <a:latin typeface="Verdana" panose="020B0604030504040204" pitchFamily="34" charset="0"/>
                <a:ea typeface="华文楷体" panose="02010600040101010101" pitchFamily="2" charset="-122"/>
              </a:endParaRPr>
            </a:p>
          </p:txBody>
        </p:sp>
        <p:sp>
          <p:nvSpPr>
            <p:cNvPr id="116751" name="Rectangle 45"/>
            <p:cNvSpPr/>
            <p:nvPr/>
          </p:nvSpPr>
          <p:spPr>
            <a:xfrm>
              <a:off x="327" y="1612"/>
              <a:ext cx="2268" cy="174"/>
            </a:xfrm>
            <a:prstGeom prst="rect">
              <a:avLst/>
            </a:prstGeom>
            <a:solidFill>
              <a:srgbClr val="99CCFF"/>
            </a:solidFill>
            <a:ln w="9525" cap="flat" cmpd="sng">
              <a:solidFill>
                <a:schemeClr val="tx1"/>
              </a:solidFill>
              <a:prstDash val="solid"/>
              <a:miter/>
              <a:headEnd type="none" w="med" len="med"/>
              <a:tailEnd type="none" w="med" len="med"/>
            </a:ln>
          </p:spPr>
          <p:txBody>
            <a:bodyPr anchor="ctr">
              <a:spAutoFit/>
            </a:bodyPr>
            <a:p>
              <a:pPr algn="ctr">
                <a:spcBef>
                  <a:spcPct val="50000"/>
                </a:spcBef>
              </a:pPr>
              <a:endParaRPr lang="zh-CN" altLang="en-US" sz="1200" dirty="0">
                <a:latin typeface="Verdana" panose="020B0604030504040204" pitchFamily="34" charset="0"/>
                <a:ea typeface="华文楷体" panose="02010600040101010101" pitchFamily="2" charset="-122"/>
              </a:endParaRPr>
            </a:p>
          </p:txBody>
        </p:sp>
        <p:sp>
          <p:nvSpPr>
            <p:cNvPr id="116752" name="Text Box 48"/>
            <p:cNvSpPr txBox="1"/>
            <p:nvPr/>
          </p:nvSpPr>
          <p:spPr>
            <a:xfrm>
              <a:off x="834" y="1933"/>
              <a:ext cx="1270" cy="232"/>
            </a:xfrm>
            <a:prstGeom prst="rect">
              <a:avLst/>
            </a:prstGeom>
            <a:noFill/>
            <a:ln w="9525">
              <a:noFill/>
            </a:ln>
          </p:spPr>
          <p:txBody>
            <a:bodyPr>
              <a:spAutoFit/>
            </a:bodyPr>
            <a:p>
              <a:pPr algn="ctr">
                <a:spcBef>
                  <a:spcPct val="50000"/>
                </a:spcBef>
              </a:pPr>
              <a:r>
                <a:rPr lang="zh-CN" altLang="en-US" dirty="0">
                  <a:latin typeface="Arial" panose="020B0604020202020204" pitchFamily="34" charset="0"/>
                  <a:ea typeface="华文楷体" panose="02010600040101010101" pitchFamily="2" charset="-122"/>
                </a:rPr>
                <a:t>传输层</a:t>
              </a:r>
              <a:endParaRPr lang="zh-CN" altLang="en-US" dirty="0">
                <a:latin typeface="Arial" panose="020B0604020202020204" pitchFamily="34" charset="0"/>
                <a:ea typeface="华文楷体" panose="02010600040101010101" pitchFamily="2" charset="-122"/>
              </a:endParaRPr>
            </a:p>
          </p:txBody>
        </p:sp>
        <p:sp>
          <p:nvSpPr>
            <p:cNvPr id="116753" name="Text Box 49"/>
            <p:cNvSpPr txBox="1"/>
            <p:nvPr/>
          </p:nvSpPr>
          <p:spPr>
            <a:xfrm>
              <a:off x="1006" y="2296"/>
              <a:ext cx="908" cy="232"/>
            </a:xfrm>
            <a:prstGeom prst="rect">
              <a:avLst/>
            </a:prstGeom>
            <a:noFill/>
            <a:ln w="9525">
              <a:noFill/>
            </a:ln>
          </p:spPr>
          <p:txBody>
            <a:bodyPr>
              <a:spAutoFit/>
            </a:bodyPr>
            <a:p>
              <a:pPr algn="ctr">
                <a:spcBef>
                  <a:spcPct val="50000"/>
                </a:spcBef>
              </a:pPr>
              <a:r>
                <a:rPr lang="zh-CN" altLang="en-US" dirty="0">
                  <a:latin typeface="Arial" panose="020B0604020202020204" pitchFamily="34" charset="0"/>
                  <a:ea typeface="华文楷体" panose="02010600040101010101" pitchFamily="2" charset="-122"/>
                </a:rPr>
                <a:t>网络层</a:t>
              </a:r>
              <a:endParaRPr lang="zh-CN" altLang="en-US" dirty="0">
                <a:latin typeface="Arial" panose="020B0604020202020204" pitchFamily="34" charset="0"/>
                <a:ea typeface="华文楷体" panose="02010600040101010101" pitchFamily="2" charset="-122"/>
              </a:endParaRPr>
            </a:p>
          </p:txBody>
        </p:sp>
        <p:sp>
          <p:nvSpPr>
            <p:cNvPr id="116754" name="Text Box 51"/>
            <p:cNvSpPr txBox="1"/>
            <p:nvPr/>
          </p:nvSpPr>
          <p:spPr>
            <a:xfrm>
              <a:off x="748" y="2667"/>
              <a:ext cx="1406" cy="232"/>
            </a:xfrm>
            <a:prstGeom prst="rect">
              <a:avLst/>
            </a:prstGeom>
            <a:noFill/>
            <a:ln w="9525">
              <a:noFill/>
            </a:ln>
          </p:spPr>
          <p:txBody>
            <a:bodyPr>
              <a:spAutoFit/>
            </a:bodyPr>
            <a:p>
              <a:pPr algn="ctr">
                <a:spcBef>
                  <a:spcPct val="50000"/>
                </a:spcBef>
              </a:pPr>
              <a:r>
                <a:rPr lang="zh-CN" altLang="en-US" dirty="0">
                  <a:latin typeface="Arial" panose="020B0604020202020204" pitchFamily="34" charset="0"/>
                  <a:ea typeface="华文楷体" panose="02010600040101010101" pitchFamily="2" charset="-122"/>
                </a:rPr>
                <a:t>网络接口层</a:t>
              </a:r>
              <a:endParaRPr lang="zh-CN" altLang="en-US" dirty="0">
                <a:latin typeface="Arial" panose="020B0604020202020204" pitchFamily="34" charset="0"/>
                <a:ea typeface="华文楷体" panose="02010600040101010101" pitchFamily="2" charset="-122"/>
              </a:endParaRPr>
            </a:p>
          </p:txBody>
        </p:sp>
        <p:sp>
          <p:nvSpPr>
            <p:cNvPr id="116755" name="Text Box 52"/>
            <p:cNvSpPr txBox="1"/>
            <p:nvPr/>
          </p:nvSpPr>
          <p:spPr>
            <a:xfrm>
              <a:off x="780" y="1563"/>
              <a:ext cx="1361" cy="232"/>
            </a:xfrm>
            <a:prstGeom prst="rect">
              <a:avLst/>
            </a:prstGeom>
            <a:noFill/>
            <a:ln w="9525">
              <a:noFill/>
            </a:ln>
          </p:spPr>
          <p:txBody>
            <a:bodyPr>
              <a:spAutoFit/>
            </a:bodyPr>
            <a:p>
              <a:pPr algn="ctr">
                <a:spcBef>
                  <a:spcPct val="50000"/>
                </a:spcBef>
              </a:pPr>
              <a:r>
                <a:rPr lang="zh-CN" altLang="en-US" dirty="0">
                  <a:latin typeface="Arial" panose="020B0604020202020204" pitchFamily="34" charset="0"/>
                  <a:ea typeface="华文楷体" panose="02010600040101010101" pitchFamily="2" charset="-122"/>
                </a:rPr>
                <a:t>应用层</a:t>
              </a:r>
              <a:endParaRPr lang="zh-CN" altLang="en-US" dirty="0">
                <a:latin typeface="Arial" panose="020B0604020202020204" pitchFamily="34" charset="0"/>
                <a:ea typeface="华文楷体" panose="02010600040101010101" pitchFamily="2" charset="-122"/>
              </a:endParaRPr>
            </a:p>
          </p:txBody>
        </p:sp>
      </p:grpSp>
      <p:sp>
        <p:nvSpPr>
          <p:cNvPr id="116747" name="Rectangle 54"/>
          <p:cNvSpPr>
            <a:spLocks noGrp="1"/>
          </p:cNvSpPr>
          <p:nvPr>
            <p:ph type="title" idx="4294967295"/>
          </p:nvPr>
        </p:nvSpPr>
        <p:spPr/>
        <p:txBody>
          <a:bodyPr vert="horz" wrap="square" lIns="91440" tIns="45720" rIns="91440" bIns="45720" anchor="ctr"/>
          <a:p>
            <a:pPr eaLnBrk="1" hangingPunct="1"/>
            <a:r>
              <a:rPr lang="en-US" altLang="zh-CN" dirty="0">
                <a:latin typeface="Arial" panose="020B0604020202020204" pitchFamily="34" charset="0"/>
                <a:cs typeface="Arial" panose="020B0604020202020204" pitchFamily="34" charset="0"/>
              </a:rPr>
              <a:t>TCP/IP RM</a:t>
            </a:r>
            <a:endParaRPr lang="en-US" altLang="zh-CN" dirty="0">
              <a:latin typeface="Arial" panose="020B0604020202020204" pitchFamily="34" charset="0"/>
              <a:ea typeface="Arial" panose="020B0604020202020204" pitchFamily="34" charset="0"/>
            </a:endParaRPr>
          </a:p>
        </p:txBody>
      </p:sp>
    </p:spTree>
  </p:cSld>
  <p:clrMapOvr>
    <a:masterClrMapping/>
  </p:clrMapOvr>
  <p:transition spd="slow">
    <p:wipe/>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Rectangle 2"/>
          <p:cNvSpPr>
            <a:spLocks noGrp="1"/>
          </p:cNvSpPr>
          <p:nvPr>
            <p:ph type="title" idx="4294967295"/>
          </p:nvPr>
        </p:nvSpPr>
        <p:spPr/>
        <p:txBody>
          <a:bodyPr vert="horz" wrap="square" lIns="91440" tIns="45720" rIns="91440" bIns="45720" anchor="ctr"/>
          <a:p>
            <a:pPr eaLnBrk="1" hangingPunct="1"/>
            <a:r>
              <a:rPr lang="en-US" altLang="zh-CN" dirty="0">
                <a:latin typeface="Arial" panose="020B0604020202020204" pitchFamily="34" charset="0"/>
                <a:cs typeface="Arial" panose="020B0604020202020204" pitchFamily="34" charset="0"/>
              </a:rPr>
              <a:t>TCP/IP</a:t>
            </a:r>
            <a:r>
              <a:rPr lang="zh-CN" altLang="en-US" dirty="0">
                <a:latin typeface="Arial" panose="020B0604020202020204" pitchFamily="34" charset="0"/>
                <a:cs typeface="Arial" panose="020B0604020202020204" pitchFamily="34" charset="0"/>
              </a:rPr>
              <a:t>与</a:t>
            </a:r>
            <a:r>
              <a:rPr lang="en-US" altLang="zh-CN" dirty="0">
                <a:latin typeface="Arial" panose="020B0604020202020204" pitchFamily="34" charset="0"/>
                <a:cs typeface="Arial" panose="020B0604020202020204" pitchFamily="34" charset="0"/>
              </a:rPr>
              <a:t>OSI</a:t>
            </a:r>
            <a:r>
              <a:rPr lang="zh-CN" altLang="en-US" dirty="0">
                <a:latin typeface="Arial" panose="020B0604020202020204" pitchFamily="34" charset="0"/>
                <a:cs typeface="Arial" panose="020B0604020202020204" pitchFamily="34" charset="0"/>
              </a:rPr>
              <a:t>模型的比较</a:t>
            </a:r>
            <a:endParaRPr lang="zh-CN" altLang="en-US" dirty="0">
              <a:latin typeface="Arial" panose="020B0604020202020204" pitchFamily="34" charset="0"/>
              <a:ea typeface="Arial" panose="020B0604020202020204" pitchFamily="34" charset="0"/>
            </a:endParaRPr>
          </a:p>
        </p:txBody>
      </p:sp>
      <p:grpSp>
        <p:nvGrpSpPr>
          <p:cNvPr id="117763" name="Group 4"/>
          <p:cNvGrpSpPr/>
          <p:nvPr/>
        </p:nvGrpSpPr>
        <p:grpSpPr>
          <a:xfrm>
            <a:off x="1857375" y="1508125"/>
            <a:ext cx="6119813" cy="4895850"/>
            <a:chOff x="793" y="556"/>
            <a:chExt cx="4082" cy="3282"/>
          </a:xfrm>
        </p:grpSpPr>
        <p:sp>
          <p:nvSpPr>
            <p:cNvPr id="117764" name="Rectangle 5"/>
            <p:cNvSpPr/>
            <p:nvPr/>
          </p:nvSpPr>
          <p:spPr>
            <a:xfrm>
              <a:off x="3514" y="3410"/>
              <a:ext cx="1361" cy="428"/>
            </a:xfrm>
            <a:prstGeom prst="rect">
              <a:avLst/>
            </a:prstGeom>
            <a:solidFill>
              <a:srgbClr val="00FF00"/>
            </a:solidFill>
            <a:ln w="9525">
              <a:noFill/>
            </a:ln>
          </p:spPr>
          <p:txBody>
            <a:bodyPr/>
            <a:p>
              <a:pPr algn="ctr">
                <a:spcBef>
                  <a:spcPct val="20000"/>
                </a:spcBef>
                <a:buClr>
                  <a:schemeClr val="bg2"/>
                </a:buClr>
                <a:buSzPct val="75000"/>
                <a:buFont typeface="Wingdings" panose="05000000000000000000" pitchFamily="2" charset="2"/>
              </a:pPr>
              <a:r>
                <a:rPr lang="zh-CN" altLang="en-US" sz="2800" b="1" dirty="0">
                  <a:solidFill>
                    <a:srgbClr val="000000"/>
                  </a:solidFill>
                  <a:latin typeface="Arial" panose="020B0604020202020204" pitchFamily="34" charset="0"/>
                  <a:ea typeface="华文楷体" panose="02010600040101010101" pitchFamily="2" charset="-122"/>
                </a:rPr>
                <a:t>物理层</a:t>
              </a:r>
              <a:endParaRPr lang="en-US" altLang="zh-CN" sz="2800" b="1" dirty="0">
                <a:solidFill>
                  <a:srgbClr val="000000"/>
                </a:solidFill>
                <a:latin typeface="Arial" panose="020B0604020202020204" pitchFamily="34" charset="0"/>
                <a:ea typeface="华文楷体" panose="02010600040101010101" pitchFamily="2" charset="-122"/>
              </a:endParaRPr>
            </a:p>
          </p:txBody>
        </p:sp>
        <p:sp>
          <p:nvSpPr>
            <p:cNvPr id="117765" name="Rectangle 6"/>
            <p:cNvSpPr/>
            <p:nvPr/>
          </p:nvSpPr>
          <p:spPr>
            <a:xfrm>
              <a:off x="793" y="3410"/>
              <a:ext cx="1360" cy="428"/>
            </a:xfrm>
            <a:prstGeom prst="rect">
              <a:avLst/>
            </a:prstGeom>
            <a:solidFill>
              <a:srgbClr val="00FF00"/>
            </a:solidFill>
            <a:ln w="9525">
              <a:noFill/>
            </a:ln>
          </p:spPr>
          <p:txBody>
            <a:bodyPr/>
            <a:p>
              <a:pPr algn="ctr">
                <a:spcBef>
                  <a:spcPct val="20000"/>
                </a:spcBef>
                <a:buClr>
                  <a:schemeClr val="bg2"/>
                </a:buClr>
                <a:buSzPct val="75000"/>
                <a:buFont typeface="Wingdings" panose="05000000000000000000" pitchFamily="2" charset="2"/>
              </a:pPr>
              <a:r>
                <a:rPr lang="zh-CN" altLang="en-US" sz="2800" b="1" dirty="0">
                  <a:solidFill>
                    <a:srgbClr val="000000"/>
                  </a:solidFill>
                  <a:latin typeface="Arial" panose="020B0604020202020204" pitchFamily="34" charset="0"/>
                  <a:ea typeface="华文楷体" panose="02010600040101010101" pitchFamily="2" charset="-122"/>
                </a:rPr>
                <a:t>物理层</a:t>
              </a:r>
              <a:endParaRPr lang="en-US" altLang="zh-CN" sz="2800" b="1" dirty="0">
                <a:solidFill>
                  <a:srgbClr val="000000"/>
                </a:solidFill>
                <a:latin typeface="Arial" panose="020B0604020202020204" pitchFamily="34" charset="0"/>
                <a:ea typeface="华文楷体" panose="02010600040101010101" pitchFamily="2" charset="-122"/>
              </a:endParaRPr>
            </a:p>
          </p:txBody>
        </p:sp>
        <p:sp>
          <p:nvSpPr>
            <p:cNvPr id="117766" name="Rectangle 7"/>
            <p:cNvSpPr/>
            <p:nvPr/>
          </p:nvSpPr>
          <p:spPr>
            <a:xfrm>
              <a:off x="3514" y="2983"/>
              <a:ext cx="1361" cy="427"/>
            </a:xfrm>
            <a:prstGeom prst="rect">
              <a:avLst/>
            </a:prstGeom>
            <a:solidFill>
              <a:srgbClr val="9900CC"/>
            </a:solidFill>
            <a:ln w="9525">
              <a:noFill/>
            </a:ln>
          </p:spPr>
          <p:txBody>
            <a:bodyPr/>
            <a:p>
              <a:pPr algn="ctr">
                <a:spcBef>
                  <a:spcPct val="20000"/>
                </a:spcBef>
                <a:buClr>
                  <a:schemeClr val="bg2"/>
                </a:buClr>
                <a:buSzPct val="75000"/>
                <a:buFont typeface="Wingdings" panose="05000000000000000000" pitchFamily="2" charset="2"/>
              </a:pPr>
              <a:r>
                <a:rPr lang="zh-CN" altLang="en-US" sz="2800" b="1" dirty="0">
                  <a:solidFill>
                    <a:srgbClr val="000000"/>
                  </a:solidFill>
                  <a:latin typeface="Arial" panose="020B0604020202020204" pitchFamily="34" charset="0"/>
                  <a:ea typeface="华文楷体" panose="02010600040101010101" pitchFamily="2" charset="-122"/>
                </a:rPr>
                <a:t>数据链路层</a:t>
              </a:r>
              <a:endParaRPr lang="en-US" altLang="zh-CN" sz="2800" b="1" dirty="0">
                <a:solidFill>
                  <a:srgbClr val="000000"/>
                </a:solidFill>
                <a:latin typeface="Arial" panose="020B0604020202020204" pitchFamily="34" charset="0"/>
                <a:ea typeface="华文楷体" panose="02010600040101010101" pitchFamily="2" charset="-122"/>
              </a:endParaRPr>
            </a:p>
          </p:txBody>
        </p:sp>
        <p:sp>
          <p:nvSpPr>
            <p:cNvPr id="117767" name="Rectangle 8"/>
            <p:cNvSpPr/>
            <p:nvPr/>
          </p:nvSpPr>
          <p:spPr>
            <a:xfrm>
              <a:off x="2153" y="2983"/>
              <a:ext cx="1361" cy="855"/>
            </a:xfrm>
            <a:prstGeom prst="rect">
              <a:avLst/>
            </a:prstGeom>
            <a:solidFill>
              <a:srgbClr val="00FF00"/>
            </a:solidFill>
            <a:ln w="9525">
              <a:noFill/>
            </a:ln>
          </p:spPr>
          <p:txBody>
            <a:bodyPr/>
            <a:p>
              <a:pPr algn="ctr">
                <a:spcBef>
                  <a:spcPct val="20000"/>
                </a:spcBef>
                <a:buClr>
                  <a:schemeClr val="bg2"/>
                </a:buClr>
                <a:buSzPct val="75000"/>
                <a:buFont typeface="Wingdings" panose="05000000000000000000" pitchFamily="2" charset="2"/>
              </a:pPr>
              <a:r>
                <a:rPr lang="zh-CN" altLang="en-US" sz="2400" b="1" dirty="0">
                  <a:solidFill>
                    <a:srgbClr val="000000"/>
                  </a:solidFill>
                  <a:latin typeface="Arial" panose="020B0604020202020204" pitchFamily="34" charset="0"/>
                  <a:ea typeface="华文楷体" panose="02010600040101010101" pitchFamily="2" charset="-122"/>
                </a:rPr>
                <a:t>网络接口层</a:t>
              </a:r>
              <a:endParaRPr lang="en-US" altLang="zh-CN" sz="2400" b="1" dirty="0">
                <a:solidFill>
                  <a:srgbClr val="000000"/>
                </a:solidFill>
                <a:latin typeface="Arial" panose="020B0604020202020204" pitchFamily="34" charset="0"/>
                <a:ea typeface="华文楷体" panose="02010600040101010101" pitchFamily="2" charset="-122"/>
              </a:endParaRPr>
            </a:p>
          </p:txBody>
        </p:sp>
        <p:sp>
          <p:nvSpPr>
            <p:cNvPr id="117768" name="Rectangle 9"/>
            <p:cNvSpPr/>
            <p:nvPr/>
          </p:nvSpPr>
          <p:spPr>
            <a:xfrm>
              <a:off x="793" y="2983"/>
              <a:ext cx="1360" cy="427"/>
            </a:xfrm>
            <a:prstGeom prst="rect">
              <a:avLst/>
            </a:prstGeom>
            <a:solidFill>
              <a:srgbClr val="CC66FF"/>
            </a:solidFill>
            <a:ln w="9525">
              <a:noFill/>
            </a:ln>
          </p:spPr>
          <p:txBody>
            <a:bodyPr/>
            <a:p>
              <a:pPr algn="ctr">
                <a:spcBef>
                  <a:spcPct val="20000"/>
                </a:spcBef>
                <a:buClr>
                  <a:schemeClr val="bg2"/>
                </a:buClr>
                <a:buSzPct val="75000"/>
                <a:buFont typeface="Wingdings" panose="05000000000000000000" pitchFamily="2" charset="2"/>
              </a:pPr>
              <a:r>
                <a:rPr lang="zh-CN" altLang="en-US" sz="2800" b="1" dirty="0">
                  <a:solidFill>
                    <a:srgbClr val="000000"/>
                  </a:solidFill>
                  <a:latin typeface="Arial" panose="020B0604020202020204" pitchFamily="34" charset="0"/>
                  <a:ea typeface="华文楷体" panose="02010600040101010101" pitchFamily="2" charset="-122"/>
                </a:rPr>
                <a:t>数据链路层</a:t>
              </a:r>
              <a:endParaRPr lang="en-US" altLang="zh-CN" sz="2800" b="1" dirty="0">
                <a:solidFill>
                  <a:srgbClr val="000000"/>
                </a:solidFill>
                <a:latin typeface="Arial" panose="020B0604020202020204" pitchFamily="34" charset="0"/>
                <a:ea typeface="华文楷体" panose="02010600040101010101" pitchFamily="2" charset="-122"/>
              </a:endParaRPr>
            </a:p>
          </p:txBody>
        </p:sp>
        <p:sp>
          <p:nvSpPr>
            <p:cNvPr id="117769" name="Rectangle 10"/>
            <p:cNvSpPr/>
            <p:nvPr/>
          </p:nvSpPr>
          <p:spPr>
            <a:xfrm>
              <a:off x="3514" y="2555"/>
              <a:ext cx="1361" cy="428"/>
            </a:xfrm>
            <a:prstGeom prst="rect">
              <a:avLst/>
            </a:prstGeom>
            <a:solidFill>
              <a:schemeClr val="hlink"/>
            </a:solidFill>
            <a:ln w="9525">
              <a:noFill/>
            </a:ln>
          </p:spPr>
          <p:txBody>
            <a:bodyPr/>
            <a:p>
              <a:pPr algn="ctr">
                <a:spcBef>
                  <a:spcPct val="20000"/>
                </a:spcBef>
                <a:buClr>
                  <a:schemeClr val="bg2"/>
                </a:buClr>
                <a:buSzPct val="75000"/>
                <a:buFont typeface="Wingdings" panose="05000000000000000000" pitchFamily="2" charset="2"/>
              </a:pPr>
              <a:r>
                <a:rPr lang="zh-CN" altLang="en-US" sz="2800" b="1" dirty="0">
                  <a:solidFill>
                    <a:srgbClr val="000000"/>
                  </a:solidFill>
                  <a:latin typeface="Arial" panose="020B0604020202020204" pitchFamily="34" charset="0"/>
                  <a:ea typeface="华文楷体" panose="02010600040101010101" pitchFamily="2" charset="-122"/>
                </a:rPr>
                <a:t>网络层</a:t>
              </a:r>
              <a:endParaRPr lang="en-US" altLang="zh-CN" sz="2800" b="1" dirty="0">
                <a:solidFill>
                  <a:srgbClr val="000000"/>
                </a:solidFill>
                <a:latin typeface="Arial" panose="020B0604020202020204" pitchFamily="34" charset="0"/>
                <a:ea typeface="华文楷体" panose="02010600040101010101" pitchFamily="2" charset="-122"/>
              </a:endParaRPr>
            </a:p>
          </p:txBody>
        </p:sp>
        <p:sp>
          <p:nvSpPr>
            <p:cNvPr id="117770" name="Rectangle 11"/>
            <p:cNvSpPr/>
            <p:nvPr/>
          </p:nvSpPr>
          <p:spPr>
            <a:xfrm>
              <a:off x="2153" y="2555"/>
              <a:ext cx="1361" cy="428"/>
            </a:xfrm>
            <a:prstGeom prst="rect">
              <a:avLst/>
            </a:prstGeom>
            <a:solidFill>
              <a:schemeClr val="hlink"/>
            </a:solidFill>
            <a:ln w="9525">
              <a:noFill/>
            </a:ln>
          </p:spPr>
          <p:txBody>
            <a:bodyPr/>
            <a:p>
              <a:pPr algn="ctr">
                <a:spcBef>
                  <a:spcPct val="20000"/>
                </a:spcBef>
                <a:buClr>
                  <a:schemeClr val="bg2"/>
                </a:buClr>
                <a:buSzPct val="75000"/>
                <a:buFont typeface="Wingdings" panose="05000000000000000000" pitchFamily="2" charset="2"/>
              </a:pPr>
              <a:r>
                <a:rPr lang="zh-CN" altLang="en-US" sz="2800" b="1" dirty="0">
                  <a:solidFill>
                    <a:srgbClr val="000000"/>
                  </a:solidFill>
                  <a:latin typeface="Arial" panose="020B0604020202020204" pitchFamily="34" charset="0"/>
                  <a:ea typeface="华文楷体" panose="02010600040101010101" pitchFamily="2" charset="-122"/>
                </a:rPr>
                <a:t>网络层</a:t>
              </a:r>
              <a:endParaRPr lang="en-US" altLang="zh-CN" sz="2800" b="1" dirty="0">
                <a:solidFill>
                  <a:srgbClr val="000000"/>
                </a:solidFill>
                <a:latin typeface="Arial" panose="020B0604020202020204" pitchFamily="34" charset="0"/>
                <a:ea typeface="华文楷体" panose="02010600040101010101" pitchFamily="2" charset="-122"/>
              </a:endParaRPr>
            </a:p>
          </p:txBody>
        </p:sp>
        <p:sp>
          <p:nvSpPr>
            <p:cNvPr id="117771" name="Rectangle 12"/>
            <p:cNvSpPr/>
            <p:nvPr/>
          </p:nvSpPr>
          <p:spPr>
            <a:xfrm>
              <a:off x="793" y="2555"/>
              <a:ext cx="1360" cy="428"/>
            </a:xfrm>
            <a:prstGeom prst="rect">
              <a:avLst/>
            </a:prstGeom>
            <a:solidFill>
              <a:schemeClr val="hlink"/>
            </a:solidFill>
            <a:ln w="9525">
              <a:noFill/>
            </a:ln>
          </p:spPr>
          <p:txBody>
            <a:bodyPr/>
            <a:p>
              <a:pPr algn="ctr">
                <a:spcBef>
                  <a:spcPct val="20000"/>
                </a:spcBef>
                <a:buClr>
                  <a:schemeClr val="bg2"/>
                </a:buClr>
                <a:buSzPct val="75000"/>
                <a:buFont typeface="Wingdings" panose="05000000000000000000" pitchFamily="2" charset="2"/>
              </a:pPr>
              <a:r>
                <a:rPr lang="zh-CN" altLang="en-US" sz="2800" b="1" dirty="0">
                  <a:solidFill>
                    <a:srgbClr val="000000"/>
                  </a:solidFill>
                  <a:latin typeface="Arial" panose="020B0604020202020204" pitchFamily="34" charset="0"/>
                  <a:ea typeface="华文楷体" panose="02010600040101010101" pitchFamily="2" charset="-122"/>
                </a:rPr>
                <a:t>网络层</a:t>
              </a:r>
              <a:endParaRPr lang="en-US" altLang="zh-CN" sz="2800" b="1" dirty="0">
                <a:solidFill>
                  <a:srgbClr val="000000"/>
                </a:solidFill>
                <a:latin typeface="Arial" panose="020B0604020202020204" pitchFamily="34" charset="0"/>
                <a:ea typeface="华文楷体" panose="02010600040101010101" pitchFamily="2" charset="-122"/>
              </a:endParaRPr>
            </a:p>
          </p:txBody>
        </p:sp>
        <p:sp>
          <p:nvSpPr>
            <p:cNvPr id="117772" name="Rectangle 13"/>
            <p:cNvSpPr/>
            <p:nvPr/>
          </p:nvSpPr>
          <p:spPr>
            <a:xfrm>
              <a:off x="3514" y="2127"/>
              <a:ext cx="1361" cy="428"/>
            </a:xfrm>
            <a:prstGeom prst="rect">
              <a:avLst/>
            </a:prstGeom>
            <a:solidFill>
              <a:srgbClr val="FFFF00"/>
            </a:solidFill>
            <a:ln w="9525">
              <a:noFill/>
            </a:ln>
          </p:spPr>
          <p:txBody>
            <a:bodyPr/>
            <a:p>
              <a:pPr algn="ctr">
                <a:spcBef>
                  <a:spcPct val="20000"/>
                </a:spcBef>
                <a:buClr>
                  <a:schemeClr val="bg2"/>
                </a:buClr>
                <a:buSzPct val="75000"/>
                <a:buFont typeface="Wingdings" panose="05000000000000000000" pitchFamily="2" charset="2"/>
              </a:pPr>
              <a:r>
                <a:rPr lang="zh-CN" altLang="en-US" sz="2800" b="1" dirty="0">
                  <a:solidFill>
                    <a:srgbClr val="000000"/>
                  </a:solidFill>
                  <a:latin typeface="Arial" panose="020B0604020202020204" pitchFamily="34" charset="0"/>
                  <a:ea typeface="华文楷体" panose="02010600040101010101" pitchFamily="2" charset="-122"/>
                </a:rPr>
                <a:t>传输层</a:t>
              </a:r>
              <a:endParaRPr lang="en-US" altLang="zh-CN" sz="2800" b="1" dirty="0">
                <a:solidFill>
                  <a:srgbClr val="000000"/>
                </a:solidFill>
                <a:latin typeface="Arial" panose="020B0604020202020204" pitchFamily="34" charset="0"/>
                <a:ea typeface="华文楷体" panose="02010600040101010101" pitchFamily="2" charset="-122"/>
              </a:endParaRPr>
            </a:p>
          </p:txBody>
        </p:sp>
        <p:sp>
          <p:nvSpPr>
            <p:cNvPr id="117773" name="Rectangle 14"/>
            <p:cNvSpPr/>
            <p:nvPr/>
          </p:nvSpPr>
          <p:spPr>
            <a:xfrm>
              <a:off x="2153" y="2127"/>
              <a:ext cx="1361" cy="428"/>
            </a:xfrm>
            <a:prstGeom prst="rect">
              <a:avLst/>
            </a:prstGeom>
            <a:solidFill>
              <a:srgbClr val="FFFF00"/>
            </a:solidFill>
            <a:ln w="9525">
              <a:noFill/>
            </a:ln>
          </p:spPr>
          <p:txBody>
            <a:bodyPr/>
            <a:p>
              <a:pPr algn="ctr">
                <a:spcBef>
                  <a:spcPct val="20000"/>
                </a:spcBef>
                <a:buClr>
                  <a:schemeClr val="bg2"/>
                </a:buClr>
                <a:buSzPct val="75000"/>
                <a:buFont typeface="Wingdings" panose="05000000000000000000" pitchFamily="2" charset="2"/>
              </a:pPr>
              <a:r>
                <a:rPr lang="zh-CN" altLang="en-US" sz="2800" b="1" dirty="0">
                  <a:solidFill>
                    <a:srgbClr val="000000"/>
                  </a:solidFill>
                  <a:latin typeface="Arial" panose="020B0604020202020204" pitchFamily="34" charset="0"/>
                  <a:ea typeface="华文楷体" panose="02010600040101010101" pitchFamily="2" charset="-122"/>
                </a:rPr>
                <a:t>传输层</a:t>
              </a:r>
              <a:endParaRPr lang="en-US" altLang="zh-CN" sz="2800" b="1" dirty="0">
                <a:solidFill>
                  <a:srgbClr val="000000"/>
                </a:solidFill>
                <a:latin typeface="Arial" panose="020B0604020202020204" pitchFamily="34" charset="0"/>
                <a:ea typeface="华文楷体" panose="02010600040101010101" pitchFamily="2" charset="-122"/>
              </a:endParaRPr>
            </a:p>
          </p:txBody>
        </p:sp>
        <p:sp>
          <p:nvSpPr>
            <p:cNvPr id="117774" name="Rectangle 15"/>
            <p:cNvSpPr/>
            <p:nvPr/>
          </p:nvSpPr>
          <p:spPr>
            <a:xfrm>
              <a:off x="793" y="2127"/>
              <a:ext cx="1360" cy="428"/>
            </a:xfrm>
            <a:prstGeom prst="rect">
              <a:avLst/>
            </a:prstGeom>
            <a:solidFill>
              <a:srgbClr val="FFFF00"/>
            </a:solidFill>
            <a:ln w="9525">
              <a:noFill/>
            </a:ln>
          </p:spPr>
          <p:txBody>
            <a:bodyPr/>
            <a:p>
              <a:pPr algn="ctr">
                <a:spcBef>
                  <a:spcPct val="20000"/>
                </a:spcBef>
                <a:buClr>
                  <a:schemeClr val="bg2"/>
                </a:buClr>
                <a:buSzPct val="75000"/>
                <a:buFont typeface="Wingdings" panose="05000000000000000000" pitchFamily="2" charset="2"/>
              </a:pPr>
              <a:r>
                <a:rPr lang="zh-CN" altLang="en-US" sz="2800" b="1" dirty="0">
                  <a:solidFill>
                    <a:srgbClr val="000000"/>
                  </a:solidFill>
                  <a:latin typeface="Arial" panose="020B0604020202020204" pitchFamily="34" charset="0"/>
                  <a:ea typeface="华文楷体" panose="02010600040101010101" pitchFamily="2" charset="-122"/>
                </a:rPr>
                <a:t>传输层</a:t>
              </a:r>
              <a:endParaRPr lang="en-US" altLang="zh-CN" sz="2800" b="1" dirty="0">
                <a:solidFill>
                  <a:srgbClr val="000000"/>
                </a:solidFill>
                <a:latin typeface="Arial" panose="020B0604020202020204" pitchFamily="34" charset="0"/>
                <a:ea typeface="华文楷体" panose="02010600040101010101" pitchFamily="2" charset="-122"/>
              </a:endParaRPr>
            </a:p>
          </p:txBody>
        </p:sp>
        <p:sp>
          <p:nvSpPr>
            <p:cNvPr id="117775" name="Rectangle 16"/>
            <p:cNvSpPr/>
            <p:nvPr/>
          </p:nvSpPr>
          <p:spPr>
            <a:xfrm>
              <a:off x="793" y="1699"/>
              <a:ext cx="1360" cy="428"/>
            </a:xfrm>
            <a:prstGeom prst="rect">
              <a:avLst/>
            </a:prstGeom>
            <a:solidFill>
              <a:srgbClr val="FF3300"/>
            </a:solidFill>
            <a:ln w="9525">
              <a:noFill/>
            </a:ln>
          </p:spPr>
          <p:txBody>
            <a:bodyPr/>
            <a:p>
              <a:pPr algn="ctr">
                <a:spcBef>
                  <a:spcPct val="20000"/>
                </a:spcBef>
                <a:buClr>
                  <a:schemeClr val="bg2"/>
                </a:buClr>
                <a:buSzPct val="75000"/>
                <a:buFont typeface="Wingdings" panose="05000000000000000000" pitchFamily="2" charset="2"/>
              </a:pPr>
              <a:r>
                <a:rPr lang="zh-CN" altLang="en-US" sz="2800" b="1" dirty="0">
                  <a:solidFill>
                    <a:srgbClr val="000000"/>
                  </a:solidFill>
                  <a:latin typeface="Arial" panose="020B0604020202020204" pitchFamily="34" charset="0"/>
                  <a:ea typeface="华文楷体" panose="02010600040101010101" pitchFamily="2" charset="-122"/>
                </a:rPr>
                <a:t>会话层</a:t>
              </a:r>
              <a:endParaRPr lang="en-US" altLang="zh-CN" sz="2800" b="1" dirty="0">
                <a:solidFill>
                  <a:srgbClr val="000000"/>
                </a:solidFill>
                <a:latin typeface="Arial" panose="020B0604020202020204" pitchFamily="34" charset="0"/>
                <a:ea typeface="华文楷体" panose="02010600040101010101" pitchFamily="2" charset="-122"/>
              </a:endParaRPr>
            </a:p>
          </p:txBody>
        </p:sp>
        <p:sp>
          <p:nvSpPr>
            <p:cNvPr id="117776" name="Rectangle 17"/>
            <p:cNvSpPr/>
            <p:nvPr/>
          </p:nvSpPr>
          <p:spPr>
            <a:xfrm>
              <a:off x="793" y="1272"/>
              <a:ext cx="1360" cy="427"/>
            </a:xfrm>
            <a:prstGeom prst="rect">
              <a:avLst/>
            </a:prstGeom>
            <a:solidFill>
              <a:srgbClr val="CCCC00"/>
            </a:solidFill>
            <a:ln w="9525">
              <a:noFill/>
            </a:ln>
          </p:spPr>
          <p:txBody>
            <a:bodyPr/>
            <a:p>
              <a:pPr algn="ctr">
                <a:spcBef>
                  <a:spcPct val="20000"/>
                </a:spcBef>
                <a:buClr>
                  <a:schemeClr val="bg2"/>
                </a:buClr>
                <a:buSzPct val="75000"/>
                <a:buFont typeface="Wingdings" panose="05000000000000000000" pitchFamily="2" charset="2"/>
              </a:pPr>
              <a:r>
                <a:rPr lang="zh-CN" altLang="en-US" sz="2800" b="1" dirty="0">
                  <a:solidFill>
                    <a:srgbClr val="000000"/>
                  </a:solidFill>
                  <a:latin typeface="Arial" panose="020B0604020202020204" pitchFamily="34" charset="0"/>
                  <a:ea typeface="华文楷体" panose="02010600040101010101" pitchFamily="2" charset="-122"/>
                </a:rPr>
                <a:t>表示层</a:t>
              </a:r>
              <a:endParaRPr lang="en-US" altLang="zh-CN" sz="2800" b="1" dirty="0">
                <a:solidFill>
                  <a:srgbClr val="000000"/>
                </a:solidFill>
                <a:latin typeface="Arial" panose="020B0604020202020204" pitchFamily="34" charset="0"/>
                <a:ea typeface="华文楷体" panose="02010600040101010101" pitchFamily="2" charset="-122"/>
              </a:endParaRPr>
            </a:p>
          </p:txBody>
        </p:sp>
        <p:sp>
          <p:nvSpPr>
            <p:cNvPr id="117777" name="Rectangle 18"/>
            <p:cNvSpPr/>
            <p:nvPr/>
          </p:nvSpPr>
          <p:spPr>
            <a:xfrm>
              <a:off x="3514" y="844"/>
              <a:ext cx="1361" cy="1283"/>
            </a:xfrm>
            <a:prstGeom prst="rect">
              <a:avLst/>
            </a:prstGeom>
            <a:solidFill>
              <a:srgbClr val="99CCFF"/>
            </a:solidFill>
            <a:ln w="9525">
              <a:noFill/>
            </a:ln>
          </p:spPr>
          <p:txBody>
            <a:bodyPr/>
            <a:p>
              <a:pPr algn="ctr">
                <a:spcBef>
                  <a:spcPct val="20000"/>
                </a:spcBef>
                <a:buClr>
                  <a:schemeClr val="bg2"/>
                </a:buClr>
                <a:buSzPct val="75000"/>
                <a:buFont typeface="Wingdings" panose="05000000000000000000" pitchFamily="2" charset="2"/>
              </a:pPr>
              <a:r>
                <a:rPr lang="zh-CN" altLang="en-US" sz="2800" b="1" dirty="0">
                  <a:solidFill>
                    <a:srgbClr val="000000"/>
                  </a:solidFill>
                  <a:latin typeface="Arial" panose="020B0604020202020204" pitchFamily="34" charset="0"/>
                  <a:ea typeface="华文楷体" panose="02010600040101010101" pitchFamily="2" charset="-122"/>
                </a:rPr>
                <a:t>应用层</a:t>
              </a:r>
              <a:endParaRPr lang="en-US" altLang="zh-CN" sz="2800" b="1" dirty="0">
                <a:solidFill>
                  <a:srgbClr val="000000"/>
                </a:solidFill>
                <a:latin typeface="Arial" panose="020B0604020202020204" pitchFamily="34" charset="0"/>
                <a:ea typeface="华文楷体" panose="02010600040101010101" pitchFamily="2" charset="-122"/>
              </a:endParaRPr>
            </a:p>
          </p:txBody>
        </p:sp>
        <p:sp>
          <p:nvSpPr>
            <p:cNvPr id="117778" name="Rectangle 19"/>
            <p:cNvSpPr/>
            <p:nvPr/>
          </p:nvSpPr>
          <p:spPr>
            <a:xfrm>
              <a:off x="2153" y="844"/>
              <a:ext cx="1361" cy="1283"/>
            </a:xfrm>
            <a:prstGeom prst="rect">
              <a:avLst/>
            </a:prstGeom>
            <a:solidFill>
              <a:srgbClr val="99CCFF"/>
            </a:solidFill>
            <a:ln w="9525">
              <a:noFill/>
            </a:ln>
          </p:spPr>
          <p:txBody>
            <a:bodyPr/>
            <a:p>
              <a:pPr algn="ctr">
                <a:spcBef>
                  <a:spcPct val="20000"/>
                </a:spcBef>
                <a:buClr>
                  <a:schemeClr val="bg2"/>
                </a:buClr>
                <a:buSzPct val="75000"/>
                <a:buFont typeface="Wingdings" panose="05000000000000000000" pitchFamily="2" charset="2"/>
              </a:pPr>
              <a:r>
                <a:rPr lang="zh-CN" altLang="en-US" sz="2800" b="1" dirty="0">
                  <a:solidFill>
                    <a:srgbClr val="000000"/>
                  </a:solidFill>
                  <a:latin typeface="Arial" panose="020B0604020202020204" pitchFamily="34" charset="0"/>
                  <a:ea typeface="华文楷体" panose="02010600040101010101" pitchFamily="2" charset="-122"/>
                </a:rPr>
                <a:t>应用层</a:t>
              </a:r>
              <a:endParaRPr lang="en-US" altLang="zh-CN" sz="2800" b="1" dirty="0">
                <a:solidFill>
                  <a:srgbClr val="000000"/>
                </a:solidFill>
                <a:latin typeface="Arial" panose="020B0604020202020204" pitchFamily="34" charset="0"/>
                <a:ea typeface="华文楷体" panose="02010600040101010101" pitchFamily="2" charset="-122"/>
              </a:endParaRPr>
            </a:p>
          </p:txBody>
        </p:sp>
        <p:sp>
          <p:nvSpPr>
            <p:cNvPr id="117779" name="Rectangle 20"/>
            <p:cNvSpPr/>
            <p:nvPr/>
          </p:nvSpPr>
          <p:spPr>
            <a:xfrm>
              <a:off x="793" y="844"/>
              <a:ext cx="1360" cy="428"/>
            </a:xfrm>
            <a:prstGeom prst="rect">
              <a:avLst/>
            </a:prstGeom>
            <a:solidFill>
              <a:srgbClr val="99CCFF"/>
            </a:solidFill>
            <a:ln w="9525">
              <a:noFill/>
            </a:ln>
          </p:spPr>
          <p:txBody>
            <a:bodyPr/>
            <a:p>
              <a:pPr algn="ctr">
                <a:spcBef>
                  <a:spcPct val="20000"/>
                </a:spcBef>
                <a:buClr>
                  <a:schemeClr val="bg2"/>
                </a:buClr>
                <a:buSzPct val="75000"/>
                <a:buFont typeface="Wingdings" panose="05000000000000000000" pitchFamily="2" charset="2"/>
              </a:pPr>
              <a:r>
                <a:rPr lang="zh-CN" altLang="en-US" sz="2800" b="1" dirty="0">
                  <a:solidFill>
                    <a:srgbClr val="000000"/>
                  </a:solidFill>
                  <a:latin typeface="Arial" panose="020B0604020202020204" pitchFamily="34" charset="0"/>
                  <a:ea typeface="华文楷体" panose="02010600040101010101" pitchFamily="2" charset="-122"/>
                </a:rPr>
                <a:t>应用层</a:t>
              </a:r>
              <a:endParaRPr lang="en-US" altLang="zh-CN" sz="2800" b="1" dirty="0">
                <a:solidFill>
                  <a:srgbClr val="000000"/>
                </a:solidFill>
                <a:latin typeface="Arial" panose="020B0604020202020204" pitchFamily="34" charset="0"/>
                <a:ea typeface="华文楷体" panose="02010600040101010101" pitchFamily="2" charset="-122"/>
              </a:endParaRPr>
            </a:p>
          </p:txBody>
        </p:sp>
        <p:sp>
          <p:nvSpPr>
            <p:cNvPr id="117780" name="Line 21"/>
            <p:cNvSpPr/>
            <p:nvPr/>
          </p:nvSpPr>
          <p:spPr>
            <a:xfrm>
              <a:off x="793" y="844"/>
              <a:ext cx="4082" cy="0"/>
            </a:xfrm>
            <a:prstGeom prst="line">
              <a:avLst/>
            </a:prstGeom>
            <a:ln w="28575" cap="sq" cmpd="sng">
              <a:solidFill>
                <a:schemeClr val="tx1"/>
              </a:solidFill>
              <a:prstDash val="solid"/>
              <a:headEnd type="none" w="med" len="med"/>
              <a:tailEnd type="none" w="med" len="med"/>
            </a:ln>
          </p:spPr>
        </p:sp>
        <p:sp>
          <p:nvSpPr>
            <p:cNvPr id="117781" name="Line 22"/>
            <p:cNvSpPr/>
            <p:nvPr/>
          </p:nvSpPr>
          <p:spPr>
            <a:xfrm>
              <a:off x="793" y="1272"/>
              <a:ext cx="1360" cy="0"/>
            </a:xfrm>
            <a:prstGeom prst="line">
              <a:avLst/>
            </a:prstGeom>
            <a:ln w="12700" cap="flat" cmpd="sng">
              <a:solidFill>
                <a:schemeClr val="tx1"/>
              </a:solidFill>
              <a:prstDash val="solid"/>
              <a:headEnd type="none" w="med" len="med"/>
              <a:tailEnd type="none" w="med" len="med"/>
            </a:ln>
          </p:spPr>
        </p:sp>
        <p:sp>
          <p:nvSpPr>
            <p:cNvPr id="117782" name="Line 23"/>
            <p:cNvSpPr/>
            <p:nvPr/>
          </p:nvSpPr>
          <p:spPr>
            <a:xfrm>
              <a:off x="793" y="1699"/>
              <a:ext cx="1360" cy="0"/>
            </a:xfrm>
            <a:prstGeom prst="line">
              <a:avLst/>
            </a:prstGeom>
            <a:ln w="12700" cap="flat" cmpd="sng">
              <a:solidFill>
                <a:schemeClr val="tx1"/>
              </a:solidFill>
              <a:prstDash val="solid"/>
              <a:headEnd type="none" w="med" len="med"/>
              <a:tailEnd type="none" w="med" len="med"/>
            </a:ln>
          </p:spPr>
        </p:sp>
        <p:sp>
          <p:nvSpPr>
            <p:cNvPr id="117783" name="Line 24"/>
            <p:cNvSpPr/>
            <p:nvPr/>
          </p:nvSpPr>
          <p:spPr>
            <a:xfrm>
              <a:off x="793" y="2127"/>
              <a:ext cx="4082" cy="0"/>
            </a:xfrm>
            <a:prstGeom prst="line">
              <a:avLst/>
            </a:prstGeom>
            <a:ln w="12700" cap="flat" cmpd="sng">
              <a:solidFill>
                <a:schemeClr val="tx1"/>
              </a:solidFill>
              <a:prstDash val="solid"/>
              <a:headEnd type="none" w="med" len="med"/>
              <a:tailEnd type="none" w="med" len="med"/>
            </a:ln>
          </p:spPr>
        </p:sp>
        <p:sp>
          <p:nvSpPr>
            <p:cNvPr id="117784" name="Line 25"/>
            <p:cNvSpPr/>
            <p:nvPr/>
          </p:nvSpPr>
          <p:spPr>
            <a:xfrm>
              <a:off x="793" y="2555"/>
              <a:ext cx="4082" cy="0"/>
            </a:xfrm>
            <a:prstGeom prst="line">
              <a:avLst/>
            </a:prstGeom>
            <a:ln w="12700" cap="flat" cmpd="sng">
              <a:solidFill>
                <a:schemeClr val="tx1"/>
              </a:solidFill>
              <a:prstDash val="solid"/>
              <a:headEnd type="none" w="med" len="med"/>
              <a:tailEnd type="none" w="med" len="med"/>
            </a:ln>
          </p:spPr>
        </p:sp>
        <p:sp>
          <p:nvSpPr>
            <p:cNvPr id="117785" name="Line 26"/>
            <p:cNvSpPr/>
            <p:nvPr/>
          </p:nvSpPr>
          <p:spPr>
            <a:xfrm>
              <a:off x="793" y="2983"/>
              <a:ext cx="4082" cy="0"/>
            </a:xfrm>
            <a:prstGeom prst="line">
              <a:avLst/>
            </a:prstGeom>
            <a:ln w="12700" cap="flat" cmpd="sng">
              <a:solidFill>
                <a:schemeClr val="tx1"/>
              </a:solidFill>
              <a:prstDash val="solid"/>
              <a:headEnd type="none" w="med" len="med"/>
              <a:tailEnd type="none" w="med" len="med"/>
            </a:ln>
          </p:spPr>
        </p:sp>
        <p:sp>
          <p:nvSpPr>
            <p:cNvPr id="117786" name="Line 27"/>
            <p:cNvSpPr/>
            <p:nvPr/>
          </p:nvSpPr>
          <p:spPr>
            <a:xfrm>
              <a:off x="793" y="3410"/>
              <a:ext cx="1360" cy="0"/>
            </a:xfrm>
            <a:prstGeom prst="line">
              <a:avLst/>
            </a:prstGeom>
            <a:ln w="12700" cap="flat" cmpd="sng">
              <a:solidFill>
                <a:schemeClr val="tx1"/>
              </a:solidFill>
              <a:prstDash val="solid"/>
              <a:headEnd type="none" w="med" len="med"/>
              <a:tailEnd type="none" w="med" len="med"/>
            </a:ln>
          </p:spPr>
        </p:sp>
        <p:sp>
          <p:nvSpPr>
            <p:cNvPr id="117787" name="Line 28"/>
            <p:cNvSpPr/>
            <p:nvPr/>
          </p:nvSpPr>
          <p:spPr>
            <a:xfrm>
              <a:off x="793" y="3838"/>
              <a:ext cx="4082" cy="0"/>
            </a:xfrm>
            <a:prstGeom prst="line">
              <a:avLst/>
            </a:prstGeom>
            <a:ln w="28575" cap="sq" cmpd="sng">
              <a:solidFill>
                <a:schemeClr val="tx1"/>
              </a:solidFill>
              <a:prstDash val="solid"/>
              <a:headEnd type="none" w="med" len="med"/>
              <a:tailEnd type="none" w="med" len="med"/>
            </a:ln>
          </p:spPr>
        </p:sp>
        <p:sp>
          <p:nvSpPr>
            <p:cNvPr id="117788" name="Line 29"/>
            <p:cNvSpPr/>
            <p:nvPr/>
          </p:nvSpPr>
          <p:spPr>
            <a:xfrm>
              <a:off x="793" y="844"/>
              <a:ext cx="0" cy="2994"/>
            </a:xfrm>
            <a:prstGeom prst="line">
              <a:avLst/>
            </a:prstGeom>
            <a:ln w="28575" cap="sq" cmpd="sng">
              <a:solidFill>
                <a:schemeClr val="tx1"/>
              </a:solidFill>
              <a:prstDash val="solid"/>
              <a:headEnd type="none" w="med" len="med"/>
              <a:tailEnd type="none" w="med" len="med"/>
            </a:ln>
          </p:spPr>
        </p:sp>
        <p:sp>
          <p:nvSpPr>
            <p:cNvPr id="117789" name="Line 30"/>
            <p:cNvSpPr/>
            <p:nvPr/>
          </p:nvSpPr>
          <p:spPr>
            <a:xfrm>
              <a:off x="2153" y="844"/>
              <a:ext cx="0" cy="2994"/>
            </a:xfrm>
            <a:prstGeom prst="line">
              <a:avLst/>
            </a:prstGeom>
            <a:ln w="12700" cap="flat" cmpd="sng">
              <a:solidFill>
                <a:schemeClr val="tx1"/>
              </a:solidFill>
              <a:prstDash val="solid"/>
              <a:headEnd type="none" w="med" len="med"/>
              <a:tailEnd type="none" w="med" len="med"/>
            </a:ln>
          </p:spPr>
        </p:sp>
        <p:sp>
          <p:nvSpPr>
            <p:cNvPr id="117790" name="Line 31"/>
            <p:cNvSpPr/>
            <p:nvPr/>
          </p:nvSpPr>
          <p:spPr>
            <a:xfrm>
              <a:off x="3514" y="844"/>
              <a:ext cx="0" cy="2994"/>
            </a:xfrm>
            <a:prstGeom prst="line">
              <a:avLst/>
            </a:prstGeom>
            <a:ln w="12700" cap="flat" cmpd="sng">
              <a:solidFill>
                <a:schemeClr val="tx1"/>
              </a:solidFill>
              <a:prstDash val="solid"/>
              <a:headEnd type="none" w="med" len="med"/>
              <a:tailEnd type="none" w="med" len="med"/>
            </a:ln>
          </p:spPr>
        </p:sp>
        <p:sp>
          <p:nvSpPr>
            <p:cNvPr id="117791" name="Line 32"/>
            <p:cNvSpPr/>
            <p:nvPr/>
          </p:nvSpPr>
          <p:spPr>
            <a:xfrm>
              <a:off x="4875" y="844"/>
              <a:ext cx="0" cy="2994"/>
            </a:xfrm>
            <a:prstGeom prst="line">
              <a:avLst/>
            </a:prstGeom>
            <a:ln w="28575" cap="sq" cmpd="sng">
              <a:solidFill>
                <a:schemeClr val="tx1"/>
              </a:solidFill>
              <a:prstDash val="solid"/>
              <a:headEnd type="none" w="med" len="med"/>
              <a:tailEnd type="none" w="med" len="med"/>
            </a:ln>
          </p:spPr>
        </p:sp>
        <p:sp>
          <p:nvSpPr>
            <p:cNvPr id="117792" name="Line 33"/>
            <p:cNvSpPr/>
            <p:nvPr/>
          </p:nvSpPr>
          <p:spPr>
            <a:xfrm>
              <a:off x="3514" y="3410"/>
              <a:ext cx="1361" cy="0"/>
            </a:xfrm>
            <a:prstGeom prst="line">
              <a:avLst/>
            </a:prstGeom>
            <a:ln w="12700" cap="flat" cmpd="sng">
              <a:solidFill>
                <a:schemeClr val="tx1"/>
              </a:solidFill>
              <a:prstDash val="solid"/>
              <a:headEnd type="none" w="med" len="med"/>
              <a:tailEnd type="none" w="med" len="med"/>
            </a:ln>
          </p:spPr>
        </p:sp>
        <p:sp>
          <p:nvSpPr>
            <p:cNvPr id="117793" name="Text Box 34"/>
            <p:cNvSpPr txBox="1"/>
            <p:nvPr/>
          </p:nvSpPr>
          <p:spPr>
            <a:xfrm>
              <a:off x="839" y="556"/>
              <a:ext cx="1225" cy="309"/>
            </a:xfrm>
            <a:prstGeom prst="rect">
              <a:avLst/>
            </a:prstGeom>
            <a:noFill/>
            <a:ln w="9525">
              <a:noFill/>
            </a:ln>
          </p:spPr>
          <p:txBody>
            <a:bodyPr>
              <a:spAutoFit/>
            </a:bodyPr>
            <a:p>
              <a:pPr algn="ctr">
                <a:spcBef>
                  <a:spcPct val="50000"/>
                </a:spcBef>
              </a:pPr>
              <a:r>
                <a:rPr lang="en-US" altLang="zh-CN" sz="2400" b="1" dirty="0">
                  <a:solidFill>
                    <a:srgbClr val="000000"/>
                  </a:solidFill>
                  <a:latin typeface="Arial" panose="020B0604020202020204" pitchFamily="34" charset="0"/>
                  <a:ea typeface="华文楷体" panose="02010600040101010101" pitchFamily="2" charset="-122"/>
                </a:rPr>
                <a:t>OSI</a:t>
              </a:r>
              <a:endParaRPr lang="en-US" altLang="zh-CN" sz="2400" b="1" dirty="0">
                <a:solidFill>
                  <a:srgbClr val="000000"/>
                </a:solidFill>
                <a:latin typeface="Arial" panose="020B0604020202020204" pitchFamily="34" charset="0"/>
                <a:ea typeface="华文楷体" panose="02010600040101010101" pitchFamily="2" charset="-122"/>
              </a:endParaRPr>
            </a:p>
          </p:txBody>
        </p:sp>
        <p:sp>
          <p:nvSpPr>
            <p:cNvPr id="117794" name="Text Box 35"/>
            <p:cNvSpPr txBox="1"/>
            <p:nvPr/>
          </p:nvSpPr>
          <p:spPr>
            <a:xfrm>
              <a:off x="2186" y="559"/>
              <a:ext cx="1225" cy="309"/>
            </a:xfrm>
            <a:prstGeom prst="rect">
              <a:avLst/>
            </a:prstGeom>
            <a:noFill/>
            <a:ln w="9525">
              <a:noFill/>
            </a:ln>
          </p:spPr>
          <p:txBody>
            <a:bodyPr>
              <a:spAutoFit/>
            </a:bodyPr>
            <a:p>
              <a:pPr algn="ctr">
                <a:spcBef>
                  <a:spcPct val="50000"/>
                </a:spcBef>
              </a:pPr>
              <a:r>
                <a:rPr lang="en-US" altLang="zh-CN" sz="2400" b="1" dirty="0">
                  <a:solidFill>
                    <a:srgbClr val="000000"/>
                  </a:solidFill>
                  <a:latin typeface="Arial" panose="020B0604020202020204" pitchFamily="34" charset="0"/>
                  <a:ea typeface="华文楷体" panose="02010600040101010101" pitchFamily="2" charset="-122"/>
                </a:rPr>
                <a:t>TCP/IP</a:t>
              </a:r>
              <a:endParaRPr lang="en-US" altLang="zh-CN" sz="2400" b="1" dirty="0">
                <a:solidFill>
                  <a:srgbClr val="000000"/>
                </a:solidFill>
                <a:latin typeface="Arial" panose="020B0604020202020204" pitchFamily="34" charset="0"/>
                <a:ea typeface="华文楷体" panose="02010600040101010101" pitchFamily="2" charset="-122"/>
              </a:endParaRPr>
            </a:p>
          </p:txBody>
        </p:sp>
        <p:sp>
          <p:nvSpPr>
            <p:cNvPr id="117795" name="Text Box 36"/>
            <p:cNvSpPr txBox="1"/>
            <p:nvPr/>
          </p:nvSpPr>
          <p:spPr>
            <a:xfrm>
              <a:off x="3576" y="556"/>
              <a:ext cx="1225" cy="309"/>
            </a:xfrm>
            <a:prstGeom prst="rect">
              <a:avLst/>
            </a:prstGeom>
            <a:noFill/>
            <a:ln w="9525">
              <a:noFill/>
            </a:ln>
          </p:spPr>
          <p:txBody>
            <a:bodyPr>
              <a:spAutoFit/>
            </a:bodyPr>
            <a:p>
              <a:pPr algn="ctr">
                <a:spcBef>
                  <a:spcPct val="50000"/>
                </a:spcBef>
              </a:pPr>
              <a:r>
                <a:rPr lang="zh-CN" altLang="en-US" sz="2400" b="1" dirty="0">
                  <a:solidFill>
                    <a:srgbClr val="000000"/>
                  </a:solidFill>
                  <a:latin typeface="Arial" panose="020B0604020202020204" pitchFamily="34" charset="0"/>
                  <a:ea typeface="华文楷体" panose="02010600040101010101" pitchFamily="2" charset="-122"/>
                </a:rPr>
                <a:t>原理结构</a:t>
              </a:r>
              <a:endParaRPr lang="zh-CN" altLang="en-US" sz="2400" b="1" dirty="0">
                <a:solidFill>
                  <a:srgbClr val="000000"/>
                </a:solidFill>
                <a:latin typeface="Arial" panose="020B0604020202020204" pitchFamily="34" charset="0"/>
                <a:ea typeface="华文楷体" panose="02010600040101010101" pitchFamily="2" charset="-122"/>
              </a:endParaRPr>
            </a:p>
          </p:txBody>
        </p:sp>
      </p:grpSp>
    </p:spTree>
  </p:cSld>
  <p:clrMapOvr>
    <a:masterClrMapping/>
  </p:clrMapOvr>
  <p:transition spd="slow">
    <p:wipe/>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AutoShape 2"/>
          <p:cNvSpPr/>
          <p:nvPr/>
        </p:nvSpPr>
        <p:spPr>
          <a:xfrm>
            <a:off x="2073275" y="3500438"/>
            <a:ext cx="7235825" cy="2808287"/>
          </a:xfrm>
          <a:prstGeom prst="triangle">
            <a:avLst>
              <a:gd name="adj" fmla="val 50000"/>
            </a:avLst>
          </a:prstGeom>
          <a:solidFill>
            <a:srgbClr val="CC99FF"/>
          </a:solidFill>
          <a:ln w="9525" cap="flat" cmpd="sng">
            <a:solidFill>
              <a:schemeClr val="tx1"/>
            </a:solidFill>
            <a:prstDash val="solid"/>
            <a:miter/>
            <a:headEnd type="none" w="med" len="med"/>
            <a:tailEnd type="none" w="med" len="med"/>
          </a:ln>
        </p:spPr>
        <p:txBody>
          <a:bodyPr wrap="none" anchor="ctr"/>
          <a:p>
            <a:endParaRPr lang="zh-CN" altLang="en-US" sz="3200" dirty="0">
              <a:latin typeface="Arial" panose="020B0604020202020204" pitchFamily="34" charset="0"/>
              <a:ea typeface="宋体" panose="02010600030101010101" pitchFamily="2" charset="-122"/>
            </a:endParaRPr>
          </a:p>
        </p:txBody>
      </p:sp>
      <p:sp>
        <p:nvSpPr>
          <p:cNvPr id="137219" name="AutoShape 3"/>
          <p:cNvSpPr/>
          <p:nvPr/>
        </p:nvSpPr>
        <p:spPr>
          <a:xfrm flipV="1">
            <a:off x="2073275" y="1989138"/>
            <a:ext cx="7235825" cy="3095625"/>
          </a:xfrm>
          <a:prstGeom prst="triangle">
            <a:avLst>
              <a:gd name="adj" fmla="val 50000"/>
            </a:avLst>
          </a:prstGeom>
          <a:solidFill>
            <a:srgbClr val="CC99FF"/>
          </a:solidFill>
          <a:ln w="9525" cap="flat" cmpd="sng">
            <a:solidFill>
              <a:schemeClr val="tx1"/>
            </a:solidFill>
            <a:prstDash val="solid"/>
            <a:miter/>
            <a:headEnd type="none" w="med" len="med"/>
            <a:tailEnd type="none" w="med" len="med"/>
          </a:ln>
        </p:spPr>
        <p:txBody>
          <a:bodyPr wrap="none" anchor="ctr"/>
          <a:p>
            <a:endParaRPr lang="zh-CN" altLang="en-US" sz="3200" dirty="0">
              <a:latin typeface="Arial" panose="020B0604020202020204" pitchFamily="34" charset="0"/>
              <a:ea typeface="宋体" panose="02010600030101010101" pitchFamily="2" charset="-122"/>
            </a:endParaRPr>
          </a:p>
        </p:txBody>
      </p:sp>
      <p:sp>
        <p:nvSpPr>
          <p:cNvPr id="118788" name="Rectangle 4"/>
          <p:cNvSpPr>
            <a:spLocks noGrp="1"/>
          </p:cNvSpPr>
          <p:nvPr>
            <p:ph type="title" idx="4294967295"/>
          </p:nvPr>
        </p:nvSpPr>
        <p:spPr>
          <a:xfrm>
            <a:off x="1912938" y="214313"/>
            <a:ext cx="7612062" cy="1462087"/>
          </a:xfrm>
        </p:spPr>
        <p:txBody>
          <a:bodyPr vert="horz" wrap="square" lIns="91440" tIns="45720" rIns="91440" bIns="45720" anchor="ctr"/>
          <a:p>
            <a:pPr eaLnBrk="1" hangingPunct="1"/>
            <a:r>
              <a:rPr lang="zh-CN" altLang="en-US" dirty="0"/>
              <a:t>沙漏计时器形状的</a:t>
            </a:r>
            <a:br>
              <a:rPr lang="en-US" altLang="zh-CN" dirty="0"/>
            </a:br>
            <a:r>
              <a:rPr lang="en-US" altLang="zh-CN" dirty="0"/>
              <a:t>TCP/IP</a:t>
            </a:r>
            <a:r>
              <a:rPr lang="zh-CN" altLang="en-US" dirty="0"/>
              <a:t>协议族</a:t>
            </a:r>
            <a:r>
              <a:rPr lang="en-US" altLang="zh-CN" dirty="0"/>
              <a:t> </a:t>
            </a:r>
            <a:endParaRPr lang="en-US" altLang="zh-CN" dirty="0"/>
          </a:p>
        </p:txBody>
      </p:sp>
      <p:sp>
        <p:nvSpPr>
          <p:cNvPr id="118789" name="Rectangle 5"/>
          <p:cNvSpPr/>
          <p:nvPr/>
        </p:nvSpPr>
        <p:spPr>
          <a:xfrm>
            <a:off x="3175000" y="2179638"/>
            <a:ext cx="814388" cy="393700"/>
          </a:xfrm>
          <a:prstGeom prst="rect">
            <a:avLst/>
          </a:prstGeom>
          <a:solidFill>
            <a:srgbClr val="CCECFF"/>
          </a:solidFill>
          <a:ln w="9525" cap="flat" cmpd="sng">
            <a:solidFill>
              <a:schemeClr val="tx1"/>
            </a:solidFill>
            <a:prstDash val="solid"/>
            <a:miter/>
            <a:headEnd type="none" w="med" len="med"/>
            <a:tailEnd type="none" w="med" len="med"/>
          </a:ln>
          <a:effectLst>
            <a:outerShdw dist="53882" dir="2699999" algn="ctr" rotWithShape="0">
              <a:schemeClr val="bg2"/>
            </a:outerShdw>
          </a:effectLst>
        </p:spPr>
        <p:txBody>
          <a:bodyPr wrap="none" anchor="ctr"/>
          <a:p>
            <a:pPr algn="ctr"/>
            <a:r>
              <a:rPr lang="en-US" altLang="zh-CN" sz="2000" dirty="0">
                <a:solidFill>
                  <a:srgbClr val="333399"/>
                </a:solidFill>
                <a:latin typeface="Arial" panose="020B0604020202020204" pitchFamily="34" charset="0"/>
                <a:ea typeface="黑体" panose="02010609060101010101" pitchFamily="2" charset="-122"/>
              </a:rPr>
              <a:t>HTTP</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118790" name="Rectangle 6"/>
          <p:cNvSpPr/>
          <p:nvPr/>
        </p:nvSpPr>
        <p:spPr>
          <a:xfrm>
            <a:off x="4722813" y="2179638"/>
            <a:ext cx="815975" cy="393700"/>
          </a:xfrm>
          <a:prstGeom prst="rect">
            <a:avLst/>
          </a:prstGeom>
          <a:solidFill>
            <a:srgbClr val="CCECFF"/>
          </a:solidFill>
          <a:ln w="9525" cap="flat" cmpd="sng">
            <a:solidFill>
              <a:schemeClr val="tx1"/>
            </a:solidFill>
            <a:prstDash val="solid"/>
            <a:miter/>
            <a:headEnd type="none" w="med" len="med"/>
            <a:tailEnd type="none" w="med" len="med"/>
          </a:ln>
          <a:effectLst>
            <a:outerShdw dist="53882" dir="2699999" algn="ctr" rotWithShape="0">
              <a:schemeClr val="bg2"/>
            </a:outerShdw>
          </a:effectLst>
        </p:spPr>
        <p:txBody>
          <a:bodyPr wrap="none" anchor="ctr"/>
          <a:p>
            <a:pPr algn="ctr"/>
            <a:r>
              <a:rPr lang="en-US" altLang="zh-CN" sz="2000" dirty="0">
                <a:solidFill>
                  <a:srgbClr val="333399"/>
                </a:solidFill>
                <a:latin typeface="Arial" panose="020B0604020202020204" pitchFamily="34" charset="0"/>
                <a:ea typeface="黑体" panose="02010609060101010101" pitchFamily="2" charset="-122"/>
              </a:rPr>
              <a:t>SMTP</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118791" name="Rectangle 7"/>
          <p:cNvSpPr/>
          <p:nvPr/>
        </p:nvSpPr>
        <p:spPr>
          <a:xfrm>
            <a:off x="5864225" y="2179638"/>
            <a:ext cx="814388" cy="393700"/>
          </a:xfrm>
          <a:prstGeom prst="rect">
            <a:avLst/>
          </a:prstGeom>
          <a:solidFill>
            <a:srgbClr val="CCECFF"/>
          </a:solidFill>
          <a:ln w="9525" cap="flat" cmpd="sng">
            <a:solidFill>
              <a:schemeClr val="tx1"/>
            </a:solidFill>
            <a:prstDash val="solid"/>
            <a:miter/>
            <a:headEnd type="none" w="med" len="med"/>
            <a:tailEnd type="none" w="med" len="med"/>
          </a:ln>
          <a:effectLst>
            <a:outerShdw dist="53882" dir="2699999" algn="ctr" rotWithShape="0">
              <a:schemeClr val="bg2"/>
            </a:outerShdw>
          </a:effectLst>
        </p:spPr>
        <p:txBody>
          <a:bodyPr wrap="none" anchor="ctr"/>
          <a:p>
            <a:pPr algn="ctr"/>
            <a:r>
              <a:rPr lang="en-US" altLang="zh-CN" sz="2000" dirty="0">
                <a:solidFill>
                  <a:srgbClr val="333399"/>
                </a:solidFill>
                <a:latin typeface="Arial" panose="020B0604020202020204" pitchFamily="34" charset="0"/>
                <a:ea typeface="黑体" panose="02010609060101010101" pitchFamily="2" charset="-122"/>
              </a:rPr>
              <a:t>DNS</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118792" name="Rectangle 8"/>
          <p:cNvSpPr/>
          <p:nvPr/>
        </p:nvSpPr>
        <p:spPr>
          <a:xfrm>
            <a:off x="7412038" y="2179638"/>
            <a:ext cx="815975" cy="393700"/>
          </a:xfrm>
          <a:prstGeom prst="rect">
            <a:avLst/>
          </a:prstGeom>
          <a:solidFill>
            <a:srgbClr val="CCECFF"/>
          </a:solidFill>
          <a:ln w="9525" cap="flat" cmpd="sng">
            <a:solidFill>
              <a:schemeClr val="tx1"/>
            </a:solidFill>
            <a:prstDash val="solid"/>
            <a:miter/>
            <a:headEnd type="none" w="med" len="med"/>
            <a:tailEnd type="none" w="med" len="med"/>
          </a:ln>
          <a:effectLst>
            <a:outerShdw dist="53882" dir="2699999" algn="ctr" rotWithShape="0">
              <a:schemeClr val="bg2"/>
            </a:outerShdw>
          </a:effectLst>
        </p:spPr>
        <p:txBody>
          <a:bodyPr wrap="none" anchor="ctr"/>
          <a:p>
            <a:pPr algn="ctr"/>
            <a:r>
              <a:rPr lang="en-US" altLang="zh-CN" sz="2000" dirty="0">
                <a:solidFill>
                  <a:srgbClr val="333399"/>
                </a:solidFill>
                <a:latin typeface="Arial" panose="020B0604020202020204" pitchFamily="34" charset="0"/>
                <a:ea typeface="黑体" panose="02010609060101010101" pitchFamily="2" charset="-122"/>
              </a:rPr>
              <a:t>RTP</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118793" name="Rectangle 9"/>
          <p:cNvSpPr/>
          <p:nvPr/>
        </p:nvSpPr>
        <p:spPr>
          <a:xfrm>
            <a:off x="3908425" y="3124200"/>
            <a:ext cx="814388" cy="393700"/>
          </a:xfrm>
          <a:prstGeom prst="rect">
            <a:avLst/>
          </a:prstGeom>
          <a:solidFill>
            <a:srgbClr val="FFFF99"/>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en-US" altLang="zh-CN" sz="2000" dirty="0">
                <a:solidFill>
                  <a:srgbClr val="333399"/>
                </a:solidFill>
                <a:latin typeface="Arial" panose="020B0604020202020204" pitchFamily="34" charset="0"/>
                <a:ea typeface="黑体" panose="02010609060101010101" pitchFamily="2" charset="-122"/>
              </a:rPr>
              <a:t>TCP</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118794" name="Rectangle 10"/>
          <p:cNvSpPr/>
          <p:nvPr/>
        </p:nvSpPr>
        <p:spPr>
          <a:xfrm>
            <a:off x="6678613" y="3124200"/>
            <a:ext cx="815975" cy="393700"/>
          </a:xfrm>
          <a:prstGeom prst="rect">
            <a:avLst/>
          </a:prstGeom>
          <a:solidFill>
            <a:srgbClr val="FFFF99"/>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en-US" altLang="zh-CN" sz="2000" dirty="0">
                <a:solidFill>
                  <a:srgbClr val="333399"/>
                </a:solidFill>
                <a:latin typeface="Arial" panose="020B0604020202020204" pitchFamily="34" charset="0"/>
                <a:ea typeface="黑体" panose="02010609060101010101" pitchFamily="2" charset="-122"/>
              </a:rPr>
              <a:t>UDP</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137227" name="Rectangle 11"/>
          <p:cNvSpPr/>
          <p:nvPr/>
        </p:nvSpPr>
        <p:spPr>
          <a:xfrm>
            <a:off x="5292725" y="4229100"/>
            <a:ext cx="815975" cy="393700"/>
          </a:xfrm>
          <a:prstGeom prst="rect">
            <a:avLst/>
          </a:prstGeom>
          <a:solidFill>
            <a:srgbClr val="FF99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en-US" altLang="zh-CN" sz="2000" dirty="0">
                <a:solidFill>
                  <a:srgbClr val="333399"/>
                </a:solidFill>
                <a:latin typeface="Arial" panose="020B0604020202020204" pitchFamily="34" charset="0"/>
                <a:ea typeface="黑体" panose="02010609060101010101" pitchFamily="2" charset="-122"/>
              </a:rPr>
              <a:t>IP</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118796" name="Rectangle 12"/>
          <p:cNvSpPr/>
          <p:nvPr/>
        </p:nvSpPr>
        <p:spPr>
          <a:xfrm>
            <a:off x="3175000" y="5508625"/>
            <a:ext cx="1304925" cy="549275"/>
          </a:xfrm>
          <a:prstGeom prst="rect">
            <a:avLst/>
          </a:prstGeom>
          <a:solidFill>
            <a:srgbClr val="99FF66"/>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endParaRPr lang="zh-CN" altLang="zh-CN" sz="1600" dirty="0">
              <a:latin typeface="Times New Roman" panose="02020603050405020304" pitchFamily="18" charset="0"/>
              <a:ea typeface="宋体" panose="02010600030101010101" pitchFamily="2" charset="-122"/>
            </a:endParaRPr>
          </a:p>
        </p:txBody>
      </p:sp>
      <p:sp>
        <p:nvSpPr>
          <p:cNvPr id="118797" name="Rectangle 13"/>
          <p:cNvSpPr/>
          <p:nvPr/>
        </p:nvSpPr>
        <p:spPr>
          <a:xfrm>
            <a:off x="4886325" y="5508625"/>
            <a:ext cx="1303338" cy="549275"/>
          </a:xfrm>
          <a:prstGeom prst="rect">
            <a:avLst/>
          </a:prstGeom>
          <a:solidFill>
            <a:srgbClr val="99FF66"/>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endParaRPr lang="zh-CN" altLang="zh-CN" sz="1600" dirty="0">
              <a:latin typeface="Times New Roman" panose="02020603050405020304" pitchFamily="18" charset="0"/>
              <a:ea typeface="宋体" panose="02010600030101010101" pitchFamily="2" charset="-122"/>
            </a:endParaRPr>
          </a:p>
        </p:txBody>
      </p:sp>
      <p:sp>
        <p:nvSpPr>
          <p:cNvPr id="118798" name="Rectangle 14"/>
          <p:cNvSpPr/>
          <p:nvPr/>
        </p:nvSpPr>
        <p:spPr>
          <a:xfrm>
            <a:off x="6924675" y="5508625"/>
            <a:ext cx="1303338" cy="549275"/>
          </a:xfrm>
          <a:prstGeom prst="rect">
            <a:avLst/>
          </a:prstGeom>
          <a:solidFill>
            <a:srgbClr val="99FF66"/>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endParaRPr lang="zh-CN" altLang="zh-CN" sz="1600" dirty="0">
              <a:latin typeface="Times New Roman" panose="02020603050405020304" pitchFamily="18" charset="0"/>
              <a:ea typeface="宋体" panose="02010600030101010101" pitchFamily="2" charset="-122"/>
            </a:endParaRPr>
          </a:p>
        </p:txBody>
      </p:sp>
      <p:sp>
        <p:nvSpPr>
          <p:cNvPr id="118799" name="Line 15"/>
          <p:cNvSpPr/>
          <p:nvPr/>
        </p:nvSpPr>
        <p:spPr>
          <a:xfrm>
            <a:off x="1219200" y="4938713"/>
            <a:ext cx="7334250" cy="0"/>
          </a:xfrm>
          <a:prstGeom prst="line">
            <a:avLst/>
          </a:prstGeom>
          <a:ln w="9525" cap="flat" cmpd="sng">
            <a:solidFill>
              <a:schemeClr val="tx1"/>
            </a:solidFill>
            <a:prstDash val="dash"/>
            <a:headEnd type="none" w="med" len="med"/>
            <a:tailEnd type="none" w="med" len="med"/>
          </a:ln>
        </p:spPr>
      </p:sp>
      <p:sp>
        <p:nvSpPr>
          <p:cNvPr id="118800" name="Line 16"/>
          <p:cNvSpPr/>
          <p:nvPr/>
        </p:nvSpPr>
        <p:spPr>
          <a:xfrm>
            <a:off x="1219200" y="3914775"/>
            <a:ext cx="7334250" cy="0"/>
          </a:xfrm>
          <a:prstGeom prst="line">
            <a:avLst/>
          </a:prstGeom>
          <a:ln w="9525" cap="flat" cmpd="sng">
            <a:solidFill>
              <a:schemeClr val="tx1"/>
            </a:solidFill>
            <a:prstDash val="dash"/>
            <a:headEnd type="none" w="med" len="med"/>
            <a:tailEnd type="none" w="med" len="med"/>
          </a:ln>
        </p:spPr>
      </p:sp>
      <p:sp>
        <p:nvSpPr>
          <p:cNvPr id="118801" name="Line 17"/>
          <p:cNvSpPr/>
          <p:nvPr/>
        </p:nvSpPr>
        <p:spPr>
          <a:xfrm>
            <a:off x="1219200" y="2887663"/>
            <a:ext cx="7334250" cy="0"/>
          </a:xfrm>
          <a:prstGeom prst="line">
            <a:avLst/>
          </a:prstGeom>
          <a:ln w="9525" cap="flat" cmpd="sng">
            <a:solidFill>
              <a:schemeClr val="tx1"/>
            </a:solidFill>
            <a:prstDash val="dash"/>
            <a:headEnd type="none" w="med" len="med"/>
            <a:tailEnd type="none" w="med" len="med"/>
          </a:ln>
        </p:spPr>
      </p:sp>
      <p:sp>
        <p:nvSpPr>
          <p:cNvPr id="118802" name="Text Box 18"/>
          <p:cNvSpPr txBox="1"/>
          <p:nvPr/>
        </p:nvSpPr>
        <p:spPr>
          <a:xfrm>
            <a:off x="1462088" y="4184650"/>
            <a:ext cx="944880" cy="398780"/>
          </a:xfrm>
          <a:prstGeom prst="rect">
            <a:avLst/>
          </a:prstGeom>
          <a:noFill/>
          <a:ln w="9525">
            <a:noFill/>
          </a:ln>
        </p:spPr>
        <p:txBody>
          <a:bodyPr wrap="none">
            <a:spAutoFit/>
          </a:bodyPr>
          <a:p>
            <a:r>
              <a:rPr lang="zh-CN" altLang="en-US" sz="2000" dirty="0">
                <a:solidFill>
                  <a:srgbClr val="333399"/>
                </a:solidFill>
                <a:latin typeface="Arial" panose="020B0604020202020204" pitchFamily="34" charset="0"/>
                <a:ea typeface="黑体" panose="02010609060101010101" pitchFamily="2" charset="-122"/>
              </a:rPr>
              <a:t>网际层</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18803" name="Text Box 19"/>
          <p:cNvSpPr txBox="1"/>
          <p:nvPr/>
        </p:nvSpPr>
        <p:spPr>
          <a:xfrm>
            <a:off x="1208088" y="5445125"/>
            <a:ext cx="1452880" cy="398780"/>
          </a:xfrm>
          <a:prstGeom prst="rect">
            <a:avLst/>
          </a:prstGeom>
          <a:noFill/>
          <a:ln w="9525">
            <a:noFill/>
          </a:ln>
        </p:spPr>
        <p:txBody>
          <a:bodyPr wrap="none">
            <a:spAutoFit/>
          </a:bodyPr>
          <a:p>
            <a:r>
              <a:rPr lang="zh-CN" altLang="en-US" sz="2000" dirty="0">
                <a:solidFill>
                  <a:srgbClr val="333399"/>
                </a:solidFill>
                <a:latin typeface="Arial" panose="020B0604020202020204" pitchFamily="34" charset="0"/>
                <a:ea typeface="黑体" panose="02010609060101010101" pitchFamily="2" charset="-122"/>
              </a:rPr>
              <a:t>网络接口层</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18804" name="Text Box 20"/>
          <p:cNvSpPr txBox="1"/>
          <p:nvPr/>
        </p:nvSpPr>
        <p:spPr>
          <a:xfrm>
            <a:off x="1463675" y="3176588"/>
            <a:ext cx="944880" cy="398780"/>
          </a:xfrm>
          <a:prstGeom prst="rect">
            <a:avLst/>
          </a:prstGeom>
          <a:noFill/>
          <a:ln w="9525">
            <a:noFill/>
          </a:ln>
        </p:spPr>
        <p:txBody>
          <a:bodyPr wrap="none">
            <a:spAutoFit/>
          </a:bodyPr>
          <a:p>
            <a:r>
              <a:rPr lang="zh-CN" altLang="en-US" sz="2000" dirty="0">
                <a:solidFill>
                  <a:srgbClr val="333399"/>
                </a:solidFill>
                <a:latin typeface="Arial" panose="020B0604020202020204" pitchFamily="34" charset="0"/>
                <a:ea typeface="黑体" panose="02010609060101010101" pitchFamily="2" charset="-122"/>
              </a:rPr>
              <a:t>运输层</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18805" name="Text Box 21"/>
          <p:cNvSpPr txBox="1"/>
          <p:nvPr/>
        </p:nvSpPr>
        <p:spPr>
          <a:xfrm>
            <a:off x="1516063" y="2168525"/>
            <a:ext cx="944880" cy="398780"/>
          </a:xfrm>
          <a:prstGeom prst="rect">
            <a:avLst/>
          </a:prstGeom>
          <a:noFill/>
          <a:ln w="9525">
            <a:noFill/>
          </a:ln>
        </p:spPr>
        <p:txBody>
          <a:bodyPr wrap="none">
            <a:spAutoFit/>
          </a:bodyPr>
          <a:p>
            <a:r>
              <a:rPr lang="zh-CN" altLang="en-US" sz="2000" dirty="0">
                <a:solidFill>
                  <a:srgbClr val="333399"/>
                </a:solidFill>
                <a:latin typeface="Arial" panose="020B0604020202020204" pitchFamily="34" charset="0"/>
                <a:ea typeface="黑体" panose="02010609060101010101" pitchFamily="2" charset="-122"/>
              </a:rPr>
              <a:t>应用层</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18806" name="Text Box 22"/>
          <p:cNvSpPr txBox="1"/>
          <p:nvPr/>
        </p:nvSpPr>
        <p:spPr>
          <a:xfrm>
            <a:off x="4116388" y="2095500"/>
            <a:ext cx="436880" cy="398780"/>
          </a:xfrm>
          <a:prstGeom prst="rect">
            <a:avLst/>
          </a:prstGeom>
          <a:noFill/>
          <a:ln w="9525">
            <a:noFill/>
          </a:ln>
        </p:spPr>
        <p:txBody>
          <a:bodyPr wrap="none">
            <a:spAutoFit/>
          </a:bodyPr>
          <a:p>
            <a:r>
              <a:rPr lang="en-US" altLang="zh-CN" sz="2000" b="1" dirty="0">
                <a:solidFill>
                  <a:srgbClr val="333399"/>
                </a:solidFill>
                <a:latin typeface="Times New Roman" panose="02020603050405020304" pitchFamily="18" charset="0"/>
                <a:ea typeface="黑体" panose="02010609060101010101" pitchFamily="2" charset="-122"/>
              </a:rPr>
              <a:t>…</a:t>
            </a:r>
            <a:endParaRPr lang="en-US" altLang="zh-CN" sz="2000" b="1" dirty="0">
              <a:solidFill>
                <a:srgbClr val="333399"/>
              </a:solidFill>
              <a:latin typeface="Times New Roman" panose="02020603050405020304" pitchFamily="18" charset="0"/>
              <a:ea typeface="黑体" panose="02010609060101010101" pitchFamily="2" charset="-122"/>
            </a:endParaRPr>
          </a:p>
        </p:txBody>
      </p:sp>
      <p:sp>
        <p:nvSpPr>
          <p:cNvPr id="118807" name="Text Box 23"/>
          <p:cNvSpPr txBox="1"/>
          <p:nvPr/>
        </p:nvSpPr>
        <p:spPr>
          <a:xfrm>
            <a:off x="6811963" y="2095500"/>
            <a:ext cx="436880" cy="398780"/>
          </a:xfrm>
          <a:prstGeom prst="rect">
            <a:avLst/>
          </a:prstGeom>
          <a:noFill/>
          <a:ln w="9525">
            <a:noFill/>
          </a:ln>
        </p:spPr>
        <p:txBody>
          <a:bodyPr wrap="none">
            <a:spAutoFit/>
          </a:bodyPr>
          <a:p>
            <a:r>
              <a:rPr lang="en-US" altLang="zh-CN" sz="2000" b="1" dirty="0">
                <a:solidFill>
                  <a:srgbClr val="333399"/>
                </a:solidFill>
                <a:latin typeface="Times New Roman" panose="02020603050405020304" pitchFamily="18" charset="0"/>
                <a:ea typeface="黑体" panose="02010609060101010101" pitchFamily="2" charset="-122"/>
              </a:rPr>
              <a:t>…</a:t>
            </a:r>
            <a:endParaRPr lang="en-US" altLang="zh-CN" sz="2000" b="1" dirty="0">
              <a:solidFill>
                <a:srgbClr val="333399"/>
              </a:solidFill>
              <a:latin typeface="Times New Roman" panose="02020603050405020304" pitchFamily="18" charset="0"/>
              <a:ea typeface="黑体" panose="02010609060101010101" pitchFamily="2" charset="-122"/>
            </a:endParaRPr>
          </a:p>
        </p:txBody>
      </p:sp>
      <p:sp>
        <p:nvSpPr>
          <p:cNvPr id="118808" name="Text Box 24"/>
          <p:cNvSpPr txBox="1"/>
          <p:nvPr/>
        </p:nvSpPr>
        <p:spPr>
          <a:xfrm>
            <a:off x="6357938" y="5492750"/>
            <a:ext cx="386080" cy="337185"/>
          </a:xfrm>
          <a:prstGeom prst="rect">
            <a:avLst/>
          </a:prstGeom>
          <a:noFill/>
          <a:ln w="9525">
            <a:noFill/>
          </a:ln>
        </p:spPr>
        <p:txBody>
          <a:bodyPr wrap="none">
            <a:spAutoFit/>
          </a:bodyPr>
          <a:p>
            <a:r>
              <a:rPr lang="en-US" altLang="zh-CN" sz="1600" b="1" dirty="0">
                <a:latin typeface="Times New Roman" panose="02020603050405020304" pitchFamily="18" charset="0"/>
                <a:ea typeface="宋体" panose="02010600030101010101" pitchFamily="2" charset="-122"/>
              </a:rPr>
              <a:t>…</a:t>
            </a:r>
            <a:endParaRPr lang="en-US" altLang="zh-CN" sz="1600" b="1" dirty="0">
              <a:latin typeface="Times New Roman" panose="02020603050405020304" pitchFamily="18" charset="0"/>
              <a:ea typeface="宋体" panose="02010600030101010101" pitchFamily="2" charset="-122"/>
            </a:endParaRPr>
          </a:p>
        </p:txBody>
      </p:sp>
      <p:sp>
        <p:nvSpPr>
          <p:cNvPr id="118809" name="Line 25"/>
          <p:cNvSpPr/>
          <p:nvPr/>
        </p:nvSpPr>
        <p:spPr>
          <a:xfrm>
            <a:off x="3570288" y="2600325"/>
            <a:ext cx="509587" cy="547688"/>
          </a:xfrm>
          <a:prstGeom prst="line">
            <a:avLst/>
          </a:prstGeom>
          <a:ln w="28575" cap="flat" cmpd="sng">
            <a:solidFill>
              <a:srgbClr val="333399"/>
            </a:solidFill>
            <a:prstDash val="solid"/>
            <a:headEnd type="triangle" w="med" len="lg"/>
            <a:tailEnd type="triangle" w="med" len="lg"/>
          </a:ln>
        </p:spPr>
      </p:sp>
      <p:sp>
        <p:nvSpPr>
          <p:cNvPr id="118810" name="Line 26"/>
          <p:cNvSpPr/>
          <p:nvPr/>
        </p:nvSpPr>
        <p:spPr>
          <a:xfrm>
            <a:off x="6254750" y="2617788"/>
            <a:ext cx="587375" cy="495300"/>
          </a:xfrm>
          <a:prstGeom prst="line">
            <a:avLst/>
          </a:prstGeom>
          <a:ln w="28575" cap="flat" cmpd="sng">
            <a:solidFill>
              <a:srgbClr val="333399"/>
            </a:solidFill>
            <a:prstDash val="solid"/>
            <a:headEnd type="triangle" w="med" len="lg"/>
            <a:tailEnd type="triangle" w="med" len="lg"/>
          </a:ln>
        </p:spPr>
      </p:sp>
      <p:sp>
        <p:nvSpPr>
          <p:cNvPr id="118811" name="Line 27"/>
          <p:cNvSpPr/>
          <p:nvPr/>
        </p:nvSpPr>
        <p:spPr>
          <a:xfrm flipH="1">
            <a:off x="4532313" y="2601913"/>
            <a:ext cx="584200" cy="520700"/>
          </a:xfrm>
          <a:prstGeom prst="line">
            <a:avLst/>
          </a:prstGeom>
          <a:ln w="28575" cap="flat" cmpd="sng">
            <a:solidFill>
              <a:srgbClr val="333399"/>
            </a:solidFill>
            <a:prstDash val="solid"/>
            <a:headEnd type="triangle" w="med" len="lg"/>
            <a:tailEnd type="triangle" w="med" len="lg"/>
          </a:ln>
        </p:spPr>
      </p:sp>
      <p:sp>
        <p:nvSpPr>
          <p:cNvPr id="118812" name="Line 28"/>
          <p:cNvSpPr/>
          <p:nvPr/>
        </p:nvSpPr>
        <p:spPr>
          <a:xfrm flipH="1">
            <a:off x="7246938" y="2601913"/>
            <a:ext cx="573087" cy="527050"/>
          </a:xfrm>
          <a:prstGeom prst="line">
            <a:avLst/>
          </a:prstGeom>
          <a:ln w="28575" cap="flat" cmpd="sng">
            <a:solidFill>
              <a:srgbClr val="333399"/>
            </a:solidFill>
            <a:prstDash val="solid"/>
            <a:headEnd type="triangle" w="med" len="lg"/>
            <a:tailEnd type="triangle" w="med" len="lg"/>
          </a:ln>
        </p:spPr>
      </p:sp>
      <p:sp>
        <p:nvSpPr>
          <p:cNvPr id="118813" name="Line 29"/>
          <p:cNvSpPr/>
          <p:nvPr/>
        </p:nvSpPr>
        <p:spPr>
          <a:xfrm>
            <a:off x="4311650" y="3549650"/>
            <a:ext cx="1149350" cy="661988"/>
          </a:xfrm>
          <a:prstGeom prst="line">
            <a:avLst/>
          </a:prstGeom>
          <a:ln w="28575" cap="flat" cmpd="sng">
            <a:solidFill>
              <a:srgbClr val="333399"/>
            </a:solidFill>
            <a:prstDash val="solid"/>
            <a:headEnd type="triangle" w="med" len="lg"/>
            <a:tailEnd type="triangle" w="med" len="lg"/>
          </a:ln>
        </p:spPr>
      </p:sp>
      <p:sp>
        <p:nvSpPr>
          <p:cNvPr id="118814" name="Line 30"/>
          <p:cNvSpPr/>
          <p:nvPr/>
        </p:nvSpPr>
        <p:spPr>
          <a:xfrm flipH="1">
            <a:off x="5945188" y="3565525"/>
            <a:ext cx="1152525" cy="647700"/>
          </a:xfrm>
          <a:prstGeom prst="line">
            <a:avLst/>
          </a:prstGeom>
          <a:ln w="28575" cap="flat" cmpd="sng">
            <a:solidFill>
              <a:srgbClr val="333399"/>
            </a:solidFill>
            <a:prstDash val="solid"/>
            <a:headEnd type="triangle" w="med" len="lg"/>
            <a:tailEnd type="triangle" w="med" len="lg"/>
          </a:ln>
        </p:spPr>
      </p:sp>
      <p:sp>
        <p:nvSpPr>
          <p:cNvPr id="118815" name="Line 31"/>
          <p:cNvSpPr/>
          <p:nvPr/>
        </p:nvSpPr>
        <p:spPr>
          <a:xfrm>
            <a:off x="5989638" y="4676775"/>
            <a:ext cx="1627187" cy="839788"/>
          </a:xfrm>
          <a:prstGeom prst="line">
            <a:avLst/>
          </a:prstGeom>
          <a:ln w="28575" cap="flat" cmpd="sng">
            <a:solidFill>
              <a:srgbClr val="333399"/>
            </a:solidFill>
            <a:prstDash val="solid"/>
            <a:headEnd type="triangle" w="med" len="lg"/>
            <a:tailEnd type="triangle" w="med" len="lg"/>
          </a:ln>
        </p:spPr>
      </p:sp>
      <p:sp>
        <p:nvSpPr>
          <p:cNvPr id="118816" name="Line 32"/>
          <p:cNvSpPr/>
          <p:nvPr/>
        </p:nvSpPr>
        <p:spPr>
          <a:xfrm flipH="1">
            <a:off x="3729038" y="4667250"/>
            <a:ext cx="1646237" cy="849313"/>
          </a:xfrm>
          <a:prstGeom prst="line">
            <a:avLst/>
          </a:prstGeom>
          <a:ln w="28575" cap="flat" cmpd="sng">
            <a:solidFill>
              <a:srgbClr val="333399"/>
            </a:solidFill>
            <a:prstDash val="solid"/>
            <a:headEnd type="triangle" w="med" len="lg"/>
            <a:tailEnd type="triangle" w="med" len="lg"/>
          </a:ln>
        </p:spPr>
      </p:sp>
      <p:sp>
        <p:nvSpPr>
          <p:cNvPr id="118817" name="Line 33"/>
          <p:cNvSpPr/>
          <p:nvPr/>
        </p:nvSpPr>
        <p:spPr>
          <a:xfrm flipH="1">
            <a:off x="5457825" y="4622800"/>
            <a:ext cx="244475" cy="893763"/>
          </a:xfrm>
          <a:prstGeom prst="line">
            <a:avLst/>
          </a:prstGeom>
          <a:ln w="28575" cap="flat" cmpd="sng">
            <a:solidFill>
              <a:srgbClr val="333399"/>
            </a:solidFill>
            <a:prstDash val="solid"/>
            <a:headEnd type="triangle" w="med" len="lg"/>
            <a:tailEnd type="triangle" w="med" len="lg"/>
          </a:ln>
        </p:spPr>
      </p:sp>
      <p:sp>
        <p:nvSpPr>
          <p:cNvPr id="118818" name="Text Box 34"/>
          <p:cNvSpPr txBox="1"/>
          <p:nvPr/>
        </p:nvSpPr>
        <p:spPr>
          <a:xfrm>
            <a:off x="3128963" y="5605463"/>
            <a:ext cx="1375410" cy="398780"/>
          </a:xfrm>
          <a:prstGeom prst="rect">
            <a:avLst/>
          </a:prstGeom>
          <a:noFill/>
          <a:ln w="9525">
            <a:noFill/>
          </a:ln>
        </p:spPr>
        <p:txBody>
          <a:bodyPr wrap="none">
            <a:spAutoFit/>
          </a:bodyPr>
          <a:p>
            <a:r>
              <a:rPr lang="zh-CN" altLang="en-US" sz="2000" dirty="0">
                <a:solidFill>
                  <a:srgbClr val="333399"/>
                </a:solidFill>
                <a:latin typeface="Arial" panose="020B0604020202020204" pitchFamily="34" charset="0"/>
                <a:ea typeface="黑体" panose="02010609060101010101" pitchFamily="2" charset="-122"/>
              </a:rPr>
              <a:t>网络接口</a:t>
            </a:r>
            <a:r>
              <a:rPr lang="en-US" altLang="zh-CN" sz="1000" dirty="0">
                <a:solidFill>
                  <a:srgbClr val="333399"/>
                </a:solidFill>
                <a:latin typeface="Arial" panose="020B0604020202020204" pitchFamily="34" charset="0"/>
                <a:ea typeface="黑体" panose="02010609060101010101" pitchFamily="2" charset="-122"/>
              </a:rPr>
              <a:t> </a:t>
            </a:r>
            <a:r>
              <a:rPr lang="en-US" altLang="zh-CN" sz="2000" dirty="0">
                <a:solidFill>
                  <a:srgbClr val="333399"/>
                </a:solidFill>
                <a:latin typeface="Arial" panose="020B0604020202020204" pitchFamily="34" charset="0"/>
                <a:ea typeface="黑体" panose="02010609060101010101" pitchFamily="2" charset="-122"/>
              </a:rPr>
              <a:t>1</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118819" name="Text Box 35"/>
          <p:cNvSpPr txBox="1"/>
          <p:nvPr/>
        </p:nvSpPr>
        <p:spPr>
          <a:xfrm>
            <a:off x="4846638" y="5573713"/>
            <a:ext cx="1375410" cy="398780"/>
          </a:xfrm>
          <a:prstGeom prst="rect">
            <a:avLst/>
          </a:prstGeom>
          <a:noFill/>
          <a:ln w="9525">
            <a:noFill/>
          </a:ln>
        </p:spPr>
        <p:txBody>
          <a:bodyPr wrap="none">
            <a:spAutoFit/>
          </a:bodyPr>
          <a:p>
            <a:r>
              <a:rPr lang="zh-CN" altLang="en-US" sz="2000" dirty="0">
                <a:solidFill>
                  <a:srgbClr val="333399"/>
                </a:solidFill>
                <a:latin typeface="Arial" panose="020B0604020202020204" pitchFamily="34" charset="0"/>
                <a:ea typeface="黑体" panose="02010609060101010101" pitchFamily="2" charset="-122"/>
              </a:rPr>
              <a:t>网络接口</a:t>
            </a:r>
            <a:r>
              <a:rPr lang="en-US" altLang="zh-CN" sz="1000" dirty="0">
                <a:solidFill>
                  <a:srgbClr val="333399"/>
                </a:solidFill>
                <a:latin typeface="Arial" panose="020B0604020202020204" pitchFamily="34" charset="0"/>
                <a:ea typeface="黑体" panose="02010609060101010101" pitchFamily="2" charset="-122"/>
              </a:rPr>
              <a:t> </a:t>
            </a:r>
            <a:r>
              <a:rPr lang="en-US" altLang="zh-CN" sz="2000" dirty="0">
                <a:solidFill>
                  <a:srgbClr val="333399"/>
                </a:solidFill>
                <a:latin typeface="Arial" panose="020B0604020202020204" pitchFamily="34" charset="0"/>
                <a:ea typeface="黑体" panose="02010609060101010101" pitchFamily="2" charset="-122"/>
              </a:rPr>
              <a:t>2</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118820" name="Text Box 36"/>
          <p:cNvSpPr txBox="1"/>
          <p:nvPr/>
        </p:nvSpPr>
        <p:spPr>
          <a:xfrm>
            <a:off x="6897688" y="5553075"/>
            <a:ext cx="1375410" cy="398780"/>
          </a:xfrm>
          <a:prstGeom prst="rect">
            <a:avLst/>
          </a:prstGeom>
          <a:noFill/>
          <a:ln w="9525">
            <a:noFill/>
          </a:ln>
        </p:spPr>
        <p:txBody>
          <a:bodyPr wrap="none">
            <a:spAutoFit/>
          </a:bodyPr>
          <a:p>
            <a:r>
              <a:rPr lang="zh-CN" altLang="en-US" sz="2000" dirty="0">
                <a:solidFill>
                  <a:srgbClr val="333399"/>
                </a:solidFill>
                <a:latin typeface="Arial" panose="020B0604020202020204" pitchFamily="34" charset="0"/>
                <a:ea typeface="黑体" panose="02010609060101010101" pitchFamily="2" charset="-122"/>
              </a:rPr>
              <a:t>网络接口</a:t>
            </a:r>
            <a:r>
              <a:rPr lang="en-US" altLang="zh-CN" sz="1000" dirty="0">
                <a:solidFill>
                  <a:srgbClr val="333399"/>
                </a:solidFill>
                <a:latin typeface="Arial" panose="020B0604020202020204" pitchFamily="34" charset="0"/>
                <a:ea typeface="黑体" panose="02010609060101010101" pitchFamily="2" charset="-122"/>
              </a:rPr>
              <a:t> </a:t>
            </a:r>
            <a:r>
              <a:rPr lang="en-US" altLang="zh-CN" sz="2000" dirty="0">
                <a:solidFill>
                  <a:srgbClr val="333399"/>
                </a:solidFill>
                <a:latin typeface="Arial" panose="020B0604020202020204" pitchFamily="34" charset="0"/>
                <a:ea typeface="黑体" panose="02010609060101010101" pitchFamily="2" charset="-122"/>
              </a:rPr>
              <a:t>3</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137253" name="Text Box 37"/>
          <p:cNvSpPr txBox="1"/>
          <p:nvPr/>
        </p:nvSpPr>
        <p:spPr>
          <a:xfrm>
            <a:off x="1804988" y="333375"/>
            <a:ext cx="7183437" cy="1272540"/>
          </a:xfrm>
          <a:prstGeom prst="rect">
            <a:avLst/>
          </a:prstGeom>
          <a:solidFill>
            <a:srgbClr val="FFFFCC"/>
          </a:solidFill>
          <a:ln w="9525">
            <a:noFill/>
          </a:ln>
        </p:spPr>
        <p:txBody>
          <a:bodyPr>
            <a:spAutoFit/>
          </a:bodyPr>
          <a:p>
            <a:pPr algn="ctr">
              <a:lnSpc>
                <a:spcPct val="120000"/>
              </a:lnSpc>
            </a:pPr>
            <a:r>
              <a:rPr lang="en-US" altLang="zh-CN" sz="3200" dirty="0">
                <a:solidFill>
                  <a:srgbClr val="333399"/>
                </a:solidFill>
                <a:latin typeface="Arial" panose="020B0604020202020204" pitchFamily="34" charset="0"/>
                <a:ea typeface="黑体" panose="02010609060101010101" pitchFamily="2" charset="-122"/>
              </a:rPr>
              <a:t>Everything over IP </a:t>
            </a:r>
            <a:endParaRPr lang="en-US" altLang="zh-CN" sz="3200" dirty="0">
              <a:solidFill>
                <a:srgbClr val="333399"/>
              </a:solidFill>
              <a:latin typeface="Arial" panose="020B0604020202020204" pitchFamily="34" charset="0"/>
              <a:ea typeface="黑体" panose="02010609060101010101" pitchFamily="2" charset="-122"/>
            </a:endParaRPr>
          </a:p>
          <a:p>
            <a:pPr algn="ctr">
              <a:lnSpc>
                <a:spcPct val="120000"/>
              </a:lnSpc>
            </a:pPr>
            <a:r>
              <a:rPr lang="en-US" altLang="zh-CN" sz="3200" dirty="0">
                <a:solidFill>
                  <a:srgbClr val="333399"/>
                </a:solidFill>
                <a:latin typeface="Arial" panose="020B0604020202020204" pitchFamily="34" charset="0"/>
                <a:ea typeface="黑体" panose="02010609060101010101" pitchFamily="2" charset="-122"/>
              </a:rPr>
              <a:t>IP</a:t>
            </a:r>
            <a:r>
              <a:rPr lang="en-US" altLang="zh-CN" sz="1600" dirty="0">
                <a:solidFill>
                  <a:srgbClr val="333399"/>
                </a:solidFill>
                <a:latin typeface="Arial" panose="020B0604020202020204" pitchFamily="34" charset="0"/>
                <a:ea typeface="黑体" panose="02010609060101010101" pitchFamily="2" charset="-122"/>
              </a:rPr>
              <a:t> </a:t>
            </a:r>
            <a:r>
              <a:rPr lang="zh-CN" altLang="en-US" sz="3200" dirty="0">
                <a:solidFill>
                  <a:srgbClr val="333399"/>
                </a:solidFill>
                <a:latin typeface="Arial" panose="020B0604020202020204" pitchFamily="34" charset="0"/>
                <a:ea typeface="黑体" panose="02010609060101010101" pitchFamily="2" charset="-122"/>
              </a:rPr>
              <a:t>可为各式各样的应用程序提供服务</a:t>
            </a:r>
            <a:endParaRPr lang="zh-CN" altLang="en-US" sz="3200" dirty="0">
              <a:solidFill>
                <a:srgbClr val="333399"/>
              </a:solidFill>
              <a:latin typeface="Arial" panose="020B0604020202020204" pitchFamily="34" charset="0"/>
              <a:ea typeface="黑体" panose="02010609060101010101" pitchFamily="2" charset="-122"/>
            </a:endParaRPr>
          </a:p>
        </p:txBody>
      </p:sp>
      <p:sp>
        <p:nvSpPr>
          <p:cNvPr id="137254" name="Text Box 38"/>
          <p:cNvSpPr txBox="1"/>
          <p:nvPr/>
        </p:nvSpPr>
        <p:spPr>
          <a:xfrm>
            <a:off x="1804988" y="333375"/>
            <a:ext cx="7183437" cy="1272540"/>
          </a:xfrm>
          <a:prstGeom prst="rect">
            <a:avLst/>
          </a:prstGeom>
          <a:solidFill>
            <a:srgbClr val="CCFFCC"/>
          </a:solidFill>
          <a:ln w="9525">
            <a:noFill/>
          </a:ln>
        </p:spPr>
        <p:txBody>
          <a:bodyPr>
            <a:spAutoFit/>
          </a:bodyPr>
          <a:p>
            <a:pPr algn="ctr">
              <a:lnSpc>
                <a:spcPct val="120000"/>
              </a:lnSpc>
            </a:pPr>
            <a:r>
              <a:rPr lang="en-US" altLang="zh-CN" sz="3200" dirty="0">
                <a:solidFill>
                  <a:srgbClr val="333399"/>
                </a:solidFill>
                <a:latin typeface="Arial" panose="020B0604020202020204" pitchFamily="34" charset="0"/>
                <a:ea typeface="黑体" panose="02010609060101010101" pitchFamily="2" charset="-122"/>
              </a:rPr>
              <a:t>IP over Everything </a:t>
            </a:r>
            <a:endParaRPr lang="en-US" altLang="zh-CN" sz="3200" dirty="0">
              <a:solidFill>
                <a:srgbClr val="333399"/>
              </a:solidFill>
              <a:latin typeface="Arial" panose="020B0604020202020204" pitchFamily="34" charset="0"/>
              <a:ea typeface="黑体" panose="02010609060101010101" pitchFamily="2" charset="-122"/>
            </a:endParaRPr>
          </a:p>
          <a:p>
            <a:pPr algn="ctr">
              <a:lnSpc>
                <a:spcPct val="120000"/>
              </a:lnSpc>
            </a:pPr>
            <a:r>
              <a:rPr lang="en-US" altLang="zh-CN" sz="3200" dirty="0">
                <a:solidFill>
                  <a:srgbClr val="333399"/>
                </a:solidFill>
                <a:latin typeface="Arial" panose="020B0604020202020204" pitchFamily="34" charset="0"/>
                <a:ea typeface="黑体" panose="02010609060101010101" pitchFamily="2" charset="-122"/>
              </a:rPr>
              <a:t>IP</a:t>
            </a:r>
            <a:r>
              <a:rPr lang="en-US" altLang="zh-CN" sz="1200" dirty="0">
                <a:solidFill>
                  <a:srgbClr val="333399"/>
                </a:solidFill>
                <a:latin typeface="Arial" panose="020B0604020202020204" pitchFamily="34" charset="0"/>
                <a:ea typeface="黑体" panose="02010609060101010101" pitchFamily="2" charset="-122"/>
              </a:rPr>
              <a:t> </a:t>
            </a:r>
            <a:r>
              <a:rPr lang="zh-CN" altLang="en-US" sz="3200" dirty="0">
                <a:solidFill>
                  <a:srgbClr val="333399"/>
                </a:solidFill>
                <a:latin typeface="Arial" panose="020B0604020202020204" pitchFamily="34" charset="0"/>
                <a:ea typeface="黑体" panose="02010609060101010101" pitchFamily="2" charset="-122"/>
              </a:rPr>
              <a:t>可应用到各式各样的网络上</a:t>
            </a:r>
            <a:endParaRPr lang="zh-CN" altLang="en-US" sz="3200" dirty="0">
              <a:solidFill>
                <a:srgbClr val="333399"/>
              </a:solidFill>
              <a:latin typeface="Arial" panose="020B0604020202020204" pitchFamily="34" charset="0"/>
              <a:ea typeface="黑体" panose="02010609060101010101" pitchFamily="2" charset="-122"/>
            </a:endParaRPr>
          </a:p>
        </p:txBody>
      </p:sp>
      <p:sp>
        <p:nvSpPr>
          <p:cNvPr id="39" name="TextBox 38"/>
          <p:cNvSpPr txBox="1"/>
          <p:nvPr/>
        </p:nvSpPr>
        <p:spPr>
          <a:xfrm>
            <a:off x="1462088" y="209868"/>
            <a:ext cx="7605713" cy="1383665"/>
          </a:xfrm>
          <a:prstGeom prst="rect">
            <a:avLst/>
          </a:prstGeom>
        </p:spPr>
        <p:style>
          <a:lnRef idx="3">
            <a:schemeClr val="lt1"/>
          </a:lnRef>
          <a:fillRef idx="1">
            <a:schemeClr val="accent1"/>
          </a:fillRef>
          <a:effectRef idx="1">
            <a:schemeClr val="accent1"/>
          </a:effectRef>
          <a:fontRef idx="minor">
            <a:schemeClr val="lt1"/>
          </a:fontRef>
        </p:style>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2" charset="-122"/>
                <a:ea typeface="黑体" panose="02010609060101010101" pitchFamily="2" charset="-122"/>
                <a:cs typeface="+mn-cs"/>
              </a:rPr>
              <a:t>漏斗形的</a:t>
            </a:r>
            <a:r>
              <a:rPr kumimoji="0" lang="en-US" altLang="zh-CN" sz="2800" b="0" i="0" u="none" strike="noStrike" kern="1200" cap="none" spc="0" normalizeH="0" baseline="0" noProof="0" dirty="0">
                <a:ln>
                  <a:noFill/>
                </a:ln>
                <a:solidFill>
                  <a:srgbClr val="000000"/>
                </a:solidFill>
                <a:effectLst/>
                <a:uLnTx/>
                <a:uFillTx/>
                <a:latin typeface="黑体" panose="02010609060101010101" pitchFamily="2" charset="-122"/>
                <a:ea typeface="黑体" panose="02010609060101010101" pitchFamily="2" charset="-122"/>
                <a:cs typeface="+mn-cs"/>
              </a:rPr>
              <a:t>TCP/IP</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2" charset="-122"/>
                <a:ea typeface="黑体" panose="02010609060101010101" pitchFamily="2" charset="-122"/>
                <a:cs typeface="+mn-cs"/>
              </a:rPr>
              <a:t>协议体系的核心：</a:t>
            </a:r>
            <a:r>
              <a:rPr kumimoji="0" lang="en-US" altLang="zh-CN" sz="2800" b="0" i="0" u="none" strike="noStrike" kern="1200" cap="none" spc="0" normalizeH="0" baseline="0" noProof="0" dirty="0">
                <a:ln>
                  <a:noFill/>
                </a:ln>
                <a:solidFill>
                  <a:srgbClr val="000000"/>
                </a:solidFill>
                <a:effectLst/>
                <a:uLnTx/>
                <a:uFillTx/>
                <a:latin typeface="黑体" panose="02010609060101010101" pitchFamily="2" charset="-122"/>
                <a:ea typeface="黑体" panose="02010609060101010101" pitchFamily="2" charset="-122"/>
                <a:cs typeface="+mn-cs"/>
              </a:rPr>
              <a:t>IP</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2" charset="-122"/>
                <a:ea typeface="黑体" panose="02010609060101010101" pitchFamily="2" charset="-122"/>
                <a:cs typeface="+mn-cs"/>
              </a:rPr>
              <a:t>协议承上启下，向下互连异构的物理网络，向上支持多样化的网络应用</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2" charset="-122"/>
              <a:ea typeface="黑体" panose="02010609060101010101" pitchFamily="2" charset="-122"/>
              <a:cs typeface="+mn-cs"/>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25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37219"/>
                                        </p:tgtEl>
                                        <p:attrNameLst>
                                          <p:attrName>style.visibility</p:attrName>
                                        </p:attrNameLst>
                                      </p:cBhvr>
                                      <p:to>
                                        <p:strVal val="visible"/>
                                      </p:to>
                                    </p:set>
                                  </p:childTnLst>
                                </p:cTn>
                              </p:par>
                            </p:childTnLst>
                          </p:cTn>
                        </p:par>
                        <p:par>
                          <p:cTn id="10" fill="hold">
                            <p:stCondLst>
                              <p:cond delay="0"/>
                            </p:stCondLst>
                            <p:childTnLst>
                              <p:par>
                                <p:cTn id="11" presetID="35" presetClass="emph" presetSubtype="0" repeatCount="3000" fill="hold" grpId="0" nodeType="afterEffect">
                                  <p:stCondLst>
                                    <p:cond delay="0"/>
                                  </p:stCondLst>
                                  <p:childTnLst>
                                    <p:anim calcmode="discrete" valueType="str">
                                      <p:cBhvr>
                                        <p:cTn id="12" dur="1000" fill="hold"/>
                                        <p:tgtEl>
                                          <p:spTgt spid="137227"/>
                                        </p:tgtEl>
                                        <p:attrNameLst>
                                          <p:attrName>style.visibility</p:attrName>
                                        </p:attrNameLst>
                                      </p:cBhvr>
                                      <p:tavLst>
                                        <p:tav tm="0">
                                          <p:val>
                                            <p:strVal val="hidden"/>
                                          </p:val>
                                        </p:tav>
                                        <p:tav tm="50000">
                                          <p:val>
                                            <p:strVal val="visible"/>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7254"/>
                                        </p:tgtEl>
                                        <p:attrNameLst>
                                          <p:attrName>style.visibility</p:attrName>
                                        </p:attrNameLst>
                                      </p:cBhvr>
                                      <p:to>
                                        <p:strVal val="visible"/>
                                      </p:to>
                                    </p:set>
                                  </p:childTnLst>
                                </p:cTn>
                              </p:par>
                            </p:childTnLst>
                          </p:cTn>
                        </p:par>
                        <p:par>
                          <p:cTn id="17" fill="hold">
                            <p:stCondLst>
                              <p:cond delay="0"/>
                            </p:stCondLst>
                            <p:childTnLst>
                              <p:par>
                                <p:cTn id="18" presetID="1" presetClass="exit" presetSubtype="0" fill="hold" grpId="1" nodeType="afterEffect">
                                  <p:stCondLst>
                                    <p:cond delay="0"/>
                                  </p:stCondLst>
                                  <p:childTnLst>
                                    <p:set>
                                      <p:cBhvr>
                                        <p:cTn id="19" dur="1" fill="hold">
                                          <p:stCondLst>
                                            <p:cond delay="0"/>
                                          </p:stCondLst>
                                        </p:cTn>
                                        <p:tgtEl>
                                          <p:spTgt spid="137219"/>
                                        </p:tgtEl>
                                        <p:attrNameLst>
                                          <p:attrName>style.visibility</p:attrName>
                                        </p:attrNameLst>
                                      </p:cBhvr>
                                      <p:to>
                                        <p:strVal val="hidden"/>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37218"/>
                                        </p:tgtEl>
                                        <p:attrNameLst>
                                          <p:attrName>style.visibility</p:attrName>
                                        </p:attrNameLst>
                                      </p:cBhvr>
                                      <p:to>
                                        <p:strVal val="visible"/>
                                      </p:to>
                                    </p:set>
                                  </p:childTnLst>
                                </p:cTn>
                              </p:par>
                            </p:childTnLst>
                          </p:cTn>
                        </p:par>
                        <p:par>
                          <p:cTn id="23" fill="hold">
                            <p:stCondLst>
                              <p:cond delay="0"/>
                            </p:stCondLst>
                            <p:childTnLst>
                              <p:par>
                                <p:cTn id="24" presetID="35" presetClass="emph" presetSubtype="0" repeatCount="3000" fill="hold" grpId="1" nodeType="afterEffect">
                                  <p:stCondLst>
                                    <p:cond delay="0"/>
                                  </p:stCondLst>
                                  <p:childTnLst>
                                    <p:anim calcmode="discrete" valueType="str">
                                      <p:cBhvr>
                                        <p:cTn id="25" dur="1000" fill="hold"/>
                                        <p:tgtEl>
                                          <p:spTgt spid="137227"/>
                                        </p:tgtEl>
                                        <p:attrNameLst>
                                          <p:attrName>style.visibility</p:attrName>
                                        </p:attrNameLst>
                                      </p:cBhvr>
                                      <p:tavLst>
                                        <p:tav tm="0">
                                          <p:val>
                                            <p:strVal val="hidden"/>
                                          </p:val>
                                        </p:tav>
                                        <p:tav tm="50000">
                                          <p:val>
                                            <p:strVal val="visible"/>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bldLvl="0" animBg="1"/>
      <p:bldP spid="137219" grpId="0" bldLvl="0" animBg="1"/>
      <p:bldP spid="137219" grpId="1" bldLvl="0" animBg="1"/>
      <p:bldP spid="137227" grpId="0" bldLvl="0" animBg="1"/>
      <p:bldP spid="137227" grpId="1" bldLvl="0" animBg="1"/>
      <p:bldP spid="137253" grpId="0" bldLvl="0" animBg="1"/>
      <p:bldP spid="137254" grpId="0" bldLvl="0" animBg="1"/>
      <p:bldP spid="39" grpId="0" bldLvl="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Rectangle 2"/>
          <p:cNvSpPr>
            <a:spLocks noGrp="1"/>
          </p:cNvSpPr>
          <p:nvPr>
            <p:ph type="title"/>
          </p:nvPr>
        </p:nvSpPr>
        <p:spPr/>
        <p:txBody>
          <a:bodyPr vert="horz" wrap="square" lIns="91440" tIns="45720" rIns="91440" bIns="45720" anchor="ctr"/>
          <a:p>
            <a:pPr eaLnBrk="1" hangingPunct="1"/>
            <a:r>
              <a:rPr lang="zh-CN" altLang="en-US" dirty="0">
                <a:latin typeface="Arial" panose="020B0604020202020204" pitchFamily="34" charset="0"/>
                <a:ea typeface="+mj-ea"/>
                <a:cs typeface="Arial" panose="020B0604020202020204" pitchFamily="34" charset="0"/>
              </a:rPr>
              <a:t>几个重要的标准化组织</a:t>
            </a:r>
            <a:endParaRPr lang="zh-CN" altLang="en-US" dirty="0">
              <a:latin typeface="Arial" panose="020B0604020202020204" pitchFamily="34" charset="0"/>
              <a:ea typeface="Arial" panose="020B0604020202020204" pitchFamily="34" charset="0"/>
              <a:cs typeface="+mj-cs"/>
            </a:endParaRPr>
          </a:p>
        </p:txBody>
      </p:sp>
      <p:sp>
        <p:nvSpPr>
          <p:cNvPr id="119811" name="Rectangle 3"/>
          <p:cNvSpPr>
            <a:spLocks noGrp="1"/>
          </p:cNvSpPr>
          <p:nvPr>
            <p:ph idx="1"/>
          </p:nvPr>
        </p:nvSpPr>
        <p:spPr/>
        <p:txBody>
          <a:bodyPr vert="horz" wrap="square" lIns="91440" tIns="45720" rIns="91440" bIns="45720" anchor="t"/>
          <a:p>
            <a:pPr eaLnBrk="1" hangingPunct="1">
              <a:lnSpc>
                <a:spcPct val="90000"/>
              </a:lnSpc>
            </a:pPr>
            <a:r>
              <a:rPr lang="zh-CN" altLang="en-US" sz="2400" dirty="0">
                <a:latin typeface="Arial" panose="020B0604020202020204" pitchFamily="34" charset="0"/>
                <a:ea typeface="+mn-ea"/>
                <a:cs typeface="Arial" panose="020B0604020202020204" pitchFamily="34" charset="0"/>
              </a:rPr>
              <a:t>国际标准化组织（</a:t>
            </a:r>
            <a:r>
              <a:rPr lang="en-US" altLang="zh-CN" sz="2400" dirty="0">
                <a:latin typeface="Arial" panose="020B0604020202020204" pitchFamily="34" charset="0"/>
                <a:ea typeface="+mn-ea"/>
                <a:cs typeface="Arial" panose="020B0604020202020204" pitchFamily="34" charset="0"/>
              </a:rPr>
              <a:t>ISO</a:t>
            </a:r>
            <a:r>
              <a:rPr lang="zh-CN" altLang="en-US" sz="2400" dirty="0">
                <a:latin typeface="Arial" panose="020B0604020202020204" pitchFamily="34" charset="0"/>
                <a:ea typeface="+mn-ea"/>
                <a:cs typeface="Arial" panose="020B0604020202020204" pitchFamily="34" charset="0"/>
              </a:rPr>
              <a:t>）（定义了</a:t>
            </a:r>
            <a:r>
              <a:rPr lang="en-US" altLang="zh-CN" sz="2400" dirty="0">
                <a:latin typeface="Arial" panose="020B0604020202020204" pitchFamily="34" charset="0"/>
                <a:ea typeface="+mn-ea"/>
                <a:cs typeface="Arial" panose="020B0604020202020204" pitchFamily="34" charset="0"/>
              </a:rPr>
              <a:t>OSI</a:t>
            </a:r>
            <a:r>
              <a:rPr lang="zh-CN" altLang="en-US" sz="2400" dirty="0">
                <a:latin typeface="Arial" panose="020B0604020202020204" pitchFamily="34" charset="0"/>
                <a:ea typeface="+mn-ea"/>
                <a:cs typeface="Arial" panose="020B0604020202020204" pitchFamily="34" charset="0"/>
              </a:rPr>
              <a:t>标准）。</a:t>
            </a:r>
            <a:endParaRPr lang="zh-CN" altLang="en-US" sz="2400" dirty="0">
              <a:latin typeface="Arial" panose="020B0604020202020204" pitchFamily="34" charset="0"/>
              <a:ea typeface="+mn-ea"/>
              <a:cs typeface="Arial" panose="020B0604020202020204" pitchFamily="34" charset="0"/>
            </a:endParaRPr>
          </a:p>
          <a:p>
            <a:pPr eaLnBrk="1" hangingPunct="1">
              <a:lnSpc>
                <a:spcPct val="90000"/>
              </a:lnSpc>
            </a:pPr>
            <a:r>
              <a:rPr lang="zh-CN" altLang="en-US" sz="2400" dirty="0">
                <a:latin typeface="Arial" panose="020B0604020202020204" pitchFamily="34" charset="0"/>
                <a:ea typeface="+mn-ea"/>
                <a:cs typeface="Arial" panose="020B0604020202020204" pitchFamily="34" charset="0"/>
              </a:rPr>
              <a:t>电子电器工程师协会（</a:t>
            </a:r>
            <a:r>
              <a:rPr lang="en-US" altLang="zh-CN" sz="2400" dirty="0">
                <a:latin typeface="Arial" panose="020B0604020202020204" pitchFamily="34" charset="0"/>
                <a:ea typeface="+mn-ea"/>
                <a:cs typeface="Arial" panose="020B0604020202020204" pitchFamily="34" charset="0"/>
              </a:rPr>
              <a:t>IEEE</a:t>
            </a:r>
            <a:r>
              <a:rPr lang="zh-CN" altLang="en-US" sz="2400" dirty="0">
                <a:latin typeface="Arial" panose="020B0604020202020204" pitchFamily="34" charset="0"/>
                <a:ea typeface="+mn-ea"/>
                <a:cs typeface="Arial" panose="020B0604020202020204" pitchFamily="34" charset="0"/>
              </a:rPr>
              <a:t>）（定义了大量</a:t>
            </a:r>
            <a:r>
              <a:rPr lang="en-US" altLang="zh-CN" sz="2400" dirty="0">
                <a:latin typeface="Arial" panose="020B0604020202020204" pitchFamily="34" charset="0"/>
                <a:ea typeface="+mn-ea"/>
                <a:cs typeface="Arial" panose="020B0604020202020204" pitchFamily="34" charset="0"/>
              </a:rPr>
              <a:t>LAN</a:t>
            </a:r>
            <a:r>
              <a:rPr lang="zh-CN" altLang="en-US" sz="2400" dirty="0">
                <a:latin typeface="Arial" panose="020B0604020202020204" pitchFamily="34" charset="0"/>
                <a:ea typeface="+mn-ea"/>
                <a:cs typeface="Arial" panose="020B0604020202020204" pitchFamily="34" charset="0"/>
              </a:rPr>
              <a:t>标准）。</a:t>
            </a:r>
            <a:endParaRPr lang="zh-CN" altLang="en-US" sz="2400" dirty="0">
              <a:latin typeface="Arial" panose="020B0604020202020204" pitchFamily="34" charset="0"/>
              <a:ea typeface="+mn-ea"/>
              <a:cs typeface="Arial" panose="020B0604020202020204" pitchFamily="34" charset="0"/>
            </a:endParaRPr>
          </a:p>
          <a:p>
            <a:pPr eaLnBrk="1" hangingPunct="1">
              <a:lnSpc>
                <a:spcPct val="90000"/>
              </a:lnSpc>
            </a:pPr>
            <a:r>
              <a:rPr lang="zh-CN" altLang="en-US" sz="2400" dirty="0">
                <a:latin typeface="Arial" panose="020B0604020202020204" pitchFamily="34" charset="0"/>
                <a:ea typeface="+mn-ea"/>
                <a:cs typeface="Arial" panose="020B0604020202020204" pitchFamily="34" charset="0"/>
              </a:rPr>
              <a:t>美国国家标准局（</a:t>
            </a:r>
            <a:r>
              <a:rPr lang="en-US" altLang="zh-CN" sz="2400" dirty="0">
                <a:latin typeface="Arial" panose="020B0604020202020204" pitchFamily="34" charset="0"/>
                <a:ea typeface="+mn-ea"/>
                <a:cs typeface="Arial" panose="020B0604020202020204" pitchFamily="34" charset="0"/>
              </a:rPr>
              <a:t>ANSI</a:t>
            </a:r>
            <a:r>
              <a:rPr lang="zh-CN" altLang="en-US" sz="2400" dirty="0">
                <a:latin typeface="Arial" panose="020B0604020202020204" pitchFamily="34" charset="0"/>
                <a:ea typeface="+mn-ea"/>
                <a:cs typeface="Arial" panose="020B0604020202020204" pitchFamily="34" charset="0"/>
              </a:rPr>
              <a:t>）（定义了</a:t>
            </a:r>
            <a:r>
              <a:rPr lang="en-US" altLang="zh-CN" sz="2400" dirty="0">
                <a:latin typeface="Arial" panose="020B0604020202020204" pitchFamily="34" charset="0"/>
                <a:ea typeface="+mn-ea"/>
                <a:cs typeface="Arial" panose="020B0604020202020204" pitchFamily="34" charset="0"/>
              </a:rPr>
              <a:t>FDDI</a:t>
            </a:r>
            <a:r>
              <a:rPr lang="zh-CN" altLang="en-US" sz="2400" dirty="0">
                <a:latin typeface="Arial" panose="020B0604020202020204" pitchFamily="34" charset="0"/>
                <a:ea typeface="+mn-ea"/>
                <a:cs typeface="Arial" panose="020B0604020202020204" pitchFamily="34" charset="0"/>
              </a:rPr>
              <a:t>标准）。</a:t>
            </a:r>
            <a:endParaRPr lang="zh-CN" altLang="en-US" sz="2400" dirty="0">
              <a:latin typeface="Arial" panose="020B0604020202020204" pitchFamily="34" charset="0"/>
              <a:ea typeface="+mn-ea"/>
              <a:cs typeface="Arial" panose="020B0604020202020204" pitchFamily="34" charset="0"/>
            </a:endParaRPr>
          </a:p>
          <a:p>
            <a:pPr eaLnBrk="1" hangingPunct="1">
              <a:lnSpc>
                <a:spcPct val="90000"/>
              </a:lnSpc>
            </a:pPr>
            <a:r>
              <a:rPr lang="zh-CN" altLang="en-US" sz="2400" dirty="0">
                <a:latin typeface="Arial" panose="020B0604020202020204" pitchFamily="34" charset="0"/>
                <a:ea typeface="+mn-ea"/>
                <a:cs typeface="Arial" panose="020B0604020202020204" pitchFamily="34" charset="0"/>
              </a:rPr>
              <a:t>电子工业协会（</a:t>
            </a:r>
            <a:r>
              <a:rPr lang="en-US" altLang="zh-CN" sz="2400" dirty="0">
                <a:latin typeface="Arial" panose="020B0604020202020204" pitchFamily="34" charset="0"/>
                <a:ea typeface="+mn-ea"/>
                <a:cs typeface="Arial" panose="020B0604020202020204" pitchFamily="34" charset="0"/>
              </a:rPr>
              <a:t>EIA / TIA</a:t>
            </a:r>
            <a:r>
              <a:rPr lang="zh-CN" altLang="en-US" sz="2400" dirty="0">
                <a:latin typeface="Arial" panose="020B0604020202020204" pitchFamily="34" charset="0"/>
                <a:ea typeface="+mn-ea"/>
                <a:cs typeface="Arial" panose="020B0604020202020204" pitchFamily="34" charset="0"/>
              </a:rPr>
              <a:t>）（定义了网络连接线缆的标准，如</a:t>
            </a:r>
            <a:r>
              <a:rPr lang="en-US" altLang="zh-CN" sz="2400" dirty="0">
                <a:latin typeface="Arial" panose="020B0604020202020204" pitchFamily="34" charset="0"/>
                <a:ea typeface="+mn-ea"/>
                <a:cs typeface="Arial" panose="020B0604020202020204" pitchFamily="34" charset="0"/>
              </a:rPr>
              <a:t>RS-232</a:t>
            </a:r>
            <a:r>
              <a:rPr lang="zh-CN" altLang="en-US" sz="2400" dirty="0">
                <a:latin typeface="Arial" panose="020B0604020202020204" pitchFamily="34" charset="0"/>
                <a:ea typeface="+mn-ea"/>
                <a:cs typeface="Arial" panose="020B0604020202020204" pitchFamily="34" charset="0"/>
              </a:rPr>
              <a:t>，</a:t>
            </a:r>
            <a:r>
              <a:rPr lang="en-US" altLang="zh-CN" sz="2400" dirty="0">
                <a:latin typeface="Arial" panose="020B0604020202020204" pitchFamily="34" charset="0"/>
                <a:ea typeface="+mn-ea"/>
                <a:cs typeface="Arial" panose="020B0604020202020204" pitchFamily="34" charset="0"/>
              </a:rPr>
              <a:t>V.24</a:t>
            </a:r>
            <a:r>
              <a:rPr lang="zh-CN" altLang="en-US" sz="2400" dirty="0">
                <a:latin typeface="Arial" panose="020B0604020202020204" pitchFamily="34" charset="0"/>
                <a:ea typeface="+mn-ea"/>
                <a:cs typeface="Arial" panose="020B0604020202020204" pitchFamily="34" charset="0"/>
              </a:rPr>
              <a:t>等）。</a:t>
            </a:r>
            <a:endParaRPr lang="zh-CN" altLang="en-US" sz="2400" dirty="0">
              <a:latin typeface="Arial" panose="020B0604020202020204" pitchFamily="34" charset="0"/>
              <a:ea typeface="+mn-ea"/>
              <a:cs typeface="Arial" panose="020B0604020202020204" pitchFamily="34" charset="0"/>
            </a:endParaRPr>
          </a:p>
          <a:p>
            <a:pPr eaLnBrk="1" hangingPunct="1">
              <a:lnSpc>
                <a:spcPct val="90000"/>
              </a:lnSpc>
            </a:pPr>
            <a:r>
              <a:rPr lang="zh-CN" altLang="en-US" sz="2400" dirty="0">
                <a:latin typeface="Arial" panose="020B0604020202020204" pitchFamily="34" charset="0"/>
                <a:ea typeface="+mn-ea"/>
                <a:cs typeface="Arial" panose="020B0604020202020204" pitchFamily="34" charset="0"/>
              </a:rPr>
              <a:t>国际电信联盟（</a:t>
            </a:r>
            <a:r>
              <a:rPr lang="en-US" altLang="zh-CN" sz="2400" dirty="0">
                <a:latin typeface="Arial" panose="020B0604020202020204" pitchFamily="34" charset="0"/>
                <a:ea typeface="+mn-ea"/>
                <a:cs typeface="Arial" panose="020B0604020202020204" pitchFamily="34" charset="0"/>
              </a:rPr>
              <a:t>ITU</a:t>
            </a:r>
            <a:r>
              <a:rPr lang="zh-CN" altLang="en-US" sz="2400" dirty="0">
                <a:latin typeface="Arial" panose="020B0604020202020204" pitchFamily="34" charset="0"/>
                <a:ea typeface="+mn-ea"/>
                <a:cs typeface="Arial" panose="020B0604020202020204" pitchFamily="34" charset="0"/>
              </a:rPr>
              <a:t>）（定义了</a:t>
            </a:r>
            <a:r>
              <a:rPr lang="en-US" altLang="zh-CN" sz="2400" dirty="0">
                <a:latin typeface="Arial" panose="020B0604020202020204" pitchFamily="34" charset="0"/>
                <a:ea typeface="+mn-ea"/>
                <a:cs typeface="Arial" panose="020B0604020202020204" pitchFamily="34" charset="0"/>
              </a:rPr>
              <a:t>WAN</a:t>
            </a:r>
            <a:r>
              <a:rPr lang="zh-CN" altLang="en-US" sz="2400" dirty="0">
                <a:latin typeface="Arial" panose="020B0604020202020204" pitchFamily="34" charset="0"/>
                <a:ea typeface="+mn-ea"/>
                <a:cs typeface="Arial" panose="020B0604020202020204" pitchFamily="34" charset="0"/>
              </a:rPr>
              <a:t>标准。</a:t>
            </a:r>
            <a:r>
              <a:rPr lang="en-US" altLang="zh-CN" sz="2400" dirty="0">
                <a:latin typeface="Arial" panose="020B0604020202020204" pitchFamily="34" charset="0"/>
                <a:ea typeface="+mn-ea"/>
                <a:cs typeface="Arial" panose="020B0604020202020204" pitchFamily="34" charset="0"/>
              </a:rPr>
              <a:t>FR</a:t>
            </a:r>
            <a:r>
              <a:rPr lang="zh-CN" altLang="en-US" sz="2400" dirty="0">
                <a:latin typeface="Arial" panose="020B0604020202020204" pitchFamily="34" charset="0"/>
                <a:ea typeface="+mn-ea"/>
                <a:cs typeface="Arial" panose="020B0604020202020204" pitchFamily="34" charset="0"/>
              </a:rPr>
              <a:t>，</a:t>
            </a:r>
            <a:r>
              <a:rPr lang="en-US" altLang="zh-CN" sz="2400" dirty="0">
                <a:latin typeface="Arial" panose="020B0604020202020204" pitchFamily="34" charset="0"/>
                <a:ea typeface="+mn-ea"/>
                <a:cs typeface="Arial" panose="020B0604020202020204" pitchFamily="34" charset="0"/>
              </a:rPr>
              <a:t>X.25</a:t>
            </a:r>
            <a:r>
              <a:rPr lang="zh-CN" altLang="en-US" sz="2400" dirty="0">
                <a:latin typeface="Arial" panose="020B0604020202020204" pitchFamily="34" charset="0"/>
                <a:ea typeface="+mn-ea"/>
                <a:cs typeface="Arial" panose="020B0604020202020204" pitchFamily="34" charset="0"/>
              </a:rPr>
              <a:t>等）。</a:t>
            </a:r>
            <a:endParaRPr lang="zh-CN" altLang="en-US" sz="2400" dirty="0">
              <a:latin typeface="Arial" panose="020B0604020202020204" pitchFamily="34" charset="0"/>
              <a:ea typeface="+mn-ea"/>
              <a:cs typeface="Arial" panose="020B0604020202020204" pitchFamily="34" charset="0"/>
            </a:endParaRPr>
          </a:p>
          <a:p>
            <a:pPr eaLnBrk="1" hangingPunct="1">
              <a:lnSpc>
                <a:spcPct val="90000"/>
              </a:lnSpc>
            </a:pPr>
            <a:r>
              <a:rPr lang="en-US" altLang="zh-CN" sz="2400" dirty="0">
                <a:latin typeface="Arial" panose="020B0604020202020204" pitchFamily="34" charset="0"/>
                <a:ea typeface="+mn-ea"/>
                <a:cs typeface="Arial" panose="020B0604020202020204" pitchFamily="34" charset="0"/>
              </a:rPr>
              <a:t>INTERNET</a:t>
            </a:r>
            <a:r>
              <a:rPr lang="zh-CN" altLang="en-US" sz="2400" dirty="0">
                <a:latin typeface="Arial" panose="020B0604020202020204" pitchFamily="34" charset="0"/>
                <a:ea typeface="+mn-ea"/>
                <a:cs typeface="Arial" panose="020B0604020202020204" pitchFamily="34" charset="0"/>
              </a:rPr>
              <a:t>架构委员会（</a:t>
            </a:r>
            <a:r>
              <a:rPr lang="en-US" altLang="zh-CN" sz="2400" dirty="0">
                <a:latin typeface="Arial" panose="020B0604020202020204" pitchFamily="34" charset="0"/>
                <a:ea typeface="+mn-ea"/>
                <a:cs typeface="Arial" panose="020B0604020202020204" pitchFamily="34" charset="0"/>
              </a:rPr>
              <a:t>IAB</a:t>
            </a:r>
            <a:r>
              <a:rPr lang="zh-CN" altLang="en-US" sz="2400" dirty="0">
                <a:latin typeface="Arial" panose="020B0604020202020204" pitchFamily="34" charset="0"/>
                <a:ea typeface="+mn-ea"/>
                <a:cs typeface="Arial" panose="020B0604020202020204" pitchFamily="34" charset="0"/>
              </a:rPr>
              <a:t>）（制定</a:t>
            </a:r>
            <a:r>
              <a:rPr lang="en-US" altLang="zh-CN" sz="2400" dirty="0">
                <a:latin typeface="Arial" panose="020B0604020202020204" pitchFamily="34" charset="0"/>
                <a:ea typeface="+mn-ea"/>
                <a:cs typeface="Arial" panose="020B0604020202020204" pitchFamily="34" charset="0"/>
              </a:rPr>
              <a:t>RFC</a:t>
            </a:r>
            <a:r>
              <a:rPr lang="zh-CN" altLang="en-US" sz="2400" dirty="0">
                <a:latin typeface="Arial" panose="020B0604020202020204" pitchFamily="34" charset="0"/>
                <a:ea typeface="+mn-ea"/>
                <a:cs typeface="Arial" panose="020B0604020202020204" pitchFamily="34" charset="0"/>
              </a:rPr>
              <a:t>）</a:t>
            </a:r>
            <a:endParaRPr lang="zh-CN" altLang="en-US" sz="2400" dirty="0">
              <a:latin typeface="Arial" panose="020B0604020202020204" pitchFamily="34" charset="0"/>
              <a:ea typeface="Arial" panose="020B0604020202020204" pitchFamily="34" charset="0"/>
              <a:cs typeface="+mn-cs"/>
            </a:endParaRPr>
          </a:p>
        </p:txBody>
      </p:sp>
    </p:spTree>
  </p:cSld>
  <p:clrMapOvr>
    <a:masterClrMapping/>
  </p:clrMapOvr>
  <p:transition spd="slow">
    <p:wipe/>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Rectangle 2"/>
          <p:cNvSpPr>
            <a:spLocks noGrp="1"/>
          </p:cNvSpPr>
          <p:nvPr>
            <p:ph type="title" idx="4294967295"/>
          </p:nvPr>
        </p:nvSpPr>
        <p:spPr/>
        <p:txBody>
          <a:bodyPr vert="horz" wrap="square" lIns="91440" tIns="45720" rIns="91440" bIns="45720" anchor="b"/>
          <a:p>
            <a:pPr eaLnBrk="1" hangingPunct="1"/>
            <a:r>
              <a:rPr lang="en-US" altLang="zh-CN" sz="4000" dirty="0"/>
              <a:t>【</a:t>
            </a:r>
            <a:r>
              <a:rPr lang="zh-CN" altLang="en-US" sz="4000" dirty="0"/>
              <a:t>例</a:t>
            </a:r>
            <a:r>
              <a:rPr lang="en-US" altLang="zh-CN" sz="4000" b="1" dirty="0"/>
              <a:t>1-2】</a:t>
            </a:r>
            <a:r>
              <a:rPr lang="zh-CN" altLang="en-US" sz="4000" dirty="0"/>
              <a:t>客户进程和服务器进程</a:t>
            </a:r>
            <a:br>
              <a:rPr lang="zh-CN" altLang="en-US" sz="4000" dirty="0"/>
            </a:br>
            <a:r>
              <a:rPr lang="zh-CN" altLang="en-US" sz="4000" dirty="0"/>
              <a:t>使用</a:t>
            </a:r>
            <a:r>
              <a:rPr lang="zh-CN" altLang="en-US" sz="2400" dirty="0"/>
              <a:t> </a:t>
            </a:r>
            <a:r>
              <a:rPr lang="en-US" altLang="zh-CN" sz="4000" dirty="0"/>
              <a:t>TCP/IP</a:t>
            </a:r>
            <a:r>
              <a:rPr lang="en-US" altLang="zh-CN" sz="2400" dirty="0"/>
              <a:t> </a:t>
            </a:r>
            <a:r>
              <a:rPr lang="zh-CN" altLang="en-US" sz="4000" dirty="0"/>
              <a:t>协议进行通信</a:t>
            </a:r>
            <a:endParaRPr lang="zh-CN" altLang="en-US" sz="4000" dirty="0"/>
          </a:p>
        </p:txBody>
      </p:sp>
      <p:sp>
        <p:nvSpPr>
          <p:cNvPr id="121859" name="Freeform 3"/>
          <p:cNvSpPr/>
          <p:nvPr/>
        </p:nvSpPr>
        <p:spPr>
          <a:xfrm>
            <a:off x="2351088" y="4833938"/>
            <a:ext cx="5280025" cy="442912"/>
          </a:xfrm>
          <a:custGeom>
            <a:avLst/>
            <a:gdLst>
              <a:gd name="txL" fmla="*/ 0 w 2752"/>
              <a:gd name="txT" fmla="*/ 0 h 240"/>
              <a:gd name="txR" fmla="*/ 2752 w 2752"/>
              <a:gd name="txB" fmla="*/ 240 h 240"/>
            </a:gdLst>
            <a:ahLst/>
            <a:cxnLst>
              <a:cxn ang="0">
                <a:pos x="0"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2752" h="240">
                <a:moveTo>
                  <a:pt x="0" y="0"/>
                </a:moveTo>
                <a:lnTo>
                  <a:pt x="0" y="92"/>
                </a:lnTo>
                <a:lnTo>
                  <a:pt x="3" y="156"/>
                </a:lnTo>
                <a:lnTo>
                  <a:pt x="30" y="213"/>
                </a:lnTo>
                <a:lnTo>
                  <a:pt x="96" y="234"/>
                </a:lnTo>
                <a:lnTo>
                  <a:pt x="138" y="236"/>
                </a:lnTo>
                <a:lnTo>
                  <a:pt x="2621" y="238"/>
                </a:lnTo>
                <a:lnTo>
                  <a:pt x="2670" y="240"/>
                </a:lnTo>
                <a:lnTo>
                  <a:pt x="2727" y="216"/>
                </a:lnTo>
                <a:lnTo>
                  <a:pt x="2748" y="159"/>
                </a:lnTo>
                <a:lnTo>
                  <a:pt x="2752" y="113"/>
                </a:lnTo>
                <a:lnTo>
                  <a:pt x="2751" y="0"/>
                </a:lnTo>
              </a:path>
            </a:pathLst>
          </a:custGeom>
          <a:noFill/>
          <a:ln w="38100" cap="flat" cmpd="sng">
            <a:solidFill>
              <a:srgbClr val="333399">
                <a:alpha val="100000"/>
              </a:srgbClr>
            </a:solidFill>
            <a:prstDash val="solid"/>
            <a:round/>
            <a:headEnd type="none" w="med" len="med"/>
            <a:tailEnd type="none" w="med" len="med"/>
          </a:ln>
        </p:spPr>
        <p:txBody>
          <a:bodyPr/>
          <a:p>
            <a:endParaRPr lang="zh-CN" altLang="en-US"/>
          </a:p>
        </p:txBody>
      </p:sp>
      <p:graphicFrame>
        <p:nvGraphicFramePr>
          <p:cNvPr id="121860" name="Object 4"/>
          <p:cNvGraphicFramePr>
            <a:graphicFrameLocks noChangeAspect="1"/>
          </p:cNvGraphicFramePr>
          <p:nvPr>
            <p:ph idx="1"/>
          </p:nvPr>
        </p:nvGraphicFramePr>
        <p:xfrm>
          <a:off x="3571875" y="4800600"/>
          <a:ext cx="2160588" cy="1235075"/>
        </p:xfrm>
        <a:graphic>
          <a:graphicData uri="http://schemas.openxmlformats.org/presentationml/2006/ole">
            <mc:AlternateContent xmlns:mc="http://schemas.openxmlformats.org/markup-compatibility/2006">
              <mc:Choice xmlns:v="urn:schemas-microsoft-com:vml" Requires="v">
                <p:oleObj spid="_x0000_s3088" name="" r:id="rId1" imgW="1687195" imgH="964565" progId="Visio.Drawing.6">
                  <p:embed/>
                </p:oleObj>
              </mc:Choice>
              <mc:Fallback>
                <p:oleObj name="" r:id="rId1" imgW="1687195" imgH="964565" progId="Visio.Drawing.6">
                  <p:embed/>
                  <p:pic>
                    <p:nvPicPr>
                      <p:cNvPr id="0" name="图片 3087"/>
                      <p:cNvPicPr/>
                      <p:nvPr/>
                    </p:nvPicPr>
                    <p:blipFill>
                      <a:blip r:embed="rId2"/>
                      <a:srcRect/>
                      <a:stretch>
                        <a:fillRect/>
                      </a:stretch>
                    </p:blipFill>
                    <p:spPr>
                      <a:xfrm>
                        <a:off x="3571875" y="4800600"/>
                        <a:ext cx="2160588" cy="1235075"/>
                      </a:xfrm>
                      <a:prstGeom prst="rect">
                        <a:avLst/>
                      </a:prstGeom>
                      <a:noFill/>
                      <a:ln w="38100">
                        <a:miter/>
                      </a:ln>
                      <a:effectLst>
                        <a:outerShdw dist="25400" dir="5400000" algn="ctr" rotWithShape="0">
                          <a:schemeClr val="bg2">
                            <a:alpha val="100000"/>
                          </a:schemeClr>
                        </a:outerShdw>
                      </a:effectLst>
                    </p:spPr>
                  </p:pic>
                </p:oleObj>
              </mc:Fallback>
            </mc:AlternateContent>
          </a:graphicData>
        </a:graphic>
      </p:graphicFrame>
      <p:sp>
        <p:nvSpPr>
          <p:cNvPr id="121861" name="Rectangle 5"/>
          <p:cNvSpPr/>
          <p:nvPr/>
        </p:nvSpPr>
        <p:spPr>
          <a:xfrm>
            <a:off x="6818313" y="1997075"/>
            <a:ext cx="1565275" cy="2836863"/>
          </a:xfrm>
          <a:prstGeom prst="rect">
            <a:avLst/>
          </a:prstGeom>
          <a:solidFill>
            <a:srgbClr val="FFFFCC"/>
          </a:solidFill>
          <a:ln w="28575" cap="flat" cmpd="sng">
            <a:solidFill>
              <a:srgbClr val="333399"/>
            </a:solidFill>
            <a:prstDash val="solid"/>
            <a:miter/>
            <a:headEnd type="none" w="med" len="med"/>
            <a:tailEnd type="none" w="med" len="med"/>
          </a:ln>
          <a:effectLst>
            <a:outerShdw dist="35921" dir="2699999" algn="ctr" rotWithShape="0">
              <a:schemeClr val="bg2"/>
            </a:outerShdw>
          </a:effectLst>
        </p:spPr>
        <p:txBody>
          <a:bodyPr wrap="none" anchor="ctr"/>
          <a:p>
            <a:endParaRPr lang="zh-CN" altLang="en-US" dirty="0">
              <a:latin typeface="Arial" panose="020B0604020202020204" pitchFamily="34" charset="0"/>
              <a:ea typeface="宋体" panose="02010600030101010101" pitchFamily="2" charset="-122"/>
            </a:endParaRPr>
          </a:p>
        </p:txBody>
      </p:sp>
      <p:sp>
        <p:nvSpPr>
          <p:cNvPr id="121862" name="Text Box 6"/>
          <p:cNvSpPr txBox="1"/>
          <p:nvPr/>
        </p:nvSpPr>
        <p:spPr>
          <a:xfrm>
            <a:off x="6864350" y="3916363"/>
            <a:ext cx="1452880" cy="398780"/>
          </a:xfrm>
          <a:prstGeom prst="rect">
            <a:avLst/>
          </a:prstGeom>
          <a:noFill/>
          <a:ln w="9525">
            <a:noFill/>
          </a:ln>
        </p:spPr>
        <p:txBody>
          <a:bodyPr wrap="none">
            <a:spAutoFit/>
          </a:bodyPr>
          <a:p>
            <a:r>
              <a:rPr lang="zh-CN" altLang="en-US" sz="2000" dirty="0">
                <a:solidFill>
                  <a:srgbClr val="333399"/>
                </a:solidFill>
                <a:latin typeface="黑体" panose="02010609060101010101" pitchFamily="2" charset="-122"/>
                <a:ea typeface="黑体" panose="02010609060101010101" pitchFamily="2" charset="-122"/>
              </a:rPr>
              <a:t>数据链路层</a:t>
            </a:r>
            <a:endParaRPr lang="zh-CN" altLang="en-US" sz="2000" dirty="0">
              <a:solidFill>
                <a:srgbClr val="333399"/>
              </a:solidFill>
              <a:latin typeface="黑体" panose="02010609060101010101" pitchFamily="2" charset="-122"/>
              <a:ea typeface="黑体" panose="02010609060101010101" pitchFamily="2" charset="-122"/>
            </a:endParaRPr>
          </a:p>
        </p:txBody>
      </p:sp>
      <p:sp>
        <p:nvSpPr>
          <p:cNvPr id="121863" name="Line 7"/>
          <p:cNvSpPr/>
          <p:nvPr/>
        </p:nvSpPr>
        <p:spPr>
          <a:xfrm>
            <a:off x="6818313" y="4391025"/>
            <a:ext cx="1565275" cy="0"/>
          </a:xfrm>
          <a:prstGeom prst="line">
            <a:avLst/>
          </a:prstGeom>
          <a:ln w="9525" cap="flat" cmpd="sng">
            <a:solidFill>
              <a:srgbClr val="333399"/>
            </a:solidFill>
            <a:prstDash val="solid"/>
            <a:headEnd type="none" w="med" len="med"/>
            <a:tailEnd type="none" w="med" len="med"/>
          </a:ln>
        </p:spPr>
      </p:sp>
      <p:sp>
        <p:nvSpPr>
          <p:cNvPr id="121864" name="Line 8"/>
          <p:cNvSpPr/>
          <p:nvPr/>
        </p:nvSpPr>
        <p:spPr>
          <a:xfrm>
            <a:off x="6818313" y="3948113"/>
            <a:ext cx="1565275" cy="0"/>
          </a:xfrm>
          <a:prstGeom prst="line">
            <a:avLst/>
          </a:prstGeom>
          <a:ln w="9525" cap="flat" cmpd="sng">
            <a:solidFill>
              <a:srgbClr val="333399"/>
            </a:solidFill>
            <a:prstDash val="solid"/>
            <a:headEnd type="none" w="med" len="med"/>
            <a:tailEnd type="none" w="med" len="med"/>
          </a:ln>
        </p:spPr>
      </p:sp>
      <p:sp>
        <p:nvSpPr>
          <p:cNvPr id="121865" name="Line 9"/>
          <p:cNvSpPr/>
          <p:nvPr/>
        </p:nvSpPr>
        <p:spPr>
          <a:xfrm>
            <a:off x="6818313" y="3505200"/>
            <a:ext cx="1565275" cy="0"/>
          </a:xfrm>
          <a:prstGeom prst="line">
            <a:avLst/>
          </a:prstGeom>
          <a:ln w="9525" cap="flat" cmpd="sng">
            <a:solidFill>
              <a:srgbClr val="333399"/>
            </a:solidFill>
            <a:prstDash val="solid"/>
            <a:headEnd type="none" w="med" len="med"/>
            <a:tailEnd type="none" w="med" len="med"/>
          </a:ln>
        </p:spPr>
      </p:sp>
      <p:sp>
        <p:nvSpPr>
          <p:cNvPr id="121866" name="Line 10"/>
          <p:cNvSpPr/>
          <p:nvPr/>
        </p:nvSpPr>
        <p:spPr>
          <a:xfrm>
            <a:off x="6818313" y="3060700"/>
            <a:ext cx="1565275" cy="0"/>
          </a:xfrm>
          <a:prstGeom prst="line">
            <a:avLst/>
          </a:prstGeom>
          <a:ln w="9525" cap="flat" cmpd="sng">
            <a:solidFill>
              <a:srgbClr val="333399"/>
            </a:solidFill>
            <a:prstDash val="solid"/>
            <a:headEnd type="none" w="med" len="med"/>
            <a:tailEnd type="none" w="med" len="med"/>
          </a:ln>
        </p:spPr>
      </p:sp>
      <p:sp>
        <p:nvSpPr>
          <p:cNvPr id="121867" name="Text Box 11"/>
          <p:cNvSpPr txBox="1"/>
          <p:nvPr/>
        </p:nvSpPr>
        <p:spPr>
          <a:xfrm>
            <a:off x="7108825" y="4359275"/>
            <a:ext cx="944880" cy="398780"/>
          </a:xfrm>
          <a:prstGeom prst="rect">
            <a:avLst/>
          </a:prstGeom>
          <a:noFill/>
          <a:ln w="9525">
            <a:noFill/>
          </a:ln>
        </p:spPr>
        <p:txBody>
          <a:bodyPr wrap="none">
            <a:spAutoFit/>
          </a:bodyPr>
          <a:p>
            <a:r>
              <a:rPr lang="zh-CN" altLang="en-US" sz="2000" dirty="0">
                <a:solidFill>
                  <a:srgbClr val="333399"/>
                </a:solidFill>
                <a:latin typeface="黑体" panose="02010609060101010101" pitchFamily="2" charset="-122"/>
                <a:ea typeface="黑体" panose="02010609060101010101" pitchFamily="2" charset="-122"/>
              </a:rPr>
              <a:t>物理层</a:t>
            </a:r>
            <a:endParaRPr lang="zh-CN" altLang="en-US" sz="2000" dirty="0">
              <a:solidFill>
                <a:srgbClr val="333399"/>
              </a:solidFill>
              <a:latin typeface="黑体" panose="02010609060101010101" pitchFamily="2" charset="-122"/>
              <a:ea typeface="黑体" panose="02010609060101010101" pitchFamily="2" charset="-122"/>
            </a:endParaRPr>
          </a:p>
        </p:txBody>
      </p:sp>
      <p:sp>
        <p:nvSpPr>
          <p:cNvPr id="121868" name="Text Box 12"/>
          <p:cNvSpPr txBox="1"/>
          <p:nvPr/>
        </p:nvSpPr>
        <p:spPr>
          <a:xfrm>
            <a:off x="7108825" y="3044825"/>
            <a:ext cx="944880" cy="398780"/>
          </a:xfrm>
          <a:prstGeom prst="rect">
            <a:avLst/>
          </a:prstGeom>
          <a:noFill/>
          <a:ln w="9525">
            <a:noFill/>
          </a:ln>
        </p:spPr>
        <p:txBody>
          <a:bodyPr wrap="none">
            <a:spAutoFit/>
          </a:bodyPr>
          <a:p>
            <a:r>
              <a:rPr lang="zh-CN" altLang="en-US" sz="2000" dirty="0">
                <a:solidFill>
                  <a:srgbClr val="333399"/>
                </a:solidFill>
                <a:latin typeface="黑体" panose="02010609060101010101" pitchFamily="2" charset="-122"/>
                <a:ea typeface="黑体" panose="02010609060101010101" pitchFamily="2" charset="-122"/>
              </a:rPr>
              <a:t>运输层</a:t>
            </a:r>
            <a:endParaRPr lang="zh-CN" altLang="en-US" sz="2000" dirty="0">
              <a:solidFill>
                <a:srgbClr val="333399"/>
              </a:solidFill>
              <a:latin typeface="黑体" panose="02010609060101010101" pitchFamily="2" charset="-122"/>
              <a:ea typeface="黑体" panose="02010609060101010101" pitchFamily="2" charset="-122"/>
            </a:endParaRPr>
          </a:p>
        </p:txBody>
      </p:sp>
      <p:sp>
        <p:nvSpPr>
          <p:cNvPr id="121869" name="Text Box 13"/>
          <p:cNvSpPr txBox="1"/>
          <p:nvPr/>
        </p:nvSpPr>
        <p:spPr>
          <a:xfrm>
            <a:off x="7108825" y="3487738"/>
            <a:ext cx="944880" cy="398780"/>
          </a:xfrm>
          <a:prstGeom prst="rect">
            <a:avLst/>
          </a:prstGeom>
          <a:noFill/>
          <a:ln w="9525">
            <a:noFill/>
          </a:ln>
        </p:spPr>
        <p:txBody>
          <a:bodyPr wrap="none">
            <a:spAutoFit/>
          </a:bodyPr>
          <a:p>
            <a:r>
              <a:rPr lang="zh-CN" altLang="en-US" sz="2000" dirty="0">
                <a:solidFill>
                  <a:srgbClr val="333399"/>
                </a:solidFill>
                <a:latin typeface="黑体" panose="02010609060101010101" pitchFamily="2" charset="-122"/>
                <a:ea typeface="黑体" panose="02010609060101010101" pitchFamily="2" charset="-122"/>
              </a:rPr>
              <a:t>网络层</a:t>
            </a:r>
            <a:endParaRPr lang="zh-CN" altLang="en-US" sz="2000" dirty="0">
              <a:solidFill>
                <a:srgbClr val="333399"/>
              </a:solidFill>
              <a:latin typeface="黑体" panose="02010609060101010101" pitchFamily="2" charset="-122"/>
              <a:ea typeface="黑体" panose="02010609060101010101" pitchFamily="2" charset="-122"/>
            </a:endParaRPr>
          </a:p>
        </p:txBody>
      </p:sp>
      <p:sp>
        <p:nvSpPr>
          <p:cNvPr id="121870" name="Rectangle 14"/>
          <p:cNvSpPr/>
          <p:nvPr/>
        </p:nvSpPr>
        <p:spPr>
          <a:xfrm>
            <a:off x="1568450" y="1997075"/>
            <a:ext cx="1565275" cy="2836863"/>
          </a:xfrm>
          <a:prstGeom prst="rect">
            <a:avLst/>
          </a:prstGeom>
          <a:solidFill>
            <a:srgbClr val="FFFFCC"/>
          </a:solidFill>
          <a:ln w="28575" cap="flat" cmpd="sng">
            <a:solidFill>
              <a:srgbClr val="333399"/>
            </a:solidFill>
            <a:prstDash val="solid"/>
            <a:miter/>
            <a:headEnd type="none" w="med" len="med"/>
            <a:tailEnd type="none" w="med" len="med"/>
          </a:ln>
          <a:effectLst>
            <a:outerShdw dist="35921" dir="2699999" algn="ctr" rotWithShape="0">
              <a:schemeClr val="bg2"/>
            </a:outerShdw>
          </a:effectLst>
        </p:spPr>
        <p:txBody>
          <a:bodyPr wrap="none" anchor="ctr"/>
          <a:p>
            <a:endParaRPr lang="zh-CN" altLang="en-US" dirty="0">
              <a:latin typeface="Arial" panose="020B0604020202020204" pitchFamily="34" charset="0"/>
              <a:ea typeface="宋体" panose="02010600030101010101" pitchFamily="2" charset="-122"/>
            </a:endParaRPr>
          </a:p>
        </p:txBody>
      </p:sp>
      <p:sp>
        <p:nvSpPr>
          <p:cNvPr id="121871" name="Text Box 15"/>
          <p:cNvSpPr txBox="1"/>
          <p:nvPr/>
        </p:nvSpPr>
        <p:spPr>
          <a:xfrm>
            <a:off x="1614488" y="3916363"/>
            <a:ext cx="1452880" cy="398780"/>
          </a:xfrm>
          <a:prstGeom prst="rect">
            <a:avLst/>
          </a:prstGeom>
          <a:noFill/>
          <a:ln w="9525">
            <a:noFill/>
          </a:ln>
        </p:spPr>
        <p:txBody>
          <a:bodyPr wrap="none">
            <a:spAutoFit/>
          </a:bodyPr>
          <a:p>
            <a:r>
              <a:rPr lang="zh-CN" altLang="en-US" sz="2000" dirty="0">
                <a:solidFill>
                  <a:srgbClr val="333399"/>
                </a:solidFill>
                <a:latin typeface="黑体" panose="02010609060101010101" pitchFamily="2" charset="-122"/>
                <a:ea typeface="黑体" panose="02010609060101010101" pitchFamily="2" charset="-122"/>
              </a:rPr>
              <a:t>数据链路层</a:t>
            </a:r>
            <a:endParaRPr lang="zh-CN" altLang="en-US" sz="2000" dirty="0">
              <a:solidFill>
                <a:srgbClr val="333399"/>
              </a:solidFill>
              <a:latin typeface="黑体" panose="02010609060101010101" pitchFamily="2" charset="-122"/>
              <a:ea typeface="黑体" panose="02010609060101010101" pitchFamily="2" charset="-122"/>
            </a:endParaRPr>
          </a:p>
        </p:txBody>
      </p:sp>
      <p:sp>
        <p:nvSpPr>
          <p:cNvPr id="121872" name="Line 16"/>
          <p:cNvSpPr/>
          <p:nvPr/>
        </p:nvSpPr>
        <p:spPr>
          <a:xfrm>
            <a:off x="1568450" y="4391025"/>
            <a:ext cx="1565275" cy="0"/>
          </a:xfrm>
          <a:prstGeom prst="line">
            <a:avLst/>
          </a:prstGeom>
          <a:ln w="9525" cap="flat" cmpd="sng">
            <a:solidFill>
              <a:srgbClr val="333399"/>
            </a:solidFill>
            <a:prstDash val="solid"/>
            <a:headEnd type="none" w="med" len="med"/>
            <a:tailEnd type="none" w="med" len="med"/>
          </a:ln>
        </p:spPr>
      </p:sp>
      <p:sp>
        <p:nvSpPr>
          <p:cNvPr id="121873" name="Line 17"/>
          <p:cNvSpPr/>
          <p:nvPr/>
        </p:nvSpPr>
        <p:spPr>
          <a:xfrm>
            <a:off x="1568450" y="3948113"/>
            <a:ext cx="1565275" cy="0"/>
          </a:xfrm>
          <a:prstGeom prst="line">
            <a:avLst/>
          </a:prstGeom>
          <a:ln w="9525" cap="flat" cmpd="sng">
            <a:solidFill>
              <a:srgbClr val="333399"/>
            </a:solidFill>
            <a:prstDash val="solid"/>
            <a:headEnd type="none" w="med" len="med"/>
            <a:tailEnd type="none" w="med" len="med"/>
          </a:ln>
        </p:spPr>
      </p:sp>
      <p:sp>
        <p:nvSpPr>
          <p:cNvPr id="121874" name="Line 18"/>
          <p:cNvSpPr/>
          <p:nvPr/>
        </p:nvSpPr>
        <p:spPr>
          <a:xfrm>
            <a:off x="1568450" y="3505200"/>
            <a:ext cx="1565275" cy="0"/>
          </a:xfrm>
          <a:prstGeom prst="line">
            <a:avLst/>
          </a:prstGeom>
          <a:ln w="9525" cap="flat" cmpd="sng">
            <a:solidFill>
              <a:srgbClr val="333399"/>
            </a:solidFill>
            <a:prstDash val="solid"/>
            <a:headEnd type="none" w="med" len="med"/>
            <a:tailEnd type="none" w="med" len="med"/>
          </a:ln>
        </p:spPr>
      </p:sp>
      <p:sp>
        <p:nvSpPr>
          <p:cNvPr id="121875" name="Line 19"/>
          <p:cNvSpPr/>
          <p:nvPr/>
        </p:nvSpPr>
        <p:spPr>
          <a:xfrm>
            <a:off x="1568450" y="3060700"/>
            <a:ext cx="1565275" cy="0"/>
          </a:xfrm>
          <a:prstGeom prst="line">
            <a:avLst/>
          </a:prstGeom>
          <a:ln w="9525" cap="flat" cmpd="sng">
            <a:solidFill>
              <a:srgbClr val="333399"/>
            </a:solidFill>
            <a:prstDash val="solid"/>
            <a:headEnd type="none" w="med" len="med"/>
            <a:tailEnd type="none" w="med" len="med"/>
          </a:ln>
        </p:spPr>
      </p:sp>
      <p:sp>
        <p:nvSpPr>
          <p:cNvPr id="121876" name="Text Box 20"/>
          <p:cNvSpPr txBox="1"/>
          <p:nvPr/>
        </p:nvSpPr>
        <p:spPr>
          <a:xfrm>
            <a:off x="1860550" y="4359275"/>
            <a:ext cx="944880" cy="398780"/>
          </a:xfrm>
          <a:prstGeom prst="rect">
            <a:avLst/>
          </a:prstGeom>
          <a:noFill/>
          <a:ln w="9525">
            <a:noFill/>
          </a:ln>
        </p:spPr>
        <p:txBody>
          <a:bodyPr wrap="none">
            <a:spAutoFit/>
          </a:bodyPr>
          <a:p>
            <a:r>
              <a:rPr lang="zh-CN" altLang="en-US" sz="2000" dirty="0">
                <a:solidFill>
                  <a:srgbClr val="333399"/>
                </a:solidFill>
                <a:latin typeface="黑体" panose="02010609060101010101" pitchFamily="2" charset="-122"/>
                <a:ea typeface="黑体" panose="02010609060101010101" pitchFamily="2" charset="-122"/>
              </a:rPr>
              <a:t>物理层</a:t>
            </a:r>
            <a:endParaRPr lang="zh-CN" altLang="en-US" sz="2000" dirty="0">
              <a:solidFill>
                <a:srgbClr val="333399"/>
              </a:solidFill>
              <a:latin typeface="黑体" panose="02010609060101010101" pitchFamily="2" charset="-122"/>
              <a:ea typeface="黑体" panose="02010609060101010101" pitchFamily="2" charset="-122"/>
            </a:endParaRPr>
          </a:p>
        </p:txBody>
      </p:sp>
      <p:sp>
        <p:nvSpPr>
          <p:cNvPr id="121877" name="Text Box 21"/>
          <p:cNvSpPr txBox="1"/>
          <p:nvPr/>
        </p:nvSpPr>
        <p:spPr>
          <a:xfrm>
            <a:off x="1860550" y="3044825"/>
            <a:ext cx="944880" cy="398780"/>
          </a:xfrm>
          <a:prstGeom prst="rect">
            <a:avLst/>
          </a:prstGeom>
          <a:noFill/>
          <a:ln w="9525">
            <a:noFill/>
          </a:ln>
        </p:spPr>
        <p:txBody>
          <a:bodyPr wrap="none">
            <a:spAutoFit/>
          </a:bodyPr>
          <a:p>
            <a:r>
              <a:rPr lang="zh-CN" altLang="en-US" sz="2000" dirty="0">
                <a:solidFill>
                  <a:srgbClr val="333399"/>
                </a:solidFill>
                <a:latin typeface="黑体" panose="02010609060101010101" pitchFamily="2" charset="-122"/>
                <a:ea typeface="黑体" panose="02010609060101010101" pitchFamily="2" charset="-122"/>
              </a:rPr>
              <a:t>运输层</a:t>
            </a:r>
            <a:endParaRPr lang="zh-CN" altLang="en-US" sz="2000" dirty="0">
              <a:solidFill>
                <a:srgbClr val="333399"/>
              </a:solidFill>
              <a:latin typeface="黑体" panose="02010609060101010101" pitchFamily="2" charset="-122"/>
              <a:ea typeface="黑体" panose="02010609060101010101" pitchFamily="2" charset="-122"/>
            </a:endParaRPr>
          </a:p>
        </p:txBody>
      </p:sp>
      <p:sp>
        <p:nvSpPr>
          <p:cNvPr id="121878" name="Text Box 22"/>
          <p:cNvSpPr txBox="1"/>
          <p:nvPr/>
        </p:nvSpPr>
        <p:spPr>
          <a:xfrm>
            <a:off x="1860550" y="3487738"/>
            <a:ext cx="944880" cy="398780"/>
          </a:xfrm>
          <a:prstGeom prst="rect">
            <a:avLst/>
          </a:prstGeom>
          <a:noFill/>
          <a:ln w="9525">
            <a:noFill/>
          </a:ln>
        </p:spPr>
        <p:txBody>
          <a:bodyPr wrap="none">
            <a:spAutoFit/>
          </a:bodyPr>
          <a:p>
            <a:r>
              <a:rPr lang="zh-CN" altLang="en-US" sz="2000" dirty="0">
                <a:solidFill>
                  <a:srgbClr val="333399"/>
                </a:solidFill>
                <a:latin typeface="黑体" panose="02010609060101010101" pitchFamily="2" charset="-122"/>
                <a:ea typeface="黑体" panose="02010609060101010101" pitchFamily="2" charset="-122"/>
              </a:rPr>
              <a:t>网络层</a:t>
            </a:r>
            <a:endParaRPr lang="zh-CN" altLang="en-US" sz="2000" dirty="0">
              <a:solidFill>
                <a:srgbClr val="333399"/>
              </a:solidFill>
              <a:latin typeface="黑体" panose="02010609060101010101" pitchFamily="2" charset="-122"/>
              <a:ea typeface="黑体" panose="02010609060101010101" pitchFamily="2" charset="-122"/>
            </a:endParaRPr>
          </a:p>
        </p:txBody>
      </p:sp>
      <p:sp>
        <p:nvSpPr>
          <p:cNvPr id="121879" name="Line 23"/>
          <p:cNvSpPr/>
          <p:nvPr/>
        </p:nvSpPr>
        <p:spPr>
          <a:xfrm>
            <a:off x="2335213" y="2928938"/>
            <a:ext cx="3175" cy="131762"/>
          </a:xfrm>
          <a:prstGeom prst="line">
            <a:avLst/>
          </a:prstGeom>
          <a:ln w="28575" cap="flat" cmpd="sng">
            <a:solidFill>
              <a:srgbClr val="333399"/>
            </a:solidFill>
            <a:prstDash val="solid"/>
            <a:headEnd type="none" w="med" len="med"/>
            <a:tailEnd type="none" w="med" len="med"/>
          </a:ln>
        </p:spPr>
      </p:sp>
      <p:sp>
        <p:nvSpPr>
          <p:cNvPr id="121880" name="Line 24"/>
          <p:cNvSpPr/>
          <p:nvPr/>
        </p:nvSpPr>
        <p:spPr>
          <a:xfrm>
            <a:off x="7629525" y="2928938"/>
            <a:ext cx="1588" cy="131762"/>
          </a:xfrm>
          <a:prstGeom prst="line">
            <a:avLst/>
          </a:prstGeom>
          <a:ln w="28575" cap="flat" cmpd="sng">
            <a:solidFill>
              <a:srgbClr val="333399"/>
            </a:solidFill>
            <a:prstDash val="solid"/>
            <a:headEnd type="none" w="med" len="med"/>
            <a:tailEnd type="none" w="med" len="med"/>
          </a:ln>
        </p:spPr>
      </p:sp>
      <p:grpSp>
        <p:nvGrpSpPr>
          <p:cNvPr id="2" name="Group 25"/>
          <p:cNvGrpSpPr/>
          <p:nvPr/>
        </p:nvGrpSpPr>
        <p:grpSpPr>
          <a:xfrm>
            <a:off x="2949575" y="2155825"/>
            <a:ext cx="4019550" cy="481013"/>
            <a:chOff x="1618" y="1358"/>
            <a:chExt cx="2532" cy="303"/>
          </a:xfrm>
        </p:grpSpPr>
        <p:sp>
          <p:nvSpPr>
            <p:cNvPr id="121895" name="Line 26"/>
            <p:cNvSpPr/>
            <p:nvPr/>
          </p:nvSpPr>
          <p:spPr>
            <a:xfrm>
              <a:off x="1618" y="1649"/>
              <a:ext cx="2532" cy="12"/>
            </a:xfrm>
            <a:prstGeom prst="line">
              <a:avLst/>
            </a:prstGeom>
            <a:ln w="38100" cap="flat" cmpd="sng">
              <a:solidFill>
                <a:srgbClr val="333399"/>
              </a:solidFill>
              <a:prstDash val="dash"/>
              <a:headEnd type="none" w="med" len="med"/>
              <a:tailEnd type="triangle" w="sm" len="lg"/>
            </a:ln>
          </p:spPr>
        </p:sp>
        <p:sp>
          <p:nvSpPr>
            <p:cNvPr id="121896" name="Text Box 27"/>
            <p:cNvSpPr txBox="1"/>
            <p:nvPr/>
          </p:nvSpPr>
          <p:spPr>
            <a:xfrm>
              <a:off x="1908" y="1358"/>
              <a:ext cx="1916" cy="251"/>
            </a:xfrm>
            <a:prstGeom prst="rect">
              <a:avLst/>
            </a:prstGeom>
            <a:noFill/>
            <a:ln w="9525">
              <a:noFill/>
            </a:ln>
          </p:spPr>
          <p:txBody>
            <a:bodyPr wrap="none">
              <a:spAutoFit/>
            </a:bodyPr>
            <a:p>
              <a:r>
                <a:rPr lang="en-US" altLang="zh-CN" sz="2000" b="1" dirty="0">
                  <a:solidFill>
                    <a:srgbClr val="333399"/>
                  </a:solidFill>
                  <a:latin typeface="黑体" panose="02010609060101010101" pitchFamily="2" charset="-122"/>
                  <a:ea typeface="黑体" panose="02010609060101010101" pitchFamily="2" charset="-122"/>
                </a:rPr>
                <a:t>①</a:t>
              </a:r>
              <a:r>
                <a:rPr lang="en-US" altLang="zh-CN" sz="1000" dirty="0">
                  <a:solidFill>
                    <a:srgbClr val="333399"/>
                  </a:solidFill>
                  <a:latin typeface="黑体" panose="02010609060101010101" pitchFamily="2" charset="-122"/>
                  <a:ea typeface="黑体" panose="02010609060101010101" pitchFamily="2" charset="-122"/>
                </a:rPr>
                <a:t> </a:t>
              </a:r>
              <a:r>
                <a:rPr lang="zh-CN" altLang="en-US" sz="2000" dirty="0">
                  <a:solidFill>
                    <a:srgbClr val="333399"/>
                  </a:solidFill>
                  <a:latin typeface="黑体" panose="02010609060101010101" pitchFamily="2" charset="-122"/>
                  <a:ea typeface="黑体" panose="02010609060101010101" pitchFamily="2" charset="-122"/>
                </a:rPr>
                <a:t>客户发起连接建立请求</a:t>
              </a:r>
              <a:endParaRPr lang="zh-CN" altLang="en-US" sz="2000" dirty="0">
                <a:solidFill>
                  <a:srgbClr val="333399"/>
                </a:solidFill>
                <a:latin typeface="黑体" panose="02010609060101010101" pitchFamily="2" charset="-122"/>
                <a:ea typeface="黑体" panose="02010609060101010101" pitchFamily="2" charset="-122"/>
              </a:endParaRPr>
            </a:p>
          </p:txBody>
        </p:sp>
      </p:grpSp>
      <p:grpSp>
        <p:nvGrpSpPr>
          <p:cNvPr id="3" name="Group 28"/>
          <p:cNvGrpSpPr/>
          <p:nvPr/>
        </p:nvGrpSpPr>
        <p:grpSpPr>
          <a:xfrm>
            <a:off x="2936875" y="2781300"/>
            <a:ext cx="3994150" cy="433388"/>
            <a:chOff x="1655" y="1752"/>
            <a:chExt cx="2516" cy="273"/>
          </a:xfrm>
        </p:grpSpPr>
        <p:sp>
          <p:nvSpPr>
            <p:cNvPr id="121893" name="Line 29"/>
            <p:cNvSpPr/>
            <p:nvPr/>
          </p:nvSpPr>
          <p:spPr>
            <a:xfrm flipH="1" flipV="1">
              <a:off x="1655" y="1752"/>
              <a:ext cx="2516" cy="9"/>
            </a:xfrm>
            <a:prstGeom prst="line">
              <a:avLst/>
            </a:prstGeom>
            <a:ln w="38100" cap="flat" cmpd="sng">
              <a:solidFill>
                <a:schemeClr val="hlink"/>
              </a:solidFill>
              <a:prstDash val="dash"/>
              <a:headEnd type="none" w="med" len="med"/>
              <a:tailEnd type="triangle" w="sm" len="lg"/>
            </a:ln>
          </p:spPr>
        </p:sp>
        <p:sp>
          <p:nvSpPr>
            <p:cNvPr id="121894" name="Text Box 30"/>
            <p:cNvSpPr txBox="1"/>
            <p:nvPr/>
          </p:nvSpPr>
          <p:spPr>
            <a:xfrm>
              <a:off x="1973" y="1774"/>
              <a:ext cx="2076" cy="251"/>
            </a:xfrm>
            <a:prstGeom prst="rect">
              <a:avLst/>
            </a:prstGeom>
            <a:noFill/>
            <a:ln w="9525">
              <a:noFill/>
            </a:ln>
          </p:spPr>
          <p:txBody>
            <a:bodyPr wrap="none">
              <a:spAutoFit/>
            </a:bodyPr>
            <a:p>
              <a:r>
                <a:rPr lang="en-US" altLang="zh-CN" sz="2000" b="1" dirty="0">
                  <a:solidFill>
                    <a:srgbClr val="333399"/>
                  </a:solidFill>
                  <a:latin typeface="黑体" panose="02010609060101010101" pitchFamily="2" charset="-122"/>
                  <a:ea typeface="黑体" panose="02010609060101010101" pitchFamily="2" charset="-122"/>
                </a:rPr>
                <a:t>②</a:t>
              </a:r>
              <a:r>
                <a:rPr lang="en-US" altLang="zh-CN" sz="1000" dirty="0">
                  <a:solidFill>
                    <a:srgbClr val="333399"/>
                  </a:solidFill>
                  <a:latin typeface="黑体" panose="02010609060101010101" pitchFamily="2" charset="-122"/>
                  <a:ea typeface="黑体" panose="02010609060101010101" pitchFamily="2" charset="-122"/>
                </a:rPr>
                <a:t> </a:t>
              </a:r>
              <a:r>
                <a:rPr lang="zh-CN" altLang="en-US" sz="2000" dirty="0">
                  <a:solidFill>
                    <a:srgbClr val="333399"/>
                  </a:solidFill>
                  <a:latin typeface="黑体" panose="02010609060101010101" pitchFamily="2" charset="-122"/>
                  <a:ea typeface="黑体" panose="02010609060101010101" pitchFamily="2" charset="-122"/>
                </a:rPr>
                <a:t>服务器接受连接建立请求</a:t>
              </a:r>
              <a:endParaRPr lang="zh-CN" altLang="en-US" sz="2000" dirty="0">
                <a:solidFill>
                  <a:srgbClr val="333399"/>
                </a:solidFill>
                <a:latin typeface="黑体" panose="02010609060101010101" pitchFamily="2" charset="-122"/>
                <a:ea typeface="黑体" panose="02010609060101010101" pitchFamily="2" charset="-122"/>
              </a:endParaRPr>
            </a:p>
          </p:txBody>
        </p:sp>
      </p:grpSp>
      <p:sp>
        <p:nvSpPr>
          <p:cNvPr id="121883" name="Text Box 31"/>
          <p:cNvSpPr txBox="1"/>
          <p:nvPr/>
        </p:nvSpPr>
        <p:spPr>
          <a:xfrm>
            <a:off x="1860550" y="2003425"/>
            <a:ext cx="944880" cy="398780"/>
          </a:xfrm>
          <a:prstGeom prst="rect">
            <a:avLst/>
          </a:prstGeom>
          <a:noFill/>
          <a:ln w="9525">
            <a:noFill/>
          </a:ln>
        </p:spPr>
        <p:txBody>
          <a:bodyPr wrap="none">
            <a:spAutoFit/>
          </a:bodyPr>
          <a:p>
            <a:r>
              <a:rPr lang="zh-CN" altLang="en-US" sz="2000" dirty="0">
                <a:solidFill>
                  <a:srgbClr val="333399"/>
                </a:solidFill>
                <a:latin typeface="黑体" panose="02010609060101010101" pitchFamily="2" charset="-122"/>
                <a:ea typeface="黑体" panose="02010609060101010101" pitchFamily="2" charset="-122"/>
              </a:rPr>
              <a:t>应用层</a:t>
            </a:r>
            <a:endParaRPr lang="zh-CN" altLang="en-US" sz="2000" dirty="0">
              <a:solidFill>
                <a:srgbClr val="333399"/>
              </a:solidFill>
              <a:latin typeface="黑体" panose="02010609060101010101" pitchFamily="2" charset="-122"/>
              <a:ea typeface="黑体" panose="02010609060101010101" pitchFamily="2" charset="-122"/>
            </a:endParaRPr>
          </a:p>
        </p:txBody>
      </p:sp>
      <p:sp>
        <p:nvSpPr>
          <p:cNvPr id="121884" name="Text Box 32"/>
          <p:cNvSpPr txBox="1"/>
          <p:nvPr/>
        </p:nvSpPr>
        <p:spPr>
          <a:xfrm>
            <a:off x="7108825" y="1989138"/>
            <a:ext cx="944880" cy="398780"/>
          </a:xfrm>
          <a:prstGeom prst="rect">
            <a:avLst/>
          </a:prstGeom>
          <a:noFill/>
          <a:ln w="9525">
            <a:noFill/>
          </a:ln>
        </p:spPr>
        <p:txBody>
          <a:bodyPr wrap="none">
            <a:spAutoFit/>
          </a:bodyPr>
          <a:p>
            <a:r>
              <a:rPr lang="zh-CN" altLang="en-US" sz="2000" dirty="0">
                <a:solidFill>
                  <a:srgbClr val="333399"/>
                </a:solidFill>
                <a:latin typeface="黑体" panose="02010609060101010101" pitchFamily="2" charset="-122"/>
                <a:ea typeface="黑体" panose="02010609060101010101" pitchFamily="2" charset="-122"/>
              </a:rPr>
              <a:t>应用层</a:t>
            </a:r>
            <a:endParaRPr lang="zh-CN" altLang="en-US" sz="2000" dirty="0">
              <a:solidFill>
                <a:srgbClr val="333399"/>
              </a:solidFill>
              <a:latin typeface="黑体" panose="02010609060101010101" pitchFamily="2" charset="-122"/>
              <a:ea typeface="黑体" panose="02010609060101010101" pitchFamily="2" charset="-122"/>
            </a:endParaRPr>
          </a:p>
        </p:txBody>
      </p:sp>
      <p:sp>
        <p:nvSpPr>
          <p:cNvPr id="121885" name="Text Box 33"/>
          <p:cNvSpPr txBox="1"/>
          <p:nvPr/>
        </p:nvSpPr>
        <p:spPr>
          <a:xfrm>
            <a:off x="4521200" y="5013325"/>
            <a:ext cx="944880" cy="398780"/>
          </a:xfrm>
          <a:prstGeom prst="rect">
            <a:avLst/>
          </a:prstGeom>
          <a:noFill/>
          <a:ln w="9525">
            <a:noFill/>
          </a:ln>
        </p:spPr>
        <p:txBody>
          <a:bodyPr wrap="none">
            <a:spAutoFit/>
          </a:bodyPr>
          <a:p>
            <a:r>
              <a:rPr lang="zh-CN" altLang="en-US" sz="2000" dirty="0">
                <a:solidFill>
                  <a:srgbClr val="333399"/>
                </a:solidFill>
                <a:latin typeface="Bookman Old Style" panose="02050604050505020204" pitchFamily="18" charset="0"/>
                <a:ea typeface="黑体" panose="02010609060101010101" pitchFamily="2" charset="-122"/>
              </a:rPr>
              <a:t>因特网</a:t>
            </a:r>
            <a:endParaRPr lang="zh-CN" altLang="en-US" sz="2000" dirty="0">
              <a:solidFill>
                <a:srgbClr val="333399"/>
              </a:solidFill>
              <a:latin typeface="Bookman Old Style" panose="02050604050505020204" pitchFamily="18" charset="0"/>
              <a:ea typeface="黑体" panose="02010609060101010101" pitchFamily="2" charset="-122"/>
            </a:endParaRPr>
          </a:p>
        </p:txBody>
      </p:sp>
      <p:grpSp>
        <p:nvGrpSpPr>
          <p:cNvPr id="4" name="Group 34"/>
          <p:cNvGrpSpPr/>
          <p:nvPr/>
        </p:nvGrpSpPr>
        <p:grpSpPr>
          <a:xfrm>
            <a:off x="1706563" y="2411413"/>
            <a:ext cx="1289050" cy="531812"/>
            <a:chOff x="835" y="1519"/>
            <a:chExt cx="812" cy="335"/>
          </a:xfrm>
        </p:grpSpPr>
        <p:sp>
          <p:nvSpPr>
            <p:cNvPr id="121891" name="Oval 35"/>
            <p:cNvSpPr/>
            <p:nvPr/>
          </p:nvSpPr>
          <p:spPr>
            <a:xfrm>
              <a:off x="835" y="1519"/>
              <a:ext cx="812" cy="335"/>
            </a:xfrm>
            <a:prstGeom prst="ellipse">
              <a:avLst/>
            </a:prstGeom>
            <a:solidFill>
              <a:srgbClr val="99FFCC"/>
            </a:solidFill>
            <a:ln w="19050" cap="flat" cmpd="sng">
              <a:solidFill>
                <a:schemeClr val="tx1"/>
              </a:solidFill>
              <a:prstDash val="solid"/>
              <a:headEnd type="none" w="med" len="med"/>
              <a:tailEnd type="none" w="med" len="med"/>
            </a:ln>
            <a:effectLst>
              <a:outerShdw dist="35921" dir="2699999" algn="ctr" rotWithShape="0">
                <a:schemeClr val="bg2"/>
              </a:outerShdw>
            </a:effectLst>
          </p:spPr>
          <p:txBody>
            <a:bodyPr wrap="none" anchor="ctr"/>
            <a:p>
              <a:pPr algn="ctr"/>
              <a:endParaRPr lang="zh-CN" altLang="zh-CN" sz="1600" dirty="0">
                <a:latin typeface="Times New Roman" panose="02020603050405020304" pitchFamily="18" charset="0"/>
                <a:ea typeface="宋体" panose="02010600030101010101" pitchFamily="2" charset="-122"/>
              </a:endParaRPr>
            </a:p>
          </p:txBody>
        </p:sp>
        <p:sp>
          <p:nvSpPr>
            <p:cNvPr id="121892" name="Text Box 36"/>
            <p:cNvSpPr txBox="1"/>
            <p:nvPr/>
          </p:nvSpPr>
          <p:spPr>
            <a:xfrm>
              <a:off x="1020" y="1547"/>
              <a:ext cx="435" cy="251"/>
            </a:xfrm>
            <a:prstGeom prst="rect">
              <a:avLst/>
            </a:prstGeom>
            <a:noFill/>
            <a:ln w="9525">
              <a:noFill/>
            </a:ln>
            <a:effectLst>
              <a:outerShdw dist="17961" dir="2699999" algn="ctr" rotWithShape="0">
                <a:schemeClr val="accent2"/>
              </a:outerShdw>
            </a:effectLst>
          </p:spPr>
          <p:txBody>
            <a:bodyPr wrap="none">
              <a:spAutoFit/>
            </a:bodyPr>
            <a:p>
              <a:r>
                <a:rPr lang="zh-CN" altLang="en-US" sz="2000" dirty="0">
                  <a:solidFill>
                    <a:srgbClr val="333399"/>
                  </a:solidFill>
                  <a:latin typeface="黑体" panose="02010609060101010101" pitchFamily="2" charset="-122"/>
                  <a:ea typeface="黑体" panose="02010609060101010101" pitchFamily="2" charset="-122"/>
                </a:rPr>
                <a:t>客户</a:t>
              </a:r>
              <a:endParaRPr lang="zh-CN" altLang="en-US" sz="2000" dirty="0">
                <a:solidFill>
                  <a:srgbClr val="333399"/>
                </a:solidFill>
                <a:latin typeface="黑体" panose="02010609060101010101" pitchFamily="2" charset="-122"/>
                <a:ea typeface="黑体" panose="02010609060101010101" pitchFamily="2" charset="-122"/>
              </a:endParaRPr>
            </a:p>
          </p:txBody>
        </p:sp>
      </p:grpSp>
      <p:grpSp>
        <p:nvGrpSpPr>
          <p:cNvPr id="5" name="Group 37"/>
          <p:cNvGrpSpPr/>
          <p:nvPr/>
        </p:nvGrpSpPr>
        <p:grpSpPr>
          <a:xfrm>
            <a:off x="6956425" y="2411413"/>
            <a:ext cx="1289050" cy="531812"/>
            <a:chOff x="4142" y="1519"/>
            <a:chExt cx="812" cy="335"/>
          </a:xfrm>
        </p:grpSpPr>
        <p:sp>
          <p:nvSpPr>
            <p:cNvPr id="121889" name="Oval 38"/>
            <p:cNvSpPr/>
            <p:nvPr/>
          </p:nvSpPr>
          <p:spPr>
            <a:xfrm>
              <a:off x="4142" y="1519"/>
              <a:ext cx="812" cy="335"/>
            </a:xfrm>
            <a:prstGeom prst="ellipse">
              <a:avLst/>
            </a:prstGeom>
            <a:solidFill>
              <a:schemeClr val="hlink"/>
            </a:solidFill>
            <a:ln w="19050" cap="flat" cmpd="sng">
              <a:solidFill>
                <a:schemeClr val="tx1"/>
              </a:solidFill>
              <a:prstDash val="solid"/>
              <a:headEnd type="none" w="med" len="med"/>
              <a:tailEnd type="none" w="med" len="med"/>
            </a:ln>
            <a:effectLst>
              <a:outerShdw dist="35921" dir="2699999" algn="ctr" rotWithShape="0">
                <a:schemeClr val="bg2"/>
              </a:outerShdw>
            </a:effectLst>
          </p:spPr>
          <p:txBody>
            <a:bodyPr wrap="none" anchor="ctr"/>
            <a:p>
              <a:pPr algn="ctr"/>
              <a:endParaRPr lang="zh-CN" altLang="zh-CN" sz="1600" dirty="0">
                <a:latin typeface="Times New Roman" panose="02020603050405020304" pitchFamily="18" charset="0"/>
                <a:ea typeface="宋体" panose="02010600030101010101" pitchFamily="2" charset="-122"/>
              </a:endParaRPr>
            </a:p>
          </p:txBody>
        </p:sp>
        <p:sp>
          <p:nvSpPr>
            <p:cNvPr id="121890" name="Text Box 39"/>
            <p:cNvSpPr txBox="1"/>
            <p:nvPr/>
          </p:nvSpPr>
          <p:spPr>
            <a:xfrm>
              <a:off x="4256" y="1543"/>
              <a:ext cx="595" cy="251"/>
            </a:xfrm>
            <a:prstGeom prst="rect">
              <a:avLst/>
            </a:prstGeom>
            <a:noFill/>
            <a:ln w="9525">
              <a:noFill/>
            </a:ln>
            <a:effectLst>
              <a:outerShdw dist="35921" dir="2699999" algn="ctr" rotWithShape="0">
                <a:schemeClr val="bg2"/>
              </a:outerShdw>
            </a:effectLst>
          </p:spPr>
          <p:txBody>
            <a:bodyPr wrap="none">
              <a:spAutoFit/>
            </a:bodyPr>
            <a:p>
              <a:r>
                <a:rPr lang="zh-CN" altLang="en-US" sz="2000" dirty="0">
                  <a:solidFill>
                    <a:srgbClr val="FFFF99"/>
                  </a:solidFill>
                  <a:latin typeface="黑体" panose="02010609060101010101" pitchFamily="2" charset="-122"/>
                  <a:ea typeface="黑体" panose="02010609060101010101" pitchFamily="2" charset="-122"/>
                </a:rPr>
                <a:t>服务器</a:t>
              </a:r>
              <a:endParaRPr lang="zh-CN" altLang="en-US" sz="2000" dirty="0">
                <a:solidFill>
                  <a:srgbClr val="FFFF99"/>
                </a:solidFill>
                <a:latin typeface="黑体" panose="02010609060101010101" pitchFamily="2" charset="-122"/>
                <a:ea typeface="黑体" panose="02010609060101010101" pitchFamily="2" charset="-122"/>
              </a:endParaRPr>
            </a:p>
          </p:txBody>
        </p:sp>
      </p:grpSp>
      <p:sp>
        <p:nvSpPr>
          <p:cNvPr id="148520" name="Text Box 40"/>
          <p:cNvSpPr txBox="1"/>
          <p:nvPr/>
        </p:nvSpPr>
        <p:spPr>
          <a:xfrm>
            <a:off x="3658235" y="3357563"/>
            <a:ext cx="2468880" cy="1014730"/>
          </a:xfrm>
          <a:prstGeom prst="rect">
            <a:avLst/>
          </a:prstGeom>
          <a:solidFill>
            <a:srgbClr val="FFFFCC"/>
          </a:solidFill>
          <a:ln w="76200" cap="flat" cmpd="tri">
            <a:solidFill>
              <a:srgbClr val="333399"/>
            </a:solidFill>
            <a:prstDash val="solid"/>
            <a:miter/>
            <a:headEnd type="none" w="med" len="med"/>
            <a:tailEnd type="none" w="med" len="med"/>
          </a:ln>
        </p:spPr>
        <p:txBody>
          <a:bodyPr wrap="none">
            <a:spAutoFit/>
          </a:bodyPr>
          <a:p>
            <a:pPr algn="ctr"/>
            <a:r>
              <a:rPr lang="zh-CN" altLang="en-US" sz="2000" dirty="0">
                <a:solidFill>
                  <a:srgbClr val="333399"/>
                </a:solidFill>
                <a:latin typeface="Tahoma" panose="020B0604030504040204" pitchFamily="34" charset="0"/>
                <a:ea typeface="黑体" panose="02010609060101010101" pitchFamily="2" charset="-122"/>
              </a:rPr>
              <a:t>以后就逐级使用下层</a:t>
            </a:r>
            <a:endParaRPr lang="zh-CN" altLang="en-US" sz="2000" dirty="0">
              <a:solidFill>
                <a:srgbClr val="333399"/>
              </a:solidFill>
              <a:latin typeface="Tahoma" panose="020B0604030504040204" pitchFamily="34" charset="0"/>
              <a:ea typeface="黑体" panose="02010609060101010101" pitchFamily="2" charset="-122"/>
            </a:endParaRPr>
          </a:p>
          <a:p>
            <a:pPr algn="ctr"/>
            <a:r>
              <a:rPr lang="zh-CN" altLang="en-US" sz="2000" dirty="0">
                <a:solidFill>
                  <a:srgbClr val="333399"/>
                </a:solidFill>
                <a:latin typeface="Tahoma" panose="020B0604030504040204" pitchFamily="34" charset="0"/>
                <a:ea typeface="黑体" panose="02010609060101010101" pitchFamily="2" charset="-122"/>
              </a:rPr>
              <a:t>提供的服务</a:t>
            </a:r>
            <a:endParaRPr lang="zh-CN" altLang="en-US" sz="2000" dirty="0">
              <a:solidFill>
                <a:srgbClr val="333399"/>
              </a:solidFill>
              <a:latin typeface="Tahoma" panose="020B0604030504040204" pitchFamily="34" charset="0"/>
              <a:ea typeface="黑体" panose="02010609060101010101" pitchFamily="2" charset="-122"/>
            </a:endParaRPr>
          </a:p>
          <a:p>
            <a:pPr algn="ctr"/>
            <a:r>
              <a:rPr lang="en-US" altLang="zh-CN" sz="2000" dirty="0">
                <a:solidFill>
                  <a:srgbClr val="333399"/>
                </a:solidFill>
                <a:latin typeface="Tahoma" panose="020B0604030504040204" pitchFamily="34" charset="0"/>
                <a:ea typeface="黑体" panose="02010609060101010101" pitchFamily="2" charset="-122"/>
              </a:rPr>
              <a:t>(</a:t>
            </a:r>
            <a:r>
              <a:rPr lang="zh-CN" altLang="en-US" sz="2000" dirty="0">
                <a:solidFill>
                  <a:srgbClr val="333399"/>
                </a:solidFill>
                <a:latin typeface="Tahoma" panose="020B0604030504040204" pitchFamily="34" charset="0"/>
                <a:ea typeface="黑体" panose="02010609060101010101" pitchFamily="2" charset="-122"/>
              </a:rPr>
              <a:t>使用 </a:t>
            </a:r>
            <a:r>
              <a:rPr lang="en-US" altLang="zh-CN" sz="2000" dirty="0">
                <a:solidFill>
                  <a:srgbClr val="333399"/>
                </a:solidFill>
                <a:latin typeface="Tahoma" panose="020B0604030504040204" pitchFamily="34" charset="0"/>
                <a:ea typeface="黑体" panose="02010609060101010101" pitchFamily="2" charset="-122"/>
              </a:rPr>
              <a:t>TCP </a:t>
            </a:r>
            <a:r>
              <a:rPr lang="zh-CN" altLang="en-US" sz="2000" dirty="0">
                <a:solidFill>
                  <a:srgbClr val="333399"/>
                </a:solidFill>
                <a:latin typeface="Tahoma" panose="020B0604030504040204" pitchFamily="34" charset="0"/>
                <a:ea typeface="黑体" panose="02010609060101010101" pitchFamily="2" charset="-122"/>
              </a:rPr>
              <a:t>和 </a:t>
            </a:r>
            <a:r>
              <a:rPr lang="en-US" altLang="zh-CN" sz="2000" dirty="0">
                <a:solidFill>
                  <a:srgbClr val="333399"/>
                </a:solidFill>
                <a:latin typeface="Tahoma" panose="020B0604030504040204" pitchFamily="34" charset="0"/>
                <a:ea typeface="黑体" panose="02010609060101010101" pitchFamily="2" charset="-122"/>
              </a:rPr>
              <a:t>IP</a:t>
            </a:r>
            <a:r>
              <a:rPr lang="zh-CN" altLang="en-US" sz="2000" dirty="0">
                <a:solidFill>
                  <a:srgbClr val="333399"/>
                </a:solidFill>
                <a:latin typeface="Tahoma" panose="020B0604030504040204" pitchFamily="34" charset="0"/>
                <a:ea typeface="黑体" panose="02010609060101010101" pitchFamily="2" charset="-122"/>
              </a:rPr>
              <a:t>）</a:t>
            </a:r>
            <a:endParaRPr lang="zh-CN" altLang="en-US" sz="2000" dirty="0">
              <a:solidFill>
                <a:srgbClr val="333399"/>
              </a:solidFill>
              <a:latin typeface="Tahoma" panose="020B0604030504040204" pitchFamily="34" charset="0"/>
              <a:ea typeface="黑体" panose="02010609060101010101" pitchFamily="2"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nodeType="clickEffect">
                                  <p:stCondLst>
                                    <p:cond delay="0"/>
                                  </p:stCondLst>
                                  <p:childTnLst>
                                    <p:anim calcmode="discrete" valueType="str">
                                      <p:cBhvr>
                                        <p:cTn id="6" dur="500" fill="hold"/>
                                        <p:tgtEl>
                                          <p:spTgt spid="4"/>
                                        </p:tgtEl>
                                        <p:attrNameLst>
                                          <p:attrName>style.visibility</p:attrName>
                                        </p:attrNameLst>
                                      </p:cBhvr>
                                      <p:tavLst>
                                        <p:tav tm="0">
                                          <p:val>
                                            <p:strVal val="hidden"/>
                                          </p:val>
                                        </p:tav>
                                        <p:tav tm="50000">
                                          <p:val>
                                            <p:strVal val="visible"/>
                                          </p:val>
                                        </p:tav>
                                      </p:tavLst>
                                    </p:anim>
                                  </p:childTnLst>
                                </p:cTn>
                              </p:par>
                            </p:childTnLst>
                          </p:cTn>
                        </p:par>
                        <p:par>
                          <p:cTn id="7" fill="hold">
                            <p:stCondLst>
                              <p:cond delay="500"/>
                            </p:stCondLst>
                            <p:childTnLst>
                              <p:par>
                                <p:cTn id="8" presetID="22" presetClass="entr" presetSubtype="8"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5" presetClass="emph" presetSubtype="0" repeatCount="3000" fill="hold" nodeType="clickEffect">
                                  <p:stCondLst>
                                    <p:cond delay="0"/>
                                  </p:stCondLst>
                                  <p:childTnLst>
                                    <p:anim calcmode="discrete" valueType="str">
                                      <p:cBhvr>
                                        <p:cTn id="14" dur="500" fill="hold"/>
                                        <p:tgtEl>
                                          <p:spTgt spid="5"/>
                                        </p:tgtEl>
                                        <p:attrNameLst>
                                          <p:attrName>style.visibility</p:attrName>
                                        </p:attrNameLst>
                                      </p:cBhvr>
                                      <p:tavLst>
                                        <p:tav tm="0">
                                          <p:val>
                                            <p:strVal val="hidden"/>
                                          </p:val>
                                        </p:tav>
                                        <p:tav tm="50000">
                                          <p:val>
                                            <p:strVal val="visible"/>
                                          </p:val>
                                        </p:tav>
                                      </p:tavLst>
                                    </p:anim>
                                  </p:childTnLst>
                                </p:cTn>
                              </p:par>
                            </p:childTnLst>
                          </p:cTn>
                        </p:par>
                        <p:par>
                          <p:cTn id="15" fill="hold">
                            <p:stCondLst>
                              <p:cond delay="500"/>
                            </p:stCondLst>
                            <p:childTnLst>
                              <p:par>
                                <p:cTn id="16" presetID="22" presetClass="entr" presetSubtype="2"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1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85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20" grpId="0" bldLvl="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Rectangle 2"/>
          <p:cNvSpPr>
            <a:spLocks noGrp="1"/>
          </p:cNvSpPr>
          <p:nvPr>
            <p:ph type="title" idx="4294967295"/>
          </p:nvPr>
        </p:nvSpPr>
        <p:spPr/>
        <p:txBody>
          <a:bodyPr vert="horz" wrap="square" lIns="91440" tIns="45720" rIns="91440" bIns="45720" anchor="b"/>
          <a:p>
            <a:pPr eaLnBrk="1" hangingPunct="1"/>
            <a:r>
              <a:rPr lang="zh-CN" altLang="en-US" dirty="0"/>
              <a:t>功能较强的计算机</a:t>
            </a:r>
            <a:br>
              <a:rPr lang="zh-CN" altLang="en-US" dirty="0"/>
            </a:br>
            <a:r>
              <a:rPr lang="zh-CN" altLang="en-US" dirty="0"/>
              <a:t>可同时运行多个服务器进程 </a:t>
            </a:r>
            <a:endParaRPr lang="zh-CN" altLang="en-US" dirty="0"/>
          </a:p>
        </p:txBody>
      </p:sp>
      <p:sp>
        <p:nvSpPr>
          <p:cNvPr id="122883" name="Line 3"/>
          <p:cNvSpPr/>
          <p:nvPr/>
        </p:nvSpPr>
        <p:spPr>
          <a:xfrm>
            <a:off x="4943475" y="5110163"/>
            <a:ext cx="4763" cy="325437"/>
          </a:xfrm>
          <a:prstGeom prst="line">
            <a:avLst/>
          </a:prstGeom>
          <a:ln w="38100" cap="flat" cmpd="sng">
            <a:solidFill>
              <a:srgbClr val="333399"/>
            </a:solidFill>
            <a:prstDash val="solid"/>
            <a:headEnd type="none" w="med" len="med"/>
            <a:tailEnd type="none" w="med" len="med"/>
          </a:ln>
        </p:spPr>
      </p:sp>
      <p:sp>
        <p:nvSpPr>
          <p:cNvPr id="122884" name="Rectangle 4"/>
          <p:cNvSpPr/>
          <p:nvPr/>
        </p:nvSpPr>
        <p:spPr>
          <a:xfrm>
            <a:off x="3540125" y="2416175"/>
            <a:ext cx="2898775" cy="2693988"/>
          </a:xfrm>
          <a:prstGeom prst="rect">
            <a:avLst/>
          </a:prstGeom>
          <a:solidFill>
            <a:srgbClr val="FFFFCC"/>
          </a:solidFill>
          <a:ln w="28575" cap="flat" cmpd="sng">
            <a:solidFill>
              <a:srgbClr val="333399"/>
            </a:solidFill>
            <a:prstDash val="solid"/>
            <a:miter/>
            <a:headEnd type="none" w="med" len="med"/>
            <a:tailEnd type="none" w="med" len="med"/>
          </a:ln>
          <a:effectLst>
            <a:outerShdw dist="35921" dir="2699999" algn="ctr" rotWithShape="0">
              <a:schemeClr val="bg2"/>
            </a:outerShdw>
          </a:effectLst>
        </p:spPr>
        <p:txBody>
          <a:bodyPr wrap="none" anchor="ctr"/>
          <a:p>
            <a:endParaRPr lang="zh-CN" altLang="en-US" dirty="0">
              <a:latin typeface="Arial" panose="020B0604020202020204" pitchFamily="34" charset="0"/>
              <a:ea typeface="宋体" panose="02010600030101010101" pitchFamily="2" charset="-122"/>
            </a:endParaRPr>
          </a:p>
        </p:txBody>
      </p:sp>
      <p:sp>
        <p:nvSpPr>
          <p:cNvPr id="122885" name="Text Box 5"/>
          <p:cNvSpPr txBox="1"/>
          <p:nvPr/>
        </p:nvSpPr>
        <p:spPr>
          <a:xfrm>
            <a:off x="4264025" y="4268788"/>
            <a:ext cx="1452880" cy="398780"/>
          </a:xfrm>
          <a:prstGeom prst="rect">
            <a:avLst/>
          </a:prstGeom>
          <a:noFill/>
          <a:ln w="9525">
            <a:noFill/>
          </a:ln>
        </p:spPr>
        <p:txBody>
          <a:bodyPr wrap="none">
            <a:spAutoFit/>
          </a:bodyPr>
          <a:p>
            <a:r>
              <a:rPr lang="zh-CN" altLang="en-US" sz="2000" dirty="0">
                <a:solidFill>
                  <a:srgbClr val="333399"/>
                </a:solidFill>
                <a:latin typeface="Arial" panose="020B0604020202020204" pitchFamily="34" charset="0"/>
                <a:ea typeface="黑体" panose="02010609060101010101" pitchFamily="2" charset="-122"/>
              </a:rPr>
              <a:t>数据链路层</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22886" name="Line 6"/>
          <p:cNvSpPr/>
          <p:nvPr/>
        </p:nvSpPr>
        <p:spPr>
          <a:xfrm>
            <a:off x="3540125" y="4702175"/>
            <a:ext cx="2898775" cy="0"/>
          </a:xfrm>
          <a:prstGeom prst="line">
            <a:avLst/>
          </a:prstGeom>
          <a:ln w="9525" cap="flat" cmpd="sng">
            <a:solidFill>
              <a:schemeClr val="tx1"/>
            </a:solidFill>
            <a:prstDash val="solid"/>
            <a:headEnd type="none" w="med" len="med"/>
            <a:tailEnd type="none" w="med" len="med"/>
          </a:ln>
        </p:spPr>
      </p:sp>
      <p:sp>
        <p:nvSpPr>
          <p:cNvPr id="122887" name="Line 7"/>
          <p:cNvSpPr/>
          <p:nvPr/>
        </p:nvSpPr>
        <p:spPr>
          <a:xfrm>
            <a:off x="3540125" y="4292600"/>
            <a:ext cx="2898775" cy="0"/>
          </a:xfrm>
          <a:prstGeom prst="line">
            <a:avLst/>
          </a:prstGeom>
          <a:ln w="9525" cap="flat" cmpd="sng">
            <a:solidFill>
              <a:schemeClr val="tx1"/>
            </a:solidFill>
            <a:prstDash val="solid"/>
            <a:headEnd type="none" w="med" len="med"/>
            <a:tailEnd type="none" w="med" len="med"/>
          </a:ln>
        </p:spPr>
      </p:sp>
      <p:sp>
        <p:nvSpPr>
          <p:cNvPr id="122888" name="Line 8"/>
          <p:cNvSpPr/>
          <p:nvPr/>
        </p:nvSpPr>
        <p:spPr>
          <a:xfrm>
            <a:off x="3540125" y="3884613"/>
            <a:ext cx="2898775" cy="0"/>
          </a:xfrm>
          <a:prstGeom prst="line">
            <a:avLst/>
          </a:prstGeom>
          <a:ln w="9525" cap="flat" cmpd="sng">
            <a:solidFill>
              <a:schemeClr val="tx1"/>
            </a:solidFill>
            <a:prstDash val="solid"/>
            <a:headEnd type="none" w="med" len="med"/>
            <a:tailEnd type="none" w="med" len="med"/>
          </a:ln>
        </p:spPr>
      </p:sp>
      <p:sp>
        <p:nvSpPr>
          <p:cNvPr id="122889" name="Line 9"/>
          <p:cNvSpPr/>
          <p:nvPr/>
        </p:nvSpPr>
        <p:spPr>
          <a:xfrm>
            <a:off x="3540125" y="3476625"/>
            <a:ext cx="2898775" cy="0"/>
          </a:xfrm>
          <a:prstGeom prst="line">
            <a:avLst/>
          </a:prstGeom>
          <a:ln w="9525" cap="flat" cmpd="sng">
            <a:solidFill>
              <a:schemeClr val="tx1"/>
            </a:solidFill>
            <a:prstDash val="solid"/>
            <a:headEnd type="none" w="med" len="med"/>
            <a:tailEnd type="none" w="med" len="med"/>
          </a:ln>
        </p:spPr>
      </p:sp>
      <p:sp>
        <p:nvSpPr>
          <p:cNvPr id="122890" name="Text Box 10"/>
          <p:cNvSpPr txBox="1"/>
          <p:nvPr/>
        </p:nvSpPr>
        <p:spPr>
          <a:xfrm>
            <a:off x="4498975" y="4676775"/>
            <a:ext cx="944880" cy="398780"/>
          </a:xfrm>
          <a:prstGeom prst="rect">
            <a:avLst/>
          </a:prstGeom>
          <a:noFill/>
          <a:ln w="9525">
            <a:noFill/>
          </a:ln>
        </p:spPr>
        <p:txBody>
          <a:bodyPr wrap="none">
            <a:spAutoFit/>
          </a:bodyPr>
          <a:p>
            <a:r>
              <a:rPr lang="zh-CN" altLang="en-US" sz="2000" dirty="0">
                <a:solidFill>
                  <a:srgbClr val="333399"/>
                </a:solidFill>
                <a:latin typeface="Arial" panose="020B0604020202020204" pitchFamily="34" charset="0"/>
                <a:ea typeface="黑体" panose="02010609060101010101" pitchFamily="2" charset="-122"/>
              </a:rPr>
              <a:t>物理层</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22891" name="Text Box 11"/>
          <p:cNvSpPr txBox="1"/>
          <p:nvPr/>
        </p:nvSpPr>
        <p:spPr>
          <a:xfrm>
            <a:off x="4498975" y="3465513"/>
            <a:ext cx="944880" cy="398780"/>
          </a:xfrm>
          <a:prstGeom prst="rect">
            <a:avLst/>
          </a:prstGeom>
          <a:noFill/>
          <a:ln w="9525">
            <a:noFill/>
          </a:ln>
        </p:spPr>
        <p:txBody>
          <a:bodyPr wrap="none">
            <a:spAutoFit/>
          </a:bodyPr>
          <a:p>
            <a:r>
              <a:rPr lang="zh-CN" altLang="en-US" sz="2000" dirty="0">
                <a:solidFill>
                  <a:srgbClr val="333399"/>
                </a:solidFill>
                <a:latin typeface="Arial" panose="020B0604020202020204" pitchFamily="34" charset="0"/>
                <a:ea typeface="黑体" panose="02010609060101010101" pitchFamily="2" charset="-122"/>
              </a:rPr>
              <a:t>运输层</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22892" name="Text Box 12"/>
          <p:cNvSpPr txBox="1"/>
          <p:nvPr/>
        </p:nvSpPr>
        <p:spPr>
          <a:xfrm>
            <a:off x="4498975" y="3873500"/>
            <a:ext cx="944880" cy="398780"/>
          </a:xfrm>
          <a:prstGeom prst="rect">
            <a:avLst/>
          </a:prstGeom>
          <a:noFill/>
          <a:ln w="9525">
            <a:noFill/>
          </a:ln>
        </p:spPr>
        <p:txBody>
          <a:bodyPr wrap="none">
            <a:spAutoFit/>
          </a:bodyPr>
          <a:p>
            <a:r>
              <a:rPr lang="zh-CN" altLang="en-US" sz="2000" dirty="0">
                <a:solidFill>
                  <a:srgbClr val="333399"/>
                </a:solidFill>
                <a:latin typeface="Arial" panose="020B0604020202020204" pitchFamily="34" charset="0"/>
                <a:ea typeface="黑体" panose="02010609060101010101" pitchFamily="2" charset="-122"/>
              </a:rPr>
              <a:t>网络层</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22893" name="Text Box 13"/>
          <p:cNvSpPr txBox="1"/>
          <p:nvPr/>
        </p:nvSpPr>
        <p:spPr>
          <a:xfrm>
            <a:off x="4468813" y="2376488"/>
            <a:ext cx="944880" cy="398780"/>
          </a:xfrm>
          <a:prstGeom prst="rect">
            <a:avLst/>
          </a:prstGeom>
          <a:noFill/>
          <a:ln w="9525">
            <a:noFill/>
          </a:ln>
        </p:spPr>
        <p:txBody>
          <a:bodyPr wrap="none">
            <a:spAutoFit/>
          </a:bodyPr>
          <a:p>
            <a:r>
              <a:rPr lang="zh-CN" altLang="en-US" sz="2000" dirty="0">
                <a:solidFill>
                  <a:srgbClr val="333399"/>
                </a:solidFill>
                <a:latin typeface="Arial" panose="020B0604020202020204" pitchFamily="34" charset="0"/>
                <a:ea typeface="黑体" panose="02010609060101010101" pitchFamily="2" charset="-122"/>
              </a:rPr>
              <a:t>应用层</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22894" name="Text Box 14"/>
          <p:cNvSpPr txBox="1"/>
          <p:nvPr/>
        </p:nvSpPr>
        <p:spPr>
          <a:xfrm>
            <a:off x="4389438" y="1990725"/>
            <a:ext cx="1156335" cy="398780"/>
          </a:xfrm>
          <a:prstGeom prst="rect">
            <a:avLst/>
          </a:prstGeom>
          <a:noFill/>
          <a:ln w="9525">
            <a:noFill/>
          </a:ln>
        </p:spPr>
        <p:txBody>
          <a:bodyPr wrap="none">
            <a:spAutoFit/>
          </a:bodyPr>
          <a:p>
            <a:r>
              <a:rPr lang="zh-CN" altLang="en-US" sz="2000" dirty="0">
                <a:solidFill>
                  <a:srgbClr val="333399"/>
                </a:solidFill>
                <a:latin typeface="Arial" panose="020B0604020202020204" pitchFamily="34" charset="0"/>
                <a:ea typeface="黑体" panose="02010609060101010101" pitchFamily="2" charset="-122"/>
              </a:rPr>
              <a:t>计算机 </a:t>
            </a:r>
            <a:r>
              <a:rPr lang="en-US" altLang="zh-CN" sz="2000" dirty="0">
                <a:solidFill>
                  <a:srgbClr val="333399"/>
                </a:solidFill>
                <a:latin typeface="Arial" panose="020B0604020202020204" pitchFamily="34" charset="0"/>
                <a:ea typeface="黑体" panose="02010609060101010101" pitchFamily="2" charset="-122"/>
              </a:rPr>
              <a:t>3</a:t>
            </a:r>
            <a:endParaRPr lang="en-US" altLang="zh-CN" sz="2000" dirty="0">
              <a:solidFill>
                <a:srgbClr val="333399"/>
              </a:solidFill>
              <a:latin typeface="Arial" panose="020B0604020202020204" pitchFamily="34" charset="0"/>
              <a:ea typeface="黑体" panose="02010609060101010101" pitchFamily="2" charset="-122"/>
            </a:endParaRPr>
          </a:p>
        </p:txBody>
      </p:sp>
      <p:grpSp>
        <p:nvGrpSpPr>
          <p:cNvPr id="2" name="Group 15"/>
          <p:cNvGrpSpPr/>
          <p:nvPr/>
        </p:nvGrpSpPr>
        <p:grpSpPr>
          <a:xfrm>
            <a:off x="3714750" y="2741613"/>
            <a:ext cx="1143000" cy="746125"/>
            <a:chOff x="2100" y="1727"/>
            <a:chExt cx="720" cy="470"/>
          </a:xfrm>
        </p:grpSpPr>
        <p:sp>
          <p:nvSpPr>
            <p:cNvPr id="122938" name="Line 16"/>
            <p:cNvSpPr/>
            <p:nvPr/>
          </p:nvSpPr>
          <p:spPr>
            <a:xfrm>
              <a:off x="2460" y="2119"/>
              <a:ext cx="1" cy="78"/>
            </a:xfrm>
            <a:prstGeom prst="line">
              <a:avLst/>
            </a:prstGeom>
            <a:ln w="28575" cap="flat" cmpd="sng">
              <a:solidFill>
                <a:srgbClr val="333399"/>
              </a:solidFill>
              <a:prstDash val="solid"/>
              <a:headEnd type="none" w="med" len="med"/>
              <a:tailEnd type="none" w="med" len="med"/>
            </a:ln>
          </p:spPr>
        </p:sp>
        <p:sp>
          <p:nvSpPr>
            <p:cNvPr id="122939" name="Oval 17"/>
            <p:cNvSpPr/>
            <p:nvPr/>
          </p:nvSpPr>
          <p:spPr>
            <a:xfrm>
              <a:off x="2100" y="1727"/>
              <a:ext cx="720" cy="412"/>
            </a:xfrm>
            <a:prstGeom prst="ellipse">
              <a:avLst/>
            </a:prstGeom>
            <a:solidFill>
              <a:schemeClr val="hlink"/>
            </a:solidFill>
            <a:ln w="19050" cap="flat" cmpd="sng">
              <a:solidFill>
                <a:schemeClr val="tx1"/>
              </a:solidFill>
              <a:prstDash val="solid"/>
              <a:headEnd type="none" w="med" len="med"/>
              <a:tailEnd type="none" w="med" len="med"/>
            </a:ln>
            <a:effectLst>
              <a:outerShdw dist="35921" dir="2699999" algn="ctr" rotWithShape="0">
                <a:schemeClr val="bg2"/>
              </a:outerShdw>
            </a:effectLst>
          </p:spPr>
          <p:txBody>
            <a:bodyPr wrap="none" anchor="ctr"/>
            <a:p>
              <a:pPr algn="ctr"/>
              <a:endParaRPr lang="zh-CN" altLang="zh-CN" sz="1600" dirty="0">
                <a:latin typeface="Times New Roman" panose="02020603050405020304" pitchFamily="18" charset="0"/>
                <a:ea typeface="宋体" panose="02010600030101010101" pitchFamily="2" charset="-122"/>
              </a:endParaRPr>
            </a:p>
          </p:txBody>
        </p:sp>
        <p:sp>
          <p:nvSpPr>
            <p:cNvPr id="122940" name="Text Box 18"/>
            <p:cNvSpPr txBox="1"/>
            <p:nvPr/>
          </p:nvSpPr>
          <p:spPr>
            <a:xfrm>
              <a:off x="2171" y="1756"/>
              <a:ext cx="595" cy="406"/>
            </a:xfrm>
            <a:prstGeom prst="rect">
              <a:avLst/>
            </a:prstGeom>
            <a:noFill/>
            <a:ln w="9525">
              <a:noFill/>
            </a:ln>
            <a:effectLst>
              <a:outerShdw dist="35921" dir="2699999" algn="ctr" rotWithShape="0">
                <a:schemeClr val="bg2"/>
              </a:outerShdw>
            </a:effectLst>
          </p:spPr>
          <p:txBody>
            <a:bodyPr wrap="none">
              <a:spAutoFit/>
            </a:bodyPr>
            <a:p>
              <a:pPr algn="ctr">
                <a:lnSpc>
                  <a:spcPct val="90000"/>
                </a:lnSpc>
              </a:pPr>
              <a:r>
                <a:rPr lang="zh-CN" altLang="en-US" sz="2000" dirty="0">
                  <a:solidFill>
                    <a:srgbClr val="FFFF66"/>
                  </a:solidFill>
                  <a:latin typeface="Arial" panose="020B0604020202020204" pitchFamily="34" charset="0"/>
                  <a:ea typeface="黑体" panose="02010609060101010101" pitchFamily="2" charset="-122"/>
                </a:rPr>
                <a:t>服务器</a:t>
              </a:r>
              <a:endParaRPr lang="zh-CN" altLang="en-US" sz="2000" dirty="0">
                <a:solidFill>
                  <a:srgbClr val="FFFF66"/>
                </a:solidFill>
                <a:latin typeface="Arial" panose="020B0604020202020204" pitchFamily="34" charset="0"/>
                <a:ea typeface="黑体" panose="02010609060101010101" pitchFamily="2" charset="-122"/>
              </a:endParaRPr>
            </a:p>
            <a:p>
              <a:pPr algn="ctr">
                <a:lnSpc>
                  <a:spcPct val="90000"/>
                </a:lnSpc>
              </a:pPr>
              <a:r>
                <a:rPr lang="en-US" altLang="zh-CN" sz="2000" dirty="0">
                  <a:solidFill>
                    <a:srgbClr val="FFFF66"/>
                  </a:solidFill>
                  <a:latin typeface="Arial" panose="020B0604020202020204" pitchFamily="34" charset="0"/>
                  <a:ea typeface="黑体" panose="02010609060101010101" pitchFamily="2" charset="-122"/>
                </a:rPr>
                <a:t>1</a:t>
              </a:r>
              <a:endParaRPr lang="en-US" altLang="zh-CN" sz="3200" dirty="0">
                <a:solidFill>
                  <a:srgbClr val="FFFF66"/>
                </a:solidFill>
                <a:latin typeface="Arial" panose="020B0604020202020204" pitchFamily="34" charset="0"/>
                <a:ea typeface="黑体" panose="02010609060101010101" pitchFamily="2" charset="-122"/>
              </a:endParaRPr>
            </a:p>
          </p:txBody>
        </p:sp>
      </p:grpSp>
      <p:grpSp>
        <p:nvGrpSpPr>
          <p:cNvPr id="3" name="Group 19"/>
          <p:cNvGrpSpPr/>
          <p:nvPr/>
        </p:nvGrpSpPr>
        <p:grpSpPr>
          <a:xfrm>
            <a:off x="5121275" y="2741613"/>
            <a:ext cx="1141413" cy="735012"/>
            <a:chOff x="2986" y="1727"/>
            <a:chExt cx="719" cy="463"/>
          </a:xfrm>
        </p:grpSpPr>
        <p:sp>
          <p:nvSpPr>
            <p:cNvPr id="122935" name="Line 20"/>
            <p:cNvSpPr/>
            <p:nvPr/>
          </p:nvSpPr>
          <p:spPr>
            <a:xfrm>
              <a:off x="3344" y="2113"/>
              <a:ext cx="1" cy="77"/>
            </a:xfrm>
            <a:prstGeom prst="line">
              <a:avLst/>
            </a:prstGeom>
            <a:ln w="28575" cap="flat" cmpd="sng">
              <a:solidFill>
                <a:srgbClr val="333399"/>
              </a:solidFill>
              <a:prstDash val="solid"/>
              <a:headEnd type="none" w="med" len="med"/>
              <a:tailEnd type="none" w="med" len="med"/>
            </a:ln>
          </p:spPr>
        </p:sp>
        <p:sp>
          <p:nvSpPr>
            <p:cNvPr id="122936" name="Oval 21"/>
            <p:cNvSpPr/>
            <p:nvPr/>
          </p:nvSpPr>
          <p:spPr>
            <a:xfrm>
              <a:off x="2986" y="1727"/>
              <a:ext cx="719" cy="412"/>
            </a:xfrm>
            <a:prstGeom prst="ellipse">
              <a:avLst/>
            </a:prstGeom>
            <a:solidFill>
              <a:schemeClr val="hlink"/>
            </a:solidFill>
            <a:ln w="19050" cap="flat" cmpd="sng">
              <a:solidFill>
                <a:schemeClr val="tx1"/>
              </a:solidFill>
              <a:prstDash val="solid"/>
              <a:headEnd type="none" w="med" len="med"/>
              <a:tailEnd type="none" w="med" len="med"/>
            </a:ln>
            <a:effectLst>
              <a:outerShdw dist="35921" dir="2699999" algn="ctr" rotWithShape="0">
                <a:schemeClr val="bg2"/>
              </a:outerShdw>
            </a:effectLst>
          </p:spPr>
          <p:txBody>
            <a:bodyPr wrap="none" anchor="ctr"/>
            <a:p>
              <a:pPr algn="ctr"/>
              <a:endParaRPr lang="zh-CN" altLang="zh-CN" sz="1600" dirty="0">
                <a:latin typeface="Times New Roman" panose="02020603050405020304" pitchFamily="18" charset="0"/>
                <a:ea typeface="宋体" panose="02010600030101010101" pitchFamily="2" charset="-122"/>
              </a:endParaRPr>
            </a:p>
          </p:txBody>
        </p:sp>
        <p:sp>
          <p:nvSpPr>
            <p:cNvPr id="122937" name="Text Box 22"/>
            <p:cNvSpPr txBox="1"/>
            <p:nvPr/>
          </p:nvSpPr>
          <p:spPr>
            <a:xfrm>
              <a:off x="3056" y="1752"/>
              <a:ext cx="595" cy="406"/>
            </a:xfrm>
            <a:prstGeom prst="rect">
              <a:avLst/>
            </a:prstGeom>
            <a:noFill/>
            <a:ln w="9525">
              <a:noFill/>
            </a:ln>
            <a:effectLst>
              <a:outerShdw dist="35921" dir="2699999" algn="ctr" rotWithShape="0">
                <a:schemeClr val="bg2"/>
              </a:outerShdw>
            </a:effectLst>
          </p:spPr>
          <p:txBody>
            <a:bodyPr wrap="none">
              <a:spAutoFit/>
            </a:bodyPr>
            <a:p>
              <a:pPr algn="ctr">
                <a:lnSpc>
                  <a:spcPct val="90000"/>
                </a:lnSpc>
              </a:pPr>
              <a:r>
                <a:rPr lang="zh-CN" altLang="en-US" sz="2000" dirty="0">
                  <a:solidFill>
                    <a:srgbClr val="FFFF66"/>
                  </a:solidFill>
                  <a:latin typeface="Arial" panose="020B0604020202020204" pitchFamily="34" charset="0"/>
                  <a:ea typeface="黑体" panose="02010609060101010101" pitchFamily="2" charset="-122"/>
                </a:rPr>
                <a:t>服务器</a:t>
              </a:r>
              <a:endParaRPr lang="zh-CN" altLang="en-US" sz="2000" dirty="0">
                <a:solidFill>
                  <a:srgbClr val="FFFF66"/>
                </a:solidFill>
                <a:latin typeface="Arial" panose="020B0604020202020204" pitchFamily="34" charset="0"/>
                <a:ea typeface="黑体" panose="02010609060101010101" pitchFamily="2" charset="-122"/>
              </a:endParaRPr>
            </a:p>
            <a:p>
              <a:pPr algn="ctr">
                <a:lnSpc>
                  <a:spcPct val="90000"/>
                </a:lnSpc>
              </a:pPr>
              <a:r>
                <a:rPr lang="en-US" altLang="zh-CN" sz="2000" dirty="0">
                  <a:solidFill>
                    <a:srgbClr val="FFFF66"/>
                  </a:solidFill>
                  <a:latin typeface="Arial" panose="020B0604020202020204" pitchFamily="34" charset="0"/>
                  <a:ea typeface="黑体" panose="02010609060101010101" pitchFamily="2" charset="-122"/>
                </a:rPr>
                <a:t>2</a:t>
              </a:r>
              <a:endParaRPr lang="en-US" altLang="zh-CN" sz="3200" dirty="0">
                <a:solidFill>
                  <a:srgbClr val="FFFF66"/>
                </a:solidFill>
                <a:latin typeface="Arial" panose="020B0604020202020204" pitchFamily="34" charset="0"/>
                <a:ea typeface="黑体" panose="02010609060101010101" pitchFamily="2" charset="-122"/>
              </a:endParaRPr>
            </a:p>
          </p:txBody>
        </p:sp>
      </p:grpSp>
      <p:grpSp>
        <p:nvGrpSpPr>
          <p:cNvPr id="4" name="Group 23"/>
          <p:cNvGrpSpPr/>
          <p:nvPr/>
        </p:nvGrpSpPr>
        <p:grpSpPr>
          <a:xfrm>
            <a:off x="992188" y="1990725"/>
            <a:ext cx="7908925" cy="3771900"/>
            <a:chOff x="385" y="1254"/>
            <a:chExt cx="4982" cy="2376"/>
          </a:xfrm>
        </p:grpSpPr>
        <p:sp>
          <p:nvSpPr>
            <p:cNvPr id="122904" name="Freeform 24"/>
            <p:cNvSpPr/>
            <p:nvPr/>
          </p:nvSpPr>
          <p:spPr>
            <a:xfrm>
              <a:off x="846" y="3219"/>
              <a:ext cx="4066" cy="411"/>
            </a:xfrm>
            <a:custGeom>
              <a:avLst/>
              <a:gdLst>
                <a:gd name="txL" fmla="*/ 0 w 3527"/>
                <a:gd name="txT" fmla="*/ 0 h 333"/>
                <a:gd name="txR" fmla="*/ 3527 w 3527"/>
                <a:gd name="txB" fmla="*/ 333 h 333"/>
              </a:gdLst>
              <a:ahLst/>
              <a:cxnLst>
                <a:cxn ang="0">
                  <a:pos x="0" y="0"/>
                </a:cxn>
                <a:cxn ang="0">
                  <a:pos x="0" y="24859"/>
                </a:cxn>
                <a:cxn ang="0">
                  <a:pos x="493" y="37134"/>
                </a:cxn>
                <a:cxn ang="0">
                  <a:pos x="1772" y="52003"/>
                </a:cxn>
                <a:cxn ang="0">
                  <a:pos x="4312" y="61251"/>
                </a:cxn>
                <a:cxn ang="0">
                  <a:pos x="6184" y="63532"/>
                </a:cxn>
                <a:cxn ang="0">
                  <a:pos x="117576" y="64184"/>
                </a:cxn>
                <a:cxn ang="0">
                  <a:pos x="119779" y="61251"/>
                </a:cxn>
                <a:cxn ang="0">
                  <a:pos x="121853" y="54373"/>
                </a:cxn>
                <a:cxn ang="0">
                  <a:pos x="122911" y="45112"/>
                </a:cxn>
                <a:cxn ang="0">
                  <a:pos x="123339" y="31215"/>
                </a:cxn>
                <a:cxn ang="0">
                  <a:pos x="123414" y="0"/>
                </a:cxn>
              </a:cxnLst>
              <a:rect l="txL" t="txT" r="txR" b="txB"/>
              <a:pathLst>
                <a:path w="3527" h="333">
                  <a:moveTo>
                    <a:pt x="0" y="0"/>
                  </a:moveTo>
                  <a:lnTo>
                    <a:pt x="0" y="129"/>
                  </a:lnTo>
                  <a:lnTo>
                    <a:pt x="14" y="192"/>
                  </a:lnTo>
                  <a:lnTo>
                    <a:pt x="50" y="270"/>
                  </a:lnTo>
                  <a:lnTo>
                    <a:pt x="122" y="318"/>
                  </a:lnTo>
                  <a:lnTo>
                    <a:pt x="177" y="330"/>
                  </a:lnTo>
                  <a:lnTo>
                    <a:pt x="3360" y="333"/>
                  </a:lnTo>
                  <a:lnTo>
                    <a:pt x="3422" y="318"/>
                  </a:lnTo>
                  <a:lnTo>
                    <a:pt x="3482" y="282"/>
                  </a:lnTo>
                  <a:lnTo>
                    <a:pt x="3512" y="234"/>
                  </a:lnTo>
                  <a:lnTo>
                    <a:pt x="3524" y="162"/>
                  </a:lnTo>
                  <a:lnTo>
                    <a:pt x="3527" y="0"/>
                  </a:lnTo>
                </a:path>
              </a:pathLst>
            </a:custGeom>
            <a:noFill/>
            <a:ln w="38100" cap="flat" cmpd="sng">
              <a:solidFill>
                <a:srgbClr val="333399">
                  <a:alpha val="100000"/>
                </a:srgbClr>
              </a:solidFill>
              <a:prstDash val="solid"/>
              <a:round/>
              <a:headEnd type="none" w="med" len="med"/>
              <a:tailEnd type="none" w="med" len="med"/>
            </a:ln>
          </p:spPr>
          <p:txBody>
            <a:bodyPr/>
            <a:p>
              <a:endParaRPr lang="zh-CN" altLang="en-US"/>
            </a:p>
          </p:txBody>
        </p:sp>
        <p:grpSp>
          <p:nvGrpSpPr>
            <p:cNvPr id="122905" name="Group 25"/>
            <p:cNvGrpSpPr/>
            <p:nvPr/>
          </p:nvGrpSpPr>
          <p:grpSpPr>
            <a:xfrm>
              <a:off x="385" y="1254"/>
              <a:ext cx="943" cy="1965"/>
              <a:chOff x="385" y="1254"/>
              <a:chExt cx="943" cy="1965"/>
            </a:xfrm>
          </p:grpSpPr>
          <p:sp>
            <p:nvSpPr>
              <p:cNvPr id="122921" name="Rectangle 26"/>
              <p:cNvSpPr/>
              <p:nvPr/>
            </p:nvSpPr>
            <p:spPr>
              <a:xfrm>
                <a:off x="385" y="1522"/>
                <a:ext cx="941" cy="1697"/>
              </a:xfrm>
              <a:prstGeom prst="rect">
                <a:avLst/>
              </a:prstGeom>
              <a:solidFill>
                <a:srgbClr val="FFFFCC"/>
              </a:solidFill>
              <a:ln w="28575" cap="flat" cmpd="sng">
                <a:solidFill>
                  <a:srgbClr val="333399"/>
                </a:solidFill>
                <a:prstDash val="solid"/>
                <a:miter/>
                <a:headEnd type="none" w="med" len="med"/>
                <a:tailEnd type="none" w="med" len="med"/>
              </a:ln>
              <a:effectLst>
                <a:outerShdw dist="35921" dir="2699999" algn="ctr" rotWithShape="0">
                  <a:schemeClr val="bg2"/>
                </a:outerShdw>
              </a:effectLst>
            </p:spPr>
            <p:txBody>
              <a:bodyPr wrap="none" anchor="ctr"/>
              <a:p>
                <a:endParaRPr lang="zh-CN" altLang="en-US" dirty="0">
                  <a:latin typeface="Arial" panose="020B0604020202020204" pitchFamily="34" charset="0"/>
                  <a:ea typeface="宋体" panose="02010600030101010101" pitchFamily="2" charset="-122"/>
                </a:endParaRPr>
              </a:p>
            </p:txBody>
          </p:sp>
          <p:sp>
            <p:nvSpPr>
              <p:cNvPr id="122922" name="Text Box 27"/>
              <p:cNvSpPr txBox="1"/>
              <p:nvPr/>
            </p:nvSpPr>
            <p:spPr>
              <a:xfrm>
                <a:off x="413" y="2689"/>
                <a:ext cx="915" cy="251"/>
              </a:xfrm>
              <a:prstGeom prst="rect">
                <a:avLst/>
              </a:prstGeom>
              <a:noFill/>
              <a:ln w="9525">
                <a:noFill/>
              </a:ln>
            </p:spPr>
            <p:txBody>
              <a:bodyPr wrap="none">
                <a:spAutoFit/>
              </a:bodyPr>
              <a:p>
                <a:r>
                  <a:rPr lang="zh-CN" altLang="en-US" sz="2000" dirty="0">
                    <a:solidFill>
                      <a:srgbClr val="333399"/>
                    </a:solidFill>
                    <a:latin typeface="Arial" panose="020B0604020202020204" pitchFamily="34" charset="0"/>
                    <a:ea typeface="黑体" panose="02010609060101010101" pitchFamily="2" charset="-122"/>
                  </a:rPr>
                  <a:t>数据链路层</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22923" name="Line 28"/>
              <p:cNvSpPr/>
              <p:nvPr/>
            </p:nvSpPr>
            <p:spPr>
              <a:xfrm>
                <a:off x="385" y="2962"/>
                <a:ext cx="941" cy="0"/>
              </a:xfrm>
              <a:prstGeom prst="line">
                <a:avLst/>
              </a:prstGeom>
              <a:ln w="9525" cap="flat" cmpd="sng">
                <a:solidFill>
                  <a:schemeClr val="tx1"/>
                </a:solidFill>
                <a:prstDash val="solid"/>
                <a:headEnd type="none" w="med" len="med"/>
                <a:tailEnd type="none" w="med" len="med"/>
              </a:ln>
            </p:spPr>
          </p:sp>
          <p:sp>
            <p:nvSpPr>
              <p:cNvPr id="122924" name="Line 29"/>
              <p:cNvSpPr/>
              <p:nvPr/>
            </p:nvSpPr>
            <p:spPr>
              <a:xfrm>
                <a:off x="385" y="2704"/>
                <a:ext cx="941" cy="0"/>
              </a:xfrm>
              <a:prstGeom prst="line">
                <a:avLst/>
              </a:prstGeom>
              <a:ln w="9525" cap="flat" cmpd="sng">
                <a:solidFill>
                  <a:schemeClr val="tx1"/>
                </a:solidFill>
                <a:prstDash val="solid"/>
                <a:headEnd type="none" w="med" len="med"/>
                <a:tailEnd type="none" w="med" len="med"/>
              </a:ln>
            </p:spPr>
          </p:sp>
          <p:sp>
            <p:nvSpPr>
              <p:cNvPr id="122925" name="Line 30"/>
              <p:cNvSpPr/>
              <p:nvPr/>
            </p:nvSpPr>
            <p:spPr>
              <a:xfrm>
                <a:off x="385" y="2447"/>
                <a:ext cx="941" cy="0"/>
              </a:xfrm>
              <a:prstGeom prst="line">
                <a:avLst/>
              </a:prstGeom>
              <a:ln w="9525" cap="flat" cmpd="sng">
                <a:solidFill>
                  <a:schemeClr val="tx1"/>
                </a:solidFill>
                <a:prstDash val="solid"/>
                <a:headEnd type="none" w="med" len="med"/>
                <a:tailEnd type="none" w="med" len="med"/>
              </a:ln>
            </p:spPr>
          </p:sp>
          <p:sp>
            <p:nvSpPr>
              <p:cNvPr id="122926" name="Line 31"/>
              <p:cNvSpPr/>
              <p:nvPr/>
            </p:nvSpPr>
            <p:spPr>
              <a:xfrm>
                <a:off x="385" y="2190"/>
                <a:ext cx="941" cy="0"/>
              </a:xfrm>
              <a:prstGeom prst="line">
                <a:avLst/>
              </a:prstGeom>
              <a:ln w="9525" cap="flat" cmpd="sng">
                <a:solidFill>
                  <a:schemeClr val="tx1"/>
                </a:solidFill>
                <a:prstDash val="solid"/>
                <a:headEnd type="none" w="med" len="med"/>
                <a:tailEnd type="none" w="med" len="med"/>
              </a:ln>
            </p:spPr>
          </p:sp>
          <p:sp>
            <p:nvSpPr>
              <p:cNvPr id="122927" name="Text Box 32"/>
              <p:cNvSpPr txBox="1"/>
              <p:nvPr/>
            </p:nvSpPr>
            <p:spPr>
              <a:xfrm>
                <a:off x="560" y="2946"/>
                <a:ext cx="595" cy="251"/>
              </a:xfrm>
              <a:prstGeom prst="rect">
                <a:avLst/>
              </a:prstGeom>
              <a:noFill/>
              <a:ln w="9525">
                <a:noFill/>
              </a:ln>
            </p:spPr>
            <p:txBody>
              <a:bodyPr wrap="none">
                <a:spAutoFit/>
              </a:bodyPr>
              <a:p>
                <a:r>
                  <a:rPr lang="zh-CN" altLang="en-US" sz="2000" dirty="0">
                    <a:solidFill>
                      <a:srgbClr val="333399"/>
                    </a:solidFill>
                    <a:latin typeface="Arial" panose="020B0604020202020204" pitchFamily="34" charset="0"/>
                    <a:ea typeface="黑体" panose="02010609060101010101" pitchFamily="2" charset="-122"/>
                  </a:rPr>
                  <a:t>物理层</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22928" name="Text Box 33"/>
              <p:cNvSpPr txBox="1"/>
              <p:nvPr/>
            </p:nvSpPr>
            <p:spPr>
              <a:xfrm>
                <a:off x="560" y="2183"/>
                <a:ext cx="595" cy="251"/>
              </a:xfrm>
              <a:prstGeom prst="rect">
                <a:avLst/>
              </a:prstGeom>
              <a:noFill/>
              <a:ln w="9525">
                <a:noFill/>
              </a:ln>
            </p:spPr>
            <p:txBody>
              <a:bodyPr wrap="none">
                <a:spAutoFit/>
              </a:bodyPr>
              <a:p>
                <a:r>
                  <a:rPr lang="zh-CN" altLang="en-US" sz="2000" dirty="0">
                    <a:solidFill>
                      <a:srgbClr val="333399"/>
                    </a:solidFill>
                    <a:latin typeface="Arial" panose="020B0604020202020204" pitchFamily="34" charset="0"/>
                    <a:ea typeface="黑体" panose="02010609060101010101" pitchFamily="2" charset="-122"/>
                  </a:rPr>
                  <a:t>运输层</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22929" name="Text Box 34"/>
              <p:cNvSpPr txBox="1"/>
              <p:nvPr/>
            </p:nvSpPr>
            <p:spPr>
              <a:xfrm>
                <a:off x="560" y="2440"/>
                <a:ext cx="595" cy="251"/>
              </a:xfrm>
              <a:prstGeom prst="rect">
                <a:avLst/>
              </a:prstGeom>
              <a:noFill/>
              <a:ln w="9525">
                <a:noFill/>
              </a:ln>
            </p:spPr>
            <p:txBody>
              <a:bodyPr wrap="none">
                <a:spAutoFit/>
              </a:bodyPr>
              <a:p>
                <a:r>
                  <a:rPr lang="zh-CN" altLang="en-US" sz="2000" dirty="0">
                    <a:solidFill>
                      <a:srgbClr val="333399"/>
                    </a:solidFill>
                    <a:latin typeface="Arial" panose="020B0604020202020204" pitchFamily="34" charset="0"/>
                    <a:ea typeface="黑体" panose="02010609060101010101" pitchFamily="2" charset="-122"/>
                  </a:rPr>
                  <a:t>网络层</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22930" name="Line 35"/>
              <p:cNvSpPr/>
              <p:nvPr/>
            </p:nvSpPr>
            <p:spPr>
              <a:xfrm>
                <a:off x="845" y="2036"/>
                <a:ext cx="2" cy="154"/>
              </a:xfrm>
              <a:prstGeom prst="line">
                <a:avLst/>
              </a:prstGeom>
              <a:ln w="28575" cap="flat" cmpd="sng">
                <a:solidFill>
                  <a:srgbClr val="333399"/>
                </a:solidFill>
                <a:prstDash val="solid"/>
                <a:headEnd type="none" w="med" len="med"/>
                <a:tailEnd type="none" w="med" len="med"/>
              </a:ln>
            </p:spPr>
          </p:sp>
          <p:sp>
            <p:nvSpPr>
              <p:cNvPr id="122931" name="Oval 36"/>
              <p:cNvSpPr/>
              <p:nvPr/>
            </p:nvSpPr>
            <p:spPr>
              <a:xfrm>
                <a:off x="468" y="1779"/>
                <a:ext cx="775" cy="308"/>
              </a:xfrm>
              <a:prstGeom prst="ellipse">
                <a:avLst/>
              </a:prstGeom>
              <a:solidFill>
                <a:srgbClr val="00FF99"/>
              </a:solidFill>
              <a:ln w="19050" cap="flat" cmpd="sng">
                <a:solidFill>
                  <a:schemeClr val="tx1"/>
                </a:solidFill>
                <a:prstDash val="solid"/>
                <a:headEnd type="none" w="med" len="med"/>
                <a:tailEnd type="none" w="med" len="med"/>
              </a:ln>
              <a:effectLst>
                <a:outerShdw dist="35921" dir="2699999" algn="ctr" rotWithShape="0">
                  <a:schemeClr val="bg2"/>
                </a:outerShdw>
              </a:effectLst>
            </p:spPr>
            <p:txBody>
              <a:bodyPr wrap="none" anchor="ctr"/>
              <a:p>
                <a:pPr algn="ctr"/>
                <a:endParaRPr lang="zh-CN" altLang="zh-CN" sz="1600" dirty="0">
                  <a:latin typeface="Times New Roman" panose="02020603050405020304" pitchFamily="18" charset="0"/>
                  <a:ea typeface="宋体" panose="02010600030101010101" pitchFamily="2" charset="-122"/>
                </a:endParaRPr>
              </a:p>
            </p:txBody>
          </p:sp>
          <p:sp>
            <p:nvSpPr>
              <p:cNvPr id="122932" name="Text Box 37"/>
              <p:cNvSpPr txBox="1"/>
              <p:nvPr/>
            </p:nvSpPr>
            <p:spPr>
              <a:xfrm>
                <a:off x="565" y="1506"/>
                <a:ext cx="595" cy="251"/>
              </a:xfrm>
              <a:prstGeom prst="rect">
                <a:avLst/>
              </a:prstGeom>
              <a:noFill/>
              <a:ln w="9525">
                <a:noFill/>
              </a:ln>
            </p:spPr>
            <p:txBody>
              <a:bodyPr wrap="none">
                <a:spAutoFit/>
              </a:bodyPr>
              <a:p>
                <a:r>
                  <a:rPr lang="zh-CN" altLang="en-US" sz="2000" dirty="0">
                    <a:solidFill>
                      <a:srgbClr val="333399"/>
                    </a:solidFill>
                    <a:latin typeface="Arial" panose="020B0604020202020204" pitchFamily="34" charset="0"/>
                    <a:ea typeface="黑体" panose="02010609060101010101" pitchFamily="2" charset="-122"/>
                  </a:rPr>
                  <a:t>应用层</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22933" name="Text Box 38"/>
              <p:cNvSpPr txBox="1"/>
              <p:nvPr/>
            </p:nvSpPr>
            <p:spPr>
              <a:xfrm>
                <a:off x="523" y="1254"/>
                <a:ext cx="728" cy="251"/>
              </a:xfrm>
              <a:prstGeom prst="rect">
                <a:avLst/>
              </a:prstGeom>
              <a:noFill/>
              <a:ln w="9525">
                <a:noFill/>
              </a:ln>
            </p:spPr>
            <p:txBody>
              <a:bodyPr wrap="none">
                <a:spAutoFit/>
              </a:bodyPr>
              <a:p>
                <a:r>
                  <a:rPr lang="zh-CN" altLang="en-US" sz="2000" dirty="0">
                    <a:solidFill>
                      <a:srgbClr val="333399"/>
                    </a:solidFill>
                    <a:latin typeface="Arial" panose="020B0604020202020204" pitchFamily="34" charset="0"/>
                    <a:ea typeface="黑体" panose="02010609060101010101" pitchFamily="2" charset="-122"/>
                  </a:rPr>
                  <a:t>计算机 </a:t>
                </a:r>
                <a:r>
                  <a:rPr lang="en-US" altLang="zh-CN" sz="2000" dirty="0">
                    <a:solidFill>
                      <a:srgbClr val="333399"/>
                    </a:solidFill>
                    <a:latin typeface="Arial" panose="020B0604020202020204" pitchFamily="34" charset="0"/>
                    <a:ea typeface="黑体" panose="02010609060101010101" pitchFamily="2" charset="-122"/>
                  </a:rPr>
                  <a:t>1</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122934" name="Text Box 39"/>
              <p:cNvSpPr txBox="1"/>
              <p:nvPr/>
            </p:nvSpPr>
            <p:spPr>
              <a:xfrm>
                <a:off x="567" y="1789"/>
                <a:ext cx="568" cy="251"/>
              </a:xfrm>
              <a:prstGeom prst="rect">
                <a:avLst/>
              </a:prstGeom>
              <a:noFill/>
              <a:ln w="9525">
                <a:noFill/>
              </a:ln>
            </p:spPr>
            <p:txBody>
              <a:bodyPr wrap="none">
                <a:spAutoFit/>
              </a:bodyPr>
              <a:p>
                <a:r>
                  <a:rPr lang="zh-CN" altLang="en-US" sz="2000" dirty="0">
                    <a:solidFill>
                      <a:srgbClr val="333399"/>
                    </a:solidFill>
                    <a:latin typeface="Arial" panose="020B0604020202020204" pitchFamily="34" charset="0"/>
                    <a:ea typeface="黑体" panose="02010609060101010101" pitchFamily="2" charset="-122"/>
                  </a:rPr>
                  <a:t>客户 </a:t>
                </a:r>
                <a:r>
                  <a:rPr lang="en-US" altLang="zh-CN" sz="2000" dirty="0">
                    <a:solidFill>
                      <a:srgbClr val="333399"/>
                    </a:solidFill>
                    <a:latin typeface="Arial" panose="020B0604020202020204" pitchFamily="34" charset="0"/>
                    <a:ea typeface="黑体" panose="02010609060101010101" pitchFamily="2" charset="-122"/>
                  </a:rPr>
                  <a:t>1</a:t>
                </a:r>
                <a:endParaRPr lang="en-US" altLang="zh-CN" sz="3200" dirty="0">
                  <a:solidFill>
                    <a:srgbClr val="333399"/>
                  </a:solidFill>
                  <a:latin typeface="Arial" panose="020B0604020202020204" pitchFamily="34" charset="0"/>
                  <a:ea typeface="黑体" panose="02010609060101010101" pitchFamily="2" charset="-122"/>
                </a:endParaRPr>
              </a:p>
            </p:txBody>
          </p:sp>
        </p:grpSp>
        <p:grpSp>
          <p:nvGrpSpPr>
            <p:cNvPr id="122906" name="Group 40"/>
            <p:cNvGrpSpPr/>
            <p:nvPr/>
          </p:nvGrpSpPr>
          <p:grpSpPr>
            <a:xfrm>
              <a:off x="4424" y="1254"/>
              <a:ext cx="943" cy="1965"/>
              <a:chOff x="4424" y="1254"/>
              <a:chExt cx="943" cy="1965"/>
            </a:xfrm>
          </p:grpSpPr>
          <p:sp>
            <p:nvSpPr>
              <p:cNvPr id="122907" name="Rectangle 41"/>
              <p:cNvSpPr/>
              <p:nvPr/>
            </p:nvSpPr>
            <p:spPr>
              <a:xfrm>
                <a:off x="4424" y="1522"/>
                <a:ext cx="941" cy="1697"/>
              </a:xfrm>
              <a:prstGeom prst="rect">
                <a:avLst/>
              </a:prstGeom>
              <a:solidFill>
                <a:srgbClr val="FFFFCC"/>
              </a:solidFill>
              <a:ln w="28575" cap="flat" cmpd="sng">
                <a:solidFill>
                  <a:srgbClr val="333399"/>
                </a:solidFill>
                <a:prstDash val="solid"/>
                <a:miter/>
                <a:headEnd type="none" w="med" len="med"/>
                <a:tailEnd type="none" w="med" len="med"/>
              </a:ln>
              <a:effectLst>
                <a:outerShdw dist="35921" dir="2699999" algn="ctr" rotWithShape="0">
                  <a:schemeClr val="bg2"/>
                </a:outerShdw>
              </a:effectLst>
            </p:spPr>
            <p:txBody>
              <a:bodyPr wrap="none" anchor="ctr"/>
              <a:p>
                <a:endParaRPr lang="zh-CN" altLang="en-US" dirty="0">
                  <a:latin typeface="Arial" panose="020B0604020202020204" pitchFamily="34" charset="0"/>
                  <a:ea typeface="宋体" panose="02010600030101010101" pitchFamily="2" charset="-122"/>
                </a:endParaRPr>
              </a:p>
            </p:txBody>
          </p:sp>
          <p:sp>
            <p:nvSpPr>
              <p:cNvPr id="122908" name="Text Box 42"/>
              <p:cNvSpPr txBox="1"/>
              <p:nvPr/>
            </p:nvSpPr>
            <p:spPr>
              <a:xfrm>
                <a:off x="4452" y="2689"/>
                <a:ext cx="915" cy="251"/>
              </a:xfrm>
              <a:prstGeom prst="rect">
                <a:avLst/>
              </a:prstGeom>
              <a:noFill/>
              <a:ln w="9525">
                <a:noFill/>
              </a:ln>
            </p:spPr>
            <p:txBody>
              <a:bodyPr wrap="none">
                <a:spAutoFit/>
              </a:bodyPr>
              <a:p>
                <a:r>
                  <a:rPr lang="zh-CN" altLang="en-US" sz="2000" dirty="0">
                    <a:solidFill>
                      <a:srgbClr val="333399"/>
                    </a:solidFill>
                    <a:latin typeface="Arial" panose="020B0604020202020204" pitchFamily="34" charset="0"/>
                    <a:ea typeface="黑体" panose="02010609060101010101" pitchFamily="2" charset="-122"/>
                  </a:rPr>
                  <a:t>数据链路层</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22909" name="Line 43"/>
              <p:cNvSpPr/>
              <p:nvPr/>
            </p:nvSpPr>
            <p:spPr>
              <a:xfrm>
                <a:off x="4424" y="2962"/>
                <a:ext cx="941" cy="0"/>
              </a:xfrm>
              <a:prstGeom prst="line">
                <a:avLst/>
              </a:prstGeom>
              <a:ln w="9525" cap="flat" cmpd="sng">
                <a:solidFill>
                  <a:schemeClr val="tx1"/>
                </a:solidFill>
                <a:prstDash val="solid"/>
                <a:headEnd type="none" w="med" len="med"/>
                <a:tailEnd type="none" w="med" len="med"/>
              </a:ln>
            </p:spPr>
          </p:sp>
          <p:sp>
            <p:nvSpPr>
              <p:cNvPr id="122910" name="Line 44"/>
              <p:cNvSpPr/>
              <p:nvPr/>
            </p:nvSpPr>
            <p:spPr>
              <a:xfrm>
                <a:off x="4424" y="2704"/>
                <a:ext cx="941" cy="0"/>
              </a:xfrm>
              <a:prstGeom prst="line">
                <a:avLst/>
              </a:prstGeom>
              <a:ln w="9525" cap="flat" cmpd="sng">
                <a:solidFill>
                  <a:schemeClr val="tx1"/>
                </a:solidFill>
                <a:prstDash val="solid"/>
                <a:headEnd type="none" w="med" len="med"/>
                <a:tailEnd type="none" w="med" len="med"/>
              </a:ln>
            </p:spPr>
          </p:sp>
          <p:sp>
            <p:nvSpPr>
              <p:cNvPr id="122911" name="Line 45"/>
              <p:cNvSpPr/>
              <p:nvPr/>
            </p:nvSpPr>
            <p:spPr>
              <a:xfrm>
                <a:off x="4424" y="2447"/>
                <a:ext cx="941" cy="0"/>
              </a:xfrm>
              <a:prstGeom prst="line">
                <a:avLst/>
              </a:prstGeom>
              <a:ln w="9525" cap="flat" cmpd="sng">
                <a:solidFill>
                  <a:schemeClr val="tx1"/>
                </a:solidFill>
                <a:prstDash val="solid"/>
                <a:headEnd type="none" w="med" len="med"/>
                <a:tailEnd type="none" w="med" len="med"/>
              </a:ln>
            </p:spPr>
          </p:sp>
          <p:sp>
            <p:nvSpPr>
              <p:cNvPr id="122912" name="Line 46"/>
              <p:cNvSpPr/>
              <p:nvPr/>
            </p:nvSpPr>
            <p:spPr>
              <a:xfrm>
                <a:off x="4424" y="2190"/>
                <a:ext cx="941" cy="0"/>
              </a:xfrm>
              <a:prstGeom prst="line">
                <a:avLst/>
              </a:prstGeom>
              <a:ln w="9525" cap="flat" cmpd="sng">
                <a:solidFill>
                  <a:schemeClr val="tx1"/>
                </a:solidFill>
                <a:prstDash val="solid"/>
                <a:headEnd type="none" w="med" len="med"/>
                <a:tailEnd type="none" w="med" len="med"/>
              </a:ln>
            </p:spPr>
          </p:sp>
          <p:sp>
            <p:nvSpPr>
              <p:cNvPr id="122913" name="Text Box 47"/>
              <p:cNvSpPr txBox="1"/>
              <p:nvPr/>
            </p:nvSpPr>
            <p:spPr>
              <a:xfrm>
                <a:off x="4600" y="2946"/>
                <a:ext cx="595" cy="251"/>
              </a:xfrm>
              <a:prstGeom prst="rect">
                <a:avLst/>
              </a:prstGeom>
              <a:noFill/>
              <a:ln w="9525">
                <a:noFill/>
              </a:ln>
            </p:spPr>
            <p:txBody>
              <a:bodyPr wrap="none">
                <a:spAutoFit/>
              </a:bodyPr>
              <a:p>
                <a:r>
                  <a:rPr lang="zh-CN" altLang="en-US" sz="2000" dirty="0">
                    <a:solidFill>
                      <a:srgbClr val="333399"/>
                    </a:solidFill>
                    <a:latin typeface="Arial" panose="020B0604020202020204" pitchFamily="34" charset="0"/>
                    <a:ea typeface="黑体" panose="02010609060101010101" pitchFamily="2" charset="-122"/>
                  </a:rPr>
                  <a:t>物理层</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22914" name="Text Box 48"/>
              <p:cNvSpPr txBox="1"/>
              <p:nvPr/>
            </p:nvSpPr>
            <p:spPr>
              <a:xfrm>
                <a:off x="4600" y="2183"/>
                <a:ext cx="595" cy="251"/>
              </a:xfrm>
              <a:prstGeom prst="rect">
                <a:avLst/>
              </a:prstGeom>
              <a:noFill/>
              <a:ln w="9525">
                <a:noFill/>
              </a:ln>
            </p:spPr>
            <p:txBody>
              <a:bodyPr wrap="none">
                <a:spAutoFit/>
              </a:bodyPr>
              <a:p>
                <a:r>
                  <a:rPr lang="zh-CN" altLang="en-US" sz="2000" dirty="0">
                    <a:solidFill>
                      <a:srgbClr val="333399"/>
                    </a:solidFill>
                    <a:latin typeface="Arial" panose="020B0604020202020204" pitchFamily="34" charset="0"/>
                    <a:ea typeface="黑体" panose="02010609060101010101" pitchFamily="2" charset="-122"/>
                  </a:rPr>
                  <a:t>运输层</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22915" name="Text Box 49"/>
              <p:cNvSpPr txBox="1"/>
              <p:nvPr/>
            </p:nvSpPr>
            <p:spPr>
              <a:xfrm>
                <a:off x="4600" y="2440"/>
                <a:ext cx="595" cy="251"/>
              </a:xfrm>
              <a:prstGeom prst="rect">
                <a:avLst/>
              </a:prstGeom>
              <a:noFill/>
              <a:ln w="9525">
                <a:noFill/>
              </a:ln>
            </p:spPr>
            <p:txBody>
              <a:bodyPr wrap="none">
                <a:spAutoFit/>
              </a:bodyPr>
              <a:p>
                <a:r>
                  <a:rPr lang="zh-CN" altLang="en-US" sz="2000" dirty="0">
                    <a:solidFill>
                      <a:srgbClr val="333399"/>
                    </a:solidFill>
                    <a:latin typeface="Arial" panose="020B0604020202020204" pitchFamily="34" charset="0"/>
                    <a:ea typeface="黑体" panose="02010609060101010101" pitchFamily="2" charset="-122"/>
                  </a:rPr>
                  <a:t>网络层</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22916" name="Line 50"/>
              <p:cNvSpPr/>
              <p:nvPr/>
            </p:nvSpPr>
            <p:spPr>
              <a:xfrm>
                <a:off x="4911" y="2065"/>
                <a:ext cx="2" cy="125"/>
              </a:xfrm>
              <a:prstGeom prst="line">
                <a:avLst/>
              </a:prstGeom>
              <a:ln w="28575" cap="flat" cmpd="sng">
                <a:solidFill>
                  <a:srgbClr val="333399"/>
                </a:solidFill>
                <a:prstDash val="solid"/>
                <a:headEnd type="none" w="med" len="med"/>
                <a:tailEnd type="none" w="med" len="med"/>
              </a:ln>
            </p:spPr>
          </p:sp>
          <p:sp>
            <p:nvSpPr>
              <p:cNvPr id="122917" name="Oval 51"/>
              <p:cNvSpPr/>
              <p:nvPr/>
            </p:nvSpPr>
            <p:spPr>
              <a:xfrm>
                <a:off x="4507" y="1779"/>
                <a:ext cx="775" cy="308"/>
              </a:xfrm>
              <a:prstGeom prst="ellipse">
                <a:avLst/>
              </a:prstGeom>
              <a:solidFill>
                <a:srgbClr val="00FF99"/>
              </a:solidFill>
              <a:ln w="19050" cap="flat" cmpd="sng">
                <a:solidFill>
                  <a:schemeClr val="tx1"/>
                </a:solidFill>
                <a:prstDash val="solid"/>
                <a:headEnd type="none" w="med" len="med"/>
                <a:tailEnd type="none" w="med" len="med"/>
              </a:ln>
              <a:effectLst>
                <a:outerShdw dist="35921" dir="2699999" algn="ctr" rotWithShape="0">
                  <a:schemeClr val="bg2"/>
                </a:outerShdw>
              </a:effectLst>
            </p:spPr>
            <p:txBody>
              <a:bodyPr wrap="none" anchor="ctr"/>
              <a:p>
                <a:pPr algn="ctr"/>
                <a:endParaRPr lang="zh-CN" altLang="zh-CN" sz="1600" dirty="0">
                  <a:latin typeface="Times New Roman" panose="02020603050405020304" pitchFamily="18" charset="0"/>
                  <a:ea typeface="宋体" panose="02010600030101010101" pitchFamily="2" charset="-122"/>
                </a:endParaRPr>
              </a:p>
            </p:txBody>
          </p:sp>
          <p:sp>
            <p:nvSpPr>
              <p:cNvPr id="122918" name="Text Box 52"/>
              <p:cNvSpPr txBox="1"/>
              <p:nvPr/>
            </p:nvSpPr>
            <p:spPr>
              <a:xfrm>
                <a:off x="4595" y="1514"/>
                <a:ext cx="595" cy="251"/>
              </a:xfrm>
              <a:prstGeom prst="rect">
                <a:avLst/>
              </a:prstGeom>
              <a:noFill/>
              <a:ln w="9525">
                <a:noFill/>
              </a:ln>
            </p:spPr>
            <p:txBody>
              <a:bodyPr wrap="none">
                <a:spAutoFit/>
              </a:bodyPr>
              <a:p>
                <a:r>
                  <a:rPr lang="zh-CN" altLang="en-US" sz="2000" dirty="0">
                    <a:solidFill>
                      <a:srgbClr val="333399"/>
                    </a:solidFill>
                    <a:latin typeface="Arial" panose="020B0604020202020204" pitchFamily="34" charset="0"/>
                    <a:ea typeface="黑体" panose="02010609060101010101" pitchFamily="2" charset="-122"/>
                  </a:rPr>
                  <a:t>应用层</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22919" name="Text Box 53"/>
              <p:cNvSpPr txBox="1"/>
              <p:nvPr/>
            </p:nvSpPr>
            <p:spPr>
              <a:xfrm>
                <a:off x="4567" y="1254"/>
                <a:ext cx="728" cy="251"/>
              </a:xfrm>
              <a:prstGeom prst="rect">
                <a:avLst/>
              </a:prstGeom>
              <a:noFill/>
              <a:ln w="9525">
                <a:noFill/>
              </a:ln>
            </p:spPr>
            <p:txBody>
              <a:bodyPr wrap="none">
                <a:spAutoFit/>
              </a:bodyPr>
              <a:p>
                <a:r>
                  <a:rPr lang="zh-CN" altLang="en-US" sz="2000" dirty="0">
                    <a:solidFill>
                      <a:srgbClr val="333399"/>
                    </a:solidFill>
                    <a:latin typeface="Arial" panose="020B0604020202020204" pitchFamily="34" charset="0"/>
                    <a:ea typeface="黑体" panose="02010609060101010101" pitchFamily="2" charset="-122"/>
                  </a:rPr>
                  <a:t>计算机 </a:t>
                </a:r>
                <a:r>
                  <a:rPr lang="en-US" altLang="zh-CN" sz="2000" dirty="0">
                    <a:solidFill>
                      <a:srgbClr val="333399"/>
                    </a:solidFill>
                    <a:latin typeface="Arial" panose="020B0604020202020204" pitchFamily="34" charset="0"/>
                    <a:ea typeface="黑体" panose="02010609060101010101" pitchFamily="2" charset="-122"/>
                  </a:rPr>
                  <a:t>2</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122920" name="Text Box 54"/>
              <p:cNvSpPr txBox="1"/>
              <p:nvPr/>
            </p:nvSpPr>
            <p:spPr>
              <a:xfrm>
                <a:off x="4625" y="1789"/>
                <a:ext cx="568" cy="251"/>
              </a:xfrm>
              <a:prstGeom prst="rect">
                <a:avLst/>
              </a:prstGeom>
              <a:noFill/>
              <a:ln w="9525">
                <a:noFill/>
              </a:ln>
            </p:spPr>
            <p:txBody>
              <a:bodyPr wrap="none">
                <a:spAutoFit/>
              </a:bodyPr>
              <a:p>
                <a:r>
                  <a:rPr lang="zh-CN" altLang="en-US" sz="2000" dirty="0">
                    <a:solidFill>
                      <a:srgbClr val="333399"/>
                    </a:solidFill>
                    <a:latin typeface="Arial" panose="020B0604020202020204" pitchFamily="34" charset="0"/>
                    <a:ea typeface="黑体" panose="02010609060101010101" pitchFamily="2" charset="-122"/>
                  </a:rPr>
                  <a:t>客户 </a:t>
                </a:r>
                <a:r>
                  <a:rPr lang="en-US" altLang="zh-CN" sz="2000" dirty="0">
                    <a:solidFill>
                      <a:srgbClr val="333399"/>
                    </a:solidFill>
                    <a:latin typeface="Arial" panose="020B0604020202020204" pitchFamily="34" charset="0"/>
                    <a:ea typeface="黑体" panose="02010609060101010101" pitchFamily="2" charset="-122"/>
                  </a:rPr>
                  <a:t>2</a:t>
                </a:r>
                <a:endParaRPr lang="en-US" altLang="zh-CN" sz="3200" dirty="0">
                  <a:solidFill>
                    <a:srgbClr val="333399"/>
                  </a:solidFill>
                  <a:latin typeface="Arial" panose="020B0604020202020204" pitchFamily="34" charset="0"/>
                  <a:ea typeface="黑体" panose="02010609060101010101" pitchFamily="2" charset="-122"/>
                </a:endParaRPr>
              </a:p>
            </p:txBody>
          </p:sp>
        </p:grpSp>
      </p:grpSp>
      <p:grpSp>
        <p:nvGrpSpPr>
          <p:cNvPr id="122898" name="Group 55"/>
          <p:cNvGrpSpPr/>
          <p:nvPr/>
        </p:nvGrpSpPr>
        <p:grpSpPr>
          <a:xfrm>
            <a:off x="3944938" y="5259388"/>
            <a:ext cx="2041525" cy="1122362"/>
            <a:chOff x="2245" y="3313"/>
            <a:chExt cx="1286" cy="707"/>
          </a:xfrm>
        </p:grpSpPr>
        <p:graphicFrame>
          <p:nvGraphicFramePr>
            <p:cNvPr id="122902" name="Object 56"/>
            <p:cNvGraphicFramePr>
              <a:graphicFrameLocks noChangeAspect="1"/>
            </p:cNvGraphicFramePr>
            <p:nvPr/>
          </p:nvGraphicFramePr>
          <p:xfrm>
            <a:off x="2245" y="3313"/>
            <a:ext cx="1286" cy="707"/>
          </p:xfrm>
          <a:graphic>
            <a:graphicData uri="http://schemas.openxmlformats.org/presentationml/2006/ole">
              <mc:AlternateContent xmlns:mc="http://schemas.openxmlformats.org/markup-compatibility/2006">
                <mc:Choice xmlns:v="urn:schemas-microsoft-com:vml" Requires="v">
                  <p:oleObj spid="_x0000_s3089" name="" r:id="rId1" imgW="1687195" imgH="964565" progId="Visio.Drawing.6">
                    <p:embed/>
                  </p:oleObj>
                </mc:Choice>
                <mc:Fallback>
                  <p:oleObj name="" r:id="rId1" imgW="1687195" imgH="964565" progId="Visio.Drawing.6">
                    <p:embed/>
                    <p:pic>
                      <p:nvPicPr>
                        <p:cNvPr id="0" name="图片 3088"/>
                        <p:cNvPicPr/>
                        <p:nvPr/>
                      </p:nvPicPr>
                      <p:blipFill>
                        <a:blip r:embed="rId2"/>
                        <a:stretch>
                          <a:fillRect/>
                        </a:stretch>
                      </p:blipFill>
                      <p:spPr>
                        <a:xfrm>
                          <a:off x="2245" y="3313"/>
                          <a:ext cx="1286" cy="707"/>
                        </a:xfrm>
                        <a:prstGeom prst="rect">
                          <a:avLst/>
                        </a:prstGeom>
                        <a:noFill/>
                        <a:ln w="38100">
                          <a:noFill/>
                          <a:miter/>
                        </a:ln>
                        <a:effectLst>
                          <a:outerShdw dist="25400" dir="5400000" algn="ctr" rotWithShape="0">
                            <a:schemeClr val="bg2"/>
                          </a:outerShdw>
                        </a:effectLst>
                      </p:spPr>
                    </p:pic>
                  </p:oleObj>
                </mc:Fallback>
              </mc:AlternateContent>
            </a:graphicData>
          </a:graphic>
        </p:graphicFrame>
        <p:sp>
          <p:nvSpPr>
            <p:cNvPr id="122903" name="Text Box 57"/>
            <p:cNvSpPr txBox="1"/>
            <p:nvPr/>
          </p:nvSpPr>
          <p:spPr>
            <a:xfrm>
              <a:off x="2562" y="3521"/>
              <a:ext cx="595" cy="251"/>
            </a:xfrm>
            <a:prstGeom prst="rect">
              <a:avLst/>
            </a:prstGeom>
            <a:noFill/>
            <a:ln w="9525">
              <a:noFill/>
            </a:ln>
          </p:spPr>
          <p:txBody>
            <a:bodyPr wrap="none">
              <a:spAutoFit/>
            </a:bodyPr>
            <a:p>
              <a:r>
                <a:rPr lang="zh-CN" altLang="en-US" sz="2000" dirty="0">
                  <a:solidFill>
                    <a:srgbClr val="333399"/>
                  </a:solidFill>
                  <a:latin typeface="Bookman Old Style" panose="02050604050505020204" pitchFamily="18" charset="0"/>
                  <a:ea typeface="黑体" panose="02010609060101010101" pitchFamily="2" charset="-122"/>
                </a:rPr>
                <a:t>因特网</a:t>
              </a:r>
              <a:endParaRPr lang="zh-CN" altLang="en-US" sz="2000" dirty="0">
                <a:solidFill>
                  <a:srgbClr val="333399"/>
                </a:solidFill>
                <a:latin typeface="Bookman Old Style" panose="02050604050505020204" pitchFamily="18" charset="0"/>
                <a:ea typeface="黑体" panose="02010609060101010101" pitchFamily="2" charset="-122"/>
              </a:endParaRPr>
            </a:p>
          </p:txBody>
        </p:sp>
      </p:grpSp>
      <p:grpSp>
        <p:nvGrpSpPr>
          <p:cNvPr id="8" name="Group 58"/>
          <p:cNvGrpSpPr/>
          <p:nvPr/>
        </p:nvGrpSpPr>
        <p:grpSpPr>
          <a:xfrm>
            <a:off x="2397125" y="3068638"/>
            <a:ext cx="5183188" cy="0"/>
            <a:chOff x="1270" y="1933"/>
            <a:chExt cx="3265" cy="0"/>
          </a:xfrm>
        </p:grpSpPr>
        <p:sp>
          <p:nvSpPr>
            <p:cNvPr id="122900" name="Line 59"/>
            <p:cNvSpPr/>
            <p:nvPr/>
          </p:nvSpPr>
          <p:spPr>
            <a:xfrm>
              <a:off x="3705" y="1933"/>
              <a:ext cx="830" cy="0"/>
            </a:xfrm>
            <a:prstGeom prst="line">
              <a:avLst/>
            </a:prstGeom>
            <a:ln w="38100" cap="flat" cmpd="sng">
              <a:solidFill>
                <a:srgbClr val="333399"/>
              </a:solidFill>
              <a:prstDash val="dash"/>
              <a:headEnd type="triangle" w="sm" len="lg"/>
              <a:tailEnd type="triangle" w="sm" len="lg"/>
            </a:ln>
          </p:spPr>
        </p:sp>
        <p:sp>
          <p:nvSpPr>
            <p:cNvPr id="122901" name="Line 60"/>
            <p:cNvSpPr/>
            <p:nvPr/>
          </p:nvSpPr>
          <p:spPr>
            <a:xfrm>
              <a:off x="1270" y="1933"/>
              <a:ext cx="830" cy="0"/>
            </a:xfrm>
            <a:prstGeom prst="line">
              <a:avLst/>
            </a:prstGeom>
            <a:ln w="38100" cap="flat" cmpd="sng">
              <a:solidFill>
                <a:srgbClr val="333399"/>
              </a:solidFill>
              <a:prstDash val="dash"/>
              <a:headEnd type="triangle" w="sm" len="lg"/>
              <a:tailEnd type="triangle" w="sm" len="lg"/>
            </a:ln>
          </p:spPr>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500" fill="hold"/>
                                        <p:tgtEl>
                                          <p:spTgt spid="2"/>
                                        </p:tgtEl>
                                        <p:attrNameLst>
                                          <p:attrName>style.visibility</p:attrName>
                                        </p:attrNameLst>
                                      </p:cBhvr>
                                      <p:tavLst>
                                        <p:tav tm="0">
                                          <p:val>
                                            <p:strVal val="hidden"/>
                                          </p:val>
                                        </p:tav>
                                        <p:tav tm="50000">
                                          <p:val>
                                            <p:strVal val="visible"/>
                                          </p:val>
                                        </p:tav>
                                      </p:tavLst>
                                    </p:anim>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3"/>
                                        </p:tgtEl>
                                        <p:attrNameLst>
                                          <p:attrName>style.visibility</p:attrName>
                                        </p:attrNameLst>
                                      </p:cBhvr>
                                      <p:to>
                                        <p:strVal val="visible"/>
                                      </p:to>
                                    </p:set>
                                  </p:childTnLst>
                                </p:cTn>
                              </p:par>
                            </p:childTnLst>
                          </p:cTn>
                        </p:par>
                        <p:par>
                          <p:cTn id="13" fill="hold">
                            <p:stCondLst>
                              <p:cond delay="1000"/>
                            </p:stCondLst>
                            <p:childTnLst>
                              <p:par>
                                <p:cTn id="14" presetID="35" presetClass="emph" presetSubtype="0" repeatCount="3000" fill="hold" nodeType="afterEffect">
                                  <p:stCondLst>
                                    <p:cond delay="0"/>
                                  </p:stCondLst>
                                  <p:childTnLst>
                                    <p:anim calcmode="discrete" valueType="str">
                                      <p:cBhvr>
                                        <p:cTn id="15" dur="500" fill="hold"/>
                                        <p:tgtEl>
                                          <p:spTgt spid="3"/>
                                        </p:tgtEl>
                                        <p:attrNameLst>
                                          <p:attrName>style.visibility</p:attrName>
                                        </p:attrNameLst>
                                      </p:cBhvr>
                                      <p:tavLst>
                                        <p:tav tm="0">
                                          <p:val>
                                            <p:strVal val="hidden"/>
                                          </p:val>
                                        </p:tav>
                                        <p:tav tm="50000">
                                          <p:val>
                                            <p:strVal val="visible"/>
                                          </p:val>
                                        </p:tav>
                                      </p:tavLst>
                                    </p:anim>
                                  </p:childTnLst>
                                </p:cTn>
                              </p:par>
                            </p:childTnLst>
                          </p:cTn>
                        </p:par>
                        <p:par>
                          <p:cTn id="16" fill="hold">
                            <p:stCondLst>
                              <p:cond delay="1500"/>
                            </p:stCondLst>
                            <p:childTnLst>
                              <p:par>
                                <p:cTn id="17" presetID="1" presetClass="entr" presetSubtype="0" fill="hold" nodeType="afterEffect">
                                  <p:stCondLst>
                                    <p:cond delay="500"/>
                                  </p:stCondLst>
                                  <p:childTnLst>
                                    <p:set>
                                      <p:cBhvr>
                                        <p:cTn id="18" dur="1" fill="hold">
                                          <p:stCondLst>
                                            <p:cond delay="0"/>
                                          </p:stCondLst>
                                        </p:cTn>
                                        <p:tgtEl>
                                          <p:spTgt spid="4"/>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nodeType="afterEffect">
                                  <p:stCondLst>
                                    <p:cond delay="500"/>
                                  </p:stCondLst>
                                  <p:childTnLst>
                                    <p:set>
                                      <p:cBhvr>
                                        <p:cTn id="21" dur="1" fill="hold">
                                          <p:stCondLst>
                                            <p:cond delay="0"/>
                                          </p:stCondLst>
                                        </p:cTn>
                                        <p:tgtEl>
                                          <p:spTgt spid="8"/>
                                        </p:tgtEl>
                                        <p:attrNameLst>
                                          <p:attrName>style.visibility</p:attrName>
                                        </p:attrNameLst>
                                      </p:cBhvr>
                                      <p:to>
                                        <p:strVal val="visible"/>
                                      </p:to>
                                    </p:set>
                                  </p:childTnLst>
                                </p:cTn>
                              </p:par>
                            </p:childTnLst>
                          </p:cTn>
                        </p:par>
                        <p:par>
                          <p:cTn id="22" fill="hold">
                            <p:stCondLst>
                              <p:cond delay="2500"/>
                            </p:stCondLst>
                            <p:childTnLst>
                              <p:par>
                                <p:cTn id="23" presetID="35" presetClass="emph" presetSubtype="0" repeatCount="6000" fill="hold" nodeType="afterEffect">
                                  <p:stCondLst>
                                    <p:cond delay="0"/>
                                  </p:stCondLst>
                                  <p:childTnLst>
                                    <p:anim calcmode="discrete" valueType="str">
                                      <p:cBhvr>
                                        <p:cTn id="24" dur="5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sz="3600">
                <a:latin typeface="Comic Sans MS" panose="030F0702030302020204" pitchFamily="66" charset="0"/>
                <a:ea typeface="Arial Unicode MS" panose="020B0604020202020204" charset="-122"/>
                <a:cs typeface="Arial Unicode MS" panose="020B0604020202020204" charset="-122"/>
              </a:rPr>
              <a:t>Network VS</a:t>
            </a:r>
            <a:r>
              <a:rPr lang="en-US" altLang="zh-CN" sz="3600">
                <a:solidFill>
                  <a:srgbClr val="FF0000"/>
                </a:solidFill>
                <a:latin typeface="Comic Sans MS" panose="030F0702030302020204" pitchFamily="66" charset="0"/>
                <a:ea typeface="Arial Unicode MS" panose="020B0604020202020204" charset="-122"/>
                <a:cs typeface="Arial Unicode MS" panose="020B0604020202020204" charset="-122"/>
              </a:rPr>
              <a:t> JOB</a:t>
            </a:r>
            <a:endParaRPr lang="zh-CN" altLang="en-US" sz="3600">
              <a:solidFill>
                <a:srgbClr val="FF0000"/>
              </a:solidFill>
              <a:latin typeface="Comic Sans MS" panose="030F0702030302020204" pitchFamily="66" charset="0"/>
              <a:ea typeface="Arial Unicode MS" panose="020B0604020202020204" charset="-122"/>
              <a:cs typeface="Arial Unicode MS" panose="020B0604020202020204" charset="-122"/>
            </a:endParaRPr>
          </a:p>
        </p:txBody>
      </p:sp>
      <p:sp>
        <p:nvSpPr>
          <p:cNvPr id="13315" name="Rectangle 3"/>
          <p:cNvSpPr>
            <a:spLocks noGrp="1" noChangeArrowheads="1"/>
          </p:cNvSpPr>
          <p:nvPr>
            <p:ph type="body" idx="1"/>
          </p:nvPr>
        </p:nvSpPr>
        <p:spPr/>
        <p:txBody>
          <a:bodyPr/>
          <a:lstStyle/>
          <a:p>
            <a:pPr eaLnBrk="1" hangingPunct="1"/>
            <a:endParaRPr lang="zh-CN" altLang="en-US" smtClean="0"/>
          </a:p>
        </p:txBody>
      </p:sp>
      <p:grpSp>
        <p:nvGrpSpPr>
          <p:cNvPr id="315396" name="Group 1029"/>
          <p:cNvGrpSpPr/>
          <p:nvPr/>
        </p:nvGrpSpPr>
        <p:grpSpPr bwMode="auto">
          <a:xfrm>
            <a:off x="1309688" y="2071688"/>
            <a:ext cx="1898650" cy="3530600"/>
            <a:chOff x="3076" y="888"/>
            <a:chExt cx="1196" cy="2224"/>
          </a:xfrm>
        </p:grpSpPr>
        <p:sp>
          <p:nvSpPr>
            <p:cNvPr id="13332" name="Rectangle 1030"/>
            <p:cNvSpPr>
              <a:spLocks noChangeArrowheads="1"/>
            </p:cNvSpPr>
            <p:nvPr/>
          </p:nvSpPr>
          <p:spPr bwMode="auto">
            <a:xfrm>
              <a:off x="3080" y="888"/>
              <a:ext cx="1192" cy="2224"/>
            </a:xfrm>
            <a:prstGeom prst="rect">
              <a:avLst/>
            </a:prstGeom>
            <a:solidFill>
              <a:schemeClr val="bg1"/>
            </a:solidFill>
            <a:ln w="38100">
              <a:solidFill>
                <a:schemeClr val="accent2"/>
              </a:solidFill>
              <a:miter lim="800000"/>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endParaRPr kumimoji="0" lang="zh-CN" altLang="en-US" sz="2800" b="0">
                <a:latin typeface="Verdana" panose="020B0604030504040204" pitchFamily="34" charset="0"/>
                <a:ea typeface="宋体" panose="02010600030101010101" pitchFamily="2" charset="-122"/>
              </a:endParaRPr>
            </a:p>
          </p:txBody>
        </p:sp>
        <p:sp>
          <p:nvSpPr>
            <p:cNvPr id="13333" name="Text Box 1031"/>
            <p:cNvSpPr txBox="1">
              <a:spLocks noChangeArrowheads="1"/>
            </p:cNvSpPr>
            <p:nvPr/>
          </p:nvSpPr>
          <p:spPr bwMode="auto">
            <a:xfrm>
              <a:off x="3150" y="949"/>
              <a:ext cx="1080" cy="2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latinLnBrk="0"/>
              <a:r>
                <a:rPr kumimoji="0" lang="en-US" altLang="zh-CN" b="0">
                  <a:latin typeface="Comic Sans MS" panose="030F0702030302020204" pitchFamily="66" charset="0"/>
                  <a:ea typeface="宋体" panose="02010600030101010101" pitchFamily="2" charset="-122"/>
                </a:rPr>
                <a:t>application</a:t>
              </a:r>
              <a:endParaRPr kumimoji="0" lang="en-US" altLang="zh-CN" b="0">
                <a:latin typeface="Comic Sans MS" panose="030F0702030302020204" pitchFamily="66" charset="0"/>
                <a:ea typeface="宋体" panose="02010600030101010101" pitchFamily="2" charset="-122"/>
              </a:endParaRPr>
            </a:p>
            <a:p>
              <a:pPr algn="ctr" latinLnBrk="0"/>
              <a:endParaRPr kumimoji="0" lang="en-US" altLang="zh-CN" b="0">
                <a:latin typeface="Comic Sans MS" panose="030F0702030302020204" pitchFamily="66" charset="0"/>
                <a:ea typeface="宋体" panose="02010600030101010101" pitchFamily="2" charset="-122"/>
              </a:endParaRPr>
            </a:p>
            <a:p>
              <a:pPr algn="ctr" latinLnBrk="0"/>
              <a:r>
                <a:rPr kumimoji="0" lang="en-US" altLang="zh-CN" b="0">
                  <a:latin typeface="Comic Sans MS" panose="030F0702030302020204" pitchFamily="66" charset="0"/>
                  <a:ea typeface="宋体" panose="02010600030101010101" pitchFamily="2" charset="-122"/>
                </a:rPr>
                <a:t>transport</a:t>
              </a:r>
              <a:endParaRPr kumimoji="0" lang="en-US" altLang="zh-CN" b="0">
                <a:latin typeface="Comic Sans MS" panose="030F0702030302020204" pitchFamily="66" charset="0"/>
                <a:ea typeface="宋体" panose="02010600030101010101" pitchFamily="2" charset="-122"/>
              </a:endParaRPr>
            </a:p>
            <a:p>
              <a:pPr algn="ctr" latinLnBrk="0"/>
              <a:endParaRPr kumimoji="0" lang="en-US" altLang="zh-CN" b="0">
                <a:latin typeface="Comic Sans MS" panose="030F0702030302020204" pitchFamily="66" charset="0"/>
                <a:ea typeface="宋体" panose="02010600030101010101" pitchFamily="2" charset="-122"/>
              </a:endParaRPr>
            </a:p>
            <a:p>
              <a:pPr algn="ctr" latinLnBrk="0"/>
              <a:r>
                <a:rPr kumimoji="0" lang="en-US" altLang="zh-CN" b="0">
                  <a:latin typeface="Comic Sans MS" panose="030F0702030302020204" pitchFamily="66" charset="0"/>
                  <a:ea typeface="宋体" panose="02010600030101010101" pitchFamily="2" charset="-122"/>
                </a:rPr>
                <a:t>network</a:t>
              </a:r>
              <a:endParaRPr kumimoji="0" lang="en-US" altLang="zh-CN" b="0">
                <a:latin typeface="Comic Sans MS" panose="030F0702030302020204" pitchFamily="66" charset="0"/>
                <a:ea typeface="宋体" panose="02010600030101010101" pitchFamily="2" charset="-122"/>
              </a:endParaRPr>
            </a:p>
            <a:p>
              <a:pPr algn="ctr" latinLnBrk="0"/>
              <a:endParaRPr kumimoji="0" lang="en-US" altLang="zh-CN" b="0">
                <a:latin typeface="Comic Sans MS" panose="030F0702030302020204" pitchFamily="66" charset="0"/>
                <a:ea typeface="宋体" panose="02010600030101010101" pitchFamily="2" charset="-122"/>
              </a:endParaRPr>
            </a:p>
            <a:p>
              <a:pPr algn="ctr" latinLnBrk="0"/>
              <a:r>
                <a:rPr kumimoji="0" lang="en-US" altLang="zh-CN" b="0">
                  <a:latin typeface="Comic Sans MS" panose="030F0702030302020204" pitchFamily="66" charset="0"/>
                  <a:ea typeface="宋体" panose="02010600030101010101" pitchFamily="2" charset="-122"/>
                </a:rPr>
                <a:t>link</a:t>
              </a:r>
              <a:endParaRPr kumimoji="0" lang="en-US" altLang="zh-CN" b="0">
                <a:latin typeface="Comic Sans MS" panose="030F0702030302020204" pitchFamily="66" charset="0"/>
                <a:ea typeface="宋体" panose="02010600030101010101" pitchFamily="2" charset="-122"/>
              </a:endParaRPr>
            </a:p>
            <a:p>
              <a:pPr algn="ctr" latinLnBrk="0"/>
              <a:endParaRPr kumimoji="0" lang="en-US" altLang="zh-CN" b="0">
                <a:latin typeface="Comic Sans MS" panose="030F0702030302020204" pitchFamily="66" charset="0"/>
                <a:ea typeface="宋体" panose="02010600030101010101" pitchFamily="2" charset="-122"/>
              </a:endParaRPr>
            </a:p>
            <a:p>
              <a:pPr algn="ctr" latinLnBrk="0"/>
              <a:r>
                <a:rPr kumimoji="0" lang="en-US" altLang="zh-CN" b="0">
                  <a:latin typeface="Comic Sans MS" panose="030F0702030302020204" pitchFamily="66" charset="0"/>
                  <a:ea typeface="宋体" panose="02010600030101010101" pitchFamily="2" charset="-122"/>
                </a:rPr>
                <a:t>physical</a:t>
              </a:r>
              <a:endParaRPr kumimoji="0" lang="en-US" altLang="zh-CN" b="0">
                <a:latin typeface="Comic Sans MS" panose="030F0702030302020204" pitchFamily="66" charset="0"/>
                <a:ea typeface="宋体" panose="02010600030101010101" pitchFamily="2" charset="-122"/>
              </a:endParaRPr>
            </a:p>
          </p:txBody>
        </p:sp>
        <p:sp>
          <p:nvSpPr>
            <p:cNvPr id="13334" name="Line 1032"/>
            <p:cNvSpPr>
              <a:spLocks noChangeShapeType="1"/>
            </p:cNvSpPr>
            <p:nvPr/>
          </p:nvSpPr>
          <p:spPr bwMode="auto">
            <a:xfrm>
              <a:off x="3076" y="1324"/>
              <a:ext cx="1188" cy="0"/>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5" name="Line 1033"/>
            <p:cNvSpPr>
              <a:spLocks noChangeShapeType="1"/>
            </p:cNvSpPr>
            <p:nvPr/>
          </p:nvSpPr>
          <p:spPr bwMode="auto">
            <a:xfrm>
              <a:off x="3076" y="1768"/>
              <a:ext cx="1188" cy="0"/>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6" name="Line 1034"/>
            <p:cNvSpPr>
              <a:spLocks noChangeShapeType="1"/>
            </p:cNvSpPr>
            <p:nvPr/>
          </p:nvSpPr>
          <p:spPr bwMode="auto">
            <a:xfrm>
              <a:off x="3076" y="2216"/>
              <a:ext cx="1188" cy="0"/>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7" name="Line 1035"/>
            <p:cNvSpPr>
              <a:spLocks noChangeShapeType="1"/>
            </p:cNvSpPr>
            <p:nvPr/>
          </p:nvSpPr>
          <p:spPr bwMode="auto">
            <a:xfrm>
              <a:off x="3076" y="2664"/>
              <a:ext cx="1188" cy="0"/>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1029"/>
          <p:cNvGrpSpPr/>
          <p:nvPr/>
        </p:nvGrpSpPr>
        <p:grpSpPr bwMode="auto">
          <a:xfrm>
            <a:off x="3881438" y="2071688"/>
            <a:ext cx="2335212" cy="3530600"/>
            <a:chOff x="3076" y="888"/>
            <a:chExt cx="1196" cy="2224"/>
          </a:xfrm>
        </p:grpSpPr>
        <p:sp>
          <p:nvSpPr>
            <p:cNvPr id="13326" name="Rectangle 1030"/>
            <p:cNvSpPr>
              <a:spLocks noChangeArrowheads="1"/>
            </p:cNvSpPr>
            <p:nvPr/>
          </p:nvSpPr>
          <p:spPr bwMode="auto">
            <a:xfrm>
              <a:off x="3080" y="888"/>
              <a:ext cx="1192" cy="2224"/>
            </a:xfrm>
            <a:prstGeom prst="rect">
              <a:avLst/>
            </a:prstGeom>
            <a:solidFill>
              <a:schemeClr val="bg1"/>
            </a:solidFill>
            <a:ln w="38100">
              <a:solidFill>
                <a:schemeClr val="accent2"/>
              </a:solidFill>
              <a:miter lim="800000"/>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endParaRPr kumimoji="0" lang="zh-CN" altLang="en-US" sz="2800" b="0">
                <a:latin typeface="Verdana" panose="020B0604030504040204" pitchFamily="34" charset="0"/>
                <a:ea typeface="宋体" panose="02010600030101010101" pitchFamily="2" charset="-122"/>
              </a:endParaRPr>
            </a:p>
          </p:txBody>
        </p:sp>
        <p:sp>
          <p:nvSpPr>
            <p:cNvPr id="13327" name="Text Box 1031"/>
            <p:cNvSpPr txBox="1">
              <a:spLocks noChangeArrowheads="1"/>
            </p:cNvSpPr>
            <p:nvPr/>
          </p:nvSpPr>
          <p:spPr bwMode="auto">
            <a:xfrm>
              <a:off x="3150" y="949"/>
              <a:ext cx="1063" cy="2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latinLnBrk="0"/>
              <a:r>
                <a:rPr kumimoji="0" lang="zh-CN" altLang="en-US" b="0">
                  <a:latin typeface="Comic Sans MS" panose="030F0702030302020204" pitchFamily="66" charset="0"/>
                  <a:ea typeface="宋体" panose="02010600030101010101" pitchFamily="2" charset="-122"/>
                </a:rPr>
                <a:t>开发应用软件</a:t>
              </a:r>
              <a:endParaRPr kumimoji="0" lang="en-US" altLang="zh-CN" b="0">
                <a:latin typeface="Comic Sans MS" panose="030F0702030302020204" pitchFamily="66" charset="0"/>
                <a:ea typeface="宋体" panose="02010600030101010101" pitchFamily="2" charset="-122"/>
              </a:endParaRPr>
            </a:p>
            <a:p>
              <a:pPr latinLnBrk="0"/>
              <a:endParaRPr kumimoji="0" lang="en-US" altLang="zh-CN" b="0">
                <a:latin typeface="Comic Sans MS" panose="030F0702030302020204" pitchFamily="66" charset="0"/>
                <a:ea typeface="宋体" panose="02010600030101010101" pitchFamily="2" charset="-122"/>
              </a:endParaRPr>
            </a:p>
            <a:p>
              <a:pPr latinLnBrk="0"/>
              <a:r>
                <a:rPr kumimoji="0" lang="zh-CN" altLang="en-US" b="0">
                  <a:latin typeface="Comic Sans MS" panose="030F0702030302020204" pitchFamily="66" charset="0"/>
                  <a:ea typeface="宋体" panose="02010600030101010101" pitchFamily="2" charset="-122"/>
                </a:rPr>
                <a:t>开发系统软件</a:t>
              </a:r>
              <a:endParaRPr kumimoji="0" lang="en-US" altLang="zh-CN" b="0">
                <a:latin typeface="Comic Sans MS" panose="030F0702030302020204" pitchFamily="66" charset="0"/>
                <a:ea typeface="宋体" panose="02010600030101010101" pitchFamily="2" charset="-122"/>
              </a:endParaRPr>
            </a:p>
            <a:p>
              <a:pPr latinLnBrk="0"/>
              <a:endParaRPr kumimoji="0" lang="en-US" altLang="zh-CN" b="0">
                <a:latin typeface="Comic Sans MS" panose="030F0702030302020204" pitchFamily="66" charset="0"/>
                <a:ea typeface="宋体" panose="02010600030101010101" pitchFamily="2" charset="-122"/>
              </a:endParaRPr>
            </a:p>
            <a:p>
              <a:pPr latinLnBrk="0"/>
              <a:r>
                <a:rPr kumimoji="0" lang="zh-CN" altLang="en-US" b="0">
                  <a:latin typeface="Comic Sans MS" panose="030F0702030302020204" pitchFamily="66" charset="0"/>
                  <a:ea typeface="宋体" panose="02010600030101010101" pitchFamily="2" charset="-122"/>
                </a:rPr>
                <a:t>研制路由器</a:t>
              </a:r>
              <a:endParaRPr kumimoji="0" lang="en-US" altLang="zh-CN" b="0">
                <a:latin typeface="Comic Sans MS" panose="030F0702030302020204" pitchFamily="66" charset="0"/>
                <a:ea typeface="宋体" panose="02010600030101010101" pitchFamily="2" charset="-122"/>
              </a:endParaRPr>
            </a:p>
            <a:p>
              <a:pPr latinLnBrk="0"/>
              <a:endParaRPr kumimoji="0" lang="en-US" altLang="zh-CN" b="0">
                <a:latin typeface="Comic Sans MS" panose="030F0702030302020204" pitchFamily="66" charset="0"/>
                <a:ea typeface="宋体" panose="02010600030101010101" pitchFamily="2" charset="-122"/>
              </a:endParaRPr>
            </a:p>
            <a:p>
              <a:pPr latinLnBrk="0"/>
              <a:r>
                <a:rPr kumimoji="0" lang="zh-CN" altLang="en-US" b="0">
                  <a:latin typeface="Comic Sans MS" panose="030F0702030302020204" pitchFamily="66" charset="0"/>
                  <a:ea typeface="宋体" panose="02010600030101010101" pitchFamily="2" charset="-122"/>
                </a:rPr>
                <a:t>研制</a:t>
              </a:r>
              <a:r>
                <a:rPr kumimoji="0" lang="en-US" altLang="zh-CN" b="0">
                  <a:latin typeface="Comic Sans MS" panose="030F0702030302020204" pitchFamily="66" charset="0"/>
                  <a:ea typeface="宋体" panose="02010600030101010101" pitchFamily="2" charset="-122"/>
                </a:rPr>
                <a:t>NIC</a:t>
              </a:r>
              <a:r>
                <a:rPr kumimoji="0" lang="zh-CN" altLang="en-US" b="0">
                  <a:latin typeface="Comic Sans MS" panose="030F0702030302020204" pitchFamily="66" charset="0"/>
                  <a:ea typeface="宋体" panose="02010600030101010101" pitchFamily="2" charset="-122"/>
                </a:rPr>
                <a:t>等</a:t>
              </a:r>
              <a:endParaRPr kumimoji="0" lang="en-US" altLang="zh-CN" b="0">
                <a:latin typeface="Comic Sans MS" panose="030F0702030302020204" pitchFamily="66" charset="0"/>
                <a:ea typeface="宋体" panose="02010600030101010101" pitchFamily="2" charset="-122"/>
              </a:endParaRPr>
            </a:p>
            <a:p>
              <a:pPr latinLnBrk="0"/>
              <a:endParaRPr kumimoji="0" lang="en-US" altLang="zh-CN" b="0">
                <a:latin typeface="Comic Sans MS" panose="030F0702030302020204" pitchFamily="66" charset="0"/>
                <a:ea typeface="宋体" panose="02010600030101010101" pitchFamily="2" charset="-122"/>
              </a:endParaRPr>
            </a:p>
            <a:p>
              <a:pPr latinLnBrk="0"/>
              <a:r>
                <a:rPr kumimoji="0" lang="zh-CN" altLang="en-US" b="0">
                  <a:latin typeface="Comic Sans MS" panose="030F0702030302020204" pitchFamily="66" charset="0"/>
                  <a:ea typeface="宋体" panose="02010600030101010101" pitchFamily="2" charset="-122"/>
                </a:rPr>
                <a:t>研制通信介质</a:t>
              </a:r>
              <a:endParaRPr kumimoji="0" lang="en-US" altLang="zh-CN" b="0">
                <a:latin typeface="Comic Sans MS" panose="030F0702030302020204" pitchFamily="66" charset="0"/>
                <a:ea typeface="宋体" panose="02010600030101010101" pitchFamily="2" charset="-122"/>
              </a:endParaRPr>
            </a:p>
          </p:txBody>
        </p:sp>
        <p:sp>
          <p:nvSpPr>
            <p:cNvPr id="13328" name="Line 1032"/>
            <p:cNvSpPr>
              <a:spLocks noChangeShapeType="1"/>
            </p:cNvSpPr>
            <p:nvPr/>
          </p:nvSpPr>
          <p:spPr bwMode="auto">
            <a:xfrm>
              <a:off x="3076" y="1324"/>
              <a:ext cx="1188" cy="0"/>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9" name="Line 1033"/>
            <p:cNvSpPr>
              <a:spLocks noChangeShapeType="1"/>
            </p:cNvSpPr>
            <p:nvPr/>
          </p:nvSpPr>
          <p:spPr bwMode="auto">
            <a:xfrm>
              <a:off x="3076" y="1768"/>
              <a:ext cx="1188" cy="0"/>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0" name="Line 1034"/>
            <p:cNvSpPr>
              <a:spLocks noChangeShapeType="1"/>
            </p:cNvSpPr>
            <p:nvPr/>
          </p:nvSpPr>
          <p:spPr bwMode="auto">
            <a:xfrm>
              <a:off x="3076" y="2216"/>
              <a:ext cx="1188" cy="0"/>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1" name="Line 1035"/>
            <p:cNvSpPr>
              <a:spLocks noChangeShapeType="1"/>
            </p:cNvSpPr>
            <p:nvPr/>
          </p:nvSpPr>
          <p:spPr bwMode="auto">
            <a:xfrm>
              <a:off x="3076" y="2664"/>
              <a:ext cx="1188" cy="0"/>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1029"/>
          <p:cNvGrpSpPr/>
          <p:nvPr/>
        </p:nvGrpSpPr>
        <p:grpSpPr bwMode="auto">
          <a:xfrm>
            <a:off x="6753224" y="2133600"/>
            <a:ext cx="2551936" cy="3530600"/>
            <a:chOff x="3076" y="888"/>
            <a:chExt cx="1308" cy="2224"/>
          </a:xfrm>
        </p:grpSpPr>
        <p:sp>
          <p:nvSpPr>
            <p:cNvPr id="13320" name="Rectangle 1030"/>
            <p:cNvSpPr>
              <a:spLocks noChangeArrowheads="1"/>
            </p:cNvSpPr>
            <p:nvPr/>
          </p:nvSpPr>
          <p:spPr bwMode="auto">
            <a:xfrm>
              <a:off x="3080" y="888"/>
              <a:ext cx="1192" cy="2224"/>
            </a:xfrm>
            <a:prstGeom prst="rect">
              <a:avLst/>
            </a:prstGeom>
            <a:solidFill>
              <a:schemeClr val="bg1"/>
            </a:solidFill>
            <a:ln w="38100">
              <a:solidFill>
                <a:schemeClr val="accent2"/>
              </a:solidFill>
              <a:miter lim="800000"/>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endParaRPr kumimoji="0" lang="zh-CN" altLang="en-US" sz="2800" b="0">
                <a:latin typeface="Verdana" panose="020B0604030504040204" pitchFamily="34" charset="0"/>
                <a:ea typeface="宋体" panose="02010600030101010101" pitchFamily="2" charset="-122"/>
              </a:endParaRPr>
            </a:p>
          </p:txBody>
        </p:sp>
        <p:sp>
          <p:nvSpPr>
            <p:cNvPr id="13321" name="Text Box 1031"/>
            <p:cNvSpPr txBox="1">
              <a:spLocks noChangeArrowheads="1"/>
            </p:cNvSpPr>
            <p:nvPr/>
          </p:nvSpPr>
          <p:spPr bwMode="auto">
            <a:xfrm>
              <a:off x="3150" y="949"/>
              <a:ext cx="1234" cy="2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latinLnBrk="0"/>
              <a:r>
                <a:rPr kumimoji="0" lang="en-US" altLang="zh-CN" b="0">
                  <a:latin typeface="Comic Sans MS" panose="030F0702030302020204" pitchFamily="66" charset="0"/>
                  <a:ea typeface="宋体" panose="02010600030101010101" pitchFamily="2" charset="-122"/>
                </a:rPr>
                <a:t>Google/Baidu</a:t>
              </a:r>
              <a:endParaRPr kumimoji="0" lang="en-US" altLang="zh-CN" b="0">
                <a:latin typeface="Comic Sans MS" panose="030F0702030302020204" pitchFamily="66" charset="0"/>
                <a:ea typeface="宋体" panose="02010600030101010101" pitchFamily="2" charset="-122"/>
              </a:endParaRPr>
            </a:p>
            <a:p>
              <a:pPr latinLnBrk="0"/>
              <a:endParaRPr kumimoji="0" lang="en-US" altLang="zh-CN" b="0">
                <a:latin typeface="Comic Sans MS" panose="030F0702030302020204" pitchFamily="66" charset="0"/>
                <a:ea typeface="宋体" panose="02010600030101010101" pitchFamily="2" charset="-122"/>
              </a:endParaRPr>
            </a:p>
            <a:p>
              <a:pPr latinLnBrk="0"/>
              <a:r>
                <a:rPr kumimoji="0" lang="en-US" altLang="zh-CN" b="0">
                  <a:latin typeface="Comic Sans MS" panose="030F0702030302020204" pitchFamily="66" charset="0"/>
                  <a:ea typeface="宋体" panose="02010600030101010101" pitchFamily="2" charset="-122"/>
                </a:rPr>
                <a:t>Microsoft /Sun</a:t>
              </a:r>
              <a:endParaRPr kumimoji="0" lang="en-US" altLang="zh-CN" b="0">
                <a:latin typeface="Comic Sans MS" panose="030F0702030302020204" pitchFamily="66" charset="0"/>
                <a:ea typeface="宋体" panose="02010600030101010101" pitchFamily="2" charset="-122"/>
              </a:endParaRPr>
            </a:p>
            <a:p>
              <a:pPr latinLnBrk="0"/>
              <a:endParaRPr kumimoji="0" lang="en-US" altLang="zh-CN" b="0">
                <a:latin typeface="Comic Sans MS" panose="030F0702030302020204" pitchFamily="66" charset="0"/>
                <a:ea typeface="宋体" panose="02010600030101010101" pitchFamily="2" charset="-122"/>
              </a:endParaRPr>
            </a:p>
            <a:p>
              <a:pPr latinLnBrk="0"/>
              <a:r>
                <a:rPr kumimoji="0" lang="en-US" altLang="zh-CN" b="0">
                  <a:latin typeface="Comic Sans MS" panose="030F0702030302020204" pitchFamily="66" charset="0"/>
                  <a:ea typeface="宋体" panose="02010600030101010101" pitchFamily="2" charset="-122"/>
                </a:rPr>
                <a:t>Huawei/Cisco</a:t>
              </a:r>
              <a:endParaRPr kumimoji="0" lang="en-US" altLang="zh-CN" b="0">
                <a:latin typeface="Comic Sans MS" panose="030F0702030302020204" pitchFamily="66" charset="0"/>
                <a:ea typeface="宋体" panose="02010600030101010101" pitchFamily="2" charset="-122"/>
              </a:endParaRPr>
            </a:p>
            <a:p>
              <a:pPr latinLnBrk="0"/>
              <a:endParaRPr kumimoji="0" lang="en-US" altLang="zh-CN" b="0">
                <a:latin typeface="Comic Sans MS" panose="030F0702030302020204" pitchFamily="66" charset="0"/>
                <a:ea typeface="宋体" panose="02010600030101010101" pitchFamily="2" charset="-122"/>
              </a:endParaRPr>
            </a:p>
            <a:p>
              <a:pPr latinLnBrk="0"/>
              <a:r>
                <a:rPr kumimoji="0" lang="en-US" altLang="zh-CN" b="0">
                  <a:latin typeface="Comic Sans MS" panose="030F0702030302020204" pitchFamily="66" charset="0"/>
                  <a:ea typeface="宋体" panose="02010600030101010101" pitchFamily="2" charset="-122"/>
                </a:rPr>
                <a:t>Dlink/3COM</a:t>
              </a:r>
              <a:endParaRPr kumimoji="0" lang="en-US" altLang="zh-CN" b="0">
                <a:latin typeface="Comic Sans MS" panose="030F0702030302020204" pitchFamily="66" charset="0"/>
                <a:ea typeface="宋体" panose="02010600030101010101" pitchFamily="2" charset="-122"/>
              </a:endParaRPr>
            </a:p>
            <a:p>
              <a:pPr latinLnBrk="0"/>
              <a:endParaRPr kumimoji="0" lang="en-US" altLang="zh-CN" b="0">
                <a:latin typeface="Comic Sans MS" panose="030F0702030302020204" pitchFamily="66" charset="0"/>
                <a:ea typeface="宋体" panose="02010600030101010101" pitchFamily="2" charset="-122"/>
              </a:endParaRPr>
            </a:p>
            <a:p>
              <a:pPr latinLnBrk="0"/>
              <a:r>
                <a:rPr kumimoji="0" lang="en-US" altLang="zh-CN" b="0">
                  <a:latin typeface="Comic Sans MS" panose="030F0702030302020204" pitchFamily="66" charset="0"/>
                  <a:ea typeface="宋体" panose="02010600030101010101" pitchFamily="2" charset="-122"/>
                </a:rPr>
                <a:t>IBDN /AMP</a:t>
              </a:r>
              <a:endParaRPr kumimoji="0" lang="en-US" altLang="zh-CN" b="0">
                <a:latin typeface="Comic Sans MS" panose="030F0702030302020204" pitchFamily="66" charset="0"/>
                <a:ea typeface="宋体" panose="02010600030101010101" pitchFamily="2" charset="-122"/>
              </a:endParaRPr>
            </a:p>
          </p:txBody>
        </p:sp>
        <p:sp>
          <p:nvSpPr>
            <p:cNvPr id="13322" name="Line 1032"/>
            <p:cNvSpPr>
              <a:spLocks noChangeShapeType="1"/>
            </p:cNvSpPr>
            <p:nvPr/>
          </p:nvSpPr>
          <p:spPr bwMode="auto">
            <a:xfrm>
              <a:off x="3076" y="1324"/>
              <a:ext cx="1188" cy="0"/>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3" name="Line 1033"/>
            <p:cNvSpPr>
              <a:spLocks noChangeShapeType="1"/>
            </p:cNvSpPr>
            <p:nvPr/>
          </p:nvSpPr>
          <p:spPr bwMode="auto">
            <a:xfrm>
              <a:off x="3076" y="1768"/>
              <a:ext cx="1188" cy="0"/>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4" name="Line 1034"/>
            <p:cNvSpPr>
              <a:spLocks noChangeShapeType="1"/>
            </p:cNvSpPr>
            <p:nvPr/>
          </p:nvSpPr>
          <p:spPr bwMode="auto">
            <a:xfrm>
              <a:off x="3076" y="2216"/>
              <a:ext cx="1188" cy="0"/>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5" name="Line 1035"/>
            <p:cNvSpPr>
              <a:spLocks noChangeShapeType="1"/>
            </p:cNvSpPr>
            <p:nvPr/>
          </p:nvSpPr>
          <p:spPr bwMode="auto">
            <a:xfrm>
              <a:off x="3076" y="2664"/>
              <a:ext cx="1188" cy="0"/>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15417" name="Rectangle 25"/>
          <p:cNvSpPr>
            <a:spLocks noChangeArrowheads="1"/>
          </p:cNvSpPr>
          <p:nvPr/>
        </p:nvSpPr>
        <p:spPr bwMode="auto">
          <a:xfrm>
            <a:off x="947739" y="1290638"/>
            <a:ext cx="8251825" cy="519112"/>
          </a:xfrm>
          <a:prstGeom prst="rect">
            <a:avLst/>
          </a:prstGeom>
          <a:solidFill>
            <a:srgbClr val="CCFFFF"/>
          </a:solidFill>
          <a:ln>
            <a:noFill/>
          </a:ln>
          <a:effectLst/>
          <a:extLst>
            <a:ext uri="{91240B29-F687-4F45-9708-019B960494DF}">
              <a14:hiddenLine xmlns:a14="http://schemas.microsoft.com/office/drawing/2010/main" w="8001">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spcBef>
                <a:spcPct val="20000"/>
              </a:spcBef>
            </a:pPr>
            <a:r>
              <a:rPr lang="en-US" altLang="zh-CN" sz="2800" b="0">
                <a:solidFill>
                  <a:schemeClr val="accent2"/>
                </a:solidFill>
                <a:latin typeface="Comic Sans MS" panose="030F0702030302020204" pitchFamily="66" charset="0"/>
                <a:ea typeface="Arial Unicode MS" panose="020B0604020202020204" charset="-122"/>
                <a:cs typeface="Arial Unicode MS" panose="020B0604020202020204" charset="-122"/>
              </a:rPr>
              <a:t>What is the use  of  our course –NETWORKING</a:t>
            </a:r>
            <a:r>
              <a:rPr lang="en-US" altLang="zh-CN" sz="2800" b="0">
                <a:solidFill>
                  <a:schemeClr val="accent2"/>
                </a:solidFill>
                <a:latin typeface="Arial Unicode MS" panose="020B0604020202020204" charset="-122"/>
                <a:ea typeface="Arial Unicode MS" panose="020B0604020202020204" charset="-122"/>
                <a:cs typeface="Arial Unicode MS" panose="020B0604020202020204" charset="-122"/>
              </a:rPr>
              <a:t>?</a:t>
            </a:r>
            <a:endParaRPr lang="zh-CN" altLang="en-US" sz="2800" b="0">
              <a:solidFill>
                <a:schemeClr val="accent2"/>
              </a:solidFill>
              <a:latin typeface="Arial Unicode MS" panose="020B0604020202020204" charset="-122"/>
              <a:ea typeface="Arial Unicode MS" panose="020B0604020202020204" charset="-122"/>
              <a:cs typeface="Arial Unicode MS" panose="020B0604020202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15417"/>
                                        </p:tgtEl>
                                        <p:attrNameLst>
                                          <p:attrName>style.visibility</p:attrName>
                                        </p:attrNameLst>
                                      </p:cBhvr>
                                      <p:to>
                                        <p:strVal val="visible"/>
                                      </p:to>
                                    </p:set>
                                    <p:anim calcmode="lin" valueType="num">
                                      <p:cBhvr>
                                        <p:cTn id="7" dur="1000" fill="hold"/>
                                        <p:tgtEl>
                                          <p:spTgt spid="315417"/>
                                        </p:tgtEl>
                                        <p:attrNameLst>
                                          <p:attrName>ppt_w</p:attrName>
                                        </p:attrNameLst>
                                      </p:cBhvr>
                                      <p:tavLst>
                                        <p:tav tm="0">
                                          <p:val>
                                            <p:strVal val="#ppt_w*0.70"/>
                                          </p:val>
                                        </p:tav>
                                        <p:tav tm="100000">
                                          <p:val>
                                            <p:strVal val="#ppt_w"/>
                                          </p:val>
                                        </p:tav>
                                      </p:tavLst>
                                    </p:anim>
                                    <p:anim calcmode="lin" valueType="num">
                                      <p:cBhvr>
                                        <p:cTn id="8" dur="1000" fill="hold"/>
                                        <p:tgtEl>
                                          <p:spTgt spid="315417"/>
                                        </p:tgtEl>
                                        <p:attrNameLst>
                                          <p:attrName>ppt_h</p:attrName>
                                        </p:attrNameLst>
                                      </p:cBhvr>
                                      <p:tavLst>
                                        <p:tav tm="0">
                                          <p:val>
                                            <p:strVal val="#ppt_h"/>
                                          </p:val>
                                        </p:tav>
                                        <p:tav tm="100000">
                                          <p:val>
                                            <p:strVal val="#ppt_h"/>
                                          </p:val>
                                        </p:tav>
                                      </p:tavLst>
                                    </p:anim>
                                    <p:animEffect transition="in" filter="fade">
                                      <p:cBhvr>
                                        <p:cTn id="9" dur="1000"/>
                                        <p:tgtEl>
                                          <p:spTgt spid="315417"/>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153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417"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algn="ctr"/>
            <a:r>
              <a:rPr lang="en-US" altLang="zh-CN" dirty="0"/>
              <a:t>【</a:t>
            </a:r>
            <a:r>
              <a:rPr lang="zh-CN" altLang="en-US" dirty="0"/>
              <a:t>例</a:t>
            </a:r>
            <a:r>
              <a:rPr lang="en-US" altLang="zh-CN" dirty="0"/>
              <a:t>1-1</a:t>
            </a:r>
            <a:r>
              <a:rPr lang="en-US" altLang="zh-CN" dirty="0" smtClean="0"/>
              <a:t>】</a:t>
            </a:r>
            <a:r>
              <a:rPr lang="zh-CN" altLang="en-US" dirty="0" smtClean="0"/>
              <a:t>著名</a:t>
            </a:r>
            <a:r>
              <a:rPr lang="zh-CN" altLang="en-US" dirty="0"/>
              <a:t>的协议</a:t>
            </a:r>
            <a:r>
              <a:rPr lang="zh-CN" altLang="en-US" dirty="0" smtClean="0"/>
              <a:t>举例</a:t>
            </a:r>
            <a:endParaRPr lang="en-US" altLang="zh-CN" dirty="0"/>
          </a:p>
        </p:txBody>
      </p:sp>
      <p:sp>
        <p:nvSpPr>
          <p:cNvPr id="141315" name="Rectangle 3"/>
          <p:cNvSpPr>
            <a:spLocks noGrp="1" noChangeArrowheads="1"/>
          </p:cNvSpPr>
          <p:nvPr>
            <p:ph idx="1"/>
          </p:nvPr>
        </p:nvSpPr>
        <p:spPr/>
        <p:txBody>
          <a:bodyPr/>
          <a:lstStyle/>
          <a:p>
            <a:r>
              <a:rPr lang="zh-CN" altLang="en-US" sz="2900" dirty="0"/>
              <a:t>占据东、西两个山顶的</a:t>
            </a:r>
            <a:r>
              <a:rPr lang="zh-CN" altLang="en-US" sz="2900" dirty="0" smtClean="0"/>
              <a:t>蓝军 </a:t>
            </a:r>
            <a:r>
              <a:rPr lang="en-US" altLang="zh-CN" sz="2900" dirty="0" smtClean="0"/>
              <a:t>1 </a:t>
            </a:r>
            <a:r>
              <a:rPr lang="zh-CN" altLang="en-US" sz="2900" dirty="0" smtClean="0"/>
              <a:t>和蓝军 </a:t>
            </a:r>
            <a:r>
              <a:rPr lang="en-US" altLang="zh-CN" sz="2900" dirty="0" smtClean="0"/>
              <a:t>2 </a:t>
            </a:r>
            <a:r>
              <a:rPr lang="zh-CN" altLang="en-US" sz="2900" dirty="0" smtClean="0"/>
              <a:t>与</a:t>
            </a:r>
            <a:r>
              <a:rPr lang="zh-CN" altLang="en-US" sz="2900" dirty="0"/>
              <a:t>驻扎在山谷的白军作战。其力量对比是：单独的蓝军</a:t>
            </a:r>
            <a:r>
              <a:rPr lang="en-US" altLang="zh-CN" sz="2900" dirty="0"/>
              <a:t>1</a:t>
            </a:r>
            <a:r>
              <a:rPr lang="zh-CN" altLang="en-US" sz="2900" dirty="0"/>
              <a:t>或蓝军</a:t>
            </a:r>
            <a:r>
              <a:rPr lang="en-US" altLang="zh-CN" sz="2900" dirty="0"/>
              <a:t>2</a:t>
            </a:r>
            <a:r>
              <a:rPr lang="zh-CN" altLang="en-US" sz="2900" dirty="0"/>
              <a:t>打不过白军，但</a:t>
            </a:r>
            <a:r>
              <a:rPr lang="zh-CN" altLang="en-US" sz="2900" dirty="0" smtClean="0"/>
              <a:t>蓝军 </a:t>
            </a:r>
            <a:r>
              <a:rPr lang="en-US" altLang="zh-CN" sz="2900" dirty="0" smtClean="0"/>
              <a:t>1 </a:t>
            </a:r>
            <a:r>
              <a:rPr lang="zh-CN" altLang="en-US" sz="2900" dirty="0" smtClean="0"/>
              <a:t>和蓝军 </a:t>
            </a:r>
            <a:r>
              <a:rPr lang="en-US" altLang="zh-CN" sz="2900" dirty="0" smtClean="0"/>
              <a:t>2 </a:t>
            </a:r>
            <a:r>
              <a:rPr lang="zh-CN" altLang="en-US" sz="2900" dirty="0" smtClean="0"/>
              <a:t>协同</a:t>
            </a:r>
            <a:r>
              <a:rPr lang="zh-CN" altLang="en-US" sz="2900" dirty="0"/>
              <a:t>作战则可战胜白军。现</a:t>
            </a:r>
            <a:r>
              <a:rPr lang="zh-CN" altLang="en-US" sz="2900" dirty="0" smtClean="0"/>
              <a:t>蓝军 </a:t>
            </a:r>
            <a:r>
              <a:rPr lang="en-US" altLang="zh-CN" sz="2900" dirty="0" smtClean="0"/>
              <a:t>1 </a:t>
            </a:r>
            <a:r>
              <a:rPr lang="zh-CN" altLang="en-US" sz="2900" dirty="0" smtClean="0"/>
              <a:t>拟</a:t>
            </a:r>
            <a:r>
              <a:rPr lang="zh-CN" altLang="en-US" sz="2900" dirty="0"/>
              <a:t>于次日正午向白军发起攻击。于是用计算机发送电文给</a:t>
            </a:r>
            <a:r>
              <a:rPr lang="zh-CN" altLang="en-US" sz="2900" dirty="0" smtClean="0"/>
              <a:t>蓝军 </a:t>
            </a:r>
            <a:r>
              <a:rPr lang="en-US" altLang="zh-CN" sz="2900" dirty="0" smtClean="0"/>
              <a:t>2</a:t>
            </a:r>
            <a:r>
              <a:rPr lang="zh-CN" altLang="en-US" sz="2900" dirty="0" smtClean="0"/>
              <a:t>。</a:t>
            </a:r>
            <a:r>
              <a:rPr lang="zh-CN" altLang="en-US" sz="2900" dirty="0"/>
              <a:t>但通信线路很不好，电文出错或丢失的可能性较大（没有电话可使用）。因此要求收到电文的友军必须送回一个确认电文。但此确认电文也可能出错或丢失。</a:t>
            </a:r>
            <a:r>
              <a:rPr lang="zh-CN" altLang="en-US" sz="2900" dirty="0">
                <a:solidFill>
                  <a:srgbClr val="FF0000"/>
                </a:solidFill>
              </a:rPr>
              <a:t>试问能否设计出一种协议使得</a:t>
            </a:r>
            <a:r>
              <a:rPr lang="zh-CN" altLang="en-US" sz="2900" dirty="0" smtClean="0">
                <a:solidFill>
                  <a:srgbClr val="FF0000"/>
                </a:solidFill>
              </a:rPr>
              <a:t>蓝军 </a:t>
            </a:r>
            <a:r>
              <a:rPr lang="en-US" altLang="zh-CN" sz="2900" dirty="0" smtClean="0">
                <a:solidFill>
                  <a:srgbClr val="FF0000"/>
                </a:solidFill>
              </a:rPr>
              <a:t>1 </a:t>
            </a:r>
            <a:r>
              <a:rPr lang="zh-CN" altLang="en-US" sz="2900" dirty="0" smtClean="0">
                <a:solidFill>
                  <a:srgbClr val="FF0000"/>
                </a:solidFill>
              </a:rPr>
              <a:t>和蓝军 </a:t>
            </a:r>
            <a:r>
              <a:rPr lang="en-US" altLang="zh-CN" sz="2900" dirty="0" smtClean="0">
                <a:solidFill>
                  <a:srgbClr val="FF0000"/>
                </a:solidFill>
              </a:rPr>
              <a:t>2 </a:t>
            </a:r>
            <a:r>
              <a:rPr lang="zh-CN" altLang="en-US" sz="2900" dirty="0" smtClean="0">
                <a:solidFill>
                  <a:srgbClr val="FF0000"/>
                </a:solidFill>
              </a:rPr>
              <a:t>能够</a:t>
            </a:r>
            <a:r>
              <a:rPr lang="zh-CN" altLang="en-US" sz="2900" dirty="0">
                <a:solidFill>
                  <a:srgbClr val="FF0000"/>
                </a:solidFill>
              </a:rPr>
              <a:t>实现协同</a:t>
            </a:r>
            <a:r>
              <a:rPr lang="zh-CN" altLang="en-US" sz="2900" dirty="0" smtClean="0">
                <a:solidFill>
                  <a:srgbClr val="FF0000"/>
                </a:solidFill>
              </a:rPr>
              <a:t>作战，因而</a:t>
            </a:r>
            <a:r>
              <a:rPr lang="zh-CN" altLang="en-US" sz="2900" dirty="0">
                <a:solidFill>
                  <a:srgbClr val="FF0000"/>
                </a:solidFill>
              </a:rPr>
              <a:t>一定（</a:t>
            </a:r>
            <a:r>
              <a:rPr lang="zh-CN" altLang="en-US" sz="2900" dirty="0" smtClean="0">
                <a:solidFill>
                  <a:srgbClr val="FF0000"/>
                </a:solidFill>
              </a:rPr>
              <a:t>即 </a:t>
            </a:r>
            <a:r>
              <a:rPr lang="en-US" altLang="zh-CN" sz="2900" dirty="0" smtClean="0">
                <a:solidFill>
                  <a:srgbClr val="FF0000"/>
                </a:solidFill>
              </a:rPr>
              <a:t>100 </a:t>
            </a:r>
            <a:r>
              <a:rPr lang="en-US" altLang="zh-CN" sz="2900" dirty="0">
                <a:solidFill>
                  <a:srgbClr val="FF0000"/>
                </a:solidFill>
              </a:rPr>
              <a:t>%</a:t>
            </a:r>
            <a:r>
              <a:rPr lang="zh-CN" altLang="en-US" sz="2900" dirty="0">
                <a:solidFill>
                  <a:srgbClr val="FF0000"/>
                </a:solidFill>
              </a:rPr>
              <a:t>而</a:t>
            </a:r>
            <a:r>
              <a:rPr lang="zh-CN" altLang="en-US" sz="2900" dirty="0" smtClean="0">
                <a:solidFill>
                  <a:srgbClr val="FF0000"/>
                </a:solidFill>
              </a:rPr>
              <a:t>不是 </a:t>
            </a:r>
            <a:r>
              <a:rPr lang="en-US" altLang="zh-CN" sz="2900" dirty="0" smtClean="0">
                <a:solidFill>
                  <a:srgbClr val="FF0000"/>
                </a:solidFill>
              </a:rPr>
              <a:t>99.999</a:t>
            </a:r>
            <a:r>
              <a:rPr lang="en-US" altLang="zh-CN" sz="2900" dirty="0">
                <a:solidFill>
                  <a:srgbClr val="FF0000"/>
                </a:solidFill>
              </a:rPr>
              <a:t>…%</a:t>
            </a:r>
            <a:r>
              <a:rPr lang="zh-CN" altLang="en-US" sz="2900" dirty="0">
                <a:solidFill>
                  <a:srgbClr val="FF0000"/>
                </a:solidFill>
              </a:rPr>
              <a:t>）取得胜利？ </a:t>
            </a:r>
            <a:endParaRPr lang="zh-CN" altLang="en-US" sz="29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1315">
                                            <p:txEl>
                                              <p:pRg st="4294967295" end="429496729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13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Freeform 2"/>
          <p:cNvSpPr/>
          <p:nvPr/>
        </p:nvSpPr>
        <p:spPr bwMode="auto">
          <a:xfrm>
            <a:off x="229549" y="5027683"/>
            <a:ext cx="9721983" cy="1889125"/>
          </a:xfrm>
          <a:custGeom>
            <a:avLst/>
            <a:gdLst>
              <a:gd name="T0" fmla="*/ 0 w 5653"/>
              <a:gd name="T1" fmla="*/ 1159 h 1190"/>
              <a:gd name="T2" fmla="*/ 928 w 5653"/>
              <a:gd name="T3" fmla="*/ 90 h 1190"/>
              <a:gd name="T4" fmla="*/ 1744 w 5653"/>
              <a:gd name="T5" fmla="*/ 618 h 1190"/>
              <a:gd name="T6" fmla="*/ 2800 w 5653"/>
              <a:gd name="T7" fmla="*/ 1098 h 1190"/>
              <a:gd name="T8" fmla="*/ 3379 w 5653"/>
              <a:gd name="T9" fmla="*/ 1127 h 1190"/>
              <a:gd name="T10" fmla="*/ 3808 w 5653"/>
              <a:gd name="T11" fmla="*/ 1098 h 1190"/>
              <a:gd name="T12" fmla="*/ 4240 w 5653"/>
              <a:gd name="T13" fmla="*/ 666 h 1190"/>
              <a:gd name="T14" fmla="*/ 4558 w 5653"/>
              <a:gd name="T15" fmla="*/ 201 h 1190"/>
              <a:gd name="T16" fmla="*/ 4958 w 5653"/>
              <a:gd name="T17" fmla="*/ 243 h 1190"/>
              <a:gd name="T18" fmla="*/ 5158 w 5653"/>
              <a:gd name="T19" fmla="*/ 727 h 1190"/>
              <a:gd name="T20" fmla="*/ 5316 w 5653"/>
              <a:gd name="T21" fmla="*/ 927 h 1190"/>
              <a:gd name="T22" fmla="*/ 5410 w 5653"/>
              <a:gd name="T23" fmla="*/ 1033 h 1190"/>
              <a:gd name="T24" fmla="*/ 5653 w 5653"/>
              <a:gd name="T25" fmla="*/ 119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53" h="1190">
                <a:moveTo>
                  <a:pt x="0" y="1159"/>
                </a:moveTo>
                <a:cubicBezTo>
                  <a:pt x="153" y="981"/>
                  <a:pt x="637" y="180"/>
                  <a:pt x="928" y="90"/>
                </a:cubicBezTo>
                <a:cubicBezTo>
                  <a:pt x="1219" y="0"/>
                  <a:pt x="1432" y="450"/>
                  <a:pt x="1744" y="618"/>
                </a:cubicBezTo>
                <a:cubicBezTo>
                  <a:pt x="2056" y="786"/>
                  <a:pt x="2528" y="1013"/>
                  <a:pt x="2800" y="1098"/>
                </a:cubicBezTo>
                <a:cubicBezTo>
                  <a:pt x="3072" y="1183"/>
                  <a:pt x="3211" y="1127"/>
                  <a:pt x="3379" y="1127"/>
                </a:cubicBezTo>
                <a:cubicBezTo>
                  <a:pt x="3547" y="1127"/>
                  <a:pt x="3665" y="1175"/>
                  <a:pt x="3808" y="1098"/>
                </a:cubicBezTo>
                <a:cubicBezTo>
                  <a:pt x="3951" y="1021"/>
                  <a:pt x="4115" y="816"/>
                  <a:pt x="4240" y="666"/>
                </a:cubicBezTo>
                <a:cubicBezTo>
                  <a:pt x="4365" y="516"/>
                  <a:pt x="4438" y="272"/>
                  <a:pt x="4558" y="201"/>
                </a:cubicBezTo>
                <a:cubicBezTo>
                  <a:pt x="4678" y="130"/>
                  <a:pt x="4858" y="155"/>
                  <a:pt x="4958" y="243"/>
                </a:cubicBezTo>
                <a:cubicBezTo>
                  <a:pt x="5058" y="331"/>
                  <a:pt x="5098" y="613"/>
                  <a:pt x="5158" y="727"/>
                </a:cubicBezTo>
                <a:cubicBezTo>
                  <a:pt x="5218" y="841"/>
                  <a:pt x="5274" y="876"/>
                  <a:pt x="5316" y="927"/>
                </a:cubicBezTo>
                <a:cubicBezTo>
                  <a:pt x="5358" y="978"/>
                  <a:pt x="5354" y="989"/>
                  <a:pt x="5410" y="1033"/>
                </a:cubicBezTo>
                <a:cubicBezTo>
                  <a:pt x="5466" y="1077"/>
                  <a:pt x="5603" y="1157"/>
                  <a:pt x="5653" y="1190"/>
                </a:cubicBezTo>
              </a:path>
            </a:pathLst>
          </a:custGeom>
          <a:solidFill>
            <a:srgbClr val="6633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39" name="Line 3"/>
          <p:cNvSpPr>
            <a:spLocks noChangeShapeType="1"/>
          </p:cNvSpPr>
          <p:nvPr/>
        </p:nvSpPr>
        <p:spPr bwMode="auto">
          <a:xfrm>
            <a:off x="1990616" y="4412749"/>
            <a:ext cx="0" cy="68580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0" name="AutoShape 4"/>
          <p:cNvSpPr>
            <a:spLocks noChangeArrowheads="1"/>
          </p:cNvSpPr>
          <p:nvPr/>
        </p:nvSpPr>
        <p:spPr bwMode="auto">
          <a:xfrm rot="-252939">
            <a:off x="1990616" y="4412749"/>
            <a:ext cx="908050" cy="533400"/>
          </a:xfrm>
          <a:prstGeom prst="wave">
            <a:avLst>
              <a:gd name="adj1" fmla="val 12500"/>
              <a:gd name="adj2" fmla="val -1639"/>
            </a:avLst>
          </a:prstGeom>
          <a:solidFill>
            <a:srgbClr val="0000CC"/>
          </a:solidFill>
          <a:ln>
            <a:noFill/>
          </a:ln>
          <a:effectLst/>
        </p:spPr>
        <p:txBody>
          <a:bodyPr wrap="none" anchor="ctr"/>
          <a:lstStyle/>
          <a:p>
            <a:endParaRPr lang="zh-CN" altLang="en-US"/>
          </a:p>
        </p:txBody>
      </p:sp>
      <p:sp>
        <p:nvSpPr>
          <p:cNvPr id="142341" name="Line 5"/>
          <p:cNvSpPr>
            <a:spLocks noChangeShapeType="1"/>
          </p:cNvSpPr>
          <p:nvPr/>
        </p:nvSpPr>
        <p:spPr bwMode="auto">
          <a:xfrm>
            <a:off x="8346966" y="4565149"/>
            <a:ext cx="0" cy="68580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2" name="AutoShape 6"/>
          <p:cNvSpPr>
            <a:spLocks noChangeArrowheads="1"/>
          </p:cNvSpPr>
          <p:nvPr/>
        </p:nvSpPr>
        <p:spPr bwMode="auto">
          <a:xfrm rot="-252939">
            <a:off x="8346966" y="4565149"/>
            <a:ext cx="908050" cy="533400"/>
          </a:xfrm>
          <a:prstGeom prst="wave">
            <a:avLst>
              <a:gd name="adj1" fmla="val 12500"/>
              <a:gd name="adj2" fmla="val -1639"/>
            </a:avLst>
          </a:prstGeom>
          <a:solidFill>
            <a:srgbClr val="0000CC"/>
          </a:solidFill>
          <a:ln>
            <a:noFill/>
          </a:ln>
          <a:effectLst/>
        </p:spPr>
        <p:txBody>
          <a:bodyPr wrap="none" anchor="ctr"/>
          <a:lstStyle/>
          <a:p>
            <a:endParaRPr lang="zh-CN" altLang="en-US"/>
          </a:p>
        </p:txBody>
      </p:sp>
      <p:sp>
        <p:nvSpPr>
          <p:cNvPr id="142343" name="AutoShape 7"/>
          <p:cNvSpPr>
            <a:spLocks noChangeArrowheads="1"/>
          </p:cNvSpPr>
          <p:nvPr/>
        </p:nvSpPr>
        <p:spPr bwMode="auto">
          <a:xfrm rot="-252939">
            <a:off x="5232424" y="5852612"/>
            <a:ext cx="1382713" cy="762000"/>
          </a:xfrm>
          <a:prstGeom prst="wave">
            <a:avLst>
              <a:gd name="adj1" fmla="val 12500"/>
              <a:gd name="adj2" fmla="val -1639"/>
            </a:avLst>
          </a:prstGeom>
          <a:solidFill>
            <a:schemeClr val="bg1"/>
          </a:solidFill>
          <a:ln w="19050">
            <a:solidFill>
              <a:srgbClr val="000099"/>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4" name="Line 8"/>
          <p:cNvSpPr>
            <a:spLocks noChangeShapeType="1"/>
          </p:cNvSpPr>
          <p:nvPr/>
        </p:nvSpPr>
        <p:spPr bwMode="auto">
          <a:xfrm>
            <a:off x="5270259" y="5860550"/>
            <a:ext cx="0" cy="86201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2345" name="Group 9"/>
          <p:cNvGrpSpPr/>
          <p:nvPr/>
        </p:nvGrpSpPr>
        <p:grpSpPr bwMode="auto">
          <a:xfrm>
            <a:off x="355467" y="421957"/>
            <a:ext cx="3797300" cy="914400"/>
            <a:chOff x="912" y="192"/>
            <a:chExt cx="2208" cy="576"/>
          </a:xfrm>
        </p:grpSpPr>
        <p:sp>
          <p:nvSpPr>
            <p:cNvPr id="142346" name="AutoShape 10"/>
            <p:cNvSpPr>
              <a:spLocks noChangeArrowheads="1"/>
            </p:cNvSpPr>
            <p:nvPr/>
          </p:nvSpPr>
          <p:spPr bwMode="auto">
            <a:xfrm>
              <a:off x="912" y="192"/>
              <a:ext cx="2208" cy="576"/>
            </a:xfrm>
            <a:prstGeom prst="rightArrow">
              <a:avLst>
                <a:gd name="adj1" fmla="val 50000"/>
                <a:gd name="adj2" fmla="val 95833"/>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42347" name="Text Box 11"/>
            <p:cNvSpPr txBox="1">
              <a:spLocks noChangeArrowheads="1"/>
            </p:cNvSpPr>
            <p:nvPr/>
          </p:nvSpPr>
          <p:spPr bwMode="auto">
            <a:xfrm>
              <a:off x="912" y="336"/>
              <a:ext cx="189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anose="02020603050405020304" pitchFamily="18" charset="0"/>
                  <a:ea typeface="黑体" panose="02010609060101010101" pitchFamily="2" charset="-122"/>
                </a:rPr>
                <a:t>明日正午进攻，如何？</a:t>
              </a:r>
              <a:endParaRPr kumimoji="1" lang="zh-CN" altLang="en-US" sz="2400" b="1">
                <a:solidFill>
                  <a:srgbClr val="FFFF00"/>
                </a:solidFill>
                <a:latin typeface="Times New Roman" panose="02020603050405020304" pitchFamily="18" charset="0"/>
                <a:ea typeface="黑体" panose="02010609060101010101" pitchFamily="2" charset="-122"/>
              </a:endParaRPr>
            </a:p>
          </p:txBody>
        </p:sp>
      </p:grpSp>
      <p:grpSp>
        <p:nvGrpSpPr>
          <p:cNvPr id="142348" name="Group 12"/>
          <p:cNvGrpSpPr/>
          <p:nvPr/>
        </p:nvGrpSpPr>
        <p:grpSpPr bwMode="auto">
          <a:xfrm>
            <a:off x="5764212" y="1183957"/>
            <a:ext cx="3797300" cy="914400"/>
            <a:chOff x="3303" y="672"/>
            <a:chExt cx="2208" cy="576"/>
          </a:xfrm>
        </p:grpSpPr>
        <p:sp>
          <p:nvSpPr>
            <p:cNvPr id="142349" name="AutoShape 13"/>
            <p:cNvSpPr>
              <a:spLocks noChangeArrowheads="1"/>
            </p:cNvSpPr>
            <p:nvPr/>
          </p:nvSpPr>
          <p:spPr bwMode="auto">
            <a:xfrm rot="-10800000">
              <a:off x="3303" y="672"/>
              <a:ext cx="2208" cy="576"/>
            </a:xfrm>
            <a:prstGeom prst="rightArrow">
              <a:avLst>
                <a:gd name="adj1" fmla="val 50000"/>
                <a:gd name="adj2" fmla="val 95833"/>
              </a:avLst>
            </a:prstGeom>
            <a:solidFill>
              <a:srgbClr val="FFFF99"/>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42350" name="Text Box 14"/>
            <p:cNvSpPr txBox="1">
              <a:spLocks noChangeArrowheads="1"/>
            </p:cNvSpPr>
            <p:nvPr/>
          </p:nvSpPr>
          <p:spPr bwMode="auto">
            <a:xfrm>
              <a:off x="3907" y="816"/>
              <a:ext cx="465" cy="2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CC"/>
                  </a:solidFill>
                  <a:latin typeface="Times New Roman" panose="02020603050405020304" pitchFamily="18" charset="0"/>
                  <a:ea typeface="黑体" panose="02010609060101010101" pitchFamily="2" charset="-122"/>
                </a:rPr>
                <a:t>同意</a:t>
              </a:r>
              <a:endParaRPr kumimoji="1" lang="zh-CN" altLang="en-US" sz="2400" b="1" dirty="0">
                <a:solidFill>
                  <a:srgbClr val="0000CC"/>
                </a:solidFill>
                <a:latin typeface="Times New Roman" panose="02020603050405020304" pitchFamily="18" charset="0"/>
                <a:ea typeface="黑体" panose="02010609060101010101" pitchFamily="2" charset="-122"/>
              </a:endParaRPr>
            </a:p>
          </p:txBody>
        </p:sp>
      </p:grpSp>
      <p:grpSp>
        <p:nvGrpSpPr>
          <p:cNvPr id="142351" name="Group 15"/>
          <p:cNvGrpSpPr/>
          <p:nvPr/>
        </p:nvGrpSpPr>
        <p:grpSpPr bwMode="auto">
          <a:xfrm>
            <a:off x="355467" y="1869757"/>
            <a:ext cx="3797300" cy="914400"/>
            <a:chOff x="912" y="192"/>
            <a:chExt cx="2208" cy="576"/>
          </a:xfrm>
        </p:grpSpPr>
        <p:sp>
          <p:nvSpPr>
            <p:cNvPr id="142352" name="AutoShape 16"/>
            <p:cNvSpPr>
              <a:spLocks noChangeArrowheads="1"/>
            </p:cNvSpPr>
            <p:nvPr/>
          </p:nvSpPr>
          <p:spPr bwMode="auto">
            <a:xfrm>
              <a:off x="912" y="192"/>
              <a:ext cx="2208" cy="576"/>
            </a:xfrm>
            <a:prstGeom prst="rightArrow">
              <a:avLst>
                <a:gd name="adj1" fmla="val 50000"/>
                <a:gd name="adj2" fmla="val 95833"/>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42353" name="Text Box 17"/>
            <p:cNvSpPr txBox="1">
              <a:spLocks noChangeArrowheads="1"/>
            </p:cNvSpPr>
            <p:nvPr/>
          </p:nvSpPr>
          <p:spPr bwMode="auto">
            <a:xfrm>
              <a:off x="912" y="336"/>
              <a:ext cx="118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anose="02020603050405020304" pitchFamily="18" charset="0"/>
                  <a:ea typeface="黑体" panose="02010609060101010101" pitchFamily="2" charset="-122"/>
                </a:rPr>
                <a:t>收到“同意”</a:t>
              </a:r>
              <a:endParaRPr kumimoji="1" lang="zh-CN" altLang="en-US" sz="2400" b="1">
                <a:solidFill>
                  <a:srgbClr val="FFFF00"/>
                </a:solidFill>
                <a:latin typeface="Times New Roman" panose="02020603050405020304" pitchFamily="18" charset="0"/>
                <a:ea typeface="黑体" panose="02010609060101010101" pitchFamily="2" charset="-122"/>
              </a:endParaRPr>
            </a:p>
          </p:txBody>
        </p:sp>
      </p:grpSp>
      <p:grpSp>
        <p:nvGrpSpPr>
          <p:cNvPr id="142354" name="Group 18"/>
          <p:cNvGrpSpPr/>
          <p:nvPr/>
        </p:nvGrpSpPr>
        <p:grpSpPr bwMode="auto">
          <a:xfrm>
            <a:off x="5764212" y="2555557"/>
            <a:ext cx="3797300" cy="914400"/>
            <a:chOff x="3303" y="1536"/>
            <a:chExt cx="2208" cy="576"/>
          </a:xfrm>
        </p:grpSpPr>
        <p:sp>
          <p:nvSpPr>
            <p:cNvPr id="142355" name="AutoShape 19"/>
            <p:cNvSpPr>
              <a:spLocks noChangeArrowheads="1"/>
            </p:cNvSpPr>
            <p:nvPr/>
          </p:nvSpPr>
          <p:spPr bwMode="auto">
            <a:xfrm rot="-10800000">
              <a:off x="3303" y="1536"/>
              <a:ext cx="2208" cy="576"/>
            </a:xfrm>
            <a:prstGeom prst="rightArrow">
              <a:avLst>
                <a:gd name="adj1" fmla="val 50000"/>
                <a:gd name="adj2" fmla="val 95833"/>
              </a:avLst>
            </a:prstGeom>
            <a:solidFill>
              <a:srgbClr val="FFFF99"/>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42356" name="Text Box 20"/>
            <p:cNvSpPr txBox="1">
              <a:spLocks noChangeArrowheads="1"/>
            </p:cNvSpPr>
            <p:nvPr/>
          </p:nvSpPr>
          <p:spPr bwMode="auto">
            <a:xfrm>
              <a:off x="3495" y="1680"/>
              <a:ext cx="1718" cy="2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txBody>
            <a:bodyPr wrap="none">
              <a:spAutoFit/>
            </a:bodyPr>
            <a:lstStyle/>
            <a:p>
              <a:r>
                <a:rPr kumimoji="1" lang="zh-CN" altLang="en-US" sz="2400" b="1">
                  <a:solidFill>
                    <a:srgbClr val="0000CC"/>
                  </a:solidFill>
                  <a:latin typeface="Times New Roman" panose="02020603050405020304" pitchFamily="18" charset="0"/>
                  <a:ea typeface="黑体" panose="02010609060101010101" pitchFamily="2" charset="-122"/>
                </a:rPr>
                <a:t>收到：收到“同意”</a:t>
              </a:r>
              <a:endParaRPr kumimoji="1" lang="zh-CN" altLang="en-US" sz="2400" b="1">
                <a:solidFill>
                  <a:srgbClr val="0000CC"/>
                </a:solidFill>
                <a:latin typeface="Times New Roman" panose="02020603050405020304" pitchFamily="18" charset="0"/>
                <a:ea typeface="黑体" panose="02010609060101010101" pitchFamily="2" charset="-122"/>
              </a:endParaRPr>
            </a:p>
          </p:txBody>
        </p:sp>
      </p:grpSp>
      <p:sp>
        <p:nvSpPr>
          <p:cNvPr id="142357" name="Text Box 21"/>
          <p:cNvSpPr txBox="1">
            <a:spLocks noChangeArrowheads="1"/>
          </p:cNvSpPr>
          <p:nvPr/>
        </p:nvSpPr>
        <p:spPr bwMode="auto">
          <a:xfrm>
            <a:off x="1136252" y="2995295"/>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anose="02020603050405020304" pitchFamily="18" charset="0"/>
                <a:ea typeface="黑体" panose="02010609060101010101" pitchFamily="2" charset="-122"/>
              </a:rPr>
              <a:t>…</a:t>
            </a:r>
            <a:endParaRPr kumimoji="1" lang="en-US" altLang="zh-CN" sz="6600" b="1">
              <a:solidFill>
                <a:srgbClr val="FF0000"/>
              </a:solidFill>
              <a:latin typeface="Times New Roman" panose="02020603050405020304" pitchFamily="18" charset="0"/>
              <a:ea typeface="黑体" panose="02010609060101010101" pitchFamily="2" charset="-122"/>
            </a:endParaRPr>
          </a:p>
        </p:txBody>
      </p:sp>
      <p:sp>
        <p:nvSpPr>
          <p:cNvPr id="142358" name="Text Box 22"/>
          <p:cNvSpPr txBox="1">
            <a:spLocks noChangeArrowheads="1"/>
          </p:cNvSpPr>
          <p:nvPr/>
        </p:nvSpPr>
        <p:spPr bwMode="auto">
          <a:xfrm>
            <a:off x="7673181" y="3438207"/>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anose="02020603050405020304" pitchFamily="18" charset="0"/>
                <a:ea typeface="黑体" panose="02010609060101010101" pitchFamily="2" charset="-122"/>
              </a:rPr>
              <a:t>…</a:t>
            </a:r>
            <a:endParaRPr kumimoji="1" lang="en-US" altLang="zh-CN" sz="6600" b="1">
              <a:solidFill>
                <a:srgbClr val="FF0000"/>
              </a:solidFill>
              <a:latin typeface="Times New Roman" panose="02020603050405020304" pitchFamily="18" charset="0"/>
              <a:ea typeface="黑体" panose="02010609060101010101" pitchFamily="2" charset="-122"/>
            </a:endParaRPr>
          </a:p>
        </p:txBody>
      </p:sp>
      <p:sp>
        <p:nvSpPr>
          <p:cNvPr id="142359" name="Text Box 23"/>
          <p:cNvSpPr txBox="1">
            <a:spLocks noChangeArrowheads="1"/>
          </p:cNvSpPr>
          <p:nvPr/>
        </p:nvSpPr>
        <p:spPr bwMode="auto">
          <a:xfrm>
            <a:off x="1136252" y="3012757"/>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anose="02020603050405020304" pitchFamily="18" charset="0"/>
                <a:ea typeface="黑体" panose="02010609060101010101" pitchFamily="2" charset="-122"/>
              </a:rPr>
              <a:t>…</a:t>
            </a:r>
            <a:endParaRPr kumimoji="1" lang="en-US" altLang="zh-CN" sz="6600" b="1">
              <a:solidFill>
                <a:srgbClr val="FF0000"/>
              </a:solidFill>
              <a:latin typeface="Times New Roman" panose="02020603050405020304" pitchFamily="18" charset="0"/>
              <a:ea typeface="黑体" panose="02010609060101010101" pitchFamily="2" charset="-122"/>
            </a:endParaRPr>
          </a:p>
        </p:txBody>
      </p:sp>
      <p:sp>
        <p:nvSpPr>
          <p:cNvPr id="142360" name="Text Box 24"/>
          <p:cNvSpPr txBox="1">
            <a:spLocks noChangeArrowheads="1"/>
          </p:cNvSpPr>
          <p:nvPr/>
        </p:nvSpPr>
        <p:spPr bwMode="auto">
          <a:xfrm>
            <a:off x="7673181" y="3455670"/>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anose="02020603050405020304" pitchFamily="18" charset="0"/>
                <a:ea typeface="黑体" panose="02010609060101010101" pitchFamily="2" charset="-122"/>
              </a:rPr>
              <a:t>…</a:t>
            </a:r>
            <a:endParaRPr kumimoji="1" lang="en-US" altLang="zh-CN" sz="6600" b="1">
              <a:solidFill>
                <a:srgbClr val="FF0000"/>
              </a:solidFill>
              <a:latin typeface="Times New Roman" panose="02020603050405020304" pitchFamily="18" charset="0"/>
              <a:ea typeface="黑体" panose="02010609060101010101" pitchFamily="2" charset="-122"/>
            </a:endParaRPr>
          </a:p>
        </p:txBody>
      </p:sp>
      <p:sp>
        <p:nvSpPr>
          <p:cNvPr id="142361" name="Text Box 25"/>
          <p:cNvSpPr txBox="1">
            <a:spLocks noChangeArrowheads="1"/>
          </p:cNvSpPr>
          <p:nvPr/>
        </p:nvSpPr>
        <p:spPr bwMode="auto">
          <a:xfrm>
            <a:off x="1136252" y="3030220"/>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dirty="0">
                <a:solidFill>
                  <a:srgbClr val="FF0000"/>
                </a:solidFill>
                <a:latin typeface="Times New Roman" panose="02020603050405020304" pitchFamily="18" charset="0"/>
                <a:ea typeface="黑体" panose="02010609060101010101" pitchFamily="2" charset="-122"/>
              </a:rPr>
              <a:t>…</a:t>
            </a:r>
            <a:endParaRPr kumimoji="1" lang="en-US" altLang="zh-CN" sz="6600" b="1" dirty="0">
              <a:solidFill>
                <a:srgbClr val="FF0000"/>
              </a:solidFill>
              <a:latin typeface="Times New Roman" panose="02020603050405020304" pitchFamily="18" charset="0"/>
              <a:ea typeface="黑体" panose="02010609060101010101" pitchFamily="2" charset="-122"/>
            </a:endParaRPr>
          </a:p>
        </p:txBody>
      </p:sp>
      <p:sp>
        <p:nvSpPr>
          <p:cNvPr id="142362" name="Text Box 26"/>
          <p:cNvSpPr txBox="1">
            <a:spLocks noChangeArrowheads="1"/>
          </p:cNvSpPr>
          <p:nvPr/>
        </p:nvSpPr>
        <p:spPr bwMode="auto">
          <a:xfrm>
            <a:off x="7673181" y="3473132"/>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dirty="0">
                <a:solidFill>
                  <a:srgbClr val="FF0000"/>
                </a:solidFill>
                <a:latin typeface="Times New Roman" panose="02020603050405020304" pitchFamily="18" charset="0"/>
                <a:ea typeface="黑体" panose="02010609060101010101" pitchFamily="2" charset="-122"/>
              </a:rPr>
              <a:t>…</a:t>
            </a:r>
            <a:endParaRPr kumimoji="1" lang="en-US" altLang="zh-CN" sz="6600" b="1" dirty="0">
              <a:solidFill>
                <a:srgbClr val="FF0000"/>
              </a:solidFill>
              <a:latin typeface="Times New Roman" panose="02020603050405020304" pitchFamily="18" charset="0"/>
              <a:ea typeface="黑体" panose="02010609060101010101" pitchFamily="2" charset="-122"/>
            </a:endParaRPr>
          </a:p>
        </p:txBody>
      </p:sp>
      <p:sp>
        <p:nvSpPr>
          <p:cNvPr id="142363" name="Text Box 27"/>
          <p:cNvSpPr txBox="1">
            <a:spLocks noChangeArrowheads="1"/>
          </p:cNvSpPr>
          <p:nvPr/>
        </p:nvSpPr>
        <p:spPr bwMode="auto">
          <a:xfrm>
            <a:off x="1760537" y="1890395"/>
            <a:ext cx="6340197" cy="830997"/>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800" b="1" dirty="0">
                <a:effectLst>
                  <a:outerShdw blurRad="38100" dist="38100" dir="2700000" algn="tl">
                    <a:srgbClr val="FFFFFF"/>
                  </a:outerShdw>
                </a:effectLst>
                <a:latin typeface="Bookman Old Style" panose="02050604050505020204" pitchFamily="18" charset="0"/>
                <a:ea typeface="黑体" panose="02010609060101010101" pitchFamily="2" charset="-122"/>
              </a:rPr>
              <a:t>这样的协议无法实现！</a:t>
            </a:r>
            <a:endParaRPr lang="zh-CN" altLang="en-US" sz="4800" b="1" dirty="0">
              <a:effectLst>
                <a:outerShdw blurRad="38100" dist="38100" dir="2700000" algn="tl">
                  <a:srgbClr val="FFFFFF"/>
                </a:outerShdw>
              </a:effectLst>
              <a:latin typeface="Bookman Old Style" panose="02050604050505020204" pitchFamily="18"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42345"/>
                                        </p:tgtEl>
                                        <p:attrNameLst>
                                          <p:attrName>style.visibility</p:attrName>
                                        </p:attrNameLst>
                                      </p:cBhvr>
                                      <p:to>
                                        <p:strVal val="visible"/>
                                      </p:to>
                                    </p:set>
                                  </p:childTnLst>
                                </p:cTn>
                              </p:par>
                            </p:childTnLst>
                          </p:cTn>
                        </p:par>
                        <p:par>
                          <p:cTn id="7" fill="hold">
                            <p:stCondLst>
                              <p:cond delay="0"/>
                            </p:stCondLst>
                            <p:childTnLst>
                              <p:par>
                                <p:cTn id="8" presetID="63" presetClass="path" presetSubtype="0" accel="50000" decel="50000" fill="hold" nodeType="afterEffect">
                                  <p:stCondLst>
                                    <p:cond delay="0"/>
                                  </p:stCondLst>
                                  <p:childTnLst>
                                    <p:animMotion origin="layout" path="M 2.77778E-6 -1.11111E-6 L 0.58021 0.00046 " pathEditMode="relative" rAng="0" ptsTypes="AA">
                                      <p:cBhvr>
                                        <p:cTn id="9" dur="5000" fill="hold"/>
                                        <p:tgtEl>
                                          <p:spTgt spid="142345"/>
                                        </p:tgtEl>
                                        <p:attrNameLst>
                                          <p:attrName>ppt_x</p:attrName>
                                          <p:attrName>ppt_y</p:attrName>
                                        </p:attrNameLst>
                                      </p:cBhvr>
                                      <p:rCtr x="29010" y="23"/>
                                    </p:animMotion>
                                  </p:childTnLst>
                                </p:cTn>
                              </p:par>
                            </p:childTnLst>
                          </p:cTn>
                        </p:par>
                        <p:par>
                          <p:cTn id="10" fill="hold">
                            <p:stCondLst>
                              <p:cond delay="5000"/>
                            </p:stCondLst>
                            <p:childTnLst>
                              <p:par>
                                <p:cTn id="11" presetID="1" presetClass="entr" presetSubtype="0" fill="hold" nodeType="afterEffect">
                                  <p:stCondLst>
                                    <p:cond delay="500"/>
                                  </p:stCondLst>
                                  <p:childTnLst>
                                    <p:set>
                                      <p:cBhvr>
                                        <p:cTn id="12" dur="1" fill="hold">
                                          <p:stCondLst>
                                            <p:cond delay="0"/>
                                          </p:stCondLst>
                                        </p:cTn>
                                        <p:tgtEl>
                                          <p:spTgt spid="142348"/>
                                        </p:tgtEl>
                                        <p:attrNameLst>
                                          <p:attrName>style.visibility</p:attrName>
                                        </p:attrNameLst>
                                      </p:cBhvr>
                                      <p:to>
                                        <p:strVal val="visible"/>
                                      </p:to>
                                    </p:set>
                                  </p:childTnLst>
                                </p:cTn>
                              </p:par>
                            </p:childTnLst>
                          </p:cTn>
                        </p:par>
                        <p:par>
                          <p:cTn id="13" fill="hold">
                            <p:stCondLst>
                              <p:cond delay="5500"/>
                            </p:stCondLst>
                            <p:childTnLst>
                              <p:par>
                                <p:cTn id="14" presetID="35" presetClass="path" presetSubtype="0" accel="50000" decel="50000" fill="hold" nodeType="afterEffect">
                                  <p:stCondLst>
                                    <p:cond delay="0"/>
                                  </p:stCondLst>
                                  <p:childTnLst>
                                    <p:animMotion origin="layout" path="M -4.16667E-6 -2.22222E-6 L -0.55642 -0.00578 " pathEditMode="relative" rAng="0" ptsTypes="AA">
                                      <p:cBhvr>
                                        <p:cTn id="15" dur="2000" fill="hold"/>
                                        <p:tgtEl>
                                          <p:spTgt spid="142348"/>
                                        </p:tgtEl>
                                        <p:attrNameLst>
                                          <p:attrName>ppt_x</p:attrName>
                                          <p:attrName>ppt_y</p:attrName>
                                        </p:attrNameLst>
                                      </p:cBhvr>
                                      <p:rCtr x="-27830" y="-301"/>
                                    </p:animMotion>
                                  </p:childTnLst>
                                </p:cTn>
                              </p:par>
                            </p:childTnLst>
                          </p:cTn>
                        </p:par>
                        <p:par>
                          <p:cTn id="16" fill="hold">
                            <p:stCondLst>
                              <p:cond delay="7500"/>
                            </p:stCondLst>
                            <p:childTnLst>
                              <p:par>
                                <p:cTn id="17" presetID="1" presetClass="entr" presetSubtype="0" fill="hold" nodeType="afterEffect">
                                  <p:stCondLst>
                                    <p:cond delay="500"/>
                                  </p:stCondLst>
                                  <p:childTnLst>
                                    <p:set>
                                      <p:cBhvr>
                                        <p:cTn id="18" dur="1" fill="hold">
                                          <p:stCondLst>
                                            <p:cond delay="0"/>
                                          </p:stCondLst>
                                        </p:cTn>
                                        <p:tgtEl>
                                          <p:spTgt spid="142351"/>
                                        </p:tgtEl>
                                        <p:attrNameLst>
                                          <p:attrName>style.visibility</p:attrName>
                                        </p:attrNameLst>
                                      </p:cBhvr>
                                      <p:to>
                                        <p:strVal val="visible"/>
                                      </p:to>
                                    </p:set>
                                  </p:childTnLst>
                                </p:cTn>
                              </p:par>
                            </p:childTnLst>
                          </p:cTn>
                        </p:par>
                        <p:par>
                          <p:cTn id="19" fill="hold">
                            <p:stCondLst>
                              <p:cond delay="8000"/>
                            </p:stCondLst>
                            <p:childTnLst>
                              <p:par>
                                <p:cTn id="20" presetID="63" presetClass="path" presetSubtype="0" accel="50000" decel="50000" fill="hold" nodeType="afterEffect">
                                  <p:stCondLst>
                                    <p:cond delay="500"/>
                                  </p:stCondLst>
                                  <p:childTnLst>
                                    <p:animMotion origin="layout" path="M 2.77778E-6 -2.22222E-6 L 0.58021 -0.00069 " pathEditMode="relative" rAng="0" ptsTypes="AA">
                                      <p:cBhvr>
                                        <p:cTn id="21" dur="5000" fill="hold"/>
                                        <p:tgtEl>
                                          <p:spTgt spid="142351"/>
                                        </p:tgtEl>
                                        <p:attrNameLst>
                                          <p:attrName>ppt_x</p:attrName>
                                          <p:attrName>ppt_y</p:attrName>
                                        </p:attrNameLst>
                                      </p:cBhvr>
                                      <p:rCtr x="29010" y="-46"/>
                                    </p:animMotion>
                                  </p:childTnLst>
                                </p:cTn>
                              </p:par>
                            </p:childTnLst>
                          </p:cTn>
                        </p:par>
                        <p:par>
                          <p:cTn id="22" fill="hold">
                            <p:stCondLst>
                              <p:cond delay="13500"/>
                            </p:stCondLst>
                            <p:childTnLst>
                              <p:par>
                                <p:cTn id="23" presetID="1" presetClass="entr" presetSubtype="0" fill="hold" nodeType="afterEffect">
                                  <p:stCondLst>
                                    <p:cond delay="0"/>
                                  </p:stCondLst>
                                  <p:childTnLst>
                                    <p:set>
                                      <p:cBhvr>
                                        <p:cTn id="24" dur="1" fill="hold">
                                          <p:stCondLst>
                                            <p:cond delay="0"/>
                                          </p:stCondLst>
                                        </p:cTn>
                                        <p:tgtEl>
                                          <p:spTgt spid="142354"/>
                                        </p:tgtEl>
                                        <p:attrNameLst>
                                          <p:attrName>style.visibility</p:attrName>
                                        </p:attrNameLst>
                                      </p:cBhvr>
                                      <p:to>
                                        <p:strVal val="visible"/>
                                      </p:to>
                                    </p:set>
                                  </p:childTnLst>
                                </p:cTn>
                              </p:par>
                            </p:childTnLst>
                          </p:cTn>
                        </p:par>
                        <p:par>
                          <p:cTn id="25" fill="hold">
                            <p:stCondLst>
                              <p:cond delay="13500"/>
                            </p:stCondLst>
                            <p:childTnLst>
                              <p:par>
                                <p:cTn id="26" presetID="35" presetClass="path" presetSubtype="0" accel="50000" decel="50000" fill="hold" nodeType="afterEffect">
                                  <p:stCondLst>
                                    <p:cond delay="500"/>
                                  </p:stCondLst>
                                  <p:childTnLst>
                                    <p:animMotion origin="layout" path="M -4.16667E-6 -2.22222E-6 L -0.54861 0.00417 " pathEditMode="relative" rAng="0" ptsTypes="AA">
                                      <p:cBhvr>
                                        <p:cTn id="27" dur="2000" fill="hold"/>
                                        <p:tgtEl>
                                          <p:spTgt spid="142354"/>
                                        </p:tgtEl>
                                        <p:attrNameLst>
                                          <p:attrName>ppt_x</p:attrName>
                                          <p:attrName>ppt_y</p:attrName>
                                        </p:attrNameLst>
                                      </p:cBhvr>
                                      <p:rCtr x="-27431" y="208"/>
                                    </p:animMotion>
                                  </p:childTnLst>
                                </p:cTn>
                              </p:par>
                            </p:childTnLst>
                          </p:cTn>
                        </p:par>
                        <p:par>
                          <p:cTn id="28" fill="hold">
                            <p:stCondLst>
                              <p:cond delay="16000"/>
                            </p:stCondLst>
                            <p:childTnLst>
                              <p:par>
                                <p:cTn id="29" presetID="1" presetClass="entr" presetSubtype="0" fill="hold" grpId="0" nodeType="afterEffect">
                                  <p:stCondLst>
                                    <p:cond delay="0"/>
                                  </p:stCondLst>
                                  <p:childTnLst>
                                    <p:set>
                                      <p:cBhvr>
                                        <p:cTn id="30" dur="1" fill="hold">
                                          <p:stCondLst>
                                            <p:cond delay="0"/>
                                          </p:stCondLst>
                                        </p:cTn>
                                        <p:tgtEl>
                                          <p:spTgt spid="142357"/>
                                        </p:tgtEl>
                                        <p:attrNameLst>
                                          <p:attrName>style.visibility</p:attrName>
                                        </p:attrNameLst>
                                      </p:cBhvr>
                                      <p:to>
                                        <p:strVal val="visible"/>
                                      </p:to>
                                    </p:set>
                                  </p:childTnLst>
                                </p:cTn>
                              </p:par>
                            </p:childTnLst>
                          </p:cTn>
                        </p:par>
                        <p:par>
                          <p:cTn id="31" fill="hold">
                            <p:stCondLst>
                              <p:cond delay="16000"/>
                            </p:stCondLst>
                            <p:childTnLst>
                              <p:par>
                                <p:cTn id="32" presetID="63" presetClass="path" presetSubtype="0" accel="50000" decel="50000" fill="hold" grpId="1" nodeType="afterEffect">
                                  <p:stCondLst>
                                    <p:cond delay="0"/>
                                  </p:stCondLst>
                                  <p:childTnLst>
                                    <p:animMotion origin="layout" path="M -2.77778E-6 1.48148E-6 L 0.7474 0.00023 " pathEditMode="relative" rAng="0" ptsTypes="AA">
                                      <p:cBhvr>
                                        <p:cTn id="33" dur="2000" fill="hold"/>
                                        <p:tgtEl>
                                          <p:spTgt spid="142357"/>
                                        </p:tgtEl>
                                        <p:attrNameLst>
                                          <p:attrName>ppt_x</p:attrName>
                                          <p:attrName>ppt_y</p:attrName>
                                        </p:attrNameLst>
                                      </p:cBhvr>
                                      <p:rCtr x="37361" y="0"/>
                                    </p:animMotion>
                                  </p:childTnLst>
                                </p:cTn>
                              </p:par>
                            </p:childTnLst>
                          </p:cTn>
                        </p:par>
                        <p:par>
                          <p:cTn id="34" fill="hold">
                            <p:stCondLst>
                              <p:cond delay="18000"/>
                            </p:stCondLst>
                            <p:childTnLst>
                              <p:par>
                                <p:cTn id="35" presetID="1" presetClass="exit" presetSubtype="0" fill="hold" grpId="2" nodeType="afterEffect">
                                  <p:stCondLst>
                                    <p:cond delay="0"/>
                                  </p:stCondLst>
                                  <p:childTnLst>
                                    <p:set>
                                      <p:cBhvr>
                                        <p:cTn id="36" dur="1" fill="hold">
                                          <p:stCondLst>
                                            <p:cond delay="0"/>
                                          </p:stCondLst>
                                        </p:cTn>
                                        <p:tgtEl>
                                          <p:spTgt spid="142357"/>
                                        </p:tgtEl>
                                        <p:attrNameLst>
                                          <p:attrName>style.visibility</p:attrName>
                                        </p:attrNameLst>
                                      </p:cBhvr>
                                      <p:to>
                                        <p:strVal val="hidden"/>
                                      </p:to>
                                    </p:set>
                                  </p:childTnLst>
                                </p:cTn>
                              </p:par>
                            </p:childTnLst>
                          </p:cTn>
                        </p:par>
                        <p:par>
                          <p:cTn id="37" fill="hold">
                            <p:stCondLst>
                              <p:cond delay="18000"/>
                            </p:stCondLst>
                            <p:childTnLst>
                              <p:par>
                                <p:cTn id="38" presetID="1" presetClass="entr" presetSubtype="0" fill="hold" grpId="0" nodeType="afterEffect">
                                  <p:stCondLst>
                                    <p:cond delay="0"/>
                                  </p:stCondLst>
                                  <p:childTnLst>
                                    <p:set>
                                      <p:cBhvr>
                                        <p:cTn id="39" dur="1" fill="hold">
                                          <p:stCondLst>
                                            <p:cond delay="0"/>
                                          </p:stCondLst>
                                        </p:cTn>
                                        <p:tgtEl>
                                          <p:spTgt spid="142358"/>
                                        </p:tgtEl>
                                        <p:attrNameLst>
                                          <p:attrName>style.visibility</p:attrName>
                                        </p:attrNameLst>
                                      </p:cBhvr>
                                      <p:to>
                                        <p:strVal val="visible"/>
                                      </p:to>
                                    </p:set>
                                  </p:childTnLst>
                                </p:cTn>
                              </p:par>
                            </p:childTnLst>
                          </p:cTn>
                        </p:par>
                        <p:par>
                          <p:cTn id="40" fill="hold">
                            <p:stCondLst>
                              <p:cond delay="18000"/>
                            </p:stCondLst>
                            <p:childTnLst>
                              <p:par>
                                <p:cTn id="41" presetID="35" presetClass="path" presetSubtype="0" accel="50000" decel="50000" fill="hold" grpId="1" nodeType="afterEffect">
                                  <p:stCondLst>
                                    <p:cond delay="0"/>
                                  </p:stCondLst>
                                  <p:childTnLst>
                                    <p:animMotion origin="layout" path="M 1.38889E-6 -1.85185E-6 L -0.74722 0.00926 " pathEditMode="relative" rAng="0" ptsTypes="AA">
                                      <p:cBhvr>
                                        <p:cTn id="42" dur="2000" fill="hold"/>
                                        <p:tgtEl>
                                          <p:spTgt spid="142358"/>
                                        </p:tgtEl>
                                        <p:attrNameLst>
                                          <p:attrName>ppt_x</p:attrName>
                                          <p:attrName>ppt_y</p:attrName>
                                        </p:attrNameLst>
                                      </p:cBhvr>
                                      <p:rCtr x="-37361" y="463"/>
                                    </p:animMotion>
                                  </p:childTnLst>
                                </p:cTn>
                              </p:par>
                            </p:childTnLst>
                          </p:cTn>
                        </p:par>
                        <p:par>
                          <p:cTn id="43" fill="hold">
                            <p:stCondLst>
                              <p:cond delay="20000"/>
                            </p:stCondLst>
                            <p:childTnLst>
                              <p:par>
                                <p:cTn id="44" presetID="1" presetClass="exit" presetSubtype="0" fill="hold" grpId="2" nodeType="afterEffect">
                                  <p:stCondLst>
                                    <p:cond delay="0"/>
                                  </p:stCondLst>
                                  <p:childTnLst>
                                    <p:set>
                                      <p:cBhvr>
                                        <p:cTn id="45" dur="1" fill="hold">
                                          <p:stCondLst>
                                            <p:cond delay="0"/>
                                          </p:stCondLst>
                                        </p:cTn>
                                        <p:tgtEl>
                                          <p:spTgt spid="142358"/>
                                        </p:tgtEl>
                                        <p:attrNameLst>
                                          <p:attrName>style.visibility</p:attrName>
                                        </p:attrNameLst>
                                      </p:cBhvr>
                                      <p:to>
                                        <p:strVal val="hidden"/>
                                      </p:to>
                                    </p:set>
                                  </p:childTnLst>
                                </p:cTn>
                              </p:par>
                            </p:childTnLst>
                          </p:cTn>
                        </p:par>
                        <p:par>
                          <p:cTn id="46" fill="hold">
                            <p:stCondLst>
                              <p:cond delay="20000"/>
                            </p:stCondLst>
                            <p:childTnLst>
                              <p:par>
                                <p:cTn id="47" presetID="1" presetClass="entr" presetSubtype="0" fill="hold" grpId="0" nodeType="afterEffect">
                                  <p:stCondLst>
                                    <p:cond delay="0"/>
                                  </p:stCondLst>
                                  <p:childTnLst>
                                    <p:set>
                                      <p:cBhvr>
                                        <p:cTn id="48" dur="1" fill="hold">
                                          <p:stCondLst>
                                            <p:cond delay="0"/>
                                          </p:stCondLst>
                                        </p:cTn>
                                        <p:tgtEl>
                                          <p:spTgt spid="142359"/>
                                        </p:tgtEl>
                                        <p:attrNameLst>
                                          <p:attrName>style.visibility</p:attrName>
                                        </p:attrNameLst>
                                      </p:cBhvr>
                                      <p:to>
                                        <p:strVal val="visible"/>
                                      </p:to>
                                    </p:set>
                                  </p:childTnLst>
                                </p:cTn>
                              </p:par>
                            </p:childTnLst>
                          </p:cTn>
                        </p:par>
                        <p:par>
                          <p:cTn id="49" fill="hold">
                            <p:stCondLst>
                              <p:cond delay="20000"/>
                            </p:stCondLst>
                            <p:childTnLst>
                              <p:par>
                                <p:cTn id="50" presetID="63" presetClass="path" presetSubtype="0" accel="50000" decel="50000" fill="hold" grpId="1" nodeType="afterEffect">
                                  <p:stCondLst>
                                    <p:cond delay="0"/>
                                  </p:stCondLst>
                                  <p:childTnLst>
                                    <p:animMotion origin="layout" path="M -2.77778E-6 -4.81481E-6 L 0.73941 -0.00231 " pathEditMode="relative" rAng="0" ptsTypes="AA">
                                      <p:cBhvr>
                                        <p:cTn id="51" dur="2000" fill="hold"/>
                                        <p:tgtEl>
                                          <p:spTgt spid="142359"/>
                                        </p:tgtEl>
                                        <p:attrNameLst>
                                          <p:attrName>ppt_x</p:attrName>
                                          <p:attrName>ppt_y</p:attrName>
                                        </p:attrNameLst>
                                      </p:cBhvr>
                                      <p:rCtr x="36962" y="-116"/>
                                    </p:animMotion>
                                  </p:childTnLst>
                                </p:cTn>
                              </p:par>
                            </p:childTnLst>
                          </p:cTn>
                        </p:par>
                        <p:par>
                          <p:cTn id="52" fill="hold">
                            <p:stCondLst>
                              <p:cond delay="22000"/>
                            </p:stCondLst>
                            <p:childTnLst>
                              <p:par>
                                <p:cTn id="53" presetID="1" presetClass="exit" presetSubtype="0" fill="hold" grpId="2" nodeType="afterEffect">
                                  <p:stCondLst>
                                    <p:cond delay="0"/>
                                  </p:stCondLst>
                                  <p:childTnLst>
                                    <p:set>
                                      <p:cBhvr>
                                        <p:cTn id="54" dur="1" fill="hold">
                                          <p:stCondLst>
                                            <p:cond delay="0"/>
                                          </p:stCondLst>
                                        </p:cTn>
                                        <p:tgtEl>
                                          <p:spTgt spid="142359"/>
                                        </p:tgtEl>
                                        <p:attrNameLst>
                                          <p:attrName>style.visibility</p:attrName>
                                        </p:attrNameLst>
                                      </p:cBhvr>
                                      <p:to>
                                        <p:strVal val="hidden"/>
                                      </p:to>
                                    </p:set>
                                  </p:childTnLst>
                                </p:cTn>
                              </p:par>
                            </p:childTnLst>
                          </p:cTn>
                        </p:par>
                        <p:par>
                          <p:cTn id="55" fill="hold">
                            <p:stCondLst>
                              <p:cond delay="22000"/>
                            </p:stCondLst>
                            <p:childTnLst>
                              <p:par>
                                <p:cTn id="56" presetID="1" presetClass="entr" presetSubtype="0" fill="hold" grpId="0" nodeType="afterEffect">
                                  <p:stCondLst>
                                    <p:cond delay="0"/>
                                  </p:stCondLst>
                                  <p:childTnLst>
                                    <p:set>
                                      <p:cBhvr>
                                        <p:cTn id="57" dur="1" fill="hold">
                                          <p:stCondLst>
                                            <p:cond delay="0"/>
                                          </p:stCondLst>
                                        </p:cTn>
                                        <p:tgtEl>
                                          <p:spTgt spid="142360"/>
                                        </p:tgtEl>
                                        <p:attrNameLst>
                                          <p:attrName>style.visibility</p:attrName>
                                        </p:attrNameLst>
                                      </p:cBhvr>
                                      <p:to>
                                        <p:strVal val="visible"/>
                                      </p:to>
                                    </p:set>
                                  </p:childTnLst>
                                </p:cTn>
                              </p:par>
                            </p:childTnLst>
                          </p:cTn>
                        </p:par>
                        <p:par>
                          <p:cTn id="58" fill="hold">
                            <p:stCondLst>
                              <p:cond delay="22000"/>
                            </p:stCondLst>
                            <p:childTnLst>
                              <p:par>
                                <p:cTn id="59" presetID="35" presetClass="path" presetSubtype="0" accel="50000" decel="50000" fill="hold" grpId="1" nodeType="afterEffect">
                                  <p:stCondLst>
                                    <p:cond delay="0"/>
                                  </p:stCondLst>
                                  <p:childTnLst>
                                    <p:animMotion origin="layout" path="M 1.38889E-6 1.85185E-6 L -0.74722 0.00671 " pathEditMode="relative" rAng="0" ptsTypes="AA">
                                      <p:cBhvr>
                                        <p:cTn id="60" dur="2000" fill="hold"/>
                                        <p:tgtEl>
                                          <p:spTgt spid="142360"/>
                                        </p:tgtEl>
                                        <p:attrNameLst>
                                          <p:attrName>ppt_x</p:attrName>
                                          <p:attrName>ppt_y</p:attrName>
                                        </p:attrNameLst>
                                      </p:cBhvr>
                                      <p:rCtr x="-37361" y="324"/>
                                    </p:animMotion>
                                  </p:childTnLst>
                                </p:cTn>
                              </p:par>
                            </p:childTnLst>
                          </p:cTn>
                        </p:par>
                        <p:par>
                          <p:cTn id="61" fill="hold">
                            <p:stCondLst>
                              <p:cond delay="24000"/>
                            </p:stCondLst>
                            <p:childTnLst>
                              <p:par>
                                <p:cTn id="62" presetID="1" presetClass="exit" presetSubtype="0" fill="hold" grpId="2" nodeType="afterEffect">
                                  <p:stCondLst>
                                    <p:cond delay="0"/>
                                  </p:stCondLst>
                                  <p:childTnLst>
                                    <p:set>
                                      <p:cBhvr>
                                        <p:cTn id="63" dur="1" fill="hold">
                                          <p:stCondLst>
                                            <p:cond delay="0"/>
                                          </p:stCondLst>
                                        </p:cTn>
                                        <p:tgtEl>
                                          <p:spTgt spid="142360"/>
                                        </p:tgtEl>
                                        <p:attrNameLst>
                                          <p:attrName>style.visibility</p:attrName>
                                        </p:attrNameLst>
                                      </p:cBhvr>
                                      <p:to>
                                        <p:strVal val="hidden"/>
                                      </p:to>
                                    </p:set>
                                  </p:childTnLst>
                                </p:cTn>
                              </p:par>
                            </p:childTnLst>
                          </p:cTn>
                        </p:par>
                        <p:par>
                          <p:cTn id="64" fill="hold">
                            <p:stCondLst>
                              <p:cond delay="24000"/>
                            </p:stCondLst>
                            <p:childTnLst>
                              <p:par>
                                <p:cTn id="65" presetID="1" presetClass="entr" presetSubtype="0" fill="hold" grpId="0" nodeType="afterEffect">
                                  <p:stCondLst>
                                    <p:cond delay="0"/>
                                  </p:stCondLst>
                                  <p:childTnLst>
                                    <p:set>
                                      <p:cBhvr>
                                        <p:cTn id="66" dur="1" fill="hold">
                                          <p:stCondLst>
                                            <p:cond delay="0"/>
                                          </p:stCondLst>
                                        </p:cTn>
                                        <p:tgtEl>
                                          <p:spTgt spid="142361"/>
                                        </p:tgtEl>
                                        <p:attrNameLst>
                                          <p:attrName>style.visibility</p:attrName>
                                        </p:attrNameLst>
                                      </p:cBhvr>
                                      <p:to>
                                        <p:strVal val="visible"/>
                                      </p:to>
                                    </p:set>
                                  </p:childTnLst>
                                </p:cTn>
                              </p:par>
                            </p:childTnLst>
                          </p:cTn>
                        </p:par>
                        <p:par>
                          <p:cTn id="67" fill="hold">
                            <p:stCondLst>
                              <p:cond delay="24000"/>
                            </p:stCondLst>
                            <p:childTnLst>
                              <p:par>
                                <p:cTn id="68" presetID="63" presetClass="path" presetSubtype="0" accel="50000" decel="50000" fill="hold" grpId="1" nodeType="afterEffect">
                                  <p:stCondLst>
                                    <p:cond delay="0"/>
                                  </p:stCondLst>
                                  <p:childTnLst>
                                    <p:animMotion origin="layout" path="M -2.77778E-6 -1.11111E-6 L 0.7474 -0.00486 " pathEditMode="relative" rAng="0" ptsTypes="AA">
                                      <p:cBhvr>
                                        <p:cTn id="69" dur="2000" fill="hold"/>
                                        <p:tgtEl>
                                          <p:spTgt spid="142361"/>
                                        </p:tgtEl>
                                        <p:attrNameLst>
                                          <p:attrName>ppt_x</p:attrName>
                                          <p:attrName>ppt_y</p:attrName>
                                        </p:attrNameLst>
                                      </p:cBhvr>
                                      <p:rCtr x="37361" y="-255"/>
                                    </p:animMotion>
                                  </p:childTnLst>
                                </p:cTn>
                              </p:par>
                            </p:childTnLst>
                          </p:cTn>
                        </p:par>
                        <p:par>
                          <p:cTn id="70" fill="hold">
                            <p:stCondLst>
                              <p:cond delay="26000"/>
                            </p:stCondLst>
                            <p:childTnLst>
                              <p:par>
                                <p:cTn id="71" presetID="1" presetClass="exit" presetSubtype="0" fill="hold" grpId="2" nodeType="afterEffect">
                                  <p:stCondLst>
                                    <p:cond delay="0"/>
                                  </p:stCondLst>
                                  <p:childTnLst>
                                    <p:set>
                                      <p:cBhvr>
                                        <p:cTn id="72" dur="1" fill="hold">
                                          <p:stCondLst>
                                            <p:cond delay="0"/>
                                          </p:stCondLst>
                                        </p:cTn>
                                        <p:tgtEl>
                                          <p:spTgt spid="142361"/>
                                        </p:tgtEl>
                                        <p:attrNameLst>
                                          <p:attrName>style.visibility</p:attrName>
                                        </p:attrNameLst>
                                      </p:cBhvr>
                                      <p:to>
                                        <p:strVal val="hidden"/>
                                      </p:to>
                                    </p:set>
                                  </p:childTnLst>
                                </p:cTn>
                              </p:par>
                            </p:childTnLst>
                          </p:cTn>
                        </p:par>
                        <p:par>
                          <p:cTn id="73" fill="hold">
                            <p:stCondLst>
                              <p:cond delay="26000"/>
                            </p:stCondLst>
                            <p:childTnLst>
                              <p:par>
                                <p:cTn id="74" presetID="1" presetClass="entr" presetSubtype="0" fill="hold" grpId="0" nodeType="afterEffect">
                                  <p:stCondLst>
                                    <p:cond delay="0"/>
                                  </p:stCondLst>
                                  <p:childTnLst>
                                    <p:set>
                                      <p:cBhvr>
                                        <p:cTn id="75" dur="1" fill="hold">
                                          <p:stCondLst>
                                            <p:cond delay="0"/>
                                          </p:stCondLst>
                                        </p:cTn>
                                        <p:tgtEl>
                                          <p:spTgt spid="142362"/>
                                        </p:tgtEl>
                                        <p:attrNameLst>
                                          <p:attrName>style.visibility</p:attrName>
                                        </p:attrNameLst>
                                      </p:cBhvr>
                                      <p:to>
                                        <p:strVal val="visible"/>
                                      </p:to>
                                    </p:set>
                                  </p:childTnLst>
                                </p:cTn>
                              </p:par>
                            </p:childTnLst>
                          </p:cTn>
                        </p:par>
                        <p:par>
                          <p:cTn id="76" fill="hold">
                            <p:stCondLst>
                              <p:cond delay="26000"/>
                            </p:stCondLst>
                            <p:childTnLst>
                              <p:par>
                                <p:cTn id="77" presetID="35" presetClass="path" presetSubtype="0" accel="50000" decel="50000" fill="hold" grpId="1" nodeType="afterEffect">
                                  <p:stCondLst>
                                    <p:cond delay="0"/>
                                  </p:stCondLst>
                                  <p:childTnLst>
                                    <p:animMotion origin="layout" path="M 1.38889E-6 -4.44444E-6 L -0.74722 0.00417 " pathEditMode="relative" rAng="0" ptsTypes="AA">
                                      <p:cBhvr>
                                        <p:cTn id="78" dur="2000" fill="hold"/>
                                        <p:tgtEl>
                                          <p:spTgt spid="142362"/>
                                        </p:tgtEl>
                                        <p:attrNameLst>
                                          <p:attrName>ppt_x</p:attrName>
                                          <p:attrName>ppt_y</p:attrName>
                                        </p:attrNameLst>
                                      </p:cBhvr>
                                      <p:rCtr x="-37361" y="208"/>
                                    </p:animMotion>
                                  </p:childTnLst>
                                </p:cTn>
                              </p:par>
                            </p:childTnLst>
                          </p:cTn>
                        </p:par>
                        <p:par>
                          <p:cTn id="79" fill="hold">
                            <p:stCondLst>
                              <p:cond delay="28000"/>
                            </p:stCondLst>
                            <p:childTnLst>
                              <p:par>
                                <p:cTn id="80" presetID="1" presetClass="exit" presetSubtype="0" fill="hold" grpId="2" nodeType="afterEffect">
                                  <p:stCondLst>
                                    <p:cond delay="0"/>
                                  </p:stCondLst>
                                  <p:childTnLst>
                                    <p:set>
                                      <p:cBhvr>
                                        <p:cTn id="81" dur="1" fill="hold">
                                          <p:stCondLst>
                                            <p:cond delay="0"/>
                                          </p:stCondLst>
                                        </p:cTn>
                                        <p:tgtEl>
                                          <p:spTgt spid="142362"/>
                                        </p:tgtEl>
                                        <p:attrNameLst>
                                          <p:attrName>style.visibility</p:attrName>
                                        </p:attrNameLst>
                                      </p:cBhvr>
                                      <p:to>
                                        <p:strVal val="hidden"/>
                                      </p:to>
                                    </p:set>
                                  </p:childTnLst>
                                </p:cTn>
                              </p:par>
                            </p:childTnLst>
                          </p:cTn>
                        </p:par>
                        <p:par>
                          <p:cTn id="82" fill="hold">
                            <p:stCondLst>
                              <p:cond delay="28000"/>
                            </p:stCondLst>
                            <p:childTnLst>
                              <p:par>
                                <p:cTn id="83" presetID="4" presetClass="entr" presetSubtype="32" fill="hold" grpId="0" nodeType="afterEffect">
                                  <p:stCondLst>
                                    <p:cond delay="0"/>
                                  </p:stCondLst>
                                  <p:childTnLst>
                                    <p:set>
                                      <p:cBhvr>
                                        <p:cTn id="84" dur="1" fill="hold">
                                          <p:stCondLst>
                                            <p:cond delay="0"/>
                                          </p:stCondLst>
                                        </p:cTn>
                                        <p:tgtEl>
                                          <p:spTgt spid="142363"/>
                                        </p:tgtEl>
                                        <p:attrNameLst>
                                          <p:attrName>style.visibility</p:attrName>
                                        </p:attrNameLst>
                                      </p:cBhvr>
                                      <p:to>
                                        <p:strVal val="visible"/>
                                      </p:to>
                                    </p:set>
                                    <p:animEffect transition="in" filter="box(out)">
                                      <p:cBhvr>
                                        <p:cTn id="85" dur="1000"/>
                                        <p:tgtEl>
                                          <p:spTgt spid="142363"/>
                                        </p:tgtEl>
                                      </p:cBhvr>
                                    </p:animEffect>
                                  </p:childTnLst>
                                </p:cTn>
                              </p:par>
                            </p:childTnLst>
                          </p:cTn>
                        </p:par>
                        <p:par>
                          <p:cTn id="86" fill="hold">
                            <p:stCondLst>
                              <p:cond delay="29000"/>
                            </p:stCondLst>
                            <p:childTnLst>
                              <p:par>
                                <p:cTn id="87" presetID="6" presetClass="emph" presetSubtype="0" fill="hold" grpId="1" nodeType="afterEffect">
                                  <p:stCondLst>
                                    <p:cond delay="0"/>
                                  </p:stCondLst>
                                  <p:childTnLst>
                                    <p:animScale>
                                      <p:cBhvr>
                                        <p:cTn id="88" dur="2000" fill="hold"/>
                                        <p:tgtEl>
                                          <p:spTgt spid="14236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57" grpId="0" bldLvl="0" animBg="1"/>
      <p:bldP spid="142357" grpId="1" bldLvl="0" animBg="1"/>
      <p:bldP spid="142357" grpId="2" bldLvl="0" animBg="1"/>
      <p:bldP spid="142358" grpId="0" bldLvl="0" animBg="1"/>
      <p:bldP spid="142358" grpId="1" bldLvl="0" animBg="1"/>
      <p:bldP spid="142358" grpId="2" bldLvl="0" animBg="1"/>
      <p:bldP spid="142359" grpId="0" bldLvl="0" animBg="1"/>
      <p:bldP spid="142359" grpId="1" bldLvl="0" animBg="1"/>
      <p:bldP spid="142359" grpId="2" bldLvl="0" animBg="1"/>
      <p:bldP spid="142360" grpId="0" bldLvl="0" animBg="1"/>
      <p:bldP spid="142360" grpId="1" bldLvl="0" animBg="1"/>
      <p:bldP spid="142360" grpId="2" bldLvl="0" animBg="1"/>
      <p:bldP spid="142361" grpId="0" bldLvl="0" animBg="1"/>
      <p:bldP spid="142361" grpId="1" bldLvl="0" animBg="1"/>
      <p:bldP spid="142361" grpId="2" bldLvl="0" animBg="1"/>
      <p:bldP spid="142362" grpId="0" bldLvl="0" animBg="1"/>
      <p:bldP spid="142362" grpId="1" bldLvl="0" animBg="1"/>
      <p:bldP spid="142362" grpId="2" bldLvl="0" animBg="1"/>
      <p:bldP spid="142363" grpId="0" bldLvl="0" animBg="1"/>
      <p:bldP spid="142363" grpId="1" bldLvl="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lgn="ctr"/>
            <a:r>
              <a:rPr lang="zh-CN" altLang="en-US"/>
              <a:t>结论</a:t>
            </a:r>
            <a:endParaRPr lang="zh-CN" altLang="en-US"/>
          </a:p>
        </p:txBody>
      </p:sp>
      <p:sp>
        <p:nvSpPr>
          <p:cNvPr id="143363" name="Rectangle 3"/>
          <p:cNvSpPr>
            <a:spLocks noGrp="1" noChangeArrowheads="1"/>
          </p:cNvSpPr>
          <p:nvPr>
            <p:ph idx="1"/>
          </p:nvPr>
        </p:nvSpPr>
        <p:spPr/>
        <p:txBody>
          <a:bodyPr/>
          <a:lstStyle/>
          <a:p>
            <a:r>
              <a:rPr lang="zh-CN" altLang="en-US" dirty="0"/>
              <a:t>这样无限循环下去，两边的蓝军都始终无法确定自己最后发出的电文对方是否已经收到。</a:t>
            </a:r>
            <a:endParaRPr lang="zh-CN" altLang="en-US" dirty="0"/>
          </a:p>
          <a:p>
            <a:r>
              <a:rPr lang="zh-CN" altLang="en-US" dirty="0">
                <a:solidFill>
                  <a:srgbClr val="FF0000"/>
                </a:solidFill>
              </a:rPr>
              <a:t>没有一种协议</a:t>
            </a:r>
            <a:r>
              <a:rPr lang="zh-CN" altLang="en-US" dirty="0" smtClean="0">
                <a:solidFill>
                  <a:srgbClr val="FF0000"/>
                </a:solidFill>
              </a:rPr>
              <a:t>能够使蓝军 </a:t>
            </a:r>
            <a:r>
              <a:rPr lang="en-US" altLang="zh-CN" dirty="0">
                <a:solidFill>
                  <a:srgbClr val="FF0000"/>
                </a:solidFill>
              </a:rPr>
              <a:t>100% </a:t>
            </a:r>
            <a:r>
              <a:rPr lang="zh-CN" altLang="en-US" dirty="0">
                <a:solidFill>
                  <a:srgbClr val="FF0000"/>
                </a:solidFill>
              </a:rPr>
              <a:t>获胜</a:t>
            </a:r>
            <a:r>
              <a:rPr lang="zh-CN" altLang="en-US" dirty="0" smtClean="0">
                <a:solidFill>
                  <a:srgbClr val="FF0000"/>
                </a:solidFill>
              </a:rPr>
              <a:t>。</a:t>
            </a:r>
            <a:endParaRPr lang="en-US" altLang="zh-CN" dirty="0" smtClean="0">
              <a:solidFill>
                <a:srgbClr val="FF0000"/>
              </a:solidFill>
            </a:endParaRPr>
          </a:p>
          <a:p>
            <a:r>
              <a:rPr lang="zh-CN" altLang="zh-CN" dirty="0"/>
              <a:t>这个例子告诉我们，看似非常简单的协议，设计起来要考虑的问题还是比较多</a:t>
            </a:r>
            <a:r>
              <a:rPr lang="zh-CN" altLang="zh-CN" dirty="0" smtClean="0"/>
              <a:t>的</a:t>
            </a:r>
            <a:r>
              <a:rPr lang="zh-CN" altLang="en-US"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63">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63">
                                            <p:txEl>
                                              <p:pRg st="4294967295" end="429496729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6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6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1.2.1  </a:t>
            </a:r>
            <a:r>
              <a:rPr lang="zh-CN" altLang="en-US" sz="4000" dirty="0" smtClean="0"/>
              <a:t>网络的网络</a:t>
            </a:r>
            <a:endParaRPr lang="zh-CN" altLang="en-US" sz="4000" dirty="0"/>
          </a:p>
        </p:txBody>
      </p:sp>
      <p:sp>
        <p:nvSpPr>
          <p:cNvPr id="3" name="内容占位符 2"/>
          <p:cNvSpPr>
            <a:spLocks noGrp="1"/>
          </p:cNvSpPr>
          <p:nvPr>
            <p:ph idx="1"/>
          </p:nvPr>
        </p:nvSpPr>
        <p:spPr/>
        <p:txBody>
          <a:bodyPr/>
          <a:lstStyle/>
          <a:p>
            <a:r>
              <a:rPr lang="zh-CN" altLang="zh-CN" dirty="0" smtClean="0">
                <a:solidFill>
                  <a:srgbClr val="0000CC"/>
                </a:solidFill>
              </a:rPr>
              <a:t>互联网</a:t>
            </a:r>
            <a:r>
              <a:rPr lang="en-US" altLang="zh-CN" dirty="0" smtClean="0">
                <a:solidFill>
                  <a:srgbClr val="0000CC"/>
                </a:solidFill>
              </a:rPr>
              <a:t> (Internet)</a:t>
            </a:r>
            <a:endParaRPr lang="en-US" altLang="zh-CN" dirty="0">
              <a:solidFill>
                <a:srgbClr val="0000CC"/>
              </a:solidFill>
            </a:endParaRPr>
          </a:p>
          <a:p>
            <a:pPr lvl="1"/>
            <a:r>
              <a:rPr lang="zh-CN" altLang="en-US" dirty="0" smtClean="0"/>
              <a:t>特指</a:t>
            </a:r>
            <a:r>
              <a:rPr lang="en-US" altLang="zh-CN" dirty="0" smtClean="0"/>
              <a:t>Internet</a:t>
            </a:r>
            <a:r>
              <a:rPr lang="zh-CN" altLang="en-US" dirty="0" smtClean="0"/>
              <a:t>，</a:t>
            </a:r>
            <a:r>
              <a:rPr lang="zh-CN" altLang="zh-CN" dirty="0" smtClean="0"/>
              <a:t>起源于美国</a:t>
            </a:r>
            <a:r>
              <a:rPr lang="zh-CN" altLang="en-US" dirty="0" smtClean="0"/>
              <a:t>，</a:t>
            </a:r>
            <a:r>
              <a:rPr lang="zh-CN" altLang="zh-CN" dirty="0" smtClean="0"/>
              <a:t>现</a:t>
            </a:r>
            <a:r>
              <a:rPr lang="zh-CN" altLang="zh-CN" dirty="0"/>
              <a:t>已发展成为世界上最大</a:t>
            </a:r>
            <a:r>
              <a:rPr lang="zh-CN" altLang="zh-CN" dirty="0" smtClean="0"/>
              <a:t>的</a:t>
            </a:r>
            <a:r>
              <a:rPr lang="zh-CN" altLang="en-US" dirty="0" smtClean="0"/>
              <a:t>、</a:t>
            </a:r>
            <a:r>
              <a:rPr lang="zh-CN" altLang="zh-CN" dirty="0" smtClean="0"/>
              <a:t>覆盖</a:t>
            </a:r>
            <a:r>
              <a:rPr lang="zh-CN" altLang="zh-CN" dirty="0"/>
              <a:t>全球的</a:t>
            </a:r>
            <a:r>
              <a:rPr lang="zh-CN" altLang="zh-CN" dirty="0" smtClean="0"/>
              <a:t>计算机网络</a:t>
            </a:r>
            <a:r>
              <a:rPr lang="zh-CN" altLang="en-US" dirty="0" smtClean="0"/>
              <a:t>。</a:t>
            </a:r>
            <a:endParaRPr lang="en-US" altLang="zh-CN" dirty="0" smtClean="0"/>
          </a:p>
          <a:p>
            <a:r>
              <a:rPr lang="zh-CN" altLang="zh-CN" dirty="0" smtClean="0">
                <a:solidFill>
                  <a:srgbClr val="0000CC"/>
                </a:solidFill>
              </a:rPr>
              <a:t>计算机网络</a:t>
            </a:r>
            <a:r>
              <a:rPr lang="en-US" altLang="zh-CN" dirty="0" smtClean="0">
                <a:solidFill>
                  <a:srgbClr val="0000CC"/>
                </a:solidFill>
              </a:rPr>
              <a:t> (</a:t>
            </a:r>
            <a:r>
              <a:rPr lang="zh-CN" altLang="zh-CN" dirty="0" smtClean="0">
                <a:solidFill>
                  <a:srgbClr val="0000CC"/>
                </a:solidFill>
              </a:rPr>
              <a:t>简称</a:t>
            </a:r>
            <a:r>
              <a:rPr lang="zh-CN" altLang="zh-CN" dirty="0">
                <a:solidFill>
                  <a:srgbClr val="0000CC"/>
                </a:solidFill>
              </a:rPr>
              <a:t>为</a:t>
            </a:r>
            <a:r>
              <a:rPr lang="zh-CN" altLang="zh-CN" dirty="0" smtClean="0">
                <a:solidFill>
                  <a:srgbClr val="0000CC"/>
                </a:solidFill>
              </a:rPr>
              <a:t>网络</a:t>
            </a:r>
            <a:r>
              <a:rPr lang="en-US" altLang="zh-CN" dirty="0" smtClean="0">
                <a:solidFill>
                  <a:srgbClr val="0000CC"/>
                </a:solidFill>
              </a:rPr>
              <a:t>)</a:t>
            </a:r>
            <a:endParaRPr lang="en-US" altLang="zh-CN" dirty="0" smtClean="0">
              <a:solidFill>
                <a:srgbClr val="0000CC"/>
              </a:solidFill>
            </a:endParaRPr>
          </a:p>
          <a:p>
            <a:pPr lvl="1"/>
            <a:r>
              <a:rPr lang="zh-CN" altLang="zh-CN" dirty="0"/>
              <a:t>由若干结点</a:t>
            </a:r>
            <a:r>
              <a:rPr lang="en-US" altLang="zh-CN" dirty="0"/>
              <a:t>(node</a:t>
            </a:r>
            <a:r>
              <a:rPr lang="en-US" altLang="zh-CN" dirty="0" smtClean="0"/>
              <a:t>)</a:t>
            </a:r>
            <a:r>
              <a:rPr lang="zh-CN" altLang="zh-CN" dirty="0" smtClean="0"/>
              <a:t>和</a:t>
            </a:r>
            <a:r>
              <a:rPr lang="zh-CN" altLang="zh-CN" dirty="0"/>
              <a:t>连接这些结点的链路</a:t>
            </a:r>
            <a:r>
              <a:rPr lang="en-US" altLang="zh-CN" dirty="0"/>
              <a:t>(link)</a:t>
            </a:r>
            <a:r>
              <a:rPr lang="zh-CN" altLang="zh-CN" dirty="0" smtClean="0"/>
              <a:t>组成</a:t>
            </a:r>
            <a:r>
              <a:rPr lang="zh-CN" altLang="en-US" dirty="0" smtClean="0"/>
              <a:t>。</a:t>
            </a:r>
            <a:endParaRPr lang="en-US" altLang="zh-CN" dirty="0" smtClean="0"/>
          </a:p>
          <a:p>
            <a:r>
              <a:rPr lang="zh-CN" altLang="zh-CN" dirty="0" smtClean="0">
                <a:solidFill>
                  <a:srgbClr val="0000CC"/>
                </a:solidFill>
              </a:rPr>
              <a:t>互连网</a:t>
            </a:r>
            <a:r>
              <a:rPr lang="en-US" altLang="zh-CN" dirty="0" smtClean="0">
                <a:solidFill>
                  <a:srgbClr val="0000CC"/>
                </a:solidFill>
              </a:rPr>
              <a:t> (internetwork </a:t>
            </a:r>
            <a:r>
              <a:rPr lang="zh-CN" altLang="zh-CN" dirty="0" smtClean="0">
                <a:solidFill>
                  <a:srgbClr val="0000CC"/>
                </a:solidFill>
              </a:rPr>
              <a:t>或</a:t>
            </a:r>
            <a:r>
              <a:rPr lang="en-US" altLang="zh-CN" dirty="0" smtClean="0">
                <a:solidFill>
                  <a:srgbClr val="0000CC"/>
                </a:solidFill>
              </a:rPr>
              <a:t> internet</a:t>
            </a:r>
            <a:r>
              <a:rPr lang="en-US" altLang="zh-CN" dirty="0">
                <a:solidFill>
                  <a:srgbClr val="0000CC"/>
                </a:solidFill>
              </a:rPr>
              <a:t>)</a:t>
            </a:r>
            <a:endParaRPr lang="en-US" altLang="zh-CN" dirty="0" smtClean="0">
              <a:solidFill>
                <a:srgbClr val="0000CC"/>
              </a:solidFill>
            </a:endParaRPr>
          </a:p>
          <a:p>
            <a:pPr lvl="1"/>
            <a:r>
              <a:rPr lang="zh-CN" altLang="en-US" dirty="0"/>
              <a:t>可以</a:t>
            </a:r>
            <a:r>
              <a:rPr lang="zh-CN" altLang="zh-CN" dirty="0"/>
              <a:t>通过路由器</a:t>
            </a:r>
            <a:r>
              <a:rPr lang="zh-CN" altLang="en-US" dirty="0"/>
              <a:t>把</a:t>
            </a:r>
            <a:r>
              <a:rPr lang="zh-CN" altLang="zh-CN" dirty="0"/>
              <a:t>网络互连起来，这就构成了一个覆盖范围更大的</a:t>
            </a:r>
            <a:r>
              <a:rPr lang="zh-CN" altLang="zh-CN" dirty="0" smtClean="0"/>
              <a:t>计算机网络</a:t>
            </a:r>
            <a:r>
              <a:rPr lang="zh-CN" altLang="en-US" dirty="0" smtClean="0"/>
              <a:t>，称之为</a:t>
            </a:r>
            <a:r>
              <a:rPr lang="zh-CN" altLang="zh-CN" dirty="0" smtClean="0"/>
              <a:t>互连</a:t>
            </a:r>
            <a:r>
              <a:rPr lang="zh-CN" altLang="zh-CN" dirty="0"/>
              <a:t>网。</a:t>
            </a:r>
            <a:endParaRPr lang="zh-CN" altLang="en-US" dirty="0"/>
          </a:p>
          <a:p>
            <a:pPr lvl="1"/>
            <a:r>
              <a:rPr lang="zh-CN" altLang="zh-CN" dirty="0" smtClean="0"/>
              <a:t>“网络的网络”</a:t>
            </a:r>
            <a:r>
              <a:rPr lang="en-US" altLang="zh-CN" dirty="0"/>
              <a:t>(network of networks</a:t>
            </a:r>
            <a:r>
              <a:rPr lang="en-US" altLang="zh-CN" dirty="0" smtClean="0"/>
              <a:t>)</a:t>
            </a:r>
            <a:r>
              <a:rPr lang="zh-CN" altLang="en-US" dirty="0" smtClean="0"/>
              <a:t>。</a:t>
            </a:r>
            <a:endParaRPr lang="en-US" altLang="zh-CN"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1.2.1  </a:t>
            </a:r>
            <a:r>
              <a:rPr lang="zh-CN" altLang="en-US" sz="4000" dirty="0" smtClean="0"/>
              <a:t>网络的网络</a:t>
            </a:r>
            <a:endParaRPr lang="zh-CN" altLang="en-US" sz="4000" dirty="0"/>
          </a:p>
        </p:txBody>
      </p:sp>
      <p:grpSp>
        <p:nvGrpSpPr>
          <p:cNvPr id="207" name="组合 206"/>
          <p:cNvGrpSpPr/>
          <p:nvPr/>
        </p:nvGrpSpPr>
        <p:grpSpPr>
          <a:xfrm>
            <a:off x="552659" y="1196752"/>
            <a:ext cx="9152869" cy="4330933"/>
            <a:chOff x="552659" y="1196752"/>
            <a:chExt cx="9152869" cy="4330933"/>
          </a:xfrm>
        </p:grpSpPr>
        <p:grpSp>
          <p:nvGrpSpPr>
            <p:cNvPr id="177" name="组合 176"/>
            <p:cNvGrpSpPr/>
            <p:nvPr/>
          </p:nvGrpSpPr>
          <p:grpSpPr>
            <a:xfrm>
              <a:off x="2293827" y="1196752"/>
              <a:ext cx="3324001" cy="3565503"/>
              <a:chOff x="2504629" y="1635667"/>
              <a:chExt cx="2915723" cy="2907445"/>
            </a:xfrm>
          </p:grpSpPr>
          <p:sp>
            <p:nvSpPr>
              <p:cNvPr id="19" name="Text Box 1183"/>
              <p:cNvSpPr txBox="1">
                <a:spLocks noChangeArrowheads="1"/>
              </p:cNvSpPr>
              <p:nvPr/>
            </p:nvSpPr>
            <p:spPr bwMode="auto">
              <a:xfrm>
                <a:off x="3806379" y="4241945"/>
                <a:ext cx="413130"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(a)</a:t>
                </a:r>
                <a:endPar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nvGrpSpPr>
              <p:cNvPr id="21" name="Group 1282"/>
              <p:cNvGrpSpPr/>
              <p:nvPr/>
            </p:nvGrpSpPr>
            <p:grpSpPr bwMode="auto">
              <a:xfrm>
                <a:off x="2504629" y="2111400"/>
                <a:ext cx="2741613" cy="1844675"/>
                <a:chOff x="1680" y="240"/>
                <a:chExt cx="2529" cy="1270"/>
              </a:xfrm>
            </p:grpSpPr>
            <p:sp>
              <p:nvSpPr>
                <p:cNvPr id="22" name="Oval 1283"/>
                <p:cNvSpPr>
                  <a:spLocks noChangeArrowheads="1"/>
                </p:cNvSpPr>
                <p:nvPr/>
              </p:nvSpPr>
              <p:spPr bwMode="auto">
                <a:xfrm>
                  <a:off x="2554" y="240"/>
                  <a:ext cx="1088" cy="513"/>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3" name="Oval 1284"/>
                <p:cNvSpPr>
                  <a:spLocks noChangeArrowheads="1"/>
                </p:cNvSpPr>
                <p:nvPr/>
              </p:nvSpPr>
              <p:spPr bwMode="auto">
                <a:xfrm>
                  <a:off x="1941" y="381"/>
                  <a:ext cx="827" cy="513"/>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4" name="Oval 1285"/>
                <p:cNvSpPr>
                  <a:spLocks noChangeArrowheads="1"/>
                </p:cNvSpPr>
                <p:nvPr/>
              </p:nvSpPr>
              <p:spPr bwMode="auto">
                <a:xfrm>
                  <a:off x="1680" y="702"/>
                  <a:ext cx="552" cy="411"/>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5" name="Oval 1286"/>
                <p:cNvSpPr>
                  <a:spLocks noChangeArrowheads="1"/>
                </p:cNvSpPr>
                <p:nvPr/>
              </p:nvSpPr>
              <p:spPr bwMode="auto">
                <a:xfrm>
                  <a:off x="1849" y="894"/>
                  <a:ext cx="842" cy="450"/>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6" name="Oval 1287"/>
                <p:cNvSpPr>
                  <a:spLocks noChangeArrowheads="1"/>
                </p:cNvSpPr>
                <p:nvPr/>
              </p:nvSpPr>
              <p:spPr bwMode="auto">
                <a:xfrm>
                  <a:off x="2462" y="971"/>
                  <a:ext cx="1272" cy="53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7" name="Oval 1288"/>
                <p:cNvSpPr>
                  <a:spLocks noChangeArrowheads="1"/>
                </p:cNvSpPr>
                <p:nvPr/>
              </p:nvSpPr>
              <p:spPr bwMode="auto">
                <a:xfrm>
                  <a:off x="3289" y="394"/>
                  <a:ext cx="797" cy="398"/>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8" name="Oval 1289"/>
                <p:cNvSpPr>
                  <a:spLocks noChangeArrowheads="1"/>
                </p:cNvSpPr>
                <p:nvPr/>
              </p:nvSpPr>
              <p:spPr bwMode="auto">
                <a:xfrm>
                  <a:off x="3412" y="663"/>
                  <a:ext cx="797" cy="398"/>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9" name="Oval 1290"/>
                <p:cNvSpPr>
                  <a:spLocks noChangeArrowheads="1"/>
                </p:cNvSpPr>
                <p:nvPr/>
              </p:nvSpPr>
              <p:spPr bwMode="auto">
                <a:xfrm>
                  <a:off x="3335" y="753"/>
                  <a:ext cx="797" cy="668"/>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0" name="Oval 1291"/>
                <p:cNvSpPr>
                  <a:spLocks noChangeArrowheads="1"/>
                </p:cNvSpPr>
                <p:nvPr/>
              </p:nvSpPr>
              <p:spPr bwMode="auto">
                <a:xfrm>
                  <a:off x="2140" y="548"/>
                  <a:ext cx="1640" cy="66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31" name="Line 1503"/>
              <p:cNvSpPr>
                <a:spLocks noChangeShapeType="1"/>
              </p:cNvSpPr>
              <p:nvPr/>
            </p:nvSpPr>
            <p:spPr bwMode="auto">
              <a:xfrm flipH="1" flipV="1">
                <a:off x="4087367" y="2398738"/>
                <a:ext cx="727075" cy="93662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2" name="Text Box 1185"/>
              <p:cNvSpPr txBox="1">
                <a:spLocks noChangeArrowheads="1"/>
              </p:cNvSpPr>
              <p:nvPr/>
            </p:nvSpPr>
            <p:spPr bwMode="auto">
              <a:xfrm>
                <a:off x="2815953" y="1635667"/>
                <a:ext cx="2604399" cy="37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计算机网络（网络）</a:t>
                </a:r>
                <a:endParaRPr kumimoji="1" lang="zh-CN" altLang="en-US"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9" name="Line 1209"/>
              <p:cNvSpPr>
                <a:spLocks noChangeShapeType="1"/>
              </p:cNvSpPr>
              <p:nvPr/>
            </p:nvSpPr>
            <p:spPr bwMode="auto">
              <a:xfrm flipV="1">
                <a:off x="2936429" y="2398738"/>
                <a:ext cx="935038" cy="64928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0" name="Line 1204"/>
              <p:cNvSpPr>
                <a:spLocks noChangeShapeType="1"/>
              </p:cNvSpPr>
              <p:nvPr/>
            </p:nvSpPr>
            <p:spPr bwMode="auto">
              <a:xfrm flipV="1">
                <a:off x="3728592" y="2398738"/>
                <a:ext cx="215900" cy="108108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pic>
            <p:nvPicPr>
              <p:cNvPr id="121" name="Picture 126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791967" y="2903563"/>
                <a:ext cx="30956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1" name="Picture 151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512692" y="3406800"/>
                <a:ext cx="30956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2" name="Picture 151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36654" y="3263925"/>
                <a:ext cx="30956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 name="Picture 146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640517">
                <a:off x="3742879" y="2298725"/>
                <a:ext cx="43497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4" name="Oval 1520"/>
              <p:cNvSpPr>
                <a:spLocks noChangeArrowheads="1"/>
              </p:cNvSpPr>
              <p:nvPr/>
            </p:nvSpPr>
            <p:spPr bwMode="auto">
              <a:xfrm>
                <a:off x="4673154" y="3195663"/>
                <a:ext cx="431800" cy="431800"/>
              </a:xfrm>
              <a:prstGeom prst="ellipse">
                <a:avLst/>
              </a:prstGeom>
              <a:noFill/>
              <a:ln w="9525">
                <a:solidFill>
                  <a:srgbClr val="000000"/>
                </a:solidFill>
                <a:prstDash val="dash"/>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5" name="Text Box 1523"/>
              <p:cNvSpPr txBox="1">
                <a:spLocks noChangeArrowheads="1"/>
              </p:cNvSpPr>
              <p:nvPr/>
            </p:nvSpPr>
            <p:spPr bwMode="auto">
              <a:xfrm>
                <a:off x="4160392" y="2135213"/>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结点</a:t>
                </a:r>
                <a:endParaRPr kumimoji="1" lang="zh-CN" altLang="en-US"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6" name="Text Box 1524"/>
              <p:cNvSpPr txBox="1">
                <a:spLocks noChangeArrowheads="1"/>
              </p:cNvSpPr>
              <p:nvPr/>
            </p:nvSpPr>
            <p:spPr bwMode="auto">
              <a:xfrm>
                <a:off x="4433442" y="2638450"/>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链路</a:t>
                </a:r>
                <a:endParaRPr kumimoji="1" lang="zh-CN" altLang="en-US"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7" name="Oval 1527"/>
              <p:cNvSpPr>
                <a:spLocks noChangeArrowheads="1"/>
              </p:cNvSpPr>
              <p:nvPr/>
            </p:nvSpPr>
            <p:spPr bwMode="auto">
              <a:xfrm>
                <a:off x="3746054" y="2192363"/>
                <a:ext cx="431800" cy="431800"/>
              </a:xfrm>
              <a:prstGeom prst="ellipse">
                <a:avLst/>
              </a:prstGeom>
              <a:noFill/>
              <a:ln w="9525">
                <a:solidFill>
                  <a:srgbClr val="000000"/>
                </a:solidFill>
                <a:prstDash val="dash"/>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8" name="Oval 1528"/>
              <p:cNvSpPr>
                <a:spLocks noChangeArrowheads="1"/>
              </p:cNvSpPr>
              <p:nvPr/>
            </p:nvSpPr>
            <p:spPr bwMode="auto">
              <a:xfrm>
                <a:off x="2742754" y="2865463"/>
                <a:ext cx="431800" cy="431800"/>
              </a:xfrm>
              <a:prstGeom prst="ellipse">
                <a:avLst/>
              </a:prstGeom>
              <a:noFill/>
              <a:ln w="9525">
                <a:solidFill>
                  <a:srgbClr val="000000"/>
                </a:solidFill>
                <a:prstDash val="dash"/>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9" name="Oval 1529"/>
              <p:cNvSpPr>
                <a:spLocks noChangeArrowheads="1"/>
              </p:cNvSpPr>
              <p:nvPr/>
            </p:nvSpPr>
            <p:spPr bwMode="auto">
              <a:xfrm>
                <a:off x="3453954" y="3360763"/>
                <a:ext cx="431800" cy="431800"/>
              </a:xfrm>
              <a:prstGeom prst="ellipse">
                <a:avLst/>
              </a:prstGeom>
              <a:noFill/>
              <a:ln w="9525">
                <a:solidFill>
                  <a:srgbClr val="000000"/>
                </a:solidFill>
                <a:prstDash val="dash"/>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178" name="组合 177"/>
            <p:cNvGrpSpPr/>
            <p:nvPr/>
          </p:nvGrpSpPr>
          <p:grpSpPr>
            <a:xfrm>
              <a:off x="5655531" y="1196753"/>
              <a:ext cx="4049997" cy="3600399"/>
              <a:chOff x="5457379" y="1564229"/>
              <a:chExt cx="3552547" cy="2935901"/>
            </a:xfrm>
          </p:grpSpPr>
          <p:grpSp>
            <p:nvGrpSpPr>
              <p:cNvPr id="5" name="Group 1504"/>
              <p:cNvGrpSpPr/>
              <p:nvPr/>
            </p:nvGrpSpPr>
            <p:grpSpPr bwMode="auto">
              <a:xfrm>
                <a:off x="5457379" y="1966938"/>
                <a:ext cx="3527425" cy="2160587"/>
                <a:chOff x="109" y="1226"/>
                <a:chExt cx="2516" cy="1675"/>
              </a:xfrm>
            </p:grpSpPr>
            <p:grpSp>
              <p:nvGrpSpPr>
                <p:cNvPr id="6" name="Group 1505"/>
                <p:cNvGrpSpPr/>
                <p:nvPr/>
              </p:nvGrpSpPr>
              <p:grpSpPr bwMode="auto">
                <a:xfrm>
                  <a:off x="109" y="1226"/>
                  <a:ext cx="2516" cy="1675"/>
                  <a:chOff x="109" y="1226"/>
                  <a:chExt cx="2516" cy="1675"/>
                </a:xfrm>
              </p:grpSpPr>
              <p:grpSp>
                <p:nvGrpSpPr>
                  <p:cNvPr id="8" name="Group 1506"/>
                  <p:cNvGrpSpPr/>
                  <p:nvPr/>
                </p:nvGrpSpPr>
                <p:grpSpPr bwMode="auto">
                  <a:xfrm>
                    <a:off x="109" y="1226"/>
                    <a:ext cx="2516" cy="1675"/>
                    <a:chOff x="109" y="1226"/>
                    <a:chExt cx="2516" cy="1675"/>
                  </a:xfrm>
                </p:grpSpPr>
                <p:sp>
                  <p:nvSpPr>
                    <p:cNvPr id="10" name="Oval 1507"/>
                    <p:cNvSpPr>
                      <a:spLocks noChangeArrowheads="1"/>
                    </p:cNvSpPr>
                    <p:nvPr/>
                  </p:nvSpPr>
                  <p:spPr bwMode="auto">
                    <a:xfrm>
                      <a:off x="1749" y="1896"/>
                      <a:ext cx="876" cy="829"/>
                    </a:xfrm>
                    <a:prstGeom prst="ellipse">
                      <a:avLst/>
                    </a:prstGeom>
                    <a:solidFill>
                      <a:srgbClr val="DDDDDD"/>
                    </a:solidFill>
                    <a:ln w="9525">
                      <a:solidFill>
                        <a:srgbClr val="000000"/>
                      </a:solidFill>
                      <a:prstDash val="dash"/>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 name="Oval 1508"/>
                    <p:cNvSpPr>
                      <a:spLocks noChangeArrowheads="1"/>
                    </p:cNvSpPr>
                    <p:nvPr/>
                  </p:nvSpPr>
                  <p:spPr bwMode="auto">
                    <a:xfrm>
                      <a:off x="109" y="1632"/>
                      <a:ext cx="859" cy="831"/>
                    </a:xfrm>
                    <a:prstGeom prst="ellipse">
                      <a:avLst/>
                    </a:prstGeom>
                    <a:solidFill>
                      <a:srgbClr val="DDDDDD"/>
                    </a:solidFill>
                    <a:ln w="9525">
                      <a:solidFill>
                        <a:srgbClr val="000000"/>
                      </a:solidFill>
                      <a:prstDash val="dash"/>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 name="Oval 1509"/>
                    <p:cNvSpPr>
                      <a:spLocks noChangeArrowheads="1"/>
                    </p:cNvSpPr>
                    <p:nvPr/>
                  </p:nvSpPr>
                  <p:spPr bwMode="auto">
                    <a:xfrm>
                      <a:off x="1612" y="1341"/>
                      <a:ext cx="874" cy="802"/>
                    </a:xfrm>
                    <a:prstGeom prst="ellipse">
                      <a:avLst/>
                    </a:prstGeom>
                    <a:solidFill>
                      <a:srgbClr val="DDDDDD"/>
                    </a:solidFill>
                    <a:ln w="9525">
                      <a:solidFill>
                        <a:srgbClr val="000000"/>
                      </a:solidFill>
                      <a:prstDash val="dash"/>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 name="Oval 1510"/>
                    <p:cNvSpPr>
                      <a:spLocks noChangeArrowheads="1"/>
                    </p:cNvSpPr>
                    <p:nvPr/>
                  </p:nvSpPr>
                  <p:spPr bwMode="auto">
                    <a:xfrm>
                      <a:off x="1152" y="2055"/>
                      <a:ext cx="875" cy="846"/>
                    </a:xfrm>
                    <a:prstGeom prst="ellipse">
                      <a:avLst/>
                    </a:prstGeom>
                    <a:solidFill>
                      <a:srgbClr val="DDDDDD"/>
                    </a:solidFill>
                    <a:ln w="9525">
                      <a:solidFill>
                        <a:srgbClr val="000000"/>
                      </a:solidFill>
                      <a:prstDash val="dash"/>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 name="Oval 1511"/>
                    <p:cNvSpPr>
                      <a:spLocks noChangeArrowheads="1"/>
                    </p:cNvSpPr>
                    <p:nvPr/>
                  </p:nvSpPr>
                  <p:spPr bwMode="auto">
                    <a:xfrm>
                      <a:off x="400" y="1982"/>
                      <a:ext cx="874" cy="802"/>
                    </a:xfrm>
                    <a:prstGeom prst="ellipse">
                      <a:avLst/>
                    </a:prstGeom>
                    <a:solidFill>
                      <a:srgbClr val="DDDDDD"/>
                    </a:solidFill>
                    <a:ln w="9525">
                      <a:solidFill>
                        <a:srgbClr val="000000"/>
                      </a:solidFill>
                      <a:prstDash val="dash"/>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5" name="Oval 1512"/>
                    <p:cNvSpPr>
                      <a:spLocks noChangeArrowheads="1"/>
                    </p:cNvSpPr>
                    <p:nvPr/>
                  </p:nvSpPr>
                  <p:spPr bwMode="auto">
                    <a:xfrm>
                      <a:off x="1075" y="1226"/>
                      <a:ext cx="859" cy="829"/>
                    </a:xfrm>
                    <a:prstGeom prst="ellipse">
                      <a:avLst/>
                    </a:prstGeom>
                    <a:solidFill>
                      <a:srgbClr val="DDDDDD"/>
                    </a:solidFill>
                    <a:ln w="9525">
                      <a:solidFill>
                        <a:srgbClr val="000000"/>
                      </a:solidFill>
                      <a:prstDash val="dash"/>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 name="Oval 1513"/>
                    <p:cNvSpPr>
                      <a:spLocks noChangeArrowheads="1"/>
                    </p:cNvSpPr>
                    <p:nvPr/>
                  </p:nvSpPr>
                  <p:spPr bwMode="auto">
                    <a:xfrm>
                      <a:off x="523" y="1226"/>
                      <a:ext cx="859" cy="799"/>
                    </a:xfrm>
                    <a:prstGeom prst="ellipse">
                      <a:avLst/>
                    </a:prstGeom>
                    <a:solidFill>
                      <a:srgbClr val="DDDDDD"/>
                    </a:solidFill>
                    <a:ln w="9525">
                      <a:solidFill>
                        <a:srgbClr val="000000"/>
                      </a:solidFill>
                      <a:prstDash val="dash"/>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9" name="Oval 1514"/>
                  <p:cNvSpPr>
                    <a:spLocks noChangeArrowheads="1"/>
                  </p:cNvSpPr>
                  <p:nvPr/>
                </p:nvSpPr>
                <p:spPr bwMode="auto">
                  <a:xfrm>
                    <a:off x="339" y="1414"/>
                    <a:ext cx="2085" cy="1152"/>
                  </a:xfrm>
                  <a:prstGeom prst="ellipse">
                    <a:avLst/>
                  </a:prstGeom>
                  <a:solidFill>
                    <a:srgbClr val="DDDDDD"/>
                  </a:solidFill>
                  <a:ln>
                    <a:noFill/>
                  </a:ln>
                  <a:extLst>
                    <a:ext uri="{91240B29-F687-4F45-9708-019B960494DF}">
                      <a14:hiddenLine xmlns:a14="http://schemas.microsoft.com/office/drawing/2010/main" w="9525">
                        <a:solidFill>
                          <a:srgbClr val="000000"/>
                        </a:solidFill>
                        <a:prstDash val="dash"/>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7" name="Freeform 1515"/>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 name="T14" fmla="*/ 0 60000 65536"/>
                    <a:gd name="T15" fmla="*/ 0 60000 65536"/>
                    <a:gd name="T16" fmla="*/ 0 60000 65536"/>
                    <a:gd name="T17" fmla="*/ 0 60000 65536"/>
                    <a:gd name="T18" fmla="*/ 0 60000 65536"/>
                    <a:gd name="T19" fmla="*/ 0 60000 65536"/>
                    <a:gd name="T20" fmla="*/ 0 60000 65536"/>
                    <a:gd name="T21" fmla="*/ 0 w 126"/>
                    <a:gd name="T22" fmla="*/ 0 h 224"/>
                    <a:gd name="T23" fmla="*/ 126 w 12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7" name="Line 1481"/>
              <p:cNvSpPr>
                <a:spLocks noChangeShapeType="1"/>
              </p:cNvSpPr>
              <p:nvPr/>
            </p:nvSpPr>
            <p:spPr bwMode="auto">
              <a:xfrm flipH="1">
                <a:off x="7184579" y="3119463"/>
                <a:ext cx="71438" cy="57626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8" name="Line 1480"/>
              <p:cNvSpPr>
                <a:spLocks noChangeShapeType="1"/>
              </p:cNvSpPr>
              <p:nvPr/>
            </p:nvSpPr>
            <p:spPr bwMode="auto">
              <a:xfrm flipH="1" flipV="1">
                <a:off x="6740079" y="2824188"/>
                <a:ext cx="444500" cy="22383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0" name="Text Box 1184"/>
              <p:cNvSpPr txBox="1">
                <a:spLocks noChangeArrowheads="1"/>
              </p:cNvSpPr>
              <p:nvPr/>
            </p:nvSpPr>
            <p:spPr bwMode="auto">
              <a:xfrm>
                <a:off x="7267129" y="4198963"/>
                <a:ext cx="424800"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(b)</a:t>
                </a:r>
                <a:endParaRPr kumimoji="1" lang="en-US" altLang="zh-CN"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3" name="Line 1296"/>
              <p:cNvSpPr>
                <a:spLocks noChangeShapeType="1"/>
              </p:cNvSpPr>
              <p:nvPr/>
            </p:nvSpPr>
            <p:spPr bwMode="auto">
              <a:xfrm flipH="1" flipV="1">
                <a:off x="6527354" y="3578250"/>
                <a:ext cx="1162050" cy="18891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4" name="Line 1297"/>
              <p:cNvSpPr>
                <a:spLocks noChangeShapeType="1"/>
              </p:cNvSpPr>
              <p:nvPr/>
            </p:nvSpPr>
            <p:spPr bwMode="auto">
              <a:xfrm flipV="1">
                <a:off x="6752779" y="2255863"/>
                <a:ext cx="358775" cy="7143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5" name="Text Box 1318"/>
              <p:cNvSpPr txBox="1">
                <a:spLocks noChangeArrowheads="1"/>
              </p:cNvSpPr>
              <p:nvPr/>
            </p:nvSpPr>
            <p:spPr bwMode="auto">
              <a:xfrm>
                <a:off x="5911578" y="1564229"/>
                <a:ext cx="2875778" cy="37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互连网（网络的网络）</a:t>
                </a:r>
                <a:endParaRPr kumimoji="1" lang="zh-CN" altLang="en-US"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6" name="Line 1440"/>
              <p:cNvSpPr>
                <a:spLocks noChangeShapeType="1"/>
              </p:cNvSpPr>
              <p:nvPr/>
            </p:nvSpPr>
            <p:spPr bwMode="auto">
              <a:xfrm flipH="1">
                <a:off x="6105079" y="2832125"/>
                <a:ext cx="647700" cy="7143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7" name="Line 1443"/>
              <p:cNvSpPr>
                <a:spLocks noChangeShapeType="1"/>
              </p:cNvSpPr>
              <p:nvPr/>
            </p:nvSpPr>
            <p:spPr bwMode="auto">
              <a:xfrm>
                <a:off x="7400479" y="2255863"/>
                <a:ext cx="431800" cy="1428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8" name="Line 1444"/>
              <p:cNvSpPr>
                <a:spLocks noChangeShapeType="1"/>
              </p:cNvSpPr>
              <p:nvPr/>
            </p:nvSpPr>
            <p:spPr bwMode="auto">
              <a:xfrm>
                <a:off x="7976742" y="2471763"/>
                <a:ext cx="647700" cy="6477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9" name="Line 1446"/>
              <p:cNvSpPr>
                <a:spLocks noChangeShapeType="1"/>
              </p:cNvSpPr>
              <p:nvPr/>
            </p:nvSpPr>
            <p:spPr bwMode="auto">
              <a:xfrm flipH="1">
                <a:off x="7832279" y="2543200"/>
                <a:ext cx="73025" cy="4318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0" name="Line 1447"/>
              <p:cNvSpPr>
                <a:spLocks noChangeShapeType="1"/>
              </p:cNvSpPr>
              <p:nvPr/>
            </p:nvSpPr>
            <p:spPr bwMode="auto">
              <a:xfrm flipV="1">
                <a:off x="6740079" y="2471763"/>
                <a:ext cx="949325" cy="33813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1" name="Line 1448"/>
              <p:cNvSpPr>
                <a:spLocks noChangeShapeType="1"/>
              </p:cNvSpPr>
              <p:nvPr/>
            </p:nvSpPr>
            <p:spPr bwMode="auto">
              <a:xfrm>
                <a:off x="6536879" y="2398738"/>
                <a:ext cx="144463" cy="4318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2" name="Line 1449"/>
              <p:cNvSpPr>
                <a:spLocks noChangeShapeType="1"/>
              </p:cNvSpPr>
              <p:nvPr/>
            </p:nvSpPr>
            <p:spPr bwMode="auto">
              <a:xfrm flipV="1">
                <a:off x="7257604" y="3048025"/>
                <a:ext cx="503238" cy="1428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3" name="Line 1452"/>
              <p:cNvSpPr>
                <a:spLocks noChangeShapeType="1"/>
              </p:cNvSpPr>
              <p:nvPr/>
            </p:nvSpPr>
            <p:spPr bwMode="auto">
              <a:xfrm>
                <a:off x="7905304" y="3048025"/>
                <a:ext cx="647700" cy="7143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4" name="Line 1453"/>
              <p:cNvSpPr>
                <a:spLocks noChangeShapeType="1"/>
              </p:cNvSpPr>
              <p:nvPr/>
            </p:nvSpPr>
            <p:spPr bwMode="auto">
              <a:xfrm flipH="1">
                <a:off x="6446392" y="2940075"/>
                <a:ext cx="215900" cy="50323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5" name="Line 1456"/>
              <p:cNvSpPr>
                <a:spLocks noChangeShapeType="1"/>
              </p:cNvSpPr>
              <p:nvPr/>
            </p:nvSpPr>
            <p:spPr bwMode="auto">
              <a:xfrm>
                <a:off x="7832279" y="3119463"/>
                <a:ext cx="0" cy="50323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nvGrpSpPr>
              <p:cNvPr id="46" name="Group 1320"/>
              <p:cNvGrpSpPr/>
              <p:nvPr/>
            </p:nvGrpSpPr>
            <p:grpSpPr bwMode="auto">
              <a:xfrm>
                <a:off x="6176517" y="2182838"/>
                <a:ext cx="647700" cy="360362"/>
                <a:chOff x="2949" y="196"/>
                <a:chExt cx="941" cy="598"/>
              </a:xfrm>
            </p:grpSpPr>
            <p:sp>
              <p:nvSpPr>
                <p:cNvPr id="47" name="Oval 1321"/>
                <p:cNvSpPr>
                  <a:spLocks noChangeArrowheads="1"/>
                </p:cNvSpPr>
                <p:nvPr/>
              </p:nvSpPr>
              <p:spPr bwMode="auto">
                <a:xfrm>
                  <a:off x="3168" y="196"/>
                  <a:ext cx="407" cy="162"/>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8" name="Oval 1322"/>
                <p:cNvSpPr>
                  <a:spLocks noChangeArrowheads="1"/>
                </p:cNvSpPr>
                <p:nvPr/>
              </p:nvSpPr>
              <p:spPr bwMode="auto">
                <a:xfrm rot="900000">
                  <a:off x="3512" y="252"/>
                  <a:ext cx="275" cy="131"/>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9" name="Oval 1323"/>
                <p:cNvSpPr>
                  <a:spLocks noChangeArrowheads="1"/>
                </p:cNvSpPr>
                <p:nvPr/>
              </p:nvSpPr>
              <p:spPr bwMode="auto">
                <a:xfrm rot="1500000">
                  <a:off x="3650" y="385"/>
                  <a:ext cx="240" cy="153"/>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0" name="Oval 1324"/>
                <p:cNvSpPr>
                  <a:spLocks noChangeArrowheads="1"/>
                </p:cNvSpPr>
                <p:nvPr/>
              </p:nvSpPr>
              <p:spPr bwMode="auto">
                <a:xfrm rot="-1560000">
                  <a:off x="3573" y="537"/>
                  <a:ext cx="291" cy="18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1" name="Oval 1325"/>
                <p:cNvSpPr>
                  <a:spLocks noChangeArrowheads="1"/>
                </p:cNvSpPr>
                <p:nvPr/>
              </p:nvSpPr>
              <p:spPr bwMode="auto">
                <a:xfrm>
                  <a:off x="3216" y="555"/>
                  <a:ext cx="471" cy="23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2" name="Oval 1326"/>
                <p:cNvSpPr>
                  <a:spLocks noChangeArrowheads="1"/>
                </p:cNvSpPr>
                <p:nvPr/>
              </p:nvSpPr>
              <p:spPr bwMode="auto">
                <a:xfrm rot="1080000">
                  <a:off x="3023" y="555"/>
                  <a:ext cx="26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3" name="Oval 1327"/>
                <p:cNvSpPr>
                  <a:spLocks noChangeArrowheads="1"/>
                </p:cNvSpPr>
                <p:nvPr/>
              </p:nvSpPr>
              <p:spPr bwMode="auto">
                <a:xfrm>
                  <a:off x="2949" y="432"/>
                  <a:ext cx="217"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4" name="Oval 1328"/>
                <p:cNvSpPr>
                  <a:spLocks noChangeArrowheads="1"/>
                </p:cNvSpPr>
                <p:nvPr/>
              </p:nvSpPr>
              <p:spPr bwMode="auto">
                <a:xfrm rot="-1860000">
                  <a:off x="2984" y="310"/>
                  <a:ext cx="29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5" name="Freeform 1329"/>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6" name="Freeform 1330"/>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7" name="Freeform 1331"/>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58" name="Group 1344"/>
              <p:cNvGrpSpPr/>
              <p:nvPr/>
            </p:nvGrpSpPr>
            <p:grpSpPr bwMode="auto">
              <a:xfrm>
                <a:off x="7616379" y="2182838"/>
                <a:ext cx="647700" cy="503237"/>
                <a:chOff x="2949" y="196"/>
                <a:chExt cx="941" cy="598"/>
              </a:xfrm>
            </p:grpSpPr>
            <p:sp>
              <p:nvSpPr>
                <p:cNvPr id="59" name="Oval 1345"/>
                <p:cNvSpPr>
                  <a:spLocks noChangeArrowheads="1"/>
                </p:cNvSpPr>
                <p:nvPr/>
              </p:nvSpPr>
              <p:spPr bwMode="auto">
                <a:xfrm>
                  <a:off x="3168" y="196"/>
                  <a:ext cx="407" cy="162"/>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0" name="Oval 1346"/>
                <p:cNvSpPr>
                  <a:spLocks noChangeArrowheads="1"/>
                </p:cNvSpPr>
                <p:nvPr/>
              </p:nvSpPr>
              <p:spPr bwMode="auto">
                <a:xfrm rot="900000">
                  <a:off x="3512" y="252"/>
                  <a:ext cx="275" cy="131"/>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1" name="Oval 1347"/>
                <p:cNvSpPr>
                  <a:spLocks noChangeArrowheads="1"/>
                </p:cNvSpPr>
                <p:nvPr/>
              </p:nvSpPr>
              <p:spPr bwMode="auto">
                <a:xfrm rot="1500000">
                  <a:off x="3650" y="385"/>
                  <a:ext cx="240" cy="153"/>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2" name="Oval 1348"/>
                <p:cNvSpPr>
                  <a:spLocks noChangeArrowheads="1"/>
                </p:cNvSpPr>
                <p:nvPr/>
              </p:nvSpPr>
              <p:spPr bwMode="auto">
                <a:xfrm rot="-1560000">
                  <a:off x="3573" y="537"/>
                  <a:ext cx="291" cy="18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3" name="Oval 1349"/>
                <p:cNvSpPr>
                  <a:spLocks noChangeArrowheads="1"/>
                </p:cNvSpPr>
                <p:nvPr/>
              </p:nvSpPr>
              <p:spPr bwMode="auto">
                <a:xfrm>
                  <a:off x="3216" y="555"/>
                  <a:ext cx="471" cy="23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4" name="Oval 1350"/>
                <p:cNvSpPr>
                  <a:spLocks noChangeArrowheads="1"/>
                </p:cNvSpPr>
                <p:nvPr/>
              </p:nvSpPr>
              <p:spPr bwMode="auto">
                <a:xfrm rot="1080000">
                  <a:off x="3023" y="555"/>
                  <a:ext cx="26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5" name="Oval 1351"/>
                <p:cNvSpPr>
                  <a:spLocks noChangeArrowheads="1"/>
                </p:cNvSpPr>
                <p:nvPr/>
              </p:nvSpPr>
              <p:spPr bwMode="auto">
                <a:xfrm>
                  <a:off x="2949" y="432"/>
                  <a:ext cx="217"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6" name="Oval 1352"/>
                <p:cNvSpPr>
                  <a:spLocks noChangeArrowheads="1"/>
                </p:cNvSpPr>
                <p:nvPr/>
              </p:nvSpPr>
              <p:spPr bwMode="auto">
                <a:xfrm rot="-1860000">
                  <a:off x="2984" y="310"/>
                  <a:ext cx="29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7" name="Freeform 1353"/>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8" name="Freeform 1354"/>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9" name="Freeform 1355"/>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70" name="Group 1356"/>
              <p:cNvGrpSpPr/>
              <p:nvPr/>
            </p:nvGrpSpPr>
            <p:grpSpPr bwMode="auto">
              <a:xfrm rot="-1072061">
                <a:off x="5562154" y="2732113"/>
                <a:ext cx="673100" cy="430212"/>
                <a:chOff x="2949" y="196"/>
                <a:chExt cx="941" cy="598"/>
              </a:xfrm>
            </p:grpSpPr>
            <p:sp>
              <p:nvSpPr>
                <p:cNvPr id="71" name="Oval 1357"/>
                <p:cNvSpPr>
                  <a:spLocks noChangeArrowheads="1"/>
                </p:cNvSpPr>
                <p:nvPr/>
              </p:nvSpPr>
              <p:spPr bwMode="auto">
                <a:xfrm>
                  <a:off x="3168" y="196"/>
                  <a:ext cx="407" cy="162"/>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2" name="Oval 1358"/>
                <p:cNvSpPr>
                  <a:spLocks noChangeArrowheads="1"/>
                </p:cNvSpPr>
                <p:nvPr/>
              </p:nvSpPr>
              <p:spPr bwMode="auto">
                <a:xfrm rot="900000">
                  <a:off x="3512" y="252"/>
                  <a:ext cx="275" cy="131"/>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3" name="Oval 1359"/>
                <p:cNvSpPr>
                  <a:spLocks noChangeArrowheads="1"/>
                </p:cNvSpPr>
                <p:nvPr/>
              </p:nvSpPr>
              <p:spPr bwMode="auto">
                <a:xfrm rot="1500000">
                  <a:off x="3650" y="385"/>
                  <a:ext cx="240" cy="153"/>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4" name="Oval 1360"/>
                <p:cNvSpPr>
                  <a:spLocks noChangeArrowheads="1"/>
                </p:cNvSpPr>
                <p:nvPr/>
              </p:nvSpPr>
              <p:spPr bwMode="auto">
                <a:xfrm rot="-1560000">
                  <a:off x="3573" y="537"/>
                  <a:ext cx="291" cy="18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5" name="Oval 1361"/>
                <p:cNvSpPr>
                  <a:spLocks noChangeArrowheads="1"/>
                </p:cNvSpPr>
                <p:nvPr/>
              </p:nvSpPr>
              <p:spPr bwMode="auto">
                <a:xfrm>
                  <a:off x="3216" y="555"/>
                  <a:ext cx="471" cy="23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6" name="Oval 1362"/>
                <p:cNvSpPr>
                  <a:spLocks noChangeArrowheads="1"/>
                </p:cNvSpPr>
                <p:nvPr/>
              </p:nvSpPr>
              <p:spPr bwMode="auto">
                <a:xfrm rot="1080000">
                  <a:off x="3023" y="555"/>
                  <a:ext cx="26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7" name="Oval 1363"/>
                <p:cNvSpPr>
                  <a:spLocks noChangeArrowheads="1"/>
                </p:cNvSpPr>
                <p:nvPr/>
              </p:nvSpPr>
              <p:spPr bwMode="auto">
                <a:xfrm>
                  <a:off x="2949" y="432"/>
                  <a:ext cx="217"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8" name="Oval 1364"/>
                <p:cNvSpPr>
                  <a:spLocks noChangeArrowheads="1"/>
                </p:cNvSpPr>
                <p:nvPr/>
              </p:nvSpPr>
              <p:spPr bwMode="auto">
                <a:xfrm rot="-1860000">
                  <a:off x="2984" y="310"/>
                  <a:ext cx="29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9" name="Freeform 1365"/>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0" name="Freeform 1366"/>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1" name="Freeform 1367"/>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82" name="Group 1428"/>
              <p:cNvGrpSpPr/>
              <p:nvPr/>
            </p:nvGrpSpPr>
            <p:grpSpPr bwMode="auto">
              <a:xfrm rot="-854928">
                <a:off x="6014592" y="3344888"/>
                <a:ext cx="574675" cy="503237"/>
                <a:chOff x="2949" y="196"/>
                <a:chExt cx="941" cy="598"/>
              </a:xfrm>
            </p:grpSpPr>
            <p:sp>
              <p:nvSpPr>
                <p:cNvPr id="83" name="Oval 1429"/>
                <p:cNvSpPr>
                  <a:spLocks noChangeArrowheads="1"/>
                </p:cNvSpPr>
                <p:nvPr/>
              </p:nvSpPr>
              <p:spPr bwMode="auto">
                <a:xfrm>
                  <a:off x="3168" y="196"/>
                  <a:ext cx="407" cy="162"/>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4" name="Oval 1430"/>
                <p:cNvSpPr>
                  <a:spLocks noChangeArrowheads="1"/>
                </p:cNvSpPr>
                <p:nvPr/>
              </p:nvSpPr>
              <p:spPr bwMode="auto">
                <a:xfrm rot="900000">
                  <a:off x="3512" y="252"/>
                  <a:ext cx="275" cy="131"/>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5" name="Oval 1431"/>
                <p:cNvSpPr>
                  <a:spLocks noChangeArrowheads="1"/>
                </p:cNvSpPr>
                <p:nvPr/>
              </p:nvSpPr>
              <p:spPr bwMode="auto">
                <a:xfrm rot="1500000">
                  <a:off x="3650" y="385"/>
                  <a:ext cx="240" cy="153"/>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6" name="Oval 1432"/>
                <p:cNvSpPr>
                  <a:spLocks noChangeArrowheads="1"/>
                </p:cNvSpPr>
                <p:nvPr/>
              </p:nvSpPr>
              <p:spPr bwMode="auto">
                <a:xfrm rot="-1560000">
                  <a:off x="3573" y="537"/>
                  <a:ext cx="291" cy="18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7" name="Oval 1433"/>
                <p:cNvSpPr>
                  <a:spLocks noChangeArrowheads="1"/>
                </p:cNvSpPr>
                <p:nvPr/>
              </p:nvSpPr>
              <p:spPr bwMode="auto">
                <a:xfrm>
                  <a:off x="3216" y="555"/>
                  <a:ext cx="471" cy="23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8" name="Oval 1434"/>
                <p:cNvSpPr>
                  <a:spLocks noChangeArrowheads="1"/>
                </p:cNvSpPr>
                <p:nvPr/>
              </p:nvSpPr>
              <p:spPr bwMode="auto">
                <a:xfrm rot="1080000">
                  <a:off x="3023" y="555"/>
                  <a:ext cx="26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9" name="Oval 1435"/>
                <p:cNvSpPr>
                  <a:spLocks noChangeArrowheads="1"/>
                </p:cNvSpPr>
                <p:nvPr/>
              </p:nvSpPr>
              <p:spPr bwMode="auto">
                <a:xfrm>
                  <a:off x="2949" y="432"/>
                  <a:ext cx="217"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0" name="Oval 1436"/>
                <p:cNvSpPr>
                  <a:spLocks noChangeArrowheads="1"/>
                </p:cNvSpPr>
                <p:nvPr/>
              </p:nvSpPr>
              <p:spPr bwMode="auto">
                <a:xfrm rot="-1860000">
                  <a:off x="2984" y="310"/>
                  <a:ext cx="29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1" name="Freeform 143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2" name="Freeform 143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3" name="Freeform 143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94" name="Line 1445"/>
              <p:cNvSpPr>
                <a:spLocks noChangeShapeType="1"/>
              </p:cNvSpPr>
              <p:nvPr/>
            </p:nvSpPr>
            <p:spPr bwMode="auto">
              <a:xfrm flipH="1">
                <a:off x="7905304" y="3190900"/>
                <a:ext cx="719138" cy="50482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nvGrpSpPr>
              <p:cNvPr id="95" name="Group 1404"/>
              <p:cNvGrpSpPr/>
              <p:nvPr/>
            </p:nvGrpSpPr>
            <p:grpSpPr bwMode="auto">
              <a:xfrm rot="-666782">
                <a:off x="7621142" y="3468713"/>
                <a:ext cx="536575" cy="427037"/>
                <a:chOff x="2949" y="196"/>
                <a:chExt cx="941" cy="598"/>
              </a:xfrm>
            </p:grpSpPr>
            <p:sp>
              <p:nvSpPr>
                <p:cNvPr id="96" name="Oval 1405"/>
                <p:cNvSpPr>
                  <a:spLocks noChangeArrowheads="1"/>
                </p:cNvSpPr>
                <p:nvPr/>
              </p:nvSpPr>
              <p:spPr bwMode="auto">
                <a:xfrm>
                  <a:off x="3168" y="196"/>
                  <a:ext cx="407" cy="162"/>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7" name="Oval 1406"/>
                <p:cNvSpPr>
                  <a:spLocks noChangeArrowheads="1"/>
                </p:cNvSpPr>
                <p:nvPr/>
              </p:nvSpPr>
              <p:spPr bwMode="auto">
                <a:xfrm rot="900000">
                  <a:off x="3512" y="252"/>
                  <a:ext cx="275" cy="131"/>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8" name="Oval 1407"/>
                <p:cNvSpPr>
                  <a:spLocks noChangeArrowheads="1"/>
                </p:cNvSpPr>
                <p:nvPr/>
              </p:nvSpPr>
              <p:spPr bwMode="auto">
                <a:xfrm rot="1500000">
                  <a:off x="3650" y="385"/>
                  <a:ext cx="240" cy="153"/>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9" name="Oval 1408"/>
                <p:cNvSpPr>
                  <a:spLocks noChangeArrowheads="1"/>
                </p:cNvSpPr>
                <p:nvPr/>
              </p:nvSpPr>
              <p:spPr bwMode="auto">
                <a:xfrm rot="-1560000">
                  <a:off x="3573" y="537"/>
                  <a:ext cx="291" cy="18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0" name="Oval 1409"/>
                <p:cNvSpPr>
                  <a:spLocks noChangeArrowheads="1"/>
                </p:cNvSpPr>
                <p:nvPr/>
              </p:nvSpPr>
              <p:spPr bwMode="auto">
                <a:xfrm>
                  <a:off x="3216" y="555"/>
                  <a:ext cx="471" cy="23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1" name="Oval 1410"/>
                <p:cNvSpPr>
                  <a:spLocks noChangeArrowheads="1"/>
                </p:cNvSpPr>
                <p:nvPr/>
              </p:nvSpPr>
              <p:spPr bwMode="auto">
                <a:xfrm rot="1080000">
                  <a:off x="3023" y="555"/>
                  <a:ext cx="26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2" name="Oval 1411"/>
                <p:cNvSpPr>
                  <a:spLocks noChangeArrowheads="1"/>
                </p:cNvSpPr>
                <p:nvPr/>
              </p:nvSpPr>
              <p:spPr bwMode="auto">
                <a:xfrm>
                  <a:off x="2949" y="432"/>
                  <a:ext cx="217"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3" name="Oval 1412"/>
                <p:cNvSpPr>
                  <a:spLocks noChangeArrowheads="1"/>
                </p:cNvSpPr>
                <p:nvPr/>
              </p:nvSpPr>
              <p:spPr bwMode="auto">
                <a:xfrm rot="-1860000">
                  <a:off x="2984" y="310"/>
                  <a:ext cx="29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4" name="Freeform 1413"/>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5" name="Freeform 1414"/>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6" name="Freeform 1415"/>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107" name="Group 1416"/>
              <p:cNvGrpSpPr/>
              <p:nvPr/>
            </p:nvGrpSpPr>
            <p:grpSpPr bwMode="auto">
              <a:xfrm rot="282232">
                <a:off x="8408542" y="2979763"/>
                <a:ext cx="565150" cy="360362"/>
                <a:chOff x="2949" y="196"/>
                <a:chExt cx="941" cy="598"/>
              </a:xfrm>
            </p:grpSpPr>
            <p:sp>
              <p:nvSpPr>
                <p:cNvPr id="108" name="Oval 1417"/>
                <p:cNvSpPr>
                  <a:spLocks noChangeArrowheads="1"/>
                </p:cNvSpPr>
                <p:nvPr/>
              </p:nvSpPr>
              <p:spPr bwMode="auto">
                <a:xfrm>
                  <a:off x="3168" y="196"/>
                  <a:ext cx="407" cy="162"/>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9" name="Oval 1418"/>
                <p:cNvSpPr>
                  <a:spLocks noChangeArrowheads="1"/>
                </p:cNvSpPr>
                <p:nvPr/>
              </p:nvSpPr>
              <p:spPr bwMode="auto">
                <a:xfrm rot="900000">
                  <a:off x="3512" y="252"/>
                  <a:ext cx="275" cy="131"/>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0" name="Oval 1419"/>
                <p:cNvSpPr>
                  <a:spLocks noChangeArrowheads="1"/>
                </p:cNvSpPr>
                <p:nvPr/>
              </p:nvSpPr>
              <p:spPr bwMode="auto">
                <a:xfrm rot="1500000">
                  <a:off x="3650" y="385"/>
                  <a:ext cx="240" cy="153"/>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1" name="Oval 1420"/>
                <p:cNvSpPr>
                  <a:spLocks noChangeArrowheads="1"/>
                </p:cNvSpPr>
                <p:nvPr/>
              </p:nvSpPr>
              <p:spPr bwMode="auto">
                <a:xfrm rot="-1560000">
                  <a:off x="3573" y="537"/>
                  <a:ext cx="291" cy="18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2" name="Oval 1421"/>
                <p:cNvSpPr>
                  <a:spLocks noChangeArrowheads="1"/>
                </p:cNvSpPr>
                <p:nvPr/>
              </p:nvSpPr>
              <p:spPr bwMode="auto">
                <a:xfrm>
                  <a:off x="3216" y="555"/>
                  <a:ext cx="471" cy="23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3" name="Oval 1422"/>
                <p:cNvSpPr>
                  <a:spLocks noChangeArrowheads="1"/>
                </p:cNvSpPr>
                <p:nvPr/>
              </p:nvSpPr>
              <p:spPr bwMode="auto">
                <a:xfrm rot="1080000">
                  <a:off x="3023" y="555"/>
                  <a:ext cx="26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4" name="Oval 1423"/>
                <p:cNvSpPr>
                  <a:spLocks noChangeArrowheads="1"/>
                </p:cNvSpPr>
                <p:nvPr/>
              </p:nvSpPr>
              <p:spPr bwMode="auto">
                <a:xfrm>
                  <a:off x="2949" y="432"/>
                  <a:ext cx="217"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5" name="Oval 1424"/>
                <p:cNvSpPr>
                  <a:spLocks noChangeArrowheads="1"/>
                </p:cNvSpPr>
                <p:nvPr/>
              </p:nvSpPr>
              <p:spPr bwMode="auto">
                <a:xfrm rot="-1860000">
                  <a:off x="2984" y="310"/>
                  <a:ext cx="29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6" name="Freeform 1425"/>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7" name="Freeform 1426"/>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8" name="Freeform 1427"/>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pic>
            <p:nvPicPr>
              <p:cNvPr id="123" name="Picture 146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5442" y="2711475"/>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4"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68679" y="3622700"/>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5" name="Picture 146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16379" y="2903563"/>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6" name="Picture 14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1204" y="2687663"/>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7" name="Picture 146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0117" y="2111400"/>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8" name="Picture 14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6442" y="3302025"/>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129" name="Group 1468"/>
              <p:cNvGrpSpPr/>
              <p:nvPr/>
            </p:nvGrpSpPr>
            <p:grpSpPr bwMode="auto">
              <a:xfrm rot="-666782">
                <a:off x="6938517" y="2909913"/>
                <a:ext cx="636587" cy="492125"/>
                <a:chOff x="2949" y="196"/>
                <a:chExt cx="941" cy="598"/>
              </a:xfrm>
            </p:grpSpPr>
            <p:sp>
              <p:nvSpPr>
                <p:cNvPr id="130" name="Oval 1469"/>
                <p:cNvSpPr>
                  <a:spLocks noChangeArrowheads="1"/>
                </p:cNvSpPr>
                <p:nvPr/>
              </p:nvSpPr>
              <p:spPr bwMode="auto">
                <a:xfrm>
                  <a:off x="3168" y="196"/>
                  <a:ext cx="407" cy="162"/>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1" name="Oval 1470"/>
                <p:cNvSpPr>
                  <a:spLocks noChangeArrowheads="1"/>
                </p:cNvSpPr>
                <p:nvPr/>
              </p:nvSpPr>
              <p:spPr bwMode="auto">
                <a:xfrm rot="900000">
                  <a:off x="3512" y="252"/>
                  <a:ext cx="275" cy="131"/>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2" name="Oval 1471"/>
                <p:cNvSpPr>
                  <a:spLocks noChangeArrowheads="1"/>
                </p:cNvSpPr>
                <p:nvPr/>
              </p:nvSpPr>
              <p:spPr bwMode="auto">
                <a:xfrm rot="1500000">
                  <a:off x="3650" y="385"/>
                  <a:ext cx="240" cy="153"/>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3" name="Oval 1472"/>
                <p:cNvSpPr>
                  <a:spLocks noChangeArrowheads="1"/>
                </p:cNvSpPr>
                <p:nvPr/>
              </p:nvSpPr>
              <p:spPr bwMode="auto">
                <a:xfrm rot="-1560000">
                  <a:off x="3573" y="537"/>
                  <a:ext cx="291" cy="18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4" name="Oval 1473"/>
                <p:cNvSpPr>
                  <a:spLocks noChangeArrowheads="1"/>
                </p:cNvSpPr>
                <p:nvPr/>
              </p:nvSpPr>
              <p:spPr bwMode="auto">
                <a:xfrm>
                  <a:off x="3216" y="555"/>
                  <a:ext cx="471" cy="23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5" name="Oval 1474"/>
                <p:cNvSpPr>
                  <a:spLocks noChangeArrowheads="1"/>
                </p:cNvSpPr>
                <p:nvPr/>
              </p:nvSpPr>
              <p:spPr bwMode="auto">
                <a:xfrm rot="1080000">
                  <a:off x="3023" y="555"/>
                  <a:ext cx="26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6" name="Oval 1475"/>
                <p:cNvSpPr>
                  <a:spLocks noChangeArrowheads="1"/>
                </p:cNvSpPr>
                <p:nvPr/>
              </p:nvSpPr>
              <p:spPr bwMode="auto">
                <a:xfrm>
                  <a:off x="2949" y="432"/>
                  <a:ext cx="217"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7" name="Oval 1476"/>
                <p:cNvSpPr>
                  <a:spLocks noChangeArrowheads="1"/>
                </p:cNvSpPr>
                <p:nvPr/>
              </p:nvSpPr>
              <p:spPr bwMode="auto">
                <a:xfrm rot="-1860000">
                  <a:off x="2984" y="310"/>
                  <a:ext cx="29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8" name="Freeform 147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9" name="Freeform 147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0" name="Freeform 147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70" name="Text Box 1524"/>
              <p:cNvSpPr txBox="1">
                <a:spLocks noChangeArrowheads="1"/>
              </p:cNvSpPr>
              <p:nvPr/>
            </p:nvSpPr>
            <p:spPr bwMode="auto">
              <a:xfrm>
                <a:off x="6966063" y="3024602"/>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网络</a:t>
                </a:r>
                <a:endPar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1" name="Text Box 1524"/>
              <p:cNvSpPr txBox="1">
                <a:spLocks noChangeArrowheads="1"/>
              </p:cNvSpPr>
              <p:nvPr/>
            </p:nvSpPr>
            <p:spPr bwMode="auto">
              <a:xfrm>
                <a:off x="8418822" y="3000902"/>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网络</a:t>
                </a:r>
                <a:endPar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2" name="Text Box 1524"/>
              <p:cNvSpPr txBox="1">
                <a:spLocks noChangeArrowheads="1"/>
              </p:cNvSpPr>
              <p:nvPr/>
            </p:nvSpPr>
            <p:spPr bwMode="auto">
              <a:xfrm>
                <a:off x="6045510" y="3435628"/>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网络</a:t>
                </a:r>
                <a:endPar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3" name="Text Box 1524"/>
              <p:cNvSpPr txBox="1">
                <a:spLocks noChangeArrowheads="1"/>
              </p:cNvSpPr>
              <p:nvPr/>
            </p:nvSpPr>
            <p:spPr bwMode="auto">
              <a:xfrm>
                <a:off x="7675872" y="2253045"/>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网络</a:t>
                </a:r>
                <a:endParaRPr kumimoji="1" lang="zh-CN" altLang="en-US"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4" name="Text Box 1524"/>
              <p:cNvSpPr txBox="1">
                <a:spLocks noChangeArrowheads="1"/>
              </p:cNvSpPr>
              <p:nvPr/>
            </p:nvSpPr>
            <p:spPr bwMode="auto">
              <a:xfrm>
                <a:off x="5631172" y="2809511"/>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网络</a:t>
                </a:r>
                <a:endParaRPr kumimoji="1" lang="zh-CN" altLang="en-US"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5" name="Text Box 1524"/>
              <p:cNvSpPr txBox="1">
                <a:spLocks noChangeArrowheads="1"/>
              </p:cNvSpPr>
              <p:nvPr/>
            </p:nvSpPr>
            <p:spPr bwMode="auto">
              <a:xfrm>
                <a:off x="6208101" y="2202550"/>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网络</a:t>
                </a:r>
                <a:endPar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6" name="Text Box 1524"/>
              <p:cNvSpPr txBox="1">
                <a:spLocks noChangeArrowheads="1"/>
              </p:cNvSpPr>
              <p:nvPr/>
            </p:nvSpPr>
            <p:spPr bwMode="auto">
              <a:xfrm>
                <a:off x="7629835" y="3527809"/>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网络</a:t>
                </a:r>
                <a:endParaRPr kumimoji="1" lang="zh-CN" altLang="en-US"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179" name="矩形 178"/>
            <p:cNvSpPr/>
            <p:nvPr/>
          </p:nvSpPr>
          <p:spPr>
            <a:xfrm>
              <a:off x="552659" y="5066020"/>
              <a:ext cx="9143458" cy="461665"/>
            </a:xfrm>
            <a:prstGeom prst="rect">
              <a:avLst/>
            </a:prstGeom>
          </p:spPr>
          <p:txBody>
            <a:bodyPr wrap="square">
              <a:spAutoFit/>
            </a:bodyPr>
            <a:lstStyle/>
            <a:p>
              <a:pPr algn="ctr"/>
              <a:r>
                <a:rPr lang="en-US" altLang="zh-CN" sz="2400" b="1" dirty="0" smtClean="0">
                  <a:latin typeface="+mn-lt"/>
                  <a:ea typeface="黑体" panose="02010609060101010101" pitchFamily="2" charset="-122"/>
                </a:rPr>
                <a:t>  </a:t>
              </a:r>
              <a:r>
                <a:rPr lang="zh-CN" altLang="zh-CN" sz="2400" b="1" dirty="0">
                  <a:latin typeface="+mn-lt"/>
                  <a:ea typeface="黑体" panose="02010609060101010101" pitchFamily="2" charset="-122"/>
                </a:rPr>
                <a:t>简单的</a:t>
              </a:r>
              <a:r>
                <a:rPr lang="zh-CN" altLang="zh-CN" sz="2400" b="1" dirty="0" smtClean="0">
                  <a:latin typeface="+mn-lt"/>
                  <a:ea typeface="黑体" panose="02010609060101010101" pitchFamily="2" charset="-122"/>
                </a:rPr>
                <a:t>网络</a:t>
              </a:r>
              <a:r>
                <a:rPr lang="en-US" altLang="zh-CN" sz="2400" b="1" dirty="0" smtClean="0">
                  <a:latin typeface="+mn-lt"/>
                  <a:ea typeface="黑体" panose="02010609060101010101" pitchFamily="2" charset="-122"/>
                </a:rPr>
                <a:t> (a) </a:t>
              </a:r>
              <a:r>
                <a:rPr lang="zh-CN" altLang="zh-CN" sz="2400" b="1" dirty="0" smtClean="0">
                  <a:latin typeface="+mn-lt"/>
                  <a:ea typeface="黑体" panose="02010609060101010101" pitchFamily="2" charset="-122"/>
                </a:rPr>
                <a:t>和</a:t>
              </a:r>
              <a:r>
                <a:rPr lang="en-US" altLang="zh-CN" sz="2400" b="1" dirty="0" smtClean="0">
                  <a:latin typeface="+mn-lt"/>
                  <a:ea typeface="黑体" panose="02010609060101010101" pitchFamily="2" charset="-122"/>
                </a:rPr>
                <a:t> </a:t>
              </a:r>
              <a:r>
                <a:rPr lang="zh-CN" altLang="zh-CN" sz="2400" b="1" dirty="0" smtClean="0">
                  <a:latin typeface="+mn-lt"/>
                  <a:ea typeface="黑体" panose="02010609060101010101" pitchFamily="2" charset="-122"/>
                </a:rPr>
                <a:t>由</a:t>
              </a:r>
              <a:r>
                <a:rPr lang="zh-CN" altLang="zh-CN" sz="2400" b="1" dirty="0">
                  <a:latin typeface="+mn-lt"/>
                  <a:ea typeface="黑体" panose="02010609060101010101" pitchFamily="2" charset="-122"/>
                </a:rPr>
                <a:t>网络构成的互连</a:t>
              </a:r>
              <a:r>
                <a:rPr lang="zh-CN" altLang="zh-CN" sz="2400" b="1" dirty="0" smtClean="0">
                  <a:latin typeface="+mn-lt"/>
                  <a:ea typeface="黑体" panose="02010609060101010101" pitchFamily="2" charset="-122"/>
                </a:rPr>
                <a:t>网</a:t>
              </a:r>
              <a:r>
                <a:rPr lang="en-US" altLang="zh-CN" sz="2400" b="1" dirty="0" smtClean="0">
                  <a:latin typeface="+mn-lt"/>
                  <a:ea typeface="黑体" panose="02010609060101010101" pitchFamily="2" charset="-122"/>
                </a:rPr>
                <a:t> (</a:t>
              </a:r>
              <a:r>
                <a:rPr lang="en-US" altLang="zh-CN" sz="2400" b="1" dirty="0">
                  <a:latin typeface="+mn-lt"/>
                  <a:ea typeface="黑体" panose="02010609060101010101" pitchFamily="2" charset="-122"/>
                </a:rPr>
                <a:t>b)</a:t>
              </a:r>
              <a:endParaRPr lang="zh-CN" altLang="en-US" sz="2400" b="1" dirty="0">
                <a:latin typeface="+mn-lt"/>
                <a:ea typeface="黑体" panose="02010609060101010101" pitchFamily="2" charset="-122"/>
              </a:endParaRPr>
            </a:p>
          </p:txBody>
        </p:sp>
        <p:grpSp>
          <p:nvGrpSpPr>
            <p:cNvPr id="205" name="组合 204"/>
            <p:cNvGrpSpPr/>
            <p:nvPr/>
          </p:nvGrpSpPr>
          <p:grpSpPr>
            <a:xfrm>
              <a:off x="560512" y="1798370"/>
              <a:ext cx="1436144" cy="2278702"/>
              <a:chOff x="609451" y="1582346"/>
              <a:chExt cx="1436144" cy="2278702"/>
            </a:xfrm>
          </p:grpSpPr>
          <p:sp>
            <p:nvSpPr>
              <p:cNvPr id="183" name="Text Box 1271"/>
              <p:cNvSpPr txBox="1">
                <a:spLocks noChangeArrowheads="1"/>
              </p:cNvSpPr>
              <p:nvPr/>
            </p:nvSpPr>
            <p:spPr bwMode="auto">
              <a:xfrm>
                <a:off x="1113507" y="3380505"/>
                <a:ext cx="5982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1"/>
                  <a:t>网络</a:t>
                </a:r>
                <a:endParaRPr lang="zh-CN" altLang="en-US" sz="1600" b="1"/>
              </a:p>
            </p:txBody>
          </p:sp>
          <p:sp>
            <p:nvSpPr>
              <p:cNvPr id="184" name="Text Box 1482"/>
              <p:cNvSpPr txBox="1">
                <a:spLocks noChangeArrowheads="1"/>
              </p:cNvSpPr>
              <p:nvPr/>
            </p:nvSpPr>
            <p:spPr bwMode="auto">
              <a:xfrm>
                <a:off x="1021269" y="1724374"/>
                <a:ext cx="432758" cy="32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dirty="0"/>
                  <a:t>图例</a:t>
                </a:r>
                <a:endParaRPr lang="zh-CN" altLang="en-US" sz="1600" dirty="0"/>
              </a:p>
            </p:txBody>
          </p:sp>
          <p:pic>
            <p:nvPicPr>
              <p:cNvPr id="185" name="Picture 148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22340" y="2161239"/>
                <a:ext cx="214052" cy="295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 name="Text Box 1484"/>
              <p:cNvSpPr txBox="1">
                <a:spLocks noChangeArrowheads="1"/>
              </p:cNvSpPr>
              <p:nvPr/>
            </p:nvSpPr>
            <p:spPr bwMode="auto">
              <a:xfrm>
                <a:off x="1113507" y="2161239"/>
                <a:ext cx="8050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1" dirty="0"/>
                  <a:t>计算机</a:t>
                </a:r>
                <a:endParaRPr lang="zh-CN" altLang="en-US" sz="1600" b="1" dirty="0"/>
              </a:p>
            </p:txBody>
          </p:sp>
          <p:pic>
            <p:nvPicPr>
              <p:cNvPr id="187" name="Picture 14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640517">
                <a:off x="718804" y="2599627"/>
                <a:ext cx="422288" cy="325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88" name="Text Box 1486"/>
              <p:cNvSpPr txBox="1">
                <a:spLocks noChangeArrowheads="1"/>
              </p:cNvSpPr>
              <p:nvPr/>
            </p:nvSpPr>
            <p:spPr bwMode="auto">
              <a:xfrm>
                <a:off x="1113507" y="2567662"/>
                <a:ext cx="8050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1"/>
                  <a:t>集线器</a:t>
                </a:r>
                <a:endParaRPr lang="zh-CN" altLang="en-US" sz="1600" b="1"/>
              </a:p>
            </p:txBody>
          </p:sp>
          <p:pic>
            <p:nvPicPr>
              <p:cNvPr id="189" name="Picture 148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257" y="3036493"/>
                <a:ext cx="253605" cy="184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90" name="Text Box 1488"/>
              <p:cNvSpPr txBox="1">
                <a:spLocks noChangeArrowheads="1"/>
              </p:cNvSpPr>
              <p:nvPr/>
            </p:nvSpPr>
            <p:spPr bwMode="auto">
              <a:xfrm>
                <a:off x="1113507" y="2974083"/>
                <a:ext cx="8050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1"/>
                  <a:t>路由器</a:t>
                </a:r>
                <a:endParaRPr lang="zh-CN" altLang="en-US" sz="1600" b="1"/>
              </a:p>
            </p:txBody>
          </p:sp>
          <p:grpSp>
            <p:nvGrpSpPr>
              <p:cNvPr id="191" name="Group 1489"/>
              <p:cNvGrpSpPr/>
              <p:nvPr/>
            </p:nvGrpSpPr>
            <p:grpSpPr bwMode="auto">
              <a:xfrm rot="20745072">
                <a:off x="767663" y="3375938"/>
                <a:ext cx="325732" cy="328791"/>
                <a:chOff x="2949" y="196"/>
                <a:chExt cx="941" cy="598"/>
              </a:xfrm>
            </p:grpSpPr>
            <p:sp>
              <p:nvSpPr>
                <p:cNvPr id="192" name="Oval 1490"/>
                <p:cNvSpPr>
                  <a:spLocks noChangeArrowheads="1"/>
                </p:cNvSpPr>
                <p:nvPr/>
              </p:nvSpPr>
              <p:spPr bwMode="auto">
                <a:xfrm>
                  <a:off x="3168" y="196"/>
                  <a:ext cx="407" cy="162"/>
                </a:xfrm>
                <a:prstGeom prst="ellipse">
                  <a:avLst/>
                </a:prstGeom>
                <a:solidFill>
                  <a:srgbClr val="C0C0C0"/>
                </a:solidFill>
                <a:ln w="12700">
                  <a:solidFill>
                    <a:schemeClr val="tx1"/>
                  </a:solidFill>
                  <a:round/>
                </a:ln>
              </p:spPr>
              <p:txBody>
                <a:bodyPr wrap="none" anchor="ctr"/>
                <a:lstStyle/>
                <a:p>
                  <a:endParaRPr lang="zh-CN" altLang="en-US"/>
                </a:p>
              </p:txBody>
            </p:sp>
            <p:sp>
              <p:nvSpPr>
                <p:cNvPr id="193" name="Oval 1491"/>
                <p:cNvSpPr>
                  <a:spLocks noChangeArrowheads="1"/>
                </p:cNvSpPr>
                <p:nvPr/>
              </p:nvSpPr>
              <p:spPr bwMode="auto">
                <a:xfrm rot="900000">
                  <a:off x="3512" y="252"/>
                  <a:ext cx="275" cy="131"/>
                </a:xfrm>
                <a:prstGeom prst="ellipse">
                  <a:avLst/>
                </a:prstGeom>
                <a:solidFill>
                  <a:srgbClr val="C0C0C0"/>
                </a:solidFill>
                <a:ln w="12700">
                  <a:solidFill>
                    <a:schemeClr val="tx1"/>
                  </a:solidFill>
                  <a:round/>
                </a:ln>
              </p:spPr>
              <p:txBody>
                <a:bodyPr wrap="none" anchor="ctr"/>
                <a:lstStyle/>
                <a:p>
                  <a:endParaRPr lang="zh-CN" altLang="en-US"/>
                </a:p>
              </p:txBody>
            </p:sp>
            <p:sp>
              <p:nvSpPr>
                <p:cNvPr id="194" name="Oval 1492"/>
                <p:cNvSpPr>
                  <a:spLocks noChangeArrowheads="1"/>
                </p:cNvSpPr>
                <p:nvPr/>
              </p:nvSpPr>
              <p:spPr bwMode="auto">
                <a:xfrm rot="1500000">
                  <a:off x="3650" y="385"/>
                  <a:ext cx="240" cy="153"/>
                </a:xfrm>
                <a:prstGeom prst="ellipse">
                  <a:avLst/>
                </a:prstGeom>
                <a:solidFill>
                  <a:srgbClr val="C0C0C0"/>
                </a:solidFill>
                <a:ln w="12700">
                  <a:solidFill>
                    <a:schemeClr val="tx1"/>
                  </a:solidFill>
                  <a:round/>
                </a:ln>
              </p:spPr>
              <p:txBody>
                <a:bodyPr wrap="none" anchor="ctr"/>
                <a:lstStyle/>
                <a:p>
                  <a:endParaRPr lang="zh-CN" altLang="en-US"/>
                </a:p>
              </p:txBody>
            </p:sp>
            <p:sp>
              <p:nvSpPr>
                <p:cNvPr id="195" name="Oval 1493"/>
                <p:cNvSpPr>
                  <a:spLocks noChangeArrowheads="1"/>
                </p:cNvSpPr>
                <p:nvPr/>
              </p:nvSpPr>
              <p:spPr bwMode="auto">
                <a:xfrm rot="-1560000">
                  <a:off x="3573" y="537"/>
                  <a:ext cx="291" cy="189"/>
                </a:xfrm>
                <a:prstGeom prst="ellipse">
                  <a:avLst/>
                </a:prstGeom>
                <a:solidFill>
                  <a:srgbClr val="C0C0C0"/>
                </a:solidFill>
                <a:ln w="12700">
                  <a:solidFill>
                    <a:schemeClr val="tx1"/>
                  </a:solidFill>
                  <a:round/>
                </a:ln>
              </p:spPr>
              <p:txBody>
                <a:bodyPr wrap="none" anchor="ctr"/>
                <a:lstStyle/>
                <a:p>
                  <a:endParaRPr lang="zh-CN" altLang="en-US"/>
                </a:p>
              </p:txBody>
            </p:sp>
            <p:sp>
              <p:nvSpPr>
                <p:cNvPr id="196" name="Oval 1494"/>
                <p:cNvSpPr>
                  <a:spLocks noChangeArrowheads="1"/>
                </p:cNvSpPr>
                <p:nvPr/>
              </p:nvSpPr>
              <p:spPr bwMode="auto">
                <a:xfrm>
                  <a:off x="3216" y="555"/>
                  <a:ext cx="471" cy="239"/>
                </a:xfrm>
                <a:prstGeom prst="ellipse">
                  <a:avLst/>
                </a:prstGeom>
                <a:solidFill>
                  <a:srgbClr val="C0C0C0"/>
                </a:solidFill>
                <a:ln w="12700">
                  <a:solidFill>
                    <a:schemeClr val="tx1"/>
                  </a:solidFill>
                  <a:round/>
                </a:ln>
              </p:spPr>
              <p:txBody>
                <a:bodyPr wrap="none" anchor="ctr"/>
                <a:lstStyle/>
                <a:p>
                  <a:endParaRPr lang="zh-CN" altLang="en-US"/>
                </a:p>
              </p:txBody>
            </p:sp>
            <p:sp>
              <p:nvSpPr>
                <p:cNvPr id="197" name="Oval 1495"/>
                <p:cNvSpPr>
                  <a:spLocks noChangeArrowheads="1"/>
                </p:cNvSpPr>
                <p:nvPr/>
              </p:nvSpPr>
              <p:spPr bwMode="auto">
                <a:xfrm rot="1080000">
                  <a:off x="3023" y="555"/>
                  <a:ext cx="265" cy="156"/>
                </a:xfrm>
                <a:prstGeom prst="ellipse">
                  <a:avLst/>
                </a:prstGeom>
                <a:solidFill>
                  <a:srgbClr val="C0C0C0"/>
                </a:solidFill>
                <a:ln w="12700">
                  <a:solidFill>
                    <a:schemeClr val="tx1"/>
                  </a:solidFill>
                  <a:round/>
                </a:ln>
              </p:spPr>
              <p:txBody>
                <a:bodyPr wrap="none" anchor="ctr"/>
                <a:lstStyle/>
                <a:p>
                  <a:endParaRPr lang="zh-CN" altLang="en-US"/>
                </a:p>
              </p:txBody>
            </p:sp>
            <p:sp>
              <p:nvSpPr>
                <p:cNvPr id="198" name="Oval 1496"/>
                <p:cNvSpPr>
                  <a:spLocks noChangeArrowheads="1"/>
                </p:cNvSpPr>
                <p:nvPr/>
              </p:nvSpPr>
              <p:spPr bwMode="auto">
                <a:xfrm>
                  <a:off x="2949" y="432"/>
                  <a:ext cx="217" cy="156"/>
                </a:xfrm>
                <a:prstGeom prst="ellipse">
                  <a:avLst/>
                </a:prstGeom>
                <a:solidFill>
                  <a:srgbClr val="C0C0C0"/>
                </a:solidFill>
                <a:ln w="12700">
                  <a:solidFill>
                    <a:schemeClr val="tx1"/>
                  </a:solidFill>
                  <a:round/>
                </a:ln>
              </p:spPr>
              <p:txBody>
                <a:bodyPr wrap="none" anchor="ctr"/>
                <a:lstStyle/>
                <a:p>
                  <a:endParaRPr lang="zh-CN" altLang="en-US"/>
                </a:p>
              </p:txBody>
            </p:sp>
            <p:sp>
              <p:nvSpPr>
                <p:cNvPr id="199" name="Oval 1497"/>
                <p:cNvSpPr>
                  <a:spLocks noChangeArrowheads="1"/>
                </p:cNvSpPr>
                <p:nvPr/>
              </p:nvSpPr>
              <p:spPr bwMode="auto">
                <a:xfrm rot="-1860000">
                  <a:off x="2984" y="310"/>
                  <a:ext cx="295" cy="156"/>
                </a:xfrm>
                <a:prstGeom prst="ellipse">
                  <a:avLst/>
                </a:prstGeom>
                <a:solidFill>
                  <a:srgbClr val="C0C0C0"/>
                </a:solidFill>
                <a:ln w="12700">
                  <a:solidFill>
                    <a:schemeClr val="tx1"/>
                  </a:solidFill>
                  <a:round/>
                </a:ln>
              </p:spPr>
              <p:txBody>
                <a:bodyPr wrap="none" anchor="ctr"/>
                <a:lstStyle/>
                <a:p>
                  <a:endParaRPr lang="zh-CN" altLang="en-US"/>
                </a:p>
              </p:txBody>
            </p:sp>
            <p:sp>
              <p:nvSpPr>
                <p:cNvPr id="200" name="Freeform 1498"/>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201" name="Freeform 1499"/>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202" name="Freeform 1500"/>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grpSp>
          <p:sp>
            <p:nvSpPr>
              <p:cNvPr id="203" name="Rectangle 1501"/>
              <p:cNvSpPr>
                <a:spLocks noChangeArrowheads="1"/>
              </p:cNvSpPr>
              <p:nvPr/>
            </p:nvSpPr>
            <p:spPr bwMode="auto">
              <a:xfrm>
                <a:off x="609451" y="1582346"/>
                <a:ext cx="1436144" cy="2278702"/>
              </a:xfrm>
              <a:prstGeom prst="rect">
                <a:avLst/>
              </a:prstGeom>
              <a:noFill/>
              <a:ln w="76200" cmpd="tri">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b="1" dirty="0">
                  <a:latin typeface="黑体" panose="02010609060101010101" pitchFamily="2" charset="-122"/>
                  <a:ea typeface="黑体" panose="02010609060101010101" pitchFamily="2" charset="-122"/>
                </a:endParaRPr>
              </a:p>
            </p:txBody>
          </p:sp>
        </p:gr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gn="ctr"/>
            <a:r>
              <a:rPr lang="zh-CN" altLang="en-US" dirty="0"/>
              <a:t>基本概念要清楚</a:t>
            </a:r>
            <a:endParaRPr lang="zh-CN" altLang="en-US" dirty="0"/>
          </a:p>
        </p:txBody>
      </p:sp>
      <p:sp>
        <p:nvSpPr>
          <p:cNvPr id="6" name="内容占位符 5"/>
          <p:cNvSpPr>
            <a:spLocks noGrp="1"/>
          </p:cNvSpPr>
          <p:nvPr>
            <p:ph idx="1"/>
          </p:nvPr>
        </p:nvSpPr>
        <p:spPr/>
        <p:txBody>
          <a:bodyPr/>
          <a:lstStyle/>
          <a:p>
            <a:r>
              <a:rPr lang="zh-CN" altLang="zh-CN" dirty="0">
                <a:solidFill>
                  <a:srgbClr val="FF0000"/>
                </a:solidFill>
              </a:rPr>
              <a:t>网络</a:t>
            </a:r>
            <a:r>
              <a:rPr lang="zh-CN" altLang="zh-CN" dirty="0"/>
              <a:t>把许多计算机连接在</a:t>
            </a:r>
            <a:r>
              <a:rPr lang="zh-CN" altLang="zh-CN" dirty="0" smtClean="0"/>
              <a:t>一起</a:t>
            </a:r>
            <a:r>
              <a:rPr lang="zh-CN" altLang="en-US" dirty="0" smtClean="0"/>
              <a:t>。</a:t>
            </a:r>
            <a:endParaRPr lang="en-US" altLang="zh-CN" dirty="0" smtClean="0"/>
          </a:p>
          <a:p>
            <a:r>
              <a:rPr lang="zh-CN" altLang="zh-CN" dirty="0" smtClean="0">
                <a:solidFill>
                  <a:srgbClr val="FF0000"/>
                </a:solidFill>
              </a:rPr>
              <a:t>互连</a:t>
            </a:r>
            <a:r>
              <a:rPr lang="zh-CN" altLang="zh-CN" dirty="0">
                <a:solidFill>
                  <a:srgbClr val="FF0000"/>
                </a:solidFill>
              </a:rPr>
              <a:t>网</a:t>
            </a:r>
            <a:r>
              <a:rPr lang="zh-CN" altLang="zh-CN" dirty="0"/>
              <a:t>则把许多网络通过路由器连接在</a:t>
            </a:r>
            <a:r>
              <a:rPr lang="zh-CN" altLang="zh-CN" dirty="0" smtClean="0"/>
              <a:t>一起</a:t>
            </a:r>
            <a:r>
              <a:rPr lang="zh-CN" altLang="en-US" dirty="0"/>
              <a:t>。</a:t>
            </a:r>
            <a:endParaRPr lang="en-US" altLang="zh-CN" dirty="0" smtClean="0"/>
          </a:p>
          <a:p>
            <a:r>
              <a:rPr lang="zh-CN" altLang="zh-CN" dirty="0" smtClean="0"/>
              <a:t>与</a:t>
            </a:r>
            <a:r>
              <a:rPr lang="zh-CN" altLang="zh-CN" dirty="0"/>
              <a:t>网络相连的计算机常称为</a:t>
            </a:r>
            <a:r>
              <a:rPr lang="zh-CN" altLang="zh-CN" dirty="0" smtClean="0">
                <a:solidFill>
                  <a:srgbClr val="0000CC"/>
                </a:solidFill>
              </a:rPr>
              <a:t>主机</a:t>
            </a:r>
            <a:r>
              <a:rPr lang="zh-CN" altLang="en-US" dirty="0" smtClean="0"/>
              <a:t>。</a:t>
            </a:r>
            <a:endParaRPr lang="zh-CN" altLang="en-US" dirty="0"/>
          </a:p>
        </p:txBody>
      </p:sp>
      <p:grpSp>
        <p:nvGrpSpPr>
          <p:cNvPr id="178" name="组合 177"/>
          <p:cNvGrpSpPr/>
          <p:nvPr/>
        </p:nvGrpSpPr>
        <p:grpSpPr>
          <a:xfrm>
            <a:off x="1496616" y="3068960"/>
            <a:ext cx="7848871" cy="3143460"/>
            <a:chOff x="1496616" y="3068960"/>
            <a:chExt cx="7848871" cy="3143460"/>
          </a:xfrm>
        </p:grpSpPr>
        <p:grpSp>
          <p:nvGrpSpPr>
            <p:cNvPr id="176" name="组合 175"/>
            <p:cNvGrpSpPr/>
            <p:nvPr/>
          </p:nvGrpSpPr>
          <p:grpSpPr>
            <a:xfrm>
              <a:off x="1496616" y="3068960"/>
              <a:ext cx="5625654" cy="3143460"/>
              <a:chOff x="2068165" y="2996953"/>
              <a:chExt cx="5625654" cy="3143460"/>
            </a:xfrm>
          </p:grpSpPr>
          <p:grpSp>
            <p:nvGrpSpPr>
              <p:cNvPr id="8" name="Group 1504"/>
              <p:cNvGrpSpPr/>
              <p:nvPr/>
            </p:nvGrpSpPr>
            <p:grpSpPr bwMode="auto">
              <a:xfrm>
                <a:off x="2775211" y="3490809"/>
                <a:ext cx="4021357" cy="2649604"/>
                <a:chOff x="109" y="1226"/>
                <a:chExt cx="2516" cy="1675"/>
              </a:xfrm>
            </p:grpSpPr>
            <p:grpSp>
              <p:nvGrpSpPr>
                <p:cNvPr id="123" name="Group 1505"/>
                <p:cNvGrpSpPr/>
                <p:nvPr/>
              </p:nvGrpSpPr>
              <p:grpSpPr bwMode="auto">
                <a:xfrm>
                  <a:off x="109" y="1226"/>
                  <a:ext cx="2516" cy="1675"/>
                  <a:chOff x="109" y="1226"/>
                  <a:chExt cx="2516" cy="1675"/>
                </a:xfrm>
              </p:grpSpPr>
              <p:grpSp>
                <p:nvGrpSpPr>
                  <p:cNvPr id="125" name="Group 1506"/>
                  <p:cNvGrpSpPr/>
                  <p:nvPr/>
                </p:nvGrpSpPr>
                <p:grpSpPr bwMode="auto">
                  <a:xfrm>
                    <a:off x="109" y="1226"/>
                    <a:ext cx="2516" cy="1675"/>
                    <a:chOff x="109" y="1226"/>
                    <a:chExt cx="2516" cy="1675"/>
                  </a:xfrm>
                </p:grpSpPr>
                <p:sp>
                  <p:nvSpPr>
                    <p:cNvPr id="127" name="Oval 1507"/>
                    <p:cNvSpPr>
                      <a:spLocks noChangeArrowheads="1"/>
                    </p:cNvSpPr>
                    <p:nvPr/>
                  </p:nvSpPr>
                  <p:spPr bwMode="auto">
                    <a:xfrm>
                      <a:off x="1749" y="1896"/>
                      <a:ext cx="876" cy="829"/>
                    </a:xfrm>
                    <a:prstGeom prst="ellipse">
                      <a:avLst/>
                    </a:prstGeom>
                    <a:solidFill>
                      <a:srgbClr val="DDDDDD"/>
                    </a:solidFill>
                    <a:ln w="9525">
                      <a:solidFill>
                        <a:srgbClr val="000000"/>
                      </a:solidFill>
                      <a:prstDash val="dash"/>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8" name="Oval 1508"/>
                    <p:cNvSpPr>
                      <a:spLocks noChangeArrowheads="1"/>
                    </p:cNvSpPr>
                    <p:nvPr/>
                  </p:nvSpPr>
                  <p:spPr bwMode="auto">
                    <a:xfrm>
                      <a:off x="109" y="1632"/>
                      <a:ext cx="859" cy="831"/>
                    </a:xfrm>
                    <a:prstGeom prst="ellipse">
                      <a:avLst/>
                    </a:prstGeom>
                    <a:solidFill>
                      <a:srgbClr val="DDDDDD"/>
                    </a:solidFill>
                    <a:ln w="9525">
                      <a:solidFill>
                        <a:srgbClr val="000000"/>
                      </a:solidFill>
                      <a:prstDash val="dash"/>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9" name="Oval 1509"/>
                    <p:cNvSpPr>
                      <a:spLocks noChangeArrowheads="1"/>
                    </p:cNvSpPr>
                    <p:nvPr/>
                  </p:nvSpPr>
                  <p:spPr bwMode="auto">
                    <a:xfrm>
                      <a:off x="1612" y="1341"/>
                      <a:ext cx="874" cy="802"/>
                    </a:xfrm>
                    <a:prstGeom prst="ellipse">
                      <a:avLst/>
                    </a:prstGeom>
                    <a:solidFill>
                      <a:srgbClr val="DDDDDD"/>
                    </a:solidFill>
                    <a:ln w="9525">
                      <a:solidFill>
                        <a:srgbClr val="000000"/>
                      </a:solidFill>
                      <a:prstDash val="dash"/>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0" name="Oval 1510"/>
                    <p:cNvSpPr>
                      <a:spLocks noChangeArrowheads="1"/>
                    </p:cNvSpPr>
                    <p:nvPr/>
                  </p:nvSpPr>
                  <p:spPr bwMode="auto">
                    <a:xfrm>
                      <a:off x="1152" y="2055"/>
                      <a:ext cx="875" cy="846"/>
                    </a:xfrm>
                    <a:prstGeom prst="ellipse">
                      <a:avLst/>
                    </a:prstGeom>
                    <a:solidFill>
                      <a:srgbClr val="DDDDDD"/>
                    </a:solidFill>
                    <a:ln w="9525">
                      <a:solidFill>
                        <a:srgbClr val="000000"/>
                      </a:solidFill>
                      <a:prstDash val="dash"/>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1" name="Oval 1511"/>
                    <p:cNvSpPr>
                      <a:spLocks noChangeArrowheads="1"/>
                    </p:cNvSpPr>
                    <p:nvPr/>
                  </p:nvSpPr>
                  <p:spPr bwMode="auto">
                    <a:xfrm>
                      <a:off x="400" y="1982"/>
                      <a:ext cx="874" cy="802"/>
                    </a:xfrm>
                    <a:prstGeom prst="ellipse">
                      <a:avLst/>
                    </a:prstGeom>
                    <a:solidFill>
                      <a:srgbClr val="DDDDDD"/>
                    </a:solidFill>
                    <a:ln w="9525">
                      <a:solidFill>
                        <a:srgbClr val="000000"/>
                      </a:solidFill>
                      <a:prstDash val="dash"/>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2" name="Oval 1512"/>
                    <p:cNvSpPr>
                      <a:spLocks noChangeArrowheads="1"/>
                    </p:cNvSpPr>
                    <p:nvPr/>
                  </p:nvSpPr>
                  <p:spPr bwMode="auto">
                    <a:xfrm>
                      <a:off x="1075" y="1226"/>
                      <a:ext cx="859" cy="829"/>
                    </a:xfrm>
                    <a:prstGeom prst="ellipse">
                      <a:avLst/>
                    </a:prstGeom>
                    <a:solidFill>
                      <a:srgbClr val="DDDDDD"/>
                    </a:solidFill>
                    <a:ln w="9525">
                      <a:solidFill>
                        <a:srgbClr val="000000"/>
                      </a:solidFill>
                      <a:prstDash val="dash"/>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3" name="Oval 1513"/>
                    <p:cNvSpPr>
                      <a:spLocks noChangeArrowheads="1"/>
                    </p:cNvSpPr>
                    <p:nvPr/>
                  </p:nvSpPr>
                  <p:spPr bwMode="auto">
                    <a:xfrm>
                      <a:off x="523" y="1226"/>
                      <a:ext cx="859" cy="799"/>
                    </a:xfrm>
                    <a:prstGeom prst="ellipse">
                      <a:avLst/>
                    </a:prstGeom>
                    <a:solidFill>
                      <a:srgbClr val="DDDDDD"/>
                    </a:solidFill>
                    <a:ln w="9525">
                      <a:solidFill>
                        <a:srgbClr val="000000"/>
                      </a:solidFill>
                      <a:prstDash val="dash"/>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26" name="Oval 1514"/>
                  <p:cNvSpPr>
                    <a:spLocks noChangeArrowheads="1"/>
                  </p:cNvSpPr>
                  <p:nvPr/>
                </p:nvSpPr>
                <p:spPr bwMode="auto">
                  <a:xfrm>
                    <a:off x="339" y="1414"/>
                    <a:ext cx="2085" cy="1152"/>
                  </a:xfrm>
                  <a:prstGeom prst="ellipse">
                    <a:avLst/>
                  </a:prstGeom>
                  <a:solidFill>
                    <a:srgbClr val="DDDDDD"/>
                  </a:solidFill>
                  <a:ln>
                    <a:noFill/>
                  </a:ln>
                  <a:extLst>
                    <a:ext uri="{91240B29-F687-4F45-9708-019B960494DF}">
                      <a14:hiddenLine xmlns:a14="http://schemas.microsoft.com/office/drawing/2010/main" w="9525">
                        <a:solidFill>
                          <a:srgbClr val="000000"/>
                        </a:solidFill>
                        <a:prstDash val="dash"/>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24" name="Freeform 1515"/>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 name="T14" fmla="*/ 0 60000 65536"/>
                    <a:gd name="T15" fmla="*/ 0 60000 65536"/>
                    <a:gd name="T16" fmla="*/ 0 60000 65536"/>
                    <a:gd name="T17" fmla="*/ 0 60000 65536"/>
                    <a:gd name="T18" fmla="*/ 0 60000 65536"/>
                    <a:gd name="T19" fmla="*/ 0 60000 65536"/>
                    <a:gd name="T20" fmla="*/ 0 60000 65536"/>
                    <a:gd name="T21" fmla="*/ 0 w 126"/>
                    <a:gd name="T22" fmla="*/ 0 h 224"/>
                    <a:gd name="T23" fmla="*/ 126 w 12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9" name="Line 1481"/>
              <p:cNvSpPr>
                <a:spLocks noChangeShapeType="1"/>
              </p:cNvSpPr>
              <p:nvPr/>
            </p:nvSpPr>
            <p:spPr bwMode="auto">
              <a:xfrm flipH="1">
                <a:off x="4744264" y="4904191"/>
                <a:ext cx="81441" cy="70669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 name="Line 1480"/>
              <p:cNvSpPr>
                <a:spLocks noChangeShapeType="1"/>
              </p:cNvSpPr>
              <p:nvPr/>
            </p:nvSpPr>
            <p:spPr bwMode="auto">
              <a:xfrm flipH="1" flipV="1">
                <a:off x="4237523" y="4542085"/>
                <a:ext cx="506742" cy="27449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 name="Line 1296"/>
              <p:cNvSpPr>
                <a:spLocks noChangeShapeType="1"/>
              </p:cNvSpPr>
              <p:nvPr/>
            </p:nvSpPr>
            <p:spPr bwMode="auto">
              <a:xfrm flipH="1" flipV="1">
                <a:off x="3995011" y="5466818"/>
                <a:ext cx="1324768" cy="23167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 name="Line 1297"/>
              <p:cNvSpPr>
                <a:spLocks noChangeShapeType="1"/>
              </p:cNvSpPr>
              <p:nvPr/>
            </p:nvSpPr>
            <p:spPr bwMode="auto">
              <a:xfrm flipV="1">
                <a:off x="4252001" y="3845128"/>
                <a:ext cx="409013" cy="8760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 name="Text Box 1318"/>
              <p:cNvSpPr txBox="1">
                <a:spLocks noChangeArrowheads="1"/>
              </p:cNvSpPr>
              <p:nvPr/>
            </p:nvSpPr>
            <p:spPr bwMode="auto">
              <a:xfrm>
                <a:off x="3224808" y="2996953"/>
                <a:ext cx="32784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互连网（网络的网络）</a:t>
                </a:r>
                <a:endParaRPr kumimoji="1" lang="zh-CN" altLang="en-US"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5" name="Line 1440"/>
              <p:cNvSpPr>
                <a:spLocks noChangeShapeType="1"/>
              </p:cNvSpPr>
              <p:nvPr/>
            </p:nvSpPr>
            <p:spPr bwMode="auto">
              <a:xfrm flipH="1">
                <a:off x="3513606" y="4551818"/>
                <a:ext cx="738395" cy="8760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 name="Line 1443"/>
              <p:cNvSpPr>
                <a:spLocks noChangeShapeType="1"/>
              </p:cNvSpPr>
              <p:nvPr/>
            </p:nvSpPr>
            <p:spPr bwMode="auto">
              <a:xfrm>
                <a:off x="4990396" y="3845128"/>
                <a:ext cx="492263" cy="17521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7" name="Line 1444"/>
              <p:cNvSpPr>
                <a:spLocks noChangeShapeType="1"/>
              </p:cNvSpPr>
              <p:nvPr/>
            </p:nvSpPr>
            <p:spPr bwMode="auto">
              <a:xfrm>
                <a:off x="5647351" y="4109894"/>
                <a:ext cx="738395" cy="79429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8" name="Line 1446"/>
              <p:cNvSpPr>
                <a:spLocks noChangeShapeType="1"/>
              </p:cNvSpPr>
              <p:nvPr/>
            </p:nvSpPr>
            <p:spPr bwMode="auto">
              <a:xfrm flipH="1">
                <a:off x="5482659" y="4197500"/>
                <a:ext cx="83250" cy="52953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9" name="Line 1447"/>
              <p:cNvSpPr>
                <a:spLocks noChangeShapeType="1"/>
              </p:cNvSpPr>
              <p:nvPr/>
            </p:nvSpPr>
            <p:spPr bwMode="auto">
              <a:xfrm flipV="1">
                <a:off x="4237523" y="4109894"/>
                <a:ext cx="1082255" cy="41466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0" name="Line 1448"/>
              <p:cNvSpPr>
                <a:spLocks noChangeShapeType="1"/>
              </p:cNvSpPr>
              <p:nvPr/>
            </p:nvSpPr>
            <p:spPr bwMode="auto">
              <a:xfrm>
                <a:off x="4005869" y="4020341"/>
                <a:ext cx="164692" cy="52953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1" name="Line 1449"/>
              <p:cNvSpPr>
                <a:spLocks noChangeShapeType="1"/>
              </p:cNvSpPr>
              <p:nvPr/>
            </p:nvSpPr>
            <p:spPr bwMode="auto">
              <a:xfrm flipV="1">
                <a:off x="4827515" y="4816584"/>
                <a:ext cx="573705" cy="17521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2" name="Line 1452"/>
              <p:cNvSpPr>
                <a:spLocks noChangeShapeType="1"/>
              </p:cNvSpPr>
              <p:nvPr/>
            </p:nvSpPr>
            <p:spPr bwMode="auto">
              <a:xfrm>
                <a:off x="5565910" y="4816584"/>
                <a:ext cx="738395" cy="8760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3" name="Line 1453"/>
              <p:cNvSpPr>
                <a:spLocks noChangeShapeType="1"/>
              </p:cNvSpPr>
              <p:nvPr/>
            </p:nvSpPr>
            <p:spPr bwMode="auto">
              <a:xfrm flipH="1">
                <a:off x="3902712" y="4684201"/>
                <a:ext cx="246132" cy="61713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4" name="Line 1456"/>
              <p:cNvSpPr>
                <a:spLocks noChangeShapeType="1"/>
              </p:cNvSpPr>
              <p:nvPr/>
            </p:nvSpPr>
            <p:spPr bwMode="auto">
              <a:xfrm>
                <a:off x="5482659" y="4904191"/>
                <a:ext cx="0" cy="61713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9" name="Line 1445"/>
              <p:cNvSpPr>
                <a:spLocks noChangeShapeType="1"/>
              </p:cNvSpPr>
              <p:nvPr/>
            </p:nvSpPr>
            <p:spPr bwMode="auto">
              <a:xfrm flipH="1">
                <a:off x="5565910" y="4991797"/>
                <a:ext cx="819836" cy="61908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pic>
            <p:nvPicPr>
              <p:cNvPr id="32" name="Picture 146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24429" y="4403861"/>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3" name="Picture 146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98133" y="5521328"/>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4" name="Picture 146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36528" y="4639425"/>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5" name="Picture 146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12042" y="4374660"/>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6" name="Picture 146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579574" y="3667968"/>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7" name="Picture 146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06613" y="5128073"/>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cxnSp>
            <p:nvCxnSpPr>
              <p:cNvPr id="141" name="直接连接符 140"/>
              <p:cNvCxnSpPr/>
              <p:nvPr/>
            </p:nvCxnSpPr>
            <p:spPr bwMode="auto">
              <a:xfrm>
                <a:off x="2718495" y="3951781"/>
                <a:ext cx="1026618" cy="9348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直接连接符 142"/>
              <p:cNvCxnSpPr/>
              <p:nvPr/>
            </p:nvCxnSpPr>
            <p:spPr bwMode="auto">
              <a:xfrm flipV="1">
                <a:off x="2376444" y="4766530"/>
                <a:ext cx="726563" cy="296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 name="直接连接符 144"/>
              <p:cNvCxnSpPr>
                <a:endCxn id="85" idx="2"/>
              </p:cNvCxnSpPr>
              <p:nvPr/>
            </p:nvCxnSpPr>
            <p:spPr bwMode="auto">
              <a:xfrm flipV="1">
                <a:off x="2594725" y="5584837"/>
                <a:ext cx="829611" cy="15973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直接连接符 147"/>
              <p:cNvCxnSpPr/>
              <p:nvPr/>
            </p:nvCxnSpPr>
            <p:spPr bwMode="auto">
              <a:xfrm flipH="1" flipV="1">
                <a:off x="5636218" y="5589627"/>
                <a:ext cx="1407271" cy="16921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直接连接符 149"/>
              <p:cNvCxnSpPr/>
              <p:nvPr/>
            </p:nvCxnSpPr>
            <p:spPr bwMode="auto">
              <a:xfrm flipH="1">
                <a:off x="6603581" y="4858856"/>
                <a:ext cx="871957" cy="8998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直接连接符 153"/>
              <p:cNvCxnSpPr/>
              <p:nvPr/>
            </p:nvCxnSpPr>
            <p:spPr bwMode="auto">
              <a:xfrm flipH="1">
                <a:off x="5768914" y="3897464"/>
                <a:ext cx="1270645" cy="2004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4" name="Picture 12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25208" y="36982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 name="Picture 126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57256" y="4562326"/>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 name="Picture 126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76444" y="54984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 name="Picture 126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8165" y="4562326"/>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 name="Picture 126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7216" y="5498430"/>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 name="Picture 127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0214" y="36982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 name="Group 1320"/>
              <p:cNvGrpSpPr/>
              <p:nvPr/>
            </p:nvGrpSpPr>
            <p:grpSpPr bwMode="auto">
              <a:xfrm>
                <a:off x="3595047" y="3755575"/>
                <a:ext cx="738395" cy="441925"/>
                <a:chOff x="2949" y="196"/>
                <a:chExt cx="941" cy="598"/>
              </a:xfrm>
            </p:grpSpPr>
            <p:sp>
              <p:nvSpPr>
                <p:cNvPr id="112" name="Oval 1321"/>
                <p:cNvSpPr>
                  <a:spLocks noChangeArrowheads="1"/>
                </p:cNvSpPr>
                <p:nvPr/>
              </p:nvSpPr>
              <p:spPr bwMode="auto">
                <a:xfrm>
                  <a:off x="3168" y="196"/>
                  <a:ext cx="407" cy="162"/>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3" name="Oval 1322"/>
                <p:cNvSpPr>
                  <a:spLocks noChangeArrowheads="1"/>
                </p:cNvSpPr>
                <p:nvPr/>
              </p:nvSpPr>
              <p:spPr bwMode="auto">
                <a:xfrm rot="900000">
                  <a:off x="3512" y="252"/>
                  <a:ext cx="275" cy="131"/>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4" name="Oval 1323"/>
                <p:cNvSpPr>
                  <a:spLocks noChangeArrowheads="1"/>
                </p:cNvSpPr>
                <p:nvPr/>
              </p:nvSpPr>
              <p:spPr bwMode="auto">
                <a:xfrm rot="1500000">
                  <a:off x="3650" y="385"/>
                  <a:ext cx="240" cy="153"/>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5" name="Oval 1324"/>
                <p:cNvSpPr>
                  <a:spLocks noChangeArrowheads="1"/>
                </p:cNvSpPr>
                <p:nvPr/>
              </p:nvSpPr>
              <p:spPr bwMode="auto">
                <a:xfrm rot="-1560000">
                  <a:off x="3573" y="537"/>
                  <a:ext cx="291" cy="18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6" name="Oval 1325"/>
                <p:cNvSpPr>
                  <a:spLocks noChangeArrowheads="1"/>
                </p:cNvSpPr>
                <p:nvPr/>
              </p:nvSpPr>
              <p:spPr bwMode="auto">
                <a:xfrm>
                  <a:off x="3216" y="555"/>
                  <a:ext cx="471" cy="23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7" name="Oval 1326"/>
                <p:cNvSpPr>
                  <a:spLocks noChangeArrowheads="1"/>
                </p:cNvSpPr>
                <p:nvPr/>
              </p:nvSpPr>
              <p:spPr bwMode="auto">
                <a:xfrm rot="1080000">
                  <a:off x="3023" y="555"/>
                  <a:ext cx="26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8" name="Oval 1327"/>
                <p:cNvSpPr>
                  <a:spLocks noChangeArrowheads="1"/>
                </p:cNvSpPr>
                <p:nvPr/>
              </p:nvSpPr>
              <p:spPr bwMode="auto">
                <a:xfrm>
                  <a:off x="2949" y="432"/>
                  <a:ext cx="217"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9" name="Oval 1328"/>
                <p:cNvSpPr>
                  <a:spLocks noChangeArrowheads="1"/>
                </p:cNvSpPr>
                <p:nvPr/>
              </p:nvSpPr>
              <p:spPr bwMode="auto">
                <a:xfrm rot="-1860000">
                  <a:off x="2984" y="310"/>
                  <a:ext cx="29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0" name="Freeform 1329"/>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1" name="Freeform 1330"/>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2" name="Freeform 1331"/>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26" name="Group 1344"/>
              <p:cNvGrpSpPr/>
              <p:nvPr/>
            </p:nvGrpSpPr>
            <p:grpSpPr bwMode="auto">
              <a:xfrm>
                <a:off x="5236528" y="3755575"/>
                <a:ext cx="738395" cy="617137"/>
                <a:chOff x="2949" y="196"/>
                <a:chExt cx="941" cy="598"/>
              </a:xfrm>
            </p:grpSpPr>
            <p:sp>
              <p:nvSpPr>
                <p:cNvPr id="101" name="Oval 1345"/>
                <p:cNvSpPr>
                  <a:spLocks noChangeArrowheads="1"/>
                </p:cNvSpPr>
                <p:nvPr/>
              </p:nvSpPr>
              <p:spPr bwMode="auto">
                <a:xfrm>
                  <a:off x="3168" y="196"/>
                  <a:ext cx="407" cy="162"/>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2" name="Oval 1346"/>
                <p:cNvSpPr>
                  <a:spLocks noChangeArrowheads="1"/>
                </p:cNvSpPr>
                <p:nvPr/>
              </p:nvSpPr>
              <p:spPr bwMode="auto">
                <a:xfrm rot="900000">
                  <a:off x="3512" y="252"/>
                  <a:ext cx="275" cy="131"/>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3" name="Oval 1347"/>
                <p:cNvSpPr>
                  <a:spLocks noChangeArrowheads="1"/>
                </p:cNvSpPr>
                <p:nvPr/>
              </p:nvSpPr>
              <p:spPr bwMode="auto">
                <a:xfrm rot="1500000">
                  <a:off x="3650" y="385"/>
                  <a:ext cx="240" cy="153"/>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4" name="Oval 1348"/>
                <p:cNvSpPr>
                  <a:spLocks noChangeArrowheads="1"/>
                </p:cNvSpPr>
                <p:nvPr/>
              </p:nvSpPr>
              <p:spPr bwMode="auto">
                <a:xfrm rot="-1560000">
                  <a:off x="3573" y="537"/>
                  <a:ext cx="291" cy="18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5" name="Oval 1349"/>
                <p:cNvSpPr>
                  <a:spLocks noChangeArrowheads="1"/>
                </p:cNvSpPr>
                <p:nvPr/>
              </p:nvSpPr>
              <p:spPr bwMode="auto">
                <a:xfrm>
                  <a:off x="3216" y="555"/>
                  <a:ext cx="471" cy="23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6" name="Oval 1350"/>
                <p:cNvSpPr>
                  <a:spLocks noChangeArrowheads="1"/>
                </p:cNvSpPr>
                <p:nvPr/>
              </p:nvSpPr>
              <p:spPr bwMode="auto">
                <a:xfrm rot="1080000">
                  <a:off x="3023" y="555"/>
                  <a:ext cx="26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7" name="Oval 1351"/>
                <p:cNvSpPr>
                  <a:spLocks noChangeArrowheads="1"/>
                </p:cNvSpPr>
                <p:nvPr/>
              </p:nvSpPr>
              <p:spPr bwMode="auto">
                <a:xfrm>
                  <a:off x="2949" y="432"/>
                  <a:ext cx="217"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8" name="Oval 1352"/>
                <p:cNvSpPr>
                  <a:spLocks noChangeArrowheads="1"/>
                </p:cNvSpPr>
                <p:nvPr/>
              </p:nvSpPr>
              <p:spPr bwMode="auto">
                <a:xfrm rot="-1860000">
                  <a:off x="2984" y="310"/>
                  <a:ext cx="29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9" name="Freeform 1353"/>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0" name="Freeform 1354"/>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1" name="Freeform 1355"/>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27" name="Group 1356"/>
              <p:cNvGrpSpPr/>
              <p:nvPr/>
            </p:nvGrpSpPr>
            <p:grpSpPr bwMode="auto">
              <a:xfrm rot="20527939">
                <a:off x="2894657" y="4429170"/>
                <a:ext cx="767352" cy="527584"/>
                <a:chOff x="2949" y="196"/>
                <a:chExt cx="941" cy="598"/>
              </a:xfrm>
            </p:grpSpPr>
            <p:sp>
              <p:nvSpPr>
                <p:cNvPr id="90" name="Oval 1357"/>
                <p:cNvSpPr>
                  <a:spLocks noChangeArrowheads="1"/>
                </p:cNvSpPr>
                <p:nvPr/>
              </p:nvSpPr>
              <p:spPr bwMode="auto">
                <a:xfrm>
                  <a:off x="3168" y="196"/>
                  <a:ext cx="407" cy="162"/>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1" name="Oval 1358"/>
                <p:cNvSpPr>
                  <a:spLocks noChangeArrowheads="1"/>
                </p:cNvSpPr>
                <p:nvPr/>
              </p:nvSpPr>
              <p:spPr bwMode="auto">
                <a:xfrm rot="900000">
                  <a:off x="3512" y="252"/>
                  <a:ext cx="275" cy="131"/>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2" name="Oval 1359"/>
                <p:cNvSpPr>
                  <a:spLocks noChangeArrowheads="1"/>
                </p:cNvSpPr>
                <p:nvPr/>
              </p:nvSpPr>
              <p:spPr bwMode="auto">
                <a:xfrm rot="1500000">
                  <a:off x="3650" y="385"/>
                  <a:ext cx="240" cy="153"/>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3" name="Oval 1360"/>
                <p:cNvSpPr>
                  <a:spLocks noChangeArrowheads="1"/>
                </p:cNvSpPr>
                <p:nvPr/>
              </p:nvSpPr>
              <p:spPr bwMode="auto">
                <a:xfrm rot="-1560000">
                  <a:off x="3573" y="537"/>
                  <a:ext cx="291" cy="18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4" name="Oval 1361"/>
                <p:cNvSpPr>
                  <a:spLocks noChangeArrowheads="1"/>
                </p:cNvSpPr>
                <p:nvPr/>
              </p:nvSpPr>
              <p:spPr bwMode="auto">
                <a:xfrm>
                  <a:off x="3216" y="555"/>
                  <a:ext cx="471" cy="23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5" name="Oval 1362"/>
                <p:cNvSpPr>
                  <a:spLocks noChangeArrowheads="1"/>
                </p:cNvSpPr>
                <p:nvPr/>
              </p:nvSpPr>
              <p:spPr bwMode="auto">
                <a:xfrm rot="1080000">
                  <a:off x="3023" y="555"/>
                  <a:ext cx="26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6" name="Oval 1363"/>
                <p:cNvSpPr>
                  <a:spLocks noChangeArrowheads="1"/>
                </p:cNvSpPr>
                <p:nvPr/>
              </p:nvSpPr>
              <p:spPr bwMode="auto">
                <a:xfrm>
                  <a:off x="2949" y="432"/>
                  <a:ext cx="217"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7" name="Oval 1364"/>
                <p:cNvSpPr>
                  <a:spLocks noChangeArrowheads="1"/>
                </p:cNvSpPr>
                <p:nvPr/>
              </p:nvSpPr>
              <p:spPr bwMode="auto">
                <a:xfrm rot="-1860000">
                  <a:off x="2984" y="310"/>
                  <a:ext cx="29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8" name="Freeform 1365"/>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9" name="Freeform 1366"/>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0" name="Freeform 1367"/>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28" name="Group 1428"/>
              <p:cNvGrpSpPr/>
              <p:nvPr/>
            </p:nvGrpSpPr>
            <p:grpSpPr bwMode="auto">
              <a:xfrm rot="20745072">
                <a:off x="3410448" y="5180638"/>
                <a:ext cx="655145" cy="617137"/>
                <a:chOff x="2949" y="196"/>
                <a:chExt cx="941" cy="598"/>
              </a:xfrm>
            </p:grpSpPr>
            <p:sp>
              <p:nvSpPr>
                <p:cNvPr id="79" name="Oval 1429"/>
                <p:cNvSpPr>
                  <a:spLocks noChangeArrowheads="1"/>
                </p:cNvSpPr>
                <p:nvPr/>
              </p:nvSpPr>
              <p:spPr bwMode="auto">
                <a:xfrm>
                  <a:off x="3168" y="196"/>
                  <a:ext cx="407" cy="162"/>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0" name="Oval 1430"/>
                <p:cNvSpPr>
                  <a:spLocks noChangeArrowheads="1"/>
                </p:cNvSpPr>
                <p:nvPr/>
              </p:nvSpPr>
              <p:spPr bwMode="auto">
                <a:xfrm rot="900000">
                  <a:off x="3512" y="252"/>
                  <a:ext cx="275" cy="131"/>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1" name="Oval 1431"/>
                <p:cNvSpPr>
                  <a:spLocks noChangeArrowheads="1"/>
                </p:cNvSpPr>
                <p:nvPr/>
              </p:nvSpPr>
              <p:spPr bwMode="auto">
                <a:xfrm rot="1500000">
                  <a:off x="3650" y="385"/>
                  <a:ext cx="240" cy="153"/>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2" name="Oval 1432"/>
                <p:cNvSpPr>
                  <a:spLocks noChangeArrowheads="1"/>
                </p:cNvSpPr>
                <p:nvPr/>
              </p:nvSpPr>
              <p:spPr bwMode="auto">
                <a:xfrm rot="-1560000">
                  <a:off x="3573" y="537"/>
                  <a:ext cx="291" cy="18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3" name="Oval 1433"/>
                <p:cNvSpPr>
                  <a:spLocks noChangeArrowheads="1"/>
                </p:cNvSpPr>
                <p:nvPr/>
              </p:nvSpPr>
              <p:spPr bwMode="auto">
                <a:xfrm>
                  <a:off x="3216" y="555"/>
                  <a:ext cx="471" cy="23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4" name="Oval 1434"/>
                <p:cNvSpPr>
                  <a:spLocks noChangeArrowheads="1"/>
                </p:cNvSpPr>
                <p:nvPr/>
              </p:nvSpPr>
              <p:spPr bwMode="auto">
                <a:xfrm rot="1080000">
                  <a:off x="3023" y="555"/>
                  <a:ext cx="26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5" name="Oval 1435"/>
                <p:cNvSpPr>
                  <a:spLocks noChangeArrowheads="1"/>
                </p:cNvSpPr>
                <p:nvPr/>
              </p:nvSpPr>
              <p:spPr bwMode="auto">
                <a:xfrm>
                  <a:off x="2949" y="432"/>
                  <a:ext cx="217"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6" name="Oval 1436"/>
                <p:cNvSpPr>
                  <a:spLocks noChangeArrowheads="1"/>
                </p:cNvSpPr>
                <p:nvPr/>
              </p:nvSpPr>
              <p:spPr bwMode="auto">
                <a:xfrm rot="-1860000">
                  <a:off x="2984" y="310"/>
                  <a:ext cx="29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7" name="Freeform 143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8" name="Freeform 143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9" name="Freeform 143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30" name="Group 1404"/>
              <p:cNvGrpSpPr/>
              <p:nvPr/>
            </p:nvGrpSpPr>
            <p:grpSpPr bwMode="auto">
              <a:xfrm rot="20933218">
                <a:off x="5241958" y="5332489"/>
                <a:ext cx="611710" cy="523690"/>
                <a:chOff x="2949" y="196"/>
                <a:chExt cx="941" cy="598"/>
              </a:xfrm>
            </p:grpSpPr>
            <p:sp>
              <p:nvSpPr>
                <p:cNvPr id="68" name="Oval 1405"/>
                <p:cNvSpPr>
                  <a:spLocks noChangeArrowheads="1"/>
                </p:cNvSpPr>
                <p:nvPr/>
              </p:nvSpPr>
              <p:spPr bwMode="auto">
                <a:xfrm>
                  <a:off x="3168" y="196"/>
                  <a:ext cx="407" cy="162"/>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9" name="Oval 1406"/>
                <p:cNvSpPr>
                  <a:spLocks noChangeArrowheads="1"/>
                </p:cNvSpPr>
                <p:nvPr/>
              </p:nvSpPr>
              <p:spPr bwMode="auto">
                <a:xfrm rot="900000">
                  <a:off x="3512" y="252"/>
                  <a:ext cx="275" cy="131"/>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0" name="Oval 1407"/>
                <p:cNvSpPr>
                  <a:spLocks noChangeArrowheads="1"/>
                </p:cNvSpPr>
                <p:nvPr/>
              </p:nvSpPr>
              <p:spPr bwMode="auto">
                <a:xfrm rot="1500000">
                  <a:off x="3650" y="385"/>
                  <a:ext cx="240" cy="153"/>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1" name="Oval 1408"/>
                <p:cNvSpPr>
                  <a:spLocks noChangeArrowheads="1"/>
                </p:cNvSpPr>
                <p:nvPr/>
              </p:nvSpPr>
              <p:spPr bwMode="auto">
                <a:xfrm rot="-1560000">
                  <a:off x="3573" y="537"/>
                  <a:ext cx="291" cy="18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2" name="Oval 1409"/>
                <p:cNvSpPr>
                  <a:spLocks noChangeArrowheads="1"/>
                </p:cNvSpPr>
                <p:nvPr/>
              </p:nvSpPr>
              <p:spPr bwMode="auto">
                <a:xfrm>
                  <a:off x="3216" y="555"/>
                  <a:ext cx="471" cy="23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3" name="Oval 1410"/>
                <p:cNvSpPr>
                  <a:spLocks noChangeArrowheads="1"/>
                </p:cNvSpPr>
                <p:nvPr/>
              </p:nvSpPr>
              <p:spPr bwMode="auto">
                <a:xfrm rot="1080000">
                  <a:off x="3023" y="555"/>
                  <a:ext cx="26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4" name="Oval 1411"/>
                <p:cNvSpPr>
                  <a:spLocks noChangeArrowheads="1"/>
                </p:cNvSpPr>
                <p:nvPr/>
              </p:nvSpPr>
              <p:spPr bwMode="auto">
                <a:xfrm>
                  <a:off x="2949" y="432"/>
                  <a:ext cx="217"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5" name="Oval 1412"/>
                <p:cNvSpPr>
                  <a:spLocks noChangeArrowheads="1"/>
                </p:cNvSpPr>
                <p:nvPr/>
              </p:nvSpPr>
              <p:spPr bwMode="auto">
                <a:xfrm rot="-1860000">
                  <a:off x="2984" y="310"/>
                  <a:ext cx="29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6" name="Freeform 1413"/>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7" name="Freeform 1414"/>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8" name="Freeform 1415"/>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31" name="Group 1416"/>
              <p:cNvGrpSpPr/>
              <p:nvPr/>
            </p:nvGrpSpPr>
            <p:grpSpPr bwMode="auto">
              <a:xfrm rot="282232">
                <a:off x="6139614" y="4732872"/>
                <a:ext cx="644286" cy="441925"/>
                <a:chOff x="2949" y="196"/>
                <a:chExt cx="941" cy="598"/>
              </a:xfrm>
            </p:grpSpPr>
            <p:sp>
              <p:nvSpPr>
                <p:cNvPr id="57" name="Oval 1417"/>
                <p:cNvSpPr>
                  <a:spLocks noChangeArrowheads="1"/>
                </p:cNvSpPr>
                <p:nvPr/>
              </p:nvSpPr>
              <p:spPr bwMode="auto">
                <a:xfrm>
                  <a:off x="3168" y="196"/>
                  <a:ext cx="407" cy="162"/>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8" name="Oval 1418"/>
                <p:cNvSpPr>
                  <a:spLocks noChangeArrowheads="1"/>
                </p:cNvSpPr>
                <p:nvPr/>
              </p:nvSpPr>
              <p:spPr bwMode="auto">
                <a:xfrm rot="900000">
                  <a:off x="3512" y="252"/>
                  <a:ext cx="275" cy="131"/>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9" name="Oval 1419"/>
                <p:cNvSpPr>
                  <a:spLocks noChangeArrowheads="1"/>
                </p:cNvSpPr>
                <p:nvPr/>
              </p:nvSpPr>
              <p:spPr bwMode="auto">
                <a:xfrm rot="1500000">
                  <a:off x="3650" y="385"/>
                  <a:ext cx="240" cy="153"/>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0" name="Oval 1420"/>
                <p:cNvSpPr>
                  <a:spLocks noChangeArrowheads="1"/>
                </p:cNvSpPr>
                <p:nvPr/>
              </p:nvSpPr>
              <p:spPr bwMode="auto">
                <a:xfrm rot="-1560000">
                  <a:off x="3573" y="537"/>
                  <a:ext cx="291" cy="18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1" name="Oval 1421"/>
                <p:cNvSpPr>
                  <a:spLocks noChangeArrowheads="1"/>
                </p:cNvSpPr>
                <p:nvPr/>
              </p:nvSpPr>
              <p:spPr bwMode="auto">
                <a:xfrm>
                  <a:off x="3216" y="555"/>
                  <a:ext cx="471" cy="23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2" name="Oval 1422"/>
                <p:cNvSpPr>
                  <a:spLocks noChangeArrowheads="1"/>
                </p:cNvSpPr>
                <p:nvPr/>
              </p:nvSpPr>
              <p:spPr bwMode="auto">
                <a:xfrm rot="1080000">
                  <a:off x="3023" y="555"/>
                  <a:ext cx="26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3" name="Oval 1423"/>
                <p:cNvSpPr>
                  <a:spLocks noChangeArrowheads="1"/>
                </p:cNvSpPr>
                <p:nvPr/>
              </p:nvSpPr>
              <p:spPr bwMode="auto">
                <a:xfrm>
                  <a:off x="2949" y="432"/>
                  <a:ext cx="217"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4" name="Oval 1424"/>
                <p:cNvSpPr>
                  <a:spLocks noChangeArrowheads="1"/>
                </p:cNvSpPr>
                <p:nvPr/>
              </p:nvSpPr>
              <p:spPr bwMode="auto">
                <a:xfrm rot="-1860000">
                  <a:off x="2984" y="310"/>
                  <a:ext cx="29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5" name="Freeform 1425"/>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6" name="Freeform 1426"/>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7" name="Freeform 1427"/>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38" name="Group 1468"/>
              <p:cNvGrpSpPr/>
              <p:nvPr/>
            </p:nvGrpSpPr>
            <p:grpSpPr bwMode="auto">
              <a:xfrm rot="20933218">
                <a:off x="4463747" y="4647213"/>
                <a:ext cx="725726" cy="603510"/>
                <a:chOff x="2949" y="196"/>
                <a:chExt cx="941" cy="598"/>
              </a:xfrm>
            </p:grpSpPr>
            <p:sp>
              <p:nvSpPr>
                <p:cNvPr id="46" name="Oval 1469"/>
                <p:cNvSpPr>
                  <a:spLocks noChangeArrowheads="1"/>
                </p:cNvSpPr>
                <p:nvPr/>
              </p:nvSpPr>
              <p:spPr bwMode="auto">
                <a:xfrm>
                  <a:off x="3168" y="196"/>
                  <a:ext cx="407" cy="162"/>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7" name="Oval 1470"/>
                <p:cNvSpPr>
                  <a:spLocks noChangeArrowheads="1"/>
                </p:cNvSpPr>
                <p:nvPr/>
              </p:nvSpPr>
              <p:spPr bwMode="auto">
                <a:xfrm rot="900000">
                  <a:off x="3512" y="252"/>
                  <a:ext cx="275" cy="131"/>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8" name="Oval 1471"/>
                <p:cNvSpPr>
                  <a:spLocks noChangeArrowheads="1"/>
                </p:cNvSpPr>
                <p:nvPr/>
              </p:nvSpPr>
              <p:spPr bwMode="auto">
                <a:xfrm rot="1500000">
                  <a:off x="3650" y="385"/>
                  <a:ext cx="240" cy="153"/>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9" name="Oval 1472"/>
                <p:cNvSpPr>
                  <a:spLocks noChangeArrowheads="1"/>
                </p:cNvSpPr>
                <p:nvPr/>
              </p:nvSpPr>
              <p:spPr bwMode="auto">
                <a:xfrm rot="-1560000">
                  <a:off x="3573" y="537"/>
                  <a:ext cx="291" cy="18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0" name="Oval 1473"/>
                <p:cNvSpPr>
                  <a:spLocks noChangeArrowheads="1"/>
                </p:cNvSpPr>
                <p:nvPr/>
              </p:nvSpPr>
              <p:spPr bwMode="auto">
                <a:xfrm>
                  <a:off x="3216" y="555"/>
                  <a:ext cx="471" cy="23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1" name="Oval 1474"/>
                <p:cNvSpPr>
                  <a:spLocks noChangeArrowheads="1"/>
                </p:cNvSpPr>
                <p:nvPr/>
              </p:nvSpPr>
              <p:spPr bwMode="auto">
                <a:xfrm rot="1080000">
                  <a:off x="3023" y="555"/>
                  <a:ext cx="26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2" name="Oval 1475"/>
                <p:cNvSpPr>
                  <a:spLocks noChangeArrowheads="1"/>
                </p:cNvSpPr>
                <p:nvPr/>
              </p:nvSpPr>
              <p:spPr bwMode="auto">
                <a:xfrm>
                  <a:off x="2949" y="432"/>
                  <a:ext cx="217"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3" name="Oval 1476"/>
                <p:cNvSpPr>
                  <a:spLocks noChangeArrowheads="1"/>
                </p:cNvSpPr>
                <p:nvPr/>
              </p:nvSpPr>
              <p:spPr bwMode="auto">
                <a:xfrm rot="-1860000">
                  <a:off x="2984" y="310"/>
                  <a:ext cx="29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4" name="Freeform 147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5" name="Freeform 147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6" name="Freeform 147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39" name="Text Box 1524"/>
              <p:cNvSpPr txBox="1">
                <a:spLocks noChangeArrowheads="1"/>
              </p:cNvSpPr>
              <p:nvPr/>
            </p:nvSpPr>
            <p:spPr bwMode="auto">
              <a:xfrm>
                <a:off x="4495150" y="4787860"/>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网络</a:t>
                </a:r>
                <a:endPar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0" name="Text Box 1524"/>
              <p:cNvSpPr txBox="1">
                <a:spLocks noChangeArrowheads="1"/>
              </p:cNvSpPr>
              <p:nvPr/>
            </p:nvSpPr>
            <p:spPr bwMode="auto">
              <a:xfrm>
                <a:off x="6151334" y="4758796"/>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网络</a:t>
                </a:r>
                <a:endPar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1" name="Text Box 1524"/>
              <p:cNvSpPr txBox="1">
                <a:spLocks noChangeArrowheads="1"/>
              </p:cNvSpPr>
              <p:nvPr/>
            </p:nvSpPr>
            <p:spPr bwMode="auto">
              <a:xfrm>
                <a:off x="3445696" y="5276471"/>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网络</a:t>
                </a:r>
                <a:endPar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2" name="Text Box 1524"/>
              <p:cNvSpPr txBox="1">
                <a:spLocks noChangeArrowheads="1"/>
              </p:cNvSpPr>
              <p:nvPr/>
            </p:nvSpPr>
            <p:spPr bwMode="auto">
              <a:xfrm>
                <a:off x="5304351" y="3841672"/>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网络</a:t>
                </a:r>
                <a:endPar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3" name="Text Box 1524"/>
              <p:cNvSpPr txBox="1">
                <a:spLocks noChangeArrowheads="1"/>
              </p:cNvSpPr>
              <p:nvPr/>
            </p:nvSpPr>
            <p:spPr bwMode="auto">
              <a:xfrm>
                <a:off x="2973340" y="4524086"/>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网络</a:t>
                </a:r>
                <a:endParaRPr kumimoji="1" lang="zh-CN" altLang="en-US"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4" name="Text Box 1524"/>
              <p:cNvSpPr txBox="1">
                <a:spLocks noChangeArrowheads="1"/>
              </p:cNvSpPr>
              <p:nvPr/>
            </p:nvSpPr>
            <p:spPr bwMode="auto">
              <a:xfrm>
                <a:off x="3656856" y="3779748"/>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网络</a:t>
                </a:r>
                <a:endPar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5" name="Text Box 1524"/>
              <p:cNvSpPr txBox="1">
                <a:spLocks noChangeArrowheads="1"/>
              </p:cNvSpPr>
              <p:nvPr/>
            </p:nvSpPr>
            <p:spPr bwMode="auto">
              <a:xfrm>
                <a:off x="5251868" y="5404960"/>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网络</a:t>
                </a:r>
                <a:endParaRPr kumimoji="1" lang="zh-CN" altLang="en-US"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5" name="矩形 174"/>
              <p:cNvSpPr/>
              <p:nvPr/>
            </p:nvSpPr>
            <p:spPr>
              <a:xfrm>
                <a:off x="6702960" y="3356992"/>
                <a:ext cx="649537"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b="1" kern="0" dirty="0">
                    <a:solidFill>
                      <a:srgbClr val="000000"/>
                    </a:solidFill>
                    <a:ea typeface="黑体" panose="02010609060101010101" pitchFamily="2" charset="-122"/>
                  </a:rPr>
                  <a:t>主机</a:t>
                </a:r>
                <a:endParaRPr kumimoji="1" lang="zh-CN" altLang="en-US" b="1" kern="0" dirty="0">
                  <a:solidFill>
                    <a:srgbClr val="000000"/>
                  </a:solidFill>
                  <a:ea typeface="黑体" panose="02010609060101010101" pitchFamily="2" charset="-122"/>
                </a:endParaRPr>
              </a:p>
            </p:txBody>
          </p:sp>
        </p:grpSp>
        <p:sp>
          <p:nvSpPr>
            <p:cNvPr id="177" name="矩形 176"/>
            <p:cNvSpPr/>
            <p:nvPr/>
          </p:nvSpPr>
          <p:spPr>
            <a:xfrm>
              <a:off x="7290080" y="3704975"/>
              <a:ext cx="2055407" cy="1569660"/>
            </a:xfrm>
            <a:prstGeom prst="rect">
              <a:avLst/>
            </a:prstGeom>
            <a:solidFill>
              <a:srgbClr val="FFFF00"/>
            </a:solidFill>
            <a:ln>
              <a:solidFill>
                <a:srgbClr val="000099"/>
              </a:solidFill>
            </a:ln>
          </p:spPr>
          <p:txBody>
            <a:bodyPr wrap="square">
              <a:spAutoFit/>
            </a:bodyPr>
            <a:lstStyle/>
            <a:p>
              <a:r>
                <a:rPr lang="zh-CN" altLang="zh-CN" sz="2400" b="1" dirty="0" smtClean="0">
                  <a:latin typeface="+mn-lt"/>
                  <a:ea typeface="黑体" panose="02010609060101010101" pitchFamily="2" charset="-122"/>
                </a:rPr>
                <a:t>主机</a:t>
              </a:r>
              <a:r>
                <a:rPr lang="zh-CN" altLang="en-US" sz="2400" b="1" dirty="0" smtClean="0">
                  <a:latin typeface="+mn-lt"/>
                  <a:ea typeface="黑体" panose="02010609060101010101" pitchFamily="2" charset="-122"/>
                </a:rPr>
                <a:t>可以是计算机，也可以是</a:t>
              </a:r>
              <a:r>
                <a:rPr lang="zh-CN" altLang="zh-CN" sz="2400" b="1" dirty="0" smtClean="0">
                  <a:latin typeface="+mn-lt"/>
                  <a:ea typeface="黑体" panose="02010609060101010101" pitchFamily="2" charset="-122"/>
                </a:rPr>
                <a:t>智能手机</a:t>
              </a:r>
              <a:r>
                <a:rPr lang="zh-CN" altLang="en-US" sz="2400" b="1" dirty="0" smtClean="0">
                  <a:latin typeface="+mn-lt"/>
                  <a:ea typeface="黑体" panose="02010609060101010101" pitchFamily="2" charset="-122"/>
                </a:rPr>
                <a:t>等</a:t>
              </a:r>
              <a:r>
                <a:rPr lang="zh-CN" altLang="zh-CN" sz="2400" b="1" dirty="0" smtClean="0">
                  <a:latin typeface="+mn-lt"/>
                  <a:ea typeface="黑体" panose="02010609060101010101" pitchFamily="2" charset="-122"/>
                </a:rPr>
                <a:t>智能机器</a:t>
              </a:r>
              <a:r>
                <a:rPr lang="zh-CN" altLang="zh-CN" sz="2400" b="1" dirty="0">
                  <a:latin typeface="+mn-lt"/>
                  <a:ea typeface="黑体" panose="02010609060101010101" pitchFamily="2" charset="-122"/>
                </a:rPr>
                <a:t>。</a:t>
              </a:r>
              <a:endParaRPr lang="zh-CN" altLang="en-US" sz="2400" b="1" dirty="0">
                <a:latin typeface="+mn-lt"/>
                <a:ea typeface="黑体" panose="02010609060101010101" pitchFamily="2" charset="-122"/>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1.2.2  </a:t>
            </a:r>
            <a:r>
              <a:rPr lang="zh-CN" altLang="zh-CN" sz="3600" dirty="0" smtClean="0"/>
              <a:t>互联网</a:t>
            </a:r>
            <a:r>
              <a:rPr lang="zh-CN" altLang="zh-CN" sz="3600" dirty="0"/>
              <a:t>基础结构发展的三个阶段</a:t>
            </a:r>
            <a:endParaRPr lang="zh-CN" altLang="en-US" sz="3600" dirty="0"/>
          </a:p>
        </p:txBody>
      </p:sp>
      <p:sp>
        <p:nvSpPr>
          <p:cNvPr id="3" name="内容占位符 2"/>
          <p:cNvSpPr>
            <a:spLocks noGrp="1"/>
          </p:cNvSpPr>
          <p:nvPr>
            <p:ph idx="1"/>
          </p:nvPr>
        </p:nvSpPr>
        <p:spPr/>
        <p:txBody>
          <a:bodyPr/>
          <a:lstStyle/>
          <a:p>
            <a:r>
              <a:rPr lang="zh-CN" altLang="en-US" dirty="0">
                <a:solidFill>
                  <a:srgbClr val="FF0000"/>
                </a:solidFill>
              </a:rPr>
              <a:t>第一</a:t>
            </a:r>
            <a:r>
              <a:rPr lang="zh-CN" altLang="en-US" dirty="0" smtClean="0">
                <a:solidFill>
                  <a:srgbClr val="FF0000"/>
                </a:solidFill>
              </a:rPr>
              <a:t>阶段：</a:t>
            </a:r>
            <a:r>
              <a:rPr lang="zh-CN" altLang="en-US" dirty="0" smtClean="0"/>
              <a:t>从</a:t>
            </a:r>
            <a:r>
              <a:rPr lang="zh-CN" altLang="en-US" dirty="0"/>
              <a:t>单个网络 </a:t>
            </a:r>
            <a:r>
              <a:rPr lang="en-US" altLang="zh-CN" dirty="0"/>
              <a:t>ARPANET </a:t>
            </a:r>
            <a:r>
              <a:rPr lang="zh-CN" altLang="en-US" dirty="0"/>
              <a:t>向互联网发展的过程。 </a:t>
            </a:r>
            <a:endParaRPr lang="zh-CN" altLang="en-US" dirty="0"/>
          </a:p>
          <a:p>
            <a:r>
              <a:rPr lang="en-US" altLang="zh-CN" dirty="0"/>
              <a:t>1983 </a:t>
            </a:r>
            <a:r>
              <a:rPr lang="zh-CN" altLang="en-US" dirty="0" smtClean="0"/>
              <a:t>年， </a:t>
            </a:r>
            <a:r>
              <a:rPr lang="en-US" altLang="zh-CN" dirty="0"/>
              <a:t>TCP/IP </a:t>
            </a:r>
            <a:r>
              <a:rPr lang="zh-CN" altLang="en-US" dirty="0"/>
              <a:t>协议成为 </a:t>
            </a:r>
            <a:r>
              <a:rPr lang="en-US" altLang="zh-CN" dirty="0"/>
              <a:t>ARPANET </a:t>
            </a:r>
            <a:r>
              <a:rPr lang="zh-CN" altLang="en-US" dirty="0"/>
              <a:t>上的标准</a:t>
            </a:r>
            <a:r>
              <a:rPr lang="zh-CN" altLang="en-US" dirty="0" smtClean="0"/>
              <a:t>协议，</a:t>
            </a:r>
            <a:r>
              <a:rPr lang="zh-CN" altLang="zh-CN" dirty="0"/>
              <a:t>使得所有</a:t>
            </a:r>
            <a:r>
              <a:rPr lang="zh-CN" altLang="zh-CN" dirty="0" smtClean="0"/>
              <a:t>使用</a:t>
            </a:r>
            <a:r>
              <a:rPr lang="en-US" altLang="zh-CN" dirty="0" smtClean="0"/>
              <a:t> TCP/IP </a:t>
            </a:r>
            <a:r>
              <a:rPr lang="zh-CN" altLang="zh-CN" dirty="0" smtClean="0"/>
              <a:t>协议</a:t>
            </a:r>
            <a:r>
              <a:rPr lang="zh-CN" altLang="zh-CN" dirty="0"/>
              <a:t>的计算机都能利用互连网相互</a:t>
            </a:r>
            <a:r>
              <a:rPr lang="zh-CN" altLang="zh-CN" dirty="0" smtClean="0"/>
              <a:t>通信</a:t>
            </a:r>
            <a:r>
              <a:rPr lang="zh-CN" altLang="en-US" dirty="0" smtClean="0"/>
              <a:t>。</a:t>
            </a:r>
            <a:endParaRPr lang="zh-CN" altLang="en-US" dirty="0"/>
          </a:p>
          <a:p>
            <a:r>
              <a:rPr lang="zh-CN" altLang="en-US" dirty="0"/>
              <a:t>人们把 </a:t>
            </a:r>
            <a:r>
              <a:rPr lang="en-US" altLang="zh-CN" dirty="0"/>
              <a:t>1983 </a:t>
            </a:r>
            <a:r>
              <a:rPr lang="zh-CN" altLang="en-US" dirty="0"/>
              <a:t>年</a:t>
            </a:r>
            <a:r>
              <a:rPr lang="zh-CN" altLang="en-US" dirty="0" smtClean="0"/>
              <a:t>作为互联网的</a:t>
            </a:r>
            <a:r>
              <a:rPr lang="zh-CN" altLang="en-US" dirty="0"/>
              <a:t>诞生时间</a:t>
            </a:r>
            <a:r>
              <a:rPr lang="zh-CN" altLang="en-US" dirty="0" smtClean="0"/>
              <a:t>。</a:t>
            </a:r>
            <a:endParaRPr lang="en-US" altLang="zh-CN" dirty="0" smtClean="0"/>
          </a:p>
          <a:p>
            <a:r>
              <a:rPr lang="en-US" altLang="zh-CN" dirty="0"/>
              <a:t>1990</a:t>
            </a:r>
            <a:r>
              <a:rPr lang="zh-CN" altLang="zh-CN" dirty="0" smtClean="0"/>
              <a:t>年</a:t>
            </a:r>
            <a:r>
              <a:rPr lang="zh-CN" altLang="en-US" dirty="0" smtClean="0"/>
              <a:t>，</a:t>
            </a:r>
            <a:r>
              <a:rPr lang="en-US" altLang="zh-CN" dirty="0" smtClean="0"/>
              <a:t>ARPANET </a:t>
            </a:r>
            <a:r>
              <a:rPr lang="zh-CN" altLang="zh-CN" dirty="0" smtClean="0"/>
              <a:t>正式</a:t>
            </a:r>
            <a:r>
              <a:rPr lang="zh-CN" altLang="zh-CN" dirty="0"/>
              <a:t>宣布</a:t>
            </a:r>
            <a:r>
              <a:rPr lang="zh-CN" altLang="zh-CN" dirty="0" smtClean="0"/>
              <a:t>关闭</a:t>
            </a:r>
            <a:r>
              <a:rPr lang="zh-CN" altLang="en-US" dirty="0" smtClean="0"/>
              <a:t>。</a:t>
            </a:r>
            <a:endParaRPr lang="zh-CN" altLang="en-US" dirty="0"/>
          </a:p>
          <a:p>
            <a:endParaRPr lang="en-US" altLang="zh-CN"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ltLang="zh-CN" sz="3600" dirty="0"/>
              <a:t>1.2.2  </a:t>
            </a:r>
            <a:r>
              <a:rPr lang="zh-CN" altLang="zh-CN" sz="3600" dirty="0"/>
              <a:t>互联网基础结构发展的三个</a:t>
            </a:r>
            <a:r>
              <a:rPr lang="zh-CN" altLang="zh-CN" sz="3600" dirty="0" smtClean="0"/>
              <a:t>阶段</a:t>
            </a:r>
            <a:endParaRPr lang="zh-CN" altLang="en-US" sz="3600" dirty="0"/>
          </a:p>
        </p:txBody>
      </p:sp>
      <p:sp>
        <p:nvSpPr>
          <p:cNvPr id="303107" name="Rectangle 3"/>
          <p:cNvSpPr>
            <a:spLocks noGrp="1" noChangeArrowheads="1"/>
          </p:cNvSpPr>
          <p:nvPr>
            <p:ph idx="1"/>
          </p:nvPr>
        </p:nvSpPr>
        <p:spPr/>
        <p:txBody>
          <a:bodyPr/>
          <a:lstStyle/>
          <a:p>
            <a:r>
              <a:rPr lang="zh-CN" altLang="en-US" dirty="0">
                <a:solidFill>
                  <a:srgbClr val="FF0000"/>
                </a:solidFill>
              </a:rPr>
              <a:t>第二</a:t>
            </a:r>
            <a:r>
              <a:rPr lang="zh-CN" altLang="en-US" dirty="0" smtClean="0">
                <a:solidFill>
                  <a:srgbClr val="FF0000"/>
                </a:solidFill>
              </a:rPr>
              <a:t>阶段：</a:t>
            </a:r>
            <a:r>
              <a:rPr lang="zh-CN" altLang="en-US" dirty="0" smtClean="0"/>
              <a:t>建成</a:t>
            </a:r>
            <a:r>
              <a:rPr lang="zh-CN" altLang="en-US" dirty="0"/>
              <a:t>了三级结构</a:t>
            </a:r>
            <a:r>
              <a:rPr lang="zh-CN" altLang="en-US" dirty="0" smtClean="0"/>
              <a:t>的互联网。 </a:t>
            </a:r>
            <a:endParaRPr lang="zh-CN" altLang="en-US" dirty="0"/>
          </a:p>
          <a:p>
            <a:r>
              <a:rPr lang="zh-CN" altLang="en-US" dirty="0" smtClean="0"/>
              <a:t>它是一个三</a:t>
            </a:r>
            <a:r>
              <a:rPr lang="zh-CN" altLang="en-US" dirty="0"/>
              <a:t>级计算机网络，分为主干网、地区网和校园网（或企业网）</a:t>
            </a:r>
            <a:r>
              <a:rPr lang="zh-CN" altLang="en-US" dirty="0" smtClean="0"/>
              <a:t>。</a:t>
            </a:r>
            <a:endParaRPr lang="en-US" altLang="zh-CN" dirty="0" smtClean="0"/>
          </a:p>
        </p:txBody>
      </p:sp>
      <p:grpSp>
        <p:nvGrpSpPr>
          <p:cNvPr id="5" name="组合 4"/>
          <p:cNvGrpSpPr/>
          <p:nvPr/>
        </p:nvGrpSpPr>
        <p:grpSpPr>
          <a:xfrm>
            <a:off x="747784" y="2996952"/>
            <a:ext cx="8669712" cy="2952328"/>
            <a:chOff x="776536" y="3068960"/>
            <a:chExt cx="8669712" cy="2952328"/>
          </a:xfrm>
        </p:grpSpPr>
        <p:cxnSp>
          <p:nvCxnSpPr>
            <p:cNvPr id="6" name="直接连接符 5"/>
            <p:cNvCxnSpPr>
              <a:endCxn id="17" idx="7"/>
            </p:cNvCxnSpPr>
            <p:nvPr/>
          </p:nvCxnSpPr>
          <p:spPr bwMode="auto">
            <a:xfrm flipH="1">
              <a:off x="3013901" y="3392996"/>
              <a:ext cx="1522291" cy="840447"/>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p:cNvCxnSpPr/>
            <p:nvPr/>
          </p:nvCxnSpPr>
          <p:spPr bwMode="auto">
            <a:xfrm flipH="1">
              <a:off x="4536192" y="3622124"/>
              <a:ext cx="419100" cy="611319"/>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a:endCxn id="16" idx="1"/>
            </p:cNvCxnSpPr>
            <p:nvPr/>
          </p:nvCxnSpPr>
          <p:spPr bwMode="auto">
            <a:xfrm>
              <a:off x="5769487" y="3392996"/>
              <a:ext cx="1770684" cy="840447"/>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9" name="Picture 146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578374" y="3645024"/>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 name="Picture 146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536192" y="378605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 name="Picture 146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478116" y="37170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2" name="椭圆 11"/>
            <p:cNvSpPr/>
            <p:nvPr/>
          </p:nvSpPr>
          <p:spPr bwMode="auto">
            <a:xfrm>
              <a:off x="4232920" y="3068960"/>
              <a:ext cx="1800200" cy="64807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mn-lt"/>
                  <a:ea typeface="黑体" panose="02010609060101010101" pitchFamily="2" charset="-122"/>
                </a:rPr>
                <a:t>主干网</a:t>
              </a:r>
              <a:endParaRPr kumimoji="0" lang="zh-CN" altLang="en-US" sz="2400" b="1" i="0" u="none" strike="noStrike" cap="none" normalizeH="0" baseline="0" dirty="0" smtClean="0">
                <a:ln>
                  <a:noFill/>
                </a:ln>
                <a:solidFill>
                  <a:schemeClr val="tx1"/>
                </a:solidFill>
                <a:effectLst/>
                <a:latin typeface="+mn-lt"/>
                <a:ea typeface="黑体" panose="02010609060101010101" pitchFamily="2" charset="-122"/>
              </a:endParaRPr>
            </a:p>
          </p:txBody>
        </p:sp>
        <p:grpSp>
          <p:nvGrpSpPr>
            <p:cNvPr id="13" name="组合 12"/>
            <p:cNvGrpSpPr/>
            <p:nvPr/>
          </p:nvGrpSpPr>
          <p:grpSpPr>
            <a:xfrm>
              <a:off x="776536" y="4581128"/>
              <a:ext cx="1354983" cy="1440160"/>
              <a:chOff x="776536" y="4581128"/>
              <a:chExt cx="1354983" cy="1440160"/>
            </a:xfrm>
          </p:grpSpPr>
          <p:cxnSp>
            <p:nvCxnSpPr>
              <p:cNvPr id="84" name="直接连接符 83"/>
              <p:cNvCxnSpPr>
                <a:endCxn id="99" idx="2"/>
              </p:cNvCxnSpPr>
              <p:nvPr/>
            </p:nvCxnSpPr>
            <p:spPr bwMode="auto">
              <a:xfrm flipH="1">
                <a:off x="1495726" y="4581128"/>
                <a:ext cx="635793" cy="832396"/>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5" name="Picture 146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08503" y="477447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86" name="组合 85"/>
              <p:cNvGrpSpPr/>
              <p:nvPr/>
            </p:nvGrpSpPr>
            <p:grpSpPr>
              <a:xfrm>
                <a:off x="776536" y="5341956"/>
                <a:ext cx="1249522" cy="679332"/>
                <a:chOff x="776536" y="5341956"/>
                <a:chExt cx="1249522" cy="679332"/>
              </a:xfrm>
            </p:grpSpPr>
            <p:grpSp>
              <p:nvGrpSpPr>
                <p:cNvPr id="87" name="Group 1428"/>
                <p:cNvGrpSpPr/>
                <p:nvPr/>
              </p:nvGrpSpPr>
              <p:grpSpPr bwMode="auto">
                <a:xfrm>
                  <a:off x="776536" y="5341956"/>
                  <a:ext cx="1226011" cy="679332"/>
                  <a:chOff x="2949" y="196"/>
                  <a:chExt cx="941" cy="598"/>
                </a:xfrm>
              </p:grpSpPr>
              <p:sp>
                <p:nvSpPr>
                  <p:cNvPr id="89" name="Oval 1429"/>
                  <p:cNvSpPr>
                    <a:spLocks noChangeArrowheads="1"/>
                  </p:cNvSpPr>
                  <p:nvPr/>
                </p:nvSpPr>
                <p:spPr bwMode="auto">
                  <a:xfrm>
                    <a:off x="3168" y="196"/>
                    <a:ext cx="407" cy="162"/>
                  </a:xfrm>
                  <a:prstGeom prst="ellipse">
                    <a:avLst/>
                  </a:prstGeom>
                  <a:solidFill>
                    <a:srgbClr val="C0C0C0"/>
                  </a:solidFill>
                  <a:ln w="12700">
                    <a:solidFill>
                      <a:schemeClr val="tx1"/>
                    </a:solidFill>
                    <a:round/>
                  </a:ln>
                </p:spPr>
                <p:txBody>
                  <a:bodyPr wrap="none" anchor="ctr"/>
                  <a:lstStyle/>
                  <a:p>
                    <a:endParaRPr lang="zh-CN" altLang="en-US"/>
                  </a:p>
                </p:txBody>
              </p:sp>
              <p:sp>
                <p:nvSpPr>
                  <p:cNvPr id="90"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ln>
                </p:spPr>
                <p:txBody>
                  <a:bodyPr wrap="none" anchor="ctr"/>
                  <a:lstStyle/>
                  <a:p>
                    <a:endParaRPr lang="zh-CN" altLang="en-US"/>
                  </a:p>
                </p:txBody>
              </p:sp>
              <p:sp>
                <p:nvSpPr>
                  <p:cNvPr id="91"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ln>
                </p:spPr>
                <p:txBody>
                  <a:bodyPr wrap="none" anchor="ctr"/>
                  <a:lstStyle/>
                  <a:p>
                    <a:endParaRPr lang="zh-CN" altLang="en-US"/>
                  </a:p>
                </p:txBody>
              </p:sp>
              <p:sp>
                <p:nvSpPr>
                  <p:cNvPr id="92"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ln>
                </p:spPr>
                <p:txBody>
                  <a:bodyPr wrap="none" anchor="ctr"/>
                  <a:lstStyle/>
                  <a:p>
                    <a:endParaRPr lang="zh-CN" altLang="en-US"/>
                  </a:p>
                </p:txBody>
              </p:sp>
              <p:sp>
                <p:nvSpPr>
                  <p:cNvPr id="93" name="Oval 1433"/>
                  <p:cNvSpPr>
                    <a:spLocks noChangeArrowheads="1"/>
                  </p:cNvSpPr>
                  <p:nvPr/>
                </p:nvSpPr>
                <p:spPr bwMode="auto">
                  <a:xfrm>
                    <a:off x="3216" y="555"/>
                    <a:ext cx="471" cy="239"/>
                  </a:xfrm>
                  <a:prstGeom prst="ellipse">
                    <a:avLst/>
                  </a:prstGeom>
                  <a:solidFill>
                    <a:srgbClr val="C0C0C0"/>
                  </a:solidFill>
                  <a:ln w="12700">
                    <a:solidFill>
                      <a:schemeClr val="tx1"/>
                    </a:solidFill>
                    <a:round/>
                  </a:ln>
                </p:spPr>
                <p:txBody>
                  <a:bodyPr wrap="none" anchor="ctr"/>
                  <a:lstStyle/>
                  <a:p>
                    <a:endParaRPr lang="zh-CN" altLang="en-US"/>
                  </a:p>
                </p:txBody>
              </p:sp>
              <p:sp>
                <p:nvSpPr>
                  <p:cNvPr id="94"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ln>
                </p:spPr>
                <p:txBody>
                  <a:bodyPr wrap="none" anchor="ctr"/>
                  <a:lstStyle/>
                  <a:p>
                    <a:endParaRPr lang="zh-CN" altLang="en-US"/>
                  </a:p>
                </p:txBody>
              </p:sp>
              <p:sp>
                <p:nvSpPr>
                  <p:cNvPr id="95" name="Oval 1435"/>
                  <p:cNvSpPr>
                    <a:spLocks noChangeArrowheads="1"/>
                  </p:cNvSpPr>
                  <p:nvPr/>
                </p:nvSpPr>
                <p:spPr bwMode="auto">
                  <a:xfrm>
                    <a:off x="2949" y="432"/>
                    <a:ext cx="217" cy="156"/>
                  </a:xfrm>
                  <a:prstGeom prst="ellipse">
                    <a:avLst/>
                  </a:prstGeom>
                  <a:solidFill>
                    <a:srgbClr val="C0C0C0"/>
                  </a:solidFill>
                  <a:ln w="12700">
                    <a:solidFill>
                      <a:schemeClr val="tx1"/>
                    </a:solidFill>
                    <a:round/>
                  </a:ln>
                </p:spPr>
                <p:txBody>
                  <a:bodyPr wrap="none" anchor="ctr"/>
                  <a:lstStyle/>
                  <a:p>
                    <a:endParaRPr lang="zh-CN" altLang="en-US"/>
                  </a:p>
                </p:txBody>
              </p:sp>
              <p:sp>
                <p:nvSpPr>
                  <p:cNvPr id="96"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ln>
                </p:spPr>
                <p:txBody>
                  <a:bodyPr wrap="none" anchor="ctr"/>
                  <a:lstStyle/>
                  <a:p>
                    <a:endParaRPr lang="zh-CN" altLang="en-US"/>
                  </a:p>
                </p:txBody>
              </p:sp>
              <p:sp>
                <p:nvSpPr>
                  <p:cNvPr id="97" name="Freeform 143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98" name="Freeform 143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99" name="Freeform 143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grpSp>
            <p:sp>
              <p:nvSpPr>
                <p:cNvPr id="88"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smtClean="0">
                      <a:latin typeface="+mn-lt"/>
                      <a:ea typeface="黑体" panose="02010609060101010101" pitchFamily="2" charset="-122"/>
                    </a:rPr>
                    <a:t>校园网</a:t>
                  </a:r>
                  <a:endParaRPr lang="zh-CN" altLang="en-US" sz="2000" b="1" dirty="0">
                    <a:latin typeface="+mn-lt"/>
                    <a:ea typeface="黑体" panose="02010609060101010101" pitchFamily="2" charset="-122"/>
                  </a:endParaRPr>
                </a:p>
              </p:txBody>
            </p:sp>
          </p:grpSp>
        </p:grpSp>
        <p:grpSp>
          <p:nvGrpSpPr>
            <p:cNvPr id="14" name="组合 13"/>
            <p:cNvGrpSpPr/>
            <p:nvPr/>
          </p:nvGrpSpPr>
          <p:grpSpPr>
            <a:xfrm>
              <a:off x="2328852" y="4581128"/>
              <a:ext cx="1249522" cy="1440160"/>
              <a:chOff x="2328852" y="4581128"/>
              <a:chExt cx="1249522" cy="1440160"/>
            </a:xfrm>
          </p:grpSpPr>
          <p:cxnSp>
            <p:nvCxnSpPr>
              <p:cNvPr id="68" name="直接连接符 67"/>
              <p:cNvCxnSpPr>
                <a:endCxn id="73" idx="4"/>
              </p:cNvCxnSpPr>
              <p:nvPr/>
            </p:nvCxnSpPr>
            <p:spPr bwMode="auto">
              <a:xfrm>
                <a:off x="2722973"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69" name="Picture 146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76736"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70" name="组合 69"/>
              <p:cNvGrpSpPr/>
              <p:nvPr/>
            </p:nvGrpSpPr>
            <p:grpSpPr>
              <a:xfrm>
                <a:off x="2328852" y="5341956"/>
                <a:ext cx="1249522" cy="679332"/>
                <a:chOff x="776536" y="5341956"/>
                <a:chExt cx="1249522" cy="679332"/>
              </a:xfrm>
            </p:grpSpPr>
            <p:grpSp>
              <p:nvGrpSpPr>
                <p:cNvPr id="71" name="Group 1428"/>
                <p:cNvGrpSpPr/>
                <p:nvPr/>
              </p:nvGrpSpPr>
              <p:grpSpPr bwMode="auto">
                <a:xfrm>
                  <a:off x="776536" y="5341956"/>
                  <a:ext cx="1226011" cy="679332"/>
                  <a:chOff x="2949" y="196"/>
                  <a:chExt cx="941" cy="598"/>
                </a:xfrm>
              </p:grpSpPr>
              <p:sp>
                <p:nvSpPr>
                  <p:cNvPr id="73" name="Oval 1429"/>
                  <p:cNvSpPr>
                    <a:spLocks noChangeArrowheads="1"/>
                  </p:cNvSpPr>
                  <p:nvPr/>
                </p:nvSpPr>
                <p:spPr bwMode="auto">
                  <a:xfrm>
                    <a:off x="3168" y="196"/>
                    <a:ext cx="407" cy="162"/>
                  </a:xfrm>
                  <a:prstGeom prst="ellipse">
                    <a:avLst/>
                  </a:prstGeom>
                  <a:solidFill>
                    <a:srgbClr val="C0C0C0"/>
                  </a:solidFill>
                  <a:ln w="12700">
                    <a:solidFill>
                      <a:schemeClr val="tx1"/>
                    </a:solidFill>
                    <a:round/>
                  </a:ln>
                </p:spPr>
                <p:txBody>
                  <a:bodyPr wrap="none" anchor="ctr"/>
                  <a:lstStyle/>
                  <a:p>
                    <a:endParaRPr lang="zh-CN" altLang="en-US"/>
                  </a:p>
                </p:txBody>
              </p:sp>
              <p:sp>
                <p:nvSpPr>
                  <p:cNvPr id="74"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ln>
                </p:spPr>
                <p:txBody>
                  <a:bodyPr wrap="none" anchor="ctr"/>
                  <a:lstStyle/>
                  <a:p>
                    <a:endParaRPr lang="zh-CN" altLang="en-US"/>
                  </a:p>
                </p:txBody>
              </p:sp>
              <p:sp>
                <p:nvSpPr>
                  <p:cNvPr id="75"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ln>
                </p:spPr>
                <p:txBody>
                  <a:bodyPr wrap="none" anchor="ctr"/>
                  <a:lstStyle/>
                  <a:p>
                    <a:endParaRPr lang="zh-CN" altLang="en-US"/>
                  </a:p>
                </p:txBody>
              </p:sp>
              <p:sp>
                <p:nvSpPr>
                  <p:cNvPr id="76"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ln>
                </p:spPr>
                <p:txBody>
                  <a:bodyPr wrap="none" anchor="ctr"/>
                  <a:lstStyle/>
                  <a:p>
                    <a:endParaRPr lang="zh-CN" altLang="en-US"/>
                  </a:p>
                </p:txBody>
              </p:sp>
              <p:sp>
                <p:nvSpPr>
                  <p:cNvPr id="77" name="Oval 1433"/>
                  <p:cNvSpPr>
                    <a:spLocks noChangeArrowheads="1"/>
                  </p:cNvSpPr>
                  <p:nvPr/>
                </p:nvSpPr>
                <p:spPr bwMode="auto">
                  <a:xfrm>
                    <a:off x="3216" y="555"/>
                    <a:ext cx="471" cy="239"/>
                  </a:xfrm>
                  <a:prstGeom prst="ellipse">
                    <a:avLst/>
                  </a:prstGeom>
                  <a:solidFill>
                    <a:srgbClr val="C0C0C0"/>
                  </a:solidFill>
                  <a:ln w="12700">
                    <a:solidFill>
                      <a:schemeClr val="tx1"/>
                    </a:solidFill>
                    <a:round/>
                  </a:ln>
                </p:spPr>
                <p:txBody>
                  <a:bodyPr wrap="none" anchor="ctr"/>
                  <a:lstStyle/>
                  <a:p>
                    <a:endParaRPr lang="zh-CN" altLang="en-US"/>
                  </a:p>
                </p:txBody>
              </p:sp>
              <p:sp>
                <p:nvSpPr>
                  <p:cNvPr id="78"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ln>
                </p:spPr>
                <p:txBody>
                  <a:bodyPr wrap="none" anchor="ctr"/>
                  <a:lstStyle/>
                  <a:p>
                    <a:endParaRPr lang="zh-CN" altLang="en-US"/>
                  </a:p>
                </p:txBody>
              </p:sp>
              <p:sp>
                <p:nvSpPr>
                  <p:cNvPr id="79" name="Oval 1435"/>
                  <p:cNvSpPr>
                    <a:spLocks noChangeArrowheads="1"/>
                  </p:cNvSpPr>
                  <p:nvPr/>
                </p:nvSpPr>
                <p:spPr bwMode="auto">
                  <a:xfrm>
                    <a:off x="2949" y="432"/>
                    <a:ext cx="217" cy="156"/>
                  </a:xfrm>
                  <a:prstGeom prst="ellipse">
                    <a:avLst/>
                  </a:prstGeom>
                  <a:solidFill>
                    <a:srgbClr val="C0C0C0"/>
                  </a:solidFill>
                  <a:ln w="12700">
                    <a:solidFill>
                      <a:schemeClr val="tx1"/>
                    </a:solidFill>
                    <a:round/>
                  </a:ln>
                </p:spPr>
                <p:txBody>
                  <a:bodyPr wrap="none" anchor="ctr"/>
                  <a:lstStyle/>
                  <a:p>
                    <a:endParaRPr lang="zh-CN" altLang="en-US"/>
                  </a:p>
                </p:txBody>
              </p:sp>
              <p:sp>
                <p:nvSpPr>
                  <p:cNvPr id="80"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ln>
                </p:spPr>
                <p:txBody>
                  <a:bodyPr wrap="none" anchor="ctr"/>
                  <a:lstStyle/>
                  <a:p>
                    <a:endParaRPr lang="zh-CN" altLang="en-US"/>
                  </a:p>
                </p:txBody>
              </p:sp>
              <p:sp>
                <p:nvSpPr>
                  <p:cNvPr id="81" name="Freeform 143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82" name="Freeform 143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83" name="Freeform 143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grpSp>
            <p:sp>
              <p:nvSpPr>
                <p:cNvPr id="72"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smtClean="0">
                      <a:latin typeface="+mn-lt"/>
                      <a:ea typeface="黑体" panose="02010609060101010101" pitchFamily="2" charset="-122"/>
                    </a:rPr>
                    <a:t>校园网</a:t>
                  </a:r>
                  <a:endParaRPr lang="zh-CN" altLang="en-US" sz="2000" b="1" dirty="0">
                    <a:latin typeface="+mn-lt"/>
                    <a:ea typeface="黑体" panose="02010609060101010101" pitchFamily="2" charset="-122"/>
                  </a:endParaRPr>
                </a:p>
              </p:txBody>
            </p:sp>
          </p:grpSp>
        </p:grpSp>
        <p:grpSp>
          <p:nvGrpSpPr>
            <p:cNvPr id="15" name="组合 14"/>
            <p:cNvGrpSpPr/>
            <p:nvPr/>
          </p:nvGrpSpPr>
          <p:grpSpPr>
            <a:xfrm>
              <a:off x="6644410" y="4581128"/>
              <a:ext cx="2801838" cy="1440160"/>
              <a:chOff x="776536" y="4581128"/>
              <a:chExt cx="2801838" cy="1440160"/>
            </a:xfrm>
          </p:grpSpPr>
          <p:cxnSp>
            <p:nvCxnSpPr>
              <p:cNvPr id="36" name="直接连接符 35"/>
              <p:cNvCxnSpPr>
                <a:endCxn id="67" idx="2"/>
              </p:cNvCxnSpPr>
              <p:nvPr/>
            </p:nvCxnSpPr>
            <p:spPr bwMode="auto">
              <a:xfrm flipH="1">
                <a:off x="1495726" y="4581128"/>
                <a:ext cx="635793" cy="832396"/>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7" name="Picture 146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08503" y="477447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cxnSp>
            <p:nvCxnSpPr>
              <p:cNvPr id="38" name="直接连接符 37"/>
              <p:cNvCxnSpPr>
                <a:endCxn id="44" idx="4"/>
              </p:cNvCxnSpPr>
              <p:nvPr/>
            </p:nvCxnSpPr>
            <p:spPr bwMode="auto">
              <a:xfrm>
                <a:off x="2722973"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9" name="Picture 146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76736"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40" name="组合 39"/>
              <p:cNvGrpSpPr/>
              <p:nvPr/>
            </p:nvGrpSpPr>
            <p:grpSpPr>
              <a:xfrm>
                <a:off x="776536" y="5341956"/>
                <a:ext cx="1249522" cy="679332"/>
                <a:chOff x="776536" y="5341956"/>
                <a:chExt cx="1249522" cy="679332"/>
              </a:xfrm>
            </p:grpSpPr>
            <p:grpSp>
              <p:nvGrpSpPr>
                <p:cNvPr id="55" name="Group 1428"/>
                <p:cNvGrpSpPr/>
                <p:nvPr/>
              </p:nvGrpSpPr>
              <p:grpSpPr bwMode="auto">
                <a:xfrm>
                  <a:off x="776536" y="5341956"/>
                  <a:ext cx="1226011" cy="679332"/>
                  <a:chOff x="2949" y="196"/>
                  <a:chExt cx="941" cy="598"/>
                </a:xfrm>
              </p:grpSpPr>
              <p:sp>
                <p:nvSpPr>
                  <p:cNvPr id="57" name="Oval 1429"/>
                  <p:cNvSpPr>
                    <a:spLocks noChangeArrowheads="1"/>
                  </p:cNvSpPr>
                  <p:nvPr/>
                </p:nvSpPr>
                <p:spPr bwMode="auto">
                  <a:xfrm>
                    <a:off x="3168" y="196"/>
                    <a:ext cx="407" cy="162"/>
                  </a:xfrm>
                  <a:prstGeom prst="ellipse">
                    <a:avLst/>
                  </a:prstGeom>
                  <a:solidFill>
                    <a:srgbClr val="C0C0C0"/>
                  </a:solidFill>
                  <a:ln w="12700">
                    <a:solidFill>
                      <a:schemeClr val="tx1"/>
                    </a:solidFill>
                    <a:round/>
                  </a:ln>
                </p:spPr>
                <p:txBody>
                  <a:bodyPr wrap="none" anchor="ctr"/>
                  <a:lstStyle/>
                  <a:p>
                    <a:endParaRPr lang="zh-CN" altLang="en-US"/>
                  </a:p>
                </p:txBody>
              </p:sp>
              <p:sp>
                <p:nvSpPr>
                  <p:cNvPr id="58"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ln>
                </p:spPr>
                <p:txBody>
                  <a:bodyPr wrap="none" anchor="ctr"/>
                  <a:lstStyle/>
                  <a:p>
                    <a:endParaRPr lang="zh-CN" altLang="en-US"/>
                  </a:p>
                </p:txBody>
              </p:sp>
              <p:sp>
                <p:nvSpPr>
                  <p:cNvPr id="59"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ln>
                </p:spPr>
                <p:txBody>
                  <a:bodyPr wrap="none" anchor="ctr"/>
                  <a:lstStyle/>
                  <a:p>
                    <a:endParaRPr lang="zh-CN" altLang="en-US"/>
                  </a:p>
                </p:txBody>
              </p:sp>
              <p:sp>
                <p:nvSpPr>
                  <p:cNvPr id="60"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ln>
                </p:spPr>
                <p:txBody>
                  <a:bodyPr wrap="none" anchor="ctr"/>
                  <a:lstStyle/>
                  <a:p>
                    <a:endParaRPr lang="zh-CN" altLang="en-US"/>
                  </a:p>
                </p:txBody>
              </p:sp>
              <p:sp>
                <p:nvSpPr>
                  <p:cNvPr id="61" name="Oval 1433"/>
                  <p:cNvSpPr>
                    <a:spLocks noChangeArrowheads="1"/>
                  </p:cNvSpPr>
                  <p:nvPr/>
                </p:nvSpPr>
                <p:spPr bwMode="auto">
                  <a:xfrm>
                    <a:off x="3216" y="555"/>
                    <a:ext cx="471" cy="239"/>
                  </a:xfrm>
                  <a:prstGeom prst="ellipse">
                    <a:avLst/>
                  </a:prstGeom>
                  <a:solidFill>
                    <a:srgbClr val="C0C0C0"/>
                  </a:solidFill>
                  <a:ln w="12700">
                    <a:solidFill>
                      <a:schemeClr val="tx1"/>
                    </a:solidFill>
                    <a:round/>
                  </a:ln>
                </p:spPr>
                <p:txBody>
                  <a:bodyPr wrap="none" anchor="ctr"/>
                  <a:lstStyle/>
                  <a:p>
                    <a:endParaRPr lang="zh-CN" altLang="en-US"/>
                  </a:p>
                </p:txBody>
              </p:sp>
              <p:sp>
                <p:nvSpPr>
                  <p:cNvPr id="62"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ln>
                </p:spPr>
                <p:txBody>
                  <a:bodyPr wrap="none" anchor="ctr"/>
                  <a:lstStyle/>
                  <a:p>
                    <a:endParaRPr lang="zh-CN" altLang="en-US"/>
                  </a:p>
                </p:txBody>
              </p:sp>
              <p:sp>
                <p:nvSpPr>
                  <p:cNvPr id="63" name="Oval 1435"/>
                  <p:cNvSpPr>
                    <a:spLocks noChangeArrowheads="1"/>
                  </p:cNvSpPr>
                  <p:nvPr/>
                </p:nvSpPr>
                <p:spPr bwMode="auto">
                  <a:xfrm>
                    <a:off x="2949" y="432"/>
                    <a:ext cx="217" cy="156"/>
                  </a:xfrm>
                  <a:prstGeom prst="ellipse">
                    <a:avLst/>
                  </a:prstGeom>
                  <a:solidFill>
                    <a:srgbClr val="C0C0C0"/>
                  </a:solidFill>
                  <a:ln w="12700">
                    <a:solidFill>
                      <a:schemeClr val="tx1"/>
                    </a:solidFill>
                    <a:round/>
                  </a:ln>
                </p:spPr>
                <p:txBody>
                  <a:bodyPr wrap="none" anchor="ctr"/>
                  <a:lstStyle/>
                  <a:p>
                    <a:endParaRPr lang="zh-CN" altLang="en-US"/>
                  </a:p>
                </p:txBody>
              </p:sp>
              <p:sp>
                <p:nvSpPr>
                  <p:cNvPr id="64"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ln>
                </p:spPr>
                <p:txBody>
                  <a:bodyPr wrap="none" anchor="ctr"/>
                  <a:lstStyle/>
                  <a:p>
                    <a:endParaRPr lang="zh-CN" altLang="en-US"/>
                  </a:p>
                </p:txBody>
              </p:sp>
              <p:sp>
                <p:nvSpPr>
                  <p:cNvPr id="65" name="Freeform 143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66" name="Freeform 143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67" name="Freeform 143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grpSp>
            <p:sp>
              <p:nvSpPr>
                <p:cNvPr id="56"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smtClean="0">
                      <a:latin typeface="+mn-lt"/>
                      <a:ea typeface="黑体" panose="02010609060101010101" pitchFamily="2" charset="-122"/>
                    </a:rPr>
                    <a:t>校园网</a:t>
                  </a:r>
                  <a:endParaRPr lang="zh-CN" altLang="en-US" sz="2000" b="1" dirty="0">
                    <a:latin typeface="+mn-lt"/>
                    <a:ea typeface="黑体" panose="02010609060101010101" pitchFamily="2" charset="-122"/>
                  </a:endParaRPr>
                </a:p>
              </p:txBody>
            </p:sp>
          </p:grpSp>
          <p:grpSp>
            <p:nvGrpSpPr>
              <p:cNvPr id="41" name="组合 40"/>
              <p:cNvGrpSpPr/>
              <p:nvPr/>
            </p:nvGrpSpPr>
            <p:grpSpPr>
              <a:xfrm>
                <a:off x="2328852" y="5341956"/>
                <a:ext cx="1249522" cy="679332"/>
                <a:chOff x="776536" y="5341956"/>
                <a:chExt cx="1249522" cy="679332"/>
              </a:xfrm>
            </p:grpSpPr>
            <p:grpSp>
              <p:nvGrpSpPr>
                <p:cNvPr id="42" name="Group 1428"/>
                <p:cNvGrpSpPr/>
                <p:nvPr/>
              </p:nvGrpSpPr>
              <p:grpSpPr bwMode="auto">
                <a:xfrm>
                  <a:off x="776536" y="5341956"/>
                  <a:ext cx="1226011" cy="679332"/>
                  <a:chOff x="2949" y="196"/>
                  <a:chExt cx="941" cy="598"/>
                </a:xfrm>
              </p:grpSpPr>
              <p:sp>
                <p:nvSpPr>
                  <p:cNvPr id="44" name="Oval 1429"/>
                  <p:cNvSpPr>
                    <a:spLocks noChangeArrowheads="1"/>
                  </p:cNvSpPr>
                  <p:nvPr/>
                </p:nvSpPr>
                <p:spPr bwMode="auto">
                  <a:xfrm>
                    <a:off x="3168" y="196"/>
                    <a:ext cx="407" cy="162"/>
                  </a:xfrm>
                  <a:prstGeom prst="ellipse">
                    <a:avLst/>
                  </a:prstGeom>
                  <a:solidFill>
                    <a:srgbClr val="C0C0C0"/>
                  </a:solidFill>
                  <a:ln w="12700">
                    <a:solidFill>
                      <a:schemeClr val="tx1"/>
                    </a:solidFill>
                    <a:round/>
                  </a:ln>
                </p:spPr>
                <p:txBody>
                  <a:bodyPr wrap="none" anchor="ctr"/>
                  <a:lstStyle/>
                  <a:p>
                    <a:endParaRPr lang="zh-CN" altLang="en-US"/>
                  </a:p>
                </p:txBody>
              </p:sp>
              <p:sp>
                <p:nvSpPr>
                  <p:cNvPr id="45"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ln>
                </p:spPr>
                <p:txBody>
                  <a:bodyPr wrap="none" anchor="ctr"/>
                  <a:lstStyle/>
                  <a:p>
                    <a:endParaRPr lang="zh-CN" altLang="en-US"/>
                  </a:p>
                </p:txBody>
              </p:sp>
              <p:sp>
                <p:nvSpPr>
                  <p:cNvPr id="46"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ln>
                </p:spPr>
                <p:txBody>
                  <a:bodyPr wrap="none" anchor="ctr"/>
                  <a:lstStyle/>
                  <a:p>
                    <a:endParaRPr lang="zh-CN" altLang="en-US"/>
                  </a:p>
                </p:txBody>
              </p:sp>
              <p:sp>
                <p:nvSpPr>
                  <p:cNvPr id="47"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ln>
                </p:spPr>
                <p:txBody>
                  <a:bodyPr wrap="none" anchor="ctr"/>
                  <a:lstStyle/>
                  <a:p>
                    <a:endParaRPr lang="zh-CN" altLang="en-US"/>
                  </a:p>
                </p:txBody>
              </p:sp>
              <p:sp>
                <p:nvSpPr>
                  <p:cNvPr id="48" name="Oval 1433"/>
                  <p:cNvSpPr>
                    <a:spLocks noChangeArrowheads="1"/>
                  </p:cNvSpPr>
                  <p:nvPr/>
                </p:nvSpPr>
                <p:spPr bwMode="auto">
                  <a:xfrm>
                    <a:off x="3216" y="555"/>
                    <a:ext cx="471" cy="239"/>
                  </a:xfrm>
                  <a:prstGeom prst="ellipse">
                    <a:avLst/>
                  </a:prstGeom>
                  <a:solidFill>
                    <a:srgbClr val="C0C0C0"/>
                  </a:solidFill>
                  <a:ln w="12700">
                    <a:solidFill>
                      <a:schemeClr val="tx1"/>
                    </a:solidFill>
                    <a:round/>
                  </a:ln>
                </p:spPr>
                <p:txBody>
                  <a:bodyPr wrap="none" anchor="ctr"/>
                  <a:lstStyle/>
                  <a:p>
                    <a:endParaRPr lang="zh-CN" altLang="en-US"/>
                  </a:p>
                </p:txBody>
              </p:sp>
              <p:sp>
                <p:nvSpPr>
                  <p:cNvPr id="49"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ln>
                </p:spPr>
                <p:txBody>
                  <a:bodyPr wrap="none" anchor="ctr"/>
                  <a:lstStyle/>
                  <a:p>
                    <a:endParaRPr lang="zh-CN" altLang="en-US"/>
                  </a:p>
                </p:txBody>
              </p:sp>
              <p:sp>
                <p:nvSpPr>
                  <p:cNvPr id="50" name="Oval 1435"/>
                  <p:cNvSpPr>
                    <a:spLocks noChangeArrowheads="1"/>
                  </p:cNvSpPr>
                  <p:nvPr/>
                </p:nvSpPr>
                <p:spPr bwMode="auto">
                  <a:xfrm>
                    <a:off x="2949" y="432"/>
                    <a:ext cx="217" cy="156"/>
                  </a:xfrm>
                  <a:prstGeom prst="ellipse">
                    <a:avLst/>
                  </a:prstGeom>
                  <a:solidFill>
                    <a:srgbClr val="C0C0C0"/>
                  </a:solidFill>
                  <a:ln w="12700">
                    <a:solidFill>
                      <a:schemeClr val="tx1"/>
                    </a:solidFill>
                    <a:round/>
                  </a:ln>
                </p:spPr>
                <p:txBody>
                  <a:bodyPr wrap="none" anchor="ctr"/>
                  <a:lstStyle/>
                  <a:p>
                    <a:endParaRPr lang="zh-CN" altLang="en-US"/>
                  </a:p>
                </p:txBody>
              </p:sp>
              <p:sp>
                <p:nvSpPr>
                  <p:cNvPr id="51"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ln>
                </p:spPr>
                <p:txBody>
                  <a:bodyPr wrap="none" anchor="ctr"/>
                  <a:lstStyle/>
                  <a:p>
                    <a:endParaRPr lang="zh-CN" altLang="en-US"/>
                  </a:p>
                </p:txBody>
              </p:sp>
              <p:sp>
                <p:nvSpPr>
                  <p:cNvPr id="52" name="Freeform 143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53" name="Freeform 143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54" name="Freeform 143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grpSp>
            <p:sp>
              <p:nvSpPr>
                <p:cNvPr id="43"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smtClean="0">
                      <a:latin typeface="+mn-lt"/>
                      <a:ea typeface="黑体" panose="02010609060101010101" pitchFamily="2" charset="-122"/>
                    </a:rPr>
                    <a:t>校园网</a:t>
                  </a:r>
                  <a:endParaRPr lang="zh-CN" altLang="en-US" sz="2000" b="1" dirty="0">
                    <a:latin typeface="+mn-lt"/>
                    <a:ea typeface="黑体" panose="02010609060101010101" pitchFamily="2" charset="-122"/>
                  </a:endParaRPr>
                </a:p>
              </p:txBody>
            </p:sp>
          </p:grpSp>
        </p:grpSp>
        <p:sp>
          <p:nvSpPr>
            <p:cNvPr id="16" name="椭圆 15"/>
            <p:cNvSpPr/>
            <p:nvPr/>
          </p:nvSpPr>
          <p:spPr bwMode="auto">
            <a:xfrm>
              <a:off x="7329264"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mn-lt"/>
                  <a:ea typeface="黑体" panose="02010609060101010101" pitchFamily="2" charset="-122"/>
                </a:rPr>
                <a:t>地区网</a:t>
              </a:r>
              <a:endParaRPr kumimoji="0" lang="zh-CN" altLang="en-US" sz="2000" b="1" i="0" u="none" strike="noStrike" cap="none" normalizeH="0" baseline="0" dirty="0" smtClean="0">
                <a:ln>
                  <a:noFill/>
                </a:ln>
                <a:solidFill>
                  <a:schemeClr val="tx1"/>
                </a:solidFill>
                <a:effectLst/>
                <a:latin typeface="+mn-lt"/>
                <a:ea typeface="黑体" panose="02010609060101010101" pitchFamily="2" charset="-122"/>
              </a:endParaRPr>
            </a:p>
          </p:txBody>
        </p:sp>
        <p:sp>
          <p:nvSpPr>
            <p:cNvPr id="17" name="椭圆 16"/>
            <p:cNvSpPr/>
            <p:nvPr/>
          </p:nvSpPr>
          <p:spPr bwMode="auto">
            <a:xfrm>
              <a:off x="1784648"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mn-lt"/>
                  <a:ea typeface="黑体" panose="02010609060101010101" pitchFamily="2" charset="-122"/>
                </a:rPr>
                <a:t>地区网</a:t>
              </a:r>
              <a:endParaRPr kumimoji="0" lang="zh-CN" altLang="en-US" sz="2000" b="1" i="0" u="none" strike="noStrike" cap="none" normalizeH="0" baseline="0" dirty="0" smtClean="0">
                <a:ln>
                  <a:noFill/>
                </a:ln>
                <a:solidFill>
                  <a:schemeClr val="tx1"/>
                </a:solidFill>
                <a:effectLst/>
                <a:latin typeface="+mn-lt"/>
                <a:ea typeface="黑体" panose="02010609060101010101" pitchFamily="2" charset="-122"/>
              </a:endParaRPr>
            </a:p>
          </p:txBody>
        </p:sp>
        <p:grpSp>
          <p:nvGrpSpPr>
            <p:cNvPr id="18" name="组合 17"/>
            <p:cNvGrpSpPr/>
            <p:nvPr/>
          </p:nvGrpSpPr>
          <p:grpSpPr>
            <a:xfrm>
              <a:off x="4330531" y="4581128"/>
              <a:ext cx="1249522" cy="1440160"/>
              <a:chOff x="4330531" y="4581128"/>
              <a:chExt cx="1249522" cy="1440160"/>
            </a:xfrm>
          </p:grpSpPr>
          <p:cxnSp>
            <p:nvCxnSpPr>
              <p:cNvPr id="20" name="直接连接符 19"/>
              <p:cNvCxnSpPr>
                <a:endCxn id="25" idx="4"/>
              </p:cNvCxnSpPr>
              <p:nvPr/>
            </p:nvCxnSpPr>
            <p:spPr bwMode="auto">
              <a:xfrm>
                <a:off x="4724652"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1" name="Picture 146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578415"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22" name="组合 21"/>
              <p:cNvGrpSpPr/>
              <p:nvPr/>
            </p:nvGrpSpPr>
            <p:grpSpPr>
              <a:xfrm>
                <a:off x="4330531" y="5341956"/>
                <a:ext cx="1249522" cy="679332"/>
                <a:chOff x="776536" y="5341956"/>
                <a:chExt cx="1249522" cy="679332"/>
              </a:xfrm>
            </p:grpSpPr>
            <p:grpSp>
              <p:nvGrpSpPr>
                <p:cNvPr id="23" name="Group 1428"/>
                <p:cNvGrpSpPr/>
                <p:nvPr/>
              </p:nvGrpSpPr>
              <p:grpSpPr bwMode="auto">
                <a:xfrm>
                  <a:off x="776536" y="5341956"/>
                  <a:ext cx="1226011" cy="679332"/>
                  <a:chOff x="2949" y="196"/>
                  <a:chExt cx="941" cy="598"/>
                </a:xfrm>
              </p:grpSpPr>
              <p:sp>
                <p:nvSpPr>
                  <p:cNvPr id="25" name="Oval 1429"/>
                  <p:cNvSpPr>
                    <a:spLocks noChangeArrowheads="1"/>
                  </p:cNvSpPr>
                  <p:nvPr/>
                </p:nvSpPr>
                <p:spPr bwMode="auto">
                  <a:xfrm>
                    <a:off x="3168" y="196"/>
                    <a:ext cx="407" cy="162"/>
                  </a:xfrm>
                  <a:prstGeom prst="ellipse">
                    <a:avLst/>
                  </a:prstGeom>
                  <a:solidFill>
                    <a:srgbClr val="C0C0C0"/>
                  </a:solidFill>
                  <a:ln w="12700">
                    <a:solidFill>
                      <a:schemeClr val="tx1"/>
                    </a:solidFill>
                    <a:round/>
                  </a:ln>
                </p:spPr>
                <p:txBody>
                  <a:bodyPr wrap="none" anchor="ctr"/>
                  <a:lstStyle/>
                  <a:p>
                    <a:endParaRPr lang="zh-CN" altLang="en-US"/>
                  </a:p>
                </p:txBody>
              </p:sp>
              <p:sp>
                <p:nvSpPr>
                  <p:cNvPr id="26"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ln>
                </p:spPr>
                <p:txBody>
                  <a:bodyPr wrap="none" anchor="ctr"/>
                  <a:lstStyle/>
                  <a:p>
                    <a:endParaRPr lang="zh-CN" altLang="en-US"/>
                  </a:p>
                </p:txBody>
              </p:sp>
              <p:sp>
                <p:nvSpPr>
                  <p:cNvPr id="27"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ln>
                </p:spPr>
                <p:txBody>
                  <a:bodyPr wrap="none" anchor="ctr"/>
                  <a:lstStyle/>
                  <a:p>
                    <a:endParaRPr lang="zh-CN" altLang="en-US"/>
                  </a:p>
                </p:txBody>
              </p:sp>
              <p:sp>
                <p:nvSpPr>
                  <p:cNvPr id="28"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ln>
                </p:spPr>
                <p:txBody>
                  <a:bodyPr wrap="none" anchor="ctr"/>
                  <a:lstStyle/>
                  <a:p>
                    <a:endParaRPr lang="zh-CN" altLang="en-US"/>
                  </a:p>
                </p:txBody>
              </p:sp>
              <p:sp>
                <p:nvSpPr>
                  <p:cNvPr id="29" name="Oval 1433"/>
                  <p:cNvSpPr>
                    <a:spLocks noChangeArrowheads="1"/>
                  </p:cNvSpPr>
                  <p:nvPr/>
                </p:nvSpPr>
                <p:spPr bwMode="auto">
                  <a:xfrm>
                    <a:off x="3216" y="555"/>
                    <a:ext cx="471" cy="239"/>
                  </a:xfrm>
                  <a:prstGeom prst="ellipse">
                    <a:avLst/>
                  </a:prstGeom>
                  <a:solidFill>
                    <a:srgbClr val="C0C0C0"/>
                  </a:solidFill>
                  <a:ln w="12700">
                    <a:solidFill>
                      <a:schemeClr val="tx1"/>
                    </a:solidFill>
                    <a:round/>
                  </a:ln>
                </p:spPr>
                <p:txBody>
                  <a:bodyPr wrap="none" anchor="ctr"/>
                  <a:lstStyle/>
                  <a:p>
                    <a:endParaRPr lang="zh-CN" altLang="en-US"/>
                  </a:p>
                </p:txBody>
              </p:sp>
              <p:sp>
                <p:nvSpPr>
                  <p:cNvPr id="30"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ln>
                </p:spPr>
                <p:txBody>
                  <a:bodyPr wrap="none" anchor="ctr"/>
                  <a:lstStyle/>
                  <a:p>
                    <a:endParaRPr lang="zh-CN" altLang="en-US"/>
                  </a:p>
                </p:txBody>
              </p:sp>
              <p:sp>
                <p:nvSpPr>
                  <p:cNvPr id="31" name="Oval 1435"/>
                  <p:cNvSpPr>
                    <a:spLocks noChangeArrowheads="1"/>
                  </p:cNvSpPr>
                  <p:nvPr/>
                </p:nvSpPr>
                <p:spPr bwMode="auto">
                  <a:xfrm>
                    <a:off x="2949" y="432"/>
                    <a:ext cx="217" cy="156"/>
                  </a:xfrm>
                  <a:prstGeom prst="ellipse">
                    <a:avLst/>
                  </a:prstGeom>
                  <a:solidFill>
                    <a:srgbClr val="C0C0C0"/>
                  </a:solidFill>
                  <a:ln w="12700">
                    <a:solidFill>
                      <a:schemeClr val="tx1"/>
                    </a:solidFill>
                    <a:round/>
                  </a:ln>
                </p:spPr>
                <p:txBody>
                  <a:bodyPr wrap="none" anchor="ctr"/>
                  <a:lstStyle/>
                  <a:p>
                    <a:endParaRPr lang="zh-CN" altLang="en-US"/>
                  </a:p>
                </p:txBody>
              </p:sp>
              <p:sp>
                <p:nvSpPr>
                  <p:cNvPr id="32"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ln>
                </p:spPr>
                <p:txBody>
                  <a:bodyPr wrap="none" anchor="ctr"/>
                  <a:lstStyle/>
                  <a:p>
                    <a:endParaRPr lang="zh-CN" altLang="en-US"/>
                  </a:p>
                </p:txBody>
              </p:sp>
              <p:sp>
                <p:nvSpPr>
                  <p:cNvPr id="33" name="Freeform 143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34" name="Freeform 143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35" name="Freeform 143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grpSp>
            <p:sp>
              <p:nvSpPr>
                <p:cNvPr id="24"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smtClean="0">
                      <a:latin typeface="+mn-lt"/>
                      <a:ea typeface="黑体" panose="02010609060101010101" pitchFamily="2" charset="-122"/>
                    </a:rPr>
                    <a:t>校园网</a:t>
                  </a:r>
                  <a:endParaRPr lang="zh-CN" altLang="en-US" sz="2000" b="1" dirty="0">
                    <a:latin typeface="+mn-lt"/>
                    <a:ea typeface="黑体" panose="02010609060101010101" pitchFamily="2" charset="-122"/>
                  </a:endParaRPr>
                </a:p>
              </p:txBody>
            </p:sp>
          </p:grpSp>
        </p:grpSp>
        <p:sp>
          <p:nvSpPr>
            <p:cNvPr id="19" name="椭圆 18"/>
            <p:cNvSpPr/>
            <p:nvPr/>
          </p:nvSpPr>
          <p:spPr bwMode="auto">
            <a:xfrm>
              <a:off x="3728864"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mn-lt"/>
                  <a:ea typeface="黑体" panose="02010609060101010101" pitchFamily="2" charset="-122"/>
                </a:rPr>
                <a:t>地区网</a:t>
              </a:r>
              <a:endParaRPr kumimoji="0" lang="zh-CN" altLang="en-US" sz="2000" b="1" i="0" u="none" strike="noStrike" cap="none" normalizeH="0" baseline="0" dirty="0" smtClean="0">
                <a:ln>
                  <a:noFill/>
                </a:ln>
                <a:solidFill>
                  <a:schemeClr val="tx1"/>
                </a:solidFill>
                <a:effectLst/>
                <a:latin typeface="+mn-lt"/>
                <a:ea typeface="黑体" panose="02010609060101010101" pitchFamily="2" charset="-122"/>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smtClean="0"/>
              <a:t>第</a:t>
            </a:r>
            <a:r>
              <a:rPr lang="zh-CN" altLang="en-US" sz="4000" dirty="0" smtClean="0"/>
              <a:t> </a:t>
            </a:r>
            <a:r>
              <a:rPr lang="en-US" altLang="zh-CN" dirty="0" smtClean="0"/>
              <a:t>1</a:t>
            </a:r>
            <a:r>
              <a:rPr lang="en-US" altLang="zh-CN" sz="4000" dirty="0" smtClean="0"/>
              <a:t> </a:t>
            </a:r>
            <a:r>
              <a:rPr lang="zh-CN" altLang="en-US" dirty="0" smtClean="0"/>
              <a:t>章   概述</a:t>
            </a:r>
            <a:endParaRPr lang="zh-CN" altLang="en-US" dirty="0">
              <a:ea typeface="宋体" panose="02010600030101010101" pitchFamily="2" charset="-122"/>
            </a:endParaRPr>
          </a:p>
        </p:txBody>
      </p:sp>
      <p:sp>
        <p:nvSpPr>
          <p:cNvPr id="2051" name="Rectangle 3"/>
          <p:cNvSpPr>
            <a:spLocks noGrp="1" noChangeArrowheads="1"/>
          </p:cNvSpPr>
          <p:nvPr>
            <p:ph type="subTitle" idx="1"/>
          </p:nvPr>
        </p:nvSpPr>
        <p:spPr/>
        <p:txBody>
          <a:bodyPr/>
          <a:lstStyle/>
          <a:p>
            <a:endParaRPr lang="zh-CN" altLang="en-US">
              <a:ea typeface="宋体" panose="02010600030101010101" pitchFamily="2" charset="-122"/>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ltLang="zh-CN" sz="3600" dirty="0"/>
              <a:t>1.2.2  </a:t>
            </a:r>
            <a:r>
              <a:rPr lang="zh-CN" altLang="zh-CN" sz="3600" dirty="0"/>
              <a:t>互联网基础结构发展的三个</a:t>
            </a:r>
            <a:r>
              <a:rPr lang="zh-CN" altLang="zh-CN" sz="3600" dirty="0" smtClean="0"/>
              <a:t>阶段</a:t>
            </a:r>
            <a:endParaRPr lang="zh-CN" altLang="en-US" sz="3600" dirty="0"/>
          </a:p>
        </p:txBody>
      </p:sp>
      <p:sp>
        <p:nvSpPr>
          <p:cNvPr id="303107" name="Rectangle 3"/>
          <p:cNvSpPr>
            <a:spLocks noGrp="1" noChangeArrowheads="1"/>
          </p:cNvSpPr>
          <p:nvPr>
            <p:ph idx="1"/>
          </p:nvPr>
        </p:nvSpPr>
        <p:spPr/>
        <p:txBody>
          <a:bodyPr/>
          <a:lstStyle/>
          <a:p>
            <a:r>
              <a:rPr lang="zh-CN" altLang="en-US" sz="2800" dirty="0" smtClean="0">
                <a:solidFill>
                  <a:srgbClr val="FF0000"/>
                </a:solidFill>
              </a:rPr>
              <a:t>第</a:t>
            </a:r>
            <a:r>
              <a:rPr lang="zh-CN" altLang="en-US" sz="2800" dirty="0">
                <a:solidFill>
                  <a:srgbClr val="FF0000"/>
                </a:solidFill>
              </a:rPr>
              <a:t>三</a:t>
            </a:r>
            <a:r>
              <a:rPr lang="zh-CN" altLang="en-US" sz="2800" dirty="0" smtClean="0">
                <a:solidFill>
                  <a:srgbClr val="FF0000"/>
                </a:solidFill>
              </a:rPr>
              <a:t>阶段：</a:t>
            </a:r>
            <a:r>
              <a:rPr lang="zh-CN" altLang="en-US" sz="2800" dirty="0"/>
              <a:t>逐渐形成了多层次 </a:t>
            </a:r>
            <a:r>
              <a:rPr lang="en-US" altLang="zh-CN" sz="2800" dirty="0"/>
              <a:t>ISP </a:t>
            </a:r>
            <a:r>
              <a:rPr lang="zh-CN" altLang="en-US" sz="2800" dirty="0"/>
              <a:t>结构</a:t>
            </a:r>
            <a:r>
              <a:rPr lang="zh-CN" altLang="en-US" sz="2800" dirty="0" smtClean="0"/>
              <a:t>的互联网。 </a:t>
            </a:r>
            <a:endParaRPr lang="en-US" altLang="zh-CN" sz="2800" dirty="0" smtClean="0"/>
          </a:p>
          <a:p>
            <a:r>
              <a:rPr lang="zh-CN" altLang="en-US" sz="2800" dirty="0"/>
              <a:t>出现</a:t>
            </a:r>
            <a:r>
              <a:rPr lang="zh-CN" altLang="en-US" sz="2800" dirty="0" smtClean="0"/>
              <a:t>了</a:t>
            </a:r>
            <a:r>
              <a:rPr lang="zh-CN" altLang="en-US" sz="2800" dirty="0">
                <a:solidFill>
                  <a:srgbClr val="0000CC"/>
                </a:solidFill>
              </a:rPr>
              <a:t>互联网服务提供者 </a:t>
            </a:r>
            <a:r>
              <a:rPr lang="en-US" altLang="zh-CN" sz="2800" dirty="0">
                <a:solidFill>
                  <a:srgbClr val="0000CC"/>
                </a:solidFill>
              </a:rPr>
              <a:t>ISP</a:t>
            </a:r>
            <a:r>
              <a:rPr lang="en-US" altLang="zh-CN" sz="2800" dirty="0"/>
              <a:t> (Internet Service Provider)</a:t>
            </a:r>
            <a:r>
              <a:rPr lang="zh-CN" altLang="en-US" sz="2800" dirty="0" smtClean="0"/>
              <a:t>。</a:t>
            </a:r>
            <a:endParaRPr lang="en-US" altLang="zh-CN" sz="2800" dirty="0" smtClean="0"/>
          </a:p>
          <a:p>
            <a:r>
              <a:rPr lang="zh-CN" altLang="zh-CN" sz="2800" dirty="0"/>
              <a:t>任何机构和个人只要向</a:t>
            </a:r>
            <a:r>
              <a:rPr lang="zh-CN" altLang="zh-CN" sz="2800" dirty="0" smtClean="0"/>
              <a:t>某个</a:t>
            </a:r>
            <a:r>
              <a:rPr lang="en-US" altLang="zh-CN" sz="2800" dirty="0" smtClean="0"/>
              <a:t> ISP </a:t>
            </a:r>
            <a:r>
              <a:rPr lang="zh-CN" altLang="zh-CN" sz="2800" dirty="0" smtClean="0"/>
              <a:t>交纳</a:t>
            </a:r>
            <a:r>
              <a:rPr lang="zh-CN" altLang="zh-CN" sz="2800" dirty="0"/>
              <a:t>规定的费用，就</a:t>
            </a:r>
            <a:r>
              <a:rPr lang="zh-CN" altLang="zh-CN" sz="2800" dirty="0" smtClean="0"/>
              <a:t>可</a:t>
            </a:r>
            <a:r>
              <a:rPr lang="zh-CN" altLang="en-US" sz="2800" dirty="0" smtClean="0"/>
              <a:t>从</a:t>
            </a:r>
            <a:r>
              <a:rPr lang="zh-CN" altLang="zh-CN" sz="2800" dirty="0" smtClean="0"/>
              <a:t>该</a:t>
            </a:r>
            <a:r>
              <a:rPr lang="en-US" altLang="zh-CN" sz="2800" dirty="0" smtClean="0"/>
              <a:t> ISP </a:t>
            </a:r>
            <a:r>
              <a:rPr lang="zh-CN" altLang="zh-CN" sz="2800" dirty="0" smtClean="0"/>
              <a:t>获取</a:t>
            </a:r>
            <a:r>
              <a:rPr lang="zh-CN" altLang="zh-CN" sz="2800" dirty="0"/>
              <a:t>所</a:t>
            </a:r>
            <a:r>
              <a:rPr lang="zh-CN" altLang="zh-CN" sz="2800" dirty="0" smtClean="0"/>
              <a:t>需</a:t>
            </a:r>
            <a:r>
              <a:rPr lang="en-US" altLang="zh-CN" sz="2800" dirty="0" smtClean="0"/>
              <a:t> IP </a:t>
            </a:r>
            <a:r>
              <a:rPr lang="zh-CN" altLang="zh-CN" sz="2800" dirty="0" smtClean="0"/>
              <a:t>地址</a:t>
            </a:r>
            <a:r>
              <a:rPr lang="zh-CN" altLang="zh-CN" sz="2800" dirty="0"/>
              <a:t>的使用权，并可通过</a:t>
            </a:r>
            <a:r>
              <a:rPr lang="zh-CN" altLang="zh-CN" sz="2800" dirty="0" smtClean="0"/>
              <a:t>该</a:t>
            </a:r>
            <a:r>
              <a:rPr lang="en-US" altLang="zh-CN" sz="2800" dirty="0" smtClean="0"/>
              <a:t> ISP </a:t>
            </a:r>
            <a:r>
              <a:rPr lang="zh-CN" altLang="zh-CN" sz="2800" dirty="0" smtClean="0"/>
              <a:t>接入</a:t>
            </a:r>
            <a:r>
              <a:rPr lang="zh-CN" altLang="zh-CN" sz="2800" dirty="0"/>
              <a:t>到</a:t>
            </a:r>
            <a:r>
              <a:rPr lang="zh-CN" altLang="zh-CN" sz="2800" dirty="0" smtClean="0"/>
              <a:t>互联网</a:t>
            </a:r>
            <a:r>
              <a:rPr lang="zh-CN" altLang="en-US" sz="2800" dirty="0" smtClean="0"/>
              <a:t>。</a:t>
            </a:r>
            <a:endParaRPr lang="en-US" altLang="zh-CN" sz="2800" dirty="0" smtClean="0"/>
          </a:p>
          <a:p>
            <a:r>
              <a:rPr lang="zh-CN" altLang="zh-CN" sz="2800" dirty="0"/>
              <a:t>根据提供服务的覆盖面积大小以及所拥有</a:t>
            </a:r>
            <a:r>
              <a:rPr lang="zh-CN" altLang="zh-CN" sz="2800" dirty="0" smtClean="0"/>
              <a:t>的</a:t>
            </a:r>
            <a:r>
              <a:rPr lang="en-US" altLang="zh-CN" sz="2800" dirty="0" smtClean="0"/>
              <a:t> IP </a:t>
            </a:r>
            <a:r>
              <a:rPr lang="zh-CN" altLang="zh-CN" sz="2800" dirty="0" smtClean="0"/>
              <a:t>地址</a:t>
            </a:r>
            <a:r>
              <a:rPr lang="zh-CN" altLang="zh-CN" sz="2800" dirty="0"/>
              <a:t>数目的不同，</a:t>
            </a:r>
            <a:r>
              <a:rPr lang="en-US" altLang="zh-CN" sz="2800" dirty="0" smtClean="0"/>
              <a:t>ISP </a:t>
            </a:r>
            <a:r>
              <a:rPr lang="zh-CN" altLang="zh-CN" sz="2800" dirty="0" smtClean="0"/>
              <a:t>也</a:t>
            </a:r>
            <a:r>
              <a:rPr lang="zh-CN" altLang="zh-CN" sz="2800" dirty="0"/>
              <a:t>分成为</a:t>
            </a:r>
            <a:r>
              <a:rPr lang="zh-CN" altLang="zh-CN" sz="2800" dirty="0">
                <a:solidFill>
                  <a:srgbClr val="0000CC"/>
                </a:solidFill>
              </a:rPr>
              <a:t>不同层次</a:t>
            </a:r>
            <a:r>
              <a:rPr lang="zh-CN" altLang="zh-CN" sz="2800" dirty="0" smtClean="0">
                <a:solidFill>
                  <a:srgbClr val="0000CC"/>
                </a:solidFill>
              </a:rPr>
              <a:t>的</a:t>
            </a:r>
            <a:r>
              <a:rPr lang="en-US" altLang="zh-CN" sz="2800" dirty="0" smtClean="0">
                <a:solidFill>
                  <a:srgbClr val="0000CC"/>
                </a:solidFill>
              </a:rPr>
              <a:t> ISP</a:t>
            </a:r>
            <a:r>
              <a:rPr lang="zh-CN" altLang="zh-CN" sz="2800" dirty="0"/>
              <a:t>：</a:t>
            </a:r>
            <a:r>
              <a:rPr lang="zh-CN" altLang="zh-CN" sz="2800" dirty="0" smtClean="0">
                <a:solidFill>
                  <a:srgbClr val="FF0000"/>
                </a:solidFill>
              </a:rPr>
              <a:t>主干</a:t>
            </a:r>
            <a:r>
              <a:rPr lang="en-US" altLang="zh-CN" sz="2800" dirty="0" smtClean="0">
                <a:solidFill>
                  <a:srgbClr val="FF0000"/>
                </a:solidFill>
              </a:rPr>
              <a:t> ISP</a:t>
            </a:r>
            <a:r>
              <a:rPr lang="zh-CN" altLang="zh-CN" sz="2800" dirty="0">
                <a:solidFill>
                  <a:srgbClr val="FF0000"/>
                </a:solidFill>
              </a:rPr>
              <a:t>、</a:t>
            </a:r>
            <a:r>
              <a:rPr lang="zh-CN" altLang="zh-CN" sz="2800" dirty="0" smtClean="0">
                <a:solidFill>
                  <a:srgbClr val="FF0000"/>
                </a:solidFill>
              </a:rPr>
              <a:t>地区</a:t>
            </a:r>
            <a:r>
              <a:rPr lang="en-US" altLang="zh-CN" sz="2800" dirty="0" smtClean="0">
                <a:solidFill>
                  <a:srgbClr val="FF0000"/>
                </a:solidFill>
              </a:rPr>
              <a:t> ISP </a:t>
            </a:r>
            <a:r>
              <a:rPr lang="zh-CN" altLang="zh-CN" sz="2800" dirty="0" smtClean="0"/>
              <a:t>和</a:t>
            </a:r>
            <a:r>
              <a:rPr lang="en-US" altLang="zh-CN" sz="2800" dirty="0" smtClean="0"/>
              <a:t> </a:t>
            </a:r>
            <a:r>
              <a:rPr lang="zh-CN" altLang="zh-CN" sz="2800" dirty="0" smtClean="0">
                <a:solidFill>
                  <a:srgbClr val="FF0000"/>
                </a:solidFill>
              </a:rPr>
              <a:t>本地</a:t>
            </a:r>
            <a:r>
              <a:rPr lang="en-US" altLang="zh-CN" sz="2800" dirty="0" smtClean="0">
                <a:solidFill>
                  <a:srgbClr val="FF0000"/>
                </a:solidFill>
              </a:rPr>
              <a:t> ISP</a:t>
            </a:r>
            <a:r>
              <a:rPr lang="zh-CN" altLang="zh-CN" sz="2800" dirty="0">
                <a:solidFill>
                  <a:srgbClr val="FF0000"/>
                </a:solidFill>
              </a:rPr>
              <a:t>。</a:t>
            </a:r>
            <a:endParaRPr lang="zh-CN" altLang="en-US" sz="2800" dirty="0">
              <a:solidFill>
                <a:srgbClr val="FF0000"/>
              </a:solidFill>
            </a:endParaRPr>
          </a:p>
          <a:p>
            <a:endParaRPr lang="zh-CN" altLang="en-US"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920065" y="4796383"/>
            <a:ext cx="8466778" cy="504825"/>
            <a:chOff x="920065" y="4724375"/>
            <a:chExt cx="8466778" cy="504825"/>
          </a:xfrm>
        </p:grpSpPr>
        <p:sp>
          <p:nvSpPr>
            <p:cNvPr id="396459" name="Text Box 171"/>
            <p:cNvSpPr txBox="1">
              <a:spLocks noChangeArrowheads="1"/>
            </p:cNvSpPr>
            <p:nvPr/>
          </p:nvSpPr>
          <p:spPr bwMode="auto">
            <a:xfrm>
              <a:off x="1141542" y="4799397"/>
              <a:ext cx="80772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15000"/>
                </a:spcBef>
                <a:spcAft>
                  <a:spcPct val="15000"/>
                </a:spcAft>
              </a:pPr>
              <a:r>
                <a:rPr kumimoji="1" lang="zh-CN" altLang="en-US" b="1" dirty="0">
                  <a:latin typeface="Arial" panose="020B0604020202020204" pitchFamily="34" charset="0"/>
                  <a:ea typeface="黑体" panose="02010609060101010101" pitchFamily="2" charset="-122"/>
                  <a:cs typeface="Arial" panose="020B0604020202020204" pitchFamily="34" charset="0"/>
                </a:rPr>
                <a:t>主机</a:t>
              </a:r>
              <a:r>
                <a:rPr kumimoji="1" lang="en-US" altLang="zh-CN" b="1" dirty="0">
                  <a:latin typeface="Arial" panose="020B0604020202020204" pitchFamily="34" charset="0"/>
                  <a:ea typeface="黑体" panose="02010609060101010101" pitchFamily="2" charset="-122"/>
                  <a:cs typeface="Arial" panose="020B0604020202020204" pitchFamily="34" charset="0"/>
                </a:rPr>
                <a:t>A → </a:t>
              </a:r>
              <a:r>
                <a:rPr kumimoji="1" lang="zh-CN" altLang="en-US" b="1" dirty="0">
                  <a:latin typeface="Arial" panose="020B0604020202020204" pitchFamily="34" charset="0"/>
                  <a:ea typeface="黑体" panose="02010609060101010101" pitchFamily="2" charset="-122"/>
                  <a:cs typeface="Arial" panose="020B0604020202020204" pitchFamily="34" charset="0"/>
                </a:rPr>
                <a:t>本地 </a:t>
              </a:r>
              <a:r>
                <a:rPr kumimoji="1" lang="en-US" altLang="zh-CN" b="1" dirty="0">
                  <a:latin typeface="Arial" panose="020B0604020202020204" pitchFamily="34" charset="0"/>
                  <a:ea typeface="黑体" panose="02010609060101010101" pitchFamily="2" charset="-122"/>
                  <a:cs typeface="Arial" panose="020B0604020202020204" pitchFamily="34" charset="0"/>
                </a:rPr>
                <a:t>ISP → </a:t>
              </a:r>
              <a:r>
                <a:rPr kumimoji="1" lang="zh-CN" altLang="en-US" b="1" dirty="0">
                  <a:latin typeface="Arial" panose="020B0604020202020204" pitchFamily="34" charset="0"/>
                  <a:ea typeface="黑体" panose="02010609060101010101" pitchFamily="2" charset="-122"/>
                  <a:cs typeface="Arial" panose="020B0604020202020204" pitchFamily="34" charset="0"/>
                </a:rPr>
                <a:t>地区 </a:t>
              </a:r>
              <a:r>
                <a:rPr kumimoji="1" lang="en-US" altLang="zh-CN" b="1" dirty="0">
                  <a:latin typeface="Arial" panose="020B0604020202020204" pitchFamily="34" charset="0"/>
                  <a:ea typeface="黑体" panose="02010609060101010101" pitchFamily="2" charset="-122"/>
                  <a:cs typeface="Arial" panose="020B0604020202020204" pitchFamily="34" charset="0"/>
                </a:rPr>
                <a:t>ISP → </a:t>
              </a:r>
              <a:r>
                <a:rPr kumimoji="1" lang="zh-CN" altLang="en-US" b="1" dirty="0">
                  <a:latin typeface="Arial" panose="020B0604020202020204" pitchFamily="34" charset="0"/>
                  <a:ea typeface="黑体" panose="02010609060101010101" pitchFamily="2" charset="-122"/>
                  <a:cs typeface="Arial" panose="020B0604020202020204" pitchFamily="34" charset="0"/>
                </a:rPr>
                <a:t>主干 </a:t>
              </a:r>
              <a:r>
                <a:rPr kumimoji="1" lang="en-US" altLang="zh-CN" b="1" dirty="0">
                  <a:latin typeface="Arial" panose="020B0604020202020204" pitchFamily="34" charset="0"/>
                  <a:ea typeface="黑体" panose="02010609060101010101" pitchFamily="2" charset="-122"/>
                  <a:cs typeface="Arial" panose="020B0604020202020204" pitchFamily="34" charset="0"/>
                </a:rPr>
                <a:t>ISP → </a:t>
              </a:r>
              <a:r>
                <a:rPr kumimoji="1" lang="zh-CN" altLang="en-US" b="1" dirty="0">
                  <a:latin typeface="Arial" panose="020B0604020202020204" pitchFamily="34" charset="0"/>
                  <a:ea typeface="黑体" panose="02010609060101010101" pitchFamily="2" charset="-122"/>
                  <a:cs typeface="Arial" panose="020B0604020202020204" pitchFamily="34" charset="0"/>
                </a:rPr>
                <a:t>地区 </a:t>
              </a:r>
              <a:r>
                <a:rPr kumimoji="1" lang="en-US" altLang="zh-CN" b="1" dirty="0">
                  <a:latin typeface="Arial" panose="020B0604020202020204" pitchFamily="34" charset="0"/>
                  <a:ea typeface="黑体" panose="02010609060101010101" pitchFamily="2" charset="-122"/>
                  <a:cs typeface="Arial" panose="020B0604020202020204" pitchFamily="34" charset="0"/>
                </a:rPr>
                <a:t>ISP → </a:t>
              </a:r>
              <a:r>
                <a:rPr kumimoji="1" lang="zh-CN" altLang="en-US" b="1" dirty="0">
                  <a:latin typeface="Arial" panose="020B0604020202020204" pitchFamily="34" charset="0"/>
                  <a:ea typeface="黑体" panose="02010609060101010101" pitchFamily="2" charset="-122"/>
                  <a:cs typeface="Arial" panose="020B0604020202020204" pitchFamily="34" charset="0"/>
                </a:rPr>
                <a:t>本地 </a:t>
              </a:r>
              <a:r>
                <a:rPr kumimoji="1" lang="en-US" altLang="zh-CN" b="1" dirty="0">
                  <a:latin typeface="Arial" panose="020B0604020202020204" pitchFamily="34" charset="0"/>
                  <a:ea typeface="黑体" panose="02010609060101010101" pitchFamily="2" charset="-122"/>
                  <a:cs typeface="Arial" panose="020B0604020202020204" pitchFamily="34" charset="0"/>
                </a:rPr>
                <a:t>ISP → </a:t>
              </a:r>
              <a:r>
                <a:rPr kumimoji="1" lang="zh-CN" altLang="en-US" b="1" dirty="0">
                  <a:latin typeface="Arial" panose="020B0604020202020204" pitchFamily="34" charset="0"/>
                  <a:ea typeface="黑体" panose="02010609060101010101" pitchFamily="2" charset="-122"/>
                  <a:cs typeface="Arial" panose="020B0604020202020204" pitchFamily="34" charset="0"/>
                </a:rPr>
                <a:t>主机</a:t>
              </a:r>
              <a:r>
                <a:rPr kumimoji="1" lang="en-US" altLang="zh-CN" b="1" dirty="0">
                  <a:latin typeface="Arial" panose="020B0604020202020204" pitchFamily="34" charset="0"/>
                  <a:ea typeface="黑体" panose="02010609060101010101" pitchFamily="2" charset="-122"/>
                  <a:cs typeface="Arial" panose="020B0604020202020204" pitchFamily="34" charset="0"/>
                </a:rPr>
                <a:t>B</a:t>
              </a:r>
              <a:endParaRPr kumimoji="1" lang="en-US" altLang="zh-CN" b="1" dirty="0">
                <a:latin typeface="Arial" panose="020B0604020202020204" pitchFamily="34" charset="0"/>
                <a:ea typeface="黑体" panose="02010609060101010101" pitchFamily="2" charset="-122"/>
                <a:cs typeface="Arial" panose="020B0604020202020204" pitchFamily="34" charset="0"/>
              </a:endParaRPr>
            </a:p>
          </p:txBody>
        </p:sp>
        <p:sp>
          <p:nvSpPr>
            <p:cNvPr id="396460" name="Rectangle 172"/>
            <p:cNvSpPr>
              <a:spLocks noChangeArrowheads="1"/>
            </p:cNvSpPr>
            <p:nvPr/>
          </p:nvSpPr>
          <p:spPr bwMode="auto">
            <a:xfrm>
              <a:off x="920065" y="4724375"/>
              <a:ext cx="8466778" cy="504825"/>
            </a:xfrm>
            <a:prstGeom prst="rect">
              <a:avLst/>
            </a:prstGeom>
            <a:noFill/>
            <a:ln w="38100" cmpd="dbl">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grpSp>
      <p:grpSp>
        <p:nvGrpSpPr>
          <p:cNvPr id="4" name="组合 3"/>
          <p:cNvGrpSpPr/>
          <p:nvPr/>
        </p:nvGrpSpPr>
        <p:grpSpPr>
          <a:xfrm>
            <a:off x="439997" y="527684"/>
            <a:ext cx="9254121" cy="4032448"/>
            <a:chOff x="128464" y="1412776"/>
            <a:chExt cx="9763258" cy="3876676"/>
          </a:xfrm>
        </p:grpSpPr>
        <p:sp>
          <p:nvSpPr>
            <p:cNvPr id="396429" name="Line 141"/>
            <p:cNvSpPr>
              <a:spLocks noChangeShapeType="1"/>
            </p:cNvSpPr>
            <p:nvPr/>
          </p:nvSpPr>
          <p:spPr bwMode="auto">
            <a:xfrm>
              <a:off x="6916483" y="3257451"/>
              <a:ext cx="1480740" cy="0"/>
            </a:xfrm>
            <a:prstGeom prst="line">
              <a:avLst/>
            </a:prstGeom>
            <a:noFill/>
            <a:ln w="76200" cmpd="tri">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30" name="Line 142"/>
            <p:cNvSpPr>
              <a:spLocks noChangeShapeType="1"/>
            </p:cNvSpPr>
            <p:nvPr/>
          </p:nvSpPr>
          <p:spPr bwMode="auto">
            <a:xfrm>
              <a:off x="8476333" y="4221064"/>
              <a:ext cx="311283" cy="7207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31" name="Line 143"/>
            <p:cNvSpPr>
              <a:spLocks noChangeShapeType="1"/>
            </p:cNvSpPr>
            <p:nvPr/>
          </p:nvSpPr>
          <p:spPr bwMode="auto">
            <a:xfrm flipH="1">
              <a:off x="7772939" y="4149626"/>
              <a:ext cx="469503" cy="7794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32" name="Text Box 144"/>
            <p:cNvSpPr txBox="1">
              <a:spLocks noChangeArrowheads="1"/>
            </p:cNvSpPr>
            <p:nvPr/>
          </p:nvSpPr>
          <p:spPr bwMode="auto">
            <a:xfrm>
              <a:off x="8008550" y="4509989"/>
              <a:ext cx="627772" cy="562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Arial" panose="020B0604020202020204" pitchFamily="34" charset="0"/>
                  <a:ea typeface="黑体" panose="02010609060101010101" pitchFamily="2" charset="-122"/>
                  <a:cs typeface="Arial" panose="020B0604020202020204" pitchFamily="34" charset="0"/>
                  <a:sym typeface="Symbol" panose="05050102010706020507" pitchFamily="18" charset="2"/>
                </a:rPr>
                <a:t></a:t>
              </a:r>
              <a:endParaRPr kumimoji="1" lang="en-US" altLang="zh-CN" sz="3200" b="1">
                <a:latin typeface="Arial" panose="020B0604020202020204" pitchFamily="34" charset="0"/>
                <a:ea typeface="黑体" panose="02010609060101010101" pitchFamily="2" charset="-122"/>
                <a:cs typeface="Arial" panose="020B0604020202020204" pitchFamily="34" charset="0"/>
                <a:sym typeface="Symbol" panose="05050102010706020507" pitchFamily="18" charset="2"/>
              </a:endParaRPr>
            </a:p>
          </p:txBody>
        </p:sp>
        <p:sp>
          <p:nvSpPr>
            <p:cNvPr id="396433" name="Line 145"/>
            <p:cNvSpPr>
              <a:spLocks noChangeShapeType="1"/>
            </p:cNvSpPr>
            <p:nvPr/>
          </p:nvSpPr>
          <p:spPr bwMode="auto">
            <a:xfrm flipH="1">
              <a:off x="8242441" y="3286026"/>
              <a:ext cx="545175" cy="8636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34" name="Line 146"/>
            <p:cNvSpPr>
              <a:spLocks noChangeShapeType="1"/>
            </p:cNvSpPr>
            <p:nvPr/>
          </p:nvSpPr>
          <p:spPr bwMode="auto">
            <a:xfrm flipH="1">
              <a:off x="5667915" y="3286026"/>
              <a:ext cx="545173" cy="8636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35" name="Line 147"/>
            <p:cNvSpPr>
              <a:spLocks noChangeShapeType="1"/>
            </p:cNvSpPr>
            <p:nvPr/>
          </p:nvSpPr>
          <p:spPr bwMode="auto">
            <a:xfrm>
              <a:off x="6446979" y="3213001"/>
              <a:ext cx="546894" cy="100806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36" name="Line 148"/>
            <p:cNvSpPr>
              <a:spLocks noChangeShapeType="1"/>
            </p:cNvSpPr>
            <p:nvPr/>
          </p:nvSpPr>
          <p:spPr bwMode="auto">
            <a:xfrm>
              <a:off x="3640279" y="3213002"/>
              <a:ext cx="545175" cy="93662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37" name="Line 149"/>
            <p:cNvSpPr>
              <a:spLocks noChangeShapeType="1"/>
            </p:cNvSpPr>
            <p:nvPr/>
          </p:nvSpPr>
          <p:spPr bwMode="auto">
            <a:xfrm flipH="1">
              <a:off x="2859494" y="3357464"/>
              <a:ext cx="390393" cy="79216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38" name="Line 150"/>
            <p:cNvSpPr>
              <a:spLocks noChangeShapeType="1"/>
            </p:cNvSpPr>
            <p:nvPr/>
          </p:nvSpPr>
          <p:spPr bwMode="auto">
            <a:xfrm>
              <a:off x="1065751" y="3357463"/>
              <a:ext cx="233892" cy="8636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39" name="Line 151"/>
            <p:cNvSpPr>
              <a:spLocks noChangeShapeType="1"/>
            </p:cNvSpPr>
            <p:nvPr/>
          </p:nvSpPr>
          <p:spPr bwMode="auto">
            <a:xfrm>
              <a:off x="9021508" y="3430488"/>
              <a:ext cx="467783" cy="9350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40" name="Line 152"/>
            <p:cNvSpPr>
              <a:spLocks noChangeShapeType="1"/>
            </p:cNvSpPr>
            <p:nvPr/>
          </p:nvSpPr>
          <p:spPr bwMode="auto">
            <a:xfrm flipH="1">
              <a:off x="909250" y="2349401"/>
              <a:ext cx="624285" cy="79216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41" name="Line 153"/>
            <p:cNvSpPr>
              <a:spLocks noChangeShapeType="1"/>
            </p:cNvSpPr>
            <p:nvPr/>
          </p:nvSpPr>
          <p:spPr bwMode="auto">
            <a:xfrm>
              <a:off x="5200130" y="1557238"/>
              <a:ext cx="1559851" cy="647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42" name="Line 154"/>
            <p:cNvSpPr>
              <a:spLocks noChangeShapeType="1"/>
            </p:cNvSpPr>
            <p:nvPr/>
          </p:nvSpPr>
          <p:spPr bwMode="auto">
            <a:xfrm>
              <a:off x="7150375" y="4221064"/>
              <a:ext cx="311282" cy="7207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43" name="Line 155"/>
            <p:cNvSpPr>
              <a:spLocks noChangeShapeType="1"/>
            </p:cNvSpPr>
            <p:nvPr/>
          </p:nvSpPr>
          <p:spPr bwMode="auto">
            <a:xfrm>
              <a:off x="2936885" y="4294089"/>
              <a:ext cx="311282" cy="7207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44" name="Line 156"/>
            <p:cNvSpPr>
              <a:spLocks noChangeShapeType="1"/>
            </p:cNvSpPr>
            <p:nvPr/>
          </p:nvSpPr>
          <p:spPr bwMode="auto">
            <a:xfrm flipH="1">
              <a:off x="6446979" y="4149626"/>
              <a:ext cx="469504" cy="7794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45" name="Line 157"/>
            <p:cNvSpPr>
              <a:spLocks noChangeShapeType="1"/>
            </p:cNvSpPr>
            <p:nvPr/>
          </p:nvSpPr>
          <p:spPr bwMode="auto">
            <a:xfrm>
              <a:off x="9489291" y="4365526"/>
              <a:ext cx="156501" cy="6477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46" name="Line 158"/>
            <p:cNvSpPr>
              <a:spLocks noChangeShapeType="1"/>
            </p:cNvSpPr>
            <p:nvPr/>
          </p:nvSpPr>
          <p:spPr bwMode="auto">
            <a:xfrm flipH="1">
              <a:off x="2235210" y="4221063"/>
              <a:ext cx="624284" cy="8651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47" name="Line 159"/>
            <p:cNvSpPr>
              <a:spLocks noChangeShapeType="1"/>
            </p:cNvSpPr>
            <p:nvPr/>
          </p:nvSpPr>
          <p:spPr bwMode="auto">
            <a:xfrm flipH="1">
              <a:off x="597969" y="3357464"/>
              <a:ext cx="154781" cy="15287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48" name="Line 160"/>
            <p:cNvSpPr>
              <a:spLocks noChangeShapeType="1"/>
            </p:cNvSpPr>
            <p:nvPr/>
          </p:nvSpPr>
          <p:spPr bwMode="auto">
            <a:xfrm flipH="1" flipV="1">
              <a:off x="5824415" y="4294088"/>
              <a:ext cx="388673" cy="6477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49" name="Line 161"/>
            <p:cNvSpPr>
              <a:spLocks noChangeShapeType="1"/>
            </p:cNvSpPr>
            <p:nvPr/>
          </p:nvSpPr>
          <p:spPr bwMode="auto">
            <a:xfrm flipV="1">
              <a:off x="4262844" y="4294089"/>
              <a:ext cx="1086908" cy="7921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50" name="Line 162"/>
            <p:cNvSpPr>
              <a:spLocks noChangeShapeType="1"/>
            </p:cNvSpPr>
            <p:nvPr/>
          </p:nvSpPr>
          <p:spPr bwMode="auto">
            <a:xfrm>
              <a:off x="2548213" y="2349402"/>
              <a:ext cx="856456" cy="7207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51" name="Line 163"/>
            <p:cNvSpPr>
              <a:spLocks noChangeShapeType="1"/>
            </p:cNvSpPr>
            <p:nvPr/>
          </p:nvSpPr>
          <p:spPr bwMode="auto">
            <a:xfrm flipH="1">
              <a:off x="5277521" y="4294089"/>
              <a:ext cx="233892" cy="7921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52" name="Oval 164"/>
            <p:cNvSpPr>
              <a:spLocks noChangeArrowheads="1"/>
            </p:cNvSpPr>
            <p:nvPr/>
          </p:nvSpPr>
          <p:spPr bwMode="auto">
            <a:xfrm>
              <a:off x="128464" y="4654452"/>
              <a:ext cx="1012958" cy="504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pPr algn="ctr"/>
              <a:r>
                <a:rPr kumimoji="1" lang="zh-CN" altLang="en-US" b="1" dirty="0">
                  <a:latin typeface="Arial" panose="020B0604020202020204" pitchFamily="34" charset="0"/>
                  <a:ea typeface="黑体" panose="02010609060101010101" pitchFamily="2" charset="-122"/>
                  <a:cs typeface="Arial" panose="020B0604020202020204" pitchFamily="34" charset="0"/>
                </a:rPr>
                <a:t>大公司</a:t>
              </a:r>
              <a:endParaRPr kumimoji="1" lang="zh-CN" altLang="en-US" b="1" dirty="0">
                <a:latin typeface="Arial" panose="020B0604020202020204" pitchFamily="34" charset="0"/>
                <a:ea typeface="黑体" panose="02010609060101010101" pitchFamily="2" charset="-122"/>
                <a:cs typeface="Arial" panose="020B0604020202020204" pitchFamily="34" charset="0"/>
              </a:endParaRPr>
            </a:p>
          </p:txBody>
        </p:sp>
        <p:sp>
          <p:nvSpPr>
            <p:cNvPr id="396453" name="Oval 165"/>
            <p:cNvSpPr>
              <a:spLocks noChangeArrowheads="1"/>
            </p:cNvSpPr>
            <p:nvPr/>
          </p:nvSpPr>
          <p:spPr bwMode="auto">
            <a:xfrm>
              <a:off x="3860412" y="4797326"/>
              <a:ext cx="1026716" cy="457200"/>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pPr algn="ctr"/>
              <a:r>
                <a:rPr kumimoji="1" lang="zh-CN" altLang="en-US" b="1">
                  <a:latin typeface="Arial" panose="020B0604020202020204" pitchFamily="34" charset="0"/>
                  <a:ea typeface="黑体" panose="02010609060101010101" pitchFamily="2" charset="-122"/>
                  <a:cs typeface="Arial" panose="020B0604020202020204" pitchFamily="34" charset="0"/>
                </a:rPr>
                <a:t>公司</a:t>
              </a:r>
              <a:endParaRPr kumimoji="1" lang="zh-CN" altLang="en-US" b="1">
                <a:latin typeface="Arial" panose="020B0604020202020204" pitchFamily="34" charset="0"/>
                <a:ea typeface="黑体" panose="02010609060101010101" pitchFamily="2" charset="-122"/>
                <a:cs typeface="Arial" panose="020B0604020202020204" pitchFamily="34" charset="0"/>
              </a:endParaRPr>
            </a:p>
          </p:txBody>
        </p:sp>
        <p:sp>
          <p:nvSpPr>
            <p:cNvPr id="396454" name="Oval 166"/>
            <p:cNvSpPr>
              <a:spLocks noChangeArrowheads="1"/>
            </p:cNvSpPr>
            <p:nvPr/>
          </p:nvSpPr>
          <p:spPr bwMode="auto">
            <a:xfrm>
              <a:off x="5033310" y="4055964"/>
              <a:ext cx="1024996" cy="3857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14:hiddenLine>
              </a:ext>
            </a:extLst>
          </p:spPr>
          <p:txBody>
            <a:bodyPr wrap="none" anchor="ctr"/>
            <a:lstStyle/>
            <a:p>
              <a:pPr algn="ctr"/>
              <a:r>
                <a:rPr kumimoji="1" lang="zh-CN" altLang="en-US" b="1">
                  <a:latin typeface="Arial" panose="020B0604020202020204" pitchFamily="34" charset="0"/>
                  <a:ea typeface="黑体" panose="02010609060101010101" pitchFamily="2" charset="-122"/>
                  <a:cs typeface="Arial" panose="020B0604020202020204" pitchFamily="34" charset="0"/>
                </a:rPr>
                <a:t>本地</a:t>
              </a:r>
              <a:r>
                <a:rPr kumimoji="1" lang="zh-CN" altLang="en-US" sz="900" b="1">
                  <a:latin typeface="Arial" panose="020B0604020202020204" pitchFamily="34" charset="0"/>
                  <a:ea typeface="黑体" panose="02010609060101010101" pitchFamily="2" charset="-122"/>
                  <a:cs typeface="Arial" panose="020B0604020202020204" pitchFamily="34" charset="0"/>
                </a:rPr>
                <a:t> </a:t>
              </a:r>
              <a:r>
                <a:rPr kumimoji="1" lang="en-US" altLang="zh-CN" b="1">
                  <a:latin typeface="Arial" panose="020B0604020202020204" pitchFamily="34" charset="0"/>
                  <a:ea typeface="黑体" panose="02010609060101010101" pitchFamily="2" charset="-122"/>
                  <a:cs typeface="Arial" panose="020B0604020202020204" pitchFamily="34" charset="0"/>
                </a:rPr>
                <a:t>ISP</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pic>
          <p:nvPicPr>
            <p:cNvPr id="396455" name="Picture 16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146817" y="4870351"/>
              <a:ext cx="443706"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6456" name="Text Box 168"/>
            <p:cNvSpPr txBox="1">
              <a:spLocks noChangeArrowheads="1"/>
            </p:cNvSpPr>
            <p:nvPr/>
          </p:nvSpPr>
          <p:spPr bwMode="auto">
            <a:xfrm>
              <a:off x="4887128" y="4797326"/>
              <a:ext cx="370710" cy="355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Arial" panose="020B0604020202020204" pitchFamily="34" charset="0"/>
                  <a:ea typeface="黑体" panose="02010609060101010101" pitchFamily="2" charset="-122"/>
                  <a:cs typeface="Arial" panose="020B0604020202020204" pitchFamily="34" charset="0"/>
                </a:rPr>
                <a:t>A</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pic>
          <p:nvPicPr>
            <p:cNvPr id="396457" name="Picture 16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435978" y="4870351"/>
              <a:ext cx="443706"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6458" name="Text Box 170"/>
            <p:cNvSpPr txBox="1">
              <a:spLocks noChangeArrowheads="1"/>
            </p:cNvSpPr>
            <p:nvPr/>
          </p:nvSpPr>
          <p:spPr bwMode="auto">
            <a:xfrm>
              <a:off x="9178008" y="4797326"/>
              <a:ext cx="370710" cy="355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Arial" panose="020B0604020202020204" pitchFamily="34" charset="0"/>
                  <a:ea typeface="黑体" panose="02010609060101010101" pitchFamily="2" charset="-122"/>
                  <a:cs typeface="Arial" panose="020B0604020202020204" pitchFamily="34" charset="0"/>
                </a:rPr>
                <a:t>B</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sp>
          <p:nvSpPr>
            <p:cNvPr id="396461" name="Line 173"/>
            <p:cNvSpPr>
              <a:spLocks noChangeShapeType="1"/>
            </p:cNvSpPr>
            <p:nvPr/>
          </p:nvSpPr>
          <p:spPr bwMode="auto">
            <a:xfrm flipV="1">
              <a:off x="2625602" y="1630263"/>
              <a:ext cx="1405070" cy="4318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62" name="Line 174"/>
            <p:cNvSpPr>
              <a:spLocks noChangeShapeType="1"/>
            </p:cNvSpPr>
            <p:nvPr/>
          </p:nvSpPr>
          <p:spPr bwMode="auto">
            <a:xfrm>
              <a:off x="2936885" y="2277963"/>
              <a:ext cx="382309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63" name="Oval 175"/>
            <p:cNvSpPr>
              <a:spLocks noChangeArrowheads="1"/>
            </p:cNvSpPr>
            <p:nvPr/>
          </p:nvSpPr>
          <p:spPr bwMode="auto">
            <a:xfrm>
              <a:off x="8866726" y="4060726"/>
              <a:ext cx="1024996" cy="381000"/>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14:hiddenLine>
              </a:ext>
            </a:extLst>
          </p:spPr>
          <p:txBody>
            <a:bodyPr wrap="none" anchor="ctr"/>
            <a:lstStyle/>
            <a:p>
              <a:pPr algn="ctr"/>
              <a:r>
                <a:rPr kumimoji="1" lang="zh-CN" altLang="en-US" b="1">
                  <a:latin typeface="Arial" panose="020B0604020202020204" pitchFamily="34" charset="0"/>
                  <a:ea typeface="黑体" panose="02010609060101010101" pitchFamily="2" charset="-122"/>
                  <a:cs typeface="Arial" panose="020B0604020202020204" pitchFamily="34" charset="0"/>
                </a:rPr>
                <a:t>本地</a:t>
              </a:r>
              <a:r>
                <a:rPr kumimoji="1" lang="zh-CN" altLang="en-US" sz="1000" b="1">
                  <a:latin typeface="Arial" panose="020B0604020202020204" pitchFamily="34" charset="0"/>
                  <a:ea typeface="黑体" panose="02010609060101010101" pitchFamily="2" charset="-122"/>
                  <a:cs typeface="Arial" panose="020B0604020202020204" pitchFamily="34" charset="0"/>
                </a:rPr>
                <a:t> </a:t>
              </a:r>
              <a:r>
                <a:rPr kumimoji="1" lang="en-US" altLang="zh-CN" b="1">
                  <a:latin typeface="Arial" panose="020B0604020202020204" pitchFamily="34" charset="0"/>
                  <a:ea typeface="黑体" panose="02010609060101010101" pitchFamily="2" charset="-122"/>
                  <a:cs typeface="Arial" panose="020B0604020202020204" pitchFamily="34" charset="0"/>
                </a:rPr>
                <a:t>ISP</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sp>
          <p:nvSpPr>
            <p:cNvPr id="396464" name="Line 176"/>
            <p:cNvSpPr>
              <a:spLocks noChangeShapeType="1"/>
            </p:cNvSpPr>
            <p:nvPr/>
          </p:nvSpPr>
          <p:spPr bwMode="auto">
            <a:xfrm flipH="1">
              <a:off x="6292198" y="2422427"/>
              <a:ext cx="779066" cy="71913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65" name="Line 177"/>
            <p:cNvSpPr>
              <a:spLocks noChangeShapeType="1"/>
            </p:cNvSpPr>
            <p:nvPr/>
          </p:nvSpPr>
          <p:spPr bwMode="auto">
            <a:xfrm flipH="1" flipV="1">
              <a:off x="7929440" y="2349402"/>
              <a:ext cx="703395" cy="7207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66" name="Oval 178"/>
            <p:cNvSpPr>
              <a:spLocks noChangeArrowheads="1"/>
            </p:cNvSpPr>
            <p:nvPr/>
          </p:nvSpPr>
          <p:spPr bwMode="auto">
            <a:xfrm>
              <a:off x="909250" y="1989038"/>
              <a:ext cx="2105025" cy="503238"/>
            </a:xfrm>
            <a:prstGeom prst="ellipse">
              <a:avLst/>
            </a:prstGeom>
            <a:solidFill>
              <a:srgbClr val="FFFF00"/>
            </a:solidFill>
            <a:ln w="19050">
              <a:solidFill>
                <a:schemeClr val="tx1"/>
              </a:solidFill>
              <a:round/>
            </a:ln>
            <a:effectLst>
              <a:outerShdw dist="35921" dir="2700000" algn="ctr" rotWithShape="0">
                <a:schemeClr val="bg2"/>
              </a:outerShdw>
            </a:effectLst>
          </p:spPr>
          <p:txBody>
            <a:bodyPr wrap="none" anchor="ctr"/>
            <a:lstStyle/>
            <a:p>
              <a:pPr algn="ctr"/>
              <a:r>
                <a:rPr kumimoji="1" lang="zh-CN" altLang="en-US" b="1" dirty="0">
                  <a:latin typeface="Arial" panose="020B0604020202020204" pitchFamily="34" charset="0"/>
                  <a:ea typeface="黑体" panose="02010609060101010101" pitchFamily="2" charset="-122"/>
                  <a:cs typeface="Arial" panose="020B0604020202020204" pitchFamily="34" charset="0"/>
                </a:rPr>
                <a:t>主干 </a:t>
              </a:r>
              <a:r>
                <a:rPr kumimoji="1" lang="zh-CN" altLang="en-US" sz="900" b="1" dirty="0">
                  <a:latin typeface="Arial" panose="020B0604020202020204" pitchFamily="34" charset="0"/>
                  <a:ea typeface="黑体" panose="02010609060101010101" pitchFamily="2" charset="-122"/>
                  <a:cs typeface="Arial" panose="020B0604020202020204" pitchFamily="34" charset="0"/>
                </a:rPr>
                <a:t> </a:t>
              </a:r>
              <a:r>
                <a:rPr kumimoji="1" lang="en-US" altLang="zh-CN" b="1" dirty="0">
                  <a:latin typeface="Arial" panose="020B0604020202020204" pitchFamily="34" charset="0"/>
                  <a:ea typeface="黑体" panose="02010609060101010101" pitchFamily="2" charset="-122"/>
                  <a:cs typeface="Arial" panose="020B0604020202020204" pitchFamily="34" charset="0"/>
                </a:rPr>
                <a:t>ISP</a:t>
              </a:r>
              <a:endParaRPr kumimoji="1" lang="en-US" altLang="zh-CN" b="1" dirty="0">
                <a:latin typeface="Arial" panose="020B0604020202020204" pitchFamily="34" charset="0"/>
                <a:ea typeface="黑体" panose="02010609060101010101" pitchFamily="2" charset="-122"/>
                <a:cs typeface="Arial" panose="020B0604020202020204" pitchFamily="34" charset="0"/>
              </a:endParaRPr>
            </a:p>
          </p:txBody>
        </p:sp>
        <p:sp>
          <p:nvSpPr>
            <p:cNvPr id="396467" name="Oval 179"/>
            <p:cNvSpPr>
              <a:spLocks noChangeArrowheads="1"/>
            </p:cNvSpPr>
            <p:nvPr/>
          </p:nvSpPr>
          <p:spPr bwMode="auto">
            <a:xfrm>
              <a:off x="2302281"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14:hiddenLine>
              </a:ext>
            </a:extLst>
          </p:spPr>
          <p:txBody>
            <a:bodyPr wrap="none" anchor="ctr"/>
            <a:lstStyle/>
            <a:p>
              <a:pPr algn="ctr"/>
              <a:r>
                <a:rPr kumimoji="1" lang="zh-CN" altLang="en-US" b="1">
                  <a:latin typeface="Arial" panose="020B0604020202020204" pitchFamily="34" charset="0"/>
                  <a:ea typeface="黑体" panose="02010609060101010101" pitchFamily="2" charset="-122"/>
                  <a:cs typeface="Arial" panose="020B0604020202020204" pitchFamily="34" charset="0"/>
                </a:rPr>
                <a:t>本地</a:t>
              </a:r>
              <a:r>
                <a:rPr kumimoji="1" lang="zh-CN" altLang="en-US" sz="900" b="1">
                  <a:latin typeface="Arial" panose="020B0604020202020204" pitchFamily="34" charset="0"/>
                  <a:ea typeface="黑体" panose="02010609060101010101" pitchFamily="2" charset="-122"/>
                  <a:cs typeface="Arial" panose="020B0604020202020204" pitchFamily="34" charset="0"/>
                </a:rPr>
                <a:t> </a:t>
              </a:r>
              <a:r>
                <a:rPr kumimoji="1" lang="en-US" altLang="zh-CN" b="1">
                  <a:latin typeface="Arial" panose="020B0604020202020204" pitchFamily="34" charset="0"/>
                  <a:ea typeface="黑体" panose="02010609060101010101" pitchFamily="2" charset="-122"/>
                  <a:cs typeface="Arial" panose="020B0604020202020204" pitchFamily="34" charset="0"/>
                </a:rPr>
                <a:t>ISP</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sp>
          <p:nvSpPr>
            <p:cNvPr id="396468" name="Oval 180"/>
            <p:cNvSpPr>
              <a:spLocks noChangeArrowheads="1"/>
            </p:cNvSpPr>
            <p:nvPr/>
          </p:nvSpPr>
          <p:spPr bwMode="auto">
            <a:xfrm>
              <a:off x="742431"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14:hiddenLine>
              </a:ext>
            </a:extLst>
          </p:spPr>
          <p:txBody>
            <a:bodyPr wrap="none" anchor="ctr"/>
            <a:lstStyle/>
            <a:p>
              <a:pPr algn="ctr"/>
              <a:r>
                <a:rPr kumimoji="1" lang="zh-CN" altLang="en-US" b="1">
                  <a:latin typeface="Arial" panose="020B0604020202020204" pitchFamily="34" charset="0"/>
                  <a:ea typeface="黑体" panose="02010609060101010101" pitchFamily="2" charset="-122"/>
                  <a:cs typeface="Arial" panose="020B0604020202020204" pitchFamily="34" charset="0"/>
                </a:rPr>
                <a:t>本地</a:t>
              </a:r>
              <a:r>
                <a:rPr kumimoji="1" lang="zh-CN" altLang="en-US" sz="900" b="1">
                  <a:latin typeface="Arial" panose="020B0604020202020204" pitchFamily="34" charset="0"/>
                  <a:ea typeface="黑体" panose="02010609060101010101" pitchFamily="2" charset="-122"/>
                  <a:cs typeface="Arial" panose="020B0604020202020204" pitchFamily="34" charset="0"/>
                </a:rPr>
                <a:t> </a:t>
              </a:r>
              <a:r>
                <a:rPr kumimoji="1" lang="en-US" altLang="zh-CN" b="1">
                  <a:latin typeface="Arial" panose="020B0604020202020204" pitchFamily="34" charset="0"/>
                  <a:ea typeface="黑体" panose="02010609060101010101" pitchFamily="2" charset="-122"/>
                  <a:cs typeface="Arial" panose="020B0604020202020204" pitchFamily="34" charset="0"/>
                </a:rPr>
                <a:t>ISP</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sp>
          <p:nvSpPr>
            <p:cNvPr id="396469" name="Oval 181"/>
            <p:cNvSpPr>
              <a:spLocks noChangeArrowheads="1"/>
            </p:cNvSpPr>
            <p:nvPr/>
          </p:nvSpPr>
          <p:spPr bwMode="auto">
            <a:xfrm>
              <a:off x="5590523" y="3070127"/>
              <a:ext cx="1458383" cy="388937"/>
            </a:xfrm>
            <a:prstGeom prst="ellipse">
              <a:avLst/>
            </a:prstGeom>
            <a:solidFill>
              <a:srgbClr val="00B0F0"/>
            </a:solidFill>
            <a:ln w="9525">
              <a:solidFill>
                <a:schemeClr val="tx1"/>
              </a:solidFill>
              <a:round/>
            </a:ln>
            <a:effectLst>
              <a:outerShdw dist="35921" dir="2700000" algn="ctr" rotWithShape="0">
                <a:schemeClr val="bg2"/>
              </a:outerShdw>
            </a:effectLst>
          </p:spPr>
          <p:txBody>
            <a:bodyPr wrap="none" anchor="ctr"/>
            <a:lstStyle/>
            <a:p>
              <a:pPr algn="ctr"/>
              <a:r>
                <a:rPr kumimoji="1" lang="zh-CN" altLang="en-US" b="1">
                  <a:latin typeface="Arial" panose="020B0604020202020204" pitchFamily="34" charset="0"/>
                  <a:ea typeface="黑体" panose="02010609060101010101" pitchFamily="2" charset="-122"/>
                  <a:cs typeface="Arial" panose="020B0604020202020204" pitchFamily="34" charset="0"/>
                </a:rPr>
                <a:t>地区 </a:t>
              </a:r>
              <a:r>
                <a:rPr kumimoji="1" lang="zh-CN" altLang="en-US" sz="600" b="1">
                  <a:latin typeface="Arial" panose="020B0604020202020204" pitchFamily="34" charset="0"/>
                  <a:ea typeface="黑体" panose="02010609060101010101" pitchFamily="2" charset="-122"/>
                  <a:cs typeface="Arial" panose="020B0604020202020204" pitchFamily="34" charset="0"/>
                </a:rPr>
                <a:t> </a:t>
              </a:r>
              <a:r>
                <a:rPr kumimoji="1" lang="en-US" altLang="zh-CN" b="1">
                  <a:latin typeface="Arial" panose="020B0604020202020204" pitchFamily="34" charset="0"/>
                  <a:ea typeface="黑体" panose="02010609060101010101" pitchFamily="2" charset="-122"/>
                  <a:cs typeface="Arial" panose="020B0604020202020204" pitchFamily="34" charset="0"/>
                </a:rPr>
                <a:t>ISP</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sp>
          <p:nvSpPr>
            <p:cNvPr id="396470" name="Oval 182"/>
            <p:cNvSpPr>
              <a:spLocks noChangeArrowheads="1"/>
            </p:cNvSpPr>
            <p:nvPr/>
          </p:nvSpPr>
          <p:spPr bwMode="auto">
            <a:xfrm>
              <a:off x="3640279" y="1412776"/>
              <a:ext cx="2105025" cy="503237"/>
            </a:xfrm>
            <a:prstGeom prst="ellipse">
              <a:avLst/>
            </a:prstGeom>
            <a:solidFill>
              <a:srgbClr val="FFFF00"/>
            </a:solidFill>
            <a:ln w="19050">
              <a:solidFill>
                <a:schemeClr val="tx1"/>
              </a:solidFill>
              <a:round/>
            </a:ln>
            <a:effectLst>
              <a:outerShdw dist="35921" dir="2700000" algn="ctr" rotWithShape="0">
                <a:schemeClr val="bg2"/>
              </a:outerShdw>
            </a:effectLst>
          </p:spPr>
          <p:txBody>
            <a:bodyPr wrap="none" anchor="ctr"/>
            <a:lstStyle/>
            <a:p>
              <a:pPr algn="ctr"/>
              <a:r>
                <a:rPr kumimoji="1" lang="zh-CN" altLang="en-US" b="1" dirty="0">
                  <a:latin typeface="Arial" panose="020B0604020202020204" pitchFamily="34" charset="0"/>
                  <a:ea typeface="黑体" panose="02010609060101010101" pitchFamily="2" charset="-122"/>
                  <a:cs typeface="Arial" panose="020B0604020202020204" pitchFamily="34" charset="0"/>
                </a:rPr>
                <a:t>主干 </a:t>
              </a:r>
              <a:r>
                <a:rPr kumimoji="1" lang="zh-CN" altLang="en-US" sz="900" b="1" dirty="0">
                  <a:latin typeface="Arial" panose="020B0604020202020204" pitchFamily="34" charset="0"/>
                  <a:ea typeface="黑体" panose="02010609060101010101" pitchFamily="2" charset="-122"/>
                  <a:cs typeface="Arial" panose="020B0604020202020204" pitchFamily="34" charset="0"/>
                </a:rPr>
                <a:t> </a:t>
              </a:r>
              <a:r>
                <a:rPr kumimoji="1" lang="en-US" altLang="zh-CN" b="1" dirty="0">
                  <a:latin typeface="Arial" panose="020B0604020202020204" pitchFamily="34" charset="0"/>
                  <a:ea typeface="黑体" panose="02010609060101010101" pitchFamily="2" charset="-122"/>
                  <a:cs typeface="Arial" panose="020B0604020202020204" pitchFamily="34" charset="0"/>
                </a:rPr>
                <a:t>ISP</a:t>
              </a:r>
              <a:endParaRPr kumimoji="1" lang="en-US" altLang="zh-CN" b="1" dirty="0">
                <a:latin typeface="Arial" panose="020B0604020202020204" pitchFamily="34" charset="0"/>
                <a:ea typeface="黑体" panose="02010609060101010101" pitchFamily="2" charset="-122"/>
                <a:cs typeface="Arial" panose="020B0604020202020204" pitchFamily="34" charset="0"/>
              </a:endParaRPr>
            </a:p>
          </p:txBody>
        </p:sp>
        <p:sp>
          <p:nvSpPr>
            <p:cNvPr id="396471" name="Oval 183"/>
            <p:cNvSpPr>
              <a:spLocks noChangeArrowheads="1"/>
            </p:cNvSpPr>
            <p:nvPr/>
          </p:nvSpPr>
          <p:spPr bwMode="auto">
            <a:xfrm>
              <a:off x="6369589" y="1989038"/>
              <a:ext cx="2105025" cy="503238"/>
            </a:xfrm>
            <a:prstGeom prst="ellipse">
              <a:avLst/>
            </a:prstGeom>
            <a:solidFill>
              <a:srgbClr val="FFFF00"/>
            </a:solidFill>
            <a:ln w="19050">
              <a:solidFill>
                <a:schemeClr val="tx1"/>
              </a:solidFill>
              <a:round/>
            </a:ln>
            <a:effectLst>
              <a:outerShdw dist="35921" dir="2700000" algn="ctr" rotWithShape="0">
                <a:schemeClr val="bg2"/>
              </a:outerShdw>
            </a:effectLst>
          </p:spPr>
          <p:txBody>
            <a:bodyPr wrap="none" anchor="ctr"/>
            <a:lstStyle/>
            <a:p>
              <a:pPr algn="ctr"/>
              <a:r>
                <a:rPr kumimoji="1" lang="zh-CN" altLang="en-US" b="1">
                  <a:latin typeface="Arial" panose="020B0604020202020204" pitchFamily="34" charset="0"/>
                  <a:ea typeface="黑体" panose="02010609060101010101" pitchFamily="2" charset="-122"/>
                  <a:cs typeface="Arial" panose="020B0604020202020204" pitchFamily="34" charset="0"/>
                </a:rPr>
                <a:t>主干 </a:t>
              </a:r>
              <a:r>
                <a:rPr kumimoji="1" lang="zh-CN" altLang="en-US" sz="900" b="1">
                  <a:latin typeface="Arial" panose="020B0604020202020204" pitchFamily="34" charset="0"/>
                  <a:ea typeface="黑体" panose="02010609060101010101" pitchFamily="2" charset="-122"/>
                  <a:cs typeface="Arial" panose="020B0604020202020204" pitchFamily="34" charset="0"/>
                </a:rPr>
                <a:t> </a:t>
              </a:r>
              <a:r>
                <a:rPr kumimoji="1" lang="en-US" altLang="zh-CN" b="1">
                  <a:latin typeface="Arial" panose="020B0604020202020204" pitchFamily="34" charset="0"/>
                  <a:ea typeface="黑体" panose="02010609060101010101" pitchFamily="2" charset="-122"/>
                  <a:cs typeface="Arial" panose="020B0604020202020204" pitchFamily="34" charset="0"/>
                </a:rPr>
                <a:t>ISP</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sp>
          <p:nvSpPr>
            <p:cNvPr id="396472" name="Oval 184"/>
            <p:cNvSpPr>
              <a:spLocks noChangeArrowheads="1"/>
            </p:cNvSpPr>
            <p:nvPr/>
          </p:nvSpPr>
          <p:spPr bwMode="auto">
            <a:xfrm>
              <a:off x="8163331" y="3070127"/>
              <a:ext cx="1458383" cy="388937"/>
            </a:xfrm>
            <a:prstGeom prst="ellipse">
              <a:avLst/>
            </a:prstGeom>
            <a:solidFill>
              <a:srgbClr val="00B0F0"/>
            </a:solidFill>
            <a:ln w="9525">
              <a:solidFill>
                <a:schemeClr val="tx1"/>
              </a:solidFill>
              <a:round/>
            </a:ln>
            <a:effectLst>
              <a:outerShdw dist="35921" dir="2700000" algn="ctr" rotWithShape="0">
                <a:schemeClr val="bg2"/>
              </a:outerShdw>
            </a:effectLst>
          </p:spPr>
          <p:txBody>
            <a:bodyPr wrap="none" anchor="ctr"/>
            <a:lstStyle/>
            <a:p>
              <a:pPr algn="ctr"/>
              <a:r>
                <a:rPr kumimoji="1" lang="zh-CN" altLang="en-US" b="1">
                  <a:latin typeface="Arial" panose="020B0604020202020204" pitchFamily="34" charset="0"/>
                  <a:ea typeface="黑体" panose="02010609060101010101" pitchFamily="2" charset="-122"/>
                  <a:cs typeface="Arial" panose="020B0604020202020204" pitchFamily="34" charset="0"/>
                </a:rPr>
                <a:t>地区 </a:t>
              </a:r>
              <a:r>
                <a:rPr kumimoji="1" lang="zh-CN" altLang="en-US" sz="600" b="1">
                  <a:latin typeface="Arial" panose="020B0604020202020204" pitchFamily="34" charset="0"/>
                  <a:ea typeface="黑体" panose="02010609060101010101" pitchFamily="2" charset="-122"/>
                  <a:cs typeface="Arial" panose="020B0604020202020204" pitchFamily="34" charset="0"/>
                </a:rPr>
                <a:t> </a:t>
              </a:r>
              <a:r>
                <a:rPr kumimoji="1" lang="en-US" altLang="zh-CN" b="1">
                  <a:latin typeface="Arial" panose="020B0604020202020204" pitchFamily="34" charset="0"/>
                  <a:ea typeface="黑体" panose="02010609060101010101" pitchFamily="2" charset="-122"/>
                  <a:cs typeface="Arial" panose="020B0604020202020204" pitchFamily="34" charset="0"/>
                </a:rPr>
                <a:t>ISP</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sp>
          <p:nvSpPr>
            <p:cNvPr id="396473" name="Oval 185"/>
            <p:cNvSpPr>
              <a:spLocks noChangeArrowheads="1"/>
            </p:cNvSpPr>
            <p:nvPr/>
          </p:nvSpPr>
          <p:spPr bwMode="auto">
            <a:xfrm>
              <a:off x="207575" y="3070127"/>
              <a:ext cx="1458383" cy="388937"/>
            </a:xfrm>
            <a:prstGeom prst="ellipse">
              <a:avLst/>
            </a:prstGeom>
            <a:solidFill>
              <a:srgbClr val="00B0F0"/>
            </a:solidFill>
            <a:ln w="9525">
              <a:solidFill>
                <a:schemeClr val="tx1"/>
              </a:solidFill>
              <a:round/>
            </a:ln>
            <a:effectLst>
              <a:outerShdw dist="35921" dir="2700000" algn="ctr" rotWithShape="0">
                <a:schemeClr val="bg2"/>
              </a:outerShdw>
            </a:effectLst>
          </p:spPr>
          <p:txBody>
            <a:bodyPr wrap="none" anchor="ctr"/>
            <a:lstStyle/>
            <a:p>
              <a:pPr algn="ctr"/>
              <a:r>
                <a:rPr kumimoji="1" lang="zh-CN" altLang="en-US" b="1" dirty="0">
                  <a:latin typeface="Arial" panose="020B0604020202020204" pitchFamily="34" charset="0"/>
                  <a:ea typeface="黑体" panose="02010609060101010101" pitchFamily="2" charset="-122"/>
                  <a:cs typeface="Arial" panose="020B0604020202020204" pitchFamily="34" charset="0"/>
                </a:rPr>
                <a:t>地区 </a:t>
              </a:r>
              <a:r>
                <a:rPr kumimoji="1" lang="zh-CN" altLang="en-US" sz="600" b="1" dirty="0">
                  <a:latin typeface="Arial" panose="020B0604020202020204" pitchFamily="34" charset="0"/>
                  <a:ea typeface="黑体" panose="02010609060101010101" pitchFamily="2" charset="-122"/>
                  <a:cs typeface="Arial" panose="020B0604020202020204" pitchFamily="34" charset="0"/>
                </a:rPr>
                <a:t> </a:t>
              </a:r>
              <a:r>
                <a:rPr kumimoji="1" lang="en-US" altLang="zh-CN" b="1" dirty="0">
                  <a:latin typeface="Arial" panose="020B0604020202020204" pitchFamily="34" charset="0"/>
                  <a:ea typeface="黑体" panose="02010609060101010101" pitchFamily="2" charset="-122"/>
                  <a:cs typeface="Arial" panose="020B0604020202020204" pitchFamily="34" charset="0"/>
                </a:rPr>
                <a:t>ISP</a:t>
              </a:r>
              <a:endParaRPr kumimoji="1" lang="en-US" altLang="zh-CN" b="1" dirty="0">
                <a:latin typeface="Arial" panose="020B0604020202020204" pitchFamily="34" charset="0"/>
                <a:ea typeface="黑体" panose="02010609060101010101" pitchFamily="2" charset="-122"/>
                <a:cs typeface="Arial" panose="020B0604020202020204" pitchFamily="34" charset="0"/>
              </a:endParaRPr>
            </a:p>
          </p:txBody>
        </p:sp>
        <p:sp>
          <p:nvSpPr>
            <p:cNvPr id="396474" name="Oval 186"/>
            <p:cNvSpPr>
              <a:spLocks noChangeArrowheads="1"/>
            </p:cNvSpPr>
            <p:nvPr/>
          </p:nvSpPr>
          <p:spPr bwMode="auto">
            <a:xfrm>
              <a:off x="2702993" y="3070127"/>
              <a:ext cx="1458383" cy="388937"/>
            </a:xfrm>
            <a:prstGeom prst="ellipse">
              <a:avLst/>
            </a:prstGeom>
            <a:solidFill>
              <a:srgbClr val="00B0F0"/>
            </a:solidFill>
            <a:ln w="9525">
              <a:solidFill>
                <a:schemeClr val="tx1"/>
              </a:solidFill>
              <a:round/>
            </a:ln>
            <a:effectLst>
              <a:outerShdw dist="35921" dir="2700000" algn="ctr" rotWithShape="0">
                <a:schemeClr val="bg2"/>
              </a:outerShdw>
            </a:effectLst>
          </p:spPr>
          <p:txBody>
            <a:bodyPr wrap="none" anchor="ctr"/>
            <a:lstStyle/>
            <a:p>
              <a:pPr algn="ctr"/>
              <a:r>
                <a:rPr kumimoji="1" lang="zh-CN" altLang="en-US" b="1">
                  <a:latin typeface="Arial" panose="020B0604020202020204" pitchFamily="34" charset="0"/>
                  <a:ea typeface="黑体" panose="02010609060101010101" pitchFamily="2" charset="-122"/>
                  <a:cs typeface="Arial" panose="020B0604020202020204" pitchFamily="34" charset="0"/>
                </a:rPr>
                <a:t>地区 </a:t>
              </a:r>
              <a:r>
                <a:rPr kumimoji="1" lang="zh-CN" altLang="en-US" sz="600" b="1">
                  <a:latin typeface="Arial" panose="020B0604020202020204" pitchFamily="34" charset="0"/>
                  <a:ea typeface="黑体" panose="02010609060101010101" pitchFamily="2" charset="-122"/>
                  <a:cs typeface="Arial" panose="020B0604020202020204" pitchFamily="34" charset="0"/>
                </a:rPr>
                <a:t> </a:t>
              </a:r>
              <a:r>
                <a:rPr kumimoji="1" lang="en-US" altLang="zh-CN" b="1">
                  <a:latin typeface="Arial" panose="020B0604020202020204" pitchFamily="34" charset="0"/>
                  <a:ea typeface="黑体" panose="02010609060101010101" pitchFamily="2" charset="-122"/>
                  <a:cs typeface="Arial" panose="020B0604020202020204" pitchFamily="34" charset="0"/>
                </a:rPr>
                <a:t>ISP</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sp>
          <p:nvSpPr>
            <p:cNvPr id="396475" name="Text Box 187"/>
            <p:cNvSpPr txBox="1">
              <a:spLocks noChangeArrowheads="1"/>
            </p:cNvSpPr>
            <p:nvPr/>
          </p:nvSpPr>
          <p:spPr bwMode="auto">
            <a:xfrm>
              <a:off x="1714112" y="2655789"/>
              <a:ext cx="925422" cy="88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5400" b="1">
                  <a:latin typeface="Arial" panose="020B0604020202020204" pitchFamily="34" charset="0"/>
                  <a:ea typeface="黑体" panose="02010609060101010101" pitchFamily="2" charset="-122"/>
                  <a:cs typeface="Arial" panose="020B0604020202020204" pitchFamily="34" charset="0"/>
                  <a:sym typeface="Symbol" panose="05050102010706020507" pitchFamily="18" charset="2"/>
                </a:rPr>
                <a:t></a:t>
              </a:r>
              <a:endParaRPr kumimoji="1" lang="en-US" altLang="zh-CN" sz="5400" b="1">
                <a:latin typeface="Arial" panose="020B0604020202020204" pitchFamily="34" charset="0"/>
                <a:ea typeface="黑体" panose="02010609060101010101" pitchFamily="2" charset="-122"/>
                <a:cs typeface="Arial" panose="020B0604020202020204" pitchFamily="34" charset="0"/>
                <a:sym typeface="Symbol" panose="05050102010706020507" pitchFamily="18" charset="2"/>
              </a:endParaRPr>
            </a:p>
          </p:txBody>
        </p:sp>
        <p:sp>
          <p:nvSpPr>
            <p:cNvPr id="396476" name="Text Box 188"/>
            <p:cNvSpPr txBox="1">
              <a:spLocks noChangeArrowheads="1"/>
            </p:cNvSpPr>
            <p:nvPr/>
          </p:nvSpPr>
          <p:spPr bwMode="auto">
            <a:xfrm>
              <a:off x="4419345" y="2638326"/>
              <a:ext cx="925422" cy="88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5400" b="1">
                  <a:latin typeface="Arial" panose="020B0604020202020204" pitchFamily="34" charset="0"/>
                  <a:ea typeface="黑体" panose="02010609060101010101" pitchFamily="2" charset="-122"/>
                  <a:cs typeface="Arial" panose="020B0604020202020204" pitchFamily="34" charset="0"/>
                  <a:sym typeface="Symbol" panose="05050102010706020507" pitchFamily="18" charset="2"/>
                </a:rPr>
                <a:t></a:t>
              </a:r>
              <a:endParaRPr kumimoji="1" lang="en-US" altLang="zh-CN" sz="5400" b="1">
                <a:latin typeface="Arial" panose="020B0604020202020204" pitchFamily="34" charset="0"/>
                <a:ea typeface="黑体" panose="02010609060101010101" pitchFamily="2" charset="-122"/>
                <a:cs typeface="Arial" panose="020B0604020202020204" pitchFamily="34" charset="0"/>
                <a:sym typeface="Symbol" panose="05050102010706020507" pitchFamily="18" charset="2"/>
              </a:endParaRPr>
            </a:p>
          </p:txBody>
        </p:sp>
        <p:sp>
          <p:nvSpPr>
            <p:cNvPr id="396477" name="Oval 189"/>
            <p:cNvSpPr>
              <a:spLocks noChangeArrowheads="1"/>
            </p:cNvSpPr>
            <p:nvPr/>
          </p:nvSpPr>
          <p:spPr bwMode="auto">
            <a:xfrm>
              <a:off x="6446979"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14:hiddenLine>
              </a:ext>
            </a:extLst>
          </p:spPr>
          <p:txBody>
            <a:bodyPr wrap="none" anchor="ctr"/>
            <a:lstStyle/>
            <a:p>
              <a:pPr algn="ctr"/>
              <a:r>
                <a:rPr kumimoji="1" lang="zh-CN" altLang="en-US" b="1">
                  <a:latin typeface="Arial" panose="020B0604020202020204" pitchFamily="34" charset="0"/>
                  <a:ea typeface="黑体" panose="02010609060101010101" pitchFamily="2" charset="-122"/>
                  <a:cs typeface="Arial" panose="020B0604020202020204" pitchFamily="34" charset="0"/>
                </a:rPr>
                <a:t>本地</a:t>
              </a:r>
              <a:r>
                <a:rPr kumimoji="1" lang="zh-CN" altLang="en-US" sz="900" b="1">
                  <a:latin typeface="Arial" panose="020B0604020202020204" pitchFamily="34" charset="0"/>
                  <a:ea typeface="黑体" panose="02010609060101010101" pitchFamily="2" charset="-122"/>
                  <a:cs typeface="Arial" panose="020B0604020202020204" pitchFamily="34" charset="0"/>
                </a:rPr>
                <a:t> </a:t>
              </a:r>
              <a:r>
                <a:rPr kumimoji="1" lang="en-US" altLang="zh-CN" b="1">
                  <a:latin typeface="Arial" panose="020B0604020202020204" pitchFamily="34" charset="0"/>
                  <a:ea typeface="黑体" panose="02010609060101010101" pitchFamily="2" charset="-122"/>
                  <a:cs typeface="Arial" panose="020B0604020202020204" pitchFamily="34" charset="0"/>
                </a:rPr>
                <a:t>ISP</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sp>
          <p:nvSpPr>
            <p:cNvPr id="396478" name="Oval 190"/>
            <p:cNvSpPr>
              <a:spLocks noChangeArrowheads="1"/>
            </p:cNvSpPr>
            <p:nvPr/>
          </p:nvSpPr>
          <p:spPr bwMode="auto">
            <a:xfrm>
              <a:off x="3640279"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14:hiddenLine>
              </a:ext>
            </a:extLst>
          </p:spPr>
          <p:txBody>
            <a:bodyPr wrap="none" anchor="ctr"/>
            <a:lstStyle/>
            <a:p>
              <a:pPr algn="ctr"/>
              <a:r>
                <a:rPr kumimoji="1" lang="zh-CN" altLang="en-US" b="1">
                  <a:latin typeface="Arial" panose="020B0604020202020204" pitchFamily="34" charset="0"/>
                  <a:ea typeface="黑体" panose="02010609060101010101" pitchFamily="2" charset="-122"/>
                  <a:cs typeface="Arial" panose="020B0604020202020204" pitchFamily="34" charset="0"/>
                </a:rPr>
                <a:t>本地</a:t>
              </a:r>
              <a:r>
                <a:rPr kumimoji="1" lang="zh-CN" altLang="en-US" sz="900" b="1">
                  <a:latin typeface="Arial" panose="020B0604020202020204" pitchFamily="34" charset="0"/>
                  <a:ea typeface="黑体" panose="02010609060101010101" pitchFamily="2" charset="-122"/>
                  <a:cs typeface="Arial" panose="020B0604020202020204" pitchFamily="34" charset="0"/>
                </a:rPr>
                <a:t> </a:t>
              </a:r>
              <a:r>
                <a:rPr kumimoji="1" lang="en-US" altLang="zh-CN" b="1">
                  <a:latin typeface="Arial" panose="020B0604020202020204" pitchFamily="34" charset="0"/>
                  <a:ea typeface="黑体" panose="02010609060101010101" pitchFamily="2" charset="-122"/>
                  <a:cs typeface="Arial" panose="020B0604020202020204" pitchFamily="34" charset="0"/>
                </a:rPr>
                <a:t>ISP</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grpSp>
          <p:nvGrpSpPr>
            <p:cNvPr id="396479" name="Group 191"/>
            <p:cNvGrpSpPr/>
            <p:nvPr/>
          </p:nvGrpSpPr>
          <p:grpSpPr bwMode="auto">
            <a:xfrm>
              <a:off x="7305156" y="3084414"/>
              <a:ext cx="586449" cy="355600"/>
              <a:chOff x="3334" y="255"/>
              <a:chExt cx="341" cy="224"/>
            </a:xfrm>
          </p:grpSpPr>
          <p:pic>
            <p:nvPicPr>
              <p:cNvPr id="396480" name="Picture 19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34" y="255"/>
                <a:ext cx="318"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481" name="Text Box 193"/>
              <p:cNvSpPr txBox="1">
                <a:spLocks noChangeArrowheads="1"/>
              </p:cNvSpPr>
              <p:nvPr/>
            </p:nvSpPr>
            <p:spPr bwMode="auto">
              <a:xfrm>
                <a:off x="3334" y="255"/>
                <a:ext cx="34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Arial" panose="020B0604020202020204" pitchFamily="34" charset="0"/>
                    <a:ea typeface="黑体" panose="02010609060101010101" pitchFamily="2" charset="-122"/>
                    <a:cs typeface="Arial" panose="020B0604020202020204" pitchFamily="34" charset="0"/>
                  </a:rPr>
                  <a:t>IXP</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grpSp>
        <p:sp>
          <p:nvSpPr>
            <p:cNvPr id="396482" name="Text Box 194"/>
            <p:cNvSpPr txBox="1">
              <a:spLocks noChangeArrowheads="1"/>
            </p:cNvSpPr>
            <p:nvPr/>
          </p:nvSpPr>
          <p:spPr bwMode="auto">
            <a:xfrm>
              <a:off x="1751948" y="3786088"/>
              <a:ext cx="681890" cy="6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latin typeface="Arial" panose="020B0604020202020204" pitchFamily="34" charset="0"/>
                  <a:ea typeface="黑体" panose="02010609060101010101" pitchFamily="2" charset="-122"/>
                  <a:cs typeface="Arial" panose="020B0604020202020204" pitchFamily="34" charset="0"/>
                  <a:sym typeface="Symbol" panose="05050102010706020507" pitchFamily="18" charset="2"/>
                </a:rPr>
                <a:t></a:t>
              </a:r>
              <a:endParaRPr kumimoji="1" lang="en-US" altLang="zh-CN" sz="3600" b="1">
                <a:latin typeface="Arial" panose="020B0604020202020204" pitchFamily="34" charset="0"/>
                <a:ea typeface="黑体" panose="02010609060101010101" pitchFamily="2" charset="-122"/>
                <a:cs typeface="Arial" panose="020B0604020202020204" pitchFamily="34" charset="0"/>
                <a:sym typeface="Symbol" panose="05050102010706020507" pitchFamily="18" charset="2"/>
              </a:endParaRPr>
            </a:p>
          </p:txBody>
        </p:sp>
        <p:sp>
          <p:nvSpPr>
            <p:cNvPr id="396483" name="Oval 195"/>
            <p:cNvSpPr>
              <a:spLocks noChangeArrowheads="1"/>
            </p:cNvSpPr>
            <p:nvPr/>
          </p:nvSpPr>
          <p:spPr bwMode="auto">
            <a:xfrm>
              <a:off x="7695548" y="4057551"/>
              <a:ext cx="1024996" cy="381000"/>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14:hiddenLine>
              </a:ext>
            </a:extLst>
          </p:spPr>
          <p:txBody>
            <a:bodyPr wrap="none" anchor="ctr"/>
            <a:lstStyle/>
            <a:p>
              <a:pPr algn="ctr"/>
              <a:r>
                <a:rPr kumimoji="1" lang="zh-CN" altLang="en-US" b="1">
                  <a:latin typeface="Arial" panose="020B0604020202020204" pitchFamily="34" charset="0"/>
                  <a:ea typeface="黑体" panose="02010609060101010101" pitchFamily="2" charset="-122"/>
                  <a:cs typeface="Arial" panose="020B0604020202020204" pitchFamily="34" charset="0"/>
                </a:rPr>
                <a:t>本地</a:t>
              </a:r>
              <a:r>
                <a:rPr kumimoji="1" lang="zh-CN" altLang="en-US" sz="1000" b="1">
                  <a:latin typeface="Arial" panose="020B0604020202020204" pitchFamily="34" charset="0"/>
                  <a:ea typeface="黑体" panose="02010609060101010101" pitchFamily="2" charset="-122"/>
                  <a:cs typeface="Arial" panose="020B0604020202020204" pitchFamily="34" charset="0"/>
                </a:rPr>
                <a:t> </a:t>
              </a:r>
              <a:r>
                <a:rPr kumimoji="1" lang="en-US" altLang="zh-CN" b="1">
                  <a:latin typeface="Arial" panose="020B0604020202020204" pitchFamily="34" charset="0"/>
                  <a:ea typeface="黑体" panose="02010609060101010101" pitchFamily="2" charset="-122"/>
                  <a:cs typeface="Arial" panose="020B0604020202020204" pitchFamily="34" charset="0"/>
                </a:rPr>
                <a:t>ISP</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grpSp>
          <p:nvGrpSpPr>
            <p:cNvPr id="396484" name="Group 196"/>
            <p:cNvGrpSpPr/>
            <p:nvPr/>
          </p:nvGrpSpPr>
          <p:grpSpPr bwMode="auto">
            <a:xfrm>
              <a:off x="1724431" y="4725889"/>
              <a:ext cx="964803" cy="563563"/>
              <a:chOff x="295" y="2432"/>
              <a:chExt cx="561" cy="355"/>
            </a:xfrm>
          </p:grpSpPr>
          <p:pic>
            <p:nvPicPr>
              <p:cNvPr id="396485" name="Picture 19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 y="2432"/>
                <a:ext cx="524"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486" name="Text Box 198"/>
              <p:cNvSpPr txBox="1">
                <a:spLocks noChangeArrowheads="1"/>
              </p:cNvSpPr>
              <p:nvPr/>
            </p:nvSpPr>
            <p:spPr bwMode="auto">
              <a:xfrm>
                <a:off x="315" y="2513"/>
                <a:ext cx="54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latin typeface="Arial" panose="020B0604020202020204" pitchFamily="34" charset="0"/>
                    <a:ea typeface="黑体" panose="02010609060101010101" pitchFamily="2" charset="-122"/>
                    <a:cs typeface="Arial" panose="020B0604020202020204" pitchFamily="34" charset="0"/>
                  </a:rPr>
                  <a:t>校园网</a:t>
                </a:r>
                <a:endParaRPr kumimoji="1" lang="zh-CN" altLang="en-US" b="1">
                  <a:latin typeface="Arial" panose="020B0604020202020204" pitchFamily="34" charset="0"/>
                  <a:ea typeface="黑体" panose="02010609060101010101" pitchFamily="2" charset="-122"/>
                  <a:cs typeface="Arial" panose="020B0604020202020204" pitchFamily="34" charset="0"/>
                </a:endParaRPr>
              </a:p>
            </p:txBody>
          </p:sp>
        </p:grpSp>
        <p:grpSp>
          <p:nvGrpSpPr>
            <p:cNvPr id="396487" name="Group 199"/>
            <p:cNvGrpSpPr/>
            <p:nvPr/>
          </p:nvGrpSpPr>
          <p:grpSpPr bwMode="auto">
            <a:xfrm>
              <a:off x="2739108" y="4725889"/>
              <a:ext cx="964803" cy="563563"/>
              <a:chOff x="295" y="2432"/>
              <a:chExt cx="561" cy="355"/>
            </a:xfrm>
          </p:grpSpPr>
          <p:pic>
            <p:nvPicPr>
              <p:cNvPr id="396488" name="Picture 20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 y="2432"/>
                <a:ext cx="524"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489" name="Text Box 201"/>
              <p:cNvSpPr txBox="1">
                <a:spLocks noChangeArrowheads="1"/>
              </p:cNvSpPr>
              <p:nvPr/>
            </p:nvSpPr>
            <p:spPr bwMode="auto">
              <a:xfrm>
                <a:off x="315" y="2513"/>
                <a:ext cx="54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latin typeface="Arial" panose="020B0604020202020204" pitchFamily="34" charset="0"/>
                    <a:ea typeface="黑体" panose="02010609060101010101" pitchFamily="2" charset="-122"/>
                    <a:cs typeface="Arial" panose="020B0604020202020204" pitchFamily="34" charset="0"/>
                  </a:rPr>
                  <a:t>校园网</a:t>
                </a:r>
                <a:endParaRPr kumimoji="1" lang="zh-CN" altLang="en-US" b="1" dirty="0">
                  <a:latin typeface="Arial" panose="020B0604020202020204" pitchFamily="34" charset="0"/>
                  <a:ea typeface="黑体" panose="02010609060101010101" pitchFamily="2" charset="-122"/>
                  <a:cs typeface="Arial" panose="020B0604020202020204" pitchFamily="34" charset="0"/>
                </a:endParaRPr>
              </a:p>
            </p:txBody>
          </p:sp>
        </p:grpSp>
        <p:sp>
          <p:nvSpPr>
            <p:cNvPr id="396490" name="Text Box 202"/>
            <p:cNvSpPr txBox="1">
              <a:spLocks noChangeArrowheads="1"/>
            </p:cNvSpPr>
            <p:nvPr/>
          </p:nvSpPr>
          <p:spPr bwMode="auto">
            <a:xfrm>
              <a:off x="5628358" y="4654451"/>
              <a:ext cx="627772" cy="562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Arial" panose="020B0604020202020204" pitchFamily="34" charset="0"/>
                  <a:ea typeface="黑体" panose="02010609060101010101" pitchFamily="2" charset="-122"/>
                  <a:cs typeface="Arial" panose="020B0604020202020204" pitchFamily="34" charset="0"/>
                  <a:sym typeface="Symbol" panose="05050102010706020507" pitchFamily="18" charset="2"/>
                </a:rPr>
                <a:t></a:t>
              </a:r>
              <a:endParaRPr kumimoji="1" lang="en-US" altLang="zh-CN" sz="3200" b="1">
                <a:latin typeface="Arial" panose="020B0604020202020204" pitchFamily="34" charset="0"/>
                <a:ea typeface="黑体" panose="02010609060101010101" pitchFamily="2" charset="-122"/>
                <a:cs typeface="Arial" panose="020B0604020202020204" pitchFamily="34" charset="0"/>
                <a:sym typeface="Symbol" panose="05050102010706020507" pitchFamily="18" charset="2"/>
              </a:endParaRPr>
            </a:p>
          </p:txBody>
        </p:sp>
        <p:sp>
          <p:nvSpPr>
            <p:cNvPr id="396491" name="Text Box 203"/>
            <p:cNvSpPr txBox="1">
              <a:spLocks noChangeArrowheads="1"/>
            </p:cNvSpPr>
            <p:nvPr/>
          </p:nvSpPr>
          <p:spPr bwMode="auto">
            <a:xfrm>
              <a:off x="6682591" y="4509989"/>
              <a:ext cx="627772" cy="562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Arial" panose="020B0604020202020204" pitchFamily="34" charset="0"/>
                  <a:ea typeface="黑体" panose="02010609060101010101" pitchFamily="2" charset="-122"/>
                  <a:cs typeface="Arial" panose="020B0604020202020204" pitchFamily="34" charset="0"/>
                  <a:sym typeface="Symbol" panose="05050102010706020507" pitchFamily="18" charset="2"/>
                </a:rPr>
                <a:t></a:t>
              </a:r>
              <a:endParaRPr kumimoji="1" lang="en-US" altLang="zh-CN" sz="3200" b="1">
                <a:latin typeface="Arial" panose="020B0604020202020204" pitchFamily="34" charset="0"/>
                <a:ea typeface="黑体" panose="02010609060101010101" pitchFamily="2" charset="-122"/>
                <a:cs typeface="Arial" panose="020B0604020202020204" pitchFamily="34" charset="0"/>
                <a:sym typeface="Symbol" panose="05050102010706020507" pitchFamily="18" charset="2"/>
              </a:endParaRPr>
            </a:p>
          </p:txBody>
        </p:sp>
        <p:sp>
          <p:nvSpPr>
            <p:cNvPr id="396492" name="Freeform 204"/>
            <p:cNvSpPr/>
            <p:nvPr/>
          </p:nvSpPr>
          <p:spPr bwMode="auto">
            <a:xfrm>
              <a:off x="5504533" y="2349402"/>
              <a:ext cx="4017433" cy="2503487"/>
            </a:xfrm>
            <a:custGeom>
              <a:avLst/>
              <a:gdLst>
                <a:gd name="T0" fmla="*/ 0 w 2336"/>
                <a:gd name="T1" fmla="*/ 1577 h 1577"/>
                <a:gd name="T2" fmla="*/ 251 w 2336"/>
                <a:gd name="T3" fmla="*/ 1062 h 1577"/>
                <a:gd name="T4" fmla="*/ 794 w 2336"/>
                <a:gd name="T5" fmla="*/ 249 h 1577"/>
                <a:gd name="T6" fmla="*/ 1274 w 2336"/>
                <a:gd name="T7" fmla="*/ 27 h 1577"/>
                <a:gd name="T8" fmla="*/ 1661 w 2336"/>
                <a:gd name="T9" fmla="*/ 414 h 1577"/>
                <a:gd name="T10" fmla="*/ 2138 w 2336"/>
                <a:gd name="T11" fmla="*/ 1095 h 1577"/>
                <a:gd name="T12" fmla="*/ 2336 w 2336"/>
                <a:gd name="T13" fmla="*/ 1569 h 1577"/>
              </a:gdLst>
              <a:ahLst/>
              <a:cxnLst>
                <a:cxn ang="0">
                  <a:pos x="T0" y="T1"/>
                </a:cxn>
                <a:cxn ang="0">
                  <a:pos x="T2" y="T3"/>
                </a:cxn>
                <a:cxn ang="0">
                  <a:pos x="T4" y="T5"/>
                </a:cxn>
                <a:cxn ang="0">
                  <a:pos x="T6" y="T7"/>
                </a:cxn>
                <a:cxn ang="0">
                  <a:pos x="T8" y="T9"/>
                </a:cxn>
                <a:cxn ang="0">
                  <a:pos x="T10" y="T11"/>
                </a:cxn>
                <a:cxn ang="0">
                  <a:pos x="T12" y="T13"/>
                </a:cxn>
              </a:cxnLst>
              <a:rect l="0" t="0" r="r" b="b"/>
              <a:pathLst>
                <a:path w="2336" h="1577">
                  <a:moveTo>
                    <a:pt x="0" y="1577"/>
                  </a:moveTo>
                  <a:cubicBezTo>
                    <a:pt x="41" y="1491"/>
                    <a:pt x="119" y="1283"/>
                    <a:pt x="251" y="1062"/>
                  </a:cubicBezTo>
                  <a:cubicBezTo>
                    <a:pt x="383" y="841"/>
                    <a:pt x="624" y="421"/>
                    <a:pt x="794" y="249"/>
                  </a:cubicBezTo>
                  <a:cubicBezTo>
                    <a:pt x="964" y="77"/>
                    <a:pt x="1130" y="0"/>
                    <a:pt x="1274" y="27"/>
                  </a:cubicBezTo>
                  <a:cubicBezTo>
                    <a:pt x="1418" y="54"/>
                    <a:pt x="1517" y="236"/>
                    <a:pt x="1661" y="414"/>
                  </a:cubicBezTo>
                  <a:cubicBezTo>
                    <a:pt x="1805" y="592"/>
                    <a:pt x="2026" y="903"/>
                    <a:pt x="2138" y="1095"/>
                  </a:cubicBezTo>
                  <a:cubicBezTo>
                    <a:pt x="2250" y="1287"/>
                    <a:pt x="2295" y="1470"/>
                    <a:pt x="2336" y="1569"/>
                  </a:cubicBezTo>
                </a:path>
              </a:pathLst>
            </a:custGeom>
            <a:noFill/>
            <a:ln w="76200" cmpd="sng">
              <a:solidFill>
                <a:srgbClr val="C00000"/>
              </a:solidFill>
              <a:round/>
              <a:headEnd type="triangl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93" name="Line 205"/>
            <p:cNvSpPr>
              <a:spLocks noChangeShapeType="1"/>
            </p:cNvSpPr>
            <p:nvPr/>
          </p:nvSpPr>
          <p:spPr bwMode="auto">
            <a:xfrm>
              <a:off x="6362710" y="3440525"/>
              <a:ext cx="2340636" cy="0"/>
            </a:xfrm>
            <a:prstGeom prst="line">
              <a:avLst/>
            </a:prstGeom>
            <a:noFill/>
            <a:ln w="76200">
              <a:solidFill>
                <a:srgbClr val="0000FF"/>
              </a:solidFill>
              <a:prstDash val="sysDot"/>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grpSp>
      <p:sp>
        <p:nvSpPr>
          <p:cNvPr id="8" name="矩形 7"/>
          <p:cNvSpPr/>
          <p:nvPr/>
        </p:nvSpPr>
        <p:spPr>
          <a:xfrm>
            <a:off x="885914" y="5589240"/>
            <a:ext cx="8586510" cy="461665"/>
          </a:xfrm>
          <a:prstGeom prst="rect">
            <a:avLst/>
          </a:prstGeom>
        </p:spPr>
        <p:txBody>
          <a:bodyPr wrap="square">
            <a:spAutoFit/>
          </a:bodyPr>
          <a:lstStyle/>
          <a:p>
            <a:pPr algn="ctr"/>
            <a:r>
              <a:rPr lang="zh-CN" altLang="zh-CN" sz="2400" b="1" dirty="0" smtClean="0">
                <a:latin typeface="Arial" panose="020B0604020202020204" pitchFamily="34" charset="0"/>
                <a:ea typeface="黑体" panose="02010609060101010101" pitchFamily="2" charset="-122"/>
                <a:cs typeface="Arial" panose="020B0604020202020204" pitchFamily="34" charset="0"/>
              </a:rPr>
              <a:t>基于</a:t>
            </a:r>
            <a:r>
              <a:rPr lang="en-US" altLang="zh-CN" sz="2400" b="1" dirty="0" smtClean="0">
                <a:latin typeface="Arial" panose="020B0604020202020204" pitchFamily="34" charset="0"/>
                <a:ea typeface="黑体" panose="02010609060101010101" pitchFamily="2" charset="-122"/>
                <a:cs typeface="Arial" panose="020B0604020202020204" pitchFamily="34" charset="0"/>
              </a:rPr>
              <a:t> ISP </a:t>
            </a:r>
            <a:r>
              <a:rPr lang="zh-CN" altLang="zh-CN" sz="2400" b="1" dirty="0" smtClean="0">
                <a:latin typeface="Arial" panose="020B0604020202020204" pitchFamily="34" charset="0"/>
                <a:ea typeface="黑体" panose="02010609060101010101" pitchFamily="2" charset="-122"/>
                <a:cs typeface="Arial" panose="020B0604020202020204" pitchFamily="34" charset="0"/>
              </a:rPr>
              <a:t>的</a:t>
            </a:r>
            <a:r>
              <a:rPr lang="zh-CN" altLang="zh-CN" sz="2400" b="1" dirty="0">
                <a:latin typeface="Arial" panose="020B0604020202020204" pitchFamily="34" charset="0"/>
                <a:ea typeface="黑体" panose="02010609060101010101" pitchFamily="2" charset="-122"/>
                <a:cs typeface="Arial" panose="020B0604020202020204" pitchFamily="34" charset="0"/>
              </a:rPr>
              <a:t>多层结构的互联网的概念示意图</a:t>
            </a:r>
            <a:endParaRPr lang="zh-CN" altLang="en-US" sz="2400" b="1" dirty="0">
              <a:latin typeface="Arial" panose="020B0604020202020204" pitchFamily="34" charset="0"/>
              <a:ea typeface="黑体" panose="0201060906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7" name="Text Box 7"/>
          <p:cNvSpPr txBox="1">
            <a:spLocks noChangeArrowheads="1"/>
          </p:cNvSpPr>
          <p:nvPr/>
        </p:nvSpPr>
        <p:spPr bwMode="auto">
          <a:xfrm>
            <a:off x="416496" y="188640"/>
            <a:ext cx="856895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到</a:t>
            </a:r>
            <a:r>
              <a:rPr lang="en-US"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2016 </a:t>
            </a:r>
            <a:r>
              <a:rPr lang="zh-CN"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年</a:t>
            </a:r>
            <a:r>
              <a:rPr lang="en-US"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 3 </a:t>
            </a:r>
            <a:r>
              <a:rPr lang="zh-CN"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月</a:t>
            </a:r>
            <a:r>
              <a:rPr lang="zh-CN" altLang="zh-CN" sz="3200" b="1" dirty="0">
                <a:solidFill>
                  <a:srgbClr val="000099"/>
                </a:solidFill>
                <a:latin typeface="Arial" panose="020B0604020202020204" pitchFamily="34" charset="0"/>
                <a:ea typeface="黑体" panose="02010609060101010101" pitchFamily="2" charset="-122"/>
                <a:cs typeface="Arial" panose="020B0604020202020204" pitchFamily="34" charset="0"/>
              </a:rPr>
              <a:t>，全球已经</a:t>
            </a:r>
            <a:r>
              <a:rPr lang="zh-CN"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有</a:t>
            </a:r>
            <a:r>
              <a:rPr lang="en-US"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 226 </a:t>
            </a:r>
            <a:r>
              <a:rPr lang="zh-CN"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个</a:t>
            </a:r>
            <a:r>
              <a:rPr lang="en-US"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 IXP</a:t>
            </a:r>
            <a:r>
              <a:rPr lang="zh-CN" altLang="zh-CN" sz="3200" b="1" dirty="0">
                <a:solidFill>
                  <a:srgbClr val="000099"/>
                </a:solidFill>
                <a:latin typeface="Arial" panose="020B0604020202020204" pitchFamily="34" charset="0"/>
                <a:ea typeface="黑体" panose="02010609060101010101" pitchFamily="2" charset="-122"/>
                <a:cs typeface="Arial" panose="020B0604020202020204" pitchFamily="34" charset="0"/>
              </a:rPr>
              <a:t>，分布</a:t>
            </a:r>
            <a:r>
              <a:rPr lang="zh-CN"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在</a:t>
            </a:r>
            <a:r>
              <a:rPr lang="en-US"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 172 </a:t>
            </a:r>
            <a:r>
              <a:rPr lang="zh-CN"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个</a:t>
            </a:r>
            <a:r>
              <a:rPr lang="zh-CN" altLang="zh-CN" sz="3200" b="1" dirty="0">
                <a:solidFill>
                  <a:srgbClr val="000099"/>
                </a:solidFill>
                <a:latin typeface="Arial" panose="020B0604020202020204" pitchFamily="34" charset="0"/>
                <a:ea typeface="黑体" panose="02010609060101010101" pitchFamily="2" charset="-122"/>
                <a:cs typeface="Arial" panose="020B0604020202020204" pitchFamily="34" charset="0"/>
              </a:rPr>
              <a:t>国家和</a:t>
            </a:r>
            <a:r>
              <a:rPr lang="zh-CN"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地区</a:t>
            </a:r>
            <a:r>
              <a:rPr lang="zh-CN" altLang="en-US"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a:t>
            </a:r>
            <a:r>
              <a:rPr lang="zh-CN" altLang="en-US" sz="3200" b="1" dirty="0">
                <a:solidFill>
                  <a:srgbClr val="000099"/>
                </a:solidFill>
                <a:latin typeface="Arial" panose="020B0604020202020204" pitchFamily="34" charset="0"/>
                <a:ea typeface="黑体" panose="02010609060101010101" pitchFamily="2" charset="-122"/>
                <a:cs typeface="Arial" panose="020B0604020202020204" pitchFamily="34" charset="0"/>
              </a:rPr>
              <a:t>但</a:t>
            </a:r>
            <a:r>
              <a:rPr lang="zh-CN"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互联网</a:t>
            </a:r>
            <a:r>
              <a:rPr lang="zh-CN" altLang="zh-CN" sz="3200" b="1" dirty="0">
                <a:solidFill>
                  <a:srgbClr val="000099"/>
                </a:solidFill>
                <a:latin typeface="Arial" panose="020B0604020202020204" pitchFamily="34" charset="0"/>
                <a:ea typeface="黑体" panose="02010609060101010101" pitchFamily="2" charset="-122"/>
                <a:cs typeface="Arial" panose="020B0604020202020204" pitchFamily="34" charset="0"/>
              </a:rPr>
              <a:t>的发展在全世界</a:t>
            </a:r>
            <a:r>
              <a:rPr lang="zh-CN"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还很不平衡</a:t>
            </a:r>
            <a:r>
              <a:rPr lang="zh-CN" altLang="en-US"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a:t>
            </a:r>
            <a:endParaRPr lang="zh-CN" altLang="en-US" sz="3200" b="1" dirty="0">
              <a:solidFill>
                <a:srgbClr val="000099"/>
              </a:solidFill>
              <a:latin typeface="Arial" panose="020B0604020202020204" pitchFamily="34" charset="0"/>
              <a:ea typeface="黑体" panose="02010609060101010101" pitchFamily="2" charset="-122"/>
              <a:cs typeface="Arial" panose="020B0604020202020204" pitchFamily="34" charset="0"/>
            </a:endParaRPr>
          </a:p>
        </p:txBody>
      </p:sp>
      <p:pic>
        <p:nvPicPr>
          <p:cNvPr id="7" name="图片 6"/>
          <p:cNvPicPr/>
          <p:nvPr/>
        </p:nvPicPr>
        <p:blipFill>
          <a:blip r:embed="rId1" cstate="print"/>
          <a:srcRect l="23654" t="16245" r="32539" b="43791"/>
          <a:stretch>
            <a:fillRect/>
          </a:stretch>
        </p:blipFill>
        <p:spPr bwMode="auto">
          <a:xfrm>
            <a:off x="2000672" y="1772816"/>
            <a:ext cx="6264696" cy="3830940"/>
          </a:xfrm>
          <a:prstGeom prst="rect">
            <a:avLst/>
          </a:prstGeom>
          <a:noFill/>
          <a:ln w="9525">
            <a:noFill/>
            <a:miter lim="800000"/>
            <a:headEnd/>
            <a:tailEnd/>
          </a:ln>
        </p:spPr>
      </p:pic>
      <p:sp>
        <p:nvSpPr>
          <p:cNvPr id="2" name="矩形 1"/>
          <p:cNvSpPr/>
          <p:nvPr/>
        </p:nvSpPr>
        <p:spPr>
          <a:xfrm>
            <a:off x="1136576" y="5675764"/>
            <a:ext cx="7992888" cy="461665"/>
          </a:xfrm>
          <a:prstGeom prst="rect">
            <a:avLst/>
          </a:prstGeom>
        </p:spPr>
        <p:txBody>
          <a:bodyPr wrap="square">
            <a:spAutoFit/>
          </a:bodyPr>
          <a:lstStyle/>
          <a:p>
            <a:pPr algn="ctr"/>
            <a:r>
              <a:rPr lang="zh-CN" altLang="zh-CN" sz="2400" b="1" dirty="0" smtClean="0">
                <a:latin typeface="Arial" panose="020B0604020202020204" pitchFamily="34" charset="0"/>
                <a:ea typeface="黑体" panose="02010609060101010101" pitchFamily="2" charset="-122"/>
                <a:cs typeface="Arial" panose="020B0604020202020204" pitchFamily="34" charset="0"/>
              </a:rPr>
              <a:t>互联网</a:t>
            </a:r>
            <a:r>
              <a:rPr lang="zh-CN" altLang="zh-CN" sz="2400" b="1" dirty="0">
                <a:latin typeface="Arial" panose="020B0604020202020204" pitchFamily="34" charset="0"/>
                <a:ea typeface="黑体" panose="02010609060101010101" pitchFamily="2" charset="-122"/>
                <a:cs typeface="Arial" panose="020B0604020202020204" pitchFamily="34" charset="0"/>
              </a:rPr>
              <a:t>交换</a:t>
            </a:r>
            <a:r>
              <a:rPr lang="zh-CN" altLang="zh-CN" sz="2400" b="1" dirty="0" smtClean="0">
                <a:latin typeface="Arial" panose="020B0604020202020204" pitchFamily="34" charset="0"/>
                <a:ea typeface="黑体" panose="02010609060101010101" pitchFamily="2" charset="-122"/>
                <a:cs typeface="Arial" panose="020B0604020202020204" pitchFamily="34" charset="0"/>
              </a:rPr>
              <a:t>点</a:t>
            </a:r>
            <a:r>
              <a:rPr lang="en-US" altLang="zh-CN" sz="2400" b="1" dirty="0" smtClean="0">
                <a:latin typeface="Arial" panose="020B0604020202020204" pitchFamily="34" charset="0"/>
                <a:ea typeface="黑体" panose="02010609060101010101" pitchFamily="2" charset="-122"/>
                <a:cs typeface="Arial" panose="020B0604020202020204" pitchFamily="34" charset="0"/>
              </a:rPr>
              <a:t> IXP </a:t>
            </a:r>
            <a:r>
              <a:rPr lang="zh-CN" altLang="zh-CN" sz="2400" b="1" dirty="0" smtClean="0">
                <a:latin typeface="Arial" panose="020B0604020202020204" pitchFamily="34" charset="0"/>
                <a:ea typeface="黑体" panose="02010609060101010101" pitchFamily="2" charset="-122"/>
                <a:cs typeface="Arial" panose="020B0604020202020204" pitchFamily="34" charset="0"/>
              </a:rPr>
              <a:t>在</a:t>
            </a:r>
            <a:r>
              <a:rPr lang="zh-CN" altLang="zh-CN" sz="2400" b="1" dirty="0">
                <a:latin typeface="Arial" panose="020B0604020202020204" pitchFamily="34" charset="0"/>
                <a:ea typeface="黑体" panose="02010609060101010101" pitchFamily="2" charset="-122"/>
                <a:cs typeface="Arial" panose="020B0604020202020204" pitchFamily="34" charset="0"/>
              </a:rPr>
              <a:t>全球的分布图（</a:t>
            </a:r>
            <a:r>
              <a:rPr lang="en-US" altLang="zh-CN" sz="2400" b="1" dirty="0">
                <a:latin typeface="Arial" panose="020B0604020202020204" pitchFamily="34" charset="0"/>
                <a:ea typeface="黑体" panose="02010609060101010101" pitchFamily="2" charset="-122"/>
                <a:cs typeface="Arial" panose="020B0604020202020204" pitchFamily="34" charset="0"/>
              </a:rPr>
              <a:t>2016</a:t>
            </a:r>
            <a:r>
              <a:rPr lang="zh-CN" altLang="zh-CN" sz="2400" b="1" dirty="0">
                <a:latin typeface="Arial" panose="020B0604020202020204" pitchFamily="34" charset="0"/>
                <a:ea typeface="黑体" panose="02010609060101010101" pitchFamily="2" charset="-122"/>
                <a:cs typeface="Arial" panose="020B0604020202020204" pitchFamily="34" charset="0"/>
              </a:rPr>
              <a:t>年）</a:t>
            </a:r>
            <a:endParaRPr lang="zh-CN" altLang="en-US" sz="2400" b="1" dirty="0">
              <a:latin typeface="Arial" panose="020B0604020202020204" pitchFamily="34" charset="0"/>
              <a:ea typeface="黑体" panose="0201060906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algn="ctr"/>
            <a:r>
              <a:rPr lang="zh-CN" altLang="en-US" dirty="0"/>
              <a:t>互联网的发展情况</a:t>
            </a:r>
            <a:r>
              <a:rPr lang="zh-CN" altLang="en-US" dirty="0" smtClean="0"/>
              <a:t>概况</a:t>
            </a:r>
            <a:endParaRPr lang="zh-CN" altLang="en-US" dirty="0"/>
          </a:p>
        </p:txBody>
      </p:sp>
      <p:sp>
        <p:nvSpPr>
          <p:cNvPr id="8" name="内容占位符 7"/>
          <p:cNvSpPr>
            <a:spLocks noGrp="1"/>
          </p:cNvSpPr>
          <p:nvPr>
            <p:ph sz="half" idx="1"/>
          </p:nvPr>
        </p:nvSpPr>
        <p:spPr>
          <a:xfrm>
            <a:off x="416496" y="1196752"/>
            <a:ext cx="3975722" cy="4934173"/>
          </a:xfrm>
        </p:spPr>
        <p:txBody>
          <a:bodyPr/>
          <a:lstStyle/>
          <a:p>
            <a:pPr>
              <a:lnSpc>
                <a:spcPct val="110000"/>
              </a:lnSpc>
              <a:spcBef>
                <a:spcPts val="600"/>
              </a:spcBef>
            </a:pPr>
            <a:r>
              <a:rPr lang="zh-CN" altLang="zh-CN" dirty="0" smtClean="0"/>
              <a:t>从</a:t>
            </a:r>
            <a:r>
              <a:rPr lang="en-US" altLang="zh-CN" dirty="0" smtClean="0"/>
              <a:t> 1993 </a:t>
            </a:r>
            <a:r>
              <a:rPr lang="zh-CN" altLang="zh-CN" dirty="0" smtClean="0"/>
              <a:t>年至</a:t>
            </a:r>
            <a:r>
              <a:rPr lang="en-US" altLang="zh-CN" dirty="0" smtClean="0"/>
              <a:t> 2016 </a:t>
            </a:r>
            <a:r>
              <a:rPr lang="zh-CN" altLang="zh-CN" dirty="0" smtClean="0"/>
              <a:t>年</a:t>
            </a:r>
            <a:r>
              <a:rPr lang="zh-CN" altLang="zh-CN" dirty="0"/>
              <a:t>互联网用户数的增长</a:t>
            </a:r>
            <a:r>
              <a:rPr lang="zh-CN" altLang="zh-CN" dirty="0" smtClean="0"/>
              <a:t>情况</a:t>
            </a:r>
            <a:r>
              <a:rPr lang="zh-CN" altLang="en-US" dirty="0" smtClean="0"/>
              <a:t>如图所示</a:t>
            </a:r>
            <a:r>
              <a:rPr lang="zh-CN" altLang="zh-CN" dirty="0" smtClean="0"/>
              <a:t>。</a:t>
            </a:r>
            <a:endParaRPr lang="en-US" altLang="zh-CN" dirty="0">
              <a:solidFill>
                <a:srgbClr val="0000CC"/>
              </a:solidFill>
            </a:endParaRPr>
          </a:p>
          <a:p>
            <a:pPr>
              <a:lnSpc>
                <a:spcPct val="110000"/>
              </a:lnSpc>
              <a:spcBef>
                <a:spcPts val="600"/>
              </a:spcBef>
            </a:pPr>
            <a:r>
              <a:rPr lang="zh-CN" altLang="zh-CN" dirty="0" smtClean="0"/>
              <a:t>可以</a:t>
            </a:r>
            <a:r>
              <a:rPr lang="zh-CN" altLang="zh-CN" dirty="0"/>
              <a:t>看出，</a:t>
            </a:r>
            <a:r>
              <a:rPr lang="zh-CN" altLang="zh-CN" dirty="0" smtClean="0"/>
              <a:t>在</a:t>
            </a:r>
            <a:r>
              <a:rPr lang="en-US" altLang="zh-CN" dirty="0" smtClean="0"/>
              <a:t> 2005 </a:t>
            </a:r>
            <a:r>
              <a:rPr lang="zh-CN" altLang="zh-CN" dirty="0" smtClean="0"/>
              <a:t>年</a:t>
            </a:r>
            <a:r>
              <a:rPr lang="zh-CN" altLang="zh-CN" dirty="0"/>
              <a:t>互联网的用户数超过</a:t>
            </a:r>
            <a:r>
              <a:rPr lang="zh-CN" altLang="zh-CN" dirty="0" smtClean="0"/>
              <a:t>了</a:t>
            </a:r>
            <a:r>
              <a:rPr lang="en-US" altLang="zh-CN" dirty="0" smtClean="0"/>
              <a:t> 10 </a:t>
            </a:r>
            <a:r>
              <a:rPr lang="zh-CN" altLang="zh-CN" dirty="0" smtClean="0"/>
              <a:t>亿</a:t>
            </a:r>
            <a:r>
              <a:rPr lang="zh-CN" altLang="zh-CN" dirty="0"/>
              <a:t>，</a:t>
            </a:r>
            <a:r>
              <a:rPr lang="zh-CN" altLang="zh-CN" dirty="0" smtClean="0"/>
              <a:t>在</a:t>
            </a:r>
            <a:r>
              <a:rPr lang="en-US" altLang="zh-CN" dirty="0" smtClean="0"/>
              <a:t> 2010 </a:t>
            </a:r>
            <a:r>
              <a:rPr lang="zh-CN" altLang="zh-CN" dirty="0" smtClean="0"/>
              <a:t>年</a:t>
            </a:r>
            <a:r>
              <a:rPr lang="zh-CN" altLang="zh-CN" dirty="0"/>
              <a:t>超过</a:t>
            </a:r>
            <a:r>
              <a:rPr lang="zh-CN" altLang="zh-CN" dirty="0" smtClean="0"/>
              <a:t>了</a:t>
            </a:r>
            <a:r>
              <a:rPr lang="en-US" altLang="zh-CN" dirty="0" smtClean="0"/>
              <a:t> 20 </a:t>
            </a:r>
            <a:r>
              <a:rPr lang="zh-CN" altLang="zh-CN" dirty="0" smtClean="0"/>
              <a:t>亿</a:t>
            </a:r>
            <a:r>
              <a:rPr lang="zh-CN" altLang="zh-CN" dirty="0"/>
              <a:t>，而在</a:t>
            </a:r>
            <a:r>
              <a:rPr lang="en-US" altLang="zh-CN" dirty="0"/>
              <a:t>2014</a:t>
            </a:r>
            <a:r>
              <a:rPr lang="zh-CN" altLang="zh-CN" dirty="0" smtClean="0"/>
              <a:t>年</a:t>
            </a:r>
            <a:r>
              <a:rPr lang="en-US" altLang="zh-CN" dirty="0" smtClean="0"/>
              <a:t> </a:t>
            </a:r>
            <a:r>
              <a:rPr lang="zh-CN" altLang="zh-CN" dirty="0" smtClean="0"/>
              <a:t>已</a:t>
            </a:r>
            <a:r>
              <a:rPr lang="zh-CN" altLang="zh-CN" dirty="0"/>
              <a:t>接近</a:t>
            </a:r>
            <a:r>
              <a:rPr lang="zh-CN" altLang="zh-CN" dirty="0" smtClean="0"/>
              <a:t>了</a:t>
            </a:r>
            <a:r>
              <a:rPr lang="en-US" altLang="zh-CN" dirty="0" smtClean="0"/>
              <a:t> 30</a:t>
            </a:r>
            <a:r>
              <a:rPr lang="zh-CN" altLang="zh-CN" dirty="0"/>
              <a:t>亿。</a:t>
            </a:r>
            <a:endParaRPr lang="zh-CN" altLang="en-US" dirty="0"/>
          </a:p>
        </p:txBody>
      </p:sp>
      <p:sp>
        <p:nvSpPr>
          <p:cNvPr id="3" name="Rectangle 2"/>
          <p:cNvSpPr>
            <a:spLocks noChangeArrowheads="1"/>
          </p:cNvSpPr>
          <p:nvPr/>
        </p:nvSpPr>
        <p:spPr bwMode="auto">
          <a:xfrm>
            <a:off x="0" y="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 name="图片 9" descr="Internet.jpg"/>
          <p:cNvPicPr>
            <a:picLocks noChangeAspect="1"/>
          </p:cNvPicPr>
          <p:nvPr/>
        </p:nvPicPr>
        <p:blipFill>
          <a:blip r:embed="rId1" cstate="print"/>
          <a:srcRect t="3774" r="14465" b="7547"/>
          <a:stretch>
            <a:fillRect/>
          </a:stretch>
        </p:blipFill>
        <p:spPr>
          <a:xfrm>
            <a:off x="4592960" y="1484784"/>
            <a:ext cx="5015866" cy="3888432"/>
          </a:xfrm>
          <a:prstGeom prst="rect">
            <a:avLst/>
          </a:prstGeom>
        </p:spPr>
      </p:pic>
      <p:sp>
        <p:nvSpPr>
          <p:cNvPr id="11" name="矩形 10"/>
          <p:cNvSpPr/>
          <p:nvPr/>
        </p:nvSpPr>
        <p:spPr>
          <a:xfrm>
            <a:off x="4749943" y="5661248"/>
            <a:ext cx="4892686" cy="400110"/>
          </a:xfrm>
          <a:prstGeom prst="rect">
            <a:avLst/>
          </a:prstGeom>
        </p:spPr>
        <p:txBody>
          <a:bodyPr wrap="none">
            <a:spAutoFit/>
          </a:bodyPr>
          <a:lstStyle/>
          <a:p>
            <a:pPr algn="ctr"/>
            <a:r>
              <a:rPr lang="en-US" altLang="zh-CN" sz="2000" b="1" dirty="0" smtClean="0">
                <a:latin typeface="+mn-lt"/>
                <a:ea typeface="黑体" panose="02010609060101010101" pitchFamily="2" charset="-122"/>
              </a:rPr>
              <a:t>1993 </a:t>
            </a:r>
            <a:r>
              <a:rPr lang="zh-CN" altLang="zh-CN" sz="2000" b="1" dirty="0" smtClean="0">
                <a:latin typeface="+mn-lt"/>
                <a:ea typeface="黑体" panose="02010609060101010101" pitchFamily="2" charset="-122"/>
              </a:rPr>
              <a:t>年至</a:t>
            </a:r>
            <a:r>
              <a:rPr lang="en-US" altLang="zh-CN" sz="2000" b="1" dirty="0" smtClean="0">
                <a:latin typeface="+mn-lt"/>
                <a:ea typeface="黑体" panose="02010609060101010101" pitchFamily="2" charset="-122"/>
              </a:rPr>
              <a:t> 2016 </a:t>
            </a:r>
            <a:r>
              <a:rPr lang="zh-CN" altLang="zh-CN" sz="2000" b="1" dirty="0" smtClean="0">
                <a:latin typeface="+mn-lt"/>
                <a:ea typeface="黑体" panose="02010609060101010101" pitchFamily="2" charset="-122"/>
              </a:rPr>
              <a:t>年</a:t>
            </a:r>
            <a:r>
              <a:rPr lang="zh-CN" altLang="zh-CN" sz="2000" b="1" dirty="0">
                <a:latin typeface="+mn-lt"/>
                <a:ea typeface="黑体" panose="02010609060101010101" pitchFamily="2" charset="-122"/>
              </a:rPr>
              <a:t>互联网用户的增长情况</a:t>
            </a:r>
            <a:endParaRPr lang="zh-CN" altLang="en-US" sz="20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algn="ctr"/>
            <a:r>
              <a:rPr lang="zh-CN" altLang="en-US" dirty="0"/>
              <a:t>互联网的发展情况</a:t>
            </a:r>
            <a:r>
              <a:rPr lang="zh-CN" altLang="en-US" dirty="0" smtClean="0"/>
              <a:t>概况</a:t>
            </a:r>
            <a:endParaRPr lang="zh-CN" altLang="en-US" dirty="0"/>
          </a:p>
        </p:txBody>
      </p:sp>
      <p:graphicFrame>
        <p:nvGraphicFramePr>
          <p:cNvPr id="5" name="表格 4"/>
          <p:cNvGraphicFramePr>
            <a:graphicFrameLocks noGrp="1"/>
          </p:cNvGraphicFramePr>
          <p:nvPr/>
        </p:nvGraphicFramePr>
        <p:xfrm>
          <a:off x="776536" y="2148448"/>
          <a:ext cx="8496945" cy="2792720"/>
        </p:xfrm>
        <a:graphic>
          <a:graphicData uri="http://schemas.openxmlformats.org/drawingml/2006/table">
            <a:tbl>
              <a:tblPr firstRow="1" bandRow="1">
                <a:tableStyleId>{073A0DAA-6AF3-43AB-8588-CEC1D06C72B9}</a:tableStyleId>
              </a:tblPr>
              <a:tblGrid>
                <a:gridCol w="1296144"/>
                <a:gridCol w="1512168"/>
                <a:gridCol w="1512169"/>
                <a:gridCol w="1584176"/>
                <a:gridCol w="2592288"/>
              </a:tblGrid>
              <a:tr h="720080">
                <a:tc>
                  <a:txBody>
                    <a:bodyPr/>
                    <a:lstStyle/>
                    <a:p>
                      <a:pPr algn="ctr"/>
                      <a:r>
                        <a:rPr lang="zh-CN" altLang="en-US" sz="2800" b="1" dirty="0" smtClean="0">
                          <a:latin typeface="+mn-lt"/>
                          <a:ea typeface="黑体" panose="02010609060101010101" pitchFamily="2" charset="-122"/>
                        </a:rPr>
                        <a:t>年份</a:t>
                      </a:r>
                      <a:endParaRPr lang="zh-CN" altLang="en-US" sz="2800" b="1" dirty="0">
                        <a:latin typeface="+mn-lt"/>
                        <a:ea typeface="黑体" panose="02010609060101010101" pitchFamily="2" charset="-122"/>
                      </a:endParaRPr>
                    </a:p>
                  </a:txBody>
                  <a:tcPr anchor="ctr"/>
                </a:tc>
                <a:tc>
                  <a:txBody>
                    <a:bodyPr/>
                    <a:lstStyle/>
                    <a:p>
                      <a:pPr algn="ctr"/>
                      <a:r>
                        <a:rPr lang="zh-CN" altLang="en-US" sz="2800" b="1" dirty="0" smtClean="0">
                          <a:latin typeface="+mn-lt"/>
                          <a:ea typeface="黑体" panose="02010609060101010101" pitchFamily="2" charset="-122"/>
                        </a:rPr>
                        <a:t>网络数</a:t>
                      </a:r>
                      <a:endParaRPr lang="zh-CN" altLang="en-US" sz="2800" b="1" dirty="0">
                        <a:latin typeface="+mn-lt"/>
                        <a:ea typeface="黑体" panose="02010609060101010101" pitchFamily="2" charset="-122"/>
                      </a:endParaRPr>
                    </a:p>
                  </a:txBody>
                  <a:tcPr anchor="ctr"/>
                </a:tc>
                <a:tc>
                  <a:txBody>
                    <a:bodyPr/>
                    <a:lstStyle/>
                    <a:p>
                      <a:pPr algn="ctr"/>
                      <a:r>
                        <a:rPr lang="zh-CN" altLang="en-US" sz="2800" b="1" dirty="0" smtClean="0">
                          <a:latin typeface="+mn-lt"/>
                          <a:ea typeface="黑体" panose="02010609060101010101" pitchFamily="2" charset="-122"/>
                        </a:rPr>
                        <a:t>主机数</a:t>
                      </a:r>
                      <a:endParaRPr lang="zh-CN" altLang="en-US" sz="2800" b="1" dirty="0">
                        <a:latin typeface="+mn-lt"/>
                        <a:ea typeface="黑体" panose="02010609060101010101" pitchFamily="2" charset="-122"/>
                      </a:endParaRPr>
                    </a:p>
                  </a:txBody>
                  <a:tcPr anchor="ctr"/>
                </a:tc>
                <a:tc>
                  <a:txBody>
                    <a:bodyPr/>
                    <a:lstStyle/>
                    <a:p>
                      <a:pPr algn="ctr"/>
                      <a:r>
                        <a:rPr lang="zh-CN" altLang="en-US" sz="2800" b="1" dirty="0" smtClean="0">
                          <a:latin typeface="+mn-lt"/>
                          <a:ea typeface="黑体" panose="02010609060101010101" pitchFamily="2" charset="-122"/>
                        </a:rPr>
                        <a:t>用户数</a:t>
                      </a:r>
                      <a:endParaRPr lang="zh-CN" altLang="en-US" sz="2800" b="1" dirty="0">
                        <a:latin typeface="+mn-lt"/>
                        <a:ea typeface="黑体" panose="02010609060101010101" pitchFamily="2" charset="-122"/>
                      </a:endParaRPr>
                    </a:p>
                  </a:txBody>
                  <a:tcPr anchor="ctr"/>
                </a:tc>
                <a:tc>
                  <a:txBody>
                    <a:bodyPr/>
                    <a:lstStyle/>
                    <a:p>
                      <a:pPr algn="ctr"/>
                      <a:r>
                        <a:rPr lang="zh-CN" altLang="en-US" sz="2800" b="1" dirty="0" smtClean="0">
                          <a:latin typeface="+mn-lt"/>
                          <a:ea typeface="黑体" panose="02010609060101010101" pitchFamily="2" charset="-122"/>
                        </a:rPr>
                        <a:t>管理机构数</a:t>
                      </a:r>
                      <a:endParaRPr lang="zh-CN" altLang="en-US" sz="2800" b="1" dirty="0">
                        <a:latin typeface="+mn-lt"/>
                        <a:ea typeface="黑体" panose="02010609060101010101" pitchFamily="2" charset="-122"/>
                      </a:endParaRPr>
                    </a:p>
                  </a:txBody>
                  <a:tcPr anchor="ctr"/>
                </a:tc>
              </a:tr>
              <a:tr h="370840">
                <a:tc>
                  <a:txBody>
                    <a:bodyPr/>
                    <a:lstStyle/>
                    <a:p>
                      <a:pPr algn="ctr"/>
                      <a:r>
                        <a:rPr lang="en-US" altLang="zh-CN" sz="2800" b="1" dirty="0" smtClean="0">
                          <a:latin typeface="+mn-lt"/>
                          <a:ea typeface="黑体" panose="02010609060101010101" pitchFamily="2" charset="-122"/>
                        </a:rPr>
                        <a:t>1980</a:t>
                      </a:r>
                      <a:endParaRPr lang="zh-CN" altLang="en-US" sz="2800" b="1"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endParaRPr lang="zh-CN" altLang="en-US" sz="2800" b="1"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2</a:t>
                      </a:r>
                      <a:endParaRPr lang="zh-CN" altLang="en-US" sz="2800" b="1" baseline="30000"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2</a:t>
                      </a:r>
                      <a:endParaRPr lang="zh-CN" altLang="en-US" sz="2800" b="1" baseline="30000"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0</a:t>
                      </a:r>
                      <a:endParaRPr lang="zh-CN" altLang="en-US" sz="2800" b="1" baseline="30000" dirty="0">
                        <a:latin typeface="+mn-lt"/>
                        <a:ea typeface="黑体" panose="02010609060101010101" pitchFamily="2" charset="-122"/>
                      </a:endParaRPr>
                    </a:p>
                  </a:txBody>
                  <a:tcPr anchor="ctr"/>
                </a:tc>
              </a:tr>
              <a:tr h="370840">
                <a:tc>
                  <a:txBody>
                    <a:bodyPr/>
                    <a:lstStyle/>
                    <a:p>
                      <a:pPr algn="ctr"/>
                      <a:r>
                        <a:rPr lang="en-US" altLang="zh-CN" sz="2800" b="1" dirty="0" smtClean="0">
                          <a:latin typeface="+mn-lt"/>
                          <a:ea typeface="黑体" panose="02010609060101010101" pitchFamily="2" charset="-122"/>
                        </a:rPr>
                        <a:t>1990</a:t>
                      </a:r>
                      <a:endParaRPr lang="zh-CN" altLang="en-US" sz="2800" b="1"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3</a:t>
                      </a:r>
                      <a:endParaRPr lang="zh-CN" altLang="en-US" sz="2800" b="1" baseline="30000"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5</a:t>
                      </a:r>
                      <a:endParaRPr lang="zh-CN" altLang="en-US" sz="2800" b="1" baseline="30000"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6</a:t>
                      </a:r>
                      <a:endParaRPr lang="zh-CN" altLang="en-US" sz="2800" b="1" baseline="30000"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1</a:t>
                      </a:r>
                      <a:endParaRPr lang="zh-CN" altLang="en-US" sz="2800" b="1" baseline="30000" dirty="0">
                        <a:latin typeface="+mn-lt"/>
                        <a:ea typeface="黑体" panose="02010609060101010101" pitchFamily="2" charset="-122"/>
                      </a:endParaRPr>
                    </a:p>
                  </a:txBody>
                  <a:tcPr anchor="ctr"/>
                </a:tc>
              </a:tr>
              <a:tr h="370840">
                <a:tc>
                  <a:txBody>
                    <a:bodyPr/>
                    <a:lstStyle/>
                    <a:p>
                      <a:pPr algn="ctr"/>
                      <a:r>
                        <a:rPr lang="en-US" altLang="zh-CN" sz="2800" b="1" dirty="0" smtClean="0">
                          <a:latin typeface="+mn-lt"/>
                          <a:ea typeface="黑体" panose="02010609060101010101" pitchFamily="2" charset="-122"/>
                        </a:rPr>
                        <a:t>2000</a:t>
                      </a:r>
                      <a:endParaRPr lang="zh-CN" altLang="en-US" sz="2800" b="1"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5</a:t>
                      </a:r>
                      <a:endParaRPr lang="zh-CN" altLang="en-US" sz="2800" b="1" baseline="30000"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7</a:t>
                      </a:r>
                      <a:endParaRPr lang="zh-CN" altLang="en-US" sz="2800" b="1" baseline="30000"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8</a:t>
                      </a:r>
                      <a:endParaRPr lang="zh-CN" altLang="en-US" sz="2800" b="1" baseline="30000"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2</a:t>
                      </a:r>
                      <a:endParaRPr lang="zh-CN" altLang="en-US" sz="2800" b="1" baseline="30000" dirty="0">
                        <a:latin typeface="+mn-lt"/>
                        <a:ea typeface="黑体" panose="02010609060101010101" pitchFamily="2" charset="-122"/>
                      </a:endParaRPr>
                    </a:p>
                  </a:txBody>
                  <a:tcPr anchor="ctr"/>
                </a:tc>
              </a:tr>
              <a:tr h="370840">
                <a:tc>
                  <a:txBody>
                    <a:bodyPr/>
                    <a:lstStyle/>
                    <a:p>
                      <a:pPr algn="ctr"/>
                      <a:r>
                        <a:rPr lang="en-US" altLang="zh-CN" sz="2800" b="1" dirty="0" smtClean="0">
                          <a:latin typeface="+mn-lt"/>
                          <a:ea typeface="黑体" panose="02010609060101010101" pitchFamily="2" charset="-122"/>
                        </a:rPr>
                        <a:t>2005</a:t>
                      </a:r>
                      <a:endParaRPr lang="zh-CN" altLang="en-US" sz="2800" b="1"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6</a:t>
                      </a:r>
                      <a:endParaRPr lang="zh-CN" altLang="en-US" sz="2800" b="1" baseline="30000"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8</a:t>
                      </a:r>
                      <a:endParaRPr lang="zh-CN" altLang="en-US" sz="2800" b="1" baseline="30000"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9</a:t>
                      </a:r>
                      <a:endParaRPr lang="zh-CN" altLang="en-US" sz="2800" b="1" baseline="30000"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3</a:t>
                      </a:r>
                      <a:endParaRPr lang="zh-CN" altLang="en-US" sz="2800" b="1" baseline="30000" dirty="0">
                        <a:latin typeface="+mn-lt"/>
                        <a:ea typeface="黑体" panose="02010609060101010101" pitchFamily="2" charset="-122"/>
                      </a:endParaRPr>
                    </a:p>
                  </a:txBody>
                  <a:tcPr anchor="ctr"/>
                </a:tc>
              </a:tr>
            </a:tbl>
          </a:graphicData>
        </a:graphic>
      </p:graphicFrame>
      <p:sp>
        <p:nvSpPr>
          <p:cNvPr id="8" name="矩形 7"/>
          <p:cNvSpPr/>
          <p:nvPr/>
        </p:nvSpPr>
        <p:spPr>
          <a:xfrm>
            <a:off x="1590547" y="1628800"/>
            <a:ext cx="6674821" cy="523220"/>
          </a:xfrm>
          <a:prstGeom prst="rect">
            <a:avLst/>
          </a:prstGeom>
        </p:spPr>
        <p:txBody>
          <a:bodyPr wrap="square">
            <a:spAutoFit/>
          </a:bodyPr>
          <a:lstStyle/>
          <a:p>
            <a:pPr algn="ctr"/>
            <a:r>
              <a:rPr lang="zh-CN" altLang="zh-CN" sz="2800" b="1" dirty="0" smtClean="0">
                <a:latin typeface="+mn-lt"/>
                <a:ea typeface="黑体" panose="02010609060101010101" pitchFamily="2" charset="-122"/>
              </a:rPr>
              <a:t>互联网</a:t>
            </a:r>
            <a:r>
              <a:rPr lang="zh-CN" altLang="zh-CN" sz="2800" b="1" dirty="0">
                <a:latin typeface="+mn-lt"/>
                <a:ea typeface="黑体" panose="02010609060101010101" pitchFamily="2" charset="-122"/>
              </a:rPr>
              <a:t>的发展</a:t>
            </a:r>
            <a:r>
              <a:rPr lang="zh-CN" altLang="zh-CN" sz="2800" b="1" dirty="0" smtClean="0">
                <a:latin typeface="+mn-lt"/>
                <a:ea typeface="黑体" panose="02010609060101010101" pitchFamily="2" charset="-122"/>
              </a:rPr>
              <a:t>概况</a:t>
            </a:r>
            <a:r>
              <a:rPr lang="zh-CN" altLang="en-US" sz="2800" b="1" dirty="0">
                <a:latin typeface="+mn-lt"/>
                <a:ea typeface="黑体" panose="02010609060101010101" pitchFamily="2" charset="-122"/>
              </a:rPr>
              <a:t>（统计到 </a:t>
            </a:r>
            <a:r>
              <a:rPr lang="en-US" altLang="zh-CN" sz="2800" b="1" dirty="0">
                <a:latin typeface="+mn-lt"/>
                <a:ea typeface="黑体" panose="02010609060101010101" pitchFamily="2" charset="-122"/>
              </a:rPr>
              <a:t>2005 </a:t>
            </a:r>
            <a:r>
              <a:rPr lang="zh-CN" altLang="en-US" sz="2800" b="1" dirty="0">
                <a:latin typeface="+mn-lt"/>
                <a:ea typeface="黑体" panose="02010609060101010101" pitchFamily="2" charset="-122"/>
              </a:rPr>
              <a:t>年）</a:t>
            </a:r>
            <a:endParaRPr lang="zh-CN" altLang="en-US" sz="28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en-US" altLang="zh-CN" dirty="0" smtClean="0"/>
              <a:t>1.2.3  </a:t>
            </a:r>
            <a:r>
              <a:rPr lang="zh-CN" altLang="zh-CN" dirty="0" smtClean="0"/>
              <a:t>互联网</a:t>
            </a:r>
            <a:r>
              <a:rPr lang="zh-CN" altLang="zh-CN" dirty="0"/>
              <a:t>的标准化工作</a:t>
            </a:r>
            <a:endParaRPr lang="zh-CN" altLang="en-US" dirty="0"/>
          </a:p>
        </p:txBody>
      </p:sp>
      <p:grpSp>
        <p:nvGrpSpPr>
          <p:cNvPr id="3" name="组合 2"/>
          <p:cNvGrpSpPr/>
          <p:nvPr/>
        </p:nvGrpSpPr>
        <p:grpSpPr>
          <a:xfrm>
            <a:off x="416496" y="2262188"/>
            <a:ext cx="9283437" cy="3614738"/>
            <a:chOff x="350837" y="2262188"/>
            <a:chExt cx="9283437" cy="3614738"/>
          </a:xfrm>
        </p:grpSpPr>
        <p:sp>
          <p:nvSpPr>
            <p:cNvPr id="320515" name="Rectangle 3"/>
            <p:cNvSpPr>
              <a:spLocks noChangeArrowheads="1"/>
            </p:cNvSpPr>
            <p:nvPr/>
          </p:nvSpPr>
          <p:spPr bwMode="auto">
            <a:xfrm>
              <a:off x="350837" y="3576639"/>
              <a:ext cx="3198813" cy="2300287"/>
            </a:xfrm>
            <a:prstGeom prst="rect">
              <a:avLst/>
            </a:prstGeom>
            <a:solidFill>
              <a:srgbClr val="CCECFF"/>
            </a:solidFill>
            <a:ln w="9525">
              <a:solidFill>
                <a:schemeClr val="tx1"/>
              </a:solidFill>
              <a:prstDash val="sysDot"/>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20516" name="Freeform 4"/>
            <p:cNvSpPr/>
            <p:nvPr/>
          </p:nvSpPr>
          <p:spPr bwMode="auto">
            <a:xfrm>
              <a:off x="3408627" y="2755901"/>
              <a:ext cx="2744788" cy="246063"/>
            </a:xfrm>
            <a:custGeom>
              <a:avLst/>
              <a:gdLst>
                <a:gd name="T0" fmla="*/ 0 w 1584"/>
                <a:gd name="T1" fmla="*/ 0 h 336"/>
                <a:gd name="T2" fmla="*/ 1584 w 1584"/>
                <a:gd name="T3" fmla="*/ 0 h 336"/>
                <a:gd name="T4" fmla="*/ 1344 w 1584"/>
                <a:gd name="T5" fmla="*/ 336 h 336"/>
                <a:gd name="T6" fmla="*/ 240 w 1584"/>
                <a:gd name="T7" fmla="*/ 336 h 336"/>
                <a:gd name="T8" fmla="*/ 0 w 1584"/>
                <a:gd name="T9" fmla="*/ 0 h 336"/>
              </a:gdLst>
              <a:ahLst/>
              <a:cxnLst>
                <a:cxn ang="0">
                  <a:pos x="T0" y="T1"/>
                </a:cxn>
                <a:cxn ang="0">
                  <a:pos x="T2" y="T3"/>
                </a:cxn>
                <a:cxn ang="0">
                  <a:pos x="T4" y="T5"/>
                </a:cxn>
                <a:cxn ang="0">
                  <a:pos x="T6" y="T7"/>
                </a:cxn>
                <a:cxn ang="0">
                  <a:pos x="T8" y="T9"/>
                </a:cxn>
              </a:cxnLst>
              <a:rect l="0" t="0" r="r" b="b"/>
              <a:pathLst>
                <a:path w="1584" h="336">
                  <a:moveTo>
                    <a:pt x="0" y="0"/>
                  </a:moveTo>
                  <a:lnTo>
                    <a:pt x="1584" y="0"/>
                  </a:lnTo>
                  <a:lnTo>
                    <a:pt x="1344" y="336"/>
                  </a:lnTo>
                  <a:lnTo>
                    <a:pt x="240" y="336"/>
                  </a:lnTo>
                  <a:lnTo>
                    <a:pt x="0" y="0"/>
                  </a:lnTo>
                  <a:close/>
                </a:path>
              </a:pathLst>
            </a:cu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17" name="Rectangle 5"/>
            <p:cNvSpPr>
              <a:spLocks noChangeArrowheads="1"/>
            </p:cNvSpPr>
            <p:nvPr/>
          </p:nvSpPr>
          <p:spPr bwMode="auto">
            <a:xfrm>
              <a:off x="3408627" y="2262188"/>
              <a:ext cx="2744788" cy="493712"/>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anose="02010609060101010101" pitchFamily="2" charset="-122"/>
                </a:rPr>
                <a:t>互联网协会 </a:t>
              </a:r>
              <a:r>
                <a:rPr kumimoji="1" lang="en-US" altLang="zh-CN" sz="2000" b="1" dirty="0">
                  <a:solidFill>
                    <a:srgbClr val="000099"/>
                  </a:solidFill>
                  <a:ea typeface="黑体" panose="02010609060101010101" pitchFamily="2" charset="-122"/>
                </a:rPr>
                <a:t>ISOC</a:t>
              </a:r>
              <a:endParaRPr kumimoji="1" lang="en-US" altLang="zh-CN" sz="2000" b="1" dirty="0">
                <a:solidFill>
                  <a:srgbClr val="000099"/>
                </a:solidFill>
                <a:ea typeface="黑体" panose="02010609060101010101" pitchFamily="2" charset="-122"/>
              </a:endParaRPr>
            </a:p>
          </p:txBody>
        </p:sp>
        <p:sp>
          <p:nvSpPr>
            <p:cNvPr id="320518" name="Line 6"/>
            <p:cNvSpPr>
              <a:spLocks noChangeShapeType="1"/>
            </p:cNvSpPr>
            <p:nvPr/>
          </p:nvSpPr>
          <p:spPr bwMode="auto">
            <a:xfrm>
              <a:off x="2240889" y="4727576"/>
              <a:ext cx="667279" cy="574675"/>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19" name="Line 7"/>
            <p:cNvSpPr>
              <a:spLocks noChangeShapeType="1"/>
            </p:cNvSpPr>
            <p:nvPr/>
          </p:nvSpPr>
          <p:spPr bwMode="auto">
            <a:xfrm>
              <a:off x="3408627" y="2755900"/>
              <a:ext cx="295804" cy="2413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0" name="Line 8"/>
            <p:cNvSpPr>
              <a:spLocks noChangeShapeType="1"/>
            </p:cNvSpPr>
            <p:nvPr/>
          </p:nvSpPr>
          <p:spPr bwMode="auto">
            <a:xfrm flipH="1">
              <a:off x="1076590" y="4727576"/>
              <a:ext cx="665560" cy="574675"/>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1" name="Line 9"/>
            <p:cNvSpPr>
              <a:spLocks noChangeShapeType="1"/>
            </p:cNvSpPr>
            <p:nvPr/>
          </p:nvSpPr>
          <p:spPr bwMode="auto">
            <a:xfrm flipH="1">
              <a:off x="5811177" y="2755900"/>
              <a:ext cx="342238" cy="2413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2" name="Rectangle 10"/>
            <p:cNvSpPr>
              <a:spLocks noChangeArrowheads="1"/>
            </p:cNvSpPr>
            <p:nvPr/>
          </p:nvSpPr>
          <p:spPr bwMode="auto">
            <a:xfrm>
              <a:off x="584729" y="4140201"/>
              <a:ext cx="2731029" cy="65722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anose="02010609060101010101" pitchFamily="2" charset="-122"/>
                </a:rPr>
                <a:t>互联网研究</a:t>
              </a:r>
              <a:r>
                <a:rPr kumimoji="1" lang="zh-CN" altLang="en-US" sz="2000" b="1" dirty="0">
                  <a:solidFill>
                    <a:srgbClr val="000099"/>
                  </a:solidFill>
                  <a:ea typeface="黑体" panose="02010609060101010101" pitchFamily="2" charset="-122"/>
                </a:rPr>
                <a:t>指导小组</a:t>
              </a:r>
              <a:endParaRPr kumimoji="1" lang="zh-CN" altLang="en-US" sz="2000" b="1" dirty="0">
                <a:solidFill>
                  <a:srgbClr val="000099"/>
                </a:solidFill>
                <a:ea typeface="黑体" panose="02010609060101010101" pitchFamily="2" charset="-122"/>
              </a:endParaRPr>
            </a:p>
            <a:p>
              <a:pPr algn="ctr"/>
              <a:r>
                <a:rPr kumimoji="1" lang="en-US" altLang="zh-CN" sz="2000" b="1" dirty="0">
                  <a:solidFill>
                    <a:srgbClr val="000099"/>
                  </a:solidFill>
                  <a:ea typeface="黑体" panose="02010609060101010101" pitchFamily="2" charset="-122"/>
                </a:rPr>
                <a:t>IRSG </a:t>
              </a:r>
              <a:endParaRPr kumimoji="1" lang="en-US" altLang="zh-CN" sz="2000" b="1" dirty="0">
                <a:solidFill>
                  <a:srgbClr val="000099"/>
                </a:solidFill>
                <a:ea typeface="黑体" panose="02010609060101010101" pitchFamily="2" charset="-122"/>
              </a:endParaRPr>
            </a:p>
          </p:txBody>
        </p:sp>
        <p:sp>
          <p:nvSpPr>
            <p:cNvPr id="320523" name="Rectangle 11"/>
            <p:cNvSpPr>
              <a:spLocks noChangeArrowheads="1"/>
            </p:cNvSpPr>
            <p:nvPr/>
          </p:nvSpPr>
          <p:spPr bwMode="auto">
            <a:xfrm>
              <a:off x="5904046" y="3576639"/>
              <a:ext cx="3730228" cy="2300287"/>
            </a:xfrm>
            <a:prstGeom prst="rect">
              <a:avLst/>
            </a:prstGeom>
            <a:solidFill>
              <a:srgbClr val="FFCC99"/>
            </a:solidFill>
            <a:ln w="9525">
              <a:solidFill>
                <a:schemeClr val="tx1"/>
              </a:solidFill>
              <a:prstDash val="sysDot"/>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20524" name="Text Box 12"/>
            <p:cNvSpPr txBox="1">
              <a:spLocks noChangeArrowheads="1"/>
            </p:cNvSpPr>
            <p:nvPr/>
          </p:nvSpPr>
          <p:spPr bwMode="auto">
            <a:xfrm>
              <a:off x="741231" y="3606801"/>
              <a:ext cx="24449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000099"/>
                  </a:solidFill>
                  <a:ea typeface="黑体" panose="02010609060101010101" pitchFamily="2" charset="-122"/>
                </a:rPr>
                <a:t>互联网研究</a:t>
              </a:r>
              <a:r>
                <a:rPr kumimoji="1" lang="zh-CN" altLang="en-US" sz="2000" b="1" dirty="0">
                  <a:solidFill>
                    <a:srgbClr val="000099"/>
                  </a:solidFill>
                  <a:ea typeface="黑体" panose="02010609060101010101" pitchFamily="2" charset="-122"/>
                </a:rPr>
                <a:t>部 </a:t>
              </a:r>
              <a:r>
                <a:rPr kumimoji="1" lang="en-US" altLang="zh-CN" sz="2000" b="1" dirty="0">
                  <a:solidFill>
                    <a:srgbClr val="000099"/>
                  </a:solidFill>
                  <a:ea typeface="黑体" panose="02010609060101010101" pitchFamily="2" charset="-122"/>
                </a:rPr>
                <a:t>IRTF </a:t>
              </a:r>
              <a:endParaRPr kumimoji="1" lang="en-US" altLang="zh-CN" sz="2000" b="1" dirty="0">
                <a:solidFill>
                  <a:srgbClr val="000099"/>
                </a:solidFill>
                <a:ea typeface="黑体" panose="02010609060101010101" pitchFamily="2" charset="-122"/>
              </a:endParaRPr>
            </a:p>
          </p:txBody>
        </p:sp>
        <p:sp>
          <p:nvSpPr>
            <p:cNvPr id="320525" name="Text Box 13"/>
            <p:cNvSpPr txBox="1">
              <a:spLocks noChangeArrowheads="1"/>
            </p:cNvSpPr>
            <p:nvPr/>
          </p:nvSpPr>
          <p:spPr bwMode="auto">
            <a:xfrm>
              <a:off x="6485335" y="3560763"/>
              <a:ext cx="24304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000099"/>
                  </a:solidFill>
                  <a:ea typeface="黑体" panose="02010609060101010101" pitchFamily="2" charset="-122"/>
                </a:rPr>
                <a:t>互联网工程</a:t>
              </a:r>
              <a:r>
                <a:rPr kumimoji="1" lang="zh-CN" altLang="en-US" sz="2000" b="1" dirty="0">
                  <a:solidFill>
                    <a:srgbClr val="000099"/>
                  </a:solidFill>
                  <a:ea typeface="黑体" panose="02010609060101010101" pitchFamily="2" charset="-122"/>
                </a:rPr>
                <a:t>部 </a:t>
              </a:r>
              <a:r>
                <a:rPr kumimoji="1" lang="en-US" altLang="zh-CN" sz="2000" b="1" dirty="0">
                  <a:solidFill>
                    <a:srgbClr val="000099"/>
                  </a:solidFill>
                  <a:ea typeface="黑体" panose="02010609060101010101" pitchFamily="2" charset="-122"/>
                </a:rPr>
                <a:t>IETF </a:t>
              </a:r>
              <a:endParaRPr kumimoji="1" lang="en-US" altLang="zh-CN" sz="2000" b="1" dirty="0">
                <a:solidFill>
                  <a:srgbClr val="000099"/>
                </a:solidFill>
                <a:ea typeface="黑体" panose="02010609060101010101" pitchFamily="2" charset="-122"/>
              </a:endParaRPr>
            </a:p>
          </p:txBody>
        </p:sp>
        <p:sp>
          <p:nvSpPr>
            <p:cNvPr id="320526" name="Line 14"/>
            <p:cNvSpPr>
              <a:spLocks noChangeShapeType="1"/>
            </p:cNvSpPr>
            <p:nvPr/>
          </p:nvSpPr>
          <p:spPr bwMode="auto">
            <a:xfrm flipV="1">
              <a:off x="2067189" y="3716339"/>
              <a:ext cx="1637242" cy="433387"/>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7" name="Line 15"/>
            <p:cNvSpPr>
              <a:spLocks noChangeShapeType="1"/>
            </p:cNvSpPr>
            <p:nvPr/>
          </p:nvSpPr>
          <p:spPr bwMode="auto">
            <a:xfrm flipH="1" flipV="1">
              <a:off x="5238486" y="3659188"/>
              <a:ext cx="2445544" cy="417512"/>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8" name="Rectangle 16"/>
            <p:cNvSpPr>
              <a:spLocks noChangeArrowheads="1"/>
            </p:cNvSpPr>
            <p:nvPr/>
          </p:nvSpPr>
          <p:spPr bwMode="auto">
            <a:xfrm>
              <a:off x="6356350" y="4070351"/>
              <a:ext cx="2887531" cy="65722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anose="02010609060101010101" pitchFamily="2" charset="-122"/>
                </a:rPr>
                <a:t>互联网工程</a:t>
              </a:r>
              <a:r>
                <a:rPr kumimoji="1" lang="zh-CN" altLang="en-US" sz="2000" b="1" dirty="0">
                  <a:solidFill>
                    <a:srgbClr val="000099"/>
                  </a:solidFill>
                  <a:ea typeface="黑体" panose="02010609060101010101" pitchFamily="2" charset="-122"/>
                </a:rPr>
                <a:t>指导小组</a:t>
              </a:r>
              <a:endParaRPr kumimoji="1" lang="zh-CN" altLang="en-US" sz="2000" b="1" dirty="0">
                <a:solidFill>
                  <a:srgbClr val="000099"/>
                </a:solidFill>
                <a:ea typeface="黑体" panose="02010609060101010101" pitchFamily="2" charset="-122"/>
              </a:endParaRPr>
            </a:p>
            <a:p>
              <a:pPr algn="ctr"/>
              <a:r>
                <a:rPr kumimoji="1" lang="en-US" altLang="zh-CN" sz="2000" b="1" dirty="0">
                  <a:solidFill>
                    <a:srgbClr val="000099"/>
                  </a:solidFill>
                  <a:ea typeface="黑体" panose="02010609060101010101" pitchFamily="2" charset="-122"/>
                </a:rPr>
                <a:t>IESG </a:t>
              </a:r>
              <a:endParaRPr kumimoji="1" lang="en-US" altLang="zh-CN" sz="2000" b="1" dirty="0">
                <a:solidFill>
                  <a:srgbClr val="000099"/>
                </a:solidFill>
                <a:ea typeface="黑体" panose="02010609060101010101" pitchFamily="2" charset="-122"/>
              </a:endParaRPr>
            </a:p>
          </p:txBody>
        </p:sp>
        <p:sp>
          <p:nvSpPr>
            <p:cNvPr id="320529" name="Text Box 17"/>
            <p:cNvSpPr txBox="1">
              <a:spLocks noChangeArrowheads="1"/>
            </p:cNvSpPr>
            <p:nvPr/>
          </p:nvSpPr>
          <p:spPr bwMode="auto">
            <a:xfrm>
              <a:off x="7371027" y="4754563"/>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anose="02010609060101010101" pitchFamily="2" charset="-122"/>
                </a:rPr>
                <a:t>…</a:t>
              </a:r>
              <a:endParaRPr kumimoji="1" lang="en-US" altLang="zh-CN" sz="2000" b="1">
                <a:solidFill>
                  <a:srgbClr val="000099"/>
                </a:solidFill>
                <a:ea typeface="黑体" panose="02010609060101010101" pitchFamily="2" charset="-122"/>
              </a:endParaRPr>
            </a:p>
          </p:txBody>
        </p:sp>
        <p:sp>
          <p:nvSpPr>
            <p:cNvPr id="320530" name="Line 18"/>
            <p:cNvSpPr>
              <a:spLocks noChangeShapeType="1"/>
            </p:cNvSpPr>
            <p:nvPr/>
          </p:nvSpPr>
          <p:spPr bwMode="auto">
            <a:xfrm flipV="1">
              <a:off x="6825854" y="4727576"/>
              <a:ext cx="158221" cy="21431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1" name="Line 19"/>
            <p:cNvSpPr>
              <a:spLocks noChangeShapeType="1"/>
            </p:cNvSpPr>
            <p:nvPr/>
          </p:nvSpPr>
          <p:spPr bwMode="auto">
            <a:xfrm>
              <a:off x="8306594" y="4724401"/>
              <a:ext cx="259689" cy="168275"/>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2" name="Rectangle 20"/>
            <p:cNvSpPr>
              <a:spLocks noChangeArrowheads="1"/>
            </p:cNvSpPr>
            <p:nvPr/>
          </p:nvSpPr>
          <p:spPr bwMode="auto">
            <a:xfrm>
              <a:off x="827221" y="5302251"/>
              <a:ext cx="498740" cy="40957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anose="02010609060101010101" pitchFamily="2" charset="-122"/>
                </a:rPr>
                <a:t>RG</a:t>
              </a:r>
              <a:endParaRPr kumimoji="1" lang="en-US" altLang="zh-CN" sz="2000" b="1">
                <a:solidFill>
                  <a:srgbClr val="000099"/>
                </a:solidFill>
                <a:ea typeface="黑体" panose="02010609060101010101" pitchFamily="2" charset="-122"/>
              </a:endParaRPr>
            </a:p>
          </p:txBody>
        </p:sp>
        <p:sp>
          <p:nvSpPr>
            <p:cNvPr id="320533" name="Rectangle 21"/>
            <p:cNvSpPr>
              <a:spLocks noChangeArrowheads="1"/>
            </p:cNvSpPr>
            <p:nvPr/>
          </p:nvSpPr>
          <p:spPr bwMode="auto">
            <a:xfrm>
              <a:off x="8972154" y="5373688"/>
              <a:ext cx="583009" cy="41275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anose="02010609060101010101" pitchFamily="2" charset="-122"/>
                </a:rPr>
                <a:t>WG</a:t>
              </a:r>
              <a:endParaRPr kumimoji="1" lang="en-US" altLang="zh-CN" sz="2000" b="1">
                <a:solidFill>
                  <a:srgbClr val="000099"/>
                </a:solidFill>
                <a:ea typeface="黑体" panose="02010609060101010101" pitchFamily="2" charset="-122"/>
              </a:endParaRPr>
            </a:p>
          </p:txBody>
        </p:sp>
        <p:sp>
          <p:nvSpPr>
            <p:cNvPr id="320534" name="Text Box 22"/>
            <p:cNvSpPr txBox="1">
              <a:spLocks noChangeArrowheads="1"/>
            </p:cNvSpPr>
            <p:nvPr/>
          </p:nvSpPr>
          <p:spPr bwMode="auto">
            <a:xfrm>
              <a:off x="6561006" y="5264151"/>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anose="02010609060101010101" pitchFamily="2" charset="-122"/>
                </a:rPr>
                <a:t>…</a:t>
              </a:r>
              <a:endParaRPr kumimoji="1" lang="en-US" altLang="zh-CN" sz="2000" b="1">
                <a:solidFill>
                  <a:srgbClr val="000099"/>
                </a:solidFill>
                <a:ea typeface="黑体" panose="02010609060101010101" pitchFamily="2" charset="-122"/>
              </a:endParaRPr>
            </a:p>
          </p:txBody>
        </p:sp>
        <p:sp>
          <p:nvSpPr>
            <p:cNvPr id="320535" name="Text Box 23"/>
            <p:cNvSpPr txBox="1">
              <a:spLocks noChangeArrowheads="1"/>
            </p:cNvSpPr>
            <p:nvPr/>
          </p:nvSpPr>
          <p:spPr bwMode="auto">
            <a:xfrm>
              <a:off x="8456216" y="5264151"/>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anose="02010609060101010101" pitchFamily="2" charset="-122"/>
                </a:rPr>
                <a:t>…</a:t>
              </a:r>
              <a:endParaRPr kumimoji="1" lang="en-US" altLang="zh-CN" sz="2000" b="1">
                <a:solidFill>
                  <a:srgbClr val="000099"/>
                </a:solidFill>
                <a:ea typeface="黑体" panose="02010609060101010101" pitchFamily="2" charset="-122"/>
              </a:endParaRPr>
            </a:p>
          </p:txBody>
        </p:sp>
        <p:sp>
          <p:nvSpPr>
            <p:cNvPr id="320536" name="Line 24"/>
            <p:cNvSpPr>
              <a:spLocks noChangeShapeType="1"/>
            </p:cNvSpPr>
            <p:nvPr/>
          </p:nvSpPr>
          <p:spPr bwMode="auto">
            <a:xfrm flipH="1">
              <a:off x="6235965" y="5219701"/>
              <a:ext cx="331920" cy="16351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7" name="Line 25"/>
            <p:cNvSpPr>
              <a:spLocks noChangeShapeType="1"/>
            </p:cNvSpPr>
            <p:nvPr/>
          </p:nvSpPr>
          <p:spPr bwMode="auto">
            <a:xfrm>
              <a:off x="6818974" y="5219701"/>
              <a:ext cx="500459" cy="16351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8" name="Line 26"/>
            <p:cNvSpPr>
              <a:spLocks noChangeShapeType="1"/>
            </p:cNvSpPr>
            <p:nvPr/>
          </p:nvSpPr>
          <p:spPr bwMode="auto">
            <a:xfrm flipH="1">
              <a:off x="7984994" y="5219701"/>
              <a:ext cx="416190" cy="16351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9" name="Line 27"/>
            <p:cNvSpPr>
              <a:spLocks noChangeShapeType="1"/>
            </p:cNvSpPr>
            <p:nvPr/>
          </p:nvSpPr>
          <p:spPr bwMode="auto">
            <a:xfrm>
              <a:off x="8650552" y="5219701"/>
              <a:ext cx="416190" cy="16351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40" name="Rectangle 28"/>
            <p:cNvSpPr>
              <a:spLocks noChangeArrowheads="1"/>
            </p:cNvSpPr>
            <p:nvPr/>
          </p:nvSpPr>
          <p:spPr bwMode="auto">
            <a:xfrm>
              <a:off x="2657079" y="5302251"/>
              <a:ext cx="500459" cy="40957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anose="02010609060101010101" pitchFamily="2" charset="-122"/>
                </a:rPr>
                <a:t>RG</a:t>
              </a:r>
              <a:endParaRPr kumimoji="1" lang="en-US" altLang="zh-CN" sz="2000" b="1">
                <a:solidFill>
                  <a:srgbClr val="000099"/>
                </a:solidFill>
                <a:ea typeface="黑体" panose="02010609060101010101" pitchFamily="2" charset="-122"/>
              </a:endParaRPr>
            </a:p>
          </p:txBody>
        </p:sp>
        <p:sp>
          <p:nvSpPr>
            <p:cNvPr id="320541" name="Text Box 29"/>
            <p:cNvSpPr txBox="1">
              <a:spLocks noChangeArrowheads="1"/>
            </p:cNvSpPr>
            <p:nvPr/>
          </p:nvSpPr>
          <p:spPr bwMode="auto">
            <a:xfrm>
              <a:off x="1676797" y="5264151"/>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anose="02010609060101010101" pitchFamily="2" charset="-122"/>
                </a:rPr>
                <a:t>…</a:t>
              </a:r>
              <a:endParaRPr kumimoji="1" lang="en-US" altLang="zh-CN" sz="2000" b="1">
                <a:solidFill>
                  <a:srgbClr val="000099"/>
                </a:solidFill>
                <a:ea typeface="黑体" panose="02010609060101010101" pitchFamily="2" charset="-122"/>
              </a:endParaRPr>
            </a:p>
          </p:txBody>
        </p:sp>
        <p:sp>
          <p:nvSpPr>
            <p:cNvPr id="320542" name="Rectangle 30"/>
            <p:cNvSpPr>
              <a:spLocks noChangeArrowheads="1"/>
            </p:cNvSpPr>
            <p:nvPr/>
          </p:nvSpPr>
          <p:spPr bwMode="auto">
            <a:xfrm>
              <a:off x="6493933" y="4892675"/>
              <a:ext cx="627725" cy="388938"/>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99"/>
                  </a:solidFill>
                  <a:ea typeface="黑体" panose="02010609060101010101" pitchFamily="2" charset="-122"/>
                </a:rPr>
                <a:t>领域</a:t>
              </a:r>
              <a:endParaRPr kumimoji="1" lang="zh-CN" altLang="en-US" sz="2000" b="1">
                <a:solidFill>
                  <a:srgbClr val="000099"/>
                </a:solidFill>
                <a:ea typeface="黑体" panose="02010609060101010101" pitchFamily="2" charset="-122"/>
              </a:endParaRPr>
            </a:p>
          </p:txBody>
        </p:sp>
        <p:sp>
          <p:nvSpPr>
            <p:cNvPr id="320543" name="Rectangle 31"/>
            <p:cNvSpPr>
              <a:spLocks noChangeArrowheads="1"/>
            </p:cNvSpPr>
            <p:nvPr/>
          </p:nvSpPr>
          <p:spPr bwMode="auto">
            <a:xfrm>
              <a:off x="8382264" y="4892675"/>
              <a:ext cx="627725" cy="388938"/>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99"/>
                  </a:solidFill>
                  <a:ea typeface="黑体" panose="02010609060101010101" pitchFamily="2" charset="-122"/>
                </a:rPr>
                <a:t>领域</a:t>
              </a:r>
              <a:endParaRPr kumimoji="1" lang="zh-CN" altLang="en-US" sz="2000" b="1">
                <a:solidFill>
                  <a:srgbClr val="000099"/>
                </a:solidFill>
                <a:ea typeface="黑体" panose="02010609060101010101" pitchFamily="2" charset="-122"/>
              </a:endParaRPr>
            </a:p>
          </p:txBody>
        </p:sp>
        <p:sp>
          <p:nvSpPr>
            <p:cNvPr id="320544" name="Rectangle 32"/>
            <p:cNvSpPr>
              <a:spLocks noChangeArrowheads="1"/>
            </p:cNvSpPr>
            <p:nvPr/>
          </p:nvSpPr>
          <p:spPr bwMode="auto">
            <a:xfrm>
              <a:off x="3704431" y="3001964"/>
              <a:ext cx="2106745" cy="752475"/>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anose="02010609060101010101" pitchFamily="2" charset="-122"/>
                </a:rPr>
                <a:t>互联网体系结构</a:t>
              </a:r>
              <a:endParaRPr kumimoji="1" lang="zh-CN" altLang="en-US" sz="2000" b="1" dirty="0">
                <a:solidFill>
                  <a:srgbClr val="000099"/>
                </a:solidFill>
                <a:ea typeface="黑体" panose="02010609060101010101" pitchFamily="2" charset="-122"/>
              </a:endParaRPr>
            </a:p>
            <a:p>
              <a:pPr algn="ctr"/>
              <a:r>
                <a:rPr kumimoji="1" lang="zh-CN" altLang="en-US" sz="2000" b="1" dirty="0">
                  <a:solidFill>
                    <a:srgbClr val="000099"/>
                  </a:solidFill>
                  <a:ea typeface="黑体" panose="02010609060101010101" pitchFamily="2" charset="-122"/>
                </a:rPr>
                <a:t>研究委员会 </a:t>
              </a:r>
              <a:r>
                <a:rPr kumimoji="1" lang="en-US" altLang="zh-CN" sz="2000" b="1" dirty="0">
                  <a:solidFill>
                    <a:srgbClr val="000099"/>
                  </a:solidFill>
                  <a:ea typeface="黑体" panose="02010609060101010101" pitchFamily="2" charset="-122"/>
                </a:rPr>
                <a:t>IAB </a:t>
              </a:r>
              <a:endParaRPr kumimoji="1" lang="en-US" altLang="zh-CN" sz="2000" b="1" dirty="0">
                <a:solidFill>
                  <a:srgbClr val="000099"/>
                </a:solidFill>
                <a:ea typeface="黑体" panose="02010609060101010101" pitchFamily="2" charset="-122"/>
              </a:endParaRPr>
            </a:p>
          </p:txBody>
        </p:sp>
        <p:sp>
          <p:nvSpPr>
            <p:cNvPr id="320545" name="Rectangle 33"/>
            <p:cNvSpPr>
              <a:spLocks noChangeArrowheads="1"/>
            </p:cNvSpPr>
            <p:nvPr/>
          </p:nvSpPr>
          <p:spPr bwMode="auto">
            <a:xfrm>
              <a:off x="7802695" y="5373688"/>
              <a:ext cx="583009" cy="41275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anose="02010609060101010101" pitchFamily="2" charset="-122"/>
                </a:rPr>
                <a:t>WG</a:t>
              </a:r>
              <a:endParaRPr kumimoji="1" lang="en-US" altLang="zh-CN" sz="2000" b="1">
                <a:solidFill>
                  <a:srgbClr val="000099"/>
                </a:solidFill>
                <a:ea typeface="黑体" panose="02010609060101010101" pitchFamily="2" charset="-122"/>
              </a:endParaRPr>
            </a:p>
          </p:txBody>
        </p:sp>
        <p:sp>
          <p:nvSpPr>
            <p:cNvPr id="320546" name="Rectangle 34"/>
            <p:cNvSpPr>
              <a:spLocks noChangeArrowheads="1"/>
            </p:cNvSpPr>
            <p:nvPr/>
          </p:nvSpPr>
          <p:spPr bwMode="auto">
            <a:xfrm>
              <a:off x="7021910" y="5373688"/>
              <a:ext cx="583009" cy="41275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anose="02010609060101010101" pitchFamily="2" charset="-122"/>
                </a:rPr>
                <a:t>WG</a:t>
              </a:r>
              <a:endParaRPr kumimoji="1" lang="en-US" altLang="zh-CN" sz="2000" b="1">
                <a:solidFill>
                  <a:srgbClr val="000099"/>
                </a:solidFill>
                <a:ea typeface="黑体" panose="02010609060101010101" pitchFamily="2" charset="-122"/>
              </a:endParaRPr>
            </a:p>
          </p:txBody>
        </p:sp>
        <p:sp>
          <p:nvSpPr>
            <p:cNvPr id="320547" name="Rectangle 35"/>
            <p:cNvSpPr>
              <a:spLocks noChangeArrowheads="1"/>
            </p:cNvSpPr>
            <p:nvPr/>
          </p:nvSpPr>
          <p:spPr bwMode="auto">
            <a:xfrm>
              <a:off x="5967678" y="5373688"/>
              <a:ext cx="583010" cy="41275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anose="02010609060101010101" pitchFamily="2" charset="-122"/>
                </a:rPr>
                <a:t>WG</a:t>
              </a:r>
              <a:endParaRPr kumimoji="1" lang="en-US" altLang="zh-CN" sz="2000" b="1">
                <a:solidFill>
                  <a:srgbClr val="000099"/>
                </a:solidFill>
                <a:ea typeface="黑体" panose="02010609060101010101" pitchFamily="2" charset="-122"/>
              </a:endParaRPr>
            </a:p>
          </p:txBody>
        </p:sp>
      </p:grpSp>
      <p:sp>
        <p:nvSpPr>
          <p:cNvPr id="2" name="矩形 1"/>
          <p:cNvSpPr/>
          <p:nvPr/>
        </p:nvSpPr>
        <p:spPr>
          <a:xfrm>
            <a:off x="584729" y="1184970"/>
            <a:ext cx="8832768" cy="1129348"/>
          </a:xfrm>
          <a:prstGeom prst="rect">
            <a:avLst/>
          </a:prstGeom>
        </p:spPr>
        <p:txBody>
          <a:bodyPr wrap="square">
            <a:spAutoFit/>
          </a:bodyPr>
          <a:lstStyle/>
          <a:p>
            <a:pPr>
              <a:lnSpc>
                <a:spcPct val="110000"/>
              </a:lnSpc>
            </a:pPr>
            <a:r>
              <a:rPr lang="zh-CN" altLang="zh-CN" sz="3200" b="1" dirty="0">
                <a:latin typeface="+mn-lt"/>
                <a:ea typeface="黑体" panose="02010609060101010101" pitchFamily="2" charset="-122"/>
              </a:rPr>
              <a:t>互联网的标准化工作对互联网的发展起到了非常重要的</a:t>
            </a:r>
            <a:r>
              <a:rPr lang="zh-CN" altLang="zh-CN" sz="3200" b="1" dirty="0" smtClean="0">
                <a:latin typeface="+mn-lt"/>
                <a:ea typeface="黑体" panose="02010609060101010101" pitchFamily="2" charset="-122"/>
              </a:rPr>
              <a:t>作用</a:t>
            </a:r>
            <a:r>
              <a:rPr lang="zh-CN" altLang="en-US" sz="3200" b="1" dirty="0" smtClean="0">
                <a:latin typeface="+mn-lt"/>
                <a:ea typeface="黑体" panose="02010609060101010101" pitchFamily="2" charset="-122"/>
              </a:rPr>
              <a:t>。</a:t>
            </a:r>
            <a:endParaRPr lang="zh-CN" altLang="en-US" sz="32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pPr algn="ctr"/>
            <a:r>
              <a:rPr lang="zh-CN" altLang="en-US" sz="3600" dirty="0" smtClean="0"/>
              <a:t>成为</a:t>
            </a:r>
            <a:r>
              <a:rPr lang="zh-CN" altLang="zh-CN" sz="3600" dirty="0" smtClean="0"/>
              <a:t>互联网正式</a:t>
            </a:r>
            <a:r>
              <a:rPr lang="zh-CN" altLang="zh-CN" sz="3600" dirty="0"/>
              <a:t>标准要</a:t>
            </a:r>
            <a:r>
              <a:rPr lang="zh-CN" altLang="zh-CN" sz="3600" dirty="0" smtClean="0"/>
              <a:t>经过三</a:t>
            </a:r>
            <a:r>
              <a:rPr lang="zh-CN" altLang="zh-CN" sz="3600" dirty="0"/>
              <a:t>个</a:t>
            </a:r>
            <a:r>
              <a:rPr lang="zh-CN" altLang="zh-CN" sz="3600" dirty="0" smtClean="0"/>
              <a:t>阶段</a:t>
            </a:r>
            <a:endParaRPr lang="zh-CN" altLang="en-US" sz="3600" dirty="0"/>
          </a:p>
        </p:txBody>
      </p:sp>
      <p:sp>
        <p:nvSpPr>
          <p:cNvPr id="322563" name="Rectangle 3"/>
          <p:cNvSpPr>
            <a:spLocks noGrp="1" noChangeArrowheads="1"/>
          </p:cNvSpPr>
          <p:nvPr>
            <p:ph idx="1"/>
          </p:nvPr>
        </p:nvSpPr>
        <p:spPr>
          <a:xfrm>
            <a:off x="495300" y="1988840"/>
            <a:ext cx="9066212" cy="4142085"/>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smtClean="0">
                <a:solidFill>
                  <a:srgbClr val="0000CC"/>
                </a:solidFill>
              </a:rPr>
              <a:t>互联网草案 </a:t>
            </a:r>
            <a:r>
              <a:rPr lang="en-US" altLang="zh-CN" dirty="0" smtClean="0"/>
              <a:t>(</a:t>
            </a:r>
            <a:r>
              <a:rPr lang="en-US" altLang="zh-CN" dirty="0"/>
              <a:t>Internet Draft) ——</a:t>
            </a:r>
            <a:r>
              <a:rPr lang="zh-CN" altLang="zh-CN" dirty="0"/>
              <a:t>有效期只有六个月</a:t>
            </a:r>
            <a:r>
              <a:rPr lang="zh-CN" altLang="en-US" dirty="0"/>
              <a:t>。在这个阶段还</a:t>
            </a:r>
            <a:r>
              <a:rPr lang="zh-CN" altLang="en-US" dirty="0">
                <a:solidFill>
                  <a:srgbClr val="FF0000"/>
                </a:solidFill>
              </a:rPr>
              <a:t>不是</a:t>
            </a:r>
            <a:r>
              <a:rPr lang="zh-CN" altLang="en-US" dirty="0"/>
              <a:t> </a:t>
            </a:r>
            <a:r>
              <a:rPr lang="en-US" altLang="zh-CN" dirty="0"/>
              <a:t>RFC </a:t>
            </a:r>
            <a:r>
              <a:rPr lang="zh-CN" altLang="en-US" dirty="0"/>
              <a:t>文档。</a:t>
            </a:r>
            <a:endParaRPr lang="zh-CN" altLang="en-US" dirty="0"/>
          </a:p>
          <a:p>
            <a:r>
              <a:rPr lang="zh-CN" altLang="en-US" dirty="0">
                <a:solidFill>
                  <a:srgbClr val="0000CC"/>
                </a:solidFill>
              </a:rPr>
              <a:t>建议</a:t>
            </a:r>
            <a:r>
              <a:rPr lang="zh-CN" altLang="en-US" dirty="0" smtClean="0">
                <a:solidFill>
                  <a:srgbClr val="0000CC"/>
                </a:solidFill>
              </a:rPr>
              <a:t>标准 </a:t>
            </a:r>
            <a:r>
              <a:rPr lang="en-US" altLang="zh-CN" dirty="0" smtClean="0"/>
              <a:t>(</a:t>
            </a:r>
            <a:r>
              <a:rPr lang="en-US" altLang="zh-CN" dirty="0"/>
              <a:t>Proposed Standard) ——</a:t>
            </a:r>
            <a:r>
              <a:rPr lang="zh-CN" altLang="en-US" dirty="0"/>
              <a:t>从这个阶段开始就成为 </a:t>
            </a:r>
            <a:r>
              <a:rPr lang="en-US" altLang="zh-CN" dirty="0"/>
              <a:t>RFC </a:t>
            </a:r>
            <a:r>
              <a:rPr lang="zh-CN" altLang="en-US" dirty="0"/>
              <a:t>文档。</a:t>
            </a:r>
            <a:endParaRPr lang="zh-CN" altLang="en-US" dirty="0"/>
          </a:p>
          <a:p>
            <a:r>
              <a:rPr lang="zh-CN" altLang="en-US" dirty="0" smtClean="0">
                <a:solidFill>
                  <a:srgbClr val="0000CC"/>
                </a:solidFill>
              </a:rPr>
              <a:t>互联网标准 </a:t>
            </a:r>
            <a:r>
              <a:rPr lang="en-US" altLang="zh-CN" dirty="0" smtClean="0"/>
              <a:t>(</a:t>
            </a:r>
            <a:r>
              <a:rPr lang="en-US" altLang="zh-CN" dirty="0"/>
              <a:t>Internet Standard) </a:t>
            </a:r>
            <a:r>
              <a:rPr lang="en-US" altLang="zh-CN" dirty="0" smtClean="0"/>
              <a:t>——</a:t>
            </a:r>
            <a:r>
              <a:rPr lang="zh-CN" altLang="zh-CN" dirty="0"/>
              <a:t>达到正式标准后，每个标准就分配到一个</a:t>
            </a:r>
            <a:r>
              <a:rPr lang="zh-CN" altLang="zh-CN" dirty="0" smtClean="0"/>
              <a:t>编号</a:t>
            </a:r>
            <a:r>
              <a:rPr lang="en-US" altLang="zh-CN" dirty="0" smtClean="0"/>
              <a:t> STD </a:t>
            </a:r>
            <a:r>
              <a:rPr lang="en-US" altLang="zh-CN" dirty="0" err="1" smtClean="0"/>
              <a:t>xxxx</a:t>
            </a:r>
            <a:r>
              <a:rPr lang="zh-CN" altLang="zh-CN" dirty="0" smtClean="0"/>
              <a:t>。</a:t>
            </a:r>
            <a:r>
              <a:rPr lang="en-US" altLang="zh-CN" dirty="0" smtClean="0"/>
              <a:t> </a:t>
            </a:r>
            <a:r>
              <a:rPr lang="zh-CN" altLang="zh-CN" dirty="0" smtClean="0"/>
              <a:t>一</a:t>
            </a:r>
            <a:r>
              <a:rPr lang="zh-CN" altLang="zh-CN" dirty="0"/>
              <a:t>个标准可以和多</a:t>
            </a:r>
            <a:r>
              <a:rPr lang="zh-CN" altLang="zh-CN" dirty="0" smtClean="0"/>
              <a:t>个</a:t>
            </a:r>
            <a:r>
              <a:rPr lang="en-US" altLang="zh-CN" dirty="0" smtClean="0"/>
              <a:t> RFC </a:t>
            </a:r>
            <a:r>
              <a:rPr lang="zh-CN" altLang="zh-CN" dirty="0" smtClean="0"/>
              <a:t>文档</a:t>
            </a:r>
            <a:r>
              <a:rPr lang="zh-CN" altLang="zh-CN" dirty="0"/>
              <a:t>关联。</a:t>
            </a:r>
            <a:endParaRPr lang="en-US" altLang="zh-CN" dirty="0"/>
          </a:p>
        </p:txBody>
      </p:sp>
      <p:sp>
        <p:nvSpPr>
          <p:cNvPr id="2" name="矩形 1"/>
          <p:cNvSpPr/>
          <p:nvPr/>
        </p:nvSpPr>
        <p:spPr>
          <a:xfrm>
            <a:off x="344488" y="1260049"/>
            <a:ext cx="9489504" cy="584775"/>
          </a:xfrm>
          <a:prstGeom prst="rect">
            <a:avLst/>
          </a:prstGeom>
          <a:solidFill>
            <a:srgbClr val="00B0F0"/>
          </a:solidFill>
        </p:spPr>
        <p:txBody>
          <a:bodyPr wrap="square">
            <a:spAutoFit/>
          </a:bodyPr>
          <a:lstStyle/>
          <a:p>
            <a:pPr algn="ctr"/>
            <a:r>
              <a:rPr lang="zh-CN" altLang="zh-CN" sz="3200" b="1" dirty="0" smtClean="0">
                <a:latin typeface="+mn-lt"/>
                <a:ea typeface="黑体" panose="02010609060101010101" pitchFamily="2" charset="-122"/>
              </a:rPr>
              <a:t>所有互联网</a:t>
            </a:r>
            <a:r>
              <a:rPr lang="zh-CN" altLang="zh-CN" sz="3200" b="1" dirty="0">
                <a:latin typeface="+mn-lt"/>
                <a:ea typeface="黑体" panose="02010609060101010101" pitchFamily="2" charset="-122"/>
              </a:rPr>
              <a:t>标准</a:t>
            </a:r>
            <a:r>
              <a:rPr lang="zh-CN" altLang="zh-CN" sz="3200" b="1" dirty="0" smtClean="0">
                <a:latin typeface="+mn-lt"/>
                <a:ea typeface="黑体" panose="02010609060101010101" pitchFamily="2" charset="-122"/>
              </a:rPr>
              <a:t>都以</a:t>
            </a:r>
            <a:r>
              <a:rPr lang="en-US" altLang="zh-CN" sz="3200" b="1" dirty="0" smtClean="0">
                <a:latin typeface="+mn-lt"/>
                <a:ea typeface="黑体" panose="02010609060101010101" pitchFamily="2" charset="-122"/>
              </a:rPr>
              <a:t> RFC </a:t>
            </a:r>
            <a:r>
              <a:rPr lang="zh-CN" altLang="zh-CN" sz="3200" b="1" dirty="0" smtClean="0">
                <a:latin typeface="+mn-lt"/>
                <a:ea typeface="黑体" panose="02010609060101010101" pitchFamily="2" charset="-122"/>
              </a:rPr>
              <a:t>的</a:t>
            </a:r>
            <a:r>
              <a:rPr lang="zh-CN" altLang="zh-CN" sz="3200" b="1" dirty="0">
                <a:latin typeface="+mn-lt"/>
                <a:ea typeface="黑体" panose="02010609060101010101" pitchFamily="2" charset="-122"/>
              </a:rPr>
              <a:t>形式在互联网上</a:t>
            </a:r>
            <a:r>
              <a:rPr lang="zh-CN" altLang="zh-CN" sz="3200" b="1" dirty="0" smtClean="0">
                <a:latin typeface="+mn-lt"/>
                <a:ea typeface="黑体" panose="02010609060101010101" pitchFamily="2" charset="-122"/>
              </a:rPr>
              <a:t>发表</a:t>
            </a:r>
            <a:r>
              <a:rPr lang="zh-CN" altLang="en-US" sz="3200" b="1" dirty="0" smtClean="0">
                <a:latin typeface="+mn-lt"/>
                <a:ea typeface="黑体" panose="02010609060101010101" pitchFamily="2" charset="-122"/>
              </a:rPr>
              <a:t>。</a:t>
            </a:r>
            <a:endParaRPr lang="zh-CN" altLang="en-US" sz="32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1" name="Rectangle 3"/>
          <p:cNvSpPr>
            <a:spLocks noGrp="1" noChangeArrowheads="1"/>
          </p:cNvSpPr>
          <p:nvPr>
            <p:ph type="title"/>
          </p:nvPr>
        </p:nvSpPr>
        <p:spPr/>
        <p:txBody>
          <a:bodyPr/>
          <a:lstStyle/>
          <a:p>
            <a:pPr algn="ctr"/>
            <a:r>
              <a:rPr lang="zh-CN" altLang="en-US" dirty="0" smtClean="0"/>
              <a:t>各种 </a:t>
            </a:r>
            <a:r>
              <a:rPr lang="en-US" altLang="zh-CN" dirty="0" smtClean="0"/>
              <a:t>RFC </a:t>
            </a:r>
            <a:r>
              <a:rPr lang="zh-CN" altLang="en-US" dirty="0" smtClean="0"/>
              <a:t>之间</a:t>
            </a:r>
            <a:r>
              <a:rPr lang="zh-CN" altLang="en-US" dirty="0"/>
              <a:t>的关系 </a:t>
            </a:r>
            <a:endParaRPr lang="zh-CN" altLang="en-US" dirty="0"/>
          </a:p>
        </p:txBody>
      </p:sp>
      <p:grpSp>
        <p:nvGrpSpPr>
          <p:cNvPr id="3" name="组合 2"/>
          <p:cNvGrpSpPr/>
          <p:nvPr/>
        </p:nvGrpSpPr>
        <p:grpSpPr>
          <a:xfrm>
            <a:off x="704528" y="2420169"/>
            <a:ext cx="8518449" cy="3673127"/>
            <a:chOff x="428229" y="1916114"/>
            <a:chExt cx="8518449" cy="3673127"/>
          </a:xfrm>
        </p:grpSpPr>
        <p:sp>
          <p:nvSpPr>
            <p:cNvPr id="324610" name="Rectangle 2"/>
            <p:cNvSpPr>
              <a:spLocks noChangeArrowheads="1"/>
            </p:cNvSpPr>
            <p:nvPr/>
          </p:nvSpPr>
          <p:spPr bwMode="auto">
            <a:xfrm>
              <a:off x="428229" y="2727327"/>
              <a:ext cx="8485212" cy="2861914"/>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24612" name="Rectangle 4"/>
            <p:cNvSpPr>
              <a:spLocks noChangeArrowheads="1"/>
            </p:cNvSpPr>
            <p:nvPr/>
          </p:nvSpPr>
          <p:spPr bwMode="auto">
            <a:xfrm>
              <a:off x="3680355" y="2944814"/>
              <a:ext cx="1805781" cy="466725"/>
            </a:xfrm>
            <a:prstGeom prst="rect">
              <a:avLst/>
            </a:prstGeom>
            <a:solidFill>
              <a:srgbClr val="CCECFF"/>
            </a:solidFill>
            <a:ln w="9525">
              <a:solidFill>
                <a:srgbClr val="333399"/>
              </a:solidFill>
              <a:miter lim="800000"/>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anose="02010609060101010101" pitchFamily="2" charset="-122"/>
              </a:endParaRPr>
            </a:p>
          </p:txBody>
        </p:sp>
        <p:sp>
          <p:nvSpPr>
            <p:cNvPr id="324614" name="Rectangle 6"/>
            <p:cNvSpPr>
              <a:spLocks noChangeArrowheads="1"/>
            </p:cNvSpPr>
            <p:nvPr/>
          </p:nvSpPr>
          <p:spPr bwMode="auto">
            <a:xfrm>
              <a:off x="3680355" y="3899445"/>
              <a:ext cx="1805781" cy="468312"/>
            </a:xfrm>
            <a:prstGeom prst="rect">
              <a:avLst/>
            </a:prstGeom>
            <a:solidFill>
              <a:srgbClr val="333399"/>
            </a:solidFill>
            <a:ln w="9525">
              <a:solidFill>
                <a:srgbClr val="333399"/>
              </a:solidFill>
              <a:miter lim="800000"/>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anose="02010609060101010101" pitchFamily="2" charset="-122"/>
              </a:endParaRPr>
            </a:p>
          </p:txBody>
        </p:sp>
        <p:sp>
          <p:nvSpPr>
            <p:cNvPr id="324615" name="Rectangle 7"/>
            <p:cNvSpPr>
              <a:spLocks noChangeArrowheads="1"/>
            </p:cNvSpPr>
            <p:nvPr/>
          </p:nvSpPr>
          <p:spPr bwMode="auto">
            <a:xfrm>
              <a:off x="3680355" y="4834483"/>
              <a:ext cx="1805781" cy="466725"/>
            </a:xfrm>
            <a:prstGeom prst="rect">
              <a:avLst/>
            </a:prstGeom>
            <a:solidFill>
              <a:schemeClr val="accent2"/>
            </a:solidFill>
            <a:ln w="9525">
              <a:solidFill>
                <a:srgbClr val="333399"/>
              </a:solidFill>
              <a:miter lim="800000"/>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anose="02010609060101010101" pitchFamily="2" charset="-122"/>
              </a:endParaRPr>
            </a:p>
          </p:txBody>
        </p:sp>
        <p:sp>
          <p:nvSpPr>
            <p:cNvPr id="324616" name="Rectangle 8"/>
            <p:cNvSpPr>
              <a:spLocks noChangeArrowheads="1"/>
            </p:cNvSpPr>
            <p:nvPr/>
          </p:nvSpPr>
          <p:spPr bwMode="auto">
            <a:xfrm>
              <a:off x="6438900" y="2944814"/>
              <a:ext cx="2187575" cy="466725"/>
            </a:xfrm>
            <a:prstGeom prst="rect">
              <a:avLst/>
            </a:prstGeom>
            <a:solidFill>
              <a:schemeClr val="accent2"/>
            </a:solidFill>
            <a:ln w="9525">
              <a:solidFill>
                <a:srgbClr val="333399"/>
              </a:solidFill>
              <a:miter lim="800000"/>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anose="02010609060101010101" pitchFamily="2" charset="-122"/>
              </a:endParaRPr>
            </a:p>
          </p:txBody>
        </p:sp>
        <p:sp>
          <p:nvSpPr>
            <p:cNvPr id="324617" name="Rectangle 9"/>
            <p:cNvSpPr>
              <a:spLocks noChangeArrowheads="1"/>
            </p:cNvSpPr>
            <p:nvPr/>
          </p:nvSpPr>
          <p:spPr bwMode="auto">
            <a:xfrm>
              <a:off x="636323" y="2944814"/>
              <a:ext cx="1902090" cy="466725"/>
            </a:xfrm>
            <a:prstGeom prst="rect">
              <a:avLst/>
            </a:prstGeom>
            <a:solidFill>
              <a:schemeClr val="accent2"/>
            </a:solidFill>
            <a:ln w="9525">
              <a:solidFill>
                <a:srgbClr val="333399"/>
              </a:solidFill>
              <a:miter lim="800000"/>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anose="02010609060101010101" pitchFamily="2" charset="-122"/>
              </a:endParaRPr>
            </a:p>
          </p:txBody>
        </p:sp>
        <p:sp>
          <p:nvSpPr>
            <p:cNvPr id="324618" name="Oval 10"/>
            <p:cNvSpPr>
              <a:spLocks noChangeArrowheads="1"/>
            </p:cNvSpPr>
            <p:nvPr/>
          </p:nvSpPr>
          <p:spPr bwMode="auto">
            <a:xfrm>
              <a:off x="3489458" y="1916114"/>
              <a:ext cx="2187575" cy="561975"/>
            </a:xfrm>
            <a:prstGeom prst="ellipse">
              <a:avLst/>
            </a:prstGeom>
            <a:solidFill>
              <a:srgbClr val="FFFF99"/>
            </a:solidFill>
            <a:ln w="9525">
              <a:solidFill>
                <a:srgbClr val="333399"/>
              </a:solidFill>
              <a:rou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anose="02010609060101010101" pitchFamily="2" charset="-122"/>
              </a:endParaRPr>
            </a:p>
          </p:txBody>
        </p:sp>
        <p:sp>
          <p:nvSpPr>
            <p:cNvPr id="324619" name="Line 11"/>
            <p:cNvSpPr>
              <a:spLocks noChangeShapeType="1"/>
            </p:cNvSpPr>
            <p:nvPr/>
          </p:nvSpPr>
          <p:spPr bwMode="auto">
            <a:xfrm>
              <a:off x="4583245" y="2478089"/>
              <a:ext cx="0" cy="466725"/>
            </a:xfrm>
            <a:prstGeom prst="line">
              <a:avLst/>
            </a:prstGeom>
            <a:noFill/>
            <a:ln w="571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0" name="Line 12"/>
            <p:cNvSpPr>
              <a:spLocks noChangeShapeType="1"/>
            </p:cNvSpPr>
            <p:nvPr/>
          </p:nvSpPr>
          <p:spPr bwMode="auto">
            <a:xfrm>
              <a:off x="4583245" y="3411538"/>
              <a:ext cx="0" cy="466725"/>
            </a:xfrm>
            <a:prstGeom prst="line">
              <a:avLst/>
            </a:prstGeom>
            <a:noFill/>
            <a:ln w="571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2" name="Line 14"/>
            <p:cNvSpPr>
              <a:spLocks noChangeShapeType="1"/>
            </p:cNvSpPr>
            <p:nvPr/>
          </p:nvSpPr>
          <p:spPr bwMode="auto">
            <a:xfrm>
              <a:off x="4583245" y="4367758"/>
              <a:ext cx="0" cy="466725"/>
            </a:xfrm>
            <a:prstGeom prst="line">
              <a:avLst/>
            </a:prstGeom>
            <a:noFill/>
            <a:ln w="571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3" name="Freeform 15"/>
            <p:cNvSpPr/>
            <p:nvPr/>
          </p:nvSpPr>
          <p:spPr bwMode="auto">
            <a:xfrm>
              <a:off x="5677033" y="2195513"/>
              <a:ext cx="1855655" cy="74930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4" name="Freeform 16"/>
            <p:cNvSpPr/>
            <p:nvPr/>
          </p:nvSpPr>
          <p:spPr bwMode="auto">
            <a:xfrm flipH="1">
              <a:off x="1587369" y="2195513"/>
              <a:ext cx="1853935" cy="74930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5" name="Freeform 17"/>
            <p:cNvSpPr/>
            <p:nvPr/>
          </p:nvSpPr>
          <p:spPr bwMode="auto">
            <a:xfrm rot="16200000" flipH="1">
              <a:off x="1829521" y="3217011"/>
              <a:ext cx="1608682" cy="2092986"/>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6" name="Freeform 18"/>
            <p:cNvSpPr/>
            <p:nvPr/>
          </p:nvSpPr>
          <p:spPr bwMode="auto">
            <a:xfrm rot="5400000">
              <a:off x="5689857" y="3207819"/>
              <a:ext cx="1656308" cy="206375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7" name="Line 19"/>
            <p:cNvSpPr>
              <a:spLocks noChangeShapeType="1"/>
            </p:cNvSpPr>
            <p:nvPr/>
          </p:nvSpPr>
          <p:spPr bwMode="auto">
            <a:xfrm rot="-5400000">
              <a:off x="3117123" y="2616532"/>
              <a:ext cx="0" cy="1126463"/>
            </a:xfrm>
            <a:prstGeom prst="line">
              <a:avLst/>
            </a:prstGeom>
            <a:noFill/>
            <a:ln w="19050">
              <a:solidFill>
                <a:srgbClr val="333399"/>
              </a:solidFill>
              <a:prstDash val="dash"/>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8" name="Freeform 20"/>
            <p:cNvSpPr/>
            <p:nvPr/>
          </p:nvSpPr>
          <p:spPr bwMode="auto">
            <a:xfrm>
              <a:off x="2947557" y="3396598"/>
              <a:ext cx="923076" cy="1437884"/>
            </a:xfrm>
            <a:custGeom>
              <a:avLst/>
              <a:gdLst>
                <a:gd name="T0" fmla="*/ 528 w 528"/>
                <a:gd name="T1" fmla="*/ 0 h 1192"/>
                <a:gd name="T2" fmla="*/ 528 w 528"/>
                <a:gd name="T3" fmla="*/ 124 h 1192"/>
                <a:gd name="T4" fmla="*/ 0 w 528"/>
                <a:gd name="T5" fmla="*/ 124 h 1192"/>
                <a:gd name="T6" fmla="*/ 0 w 528"/>
                <a:gd name="T7" fmla="*/ 1112 h 1192"/>
                <a:gd name="T8" fmla="*/ 472 w 528"/>
                <a:gd name="T9" fmla="*/ 1111 h 1192"/>
                <a:gd name="T10" fmla="*/ 473 w 528"/>
                <a:gd name="T11" fmla="*/ 1192 h 1192"/>
                <a:gd name="connsiteX0" fmla="*/ 10000 w 10000"/>
                <a:gd name="connsiteY0" fmla="*/ 0 h 10000"/>
                <a:gd name="connsiteX1" fmla="*/ 10000 w 10000"/>
                <a:gd name="connsiteY1" fmla="*/ 1040 h 10000"/>
                <a:gd name="connsiteX2" fmla="*/ 0 w 10000"/>
                <a:gd name="connsiteY2" fmla="*/ 1040 h 10000"/>
                <a:gd name="connsiteX3" fmla="*/ 0 w 10000"/>
                <a:gd name="connsiteY3" fmla="*/ 8170 h 10000"/>
                <a:gd name="connsiteX4" fmla="*/ 8939 w 10000"/>
                <a:gd name="connsiteY4" fmla="*/ 9320 h 10000"/>
                <a:gd name="connsiteX5" fmla="*/ 8958 w 10000"/>
                <a:gd name="connsiteY5" fmla="*/ 10000 h 10000"/>
                <a:gd name="connsiteX0-1" fmla="*/ 10000 w 10000"/>
                <a:gd name="connsiteY0-2" fmla="*/ 0 h 10000"/>
                <a:gd name="connsiteX1-3" fmla="*/ 10000 w 10000"/>
                <a:gd name="connsiteY1-4" fmla="*/ 1040 h 10000"/>
                <a:gd name="connsiteX2-5" fmla="*/ 0 w 10000"/>
                <a:gd name="connsiteY2-6" fmla="*/ 1040 h 10000"/>
                <a:gd name="connsiteX3-7" fmla="*/ 0 w 10000"/>
                <a:gd name="connsiteY3-8" fmla="*/ 8170 h 10000"/>
                <a:gd name="connsiteX4-9" fmla="*/ 8939 w 10000"/>
                <a:gd name="connsiteY4-10" fmla="*/ 8267 h 10000"/>
                <a:gd name="connsiteX5-11" fmla="*/ 8958 w 10000"/>
                <a:gd name="connsiteY5-12" fmla="*/ 10000 h 10000"/>
                <a:gd name="connsiteX0-13" fmla="*/ 10000 w 10287"/>
                <a:gd name="connsiteY0-14" fmla="*/ 0 h 10000"/>
                <a:gd name="connsiteX1-15" fmla="*/ 10287 w 10287"/>
                <a:gd name="connsiteY1-16" fmla="*/ 1777 h 10000"/>
                <a:gd name="connsiteX2-17" fmla="*/ 0 w 10287"/>
                <a:gd name="connsiteY2-18" fmla="*/ 1040 h 10000"/>
                <a:gd name="connsiteX3-19" fmla="*/ 0 w 10287"/>
                <a:gd name="connsiteY3-20" fmla="*/ 8170 h 10000"/>
                <a:gd name="connsiteX4-21" fmla="*/ 8939 w 10287"/>
                <a:gd name="connsiteY4-22" fmla="*/ 8267 h 10000"/>
                <a:gd name="connsiteX5-23" fmla="*/ 8958 w 10287"/>
                <a:gd name="connsiteY5-24" fmla="*/ 10000 h 10000"/>
                <a:gd name="connsiteX0-25" fmla="*/ 10000 w 10287"/>
                <a:gd name="connsiteY0-26" fmla="*/ 0 h 10000"/>
                <a:gd name="connsiteX1-27" fmla="*/ 10287 w 10287"/>
                <a:gd name="connsiteY1-28" fmla="*/ 1777 h 10000"/>
                <a:gd name="connsiteX2-29" fmla="*/ 143 w 10287"/>
                <a:gd name="connsiteY2-30" fmla="*/ 1777 h 10000"/>
                <a:gd name="connsiteX3-31" fmla="*/ 0 w 10287"/>
                <a:gd name="connsiteY3-32" fmla="*/ 8170 h 10000"/>
                <a:gd name="connsiteX4-33" fmla="*/ 8939 w 10287"/>
                <a:gd name="connsiteY4-34" fmla="*/ 8267 h 10000"/>
                <a:gd name="connsiteX5-35" fmla="*/ 8958 w 10287"/>
                <a:gd name="connsiteY5-36" fmla="*/ 10000 h 10000"/>
                <a:gd name="connsiteX0-37" fmla="*/ 10000 w 10287"/>
                <a:gd name="connsiteY0-38" fmla="*/ 0 h 10000"/>
                <a:gd name="connsiteX1-39" fmla="*/ 10287 w 10287"/>
                <a:gd name="connsiteY1-40" fmla="*/ 1777 h 10000"/>
                <a:gd name="connsiteX2-41" fmla="*/ 143 w 10287"/>
                <a:gd name="connsiteY2-42" fmla="*/ 1777 h 10000"/>
                <a:gd name="connsiteX3-43" fmla="*/ 0 w 10287"/>
                <a:gd name="connsiteY3-44" fmla="*/ 8170 h 10000"/>
                <a:gd name="connsiteX4-45" fmla="*/ 8939 w 10287"/>
                <a:gd name="connsiteY4-46" fmla="*/ 8267 h 10000"/>
                <a:gd name="connsiteX5-47" fmla="*/ 8958 w 10287"/>
                <a:gd name="connsiteY5-48" fmla="*/ 10000 h 10000"/>
                <a:gd name="connsiteX0-49" fmla="*/ 9862 w 10149"/>
                <a:gd name="connsiteY0-50" fmla="*/ 0 h 10000"/>
                <a:gd name="connsiteX1-51" fmla="*/ 10149 w 10149"/>
                <a:gd name="connsiteY1-52" fmla="*/ 1777 h 10000"/>
                <a:gd name="connsiteX2-53" fmla="*/ 5 w 10149"/>
                <a:gd name="connsiteY2-54" fmla="*/ 1777 h 10000"/>
                <a:gd name="connsiteX3-55" fmla="*/ 292 w 10149"/>
                <a:gd name="connsiteY3-56" fmla="*/ 8381 h 10000"/>
                <a:gd name="connsiteX4-57" fmla="*/ 8801 w 10149"/>
                <a:gd name="connsiteY4-58" fmla="*/ 8267 h 10000"/>
                <a:gd name="connsiteX5-59" fmla="*/ 8820 w 10149"/>
                <a:gd name="connsiteY5-60" fmla="*/ 10000 h 10000"/>
                <a:gd name="connsiteX0-61" fmla="*/ 9870 w 10157"/>
                <a:gd name="connsiteY0-62" fmla="*/ 0 h 10000"/>
                <a:gd name="connsiteX1-63" fmla="*/ 10157 w 10157"/>
                <a:gd name="connsiteY1-64" fmla="*/ 1777 h 10000"/>
                <a:gd name="connsiteX2-65" fmla="*/ 13 w 10157"/>
                <a:gd name="connsiteY2-66" fmla="*/ 1777 h 10000"/>
                <a:gd name="connsiteX3-67" fmla="*/ 13 w 10157"/>
                <a:gd name="connsiteY3-68" fmla="*/ 8381 h 10000"/>
                <a:gd name="connsiteX4-69" fmla="*/ 8809 w 10157"/>
                <a:gd name="connsiteY4-70" fmla="*/ 8267 h 10000"/>
                <a:gd name="connsiteX5-71" fmla="*/ 8828 w 10157"/>
                <a:gd name="connsiteY5-72" fmla="*/ 10000 h 10000"/>
                <a:gd name="connsiteX0-73" fmla="*/ 9870 w 9874"/>
                <a:gd name="connsiteY0-74" fmla="*/ 0 h 10000"/>
                <a:gd name="connsiteX1-75" fmla="*/ 8723 w 9874"/>
                <a:gd name="connsiteY1-76" fmla="*/ 1777 h 10000"/>
                <a:gd name="connsiteX2-77" fmla="*/ 13 w 9874"/>
                <a:gd name="connsiteY2-78" fmla="*/ 1777 h 10000"/>
                <a:gd name="connsiteX3-79" fmla="*/ 13 w 9874"/>
                <a:gd name="connsiteY3-80" fmla="*/ 8381 h 10000"/>
                <a:gd name="connsiteX4-81" fmla="*/ 8809 w 9874"/>
                <a:gd name="connsiteY4-82" fmla="*/ 8267 h 10000"/>
                <a:gd name="connsiteX5-83" fmla="*/ 8828 w 9874"/>
                <a:gd name="connsiteY5-84" fmla="*/ 10000 h 10000"/>
                <a:gd name="connsiteX0-85" fmla="*/ 9125 w 9137"/>
                <a:gd name="connsiteY0-86" fmla="*/ 0 h 10105"/>
                <a:gd name="connsiteX1-87" fmla="*/ 8834 w 9137"/>
                <a:gd name="connsiteY1-88" fmla="*/ 1882 h 10105"/>
                <a:gd name="connsiteX2-89" fmla="*/ 13 w 9137"/>
                <a:gd name="connsiteY2-90" fmla="*/ 1882 h 10105"/>
                <a:gd name="connsiteX3-91" fmla="*/ 13 w 9137"/>
                <a:gd name="connsiteY3-92" fmla="*/ 8486 h 10105"/>
                <a:gd name="connsiteX4-93" fmla="*/ 8921 w 9137"/>
                <a:gd name="connsiteY4-94" fmla="*/ 8372 h 10105"/>
                <a:gd name="connsiteX5-95" fmla="*/ 8941 w 9137"/>
                <a:gd name="connsiteY5-96" fmla="*/ 10105 h 10105"/>
                <a:gd name="connsiteX0-97" fmla="*/ 9510 w 9785"/>
                <a:gd name="connsiteY0-98" fmla="*/ 0 h 10000"/>
                <a:gd name="connsiteX1-99" fmla="*/ 9668 w 9785"/>
                <a:gd name="connsiteY1-100" fmla="*/ 1862 h 10000"/>
                <a:gd name="connsiteX2-101" fmla="*/ 14 w 9785"/>
                <a:gd name="connsiteY2-102" fmla="*/ 1862 h 10000"/>
                <a:gd name="connsiteX3-103" fmla="*/ 14 w 9785"/>
                <a:gd name="connsiteY3-104" fmla="*/ 8398 h 10000"/>
                <a:gd name="connsiteX4-105" fmla="*/ 9764 w 9785"/>
                <a:gd name="connsiteY4-106" fmla="*/ 8285 h 10000"/>
                <a:gd name="connsiteX5-107" fmla="*/ 9785 w 9785"/>
                <a:gd name="connsiteY5-108"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785" h="10000">
                  <a:moveTo>
                    <a:pt x="9510" y="0"/>
                  </a:moveTo>
                  <a:cubicBezTo>
                    <a:pt x="9616" y="586"/>
                    <a:pt x="9562" y="1277"/>
                    <a:pt x="9668" y="1862"/>
                  </a:cubicBezTo>
                  <a:lnTo>
                    <a:pt x="14" y="1862"/>
                  </a:lnTo>
                  <a:cubicBezTo>
                    <a:pt x="-38" y="3971"/>
                    <a:pt x="68" y="6289"/>
                    <a:pt x="14" y="8398"/>
                  </a:cubicBezTo>
                  <a:lnTo>
                    <a:pt x="9764" y="8285"/>
                  </a:lnTo>
                  <a:cubicBezTo>
                    <a:pt x="9770" y="8510"/>
                    <a:pt x="9779" y="9775"/>
                    <a:pt x="9785" y="10000"/>
                  </a:cubicBezTo>
                </a:path>
              </a:pathLst>
            </a:custGeom>
            <a:noFill/>
            <a:ln w="19050" cap="flat" cmpd="sng">
              <a:solidFill>
                <a:srgbClr val="333399"/>
              </a:solidFill>
              <a:prstDash val="dash"/>
              <a:round/>
              <a:headEnd type="none" w="med" len="me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30" name="Text Box 22"/>
            <p:cNvSpPr txBox="1">
              <a:spLocks noChangeArrowheads="1"/>
            </p:cNvSpPr>
            <p:nvPr/>
          </p:nvSpPr>
          <p:spPr bwMode="auto">
            <a:xfrm>
              <a:off x="3768063" y="1992314"/>
              <a:ext cx="17180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smtClean="0">
                  <a:solidFill>
                    <a:srgbClr val="333399"/>
                  </a:solidFill>
                  <a:ea typeface="黑体" panose="02010609060101010101" pitchFamily="2" charset="-122"/>
                </a:rPr>
                <a:t>互联网草案</a:t>
              </a:r>
              <a:endParaRPr kumimoji="1" lang="zh-CN" altLang="en-US" sz="2000" b="1" dirty="0">
                <a:solidFill>
                  <a:srgbClr val="333399"/>
                </a:solidFill>
                <a:ea typeface="黑体" panose="02010609060101010101" pitchFamily="2" charset="-122"/>
              </a:endParaRPr>
            </a:p>
          </p:txBody>
        </p:sp>
        <p:sp>
          <p:nvSpPr>
            <p:cNvPr id="324631" name="Text Box 23"/>
            <p:cNvSpPr txBox="1">
              <a:spLocks noChangeArrowheads="1"/>
            </p:cNvSpPr>
            <p:nvPr/>
          </p:nvSpPr>
          <p:spPr bwMode="auto">
            <a:xfrm>
              <a:off x="3883289" y="2981326"/>
              <a:ext cx="13971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anose="02010609060101010101" pitchFamily="2" charset="-122"/>
                </a:rPr>
                <a:t>建议标准</a:t>
              </a:r>
              <a:endParaRPr kumimoji="1" lang="zh-CN" altLang="en-US" sz="2000" b="1" dirty="0">
                <a:solidFill>
                  <a:srgbClr val="333399"/>
                </a:solidFill>
                <a:ea typeface="黑体" panose="02010609060101010101" pitchFamily="2" charset="-122"/>
              </a:endParaRPr>
            </a:p>
          </p:txBody>
        </p:sp>
        <p:sp>
          <p:nvSpPr>
            <p:cNvPr id="324633" name="Text Box 25"/>
            <p:cNvSpPr txBox="1">
              <a:spLocks noChangeArrowheads="1"/>
            </p:cNvSpPr>
            <p:nvPr/>
          </p:nvSpPr>
          <p:spPr bwMode="auto">
            <a:xfrm>
              <a:off x="3761184" y="3956596"/>
              <a:ext cx="1724951" cy="400110"/>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smtClean="0">
                  <a:solidFill>
                    <a:schemeClr val="accent2"/>
                  </a:solidFill>
                  <a:ea typeface="黑体" panose="02010609060101010101" pitchFamily="2" charset="-122"/>
                </a:rPr>
                <a:t>互联网标准</a:t>
              </a:r>
              <a:endParaRPr kumimoji="1" lang="zh-CN" altLang="en-US" sz="2000" b="1" dirty="0">
                <a:solidFill>
                  <a:schemeClr val="accent2"/>
                </a:solidFill>
                <a:ea typeface="黑体" panose="02010609060101010101" pitchFamily="2" charset="-122"/>
              </a:endParaRPr>
            </a:p>
          </p:txBody>
        </p:sp>
        <p:sp>
          <p:nvSpPr>
            <p:cNvPr id="324634" name="Text Box 26"/>
            <p:cNvSpPr txBox="1">
              <a:spLocks noChangeArrowheads="1"/>
            </p:cNvSpPr>
            <p:nvPr/>
          </p:nvSpPr>
          <p:spPr bwMode="auto">
            <a:xfrm>
              <a:off x="3726788" y="4893221"/>
              <a:ext cx="17593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anose="02010609060101010101" pitchFamily="2" charset="-122"/>
                </a:rPr>
                <a:t>历史的 </a:t>
              </a:r>
              <a:r>
                <a:rPr kumimoji="1" lang="en-US" altLang="zh-CN" sz="2000" b="1" dirty="0">
                  <a:solidFill>
                    <a:srgbClr val="333399"/>
                  </a:solidFill>
                  <a:ea typeface="黑体" panose="02010609060101010101" pitchFamily="2" charset="-122"/>
                </a:rPr>
                <a:t>RFC</a:t>
              </a:r>
              <a:endParaRPr kumimoji="1" lang="en-US" altLang="zh-CN" sz="2000" b="1" dirty="0">
                <a:solidFill>
                  <a:srgbClr val="333399"/>
                </a:solidFill>
                <a:ea typeface="黑体" panose="02010609060101010101" pitchFamily="2" charset="-122"/>
              </a:endParaRPr>
            </a:p>
          </p:txBody>
        </p:sp>
        <p:sp>
          <p:nvSpPr>
            <p:cNvPr id="324635" name="Text Box 27"/>
            <p:cNvSpPr txBox="1">
              <a:spLocks noChangeArrowheads="1"/>
            </p:cNvSpPr>
            <p:nvPr/>
          </p:nvSpPr>
          <p:spPr bwMode="auto">
            <a:xfrm>
              <a:off x="732630" y="2986089"/>
              <a:ext cx="178170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anose="02010609060101010101" pitchFamily="2" charset="-122"/>
                </a:rPr>
                <a:t>实验的 </a:t>
              </a:r>
              <a:r>
                <a:rPr kumimoji="1" lang="en-US" altLang="zh-CN" sz="2000" b="1" dirty="0">
                  <a:solidFill>
                    <a:srgbClr val="333399"/>
                  </a:solidFill>
                  <a:ea typeface="黑体" panose="02010609060101010101" pitchFamily="2" charset="-122"/>
                </a:rPr>
                <a:t>RFC</a:t>
              </a:r>
              <a:endParaRPr kumimoji="1" lang="en-US" altLang="zh-CN" sz="2000" b="1" dirty="0">
                <a:solidFill>
                  <a:srgbClr val="333399"/>
                </a:solidFill>
                <a:ea typeface="黑体" panose="02010609060101010101" pitchFamily="2" charset="-122"/>
              </a:endParaRPr>
            </a:p>
          </p:txBody>
        </p:sp>
        <p:sp>
          <p:nvSpPr>
            <p:cNvPr id="324636" name="Text Box 28"/>
            <p:cNvSpPr txBox="1">
              <a:spLocks noChangeArrowheads="1"/>
            </p:cNvSpPr>
            <p:nvPr/>
          </p:nvSpPr>
          <p:spPr bwMode="auto">
            <a:xfrm>
              <a:off x="6407944" y="3001964"/>
              <a:ext cx="22185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anose="02010609060101010101" pitchFamily="2" charset="-122"/>
                </a:rPr>
                <a:t>提供信息的 </a:t>
              </a:r>
              <a:r>
                <a:rPr kumimoji="1" lang="en-US" altLang="zh-CN" sz="2000" b="1" dirty="0">
                  <a:solidFill>
                    <a:srgbClr val="333399"/>
                  </a:solidFill>
                  <a:ea typeface="黑体" panose="02010609060101010101" pitchFamily="2" charset="-122"/>
                </a:rPr>
                <a:t>RFC</a:t>
              </a:r>
              <a:endParaRPr kumimoji="1" lang="en-US" altLang="zh-CN" sz="2000" b="1" dirty="0">
                <a:solidFill>
                  <a:srgbClr val="333399"/>
                </a:solidFill>
                <a:ea typeface="黑体" panose="02010609060101010101" pitchFamily="2" charset="-122"/>
              </a:endParaRPr>
            </a:p>
          </p:txBody>
        </p:sp>
        <p:sp>
          <p:nvSpPr>
            <p:cNvPr id="324637" name="Line 29"/>
            <p:cNvSpPr>
              <a:spLocks noChangeShapeType="1"/>
            </p:cNvSpPr>
            <p:nvPr/>
          </p:nvSpPr>
          <p:spPr bwMode="auto">
            <a:xfrm>
              <a:off x="428229" y="2709863"/>
              <a:ext cx="8485212" cy="0"/>
            </a:xfrm>
            <a:prstGeom prst="line">
              <a:avLst/>
            </a:prstGeom>
            <a:noFill/>
            <a:ln w="9525">
              <a:solidFill>
                <a:srgbClr val="3333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38" name="Line 30"/>
            <p:cNvSpPr>
              <a:spLocks noChangeShapeType="1"/>
            </p:cNvSpPr>
            <p:nvPr/>
          </p:nvSpPr>
          <p:spPr bwMode="auto">
            <a:xfrm>
              <a:off x="461466" y="5589241"/>
              <a:ext cx="8485212" cy="0"/>
            </a:xfrm>
            <a:prstGeom prst="line">
              <a:avLst/>
            </a:prstGeom>
            <a:noFill/>
            <a:ln w="9525">
              <a:solidFill>
                <a:srgbClr val="3333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2" name="矩形 1"/>
          <p:cNvSpPr/>
          <p:nvPr/>
        </p:nvSpPr>
        <p:spPr>
          <a:xfrm>
            <a:off x="344488" y="1178749"/>
            <a:ext cx="9477771" cy="1040285"/>
          </a:xfrm>
          <a:prstGeom prst="rect">
            <a:avLst/>
          </a:prstGeom>
          <a:solidFill>
            <a:srgbClr val="66FF66"/>
          </a:solidFill>
          <a:ln>
            <a:solidFill>
              <a:srgbClr val="000099"/>
            </a:solidFill>
          </a:ln>
        </p:spPr>
        <p:txBody>
          <a:bodyPr wrap="square">
            <a:spAutoFit/>
          </a:bodyPr>
          <a:lstStyle/>
          <a:p>
            <a:pPr>
              <a:lnSpc>
                <a:spcPct val="110000"/>
              </a:lnSpc>
            </a:pPr>
            <a:r>
              <a:rPr lang="zh-CN" altLang="zh-CN" sz="2800" b="1" dirty="0">
                <a:latin typeface="+mn-lt"/>
                <a:ea typeface="黑体" panose="02010609060101010101" pitchFamily="2" charset="-122"/>
              </a:rPr>
              <a:t>除了建议标准和互联网标准这</a:t>
            </a:r>
            <a:r>
              <a:rPr lang="zh-CN" altLang="zh-CN" sz="2800" b="1" dirty="0" smtClean="0">
                <a:latin typeface="+mn-lt"/>
                <a:ea typeface="黑体" panose="02010609060101010101" pitchFamily="2" charset="-122"/>
              </a:rPr>
              <a:t>两种</a:t>
            </a:r>
            <a:r>
              <a:rPr lang="en-US" altLang="zh-CN" sz="2800" b="1" dirty="0" smtClean="0">
                <a:latin typeface="+mn-lt"/>
                <a:ea typeface="黑体" panose="02010609060101010101" pitchFamily="2" charset="-122"/>
              </a:rPr>
              <a:t> RFC </a:t>
            </a:r>
            <a:r>
              <a:rPr lang="zh-CN" altLang="zh-CN" sz="2800" b="1" dirty="0" smtClean="0">
                <a:latin typeface="+mn-lt"/>
                <a:ea typeface="黑体" panose="02010609060101010101" pitchFamily="2" charset="-122"/>
              </a:rPr>
              <a:t>文档</a:t>
            </a:r>
            <a:r>
              <a:rPr lang="zh-CN" altLang="zh-CN" sz="2800" b="1" dirty="0">
                <a:latin typeface="+mn-lt"/>
                <a:ea typeface="黑体" panose="02010609060101010101" pitchFamily="2" charset="-122"/>
              </a:rPr>
              <a:t>外，还有三</a:t>
            </a:r>
            <a:r>
              <a:rPr lang="zh-CN" altLang="zh-CN" sz="2800" b="1" dirty="0" smtClean="0">
                <a:latin typeface="+mn-lt"/>
                <a:ea typeface="黑体" panose="02010609060101010101" pitchFamily="2" charset="-122"/>
              </a:rPr>
              <a:t>种</a:t>
            </a:r>
            <a:r>
              <a:rPr lang="en-US" altLang="zh-CN" sz="2800" b="1" dirty="0" smtClean="0">
                <a:latin typeface="+mn-lt"/>
                <a:ea typeface="黑体" panose="02010609060101010101" pitchFamily="2" charset="-122"/>
              </a:rPr>
              <a:t> RFC </a:t>
            </a:r>
            <a:r>
              <a:rPr lang="zh-CN" altLang="zh-CN" sz="2800" b="1" dirty="0" smtClean="0">
                <a:latin typeface="+mn-lt"/>
                <a:ea typeface="黑体" panose="02010609060101010101" pitchFamily="2" charset="-122"/>
              </a:rPr>
              <a:t>文档</a:t>
            </a:r>
            <a:r>
              <a:rPr lang="zh-CN" altLang="zh-CN" sz="2800" b="1" dirty="0">
                <a:latin typeface="+mn-lt"/>
                <a:ea typeface="黑体" panose="02010609060101010101" pitchFamily="2" charset="-122"/>
              </a:rPr>
              <a:t>，即历史的、实验的和提供信息</a:t>
            </a:r>
            <a:r>
              <a:rPr lang="zh-CN" altLang="zh-CN" sz="2800" b="1" dirty="0" smtClean="0">
                <a:latin typeface="+mn-lt"/>
                <a:ea typeface="黑体" panose="02010609060101010101" pitchFamily="2" charset="-122"/>
              </a:rPr>
              <a:t>的</a:t>
            </a:r>
            <a:r>
              <a:rPr lang="en-US" altLang="zh-CN" sz="2800" b="1" dirty="0" smtClean="0">
                <a:latin typeface="+mn-lt"/>
                <a:ea typeface="黑体" panose="02010609060101010101" pitchFamily="2" charset="-122"/>
              </a:rPr>
              <a:t> RFC </a:t>
            </a:r>
            <a:r>
              <a:rPr lang="zh-CN" altLang="zh-CN" sz="2800" b="1" dirty="0" smtClean="0">
                <a:latin typeface="+mn-lt"/>
                <a:ea typeface="黑体" panose="02010609060101010101" pitchFamily="2" charset="-122"/>
              </a:rPr>
              <a:t>文档</a:t>
            </a:r>
            <a:r>
              <a:rPr lang="zh-CN" altLang="en-US" sz="2800" b="1" dirty="0" smtClean="0">
                <a:latin typeface="+mn-lt"/>
                <a:ea typeface="黑体" panose="02010609060101010101" pitchFamily="2" charset="-122"/>
              </a:rPr>
              <a:t>。</a:t>
            </a:r>
            <a:endParaRPr lang="zh-CN" altLang="en-US" sz="28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zh-CN" dirty="0" smtClean="0"/>
              <a:t>互联网</a:t>
            </a:r>
            <a:r>
              <a:rPr lang="zh-CN" altLang="en-US" dirty="0"/>
              <a:t>的</a:t>
            </a:r>
            <a:r>
              <a:rPr lang="zh-CN" altLang="en-US" dirty="0" smtClean="0"/>
              <a:t>组成</a:t>
            </a:r>
            <a:endParaRPr lang="zh-CN" altLang="en-US" dirty="0"/>
          </a:p>
        </p:txBody>
      </p:sp>
      <p:sp>
        <p:nvSpPr>
          <p:cNvPr id="3" name="内容占位符 2"/>
          <p:cNvSpPr>
            <a:spLocks noGrp="1"/>
          </p:cNvSpPr>
          <p:nvPr>
            <p:ph idx="1"/>
          </p:nvPr>
        </p:nvSpPr>
        <p:spPr/>
        <p:txBody>
          <a:bodyPr/>
          <a:lstStyle/>
          <a:p>
            <a:r>
              <a:rPr lang="en-US" altLang="zh-CN" dirty="0" smtClean="0"/>
              <a:t>1.3.1  </a:t>
            </a:r>
            <a:r>
              <a:rPr lang="zh-CN" altLang="zh-CN" dirty="0"/>
              <a:t>互联网的边缘部分</a:t>
            </a:r>
            <a:endParaRPr lang="zh-CN" altLang="zh-CN" dirty="0"/>
          </a:p>
          <a:p>
            <a:r>
              <a:rPr lang="en-US" altLang="zh-CN" dirty="0" smtClean="0"/>
              <a:t>1.3.2  </a:t>
            </a:r>
            <a:r>
              <a:rPr lang="zh-CN" altLang="zh-CN" dirty="0"/>
              <a:t>互联网的核心部分</a:t>
            </a:r>
            <a:endParaRPr lang="zh-CN" altLang="zh-CN" dirty="0"/>
          </a:p>
          <a:p>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r>
              <a:rPr lang="en-US" altLang="zh-CN" dirty="0"/>
              <a:t>1.3  </a:t>
            </a:r>
            <a:r>
              <a:rPr lang="zh-CN" altLang="zh-CN" dirty="0"/>
              <a:t>互联网</a:t>
            </a:r>
            <a:r>
              <a:rPr lang="zh-CN" altLang="en-US" dirty="0"/>
              <a:t>的组成</a:t>
            </a:r>
            <a:endParaRPr lang="zh-CN" altLang="en-US" dirty="0"/>
          </a:p>
        </p:txBody>
      </p:sp>
      <p:sp>
        <p:nvSpPr>
          <p:cNvPr id="326659" name="Rectangle 3"/>
          <p:cNvSpPr>
            <a:spLocks noGrp="1" noChangeArrowheads="1"/>
          </p:cNvSpPr>
          <p:nvPr>
            <p:ph idx="1"/>
          </p:nvPr>
        </p:nvSpPr>
        <p:spPr/>
        <p:txBody>
          <a:bodyPr/>
          <a:lstStyle/>
          <a:p>
            <a:pPr>
              <a:buFont typeface="Wingdings" panose="05000000000000000000" pitchFamily="2" charset="2"/>
              <a:buNone/>
            </a:pPr>
            <a:r>
              <a:rPr lang="zh-CN" altLang="en-US" dirty="0" smtClean="0"/>
              <a:t>从互联网的</a:t>
            </a:r>
            <a:r>
              <a:rPr lang="zh-CN" altLang="en-US" dirty="0"/>
              <a:t>工作方式上看，可以划分</a:t>
            </a:r>
            <a:r>
              <a:rPr lang="zh-CN" altLang="en-US" dirty="0" smtClean="0"/>
              <a:t>为两</a:t>
            </a:r>
            <a:r>
              <a:rPr lang="zh-CN" altLang="en-US" dirty="0"/>
              <a:t>大块：</a:t>
            </a:r>
            <a:endParaRPr lang="zh-CN" altLang="en-US" dirty="0"/>
          </a:p>
          <a:p>
            <a:pPr>
              <a:buNone/>
            </a:pPr>
            <a:r>
              <a:rPr lang="en-US" altLang="zh-CN" dirty="0"/>
              <a:t>(1) </a:t>
            </a:r>
            <a:r>
              <a:rPr lang="zh-CN" altLang="en-US" dirty="0">
                <a:solidFill>
                  <a:srgbClr val="FF0000"/>
                </a:solidFill>
              </a:rPr>
              <a:t>边缘</a:t>
            </a:r>
            <a:r>
              <a:rPr lang="zh-CN" altLang="en-US" dirty="0" smtClean="0">
                <a:solidFill>
                  <a:srgbClr val="FF0000"/>
                </a:solidFill>
              </a:rPr>
              <a:t>部分：</a:t>
            </a:r>
            <a:r>
              <a:rPr lang="zh-CN" altLang="en-US" dirty="0" smtClean="0"/>
              <a:t> </a:t>
            </a:r>
            <a:r>
              <a:rPr lang="zh-CN" altLang="en-US" dirty="0"/>
              <a:t>由所有连接在互联网上的主机组成。这部分是用户直接使用的，用来进行通信（传送数据、音频或视频）和资源共享。</a:t>
            </a:r>
            <a:endParaRPr lang="zh-CN" altLang="en-US" dirty="0"/>
          </a:p>
          <a:p>
            <a:pPr>
              <a:buFont typeface="Wingdings" panose="05000000000000000000" pitchFamily="2" charset="2"/>
              <a:buNone/>
            </a:pPr>
            <a:r>
              <a:rPr lang="en-US" altLang="zh-CN" dirty="0"/>
              <a:t>(2) </a:t>
            </a:r>
            <a:r>
              <a:rPr lang="zh-CN" altLang="en-US" dirty="0">
                <a:solidFill>
                  <a:srgbClr val="FF0000"/>
                </a:solidFill>
              </a:rPr>
              <a:t>核心</a:t>
            </a:r>
            <a:r>
              <a:rPr lang="zh-CN" altLang="en-US" dirty="0" smtClean="0">
                <a:solidFill>
                  <a:srgbClr val="FF0000"/>
                </a:solidFill>
              </a:rPr>
              <a:t>部分：</a:t>
            </a:r>
            <a:r>
              <a:rPr lang="zh-CN" altLang="en-US" dirty="0" smtClean="0"/>
              <a:t>由</a:t>
            </a:r>
            <a:r>
              <a:rPr lang="zh-CN" altLang="en-US" dirty="0"/>
              <a:t>大量网络和连接这些网络的路由器组成。这部分是为边缘部分提供服务的（提供连通性和交换）。</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zh-CN" altLang="en-US">
                <a:ea typeface="宋体" panose="02010600030101010101" pitchFamily="2" charset="-122"/>
              </a:rPr>
              <a:t>问题</a:t>
            </a:r>
            <a:endParaRPr lang="zh-CN" altLang="en-US">
              <a:ea typeface="宋体" panose="02010600030101010101" pitchFamily="2" charset="-122"/>
            </a:endParaRPr>
          </a:p>
        </p:txBody>
      </p:sp>
      <p:grpSp>
        <p:nvGrpSpPr>
          <p:cNvPr id="98307" name="Group 3"/>
          <p:cNvGrpSpPr/>
          <p:nvPr/>
        </p:nvGrpSpPr>
        <p:grpSpPr bwMode="auto">
          <a:xfrm>
            <a:off x="2360613" y="1773238"/>
            <a:ext cx="5314950" cy="685800"/>
            <a:chOff x="1296" y="1824"/>
            <a:chExt cx="2976" cy="432"/>
          </a:xfrm>
        </p:grpSpPr>
        <p:sp>
          <p:nvSpPr>
            <p:cNvPr id="98308" name="AutoShape 4"/>
            <p:cNvSpPr>
              <a:spLocks noChangeArrowheads="1"/>
            </p:cNvSpPr>
            <p:nvPr/>
          </p:nvSpPr>
          <p:spPr bwMode="gray">
            <a:xfrm>
              <a:off x="1536" y="1899"/>
              <a:ext cx="2736" cy="288"/>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ln>
            <a:effectLst>
              <a:outerShdw dist="99190" dir="2388334" algn="ctr" rotWithShape="0">
                <a:srgbClr val="333333">
                  <a:alpha val="50000"/>
                </a:srgbClr>
              </a:outerShdw>
            </a:effectLst>
          </p:spPr>
          <p:txBody>
            <a:bodyPr wrap="none" anchor="ctr"/>
            <a:lstStyle/>
            <a:p>
              <a:endParaRPr lang="zh-CN" altLang="en-US"/>
            </a:p>
          </p:txBody>
        </p:sp>
        <p:sp>
          <p:nvSpPr>
            <p:cNvPr id="98309" name="AutoShape 5"/>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ln>
            <a:effectLst>
              <a:outerShdw dist="63500" dir="2212194" algn="ctr" rotWithShape="0">
                <a:srgbClr val="333333">
                  <a:alpha val="50000"/>
                </a:srgbClr>
              </a:outerShdw>
            </a:effectLst>
          </p:spPr>
          <p:txBody>
            <a:bodyPr wrap="none" anchor="ctr"/>
            <a:lstStyle/>
            <a:p>
              <a:endParaRPr lang="zh-CN" altLang="en-US"/>
            </a:p>
          </p:txBody>
        </p:sp>
        <p:sp>
          <p:nvSpPr>
            <p:cNvPr id="98310" name="Text Box 6"/>
            <p:cNvSpPr txBox="1">
              <a:spLocks noChangeArrowheads="1"/>
            </p:cNvSpPr>
            <p:nvPr/>
          </p:nvSpPr>
          <p:spPr bwMode="gray">
            <a:xfrm>
              <a:off x="1680" y="1934"/>
              <a:ext cx="216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t>           </a:t>
              </a:r>
              <a:r>
                <a:rPr lang="zh-CN" altLang="en-US" sz="2400" b="1"/>
                <a:t>什么是计算机网络</a:t>
              </a:r>
              <a:r>
                <a:rPr lang="en-US" altLang="zh-CN" sz="2400" b="1"/>
                <a:t>?</a:t>
              </a:r>
              <a:endParaRPr lang="en-US" altLang="zh-CN" sz="2400" b="1"/>
            </a:p>
          </p:txBody>
        </p:sp>
        <p:sp>
          <p:nvSpPr>
            <p:cNvPr id="98311" name="Text Box 7"/>
            <p:cNvSpPr txBox="1">
              <a:spLocks noChangeArrowheads="1"/>
            </p:cNvSpPr>
            <p:nvPr/>
          </p:nvSpPr>
          <p:spPr bwMode="gray">
            <a:xfrm>
              <a:off x="1405" y="1886"/>
              <a:ext cx="19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a:solidFill>
                    <a:schemeClr val="bg1"/>
                  </a:solidFill>
                </a:rPr>
                <a:t>1</a:t>
              </a:r>
              <a:endParaRPr lang="en-US" altLang="zh-CN" sz="2400">
                <a:solidFill>
                  <a:schemeClr val="bg1"/>
                </a:solidFill>
              </a:endParaRPr>
            </a:p>
          </p:txBody>
        </p:sp>
      </p:grpSp>
      <p:sp>
        <p:nvSpPr>
          <p:cNvPr id="98312" name="AutoShape 8"/>
          <p:cNvSpPr>
            <a:spLocks noChangeArrowheads="1"/>
          </p:cNvSpPr>
          <p:nvPr/>
        </p:nvSpPr>
        <p:spPr bwMode="gray">
          <a:xfrm>
            <a:off x="2789239" y="2900363"/>
            <a:ext cx="4886325" cy="457200"/>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ln>
          <a:effectLst>
            <a:outerShdw dist="99190" dir="2388334" algn="ctr" rotWithShape="0">
              <a:srgbClr val="333333">
                <a:alpha val="50000"/>
              </a:srgbClr>
            </a:outerShdw>
          </a:effectLst>
        </p:spPr>
        <p:txBody>
          <a:bodyPr wrap="none" anchor="ctr"/>
          <a:lstStyle/>
          <a:p>
            <a:endParaRPr lang="zh-CN" altLang="en-US"/>
          </a:p>
        </p:txBody>
      </p:sp>
      <p:sp>
        <p:nvSpPr>
          <p:cNvPr id="98313" name="AutoShape 9"/>
          <p:cNvSpPr>
            <a:spLocks noChangeArrowheads="1"/>
          </p:cNvSpPr>
          <p:nvPr/>
        </p:nvSpPr>
        <p:spPr bwMode="gray">
          <a:xfrm>
            <a:off x="2360614" y="2781300"/>
            <a:ext cx="771525" cy="685800"/>
          </a:xfrm>
          <a:prstGeom prst="diamond">
            <a:avLst/>
          </a:prstGeom>
          <a:solidFill>
            <a:schemeClr val="accent1"/>
          </a:solidFill>
          <a:ln w="25400" algn="ctr">
            <a:solidFill>
              <a:schemeClr val="bg1"/>
            </a:solidFill>
            <a:miter lim="800000"/>
          </a:ln>
          <a:effectLst>
            <a:outerShdw dist="63500" dir="2212194" algn="ctr" rotWithShape="0">
              <a:srgbClr val="333333">
                <a:alpha val="50000"/>
              </a:srgbClr>
            </a:outerShdw>
          </a:effectLst>
        </p:spPr>
        <p:txBody>
          <a:bodyPr wrap="none" anchor="ctr"/>
          <a:lstStyle/>
          <a:p>
            <a:endParaRPr lang="zh-CN" altLang="en-US"/>
          </a:p>
        </p:txBody>
      </p:sp>
      <p:sp>
        <p:nvSpPr>
          <p:cNvPr id="98314" name="Text Box 10"/>
          <p:cNvSpPr txBox="1">
            <a:spLocks noChangeArrowheads="1"/>
          </p:cNvSpPr>
          <p:nvPr/>
        </p:nvSpPr>
        <p:spPr bwMode="gray">
          <a:xfrm>
            <a:off x="3046413" y="2955925"/>
            <a:ext cx="4354512"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sz="2400" b="1"/>
              <a:t>大家用网络做什么？</a:t>
            </a:r>
            <a:endParaRPr lang="zh-CN" altLang="en-US" sz="2400" b="1"/>
          </a:p>
        </p:txBody>
      </p:sp>
      <p:sp>
        <p:nvSpPr>
          <p:cNvPr id="98315" name="Text Box 11"/>
          <p:cNvSpPr txBox="1">
            <a:spLocks noChangeArrowheads="1"/>
          </p:cNvSpPr>
          <p:nvPr/>
        </p:nvSpPr>
        <p:spPr bwMode="gray">
          <a:xfrm>
            <a:off x="2555875" y="2879725"/>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a:solidFill>
                  <a:schemeClr val="bg1"/>
                </a:solidFill>
              </a:rPr>
              <a:t>2</a:t>
            </a:r>
            <a:endParaRPr lang="en-US" altLang="zh-CN" sz="2400">
              <a:solidFill>
                <a:schemeClr val="bg1"/>
              </a:solidFill>
            </a:endParaRPr>
          </a:p>
        </p:txBody>
      </p:sp>
      <p:sp>
        <p:nvSpPr>
          <p:cNvPr id="2" name="AutoShape 8"/>
          <p:cNvSpPr>
            <a:spLocks noChangeArrowheads="1"/>
          </p:cNvSpPr>
          <p:nvPr/>
        </p:nvSpPr>
        <p:spPr bwMode="gray">
          <a:xfrm>
            <a:off x="2789239" y="3958908"/>
            <a:ext cx="4886325" cy="457200"/>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ln>
          <a:effectLst>
            <a:outerShdw dist="99190" dir="2388334" algn="ctr" rotWithShape="0">
              <a:srgbClr val="333333">
                <a:alpha val="50000"/>
              </a:srgbClr>
            </a:outerShdw>
          </a:effectLst>
        </p:spPr>
        <p:txBody>
          <a:bodyPr wrap="none" anchor="ctr"/>
          <a:p>
            <a:endParaRPr lang="zh-CN" altLang="en-US"/>
          </a:p>
        </p:txBody>
      </p:sp>
      <p:sp>
        <p:nvSpPr>
          <p:cNvPr id="3" name="AutoShape 9"/>
          <p:cNvSpPr>
            <a:spLocks noChangeArrowheads="1"/>
          </p:cNvSpPr>
          <p:nvPr/>
        </p:nvSpPr>
        <p:spPr bwMode="gray">
          <a:xfrm>
            <a:off x="2360614" y="3839845"/>
            <a:ext cx="771525" cy="685800"/>
          </a:xfrm>
          <a:prstGeom prst="diamond">
            <a:avLst/>
          </a:prstGeom>
          <a:solidFill>
            <a:schemeClr val="accent1"/>
          </a:solidFill>
          <a:ln w="25400" algn="ctr">
            <a:solidFill>
              <a:schemeClr val="bg1"/>
            </a:solidFill>
            <a:miter lim="800000"/>
          </a:ln>
          <a:effectLst>
            <a:outerShdw dist="63500" dir="2212194" algn="ctr" rotWithShape="0">
              <a:srgbClr val="333333">
                <a:alpha val="50000"/>
              </a:srgbClr>
            </a:outerShdw>
          </a:effectLst>
        </p:spPr>
        <p:txBody>
          <a:bodyPr wrap="none" anchor="ctr"/>
          <a:p>
            <a:endParaRPr lang="zh-CN" altLang="en-US"/>
          </a:p>
        </p:txBody>
      </p:sp>
      <p:sp>
        <p:nvSpPr>
          <p:cNvPr id="4" name="Text Box 10"/>
          <p:cNvSpPr txBox="1">
            <a:spLocks noChangeArrowheads="1"/>
          </p:cNvSpPr>
          <p:nvPr/>
        </p:nvSpPr>
        <p:spPr bwMode="gray">
          <a:xfrm>
            <a:off x="3046413" y="4014470"/>
            <a:ext cx="4354512"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ctr" eaLnBrk="0" hangingPunct="0"/>
            <a:r>
              <a:rPr lang="zh-CN" altLang="en-US" sz="2400" b="1"/>
              <a:t>上网体验如何？有哪些不满意</a:t>
            </a:r>
            <a:endParaRPr lang="zh-CN" altLang="en-US" sz="2400" b="1"/>
          </a:p>
        </p:txBody>
      </p:sp>
      <p:sp>
        <p:nvSpPr>
          <p:cNvPr id="5" name="Text Box 11"/>
          <p:cNvSpPr txBox="1">
            <a:spLocks noChangeArrowheads="1"/>
          </p:cNvSpPr>
          <p:nvPr/>
        </p:nvSpPr>
        <p:spPr bwMode="gray">
          <a:xfrm>
            <a:off x="2557463" y="3938270"/>
            <a:ext cx="3524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p>
            <a:pPr algn="ctr" eaLnBrk="0" hangingPunct="0"/>
            <a:r>
              <a:rPr lang="en-US" altLang="zh-CN" sz="2400">
                <a:solidFill>
                  <a:schemeClr val="bg1"/>
                </a:solidFill>
              </a:rPr>
              <a:t>3</a:t>
            </a:r>
            <a:endParaRPr lang="en-US" altLang="zh-CN" sz="24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98312"/>
                                        </p:tgtEl>
                                        <p:attrNameLst>
                                          <p:attrName>style.visibility</p:attrName>
                                        </p:attrNameLst>
                                      </p:cBhvr>
                                      <p:to>
                                        <p:strVal val="visible"/>
                                      </p:to>
                                    </p:set>
                                    <p:animEffect transition="in" filter="strips(downLeft)">
                                      <p:cBhvr>
                                        <p:cTn id="7" dur="500"/>
                                        <p:tgtEl>
                                          <p:spTgt spid="98312"/>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98313"/>
                                        </p:tgtEl>
                                        <p:attrNameLst>
                                          <p:attrName>style.visibility</p:attrName>
                                        </p:attrNameLst>
                                      </p:cBhvr>
                                      <p:to>
                                        <p:strVal val="visible"/>
                                      </p:to>
                                    </p:set>
                                    <p:animEffect transition="in" filter="strips(downLeft)">
                                      <p:cBhvr>
                                        <p:cTn id="10" dur="500"/>
                                        <p:tgtEl>
                                          <p:spTgt spid="98313"/>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98314"/>
                                        </p:tgtEl>
                                        <p:attrNameLst>
                                          <p:attrName>style.visibility</p:attrName>
                                        </p:attrNameLst>
                                      </p:cBhvr>
                                      <p:to>
                                        <p:strVal val="visible"/>
                                      </p:to>
                                    </p:set>
                                    <p:animEffect transition="in" filter="strips(downLeft)">
                                      <p:cBhvr>
                                        <p:cTn id="13" dur="500"/>
                                        <p:tgtEl>
                                          <p:spTgt spid="98314"/>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98315"/>
                                        </p:tgtEl>
                                        <p:attrNameLst>
                                          <p:attrName>style.visibility</p:attrName>
                                        </p:attrNameLst>
                                      </p:cBhvr>
                                      <p:to>
                                        <p:strVal val="visible"/>
                                      </p:to>
                                    </p:set>
                                    <p:animEffect transition="in" filter="strips(downLeft)">
                                      <p:cBhvr>
                                        <p:cTn id="16" dur="500"/>
                                        <p:tgtEl>
                                          <p:spTgt spid="98315"/>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1" nodeType="clickEffect">
                                  <p:stCondLst>
                                    <p:cond delay="0"/>
                                  </p:stCondLst>
                                  <p:childTnLst>
                                    <p:set>
                                      <p:cBhvr>
                                        <p:cTn id="20" dur="1" fill="hold">
                                          <p:stCondLst>
                                            <p:cond delay="0"/>
                                          </p:stCondLst>
                                        </p:cTn>
                                        <p:tgtEl>
                                          <p:spTgt spid="98312"/>
                                        </p:tgtEl>
                                        <p:attrNameLst>
                                          <p:attrName>style.visibility</p:attrName>
                                        </p:attrNameLst>
                                      </p:cBhvr>
                                      <p:to>
                                        <p:strVal val="visible"/>
                                      </p:to>
                                    </p:set>
                                    <p:animEffect transition="in" filter="box(in)">
                                      <p:cBhvr>
                                        <p:cTn id="21" dur="2000"/>
                                        <p:tgtEl>
                                          <p:spTgt spid="98312"/>
                                        </p:tgtEl>
                                      </p:cBhvr>
                                    </p:animEffect>
                                  </p:childTnLst>
                                </p:cTn>
                              </p:par>
                              <p:par>
                                <p:cTn id="22" presetID="4" presetClass="entr" presetSubtype="16" fill="hold" grpId="1" nodeType="withEffect">
                                  <p:stCondLst>
                                    <p:cond delay="0"/>
                                  </p:stCondLst>
                                  <p:childTnLst>
                                    <p:set>
                                      <p:cBhvr>
                                        <p:cTn id="23" dur="1" fill="hold">
                                          <p:stCondLst>
                                            <p:cond delay="0"/>
                                          </p:stCondLst>
                                        </p:cTn>
                                        <p:tgtEl>
                                          <p:spTgt spid="98313"/>
                                        </p:tgtEl>
                                        <p:attrNameLst>
                                          <p:attrName>style.visibility</p:attrName>
                                        </p:attrNameLst>
                                      </p:cBhvr>
                                      <p:to>
                                        <p:strVal val="visible"/>
                                      </p:to>
                                    </p:set>
                                    <p:animEffect transition="in" filter="box(in)">
                                      <p:cBhvr>
                                        <p:cTn id="24" dur="2000"/>
                                        <p:tgtEl>
                                          <p:spTgt spid="98313"/>
                                        </p:tgtEl>
                                      </p:cBhvr>
                                    </p:animEffect>
                                  </p:childTnLst>
                                </p:cTn>
                              </p:par>
                              <p:par>
                                <p:cTn id="25" presetID="4" presetClass="entr" presetSubtype="16" fill="hold" grpId="1" nodeType="withEffect">
                                  <p:stCondLst>
                                    <p:cond delay="0"/>
                                  </p:stCondLst>
                                  <p:childTnLst>
                                    <p:set>
                                      <p:cBhvr>
                                        <p:cTn id="26" dur="1" fill="hold">
                                          <p:stCondLst>
                                            <p:cond delay="0"/>
                                          </p:stCondLst>
                                        </p:cTn>
                                        <p:tgtEl>
                                          <p:spTgt spid="98314"/>
                                        </p:tgtEl>
                                        <p:attrNameLst>
                                          <p:attrName>style.visibility</p:attrName>
                                        </p:attrNameLst>
                                      </p:cBhvr>
                                      <p:to>
                                        <p:strVal val="visible"/>
                                      </p:to>
                                    </p:set>
                                    <p:animEffect transition="in" filter="box(in)">
                                      <p:cBhvr>
                                        <p:cTn id="27" dur="2000"/>
                                        <p:tgtEl>
                                          <p:spTgt spid="98314"/>
                                        </p:tgtEl>
                                      </p:cBhvr>
                                    </p:animEffect>
                                  </p:childTnLst>
                                </p:cTn>
                              </p:par>
                              <p:par>
                                <p:cTn id="28" presetID="4" presetClass="entr" presetSubtype="16" fill="hold" grpId="1" nodeType="withEffect">
                                  <p:stCondLst>
                                    <p:cond delay="0"/>
                                  </p:stCondLst>
                                  <p:childTnLst>
                                    <p:set>
                                      <p:cBhvr>
                                        <p:cTn id="29" dur="1" fill="hold">
                                          <p:stCondLst>
                                            <p:cond delay="0"/>
                                          </p:stCondLst>
                                        </p:cTn>
                                        <p:tgtEl>
                                          <p:spTgt spid="98315"/>
                                        </p:tgtEl>
                                        <p:attrNameLst>
                                          <p:attrName>style.visibility</p:attrName>
                                        </p:attrNameLst>
                                      </p:cBhvr>
                                      <p:to>
                                        <p:strVal val="visible"/>
                                      </p:to>
                                    </p:set>
                                    <p:animEffect transition="in" filter="box(in)">
                                      <p:cBhvr>
                                        <p:cTn id="30" dur="2000"/>
                                        <p:tgtEl>
                                          <p:spTgt spid="98315"/>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box(in)">
                                      <p:cBhvr>
                                        <p:cTn id="35" dur="2000"/>
                                        <p:tgtEl>
                                          <p:spTgt spid="2"/>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box(in)">
                                      <p:cBhvr>
                                        <p:cTn id="38" dur="2000"/>
                                        <p:tgtEl>
                                          <p:spTgt spid="3"/>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box(in)">
                                      <p:cBhvr>
                                        <p:cTn id="41" dur="2000"/>
                                        <p:tgtEl>
                                          <p:spTgt spid="4"/>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box(in)">
                                      <p:cBhvr>
                                        <p:cTn id="4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12" grpId="0" animBg="1"/>
      <p:bldP spid="98313" grpId="0" animBg="1"/>
      <p:bldP spid="98314" grpId="0" animBg="1"/>
      <p:bldP spid="98315" grpId="0" animBg="1"/>
      <p:bldP spid="98312" grpId="1" animBg="1"/>
      <p:bldP spid="98313" grpId="1" animBg="1"/>
      <p:bldP spid="98314" grpId="1" animBg="1"/>
      <p:bldP spid="98315" grpId="1" animBg="1"/>
      <p:bldP spid="2" grpId="0" animBg="1"/>
      <p:bldP spid="3" grpId="0" animBg="1"/>
      <p:bldP spid="4" grpId="0" animBg="1"/>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32519" y="1268760"/>
            <a:ext cx="8928993" cy="4536504"/>
            <a:chOff x="560511" y="1484784"/>
            <a:chExt cx="8928993" cy="4536504"/>
          </a:xfrm>
        </p:grpSpPr>
        <p:sp>
          <p:nvSpPr>
            <p:cNvPr id="328708" name="Oval 4"/>
            <p:cNvSpPr>
              <a:spLocks noChangeArrowheads="1"/>
            </p:cNvSpPr>
            <p:nvPr/>
          </p:nvSpPr>
          <p:spPr bwMode="auto">
            <a:xfrm>
              <a:off x="560511" y="1484784"/>
              <a:ext cx="8928993" cy="4536504"/>
            </a:xfrm>
            <a:prstGeom prst="ellipse">
              <a:avLst/>
            </a:prstGeom>
            <a:solidFill>
              <a:srgbClr val="99CCFF"/>
            </a:solidFill>
            <a:ln w="9525">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09" name="Oval 5"/>
            <p:cNvSpPr>
              <a:spLocks noChangeArrowheads="1"/>
            </p:cNvSpPr>
            <p:nvPr/>
          </p:nvSpPr>
          <p:spPr bwMode="auto">
            <a:xfrm>
              <a:off x="2000672" y="2569395"/>
              <a:ext cx="6264696" cy="2416968"/>
            </a:xfrm>
            <a:prstGeom prst="ellipse">
              <a:avLst/>
            </a:prstGeom>
            <a:solidFill>
              <a:schemeClr val="bg1"/>
            </a:solidFill>
            <a:ln w="9525">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28710" name="Picture 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58649" y="2517801"/>
              <a:ext cx="507338"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11" name="Picture 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99078" y="3203600"/>
              <a:ext cx="53657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328712" name="Group 8"/>
            <p:cNvGrpSpPr/>
            <p:nvPr/>
          </p:nvGrpSpPr>
          <p:grpSpPr bwMode="auto">
            <a:xfrm rot="-448665">
              <a:off x="2355844" y="3421516"/>
              <a:ext cx="1056180" cy="583958"/>
              <a:chOff x="2949" y="196"/>
              <a:chExt cx="941" cy="598"/>
            </a:xfrm>
          </p:grpSpPr>
          <p:sp>
            <p:nvSpPr>
              <p:cNvPr id="328713" name="Oval 9"/>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4" name="Oval 10"/>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5" name="Oval 11"/>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6" name="Oval 12"/>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7" name="Oval 13"/>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8" name="Oval 14"/>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9" name="Oval 15"/>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0" name="Oval 16"/>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1" name="Freeform 1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22" name="Freeform 1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23" name="Freeform 1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24" name="Group 20"/>
            <p:cNvGrpSpPr/>
            <p:nvPr/>
          </p:nvGrpSpPr>
          <p:grpSpPr bwMode="auto">
            <a:xfrm rot="-448665">
              <a:off x="7012926" y="3365998"/>
              <a:ext cx="1083171" cy="654849"/>
              <a:chOff x="2949" y="196"/>
              <a:chExt cx="941" cy="598"/>
            </a:xfrm>
          </p:grpSpPr>
          <p:sp>
            <p:nvSpPr>
              <p:cNvPr id="328725" name="Oval 21"/>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6" name="Oval 22"/>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7" name="Oval 23"/>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8" name="Oval 24"/>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9" name="Oval 25"/>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0" name="Oval 26"/>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1" name="Oval 27"/>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2" name="Oval 28"/>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3" name="Freeform 29"/>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34" name="Freeform 30"/>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35" name="Freeform 31"/>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36" name="Group 32"/>
            <p:cNvGrpSpPr/>
            <p:nvPr/>
          </p:nvGrpSpPr>
          <p:grpSpPr bwMode="auto">
            <a:xfrm rot="-448665">
              <a:off x="3879465" y="4175623"/>
              <a:ext cx="1083171" cy="654849"/>
              <a:chOff x="2949" y="196"/>
              <a:chExt cx="941" cy="598"/>
            </a:xfrm>
          </p:grpSpPr>
          <p:sp>
            <p:nvSpPr>
              <p:cNvPr id="328737" name="Oval 33"/>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8" name="Oval 34"/>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9" name="Oval 35"/>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0" name="Oval 36"/>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1" name="Oval 37"/>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2" name="Oval 38"/>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3" name="Oval 39"/>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4" name="Oval 40"/>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5" name="Freeform 41"/>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46" name="Freeform 42"/>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47" name="Freeform 43"/>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48" name="Group 44"/>
            <p:cNvGrpSpPr/>
            <p:nvPr/>
          </p:nvGrpSpPr>
          <p:grpSpPr bwMode="auto">
            <a:xfrm rot="-448665">
              <a:off x="5881305" y="4175666"/>
              <a:ext cx="1080797" cy="654849"/>
              <a:chOff x="2949" y="196"/>
              <a:chExt cx="941" cy="598"/>
            </a:xfrm>
          </p:grpSpPr>
          <p:sp>
            <p:nvSpPr>
              <p:cNvPr id="328749" name="Oval 45"/>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0" name="Oval 46"/>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1" name="Oval 47"/>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2" name="Oval 48"/>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3" name="Oval 49"/>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4" name="Oval 50"/>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5" name="Oval 51"/>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6" name="Oval 52"/>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7" name="Freeform 53"/>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58" name="Freeform 54"/>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59" name="Freeform 55"/>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60" name="Group 56"/>
            <p:cNvGrpSpPr/>
            <p:nvPr/>
          </p:nvGrpSpPr>
          <p:grpSpPr bwMode="auto">
            <a:xfrm rot="-448665">
              <a:off x="4749647" y="2881856"/>
              <a:ext cx="1080797" cy="652715"/>
              <a:chOff x="2949" y="196"/>
              <a:chExt cx="941" cy="598"/>
            </a:xfrm>
          </p:grpSpPr>
          <p:sp>
            <p:nvSpPr>
              <p:cNvPr id="328761" name="Oval 57"/>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2" name="Oval 58"/>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3" name="Oval 59"/>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4" name="Oval 60"/>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5" name="Oval 61"/>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6" name="Oval 62"/>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7" name="Oval 63"/>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8" name="Oval 64"/>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9" name="Freeform 65"/>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70" name="Freeform 66"/>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71" name="Freeform 67"/>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328772" name="Picture 6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50212" y="4035450"/>
              <a:ext cx="534856"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3" name="Picture 6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53770" y="4357713"/>
              <a:ext cx="534855"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4" name="Picture 7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3947" y="4010050"/>
              <a:ext cx="53485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5" name="Picture 7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1694" y="3040088"/>
              <a:ext cx="534856"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6" name="Picture 7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16764" y="4600601"/>
              <a:ext cx="505619"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7" name="Picture 7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558957" y="3487762"/>
              <a:ext cx="5073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8" name="Picture 7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30522" y="2336826"/>
              <a:ext cx="507338"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9" name="Picture 7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86491" y="5107012"/>
              <a:ext cx="505619"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80" name="Picture 7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206047" y="4519638"/>
              <a:ext cx="507338"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81" name="Picture 7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3912" y="3327426"/>
              <a:ext cx="505619"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8782" name="Text Box 78"/>
            <p:cNvSpPr txBox="1">
              <a:spLocks noChangeArrowheads="1"/>
            </p:cNvSpPr>
            <p:nvPr/>
          </p:nvSpPr>
          <p:spPr bwMode="auto">
            <a:xfrm>
              <a:off x="3818290" y="3615407"/>
              <a:ext cx="2646878" cy="461665"/>
            </a:xfrm>
            <a:prstGeom prst="rect">
              <a:avLst/>
            </a:prstGeom>
            <a:solidFill>
              <a:srgbClr val="FFFF00"/>
            </a:solidFill>
            <a:ln w="9525">
              <a:solidFill>
                <a:schemeClr val="tx1"/>
              </a:solidFill>
              <a:miter lim="800000"/>
            </a:ln>
            <a:effectLst/>
          </p:spPr>
          <p:txBody>
            <a:bodyPr wrap="none">
              <a:spAutoFit/>
            </a:bodyPr>
            <a:lstStyle>
              <a:defPPr>
                <a:defRPr lang="en-US"/>
              </a:defPPr>
              <a:lvl1pPr>
                <a:defRPr sz="2400">
                  <a:solidFill>
                    <a:srgbClr val="333399"/>
                  </a:solidFill>
                  <a:ea typeface="黑体" panose="02010609060101010101" pitchFamily="2" charset="-122"/>
                </a:defRPr>
              </a:lvl1pPr>
            </a:lstStyle>
            <a:p>
              <a:r>
                <a:rPr lang="zh-CN" altLang="en-US" dirty="0"/>
                <a:t>互联网的核心部分</a:t>
              </a:r>
              <a:endParaRPr lang="zh-CN" altLang="en-US" dirty="0"/>
            </a:p>
          </p:txBody>
        </p:sp>
        <p:sp>
          <p:nvSpPr>
            <p:cNvPr id="328783" name="Text Box 79"/>
            <p:cNvSpPr txBox="1">
              <a:spLocks noChangeArrowheads="1"/>
            </p:cNvSpPr>
            <p:nvPr/>
          </p:nvSpPr>
          <p:spPr bwMode="auto">
            <a:xfrm>
              <a:off x="3818290" y="1844824"/>
              <a:ext cx="2646878" cy="461665"/>
            </a:xfrm>
            <a:prstGeom prst="rect">
              <a:avLst/>
            </a:prstGeom>
            <a:solidFill>
              <a:srgbClr val="FFFF00"/>
            </a:solidFill>
            <a:ln w="9525">
              <a:solidFill>
                <a:schemeClr val="tx1"/>
              </a:solidFill>
              <a:miter lim="800000"/>
            </a:ln>
            <a:effectLst/>
          </p:spPr>
          <p:txBody>
            <a:bodyPr wrap="none">
              <a:spAutoFit/>
            </a:bodyPr>
            <a:lstStyle/>
            <a:p>
              <a:r>
                <a:rPr lang="zh-CN" altLang="en-US" sz="2400" dirty="0" smtClean="0">
                  <a:solidFill>
                    <a:srgbClr val="333399"/>
                  </a:solidFill>
                  <a:ea typeface="黑体" panose="02010609060101010101" pitchFamily="2" charset="-122"/>
                </a:rPr>
                <a:t>互联网的</a:t>
              </a:r>
              <a:r>
                <a:rPr lang="zh-CN" altLang="en-US" sz="2400" dirty="0">
                  <a:solidFill>
                    <a:srgbClr val="333399"/>
                  </a:solidFill>
                  <a:ea typeface="黑体" panose="02010609060101010101" pitchFamily="2" charset="-122"/>
                </a:rPr>
                <a:t>边缘部分</a:t>
              </a:r>
              <a:endParaRPr lang="zh-CN" altLang="en-US" sz="2400" dirty="0">
                <a:solidFill>
                  <a:srgbClr val="333399"/>
                </a:solidFill>
                <a:ea typeface="黑体" panose="02010609060101010101" pitchFamily="2" charset="-122"/>
              </a:endParaRPr>
            </a:p>
          </p:txBody>
        </p:sp>
        <p:sp>
          <p:nvSpPr>
            <p:cNvPr id="328784" name="Text Box 80"/>
            <p:cNvSpPr txBox="1">
              <a:spLocks noChangeArrowheads="1"/>
            </p:cNvSpPr>
            <p:nvPr/>
          </p:nvSpPr>
          <p:spPr bwMode="auto">
            <a:xfrm>
              <a:off x="1712640" y="2132856"/>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anose="02010609060101010101" pitchFamily="2" charset="-122"/>
                </a:rPr>
                <a:t>主机</a:t>
              </a:r>
              <a:endParaRPr lang="zh-CN" altLang="en-US" sz="2400" dirty="0">
                <a:solidFill>
                  <a:srgbClr val="333399"/>
                </a:solidFill>
                <a:ea typeface="黑体" panose="02010609060101010101" pitchFamily="2" charset="-122"/>
              </a:endParaRPr>
            </a:p>
          </p:txBody>
        </p:sp>
        <p:sp>
          <p:nvSpPr>
            <p:cNvPr id="328785" name="Text Box 81"/>
            <p:cNvSpPr txBox="1">
              <a:spLocks noChangeArrowheads="1"/>
            </p:cNvSpPr>
            <p:nvPr/>
          </p:nvSpPr>
          <p:spPr bwMode="auto">
            <a:xfrm>
              <a:off x="2496597" y="3039343"/>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anose="02010609060101010101" pitchFamily="2" charset="-122"/>
                </a:rPr>
                <a:t>网络</a:t>
              </a:r>
              <a:endParaRPr lang="zh-CN" altLang="en-US" sz="2400" dirty="0">
                <a:solidFill>
                  <a:srgbClr val="333399"/>
                </a:solidFill>
                <a:ea typeface="黑体" panose="02010609060101010101" pitchFamily="2" charset="-122"/>
              </a:endParaRPr>
            </a:p>
          </p:txBody>
        </p:sp>
        <p:sp>
          <p:nvSpPr>
            <p:cNvPr id="328786" name="Text Box 82"/>
            <p:cNvSpPr txBox="1">
              <a:spLocks noChangeArrowheads="1"/>
            </p:cNvSpPr>
            <p:nvPr/>
          </p:nvSpPr>
          <p:spPr bwMode="auto">
            <a:xfrm>
              <a:off x="3296816" y="2823319"/>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anose="02010609060101010101" pitchFamily="2" charset="-122"/>
                </a:rPr>
                <a:t>路由器</a:t>
              </a:r>
              <a:endParaRPr lang="zh-CN" altLang="en-US" sz="2400" dirty="0">
                <a:solidFill>
                  <a:srgbClr val="333399"/>
                </a:solidFill>
                <a:ea typeface="黑体" panose="02010609060101010101" pitchFamily="2" charset="-122"/>
              </a:endParaRPr>
            </a:p>
          </p:txBody>
        </p:sp>
      </p:grpSp>
      <p:sp>
        <p:nvSpPr>
          <p:cNvPr id="3" name="标题 2"/>
          <p:cNvSpPr>
            <a:spLocks noGrp="1"/>
          </p:cNvSpPr>
          <p:nvPr>
            <p:ph type="title"/>
          </p:nvPr>
        </p:nvSpPr>
        <p:spPr/>
        <p:txBody>
          <a:bodyPr/>
          <a:lstStyle/>
          <a:p>
            <a:pPr algn="ctr"/>
            <a:r>
              <a:rPr lang="zh-CN" altLang="en-US" dirty="0"/>
              <a:t>互联网的边缘部分与核心</a:t>
            </a:r>
            <a:r>
              <a:rPr lang="zh-CN" altLang="en-US" dirty="0" smtClean="0"/>
              <a:t>部分</a:t>
            </a:r>
            <a:endParaRPr lang="zh-CN" altLang="en-US" dirty="0"/>
          </a:p>
        </p:txBody>
      </p:sp>
      <p:sp>
        <p:nvSpPr>
          <p:cNvPr id="6" name="矩形 5"/>
          <p:cNvSpPr/>
          <p:nvPr/>
        </p:nvSpPr>
        <p:spPr>
          <a:xfrm>
            <a:off x="2701787" y="5919663"/>
            <a:ext cx="5131533"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互联网</a:t>
            </a:r>
            <a:r>
              <a:rPr lang="zh-CN" altLang="zh-CN" sz="2400" b="1" dirty="0">
                <a:latin typeface="+mn-lt"/>
                <a:ea typeface="黑体" panose="02010609060101010101" pitchFamily="2" charset="-122"/>
              </a:rPr>
              <a:t>的边缘部分与核心部分</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en-US" altLang="zh-CN" dirty="0" smtClean="0"/>
              <a:t>1.3.1  </a:t>
            </a:r>
            <a:r>
              <a:rPr lang="zh-CN" altLang="en-US" dirty="0" smtClean="0"/>
              <a:t>互联网</a:t>
            </a:r>
            <a:r>
              <a:rPr lang="zh-CN" altLang="en-US" dirty="0"/>
              <a:t>的边缘部分</a:t>
            </a:r>
            <a:endParaRPr lang="zh-CN" altLang="en-US" dirty="0"/>
          </a:p>
        </p:txBody>
      </p:sp>
      <p:sp>
        <p:nvSpPr>
          <p:cNvPr id="330755" name="Rectangle 3"/>
          <p:cNvSpPr>
            <a:spLocks noGrp="1" noChangeArrowheads="1"/>
          </p:cNvSpPr>
          <p:nvPr>
            <p:ph idx="1"/>
          </p:nvPr>
        </p:nvSpPr>
        <p:spPr/>
        <p:txBody>
          <a:bodyPr/>
          <a:lstStyle/>
          <a:p>
            <a:r>
              <a:rPr lang="zh-CN" altLang="en-US" dirty="0"/>
              <a:t>处在互联网边缘的部分就是连接在互联网上的所有的主机。这些主机又称为</a:t>
            </a:r>
            <a:r>
              <a:rPr lang="zh-CN" altLang="en-US" dirty="0" smtClean="0">
                <a:solidFill>
                  <a:srgbClr val="FF0000"/>
                </a:solidFill>
              </a:rPr>
              <a:t>端系统 </a:t>
            </a:r>
            <a:r>
              <a:rPr lang="en-US" altLang="zh-CN" dirty="0" smtClean="0"/>
              <a:t>(</a:t>
            </a:r>
            <a:r>
              <a:rPr lang="en-US" altLang="zh-CN" dirty="0"/>
              <a:t>end system)</a:t>
            </a:r>
            <a:r>
              <a:rPr lang="zh-CN" altLang="en-US" dirty="0"/>
              <a:t>。</a:t>
            </a:r>
            <a:endParaRPr lang="zh-CN" altLang="en-US" dirty="0"/>
          </a:p>
          <a:p>
            <a:r>
              <a:rPr lang="zh-CN" altLang="zh-CN" dirty="0">
                <a:solidFill>
                  <a:srgbClr val="FF0000"/>
                </a:solidFill>
              </a:rPr>
              <a:t>端系统在功能上可能有很大的</a:t>
            </a:r>
            <a:r>
              <a:rPr lang="zh-CN" altLang="zh-CN" dirty="0" smtClean="0">
                <a:solidFill>
                  <a:srgbClr val="FF0000"/>
                </a:solidFill>
              </a:rPr>
              <a:t>差别</a:t>
            </a:r>
            <a:endParaRPr lang="en-US" altLang="zh-CN" dirty="0" smtClean="0">
              <a:solidFill>
                <a:srgbClr val="FF0000"/>
              </a:solidFill>
            </a:endParaRPr>
          </a:p>
          <a:p>
            <a:pPr lvl="1"/>
            <a:r>
              <a:rPr lang="zh-CN" altLang="zh-CN" dirty="0" smtClean="0"/>
              <a:t>小</a:t>
            </a:r>
            <a:r>
              <a:rPr lang="zh-CN" altLang="zh-CN" dirty="0"/>
              <a:t>的端系统可以是一台普通</a:t>
            </a:r>
            <a:r>
              <a:rPr lang="zh-CN" altLang="zh-CN" dirty="0" smtClean="0"/>
              <a:t>个人电脑</a:t>
            </a:r>
            <a:r>
              <a:rPr lang="zh-CN" altLang="en-US" dirty="0" smtClean="0"/>
              <a:t>，</a:t>
            </a:r>
            <a:r>
              <a:rPr lang="zh-CN" altLang="zh-CN" dirty="0" smtClean="0"/>
              <a:t>具有</a:t>
            </a:r>
            <a:r>
              <a:rPr lang="zh-CN" altLang="zh-CN" dirty="0"/>
              <a:t>上网功能的智能手机，甚至是一个很小的网络</a:t>
            </a:r>
            <a:r>
              <a:rPr lang="zh-CN" altLang="zh-CN" dirty="0" smtClean="0"/>
              <a:t>摄像头</a:t>
            </a:r>
            <a:r>
              <a:rPr lang="zh-CN" altLang="en-US" dirty="0" smtClean="0"/>
              <a:t>。</a:t>
            </a:r>
            <a:endParaRPr lang="en-US" altLang="zh-CN" dirty="0" smtClean="0"/>
          </a:p>
          <a:p>
            <a:pPr lvl="1"/>
            <a:r>
              <a:rPr lang="zh-CN" altLang="zh-CN" dirty="0" smtClean="0"/>
              <a:t>大</a:t>
            </a:r>
            <a:r>
              <a:rPr lang="zh-CN" altLang="zh-CN" dirty="0"/>
              <a:t>的端系统则可以是一台非常昂贵的大型计算机</a:t>
            </a:r>
            <a:r>
              <a:rPr lang="zh-CN" altLang="zh-CN" dirty="0" smtClean="0"/>
              <a:t>。</a:t>
            </a:r>
            <a:endParaRPr lang="en-US" altLang="zh-CN" dirty="0" smtClean="0"/>
          </a:p>
          <a:p>
            <a:pPr lvl="1"/>
            <a:r>
              <a:rPr lang="zh-CN" altLang="zh-CN" dirty="0" smtClean="0"/>
              <a:t>端系统</a:t>
            </a:r>
            <a:r>
              <a:rPr lang="zh-CN" altLang="zh-CN" dirty="0"/>
              <a:t>的拥有者可以是个人，也可以是单位（如学校、企业、政府机关等），当然也可以是</a:t>
            </a:r>
            <a:r>
              <a:rPr lang="zh-CN" altLang="zh-CN" dirty="0" smtClean="0"/>
              <a:t>某个</a:t>
            </a:r>
            <a:r>
              <a:rPr lang="en-US" altLang="zh-CN" dirty="0" smtClean="0"/>
              <a:t> ISP</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pPr algn="ctr"/>
            <a:r>
              <a:rPr lang="zh-CN" altLang="en-US" dirty="0" smtClean="0"/>
              <a:t>端系统之间通信的含义</a:t>
            </a:r>
            <a:endParaRPr lang="zh-CN" altLang="en-US" dirty="0"/>
          </a:p>
        </p:txBody>
      </p:sp>
      <p:sp>
        <p:nvSpPr>
          <p:cNvPr id="330755" name="Rectangle 3"/>
          <p:cNvSpPr>
            <a:spLocks noGrp="1" noChangeArrowheads="1"/>
          </p:cNvSpPr>
          <p:nvPr>
            <p:ph idx="1"/>
          </p:nvPr>
        </p:nvSpPr>
        <p:spPr/>
        <p:txBody>
          <a:bodyPr/>
          <a:lstStyle/>
          <a:p>
            <a:r>
              <a:rPr lang="zh-CN" altLang="en-US" dirty="0" smtClean="0"/>
              <a:t> </a:t>
            </a:r>
            <a:r>
              <a:rPr lang="zh-CN" altLang="en-US" dirty="0"/>
              <a:t>“主机 </a:t>
            </a:r>
            <a:r>
              <a:rPr lang="en-US" altLang="zh-CN" dirty="0"/>
              <a:t>A </a:t>
            </a:r>
            <a:r>
              <a:rPr lang="zh-CN" altLang="en-US" dirty="0"/>
              <a:t>和主机 </a:t>
            </a:r>
            <a:r>
              <a:rPr lang="en-US" altLang="zh-CN" dirty="0"/>
              <a:t>B </a:t>
            </a:r>
            <a:r>
              <a:rPr lang="zh-CN" altLang="en-US" dirty="0"/>
              <a:t>进行通信</a:t>
            </a:r>
            <a:r>
              <a:rPr lang="zh-CN" altLang="en-US" dirty="0" smtClean="0"/>
              <a:t>”实际上</a:t>
            </a:r>
            <a:r>
              <a:rPr lang="zh-CN" altLang="en-US" dirty="0"/>
              <a:t>是指：</a:t>
            </a:r>
            <a:r>
              <a:rPr lang="zh-CN" altLang="en-US" dirty="0">
                <a:solidFill>
                  <a:srgbClr val="FF0000"/>
                </a:solidFill>
              </a:rPr>
              <a:t>“运行在主机 </a:t>
            </a:r>
            <a:r>
              <a:rPr lang="en-US" altLang="zh-CN" dirty="0">
                <a:solidFill>
                  <a:srgbClr val="FF0000"/>
                </a:solidFill>
              </a:rPr>
              <a:t>A </a:t>
            </a:r>
            <a:r>
              <a:rPr lang="zh-CN" altLang="en-US" dirty="0">
                <a:solidFill>
                  <a:srgbClr val="FF0000"/>
                </a:solidFill>
              </a:rPr>
              <a:t>上的某个程序和运行在主机 </a:t>
            </a:r>
            <a:r>
              <a:rPr lang="en-US" altLang="zh-CN" dirty="0">
                <a:solidFill>
                  <a:srgbClr val="FF0000"/>
                </a:solidFill>
              </a:rPr>
              <a:t>B </a:t>
            </a:r>
            <a:r>
              <a:rPr lang="zh-CN" altLang="en-US" dirty="0">
                <a:solidFill>
                  <a:srgbClr val="FF0000"/>
                </a:solidFill>
              </a:rPr>
              <a:t>上的另一个程序进行通信”</a:t>
            </a:r>
            <a:r>
              <a:rPr lang="zh-CN" altLang="en-US" dirty="0" smtClean="0"/>
              <a:t>。</a:t>
            </a:r>
            <a:endParaRPr lang="zh-CN" altLang="en-US" dirty="0"/>
          </a:p>
        </p:txBody>
      </p:sp>
      <p:sp>
        <p:nvSpPr>
          <p:cNvPr id="2" name="矩形 1"/>
          <p:cNvSpPr/>
          <p:nvPr/>
        </p:nvSpPr>
        <p:spPr>
          <a:xfrm>
            <a:off x="992560" y="2924944"/>
            <a:ext cx="8208912" cy="1569660"/>
          </a:xfrm>
          <a:prstGeom prst="rect">
            <a:avLst/>
          </a:prstGeom>
          <a:solidFill>
            <a:srgbClr val="000099"/>
          </a:solidFill>
        </p:spPr>
        <p:txBody>
          <a:bodyPr wrap="square">
            <a:spAutoFit/>
          </a:bodyPr>
          <a:lstStyle/>
          <a:p>
            <a:r>
              <a:rPr lang="zh-CN" altLang="en-US" sz="3200" b="1" dirty="0">
                <a:solidFill>
                  <a:schemeClr val="bg1"/>
                </a:solidFill>
                <a:latin typeface="+mn-lt"/>
                <a:ea typeface="黑体" panose="02010609060101010101" pitchFamily="2" charset="-122"/>
              </a:rPr>
              <a:t>即“主机 </a:t>
            </a:r>
            <a:r>
              <a:rPr lang="en-US" altLang="zh-CN" sz="3200" b="1" dirty="0">
                <a:solidFill>
                  <a:schemeClr val="bg1"/>
                </a:solidFill>
                <a:latin typeface="+mn-lt"/>
                <a:ea typeface="黑体" panose="02010609060101010101" pitchFamily="2" charset="-122"/>
              </a:rPr>
              <a:t>A </a:t>
            </a:r>
            <a:r>
              <a:rPr lang="zh-CN" altLang="en-US" sz="3200" b="1" dirty="0">
                <a:solidFill>
                  <a:schemeClr val="bg1"/>
                </a:solidFill>
                <a:latin typeface="+mn-lt"/>
                <a:ea typeface="黑体" panose="02010609060101010101" pitchFamily="2" charset="-122"/>
              </a:rPr>
              <a:t>的某个进程和主机 </a:t>
            </a:r>
            <a:r>
              <a:rPr lang="en-US" altLang="zh-CN" sz="3200" b="1" dirty="0">
                <a:solidFill>
                  <a:schemeClr val="bg1"/>
                </a:solidFill>
                <a:latin typeface="+mn-lt"/>
                <a:ea typeface="黑体" panose="02010609060101010101" pitchFamily="2" charset="-122"/>
              </a:rPr>
              <a:t>B </a:t>
            </a:r>
            <a:r>
              <a:rPr lang="zh-CN" altLang="en-US" sz="3200" b="1" dirty="0">
                <a:solidFill>
                  <a:schemeClr val="bg1"/>
                </a:solidFill>
                <a:latin typeface="+mn-lt"/>
                <a:ea typeface="黑体" panose="02010609060101010101" pitchFamily="2" charset="-122"/>
              </a:rPr>
              <a:t>上的另一个进程进行通信”</a:t>
            </a:r>
            <a:r>
              <a:rPr lang="zh-CN" altLang="en-US" sz="3200" b="1" dirty="0" smtClean="0">
                <a:solidFill>
                  <a:schemeClr val="bg1"/>
                </a:solidFill>
                <a:latin typeface="+mn-lt"/>
                <a:ea typeface="黑体" panose="02010609060101010101" pitchFamily="2" charset="-122"/>
              </a:rPr>
              <a:t>。</a:t>
            </a:r>
            <a:endParaRPr lang="en-US" altLang="zh-CN" sz="3200" b="1" dirty="0" smtClean="0">
              <a:solidFill>
                <a:schemeClr val="bg1"/>
              </a:solidFill>
              <a:latin typeface="+mn-lt"/>
              <a:ea typeface="黑体" panose="02010609060101010101" pitchFamily="2" charset="-122"/>
            </a:endParaRPr>
          </a:p>
          <a:p>
            <a:r>
              <a:rPr lang="zh-CN" altLang="en-US" sz="3200" b="1" dirty="0" smtClean="0">
                <a:solidFill>
                  <a:schemeClr val="bg1"/>
                </a:solidFill>
                <a:latin typeface="+mn-lt"/>
                <a:ea typeface="黑体" panose="02010609060101010101" pitchFamily="2" charset="-122"/>
              </a:rPr>
              <a:t>简称</a:t>
            </a:r>
            <a:r>
              <a:rPr lang="zh-CN" altLang="en-US" sz="3200" b="1" dirty="0">
                <a:solidFill>
                  <a:schemeClr val="bg1"/>
                </a:solidFill>
                <a:latin typeface="+mn-lt"/>
                <a:ea typeface="黑体" panose="02010609060101010101" pitchFamily="2" charset="-122"/>
              </a:rPr>
              <a:t>为</a:t>
            </a:r>
            <a:r>
              <a:rPr lang="zh-CN" altLang="en-US" sz="3200" b="1" dirty="0" smtClean="0">
                <a:solidFill>
                  <a:schemeClr val="bg1"/>
                </a:solidFill>
                <a:latin typeface="+mn-lt"/>
                <a:ea typeface="黑体" panose="02010609060101010101" pitchFamily="2" charset="-122"/>
              </a:rPr>
              <a:t>“计算机之间通信”。 </a:t>
            </a:r>
            <a:endParaRPr lang="zh-CN" altLang="en-US" sz="3200" b="1" dirty="0">
              <a:solidFill>
                <a:schemeClr val="bg1"/>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ctr"/>
            <a:r>
              <a:rPr lang="zh-CN" altLang="en-US" dirty="0" smtClean="0"/>
              <a:t>端系统之间的两种</a:t>
            </a:r>
            <a:r>
              <a:rPr lang="zh-CN" altLang="en-US" dirty="0"/>
              <a:t>通信方式</a:t>
            </a:r>
            <a:endParaRPr lang="zh-CN" altLang="en-US" dirty="0"/>
          </a:p>
        </p:txBody>
      </p:sp>
      <p:sp>
        <p:nvSpPr>
          <p:cNvPr id="332803" name="Rectangle 3"/>
          <p:cNvSpPr>
            <a:spLocks noGrp="1" noChangeArrowheads="1"/>
          </p:cNvSpPr>
          <p:nvPr>
            <p:ph idx="1"/>
          </p:nvPr>
        </p:nvSpPr>
        <p:spPr/>
        <p:txBody>
          <a:bodyPr/>
          <a:lstStyle/>
          <a:p>
            <a:pPr>
              <a:buNone/>
            </a:pPr>
            <a:r>
              <a:rPr lang="en-US" altLang="zh-CN" dirty="0" smtClean="0"/>
              <a:t>	</a:t>
            </a:r>
            <a:r>
              <a:rPr lang="zh-CN" altLang="zh-CN" dirty="0"/>
              <a:t>端系统之间的通信</a:t>
            </a:r>
            <a:r>
              <a:rPr lang="zh-CN" altLang="zh-CN" dirty="0" smtClean="0"/>
              <a:t>方式</a:t>
            </a:r>
            <a:r>
              <a:rPr lang="zh-CN" altLang="en-US" dirty="0" smtClean="0"/>
              <a:t>通常</a:t>
            </a:r>
            <a:r>
              <a:rPr lang="zh-CN" altLang="en-US" dirty="0"/>
              <a:t>可划分为两大类：</a:t>
            </a:r>
            <a:endParaRPr lang="zh-CN" altLang="en-US" dirty="0"/>
          </a:p>
          <a:p>
            <a:r>
              <a:rPr lang="zh-CN" altLang="en-US" dirty="0">
                <a:solidFill>
                  <a:srgbClr val="FF0000"/>
                </a:solidFill>
              </a:rPr>
              <a:t>客户</a:t>
            </a:r>
            <a:r>
              <a:rPr lang="zh-CN" altLang="en-US" dirty="0">
                <a:solidFill>
                  <a:srgbClr val="FF0000"/>
                </a:solidFill>
                <a:sym typeface="Symbol" panose="05050102010706020507" pitchFamily="18" charset="2"/>
              </a:rPr>
              <a:t></a:t>
            </a:r>
            <a:r>
              <a:rPr lang="zh-CN" altLang="en-US" dirty="0">
                <a:solidFill>
                  <a:srgbClr val="FF0000"/>
                </a:solidFill>
              </a:rPr>
              <a:t>服务器方式</a:t>
            </a:r>
            <a:r>
              <a:rPr lang="zh-CN" altLang="en-US" dirty="0"/>
              <a:t>（</a:t>
            </a:r>
            <a:r>
              <a:rPr lang="en-US" altLang="zh-CN" dirty="0"/>
              <a:t>C/S </a:t>
            </a:r>
            <a:r>
              <a:rPr lang="zh-CN" altLang="en-US" dirty="0"/>
              <a:t>方式）</a:t>
            </a:r>
            <a:endParaRPr lang="zh-CN" altLang="en-US" dirty="0"/>
          </a:p>
          <a:p>
            <a:pPr>
              <a:buNone/>
            </a:pPr>
            <a:r>
              <a:rPr lang="en-US" altLang="zh-CN" dirty="0" smtClean="0"/>
              <a:t>	</a:t>
            </a:r>
            <a:r>
              <a:rPr lang="zh-CN" altLang="en-US" dirty="0" smtClean="0"/>
              <a:t>即 </a:t>
            </a:r>
            <a:r>
              <a:rPr lang="en-US" altLang="zh-CN" dirty="0" smtClean="0"/>
              <a:t>Client/Server </a:t>
            </a:r>
            <a:r>
              <a:rPr lang="zh-CN" altLang="en-US" dirty="0" smtClean="0"/>
              <a:t>方式</a:t>
            </a:r>
            <a:r>
              <a:rPr lang="zh-CN" altLang="en-US" dirty="0"/>
              <a:t>，简称</a:t>
            </a:r>
            <a:r>
              <a:rPr lang="zh-CN" altLang="en-US" dirty="0" smtClean="0"/>
              <a:t>为 </a:t>
            </a:r>
            <a:r>
              <a:rPr lang="en-US" altLang="zh-CN" dirty="0" smtClean="0"/>
              <a:t>C/S </a:t>
            </a:r>
            <a:r>
              <a:rPr lang="zh-CN" altLang="en-US" dirty="0" smtClean="0"/>
              <a:t>方式。 </a:t>
            </a:r>
            <a:endParaRPr lang="zh-CN" altLang="en-US" dirty="0"/>
          </a:p>
          <a:p>
            <a:r>
              <a:rPr lang="zh-CN" altLang="en-US" dirty="0">
                <a:solidFill>
                  <a:srgbClr val="FF0000"/>
                </a:solidFill>
              </a:rPr>
              <a:t>对等方式</a:t>
            </a:r>
            <a:r>
              <a:rPr lang="zh-CN" altLang="en-US" dirty="0"/>
              <a:t>（</a:t>
            </a:r>
            <a:r>
              <a:rPr lang="en-US" altLang="zh-CN" dirty="0"/>
              <a:t>P2P </a:t>
            </a:r>
            <a:r>
              <a:rPr lang="zh-CN" altLang="en-US" dirty="0"/>
              <a:t>方式）</a:t>
            </a:r>
            <a:endParaRPr lang="zh-CN" altLang="en-US" dirty="0"/>
          </a:p>
          <a:p>
            <a:pPr>
              <a:buNone/>
            </a:pPr>
            <a:r>
              <a:rPr lang="zh-CN" altLang="en-US" dirty="0"/>
              <a:t>   即 </a:t>
            </a:r>
            <a:r>
              <a:rPr lang="en-US" altLang="zh-CN" dirty="0" smtClean="0"/>
              <a:t>Peer</a:t>
            </a:r>
            <a:r>
              <a:rPr lang="zh-CN" altLang="en-US" dirty="0" smtClean="0">
                <a:sym typeface="Symbol" panose="05050102010706020507" pitchFamily="18" charset="2"/>
              </a:rPr>
              <a:t></a:t>
            </a:r>
            <a:r>
              <a:rPr lang="en-US" altLang="zh-CN" dirty="0" smtClean="0"/>
              <a:t>to</a:t>
            </a:r>
            <a:r>
              <a:rPr lang="zh-CN" altLang="en-US" dirty="0" smtClean="0">
                <a:sym typeface="Symbol" panose="05050102010706020507" pitchFamily="18" charset="2"/>
              </a:rPr>
              <a:t></a:t>
            </a:r>
            <a:r>
              <a:rPr lang="en-US" altLang="zh-CN" dirty="0" smtClean="0"/>
              <a:t>Peer </a:t>
            </a:r>
            <a:r>
              <a:rPr lang="zh-CN" altLang="en-US" dirty="0" smtClean="0"/>
              <a:t>方式 </a:t>
            </a:r>
            <a:r>
              <a:rPr lang="zh-CN" altLang="en-US" dirty="0"/>
              <a:t>，简称</a:t>
            </a:r>
            <a:r>
              <a:rPr lang="zh-CN" altLang="en-US" dirty="0" smtClean="0"/>
              <a:t>为 </a:t>
            </a:r>
            <a:r>
              <a:rPr lang="en-US" altLang="zh-CN" dirty="0" smtClean="0"/>
              <a:t>P2P </a:t>
            </a:r>
            <a:r>
              <a:rPr lang="zh-CN" altLang="en-US" dirty="0" smtClean="0"/>
              <a:t>方式。</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pPr marL="838200" indent="-838200"/>
            <a:r>
              <a:rPr lang="en-US" altLang="zh-CN" dirty="0"/>
              <a:t>1.  </a:t>
            </a:r>
            <a:r>
              <a:rPr lang="zh-CN" altLang="en-US" dirty="0"/>
              <a:t>客户</a:t>
            </a:r>
            <a:r>
              <a:rPr lang="zh-CN" altLang="en-US" dirty="0" smtClean="0"/>
              <a:t>服</a:t>
            </a:r>
            <a:r>
              <a:rPr lang="zh-CN" altLang="en-US" dirty="0">
                <a:sym typeface="Symbol" panose="05050102010706020507" pitchFamily="18" charset="2"/>
              </a:rPr>
              <a:t></a:t>
            </a:r>
            <a:r>
              <a:rPr lang="zh-CN" altLang="en-US" dirty="0" smtClean="0"/>
              <a:t>务</a:t>
            </a:r>
            <a:r>
              <a:rPr lang="zh-CN" altLang="en-US" dirty="0"/>
              <a:t>器方式</a:t>
            </a:r>
            <a:endParaRPr lang="zh-CN" altLang="en-US" dirty="0"/>
          </a:p>
        </p:txBody>
      </p:sp>
      <p:sp>
        <p:nvSpPr>
          <p:cNvPr id="343043" name="Rectangle 3"/>
          <p:cNvSpPr>
            <a:spLocks noGrp="1" noChangeArrowheads="1"/>
          </p:cNvSpPr>
          <p:nvPr>
            <p:ph idx="1"/>
          </p:nvPr>
        </p:nvSpPr>
        <p:spPr/>
        <p:txBody>
          <a:bodyPr/>
          <a:lstStyle/>
          <a:p>
            <a:r>
              <a:rPr lang="zh-CN" altLang="en-US" dirty="0" smtClean="0">
                <a:solidFill>
                  <a:srgbClr val="FF0000"/>
                </a:solidFill>
              </a:rPr>
              <a:t>客户 </a:t>
            </a:r>
            <a:r>
              <a:rPr lang="en-US" altLang="zh-CN" dirty="0" smtClean="0"/>
              <a:t>(</a:t>
            </a:r>
            <a:r>
              <a:rPr lang="en-US" altLang="zh-CN" dirty="0"/>
              <a:t>client</a:t>
            </a:r>
            <a:r>
              <a:rPr lang="en-US" altLang="zh-CN" dirty="0" smtClean="0"/>
              <a:t>) </a:t>
            </a:r>
            <a:r>
              <a:rPr lang="zh-CN" altLang="en-US" dirty="0" smtClean="0"/>
              <a:t>和</a:t>
            </a:r>
            <a:r>
              <a:rPr lang="zh-CN" altLang="en-US" dirty="0" smtClean="0">
                <a:solidFill>
                  <a:srgbClr val="FF0000"/>
                </a:solidFill>
              </a:rPr>
              <a:t>服务器 </a:t>
            </a:r>
            <a:r>
              <a:rPr lang="en-US" altLang="zh-CN" dirty="0" smtClean="0"/>
              <a:t>(</a:t>
            </a:r>
            <a:r>
              <a:rPr lang="en-US" altLang="zh-CN" dirty="0"/>
              <a:t>server</a:t>
            </a:r>
            <a:r>
              <a:rPr lang="en-US" altLang="zh-CN" dirty="0" smtClean="0"/>
              <a:t>) </a:t>
            </a:r>
            <a:r>
              <a:rPr lang="zh-CN" altLang="en-US" dirty="0" smtClean="0"/>
              <a:t>都是</a:t>
            </a:r>
            <a:r>
              <a:rPr lang="zh-CN" altLang="en-US" dirty="0"/>
              <a:t>指通信中所涉及的两个应用进程。</a:t>
            </a:r>
            <a:endParaRPr lang="zh-CN" altLang="en-US" dirty="0"/>
          </a:p>
          <a:p>
            <a:r>
              <a:rPr lang="zh-CN" altLang="en-US" dirty="0" smtClean="0"/>
              <a:t>客户</a:t>
            </a:r>
            <a:r>
              <a:rPr lang="zh-CN" altLang="en-US" dirty="0">
                <a:sym typeface="Symbol" panose="05050102010706020507" pitchFamily="18" charset="2"/>
              </a:rPr>
              <a:t></a:t>
            </a:r>
            <a:r>
              <a:rPr lang="zh-CN" altLang="en-US" dirty="0" smtClean="0"/>
              <a:t>服务器</a:t>
            </a:r>
            <a:r>
              <a:rPr lang="zh-CN" altLang="en-US" dirty="0"/>
              <a:t>方式所描述的是进程之间服务和被服务的关系。</a:t>
            </a:r>
            <a:endParaRPr lang="zh-CN" altLang="en-US" dirty="0"/>
          </a:p>
          <a:p>
            <a:r>
              <a:rPr lang="zh-CN" altLang="en-US" dirty="0"/>
              <a:t>客户是</a:t>
            </a:r>
            <a:r>
              <a:rPr lang="zh-CN" altLang="en-US" dirty="0">
                <a:solidFill>
                  <a:srgbClr val="0000CC"/>
                </a:solidFill>
              </a:rPr>
              <a:t>服务的请求方</a:t>
            </a:r>
            <a:r>
              <a:rPr lang="zh-CN" altLang="en-US" dirty="0"/>
              <a:t>，服务器是</a:t>
            </a:r>
            <a:r>
              <a:rPr lang="zh-CN" altLang="en-US" dirty="0">
                <a:solidFill>
                  <a:srgbClr val="0000CC"/>
                </a:solidFill>
              </a:rPr>
              <a:t>服务的提供方</a:t>
            </a:r>
            <a:r>
              <a:rPr lang="zh-CN" altLang="en-US" dirty="0" smtClean="0"/>
              <a:t>。</a:t>
            </a:r>
            <a:endParaRPr lang="en-US" altLang="zh-CN" dirty="0" smtClean="0"/>
          </a:p>
        </p:txBody>
      </p:sp>
      <p:sp>
        <p:nvSpPr>
          <p:cNvPr id="2" name="矩形 1"/>
          <p:cNvSpPr/>
          <p:nvPr/>
        </p:nvSpPr>
        <p:spPr>
          <a:xfrm>
            <a:off x="632520" y="4293096"/>
            <a:ext cx="8856984"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anose="02010609060101010101" pitchFamily="2" charset="-122"/>
              </a:rPr>
              <a:t>服务请求方和服务提供方都要使用网络核心部分所提供的服务。</a:t>
            </a:r>
            <a:endParaRPr lang="zh-CN" altLang="en-US" sz="32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8" name="Oval 4"/>
          <p:cNvSpPr>
            <a:spLocks noChangeArrowheads="1"/>
          </p:cNvSpPr>
          <p:nvPr/>
        </p:nvSpPr>
        <p:spPr bwMode="auto">
          <a:xfrm>
            <a:off x="983581" y="1057773"/>
            <a:ext cx="7599759" cy="5035524"/>
          </a:xfrm>
          <a:prstGeom prst="ellipse">
            <a:avLst/>
          </a:prstGeom>
          <a:solidFill>
            <a:srgbClr val="FF99CC"/>
          </a:solidFill>
          <a:ln w="9525">
            <a:solidFill>
              <a:schemeClr val="tx1"/>
            </a:solidFill>
            <a:prstDash val="dash"/>
            <a:round/>
          </a:ln>
          <a:effectLst/>
        </p:spPr>
        <p:txBody>
          <a:bodyPr wrap="none" anchor="ctr"/>
          <a:lstStyle/>
          <a:p>
            <a:endParaRPr lang="zh-CN" altLang="en-US" b="1">
              <a:latin typeface="+mn-lt"/>
              <a:ea typeface="黑体" panose="02010609060101010101" pitchFamily="2" charset="-122"/>
            </a:endParaRPr>
          </a:p>
        </p:txBody>
      </p:sp>
      <p:sp>
        <p:nvSpPr>
          <p:cNvPr id="344069" name="Line 5"/>
          <p:cNvSpPr>
            <a:spLocks noChangeShapeType="1"/>
          </p:cNvSpPr>
          <p:nvPr/>
        </p:nvSpPr>
        <p:spPr bwMode="auto">
          <a:xfrm flipV="1">
            <a:off x="2603625" y="4281985"/>
            <a:ext cx="853017" cy="466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4070" name="Line 6"/>
          <p:cNvSpPr>
            <a:spLocks noChangeShapeType="1"/>
          </p:cNvSpPr>
          <p:nvPr/>
        </p:nvSpPr>
        <p:spPr bwMode="auto">
          <a:xfrm flipH="1" flipV="1">
            <a:off x="2197754" y="3224709"/>
            <a:ext cx="921808" cy="22066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4071" name="Line 7"/>
          <p:cNvSpPr>
            <a:spLocks noChangeShapeType="1"/>
          </p:cNvSpPr>
          <p:nvPr/>
        </p:nvSpPr>
        <p:spPr bwMode="auto">
          <a:xfrm flipH="1">
            <a:off x="6461117" y="3777159"/>
            <a:ext cx="109550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4072" name="Line 8"/>
          <p:cNvSpPr>
            <a:spLocks noChangeShapeType="1"/>
          </p:cNvSpPr>
          <p:nvPr/>
        </p:nvSpPr>
        <p:spPr bwMode="auto">
          <a:xfrm flipH="1">
            <a:off x="5652816" y="2122985"/>
            <a:ext cx="808302" cy="1101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4073" name="Line 9"/>
          <p:cNvSpPr>
            <a:spLocks noChangeShapeType="1"/>
          </p:cNvSpPr>
          <p:nvPr/>
        </p:nvSpPr>
        <p:spPr bwMode="auto">
          <a:xfrm flipH="1" flipV="1">
            <a:off x="5539310" y="4659809"/>
            <a:ext cx="608806" cy="70008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4074" name="Line 10"/>
          <p:cNvSpPr>
            <a:spLocks noChangeShapeType="1"/>
          </p:cNvSpPr>
          <p:nvPr/>
        </p:nvSpPr>
        <p:spPr bwMode="auto">
          <a:xfrm>
            <a:off x="3463521" y="2232521"/>
            <a:ext cx="515938" cy="8048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4075" name="Line 11"/>
          <p:cNvSpPr>
            <a:spLocks noChangeShapeType="1"/>
          </p:cNvSpPr>
          <p:nvPr/>
        </p:nvSpPr>
        <p:spPr bwMode="auto">
          <a:xfrm flipV="1">
            <a:off x="3809199" y="4550272"/>
            <a:ext cx="230452" cy="8096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pic>
        <p:nvPicPr>
          <p:cNvPr id="344076"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998495" y="16800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7" name="Picture 1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19563" y="16800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8" name="Picture 1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83268" y="5212259"/>
            <a:ext cx="698235"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9" name="Picture 1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463522" y="5212259"/>
            <a:ext cx="698235"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4080" name="Text Box 16"/>
          <p:cNvSpPr txBox="1">
            <a:spLocks noChangeArrowheads="1"/>
          </p:cNvSpPr>
          <p:nvPr/>
        </p:nvSpPr>
        <p:spPr bwMode="auto">
          <a:xfrm>
            <a:off x="560512" y="903785"/>
            <a:ext cx="902811"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latin typeface="+mn-lt"/>
                <a:ea typeface="黑体" panose="02010609060101010101" pitchFamily="2" charset="-122"/>
              </a:rPr>
              <a:t>运行</a:t>
            </a:r>
            <a:endParaRPr kumimoji="1" lang="zh-CN" altLang="en-US" sz="2800" b="1" dirty="0">
              <a:latin typeface="+mn-lt"/>
              <a:ea typeface="黑体" panose="02010609060101010101" pitchFamily="2" charset="-122"/>
            </a:endParaRPr>
          </a:p>
          <a:p>
            <a:r>
              <a:rPr kumimoji="1" lang="zh-CN" altLang="en-US" sz="2800" b="1" dirty="0">
                <a:latin typeface="+mn-lt"/>
                <a:ea typeface="黑体" panose="02010609060101010101" pitchFamily="2" charset="-122"/>
              </a:rPr>
              <a:t>客户</a:t>
            </a:r>
            <a:endParaRPr kumimoji="1" lang="zh-CN" altLang="en-US" sz="2800" b="1" dirty="0">
              <a:latin typeface="+mn-lt"/>
              <a:ea typeface="黑体" panose="02010609060101010101" pitchFamily="2" charset="-122"/>
            </a:endParaRPr>
          </a:p>
          <a:p>
            <a:r>
              <a:rPr kumimoji="1" lang="zh-CN" altLang="en-US" sz="2800" b="1" dirty="0">
                <a:latin typeface="+mn-lt"/>
                <a:ea typeface="黑体" panose="02010609060101010101" pitchFamily="2" charset="-122"/>
              </a:rPr>
              <a:t>程序</a:t>
            </a:r>
            <a:endParaRPr kumimoji="1" lang="zh-CN" altLang="en-US" sz="2800" b="1" dirty="0">
              <a:latin typeface="+mn-lt"/>
              <a:ea typeface="黑体" panose="02010609060101010101" pitchFamily="2" charset="-122"/>
            </a:endParaRPr>
          </a:p>
        </p:txBody>
      </p:sp>
      <p:pic>
        <p:nvPicPr>
          <p:cNvPr id="344081" name="Picture 1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19905" y="256272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4082" name="Group 18"/>
          <p:cNvGrpSpPr/>
          <p:nvPr/>
        </p:nvGrpSpPr>
        <p:grpSpPr bwMode="auto">
          <a:xfrm>
            <a:off x="2658659" y="2232522"/>
            <a:ext cx="4385469" cy="3046413"/>
            <a:chOff x="1680" y="240"/>
            <a:chExt cx="2529" cy="1270"/>
          </a:xfrm>
          <a:solidFill>
            <a:schemeClr val="bg1">
              <a:lumMod val="65000"/>
            </a:schemeClr>
          </a:solidFill>
        </p:grpSpPr>
        <p:sp>
          <p:nvSpPr>
            <p:cNvPr id="344083" name="Oval 19"/>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4084" name="Oval 20"/>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4085" name="Oval 21"/>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4086" name="Oval 22"/>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4087" name="Oval 23"/>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4088" name="Oval 24"/>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4089" name="Oval 25"/>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4090" name="Oval 26"/>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4091" name="Oval 27"/>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grpSp>
      <p:sp>
        <p:nvSpPr>
          <p:cNvPr id="344092" name="Text Box 28"/>
          <p:cNvSpPr txBox="1">
            <a:spLocks noChangeArrowheads="1"/>
          </p:cNvSpPr>
          <p:nvPr/>
        </p:nvSpPr>
        <p:spPr bwMode="auto">
          <a:xfrm>
            <a:off x="4039651" y="1191122"/>
            <a:ext cx="1620957" cy="523220"/>
          </a:xfrm>
          <a:prstGeom prst="rect">
            <a:avLst/>
          </a:prstGeom>
          <a:solidFill>
            <a:schemeClr val="bg1"/>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anose="02010609060101010101" pitchFamily="2" charset="-122"/>
              </a:rPr>
              <a:t>网络边缘</a:t>
            </a:r>
            <a:endParaRPr kumimoji="1" lang="zh-CN" altLang="en-US" sz="2800" b="1">
              <a:latin typeface="+mn-lt"/>
              <a:ea typeface="黑体" panose="02010609060101010101" pitchFamily="2" charset="-122"/>
            </a:endParaRPr>
          </a:p>
        </p:txBody>
      </p:sp>
      <p:sp>
        <p:nvSpPr>
          <p:cNvPr id="344093" name="Text Box 29"/>
          <p:cNvSpPr txBox="1">
            <a:spLocks noChangeArrowheads="1"/>
          </p:cNvSpPr>
          <p:nvPr/>
        </p:nvSpPr>
        <p:spPr bwMode="auto">
          <a:xfrm>
            <a:off x="4154878" y="4127997"/>
            <a:ext cx="1620957" cy="523220"/>
          </a:xfrm>
          <a:prstGeom prst="rect">
            <a:avLst/>
          </a:prstGeom>
          <a:solidFill>
            <a:schemeClr val="bg1"/>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latin typeface="+mn-lt"/>
                <a:ea typeface="黑体" panose="02010609060101010101" pitchFamily="2" charset="-122"/>
              </a:rPr>
              <a:t>网络核心</a:t>
            </a:r>
            <a:endParaRPr kumimoji="1" lang="zh-CN" altLang="en-US" sz="2800" b="1" dirty="0">
              <a:latin typeface="+mn-lt"/>
              <a:ea typeface="黑体" panose="02010609060101010101" pitchFamily="2" charset="-122"/>
            </a:endParaRPr>
          </a:p>
        </p:txBody>
      </p:sp>
      <p:graphicFrame>
        <p:nvGraphicFramePr>
          <p:cNvPr id="344094" name="Object 30">
            <a:hlinkClick r:id="" action="ppaction://ole?verb=0"/>
          </p:cNvPr>
          <p:cNvGraphicFramePr/>
          <p:nvPr/>
        </p:nvGraphicFramePr>
        <p:xfrm>
          <a:off x="7379486" y="3226296"/>
          <a:ext cx="811742" cy="1049338"/>
        </p:xfrm>
        <a:graphic>
          <a:graphicData uri="http://schemas.openxmlformats.org/presentationml/2006/ole">
            <mc:AlternateContent xmlns:mc="http://schemas.openxmlformats.org/markup-compatibility/2006">
              <mc:Choice xmlns:v="urn:schemas-microsoft-com:vml" Requires="v">
                <p:oleObj spid="_x0000_s10253" name="Microsoft ClipArt Gallery" r:id="rId2" imgW="2735580" imgH="3825875" progId="">
                  <p:embed/>
                </p:oleObj>
              </mc:Choice>
              <mc:Fallback>
                <p:oleObj name="Microsoft ClipArt Gallery" r:id="rId2" imgW="2735580" imgH="3825875" progId="">
                  <p:embed/>
                  <p:pic>
                    <p:nvPicPr>
                      <p:cNvPr id="0"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9486" y="3226296"/>
                        <a:ext cx="811742"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4095" name="Text Box 31"/>
          <p:cNvSpPr txBox="1">
            <a:spLocks noChangeArrowheads="1"/>
          </p:cNvSpPr>
          <p:nvPr/>
        </p:nvSpPr>
        <p:spPr bwMode="auto">
          <a:xfrm>
            <a:off x="7866749" y="980728"/>
            <a:ext cx="126188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latin typeface="+mn-lt"/>
                <a:ea typeface="黑体" panose="02010609060101010101" pitchFamily="2" charset="-122"/>
              </a:rPr>
              <a:t>运行</a:t>
            </a:r>
            <a:endParaRPr kumimoji="1" lang="zh-CN" altLang="en-US" sz="2800" b="1" dirty="0">
              <a:latin typeface="+mn-lt"/>
              <a:ea typeface="黑体" panose="02010609060101010101" pitchFamily="2" charset="-122"/>
            </a:endParaRPr>
          </a:p>
          <a:p>
            <a:pPr algn="ctr"/>
            <a:r>
              <a:rPr kumimoji="1" lang="zh-CN" altLang="en-US" sz="2800" b="1" dirty="0">
                <a:latin typeface="+mn-lt"/>
                <a:ea typeface="黑体" panose="02010609060101010101" pitchFamily="2" charset="-122"/>
              </a:rPr>
              <a:t>服务器</a:t>
            </a:r>
            <a:endParaRPr kumimoji="1" lang="zh-CN" altLang="en-US" sz="2800" b="1" dirty="0">
              <a:latin typeface="+mn-lt"/>
              <a:ea typeface="黑体" panose="02010609060101010101" pitchFamily="2" charset="-122"/>
            </a:endParaRPr>
          </a:p>
          <a:p>
            <a:pPr algn="ctr"/>
            <a:r>
              <a:rPr kumimoji="1" lang="zh-CN" altLang="en-US" sz="2800" b="1" dirty="0">
                <a:latin typeface="+mn-lt"/>
                <a:ea typeface="黑体" panose="02010609060101010101" pitchFamily="2" charset="-122"/>
              </a:rPr>
              <a:t>程序</a:t>
            </a:r>
            <a:endParaRPr kumimoji="1" lang="zh-CN" altLang="en-US" sz="2800" b="1" dirty="0">
              <a:latin typeface="+mn-lt"/>
              <a:ea typeface="黑体" panose="02010609060101010101" pitchFamily="2" charset="-122"/>
            </a:endParaRPr>
          </a:p>
        </p:txBody>
      </p:sp>
      <p:sp>
        <p:nvSpPr>
          <p:cNvPr id="344097" name="Line 33"/>
          <p:cNvSpPr>
            <a:spLocks noChangeShapeType="1"/>
          </p:cNvSpPr>
          <p:nvPr/>
        </p:nvSpPr>
        <p:spPr bwMode="auto">
          <a:xfrm>
            <a:off x="1217473" y="2276972"/>
            <a:ext cx="624284" cy="5762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44098" name="Line 34"/>
          <p:cNvSpPr>
            <a:spLocks noChangeShapeType="1"/>
          </p:cNvSpPr>
          <p:nvPr/>
        </p:nvSpPr>
        <p:spPr bwMode="auto">
          <a:xfrm flipH="1">
            <a:off x="7937342" y="2371894"/>
            <a:ext cx="473575" cy="11049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44099" name="Text Box 35"/>
          <p:cNvSpPr txBox="1">
            <a:spLocks noChangeArrowheads="1"/>
          </p:cNvSpPr>
          <p:nvPr/>
        </p:nvSpPr>
        <p:spPr bwMode="auto">
          <a:xfrm>
            <a:off x="1852076" y="2110284"/>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anose="02010609060101010101" pitchFamily="2" charset="-122"/>
              </a:rPr>
              <a:t>A</a:t>
            </a:r>
            <a:endParaRPr kumimoji="1" lang="en-US" altLang="zh-CN" sz="2800" b="1">
              <a:latin typeface="+mn-lt"/>
              <a:ea typeface="黑体" panose="02010609060101010101" pitchFamily="2" charset="-122"/>
            </a:endParaRPr>
          </a:p>
        </p:txBody>
      </p:sp>
      <p:sp>
        <p:nvSpPr>
          <p:cNvPr id="344100" name="Text Box 36"/>
          <p:cNvSpPr txBox="1">
            <a:spLocks noChangeArrowheads="1"/>
          </p:cNvSpPr>
          <p:nvPr/>
        </p:nvSpPr>
        <p:spPr bwMode="auto">
          <a:xfrm>
            <a:off x="7492992" y="2770684"/>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anose="02010609060101010101" pitchFamily="2" charset="-122"/>
              </a:rPr>
              <a:t>B</a:t>
            </a:r>
            <a:endParaRPr kumimoji="1" lang="en-US" altLang="zh-CN" sz="2800" b="1">
              <a:latin typeface="+mn-lt"/>
              <a:ea typeface="黑体" panose="02010609060101010101" pitchFamily="2" charset="-122"/>
            </a:endParaRPr>
          </a:p>
        </p:txBody>
      </p:sp>
      <p:pic>
        <p:nvPicPr>
          <p:cNvPr id="344101" name="Picture 3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80809" y="45502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4108" name="Group 44"/>
          <p:cNvGrpSpPr/>
          <p:nvPr/>
        </p:nvGrpSpPr>
        <p:grpSpPr bwMode="auto">
          <a:xfrm>
            <a:off x="2311260" y="2481759"/>
            <a:ext cx="5068226" cy="854075"/>
            <a:chOff x="1157" y="1197"/>
            <a:chExt cx="2947" cy="538"/>
          </a:xfrm>
        </p:grpSpPr>
        <p:sp>
          <p:nvSpPr>
            <p:cNvPr id="344096" name="Freeform 32"/>
            <p:cNvSpPr/>
            <p:nvPr/>
          </p:nvSpPr>
          <p:spPr bwMode="auto">
            <a:xfrm>
              <a:off x="1157" y="1319"/>
              <a:ext cx="2947" cy="416"/>
            </a:xfrm>
            <a:custGeom>
              <a:avLst/>
              <a:gdLst>
                <a:gd name="T0" fmla="*/ 0 w 2112"/>
                <a:gd name="T1" fmla="*/ 0 h 192"/>
                <a:gd name="T2" fmla="*/ 2112 w 2112"/>
                <a:gd name="T3" fmla="*/ 192 h 192"/>
              </a:gdLst>
              <a:ahLst/>
              <a:cxnLst>
                <a:cxn ang="0">
                  <a:pos x="T0" y="T1"/>
                </a:cxn>
                <a:cxn ang="0">
                  <a:pos x="T2" y="T3"/>
                </a:cxn>
              </a:cxnLst>
              <a:rect l="0" t="0" r="r" b="b"/>
              <a:pathLst>
                <a:path w="2112" h="192">
                  <a:moveTo>
                    <a:pt x="0" y="0"/>
                  </a:moveTo>
                  <a:lnTo>
                    <a:pt x="2112" y="192"/>
                  </a:lnTo>
                </a:path>
              </a:pathLst>
            </a:custGeom>
            <a:noFill/>
            <a:ln w="57150" cap="flat" cmpd="sng">
              <a:solidFill>
                <a:srgbClr val="000099">
                  <a:alpha val="80000"/>
                </a:srgbClr>
              </a:solidFill>
              <a:prstDash val="sysDot"/>
              <a:round/>
              <a:headEnd type="none" w="med" len="lg"/>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44103" name="Text Box 39"/>
            <p:cNvSpPr txBox="1">
              <a:spLocks noChangeArrowheads="1"/>
            </p:cNvSpPr>
            <p:nvPr/>
          </p:nvSpPr>
          <p:spPr bwMode="auto">
            <a:xfrm rot="455053">
              <a:off x="2141" y="1197"/>
              <a:ext cx="12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anose="02010609060101010101" pitchFamily="2" charset="-122"/>
                </a:rPr>
                <a:t>① </a:t>
              </a:r>
              <a:r>
                <a:rPr kumimoji="1" lang="zh-CN" altLang="en-US" sz="2800" b="1">
                  <a:latin typeface="+mn-lt"/>
                  <a:ea typeface="黑体" panose="02010609060101010101" pitchFamily="2" charset="-122"/>
                </a:rPr>
                <a:t>请求服务</a:t>
              </a:r>
              <a:endParaRPr kumimoji="1" lang="zh-CN" altLang="en-US" sz="2800" b="1">
                <a:latin typeface="+mn-lt"/>
                <a:ea typeface="黑体" panose="02010609060101010101" pitchFamily="2" charset="-122"/>
              </a:endParaRPr>
            </a:p>
          </p:txBody>
        </p:sp>
      </p:grpSp>
      <p:grpSp>
        <p:nvGrpSpPr>
          <p:cNvPr id="344109" name="Group 45"/>
          <p:cNvGrpSpPr/>
          <p:nvPr/>
        </p:nvGrpSpPr>
        <p:grpSpPr bwMode="auto">
          <a:xfrm>
            <a:off x="2197754" y="2894510"/>
            <a:ext cx="5068226" cy="831850"/>
            <a:chOff x="1091" y="1457"/>
            <a:chExt cx="2947" cy="524"/>
          </a:xfrm>
        </p:grpSpPr>
        <p:sp>
          <p:nvSpPr>
            <p:cNvPr id="344102" name="Freeform 38"/>
            <p:cNvSpPr/>
            <p:nvPr/>
          </p:nvSpPr>
          <p:spPr bwMode="auto">
            <a:xfrm rot="-10800000">
              <a:off x="1091" y="1457"/>
              <a:ext cx="2947" cy="416"/>
            </a:xfrm>
            <a:custGeom>
              <a:avLst/>
              <a:gdLst>
                <a:gd name="T0" fmla="*/ 0 w 2112"/>
                <a:gd name="T1" fmla="*/ 0 h 192"/>
                <a:gd name="T2" fmla="*/ 2112 w 2112"/>
                <a:gd name="T3" fmla="*/ 192 h 192"/>
              </a:gdLst>
              <a:ahLst/>
              <a:cxnLst>
                <a:cxn ang="0">
                  <a:pos x="T0" y="T1"/>
                </a:cxn>
                <a:cxn ang="0">
                  <a:pos x="T2" y="T3"/>
                </a:cxn>
              </a:cxnLst>
              <a:rect l="0" t="0" r="r" b="b"/>
              <a:pathLst>
                <a:path w="2112" h="192">
                  <a:moveTo>
                    <a:pt x="0" y="0"/>
                  </a:moveTo>
                  <a:lnTo>
                    <a:pt x="2112" y="192"/>
                  </a:lnTo>
                </a:path>
              </a:pathLst>
            </a:custGeom>
            <a:noFill/>
            <a:ln w="57150" cap="flat" cmpd="sng">
              <a:solidFill>
                <a:srgbClr val="000099">
                  <a:alpha val="80000"/>
                </a:srgbClr>
              </a:solidFill>
              <a:prstDash val="sysDot"/>
              <a:round/>
              <a:headEnd type="none" w="med" len="lg"/>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44104" name="Text Box 40"/>
            <p:cNvSpPr txBox="1">
              <a:spLocks noChangeArrowheads="1"/>
            </p:cNvSpPr>
            <p:nvPr/>
          </p:nvSpPr>
          <p:spPr bwMode="auto">
            <a:xfrm rot="499003">
              <a:off x="2021" y="1651"/>
              <a:ext cx="12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mn-lt"/>
                  <a:ea typeface="黑体" panose="02010609060101010101" pitchFamily="2" charset="-122"/>
                </a:rPr>
                <a:t>② </a:t>
              </a:r>
              <a:r>
                <a:rPr kumimoji="1" lang="zh-CN" altLang="en-US" sz="2800" b="1" dirty="0">
                  <a:latin typeface="+mn-lt"/>
                  <a:ea typeface="黑体" panose="02010609060101010101" pitchFamily="2" charset="-122"/>
                </a:rPr>
                <a:t>得到服务</a:t>
              </a:r>
              <a:endParaRPr kumimoji="1" lang="zh-CN" altLang="en-US" sz="2800" b="1" dirty="0">
                <a:latin typeface="+mn-lt"/>
                <a:ea typeface="黑体" panose="02010609060101010101" pitchFamily="2" charset="-122"/>
              </a:endParaRPr>
            </a:p>
          </p:txBody>
        </p:sp>
      </p:grpSp>
      <p:sp>
        <p:nvSpPr>
          <p:cNvPr id="344105" name="Text Box 41"/>
          <p:cNvSpPr txBox="1">
            <a:spLocks noChangeArrowheads="1"/>
          </p:cNvSpPr>
          <p:nvPr/>
        </p:nvSpPr>
        <p:spPr bwMode="auto">
          <a:xfrm>
            <a:off x="1506398" y="3215184"/>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anose="02010609060101010101" pitchFamily="2" charset="-122"/>
              </a:rPr>
              <a:t>客户</a:t>
            </a:r>
            <a:endParaRPr kumimoji="1" lang="zh-CN" altLang="en-US" sz="2800" b="1">
              <a:latin typeface="+mn-lt"/>
              <a:ea typeface="黑体" panose="02010609060101010101" pitchFamily="2" charset="-122"/>
            </a:endParaRPr>
          </a:p>
        </p:txBody>
      </p:sp>
      <p:sp>
        <p:nvSpPr>
          <p:cNvPr id="344106" name="Text Box 42"/>
          <p:cNvSpPr txBox="1">
            <a:spLocks noChangeArrowheads="1"/>
          </p:cNvSpPr>
          <p:nvPr/>
        </p:nvSpPr>
        <p:spPr bwMode="auto">
          <a:xfrm>
            <a:off x="7149034" y="4212134"/>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anose="02010609060101010101" pitchFamily="2" charset="-122"/>
              </a:rPr>
              <a:t>服务器</a:t>
            </a:r>
            <a:endParaRPr kumimoji="1" lang="zh-CN" altLang="en-US" sz="2800" b="1">
              <a:latin typeface="+mn-lt"/>
              <a:ea typeface="黑体" panose="02010609060101010101" pitchFamily="2" charset="-122"/>
            </a:endParaRPr>
          </a:p>
        </p:txBody>
      </p:sp>
      <p:sp>
        <p:nvSpPr>
          <p:cNvPr id="344110" name="Text Box 46"/>
          <p:cNvSpPr txBox="1">
            <a:spLocks noChangeArrowheads="1"/>
          </p:cNvSpPr>
          <p:nvPr/>
        </p:nvSpPr>
        <p:spPr bwMode="auto">
          <a:xfrm>
            <a:off x="560512" y="6135687"/>
            <a:ext cx="92155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400" b="1" dirty="0">
                <a:solidFill>
                  <a:srgbClr val="000099"/>
                </a:solidFill>
                <a:latin typeface="+mn-lt"/>
                <a:ea typeface="黑体" panose="02010609060101010101" pitchFamily="2" charset="-122"/>
              </a:rPr>
              <a:t>客户 </a:t>
            </a:r>
            <a:r>
              <a:rPr lang="en-US" altLang="zh-CN" sz="2400" b="1" dirty="0">
                <a:solidFill>
                  <a:srgbClr val="000099"/>
                </a:solidFill>
                <a:latin typeface="+mn-lt"/>
                <a:ea typeface="黑体" panose="02010609060101010101" pitchFamily="2" charset="-122"/>
              </a:rPr>
              <a:t>A </a:t>
            </a:r>
            <a:r>
              <a:rPr lang="zh-CN" altLang="en-US" sz="2400" b="1" dirty="0">
                <a:solidFill>
                  <a:srgbClr val="000099"/>
                </a:solidFill>
                <a:latin typeface="+mn-lt"/>
                <a:ea typeface="黑体" panose="02010609060101010101" pitchFamily="2" charset="-122"/>
              </a:rPr>
              <a:t>向服务器 </a:t>
            </a:r>
            <a:r>
              <a:rPr lang="en-US" altLang="zh-CN" sz="2400" b="1" dirty="0">
                <a:solidFill>
                  <a:srgbClr val="000099"/>
                </a:solidFill>
                <a:latin typeface="+mn-lt"/>
                <a:ea typeface="黑体" panose="02010609060101010101" pitchFamily="2" charset="-122"/>
              </a:rPr>
              <a:t>B </a:t>
            </a:r>
            <a:r>
              <a:rPr lang="zh-CN" altLang="en-US" sz="2400" b="1" dirty="0">
                <a:solidFill>
                  <a:srgbClr val="000099"/>
                </a:solidFill>
                <a:latin typeface="+mn-lt"/>
                <a:ea typeface="黑体" panose="02010609060101010101" pitchFamily="2" charset="-122"/>
              </a:rPr>
              <a:t>发出请求服务</a:t>
            </a:r>
            <a:r>
              <a:rPr lang="zh-CN" altLang="en-US" sz="2400" b="1" dirty="0" smtClean="0">
                <a:solidFill>
                  <a:srgbClr val="000099"/>
                </a:solidFill>
                <a:latin typeface="+mn-lt"/>
                <a:ea typeface="黑体" panose="02010609060101010101" pitchFamily="2" charset="-122"/>
              </a:rPr>
              <a:t>，服务器 </a:t>
            </a:r>
            <a:r>
              <a:rPr lang="en-US" altLang="zh-CN" sz="2400" b="1" dirty="0">
                <a:solidFill>
                  <a:srgbClr val="000099"/>
                </a:solidFill>
                <a:latin typeface="+mn-lt"/>
                <a:ea typeface="黑体" panose="02010609060101010101" pitchFamily="2" charset="-122"/>
              </a:rPr>
              <a:t>B </a:t>
            </a:r>
            <a:r>
              <a:rPr lang="zh-CN" altLang="en-US" sz="2400" b="1" dirty="0">
                <a:solidFill>
                  <a:srgbClr val="000099"/>
                </a:solidFill>
                <a:latin typeface="+mn-lt"/>
                <a:ea typeface="黑体" panose="02010609060101010101" pitchFamily="2" charset="-122"/>
              </a:rPr>
              <a:t>向客户 </a:t>
            </a:r>
            <a:r>
              <a:rPr lang="en-US" altLang="zh-CN" sz="2400" b="1" dirty="0">
                <a:solidFill>
                  <a:srgbClr val="000099"/>
                </a:solidFill>
                <a:latin typeface="+mn-lt"/>
                <a:ea typeface="黑体" panose="02010609060101010101" pitchFamily="2" charset="-122"/>
              </a:rPr>
              <a:t>A </a:t>
            </a:r>
            <a:r>
              <a:rPr lang="zh-CN" altLang="en-US" sz="2400" b="1" dirty="0">
                <a:solidFill>
                  <a:srgbClr val="000099"/>
                </a:solidFill>
                <a:latin typeface="+mn-lt"/>
                <a:ea typeface="黑体" panose="02010609060101010101" pitchFamily="2" charset="-122"/>
              </a:rPr>
              <a:t>提供</a:t>
            </a:r>
            <a:r>
              <a:rPr lang="zh-CN" altLang="en-US" sz="2400" b="1" dirty="0" smtClean="0">
                <a:solidFill>
                  <a:srgbClr val="000099"/>
                </a:solidFill>
                <a:latin typeface="+mn-lt"/>
                <a:ea typeface="黑体" panose="02010609060101010101" pitchFamily="2" charset="-122"/>
              </a:rPr>
              <a:t>服务</a:t>
            </a:r>
            <a:endParaRPr lang="zh-CN" altLang="en-US" sz="2400" b="1" dirty="0">
              <a:solidFill>
                <a:srgbClr val="000099"/>
              </a:solidFill>
              <a:latin typeface="+mn-lt"/>
              <a:ea typeface="黑体" panose="02010609060101010101" pitchFamily="2" charset="-122"/>
            </a:endParaRPr>
          </a:p>
        </p:txBody>
      </p:sp>
      <p:sp>
        <p:nvSpPr>
          <p:cNvPr id="2" name="矩形 1"/>
          <p:cNvSpPr/>
          <p:nvPr/>
        </p:nvSpPr>
        <p:spPr>
          <a:xfrm>
            <a:off x="2288704" y="260648"/>
            <a:ext cx="4828258" cy="584775"/>
          </a:xfrm>
          <a:prstGeom prst="rect">
            <a:avLst/>
          </a:prstGeom>
          <a:solidFill>
            <a:srgbClr val="FFFF66"/>
          </a:solidFill>
        </p:spPr>
        <p:txBody>
          <a:bodyPr wrap="square">
            <a:spAutoFit/>
          </a:bodyPr>
          <a:lstStyle/>
          <a:p>
            <a:pPr algn="ctr"/>
            <a:r>
              <a:rPr lang="zh-CN" altLang="zh-CN" sz="3200" b="1" dirty="0" smtClean="0">
                <a:latin typeface="+mn-lt"/>
                <a:ea typeface="黑体" panose="02010609060101010101" pitchFamily="2" charset="-122"/>
              </a:rPr>
              <a:t>客户</a:t>
            </a:r>
            <a:r>
              <a:rPr lang="zh-CN" altLang="en-US" sz="3200" dirty="0">
                <a:sym typeface="Symbol" panose="05050102010706020507" pitchFamily="18" charset="2"/>
              </a:rPr>
              <a:t></a:t>
            </a:r>
            <a:r>
              <a:rPr lang="zh-CN" altLang="zh-CN" sz="3200" b="1" dirty="0" smtClean="0">
                <a:latin typeface="+mn-lt"/>
                <a:ea typeface="黑体" panose="02010609060101010101" pitchFamily="2" charset="-122"/>
              </a:rPr>
              <a:t>服务器</a:t>
            </a:r>
            <a:r>
              <a:rPr lang="zh-CN" altLang="zh-CN" sz="3200" b="1" dirty="0">
                <a:latin typeface="+mn-lt"/>
                <a:ea typeface="黑体" panose="02010609060101010101" pitchFamily="2" charset="-122"/>
              </a:rPr>
              <a:t>工作方式</a:t>
            </a:r>
            <a:endParaRPr lang="zh-CN" altLang="en-US" sz="32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4108"/>
                                        </p:tgtEl>
                                        <p:attrNameLst>
                                          <p:attrName>style.visibility</p:attrName>
                                        </p:attrNameLst>
                                      </p:cBhvr>
                                      <p:to>
                                        <p:strVal val="visible"/>
                                      </p:to>
                                    </p:set>
                                    <p:animEffect transition="in" filter="wipe(left)">
                                      <p:cBhvr>
                                        <p:cTn id="7" dur="2000"/>
                                        <p:tgtEl>
                                          <p:spTgt spid="344108"/>
                                        </p:tgtEl>
                                      </p:cBhvr>
                                    </p:animEffect>
                                  </p:childTnLst>
                                </p:cTn>
                              </p:par>
                            </p:childTnLst>
                          </p:cTn>
                        </p:par>
                        <p:par>
                          <p:cTn id="8" fill="hold">
                            <p:stCondLst>
                              <p:cond delay="2000"/>
                            </p:stCondLst>
                            <p:childTnLst>
                              <p:par>
                                <p:cTn id="9" presetID="22" presetClass="entr" presetSubtype="2" fill="hold" nodeType="afterEffect">
                                  <p:stCondLst>
                                    <p:cond delay="500"/>
                                  </p:stCondLst>
                                  <p:childTnLst>
                                    <p:set>
                                      <p:cBhvr>
                                        <p:cTn id="10" dur="1" fill="hold">
                                          <p:stCondLst>
                                            <p:cond delay="0"/>
                                          </p:stCondLst>
                                        </p:cTn>
                                        <p:tgtEl>
                                          <p:spTgt spid="344109"/>
                                        </p:tgtEl>
                                        <p:attrNameLst>
                                          <p:attrName>style.visibility</p:attrName>
                                        </p:attrNameLst>
                                      </p:cBhvr>
                                      <p:to>
                                        <p:strVal val="visible"/>
                                      </p:to>
                                    </p:set>
                                    <p:animEffect transition="in" filter="wipe(right)">
                                      <p:cBhvr>
                                        <p:cTn id="11" dur="2000"/>
                                        <p:tgtEl>
                                          <p:spTgt spid="344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US" altLang="zh-CN" dirty="0"/>
              <a:t>2. </a:t>
            </a:r>
            <a:r>
              <a:rPr lang="zh-CN" altLang="en-US" dirty="0"/>
              <a:t>对等连接方式 </a:t>
            </a:r>
            <a:endParaRPr lang="zh-CN" altLang="en-US" dirty="0"/>
          </a:p>
        </p:txBody>
      </p:sp>
      <p:sp>
        <p:nvSpPr>
          <p:cNvPr id="34713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solidFill>
                  <a:srgbClr val="FF0000"/>
                </a:solidFill>
              </a:rPr>
              <a:t>对等</a:t>
            </a:r>
            <a:r>
              <a:rPr lang="zh-CN" altLang="en-US" dirty="0" smtClean="0">
                <a:solidFill>
                  <a:srgbClr val="FF0000"/>
                </a:solidFill>
              </a:rPr>
              <a:t>连接 </a:t>
            </a:r>
            <a:r>
              <a:rPr lang="en-US" altLang="zh-CN" dirty="0" smtClean="0"/>
              <a:t>(</a:t>
            </a:r>
            <a:r>
              <a:rPr lang="en-US" altLang="zh-CN" dirty="0"/>
              <a:t>peer-to-peer</a:t>
            </a:r>
            <a:r>
              <a:rPr lang="zh-CN" altLang="en-US" dirty="0"/>
              <a:t>，简写为 </a:t>
            </a:r>
            <a:r>
              <a:rPr lang="en-US" altLang="zh-CN" dirty="0" smtClean="0">
                <a:solidFill>
                  <a:srgbClr val="FF0000"/>
                </a:solidFill>
              </a:rPr>
              <a:t>P2P</a:t>
            </a:r>
            <a:r>
              <a:rPr lang="en-US" altLang="zh-CN" dirty="0" smtClean="0"/>
              <a:t>) </a:t>
            </a:r>
            <a:r>
              <a:rPr lang="zh-CN" altLang="en-US" dirty="0" smtClean="0"/>
              <a:t>是</a:t>
            </a:r>
            <a:r>
              <a:rPr lang="zh-CN" altLang="en-US" dirty="0"/>
              <a:t>指两个主机在通信时并不区分哪一个是服务请求方还是服务提供方。</a:t>
            </a:r>
            <a:endParaRPr lang="zh-CN" altLang="en-US" dirty="0"/>
          </a:p>
          <a:p>
            <a:r>
              <a:rPr lang="zh-CN" altLang="en-US" dirty="0"/>
              <a:t>只要两个主机都运行了对等连接</a:t>
            </a:r>
            <a:r>
              <a:rPr lang="zh-CN" altLang="en-US" dirty="0" smtClean="0"/>
              <a:t>软件 </a:t>
            </a:r>
            <a:r>
              <a:rPr lang="en-US" altLang="zh-CN" dirty="0" smtClean="0"/>
              <a:t>(P2P </a:t>
            </a:r>
            <a:r>
              <a:rPr lang="zh-CN" altLang="en-US" dirty="0" smtClean="0"/>
              <a:t>软件</a:t>
            </a:r>
            <a:r>
              <a:rPr lang="en-US" altLang="zh-CN" dirty="0" smtClean="0"/>
              <a:t>) </a:t>
            </a:r>
            <a:r>
              <a:rPr lang="zh-CN" altLang="en-US" dirty="0" smtClean="0"/>
              <a:t>，</a:t>
            </a:r>
            <a:r>
              <a:rPr lang="zh-CN" altLang="en-US" dirty="0"/>
              <a:t>它们就可以进行</a:t>
            </a:r>
            <a:r>
              <a:rPr lang="zh-CN" altLang="en-US" dirty="0">
                <a:solidFill>
                  <a:srgbClr val="FF0000"/>
                </a:solidFill>
              </a:rPr>
              <a:t>平等的、对等连接通信。</a:t>
            </a:r>
            <a:endParaRPr lang="zh-CN" altLang="en-US" dirty="0">
              <a:solidFill>
                <a:srgbClr val="FF0000"/>
              </a:solidFill>
            </a:endParaRPr>
          </a:p>
          <a:p>
            <a:r>
              <a:rPr lang="zh-CN" altLang="en-US" dirty="0"/>
              <a:t>双方都可以下载对方已经存储在硬盘中的共享文档。 </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pPr algn="ctr"/>
            <a:r>
              <a:rPr lang="zh-CN" altLang="en-US"/>
              <a:t>对等连接方式的特点</a:t>
            </a:r>
            <a:endParaRPr lang="zh-CN" altLang="en-US"/>
          </a:p>
        </p:txBody>
      </p:sp>
      <p:sp>
        <p:nvSpPr>
          <p:cNvPr id="349187" name="Rectangle 3"/>
          <p:cNvSpPr>
            <a:spLocks noGrp="1" noChangeArrowheads="1"/>
          </p:cNvSpPr>
          <p:nvPr>
            <p:ph idx="1"/>
          </p:nvPr>
        </p:nvSpPr>
        <p:spPr/>
        <p:txBody>
          <a:bodyPr/>
          <a:lstStyle/>
          <a:p>
            <a:r>
              <a:rPr lang="zh-CN" altLang="en-US" dirty="0"/>
              <a:t>对等连接方式从本质上看仍然是使用客户服务器方式，只是对等连接中的</a:t>
            </a:r>
            <a:r>
              <a:rPr lang="zh-CN" altLang="en-US" dirty="0">
                <a:solidFill>
                  <a:srgbClr val="FF0000"/>
                </a:solidFill>
              </a:rPr>
              <a:t>每一个主机既是客户</a:t>
            </a:r>
            <a:r>
              <a:rPr lang="zh-CN" altLang="en-US" dirty="0" smtClean="0">
                <a:solidFill>
                  <a:srgbClr val="FF0000"/>
                </a:solidFill>
              </a:rPr>
              <a:t>又是</a:t>
            </a:r>
            <a:r>
              <a:rPr lang="zh-CN" altLang="en-US" dirty="0">
                <a:solidFill>
                  <a:srgbClr val="FF0000"/>
                </a:solidFill>
              </a:rPr>
              <a:t>服务器。</a:t>
            </a:r>
            <a:endParaRPr lang="zh-CN" altLang="en-US" dirty="0">
              <a:solidFill>
                <a:srgbClr val="FF0000"/>
              </a:solidFill>
            </a:endParaRPr>
          </a:p>
          <a:p>
            <a:r>
              <a:rPr lang="zh-CN" altLang="en-US" dirty="0"/>
              <a:t>例如主机 </a:t>
            </a:r>
            <a:r>
              <a:rPr lang="en-US" altLang="zh-CN" dirty="0"/>
              <a:t>C </a:t>
            </a:r>
            <a:r>
              <a:rPr lang="zh-CN" altLang="en-US" dirty="0"/>
              <a:t>请求 </a:t>
            </a:r>
            <a:r>
              <a:rPr lang="en-US" altLang="zh-CN" dirty="0"/>
              <a:t>D </a:t>
            </a:r>
            <a:r>
              <a:rPr lang="zh-CN" altLang="en-US" dirty="0"/>
              <a:t>的服务时，</a:t>
            </a:r>
            <a:r>
              <a:rPr lang="en-US" altLang="zh-CN" dirty="0"/>
              <a:t>C </a:t>
            </a:r>
            <a:r>
              <a:rPr lang="zh-CN" altLang="en-US" dirty="0"/>
              <a:t>是客户，</a:t>
            </a:r>
            <a:r>
              <a:rPr lang="en-US" altLang="zh-CN" dirty="0"/>
              <a:t>D </a:t>
            </a:r>
            <a:r>
              <a:rPr lang="zh-CN" altLang="en-US" dirty="0"/>
              <a:t>是服务器。但如果 </a:t>
            </a:r>
            <a:r>
              <a:rPr lang="en-US" altLang="zh-CN" dirty="0"/>
              <a:t>C </a:t>
            </a:r>
            <a:r>
              <a:rPr lang="zh-CN" altLang="en-US" dirty="0"/>
              <a:t>又同时向 </a:t>
            </a:r>
            <a:r>
              <a:rPr lang="en-US" altLang="zh-CN" dirty="0"/>
              <a:t>F</a:t>
            </a:r>
            <a:r>
              <a:rPr lang="zh-CN" altLang="en-US" dirty="0"/>
              <a:t>提供服务，那么 </a:t>
            </a:r>
            <a:r>
              <a:rPr lang="en-US" altLang="zh-CN" dirty="0"/>
              <a:t>C </a:t>
            </a:r>
            <a:r>
              <a:rPr lang="zh-CN" altLang="en-US" dirty="0"/>
              <a:t>又同时起着服务器的作用。</a:t>
            </a:r>
            <a:endParaRPr lang="zh-CN" altLang="en-US" dirty="0"/>
          </a:p>
        </p:txBody>
      </p:sp>
      <p:sp>
        <p:nvSpPr>
          <p:cNvPr id="2" name="矩形 1"/>
          <p:cNvSpPr/>
          <p:nvPr/>
        </p:nvSpPr>
        <p:spPr>
          <a:xfrm>
            <a:off x="992560" y="4725144"/>
            <a:ext cx="8352928"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anose="02010609060101010101" pitchFamily="2" charset="-122"/>
              </a:rPr>
              <a:t>对等连接工作方式可支持大量对等用户（如上百万个）同时工作。</a:t>
            </a:r>
            <a:endParaRPr lang="zh-CN" altLang="en-US" sz="32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4" name="Oval 4"/>
          <p:cNvSpPr>
            <a:spLocks noChangeArrowheads="1"/>
          </p:cNvSpPr>
          <p:nvPr/>
        </p:nvSpPr>
        <p:spPr bwMode="auto">
          <a:xfrm>
            <a:off x="1594549" y="1475135"/>
            <a:ext cx="6624638" cy="4402137"/>
          </a:xfrm>
          <a:prstGeom prst="ellipse">
            <a:avLst/>
          </a:prstGeom>
          <a:solidFill>
            <a:srgbClr val="FF99CC"/>
          </a:solidFill>
          <a:ln w="9525">
            <a:solidFill>
              <a:schemeClr val="tx1"/>
            </a:solidFill>
            <a:prstDash val="dash"/>
            <a:round/>
          </a:ln>
          <a:effectLst/>
        </p:spPr>
        <p:txBody>
          <a:bodyPr wrap="none" anchor="ctr"/>
          <a:lstStyle/>
          <a:p>
            <a:endParaRPr lang="zh-CN" altLang="en-US" b="1">
              <a:latin typeface="+mn-lt"/>
              <a:ea typeface="黑体" panose="02010609060101010101" pitchFamily="2" charset="-122"/>
            </a:endParaRPr>
          </a:p>
        </p:txBody>
      </p:sp>
      <p:sp>
        <p:nvSpPr>
          <p:cNvPr id="348165" name="Line 5"/>
          <p:cNvSpPr>
            <a:spLocks noChangeShapeType="1"/>
          </p:cNvSpPr>
          <p:nvPr/>
        </p:nvSpPr>
        <p:spPr bwMode="auto">
          <a:xfrm flipV="1">
            <a:off x="3052933" y="4211986"/>
            <a:ext cx="744670" cy="38258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8166" name="Line 6"/>
          <p:cNvSpPr>
            <a:spLocks noChangeShapeType="1"/>
          </p:cNvSpPr>
          <p:nvPr/>
        </p:nvSpPr>
        <p:spPr bwMode="auto">
          <a:xfrm flipH="1" flipV="1">
            <a:off x="2698656" y="3345210"/>
            <a:ext cx="803143" cy="18256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8167" name="Line 7"/>
          <p:cNvSpPr>
            <a:spLocks noChangeShapeType="1"/>
          </p:cNvSpPr>
          <p:nvPr/>
        </p:nvSpPr>
        <p:spPr bwMode="auto">
          <a:xfrm flipH="1">
            <a:off x="6415126" y="3797647"/>
            <a:ext cx="95620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8168" name="Line 8"/>
          <p:cNvSpPr>
            <a:spLocks noChangeShapeType="1"/>
          </p:cNvSpPr>
          <p:nvPr/>
        </p:nvSpPr>
        <p:spPr bwMode="auto">
          <a:xfrm flipH="1">
            <a:off x="5610264" y="2443510"/>
            <a:ext cx="703394" cy="901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8169" name="Line 9"/>
          <p:cNvSpPr>
            <a:spLocks noChangeShapeType="1"/>
          </p:cNvSpPr>
          <p:nvPr/>
        </p:nvSpPr>
        <p:spPr bwMode="auto">
          <a:xfrm flipH="1" flipV="1">
            <a:off x="5611983" y="4521547"/>
            <a:ext cx="531416" cy="5730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8170" name="Line 10"/>
          <p:cNvSpPr>
            <a:spLocks noChangeShapeType="1"/>
          </p:cNvSpPr>
          <p:nvPr/>
        </p:nvSpPr>
        <p:spPr bwMode="auto">
          <a:xfrm>
            <a:off x="3802762" y="2533998"/>
            <a:ext cx="450585" cy="65881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8171" name="Line 11"/>
          <p:cNvSpPr>
            <a:spLocks noChangeShapeType="1"/>
          </p:cNvSpPr>
          <p:nvPr/>
        </p:nvSpPr>
        <p:spPr bwMode="auto">
          <a:xfrm flipV="1">
            <a:off x="4103726" y="4431061"/>
            <a:ext cx="202935" cy="66357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pic>
        <p:nvPicPr>
          <p:cNvPr id="348172"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012695" y="20815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3" name="Picture 1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501799" y="20815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4" name="Picture 1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912947" y="4972397"/>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5" name="Picture 1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02762" y="4972397"/>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6" name="Picture 1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96477" y="2803872"/>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8177" name="Group 17"/>
          <p:cNvGrpSpPr/>
          <p:nvPr/>
        </p:nvGrpSpPr>
        <p:grpSpPr bwMode="auto">
          <a:xfrm>
            <a:off x="3101087" y="2533997"/>
            <a:ext cx="3823097" cy="2495550"/>
            <a:chOff x="1680" y="240"/>
            <a:chExt cx="2529" cy="1270"/>
          </a:xfrm>
          <a:solidFill>
            <a:schemeClr val="bg1">
              <a:lumMod val="75000"/>
            </a:schemeClr>
          </a:solidFill>
        </p:grpSpPr>
        <p:sp>
          <p:nvSpPr>
            <p:cNvPr id="348178"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8179"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8180"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8181"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8182"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8183"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8184"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8185"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8186"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grpSp>
      <p:sp>
        <p:nvSpPr>
          <p:cNvPr id="348187" name="Text Box 27"/>
          <p:cNvSpPr txBox="1">
            <a:spLocks noChangeArrowheads="1"/>
          </p:cNvSpPr>
          <p:nvPr/>
        </p:nvSpPr>
        <p:spPr bwMode="auto">
          <a:xfrm>
            <a:off x="4146720" y="1819622"/>
            <a:ext cx="1620957" cy="523220"/>
          </a:xfrm>
          <a:prstGeom prst="rect">
            <a:avLst/>
          </a:prstGeom>
          <a:solidFill>
            <a:schemeClr val="bg1"/>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anose="02010609060101010101" pitchFamily="2" charset="-122"/>
              </a:rPr>
              <a:t>网络边缘</a:t>
            </a:r>
            <a:endParaRPr kumimoji="1" lang="zh-CN" altLang="en-US" sz="2800" b="1">
              <a:latin typeface="+mn-lt"/>
              <a:ea typeface="黑体" panose="02010609060101010101" pitchFamily="2" charset="-122"/>
            </a:endParaRPr>
          </a:p>
        </p:txBody>
      </p:sp>
      <p:sp>
        <p:nvSpPr>
          <p:cNvPr id="348188" name="Text Box 28"/>
          <p:cNvSpPr txBox="1">
            <a:spLocks noChangeArrowheads="1"/>
          </p:cNvSpPr>
          <p:nvPr/>
        </p:nvSpPr>
        <p:spPr bwMode="auto">
          <a:xfrm>
            <a:off x="4146720" y="3980211"/>
            <a:ext cx="1620957" cy="523220"/>
          </a:xfrm>
          <a:prstGeom prst="rect">
            <a:avLst/>
          </a:prstGeom>
          <a:solidFill>
            <a:schemeClr val="bg1"/>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anose="02010609060101010101" pitchFamily="2" charset="-122"/>
              </a:rPr>
              <a:t>网络核心</a:t>
            </a:r>
            <a:endParaRPr kumimoji="1" lang="zh-CN" altLang="en-US" sz="2800" b="1">
              <a:latin typeface="+mn-lt"/>
              <a:ea typeface="黑体" panose="02010609060101010101" pitchFamily="2" charset="-122"/>
            </a:endParaRPr>
          </a:p>
        </p:txBody>
      </p:sp>
      <p:graphicFrame>
        <p:nvGraphicFramePr>
          <p:cNvPr id="348189" name="Object 29">
            <a:hlinkClick r:id="" action="ppaction://ole?verb=0"/>
          </p:cNvPr>
          <p:cNvGraphicFramePr/>
          <p:nvPr/>
        </p:nvGraphicFramePr>
        <p:xfrm>
          <a:off x="7216549" y="3348385"/>
          <a:ext cx="708554" cy="857250"/>
        </p:xfrm>
        <a:graphic>
          <a:graphicData uri="http://schemas.openxmlformats.org/presentationml/2006/ole">
            <mc:AlternateContent xmlns:mc="http://schemas.openxmlformats.org/markup-compatibility/2006">
              <mc:Choice xmlns:v="urn:schemas-microsoft-com:vml" Requires="v">
                <p:oleObj spid="_x0000_s11277" name="Microsoft ClipArt Gallery" r:id="rId2" imgW="2735580" imgH="3825875" progId="">
                  <p:embed/>
                </p:oleObj>
              </mc:Choice>
              <mc:Fallback>
                <p:oleObj name="Microsoft ClipArt Gallery" r:id="rId2" imgW="2735580" imgH="3825875" progId="">
                  <p:embed/>
                  <p:pic>
                    <p:nvPicPr>
                      <p:cNvPr id="0"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6549" y="3348385"/>
                        <a:ext cx="708554"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190" name="Text Box 30"/>
          <p:cNvSpPr txBox="1">
            <a:spLocks noChangeArrowheads="1"/>
          </p:cNvSpPr>
          <p:nvPr/>
        </p:nvSpPr>
        <p:spPr bwMode="auto">
          <a:xfrm>
            <a:off x="7556850" y="1475135"/>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anose="02010609060101010101" pitchFamily="2" charset="-122"/>
              </a:rPr>
              <a:t>运行</a:t>
            </a:r>
            <a:endParaRPr kumimoji="1" lang="zh-CN" altLang="en-US" sz="2800" b="1">
              <a:latin typeface="+mn-lt"/>
              <a:ea typeface="黑体" panose="02010609060101010101" pitchFamily="2" charset="-122"/>
            </a:endParaRPr>
          </a:p>
          <a:p>
            <a:pPr algn="ctr"/>
            <a:r>
              <a:rPr kumimoji="1" lang="en-US" altLang="zh-CN" sz="2800" b="1">
                <a:latin typeface="+mn-lt"/>
                <a:ea typeface="黑体" panose="02010609060101010101" pitchFamily="2" charset="-122"/>
              </a:rPr>
              <a:t>P2P </a:t>
            </a:r>
            <a:r>
              <a:rPr kumimoji="1" lang="zh-CN" altLang="en-US" sz="2800" b="1">
                <a:latin typeface="+mn-lt"/>
                <a:ea typeface="黑体" panose="02010609060101010101" pitchFamily="2" charset="-122"/>
              </a:rPr>
              <a:t>程序</a:t>
            </a:r>
            <a:endParaRPr kumimoji="1" lang="zh-CN" altLang="en-US" sz="2800" b="1">
              <a:latin typeface="+mn-lt"/>
              <a:ea typeface="黑体" panose="02010609060101010101" pitchFamily="2" charset="-122"/>
            </a:endParaRPr>
          </a:p>
        </p:txBody>
      </p:sp>
      <p:sp>
        <p:nvSpPr>
          <p:cNvPr id="348191" name="Text Box 31"/>
          <p:cNvSpPr txBox="1">
            <a:spLocks noChangeArrowheads="1"/>
          </p:cNvSpPr>
          <p:nvPr/>
        </p:nvSpPr>
        <p:spPr bwMode="auto">
          <a:xfrm>
            <a:off x="8103744" y="4802535"/>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anose="02010609060101010101" pitchFamily="2" charset="-122"/>
              </a:rPr>
              <a:t>运行</a:t>
            </a:r>
            <a:endParaRPr kumimoji="1" lang="zh-CN" altLang="en-US" sz="2800" b="1">
              <a:latin typeface="+mn-lt"/>
              <a:ea typeface="黑体" panose="02010609060101010101" pitchFamily="2" charset="-122"/>
            </a:endParaRPr>
          </a:p>
          <a:p>
            <a:pPr algn="ctr"/>
            <a:r>
              <a:rPr kumimoji="1" lang="en-US" altLang="zh-CN" sz="2800" b="1">
                <a:latin typeface="+mn-lt"/>
                <a:ea typeface="黑体" panose="02010609060101010101" pitchFamily="2" charset="-122"/>
              </a:rPr>
              <a:t>P2P </a:t>
            </a:r>
            <a:r>
              <a:rPr kumimoji="1" lang="zh-CN" altLang="en-US" sz="2800" b="1">
                <a:latin typeface="+mn-lt"/>
                <a:ea typeface="黑体" panose="02010609060101010101" pitchFamily="2" charset="-122"/>
              </a:rPr>
              <a:t>程序</a:t>
            </a:r>
            <a:endParaRPr kumimoji="1" lang="zh-CN" altLang="en-US" sz="2800" b="1">
              <a:latin typeface="+mn-lt"/>
              <a:ea typeface="黑体" panose="02010609060101010101" pitchFamily="2" charset="-122"/>
            </a:endParaRPr>
          </a:p>
        </p:txBody>
      </p:sp>
      <p:sp>
        <p:nvSpPr>
          <p:cNvPr id="348192" name="Line 32"/>
          <p:cNvSpPr>
            <a:spLocks noChangeShapeType="1"/>
          </p:cNvSpPr>
          <p:nvPr/>
        </p:nvSpPr>
        <p:spPr bwMode="auto">
          <a:xfrm flipH="1">
            <a:off x="6212190" y="2262536"/>
            <a:ext cx="101467" cy="2981325"/>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48193" name="Line 33"/>
          <p:cNvSpPr>
            <a:spLocks noChangeShapeType="1"/>
          </p:cNvSpPr>
          <p:nvPr/>
        </p:nvSpPr>
        <p:spPr bwMode="auto">
          <a:xfrm flipH="1">
            <a:off x="6513154" y="1991073"/>
            <a:ext cx="904610" cy="2714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48194" name="Line 34"/>
          <p:cNvSpPr>
            <a:spLocks noChangeShapeType="1"/>
          </p:cNvSpPr>
          <p:nvPr/>
        </p:nvSpPr>
        <p:spPr bwMode="auto">
          <a:xfrm flipH="1" flipV="1">
            <a:off x="6413406" y="5154960"/>
            <a:ext cx="2024195" cy="746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48195" name="Text Box 35"/>
          <p:cNvSpPr txBox="1">
            <a:spLocks noChangeArrowheads="1"/>
          </p:cNvSpPr>
          <p:nvPr/>
        </p:nvSpPr>
        <p:spPr bwMode="auto">
          <a:xfrm>
            <a:off x="5606824" y="4823172"/>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anose="02010609060101010101" pitchFamily="2" charset="-122"/>
              </a:rPr>
              <a:t>D</a:t>
            </a:r>
            <a:endParaRPr kumimoji="1" lang="en-US" altLang="zh-CN" sz="2800" b="1">
              <a:latin typeface="+mn-lt"/>
              <a:ea typeface="黑体" panose="02010609060101010101" pitchFamily="2" charset="-122"/>
            </a:endParaRPr>
          </a:p>
        </p:txBody>
      </p:sp>
      <p:sp>
        <p:nvSpPr>
          <p:cNvPr id="348196" name="Text Box 36"/>
          <p:cNvSpPr txBox="1">
            <a:spLocks noChangeArrowheads="1"/>
          </p:cNvSpPr>
          <p:nvPr/>
        </p:nvSpPr>
        <p:spPr bwMode="auto">
          <a:xfrm>
            <a:off x="6012695" y="1598961"/>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anose="02010609060101010101" pitchFamily="2" charset="-122"/>
              </a:rPr>
              <a:t>C</a:t>
            </a:r>
            <a:endParaRPr kumimoji="1" lang="en-US" altLang="zh-CN" sz="2800" b="1">
              <a:latin typeface="+mn-lt"/>
              <a:ea typeface="黑体" panose="02010609060101010101" pitchFamily="2" charset="-122"/>
            </a:endParaRPr>
          </a:p>
        </p:txBody>
      </p:sp>
      <p:pic>
        <p:nvPicPr>
          <p:cNvPr id="348197" name="Picture 3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97189" y="44310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198" name="Line 38"/>
          <p:cNvSpPr>
            <a:spLocks noChangeShapeType="1"/>
          </p:cNvSpPr>
          <p:nvPr/>
        </p:nvSpPr>
        <p:spPr bwMode="auto">
          <a:xfrm flipH="1">
            <a:off x="2898152" y="2262536"/>
            <a:ext cx="904610" cy="2439987"/>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48199" name="Text Box 39"/>
          <p:cNvSpPr txBox="1">
            <a:spLocks noChangeArrowheads="1"/>
          </p:cNvSpPr>
          <p:nvPr/>
        </p:nvSpPr>
        <p:spPr bwMode="auto">
          <a:xfrm>
            <a:off x="3574031" y="1568798"/>
            <a:ext cx="4235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mn-lt"/>
                <a:ea typeface="黑体" panose="02010609060101010101" pitchFamily="2" charset="-122"/>
              </a:rPr>
              <a:t>E</a:t>
            </a:r>
            <a:endParaRPr kumimoji="1" lang="en-US" altLang="zh-CN" sz="2800" b="1" dirty="0">
              <a:latin typeface="+mn-lt"/>
              <a:ea typeface="黑体" panose="02010609060101010101" pitchFamily="2" charset="-122"/>
            </a:endParaRPr>
          </a:p>
        </p:txBody>
      </p:sp>
      <p:sp>
        <p:nvSpPr>
          <p:cNvPr id="348200" name="Text Box 40"/>
          <p:cNvSpPr txBox="1">
            <a:spLocks noChangeArrowheads="1"/>
          </p:cNvSpPr>
          <p:nvPr/>
        </p:nvSpPr>
        <p:spPr bwMode="auto">
          <a:xfrm>
            <a:off x="2237751" y="4189760"/>
            <a:ext cx="4042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anose="02010609060101010101" pitchFamily="2" charset="-122"/>
              </a:rPr>
              <a:t>F</a:t>
            </a:r>
            <a:endParaRPr kumimoji="1" lang="en-US" altLang="zh-CN" sz="2800" b="1">
              <a:latin typeface="+mn-lt"/>
              <a:ea typeface="黑体" panose="02010609060101010101" pitchFamily="2" charset="-122"/>
            </a:endParaRPr>
          </a:p>
        </p:txBody>
      </p:sp>
      <p:sp>
        <p:nvSpPr>
          <p:cNvPr id="348201" name="Text Box 41"/>
          <p:cNvSpPr txBox="1">
            <a:spLocks noChangeArrowheads="1"/>
          </p:cNvSpPr>
          <p:nvPr/>
        </p:nvSpPr>
        <p:spPr bwMode="auto">
          <a:xfrm>
            <a:off x="467869" y="1548160"/>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anose="02010609060101010101" pitchFamily="2" charset="-122"/>
              </a:rPr>
              <a:t>运行</a:t>
            </a:r>
            <a:endParaRPr kumimoji="1" lang="zh-CN" altLang="en-US" sz="2800" b="1">
              <a:latin typeface="+mn-lt"/>
              <a:ea typeface="黑体" panose="02010609060101010101" pitchFamily="2" charset="-122"/>
            </a:endParaRPr>
          </a:p>
          <a:p>
            <a:pPr algn="ctr"/>
            <a:r>
              <a:rPr kumimoji="1" lang="en-US" altLang="zh-CN" sz="2800" b="1">
                <a:latin typeface="+mn-lt"/>
                <a:ea typeface="黑体" panose="02010609060101010101" pitchFamily="2" charset="-122"/>
              </a:rPr>
              <a:t>P2P </a:t>
            </a:r>
            <a:r>
              <a:rPr kumimoji="1" lang="zh-CN" altLang="en-US" sz="2800" b="1">
                <a:latin typeface="+mn-lt"/>
                <a:ea typeface="黑体" panose="02010609060101010101" pitchFamily="2" charset="-122"/>
              </a:rPr>
              <a:t>程序</a:t>
            </a:r>
            <a:endParaRPr kumimoji="1" lang="zh-CN" altLang="en-US" sz="2800" b="1">
              <a:latin typeface="+mn-lt"/>
              <a:ea typeface="黑体" panose="02010609060101010101" pitchFamily="2" charset="-122"/>
            </a:endParaRPr>
          </a:p>
        </p:txBody>
      </p:sp>
      <p:sp>
        <p:nvSpPr>
          <p:cNvPr id="348202" name="Text Box 42"/>
          <p:cNvSpPr txBox="1">
            <a:spLocks noChangeArrowheads="1"/>
          </p:cNvSpPr>
          <p:nvPr/>
        </p:nvSpPr>
        <p:spPr bwMode="auto">
          <a:xfrm>
            <a:off x="691441" y="4858097"/>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anose="02010609060101010101" pitchFamily="2" charset="-122"/>
              </a:rPr>
              <a:t>运行</a:t>
            </a:r>
            <a:endParaRPr kumimoji="1" lang="zh-CN" altLang="en-US" sz="2800" b="1">
              <a:latin typeface="+mn-lt"/>
              <a:ea typeface="黑体" panose="02010609060101010101" pitchFamily="2" charset="-122"/>
            </a:endParaRPr>
          </a:p>
          <a:p>
            <a:pPr algn="ctr"/>
            <a:r>
              <a:rPr kumimoji="1" lang="en-US" altLang="zh-CN" sz="2800" b="1">
                <a:latin typeface="+mn-lt"/>
                <a:ea typeface="黑体" panose="02010609060101010101" pitchFamily="2" charset="-122"/>
              </a:rPr>
              <a:t>P2P </a:t>
            </a:r>
            <a:r>
              <a:rPr kumimoji="1" lang="zh-CN" altLang="en-US" sz="2800" b="1">
                <a:latin typeface="+mn-lt"/>
                <a:ea typeface="黑体" panose="02010609060101010101" pitchFamily="2" charset="-122"/>
              </a:rPr>
              <a:t>程序</a:t>
            </a:r>
            <a:endParaRPr kumimoji="1" lang="zh-CN" altLang="en-US" sz="2800" b="1">
              <a:latin typeface="+mn-lt"/>
              <a:ea typeface="黑体" panose="02010609060101010101" pitchFamily="2" charset="-122"/>
            </a:endParaRPr>
          </a:p>
        </p:txBody>
      </p:sp>
      <p:sp>
        <p:nvSpPr>
          <p:cNvPr id="348203" name="Line 43"/>
          <p:cNvSpPr>
            <a:spLocks noChangeShapeType="1"/>
          </p:cNvSpPr>
          <p:nvPr/>
        </p:nvSpPr>
        <p:spPr bwMode="auto">
          <a:xfrm>
            <a:off x="1728693" y="1987897"/>
            <a:ext cx="1872854" cy="2746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48204" name="Line 44"/>
          <p:cNvSpPr>
            <a:spLocks noChangeShapeType="1"/>
          </p:cNvSpPr>
          <p:nvPr/>
        </p:nvSpPr>
        <p:spPr bwMode="auto">
          <a:xfrm flipV="1">
            <a:off x="2096729" y="4972397"/>
            <a:ext cx="601927" cy="1825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48205" name="Line 45"/>
          <p:cNvSpPr>
            <a:spLocks noChangeShapeType="1"/>
          </p:cNvSpPr>
          <p:nvPr/>
        </p:nvSpPr>
        <p:spPr bwMode="auto">
          <a:xfrm flipH="1">
            <a:off x="3199115" y="2262536"/>
            <a:ext cx="3013075" cy="2528887"/>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2" name="矩形 1"/>
          <p:cNvSpPr/>
          <p:nvPr/>
        </p:nvSpPr>
        <p:spPr>
          <a:xfrm>
            <a:off x="1928664" y="303039"/>
            <a:ext cx="6290524" cy="584775"/>
          </a:xfrm>
          <a:prstGeom prst="rect">
            <a:avLst/>
          </a:prstGeom>
          <a:solidFill>
            <a:srgbClr val="FFFF66"/>
          </a:solidFill>
        </p:spPr>
        <p:txBody>
          <a:bodyPr wrap="square">
            <a:spAutoFit/>
          </a:bodyPr>
          <a:lstStyle/>
          <a:p>
            <a:pPr algn="ctr"/>
            <a:r>
              <a:rPr lang="zh-CN" altLang="zh-CN" sz="3200" b="1" dirty="0">
                <a:latin typeface="+mn-lt"/>
                <a:ea typeface="黑体" panose="02010609060101010101" pitchFamily="2" charset="-122"/>
              </a:rPr>
              <a:t>对等连接工作方式（</a:t>
            </a:r>
            <a:r>
              <a:rPr lang="en-US" altLang="zh-CN" sz="3200" b="1" dirty="0" smtClean="0">
                <a:latin typeface="+mn-lt"/>
                <a:ea typeface="黑体" panose="02010609060101010101" pitchFamily="2" charset="-122"/>
              </a:rPr>
              <a:t>P2P </a:t>
            </a:r>
            <a:r>
              <a:rPr lang="zh-CN" altLang="zh-CN" sz="3200" b="1" dirty="0" smtClean="0">
                <a:latin typeface="+mn-lt"/>
                <a:ea typeface="黑体" panose="02010609060101010101" pitchFamily="2" charset="-122"/>
              </a:rPr>
              <a:t>方式</a:t>
            </a:r>
            <a:r>
              <a:rPr lang="zh-CN" altLang="zh-CN" sz="3200" b="1" dirty="0">
                <a:latin typeface="+mn-lt"/>
                <a:ea typeface="黑体" panose="02010609060101010101" pitchFamily="2" charset="-122"/>
              </a:rPr>
              <a:t>）</a:t>
            </a:r>
            <a:endParaRPr lang="zh-CN" altLang="en-US" sz="32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8192"/>
                                        </p:tgtEl>
                                        <p:attrNameLst>
                                          <p:attrName>style.visibility</p:attrName>
                                        </p:attrNameLst>
                                      </p:cBhvr>
                                      <p:to>
                                        <p:strVal val="visible"/>
                                      </p:to>
                                    </p:set>
                                    <p:animEffect transition="in" filter="wipe(up)">
                                      <p:cBhvr>
                                        <p:cTn id="7" dur="1000"/>
                                        <p:tgtEl>
                                          <p:spTgt spid="348192"/>
                                        </p:tgtEl>
                                      </p:cBhvr>
                                    </p:animEffect>
                                  </p:childTnLst>
                                </p:cTn>
                              </p:par>
                            </p:childTnLst>
                          </p:cTn>
                        </p:par>
                        <p:par>
                          <p:cTn id="8" fill="hold">
                            <p:stCondLst>
                              <p:cond delay="1000"/>
                            </p:stCondLst>
                            <p:childTnLst>
                              <p:par>
                                <p:cTn id="9" presetID="22" presetClass="entr" presetSubtype="1" fill="hold" grpId="0" nodeType="afterEffect">
                                  <p:stCondLst>
                                    <p:cond delay="500"/>
                                  </p:stCondLst>
                                  <p:childTnLst>
                                    <p:set>
                                      <p:cBhvr>
                                        <p:cTn id="10" dur="1" fill="hold">
                                          <p:stCondLst>
                                            <p:cond delay="0"/>
                                          </p:stCondLst>
                                        </p:cTn>
                                        <p:tgtEl>
                                          <p:spTgt spid="348205"/>
                                        </p:tgtEl>
                                        <p:attrNameLst>
                                          <p:attrName>style.visibility</p:attrName>
                                        </p:attrNameLst>
                                      </p:cBhvr>
                                      <p:to>
                                        <p:strVal val="visible"/>
                                      </p:to>
                                    </p:set>
                                    <p:animEffect transition="in" filter="wipe(up)">
                                      <p:cBhvr>
                                        <p:cTn id="11" dur="1000"/>
                                        <p:tgtEl>
                                          <p:spTgt spid="348205"/>
                                        </p:tgtEl>
                                      </p:cBhvr>
                                    </p:animEffect>
                                  </p:childTnLst>
                                </p:cTn>
                              </p:par>
                            </p:childTnLst>
                          </p:cTn>
                        </p:par>
                        <p:par>
                          <p:cTn id="12" fill="hold">
                            <p:stCondLst>
                              <p:cond delay="2500"/>
                            </p:stCondLst>
                            <p:childTnLst>
                              <p:par>
                                <p:cTn id="13" presetID="22" presetClass="entr" presetSubtype="4" fill="hold" grpId="0" nodeType="afterEffect">
                                  <p:stCondLst>
                                    <p:cond delay="500"/>
                                  </p:stCondLst>
                                  <p:childTnLst>
                                    <p:set>
                                      <p:cBhvr>
                                        <p:cTn id="14" dur="1" fill="hold">
                                          <p:stCondLst>
                                            <p:cond delay="0"/>
                                          </p:stCondLst>
                                        </p:cTn>
                                        <p:tgtEl>
                                          <p:spTgt spid="348198"/>
                                        </p:tgtEl>
                                        <p:attrNameLst>
                                          <p:attrName>style.visibility</p:attrName>
                                        </p:attrNameLst>
                                      </p:cBhvr>
                                      <p:to>
                                        <p:strVal val="visible"/>
                                      </p:to>
                                    </p:set>
                                    <p:animEffect transition="in" filter="wipe(down)">
                                      <p:cBhvr>
                                        <p:cTn id="15" dur="1000"/>
                                        <p:tgtEl>
                                          <p:spTgt spid="34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2" grpId="0" animBg="1"/>
      <p:bldP spid="348198" grpId="0" animBg="1"/>
      <p:bldP spid="34820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Rectangle 3"/>
          <p:cNvSpPr>
            <a:spLocks noGrp="1" noChangeArrowheads="1"/>
          </p:cNvSpPr>
          <p:nvPr>
            <p:ph type="body" idx="1"/>
          </p:nvPr>
        </p:nvSpPr>
        <p:spPr>
          <a:xfrm>
            <a:off x="504825" y="1220789"/>
            <a:ext cx="4376738" cy="5113337"/>
          </a:xfrm>
          <a:solidFill>
            <a:schemeClr val="bg1"/>
          </a:solidFill>
        </p:spPr>
        <p:txBody>
          <a:bodyPr/>
          <a:lstStyle/>
          <a:p>
            <a:pPr eaLnBrk="1" hangingPunct="1"/>
            <a:r>
              <a:rPr lang="zh-CN" altLang="en-US" sz="2400">
                <a:latin typeface="楷体_GB2312" pitchFamily="49" charset="-122"/>
                <a:ea typeface="楷体_GB2312" pitchFamily="49" charset="-122"/>
              </a:rPr>
              <a:t>终端设备：</a:t>
            </a:r>
            <a:endParaRPr lang="zh-CN" altLang="en-US" sz="2400">
              <a:latin typeface="楷体_GB2312" pitchFamily="49" charset="-122"/>
              <a:ea typeface="楷体_GB2312" pitchFamily="49" charset="-122"/>
            </a:endParaRPr>
          </a:p>
          <a:p>
            <a:pPr lvl="1" eaLnBrk="1" hangingPunct="1"/>
            <a:r>
              <a:rPr lang="zh-CN" altLang="en-US" sz="2400">
                <a:latin typeface="楷体_GB2312" pitchFamily="49" charset="-122"/>
                <a:ea typeface="楷体_GB2312" pitchFamily="49" charset="-122"/>
              </a:rPr>
              <a:t>计算机</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工作站</a:t>
            </a:r>
            <a:r>
              <a:rPr lang="en-US" altLang="zh-CN" sz="2400">
                <a:latin typeface="楷体_GB2312" pitchFamily="49" charset="-122"/>
                <a:ea typeface="楷体_GB2312" pitchFamily="49" charset="-122"/>
              </a:rPr>
              <a:t>, </a:t>
            </a:r>
            <a:r>
              <a:rPr lang="zh-CN" altLang="en-US" sz="2400">
                <a:latin typeface="楷体_GB2312" pitchFamily="49" charset="-122"/>
                <a:ea typeface="楷体_GB2312" pitchFamily="49" charset="-122"/>
              </a:rPr>
              <a:t>服务器</a:t>
            </a:r>
            <a:r>
              <a:rPr lang="en-US" altLang="zh-CN" sz="2400">
                <a:latin typeface="楷体_GB2312" pitchFamily="49" charset="-122"/>
                <a:ea typeface="楷体_GB2312" pitchFamily="49" charset="-122"/>
              </a:rPr>
              <a:t>,PDA</a:t>
            </a:r>
            <a:r>
              <a:rPr lang="zh-CN" altLang="en-US" sz="2400">
                <a:latin typeface="楷体_GB2312" pitchFamily="49" charset="-122"/>
                <a:ea typeface="楷体_GB2312" pitchFamily="49" charset="-122"/>
              </a:rPr>
              <a:t>电话</a:t>
            </a:r>
            <a:r>
              <a:rPr lang="en-US" altLang="zh-CN" sz="2400">
                <a:latin typeface="楷体_GB2312" pitchFamily="49" charset="-122"/>
                <a:ea typeface="楷体_GB2312" pitchFamily="49" charset="-122"/>
              </a:rPr>
              <a:t>, </a:t>
            </a:r>
            <a:r>
              <a:rPr lang="zh-CN" altLang="en-US" sz="2400">
                <a:latin typeface="楷体_GB2312" pitchFamily="49" charset="-122"/>
                <a:ea typeface="楷体_GB2312" pitchFamily="49" charset="-122"/>
              </a:rPr>
              <a:t>智能家电</a:t>
            </a:r>
            <a:endParaRPr lang="zh-CN" altLang="en-US" sz="2400">
              <a:latin typeface="楷体_GB2312" pitchFamily="49" charset="-122"/>
              <a:ea typeface="楷体_GB2312" pitchFamily="49" charset="-122"/>
            </a:endParaRPr>
          </a:p>
          <a:p>
            <a:pPr eaLnBrk="1" hangingPunct="1"/>
            <a:r>
              <a:rPr lang="zh-CN" altLang="en-US" sz="2400">
                <a:latin typeface="楷体_GB2312" pitchFamily="49" charset="-122"/>
                <a:ea typeface="楷体_GB2312" pitchFamily="49" charset="-122"/>
              </a:rPr>
              <a:t>通信链路：</a:t>
            </a:r>
            <a:endParaRPr lang="zh-CN" altLang="en-US" sz="2400">
              <a:latin typeface="楷体_GB2312" pitchFamily="49" charset="-122"/>
              <a:ea typeface="楷体_GB2312" pitchFamily="49" charset="-122"/>
            </a:endParaRPr>
          </a:p>
          <a:p>
            <a:pPr lvl="1" eaLnBrk="1" hangingPunct="1"/>
            <a:r>
              <a:rPr lang="zh-CN" altLang="en-US" sz="2400">
                <a:latin typeface="楷体_GB2312" pitchFamily="49" charset="-122"/>
                <a:ea typeface="楷体_GB2312" pitchFamily="49" charset="-122"/>
              </a:rPr>
              <a:t>光纤</a:t>
            </a:r>
            <a:r>
              <a:rPr lang="en-US" altLang="zh-CN" sz="2400">
                <a:latin typeface="楷体_GB2312" pitchFamily="49" charset="-122"/>
                <a:ea typeface="楷体_GB2312" pitchFamily="49" charset="-122"/>
              </a:rPr>
              <a:t>, </a:t>
            </a:r>
            <a:r>
              <a:rPr lang="zh-CN" altLang="en-US" sz="2400">
                <a:latin typeface="楷体_GB2312" pitchFamily="49" charset="-122"/>
                <a:ea typeface="楷体_GB2312" pitchFamily="49" charset="-122"/>
              </a:rPr>
              <a:t>铜缆</a:t>
            </a:r>
            <a:r>
              <a:rPr lang="en-US" altLang="zh-CN" sz="2400">
                <a:latin typeface="楷体_GB2312" pitchFamily="49" charset="-122"/>
                <a:ea typeface="楷体_GB2312" pitchFamily="49" charset="-122"/>
              </a:rPr>
              <a:t>, </a:t>
            </a:r>
            <a:r>
              <a:rPr lang="zh-CN" altLang="en-US" sz="2400">
                <a:latin typeface="楷体_GB2312" pitchFamily="49" charset="-122"/>
                <a:ea typeface="楷体_GB2312" pitchFamily="49" charset="-122"/>
              </a:rPr>
              <a:t>无线电</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卫星</a:t>
            </a:r>
            <a:endParaRPr lang="zh-CN" altLang="en-US" sz="2400">
              <a:latin typeface="楷体_GB2312" pitchFamily="49" charset="-122"/>
              <a:ea typeface="楷体_GB2312" pitchFamily="49" charset="-122"/>
            </a:endParaRPr>
          </a:p>
          <a:p>
            <a:pPr eaLnBrk="1" hangingPunct="1"/>
            <a:r>
              <a:rPr lang="zh-CN" altLang="en-US" sz="2400">
                <a:latin typeface="楷体_GB2312" pitchFamily="49" charset="-122"/>
                <a:ea typeface="楷体_GB2312" pitchFamily="49" charset="-122"/>
              </a:rPr>
              <a:t>通信设备：</a:t>
            </a:r>
            <a:endParaRPr lang="zh-CN" altLang="en-US" sz="2400">
              <a:latin typeface="楷体_GB2312" pitchFamily="49" charset="-122"/>
              <a:ea typeface="楷体_GB2312" pitchFamily="49" charset="-122"/>
            </a:endParaRPr>
          </a:p>
          <a:p>
            <a:pPr lvl="1" eaLnBrk="1" hangingPunct="1"/>
            <a:r>
              <a:rPr lang="zh-CN" altLang="en-US" sz="2400">
                <a:latin typeface="楷体_GB2312" pitchFamily="49" charset="-122"/>
                <a:ea typeface="楷体_GB2312" pitchFamily="49" charset="-122"/>
              </a:rPr>
              <a:t>交换机、路由器、防火墙等</a:t>
            </a:r>
            <a:endParaRPr lang="zh-CN" altLang="en-US" sz="2400">
              <a:latin typeface="楷体_GB2312" pitchFamily="49" charset="-122"/>
              <a:ea typeface="楷体_GB2312" pitchFamily="49" charset="-122"/>
            </a:endParaRPr>
          </a:p>
          <a:p>
            <a:pPr eaLnBrk="1" hangingPunct="1"/>
            <a:r>
              <a:rPr lang="en-US" altLang="zh-CN" sz="2900">
                <a:latin typeface="楷体_GB2312" pitchFamily="49" charset="-122"/>
                <a:ea typeface="楷体_GB2312" pitchFamily="49" charset="-122"/>
              </a:rPr>
              <a:t>ISPs</a:t>
            </a:r>
            <a:endParaRPr lang="en-US" altLang="zh-CN" sz="2900">
              <a:latin typeface="楷体_GB2312" pitchFamily="49" charset="-122"/>
              <a:ea typeface="楷体_GB2312" pitchFamily="49" charset="-122"/>
            </a:endParaRPr>
          </a:p>
          <a:p>
            <a:pPr lvl="1" eaLnBrk="1" hangingPunct="1">
              <a:buFontTx/>
              <a:buNone/>
            </a:pPr>
            <a:endParaRPr lang="zh-CN" altLang="en-US" sz="2400">
              <a:latin typeface="楷体_GB2312" pitchFamily="49" charset="-122"/>
              <a:ea typeface="楷体_GB2312" pitchFamily="49" charset="-122"/>
            </a:endParaRPr>
          </a:p>
          <a:p>
            <a:pPr eaLnBrk="1" hangingPunct="1"/>
            <a:endParaRPr lang="zh-CN" altLang="en-US" sz="2400">
              <a:latin typeface="楷体_GB2312" pitchFamily="49" charset="-122"/>
              <a:ea typeface="楷体_GB2312" pitchFamily="49" charset="-122"/>
            </a:endParaRPr>
          </a:p>
        </p:txBody>
      </p:sp>
      <p:sp>
        <p:nvSpPr>
          <p:cNvPr id="217092" name="Freeform 4"/>
          <p:cNvSpPr/>
          <p:nvPr/>
        </p:nvSpPr>
        <p:spPr bwMode="auto">
          <a:xfrm>
            <a:off x="7048500" y="2817813"/>
            <a:ext cx="1798638" cy="1674812"/>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CC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093" name="Freeform 5"/>
          <p:cNvSpPr/>
          <p:nvPr/>
        </p:nvSpPr>
        <p:spPr bwMode="auto">
          <a:xfrm>
            <a:off x="5168900" y="2674939"/>
            <a:ext cx="1866900" cy="1589087"/>
          </a:xfrm>
          <a:custGeom>
            <a:avLst/>
            <a:gdLst>
              <a:gd name="T0" fmla="*/ 2147483647 w 1340"/>
              <a:gd name="T1" fmla="*/ 2147483647 h 1191"/>
              <a:gd name="T2" fmla="*/ 2147483647 w 1340"/>
              <a:gd name="T3" fmla="*/ 2147483647 h 1191"/>
              <a:gd name="T4" fmla="*/ 2147483647 w 1340"/>
              <a:gd name="T5" fmla="*/ 2147483647 h 1191"/>
              <a:gd name="T6" fmla="*/ 2147483647 w 1340"/>
              <a:gd name="T7" fmla="*/ 2147483647 h 1191"/>
              <a:gd name="T8" fmla="*/ 2147483647 w 1340"/>
              <a:gd name="T9" fmla="*/ 2147483647 h 1191"/>
              <a:gd name="T10" fmla="*/ 2147483647 w 1340"/>
              <a:gd name="T11" fmla="*/ 2147483647 h 1191"/>
              <a:gd name="T12" fmla="*/ 2147483647 w 1340"/>
              <a:gd name="T13" fmla="*/ 2147483647 h 1191"/>
              <a:gd name="T14" fmla="*/ 2147483647 w 1340"/>
              <a:gd name="T15" fmla="*/ 2147483647 h 1191"/>
              <a:gd name="T16" fmla="*/ 2147483647 w 1340"/>
              <a:gd name="T17" fmla="*/ 2147483647 h 1191"/>
              <a:gd name="T18" fmla="*/ 2147483647 w 1340"/>
              <a:gd name="T19" fmla="*/ 2147483647 h 1191"/>
              <a:gd name="T20" fmla="*/ 2147483647 w 1340"/>
              <a:gd name="T21" fmla="*/ 2147483647 h 1191"/>
              <a:gd name="T22" fmla="*/ 2147483647 w 1340"/>
              <a:gd name="T23" fmla="*/ 2147483647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CC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094" name="Freeform 6"/>
          <p:cNvSpPr/>
          <p:nvPr/>
        </p:nvSpPr>
        <p:spPr bwMode="auto">
          <a:xfrm>
            <a:off x="5537201" y="4127500"/>
            <a:ext cx="2974975" cy="2217738"/>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CC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17095" name="Group 7"/>
          <p:cNvGrpSpPr/>
          <p:nvPr/>
        </p:nvGrpSpPr>
        <p:grpSpPr bwMode="auto">
          <a:xfrm>
            <a:off x="5286376" y="2809875"/>
            <a:ext cx="733425" cy="319088"/>
            <a:chOff x="3552" y="246"/>
            <a:chExt cx="527" cy="248"/>
          </a:xfrm>
        </p:grpSpPr>
        <p:graphicFrame>
          <p:nvGraphicFramePr>
            <p:cNvPr id="17662" name="Object 8"/>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17464" name="Clip" r:id="rId1" imgW="1307465" imgH="1083945" progId="MS_ClipArt_Gallery.2">
                    <p:embed/>
                  </p:oleObj>
                </mc:Choice>
                <mc:Fallback>
                  <p:oleObj name="Clip" r:id="rId1" imgW="1307465" imgH="1083945" progId="MS_ClipArt_Gallery.2">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663" name="Object 9"/>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17465" name="Clip" r:id="rId3" imgW="681990" imgH="480695" progId="MS_ClipArt_Gallery.2">
                    <p:embed/>
                  </p:oleObj>
                </mc:Choice>
                <mc:Fallback>
                  <p:oleObj name="Clip" r:id="rId3" imgW="681990" imgH="480695" progId="MS_ClipArt_Gallery.2">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664" name="Line 10"/>
            <p:cNvSpPr>
              <a:spLocks noChangeShapeType="1"/>
            </p:cNvSpPr>
            <p:nvPr/>
          </p:nvSpPr>
          <p:spPr bwMode="auto">
            <a:xfrm flipV="1">
              <a:off x="3844" y="434"/>
              <a:ext cx="82" cy="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7099" name="Group 11"/>
          <p:cNvGrpSpPr/>
          <p:nvPr/>
        </p:nvGrpSpPr>
        <p:grpSpPr bwMode="auto">
          <a:xfrm>
            <a:off x="5286376" y="3406775"/>
            <a:ext cx="733425" cy="317500"/>
            <a:chOff x="3552" y="246"/>
            <a:chExt cx="527" cy="248"/>
          </a:xfrm>
        </p:grpSpPr>
        <p:graphicFrame>
          <p:nvGraphicFramePr>
            <p:cNvPr id="17659" name="Object 12"/>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17466" name="Clip" r:id="rId5" imgW="1307465" imgH="1083945" progId="MS_ClipArt_Gallery.2">
                    <p:embed/>
                  </p:oleObj>
                </mc:Choice>
                <mc:Fallback>
                  <p:oleObj name="Clip" r:id="rId5" imgW="1307465" imgH="1083945" progId="MS_ClipArt_Gallery.2">
                    <p:embed/>
                    <p:pic>
                      <p:nvPicPr>
                        <p:cNvPr id="0" name="Object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660" name="Object 13"/>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17467" name="Clip" r:id="rId6" imgW="681990" imgH="480695" progId="MS_ClipArt_Gallery.2">
                    <p:embed/>
                  </p:oleObj>
                </mc:Choice>
                <mc:Fallback>
                  <p:oleObj name="Clip" r:id="rId6" imgW="681990" imgH="480695" progId="MS_ClipArt_Gallery.2">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661" name="Line 14"/>
            <p:cNvSpPr>
              <a:spLocks noChangeShapeType="1"/>
            </p:cNvSpPr>
            <p:nvPr/>
          </p:nvSpPr>
          <p:spPr bwMode="auto">
            <a:xfrm flipV="1">
              <a:off x="3844" y="434"/>
              <a:ext cx="82" cy="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7103" name="Group 15"/>
          <p:cNvGrpSpPr/>
          <p:nvPr/>
        </p:nvGrpSpPr>
        <p:grpSpPr bwMode="auto">
          <a:xfrm>
            <a:off x="5662613" y="3192463"/>
            <a:ext cx="69850" cy="214312"/>
            <a:chOff x="3842" y="406"/>
            <a:chExt cx="51" cy="167"/>
          </a:xfrm>
        </p:grpSpPr>
        <p:sp>
          <p:nvSpPr>
            <p:cNvPr id="17656" name="Oval 16"/>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7657" name="Oval 17"/>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7658" name="Oval 18"/>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grpSp>
        <p:nvGrpSpPr>
          <p:cNvPr id="217107" name="Group 19"/>
          <p:cNvGrpSpPr/>
          <p:nvPr/>
        </p:nvGrpSpPr>
        <p:grpSpPr bwMode="auto">
          <a:xfrm>
            <a:off x="6132513" y="3695700"/>
            <a:ext cx="209550" cy="395288"/>
            <a:chOff x="4180" y="783"/>
            <a:chExt cx="150" cy="307"/>
          </a:xfrm>
        </p:grpSpPr>
        <p:sp>
          <p:nvSpPr>
            <p:cNvPr id="17648" name="AutoShape 20"/>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7649" name="Rectangle 21"/>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7650" name="Rectangle 22"/>
            <p:cNvSpPr>
              <a:spLocks noChangeArrowheads="1"/>
            </p:cNvSpPr>
            <p:nvPr/>
          </p:nvSpPr>
          <p:spPr bwMode="auto">
            <a:xfrm>
              <a:off x="4181" y="852"/>
              <a:ext cx="95" cy="236"/>
            </a:xfrm>
            <a:prstGeom prst="rect">
              <a:avLst/>
            </a:prstGeom>
            <a:solidFill>
              <a:srgbClr val="33CC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7651" name="AutoShape 2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7652" name="Line 24"/>
            <p:cNvSpPr>
              <a:spLocks noChangeShapeType="1"/>
            </p:cNvSpPr>
            <p:nvPr/>
          </p:nvSpPr>
          <p:spPr bwMode="auto">
            <a:xfrm>
              <a:off x="4330" y="788"/>
              <a:ext cx="0" cy="23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53" name="Line 25"/>
            <p:cNvSpPr>
              <a:spLocks noChangeShapeType="1"/>
            </p:cNvSpPr>
            <p:nvPr/>
          </p:nvSpPr>
          <p:spPr bwMode="auto">
            <a:xfrm flipH="1">
              <a:off x="4276" y="1019"/>
              <a:ext cx="54" cy="6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54" name="Rectangle 26"/>
            <p:cNvSpPr>
              <a:spLocks noChangeArrowheads="1"/>
            </p:cNvSpPr>
            <p:nvPr/>
          </p:nvSpPr>
          <p:spPr bwMode="auto">
            <a:xfrm>
              <a:off x="4193" y="883"/>
              <a:ext cx="63" cy="136"/>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7655" name="Rectangle 27"/>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grpSp>
        <p:nvGrpSpPr>
          <p:cNvPr id="217116" name="Group 28"/>
          <p:cNvGrpSpPr/>
          <p:nvPr/>
        </p:nvGrpSpPr>
        <p:grpSpPr bwMode="auto">
          <a:xfrm rot="16200000">
            <a:off x="6445251" y="3773488"/>
            <a:ext cx="80962" cy="233363"/>
            <a:chOff x="3842" y="406"/>
            <a:chExt cx="51" cy="167"/>
          </a:xfrm>
        </p:grpSpPr>
        <p:sp>
          <p:nvSpPr>
            <p:cNvPr id="17645" name="Oval 29"/>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7646" name="Oval 30"/>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7647" name="Oval 31"/>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sp>
        <p:nvSpPr>
          <p:cNvPr id="217120" name="Line 32"/>
          <p:cNvSpPr>
            <a:spLocks noChangeShapeType="1"/>
          </p:cNvSpPr>
          <p:nvPr/>
        </p:nvSpPr>
        <p:spPr bwMode="auto">
          <a:xfrm>
            <a:off x="6269038" y="3603625"/>
            <a:ext cx="495300" cy="15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21" name="Line 33"/>
          <p:cNvSpPr>
            <a:spLocks noChangeShapeType="1"/>
          </p:cNvSpPr>
          <p:nvPr/>
        </p:nvSpPr>
        <p:spPr bwMode="auto">
          <a:xfrm>
            <a:off x="6272214" y="3600450"/>
            <a:ext cx="1587" cy="952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22" name="Line 34"/>
          <p:cNvSpPr>
            <a:spLocks noChangeShapeType="1"/>
          </p:cNvSpPr>
          <p:nvPr/>
        </p:nvSpPr>
        <p:spPr bwMode="auto">
          <a:xfrm>
            <a:off x="6767514" y="3598863"/>
            <a:ext cx="1587" cy="825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23" name="Line 35"/>
          <p:cNvSpPr>
            <a:spLocks noChangeShapeType="1"/>
          </p:cNvSpPr>
          <p:nvPr/>
        </p:nvSpPr>
        <p:spPr bwMode="auto">
          <a:xfrm>
            <a:off x="5969001" y="3063875"/>
            <a:ext cx="288925" cy="2667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24" name="Line 36"/>
          <p:cNvSpPr>
            <a:spLocks noChangeShapeType="1"/>
          </p:cNvSpPr>
          <p:nvPr/>
        </p:nvSpPr>
        <p:spPr bwMode="auto">
          <a:xfrm flipV="1">
            <a:off x="5981701" y="3349625"/>
            <a:ext cx="276225" cy="3302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25" name="Line 37"/>
          <p:cNvSpPr>
            <a:spLocks noChangeShapeType="1"/>
          </p:cNvSpPr>
          <p:nvPr/>
        </p:nvSpPr>
        <p:spPr bwMode="auto">
          <a:xfrm flipV="1">
            <a:off x="6508750" y="3435351"/>
            <a:ext cx="1588" cy="16351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17126" name="Group 38"/>
          <p:cNvGrpSpPr/>
          <p:nvPr/>
        </p:nvGrpSpPr>
        <p:grpSpPr bwMode="auto">
          <a:xfrm>
            <a:off x="6627813" y="3675063"/>
            <a:ext cx="209550" cy="393700"/>
            <a:chOff x="4180" y="783"/>
            <a:chExt cx="150" cy="307"/>
          </a:xfrm>
        </p:grpSpPr>
        <p:sp>
          <p:nvSpPr>
            <p:cNvPr id="17637" name="AutoShape 39"/>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7638" name="Rectangle 40"/>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7639" name="Rectangle 41"/>
            <p:cNvSpPr>
              <a:spLocks noChangeArrowheads="1"/>
            </p:cNvSpPr>
            <p:nvPr/>
          </p:nvSpPr>
          <p:spPr bwMode="auto">
            <a:xfrm>
              <a:off x="4181" y="852"/>
              <a:ext cx="95" cy="236"/>
            </a:xfrm>
            <a:prstGeom prst="rect">
              <a:avLst/>
            </a:prstGeom>
            <a:solidFill>
              <a:srgbClr val="33CC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7640" name="AutoShape 4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7641" name="Line 43"/>
            <p:cNvSpPr>
              <a:spLocks noChangeShapeType="1"/>
            </p:cNvSpPr>
            <p:nvPr/>
          </p:nvSpPr>
          <p:spPr bwMode="auto">
            <a:xfrm>
              <a:off x="4330" y="788"/>
              <a:ext cx="0" cy="23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42" name="Line 44"/>
            <p:cNvSpPr>
              <a:spLocks noChangeShapeType="1"/>
            </p:cNvSpPr>
            <p:nvPr/>
          </p:nvSpPr>
          <p:spPr bwMode="auto">
            <a:xfrm flipH="1">
              <a:off x="4276" y="1019"/>
              <a:ext cx="54" cy="6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43" name="Rectangle 45"/>
            <p:cNvSpPr>
              <a:spLocks noChangeArrowheads="1"/>
            </p:cNvSpPr>
            <p:nvPr/>
          </p:nvSpPr>
          <p:spPr bwMode="auto">
            <a:xfrm>
              <a:off x="4193" y="883"/>
              <a:ext cx="63" cy="136"/>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7644" name="Rectangle 46"/>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grpSp>
        <p:nvGrpSpPr>
          <p:cNvPr id="217135" name="Group 47"/>
          <p:cNvGrpSpPr/>
          <p:nvPr/>
        </p:nvGrpSpPr>
        <p:grpSpPr bwMode="auto">
          <a:xfrm>
            <a:off x="5670551" y="4292601"/>
            <a:ext cx="479425" cy="925513"/>
            <a:chOff x="3314" y="1248"/>
            <a:chExt cx="344" cy="694"/>
          </a:xfrm>
        </p:grpSpPr>
        <p:graphicFrame>
          <p:nvGraphicFramePr>
            <p:cNvPr id="17628" name="Object 48"/>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17468" name="Clip" r:id="rId7" imgW="1307465" imgH="1083945" progId="MS_ClipArt_Gallery.2">
                    <p:embed/>
                  </p:oleObj>
                </mc:Choice>
                <mc:Fallback>
                  <p:oleObj name="Clip" r:id="rId7" imgW="1307465" imgH="1083945" progId="MS_ClipArt_Gallery.2">
                    <p:embed/>
                    <p:pic>
                      <p:nvPicPr>
                        <p:cNvPr id="0" name="Object 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629" name="Line 49"/>
            <p:cNvSpPr>
              <a:spLocks noChangeShapeType="1"/>
            </p:cNvSpPr>
            <p:nvPr/>
          </p:nvSpPr>
          <p:spPr bwMode="auto">
            <a:xfrm flipV="1">
              <a:off x="3606" y="1433"/>
              <a:ext cx="52" cy="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7630" name="Object 50"/>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17469" name="Clip" r:id="rId8" imgW="1307465" imgH="1083945" progId="MS_ClipArt_Gallery.2">
                    <p:embed/>
                  </p:oleObj>
                </mc:Choice>
                <mc:Fallback>
                  <p:oleObj name="Clip" r:id="rId8" imgW="1307465" imgH="1083945" progId="MS_ClipArt_Gallery.2">
                    <p:embed/>
                    <p:pic>
                      <p:nvPicPr>
                        <p:cNvPr id="0" name="Object 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631" name="Line 51"/>
            <p:cNvSpPr>
              <a:spLocks noChangeShapeType="1"/>
            </p:cNvSpPr>
            <p:nvPr/>
          </p:nvSpPr>
          <p:spPr bwMode="auto">
            <a:xfrm flipV="1">
              <a:off x="3606" y="1882"/>
              <a:ext cx="52" cy="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7632" name="Group 52"/>
            <p:cNvGrpSpPr/>
            <p:nvPr/>
          </p:nvGrpSpPr>
          <p:grpSpPr bwMode="auto">
            <a:xfrm>
              <a:off x="3404" y="1504"/>
              <a:ext cx="51" cy="167"/>
              <a:chOff x="3842" y="406"/>
              <a:chExt cx="51" cy="167"/>
            </a:xfrm>
          </p:grpSpPr>
          <p:sp>
            <p:nvSpPr>
              <p:cNvPr id="17634" name="Oval 53"/>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7635" name="Oval 54"/>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7636" name="Oval 55"/>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sp>
          <p:nvSpPr>
            <p:cNvPr id="17633" name="Line 56"/>
            <p:cNvSpPr>
              <a:spLocks noChangeShapeType="1"/>
            </p:cNvSpPr>
            <p:nvPr/>
          </p:nvSpPr>
          <p:spPr bwMode="auto">
            <a:xfrm>
              <a:off x="3654" y="1431"/>
              <a:ext cx="0" cy="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217145" name="Object 57"/>
          <p:cNvGraphicFramePr>
            <a:graphicFrameLocks noChangeAspect="1"/>
          </p:cNvGraphicFramePr>
          <p:nvPr/>
        </p:nvGraphicFramePr>
        <p:xfrm>
          <a:off x="6538913" y="5302250"/>
          <a:ext cx="417512" cy="331788"/>
        </p:xfrm>
        <a:graphic>
          <a:graphicData uri="http://schemas.openxmlformats.org/presentationml/2006/ole">
            <mc:AlternateContent xmlns:mc="http://schemas.openxmlformats.org/markup-compatibility/2006">
              <mc:Choice xmlns:v="urn:schemas-microsoft-com:vml" Requires="v">
                <p:oleObj spid="_x0000_s17470" name="Clip" r:id="rId9" imgW="1307465" imgH="1083945" progId="MS_ClipArt_Gallery.2">
                  <p:embed/>
                </p:oleObj>
              </mc:Choice>
              <mc:Fallback>
                <p:oleObj name="Clip" r:id="rId9" imgW="1307465" imgH="1083945" progId="MS_ClipArt_Gallery.2">
                  <p:embed/>
                  <p:pic>
                    <p:nvPicPr>
                      <p:cNvPr id="0" name="Object 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8913" y="5302250"/>
                        <a:ext cx="417512"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7146" name="Object 58"/>
          <p:cNvGraphicFramePr>
            <a:graphicFrameLocks noChangeAspect="1"/>
          </p:cNvGraphicFramePr>
          <p:nvPr/>
        </p:nvGraphicFramePr>
        <p:xfrm>
          <a:off x="5924551" y="5291138"/>
          <a:ext cx="415925" cy="330200"/>
        </p:xfrm>
        <a:graphic>
          <a:graphicData uri="http://schemas.openxmlformats.org/presentationml/2006/ole">
            <mc:AlternateContent xmlns:mc="http://schemas.openxmlformats.org/markup-compatibility/2006">
              <mc:Choice xmlns:v="urn:schemas-microsoft-com:vml" Requires="v">
                <p:oleObj spid="_x0000_s17471" name="Clip" r:id="rId10" imgW="1307465" imgH="1083945" progId="MS_ClipArt_Gallery.2">
                  <p:embed/>
                </p:oleObj>
              </mc:Choice>
              <mc:Fallback>
                <p:oleObj name="Clip" r:id="rId10" imgW="1307465" imgH="1083945" progId="MS_ClipArt_Gallery.2">
                  <p:embed/>
                  <p:pic>
                    <p:nvPicPr>
                      <p:cNvPr id="0" name="Object 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4551" y="5291138"/>
                        <a:ext cx="415925"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7147" name="Oval 59"/>
          <p:cNvSpPr>
            <a:spLocks noChangeArrowheads="1"/>
          </p:cNvSpPr>
          <p:nvPr/>
        </p:nvSpPr>
        <p:spPr bwMode="auto">
          <a:xfrm rot="16200000">
            <a:off x="6341269" y="5395119"/>
            <a:ext cx="63500" cy="6508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217148" name="Oval 60"/>
          <p:cNvSpPr>
            <a:spLocks noChangeArrowheads="1"/>
          </p:cNvSpPr>
          <p:nvPr/>
        </p:nvSpPr>
        <p:spPr bwMode="auto">
          <a:xfrm rot="16200000">
            <a:off x="6426201" y="5392738"/>
            <a:ext cx="63500" cy="66675"/>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217149" name="Oval 61"/>
          <p:cNvSpPr>
            <a:spLocks noChangeArrowheads="1"/>
          </p:cNvSpPr>
          <p:nvPr/>
        </p:nvSpPr>
        <p:spPr bwMode="auto">
          <a:xfrm rot="16200000">
            <a:off x="6503194" y="5398294"/>
            <a:ext cx="63500" cy="6508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217150" name="Line 62"/>
          <p:cNvSpPr>
            <a:spLocks noChangeShapeType="1"/>
          </p:cNvSpPr>
          <p:nvPr/>
        </p:nvSpPr>
        <p:spPr bwMode="auto">
          <a:xfrm rot="16200000">
            <a:off x="6763545" y="5277645"/>
            <a:ext cx="60325" cy="158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51" name="Line 63"/>
          <p:cNvSpPr>
            <a:spLocks noChangeShapeType="1"/>
          </p:cNvSpPr>
          <p:nvPr/>
        </p:nvSpPr>
        <p:spPr bwMode="auto">
          <a:xfrm rot="5400000" flipH="1">
            <a:off x="6137275" y="5268913"/>
            <a:ext cx="6350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52" name="Line 64"/>
          <p:cNvSpPr>
            <a:spLocks noChangeShapeType="1"/>
          </p:cNvSpPr>
          <p:nvPr/>
        </p:nvSpPr>
        <p:spPr bwMode="auto">
          <a:xfrm rot="16200000" flipV="1">
            <a:off x="6484144" y="4929982"/>
            <a:ext cx="0" cy="62706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53" name="Line 65"/>
          <p:cNvSpPr>
            <a:spLocks noChangeShapeType="1"/>
          </p:cNvSpPr>
          <p:nvPr/>
        </p:nvSpPr>
        <p:spPr bwMode="auto">
          <a:xfrm flipV="1">
            <a:off x="6149976" y="4868864"/>
            <a:ext cx="93663" cy="317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54" name="Line 66"/>
          <p:cNvSpPr>
            <a:spLocks noChangeShapeType="1"/>
          </p:cNvSpPr>
          <p:nvPr/>
        </p:nvSpPr>
        <p:spPr bwMode="auto">
          <a:xfrm>
            <a:off x="6751638" y="4914900"/>
            <a:ext cx="303212" cy="3873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55" name="Line 67"/>
          <p:cNvSpPr>
            <a:spLocks noChangeShapeType="1"/>
          </p:cNvSpPr>
          <p:nvPr/>
        </p:nvSpPr>
        <p:spPr bwMode="auto">
          <a:xfrm flipH="1">
            <a:off x="7546975" y="4911726"/>
            <a:ext cx="279400" cy="39211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17156" name="Object 68"/>
          <p:cNvGraphicFramePr>
            <a:graphicFrameLocks noChangeAspect="1"/>
          </p:cNvGraphicFramePr>
          <p:nvPr/>
        </p:nvGraphicFramePr>
        <p:xfrm>
          <a:off x="7724775" y="4464050"/>
          <a:ext cx="203200" cy="241300"/>
        </p:xfrm>
        <a:graphic>
          <a:graphicData uri="http://schemas.openxmlformats.org/presentationml/2006/ole">
            <mc:AlternateContent xmlns:mc="http://schemas.openxmlformats.org/markup-compatibility/2006">
              <mc:Choice xmlns:v="urn:schemas-microsoft-com:vml" Requires="v">
                <p:oleObj spid="_x0000_s17472" name="Clip" r:id="rId11" imgW="982980" imgH="1208405" progId="MS_ClipArt_Gallery.2">
                  <p:embed/>
                </p:oleObj>
              </mc:Choice>
              <mc:Fallback>
                <p:oleObj name="Clip" r:id="rId11" imgW="982980" imgH="1208405" progId="MS_ClipArt_Gallery.2">
                  <p:embed/>
                  <p:pic>
                    <p:nvPicPr>
                      <p:cNvPr id="0" name="Object 6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24775" y="4464050"/>
                        <a:ext cx="2032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7157" name="Object 69"/>
          <p:cNvGraphicFramePr>
            <a:graphicFrameLocks noChangeAspect="1"/>
          </p:cNvGraphicFramePr>
          <p:nvPr/>
        </p:nvGraphicFramePr>
        <p:xfrm>
          <a:off x="6388100" y="4545013"/>
          <a:ext cx="203200" cy="239712"/>
        </p:xfrm>
        <a:graphic>
          <a:graphicData uri="http://schemas.openxmlformats.org/presentationml/2006/ole">
            <mc:AlternateContent xmlns:mc="http://schemas.openxmlformats.org/markup-compatibility/2006">
              <mc:Choice xmlns:v="urn:schemas-microsoft-com:vml" Requires="v">
                <p:oleObj spid="_x0000_s17473" name="Clip" r:id="rId13" imgW="982980" imgH="1208405" progId="MS_ClipArt_Gallery.2">
                  <p:embed/>
                </p:oleObj>
              </mc:Choice>
              <mc:Fallback>
                <p:oleObj name="Clip" r:id="rId13" imgW="982980" imgH="1208405" progId="MS_ClipArt_Gallery.2">
                  <p:embed/>
                  <p:pic>
                    <p:nvPicPr>
                      <p:cNvPr id="0" name="Object 6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88100" y="4545013"/>
                        <a:ext cx="203200" cy="239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7158" name="Freeform 70"/>
          <p:cNvSpPr/>
          <p:nvPr/>
        </p:nvSpPr>
        <p:spPr bwMode="auto">
          <a:xfrm>
            <a:off x="6469064" y="4321176"/>
            <a:ext cx="1354137" cy="303213"/>
          </a:xfrm>
          <a:custGeom>
            <a:avLst/>
            <a:gdLst>
              <a:gd name="T0" fmla="*/ 0 w 972"/>
              <a:gd name="T1" fmla="*/ 2147483647 h 228"/>
              <a:gd name="T2" fmla="*/ 2147483647 w 972"/>
              <a:gd name="T3" fmla="*/ 2147483647 h 228"/>
              <a:gd name="T4" fmla="*/ 2147483647 w 972"/>
              <a:gd name="T5" fmla="*/ 2147483647 h 228"/>
              <a:gd name="T6" fmla="*/ 0 60000 65536"/>
              <a:gd name="T7" fmla="*/ 0 60000 65536"/>
              <a:gd name="T8" fmla="*/ 0 60000 65536"/>
            </a:gdLst>
            <a:ahLst/>
            <a:cxnLst>
              <a:cxn ang="T6">
                <a:pos x="T0" y="T1"/>
              </a:cxn>
              <a:cxn ang="T7">
                <a:pos x="T2" y="T3"/>
              </a:cxn>
              <a:cxn ang="T8">
                <a:pos x="T4" y="T5"/>
              </a:cxn>
            </a:cxnLst>
            <a:rect l="0" t="0" r="r" b="b"/>
            <a:pathLst>
              <a:path w="972" h="228">
                <a:moveTo>
                  <a:pt x="0" y="228"/>
                </a:moveTo>
                <a:cubicBezTo>
                  <a:pt x="135" y="123"/>
                  <a:pt x="270" y="18"/>
                  <a:pt x="432" y="9"/>
                </a:cubicBezTo>
                <a:cubicBezTo>
                  <a:pt x="594" y="0"/>
                  <a:pt x="783" y="85"/>
                  <a:pt x="972" y="171"/>
                </a:cubicBezTo>
              </a:path>
            </a:pathLst>
          </a:custGeom>
          <a:noFill/>
          <a:ln w="19050" cap="flat" cmpd="sng">
            <a:solidFill>
              <a:schemeClr val="tx1"/>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17159" name="Group 71"/>
          <p:cNvGrpSpPr/>
          <p:nvPr/>
        </p:nvGrpSpPr>
        <p:grpSpPr bwMode="auto">
          <a:xfrm>
            <a:off x="6735763" y="5741989"/>
            <a:ext cx="406400" cy="427037"/>
            <a:chOff x="2870" y="1518"/>
            <a:chExt cx="292" cy="320"/>
          </a:xfrm>
        </p:grpSpPr>
        <p:graphicFrame>
          <p:nvGraphicFramePr>
            <p:cNvPr id="17626" name="Object 72"/>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7474" name="Clip" r:id="rId14" imgW="826770" imgH="840105" progId="MS_ClipArt_Gallery.2">
                    <p:embed/>
                  </p:oleObj>
                </mc:Choice>
                <mc:Fallback>
                  <p:oleObj name="Clip" r:id="rId14" imgW="826770" imgH="840105" progId="MS_ClipArt_Gallery.2">
                    <p:embed/>
                    <p:pic>
                      <p:nvPicPr>
                        <p:cNvPr id="0" name="Object 7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627" name="Object 73"/>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7475" name="Clip" r:id="rId16" imgW="1268095" imgH="1199515" progId="MS_ClipArt_Gallery.2">
                    <p:embed/>
                  </p:oleObj>
                </mc:Choice>
                <mc:Fallback>
                  <p:oleObj name="Clip" r:id="rId16" imgW="1268095" imgH="1199515" progId="MS_ClipArt_Gallery.2">
                    <p:embed/>
                    <p:pic>
                      <p:nvPicPr>
                        <p:cNvPr id="0" name="Object 7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17162" name="Group 74"/>
          <p:cNvGrpSpPr/>
          <p:nvPr/>
        </p:nvGrpSpPr>
        <p:grpSpPr bwMode="auto">
          <a:xfrm>
            <a:off x="7513638" y="5773739"/>
            <a:ext cx="406400" cy="427037"/>
            <a:chOff x="2870" y="1518"/>
            <a:chExt cx="292" cy="320"/>
          </a:xfrm>
        </p:grpSpPr>
        <p:graphicFrame>
          <p:nvGraphicFramePr>
            <p:cNvPr id="17624" name="Object 7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7476" name="Clip" r:id="rId18" imgW="826770" imgH="840105" progId="MS_ClipArt_Gallery.2">
                    <p:embed/>
                  </p:oleObj>
                </mc:Choice>
                <mc:Fallback>
                  <p:oleObj name="Clip" r:id="rId18" imgW="826770" imgH="840105" progId="MS_ClipArt_Gallery.2">
                    <p:embed/>
                    <p:pic>
                      <p:nvPicPr>
                        <p:cNvPr id="0" name="Object 7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625" name="Object 7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7477" name="Clip" r:id="rId19" imgW="1268095" imgH="1199515" progId="MS_ClipArt_Gallery.2">
                    <p:embed/>
                  </p:oleObj>
                </mc:Choice>
                <mc:Fallback>
                  <p:oleObj name="Clip" r:id="rId19" imgW="1268095" imgH="1199515" progId="MS_ClipArt_Gallery.2">
                    <p:embed/>
                    <p:pic>
                      <p:nvPicPr>
                        <p:cNvPr id="0" name="Object 7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17165" name="Group 77"/>
          <p:cNvGrpSpPr/>
          <p:nvPr/>
        </p:nvGrpSpPr>
        <p:grpSpPr bwMode="auto">
          <a:xfrm>
            <a:off x="7099301" y="5489575"/>
            <a:ext cx="379413" cy="376238"/>
            <a:chOff x="4733" y="2082"/>
            <a:chExt cx="272" cy="282"/>
          </a:xfrm>
        </p:grpSpPr>
        <p:graphicFrame>
          <p:nvGraphicFramePr>
            <p:cNvPr id="17622" name="Object 78"/>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17478" name="Clip" r:id="rId20" imgW="826770" imgH="840105" progId="MS_ClipArt_Gallery.2">
                    <p:embed/>
                  </p:oleObj>
                </mc:Choice>
                <mc:Fallback>
                  <p:oleObj name="Clip" r:id="rId20" imgW="826770" imgH="840105" progId="MS_ClipArt_Gallery.2">
                    <p:embed/>
                    <p:pic>
                      <p:nvPicPr>
                        <p:cNvPr id="0" name="Object 7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623" name="Rectangle 79"/>
            <p:cNvSpPr>
              <a:spLocks noChangeArrowheads="1"/>
            </p:cNvSpPr>
            <p:nvPr/>
          </p:nvSpPr>
          <p:spPr bwMode="auto">
            <a:xfrm>
              <a:off x="4812" y="2181"/>
              <a:ext cx="192" cy="183"/>
            </a:xfrm>
            <a:prstGeom prst="rect">
              <a:avLst/>
            </a:prstGeom>
            <a:solidFill>
              <a:srgbClr val="33CC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sp>
        <p:nvSpPr>
          <p:cNvPr id="217168" name="Line 80"/>
          <p:cNvSpPr>
            <a:spLocks noChangeShapeType="1"/>
          </p:cNvSpPr>
          <p:nvPr/>
        </p:nvSpPr>
        <p:spPr bwMode="auto">
          <a:xfrm>
            <a:off x="7405688" y="5394326"/>
            <a:ext cx="0" cy="22701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17169" name="Group 81"/>
          <p:cNvGrpSpPr/>
          <p:nvPr/>
        </p:nvGrpSpPr>
        <p:grpSpPr bwMode="auto">
          <a:xfrm>
            <a:off x="8126413" y="4816476"/>
            <a:ext cx="207962" cy="411163"/>
            <a:chOff x="4180" y="783"/>
            <a:chExt cx="150" cy="307"/>
          </a:xfrm>
        </p:grpSpPr>
        <p:sp>
          <p:nvSpPr>
            <p:cNvPr id="17614" name="AutoShape 82"/>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7615" name="Rectangle 83"/>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7616" name="Rectangle 84"/>
            <p:cNvSpPr>
              <a:spLocks noChangeArrowheads="1"/>
            </p:cNvSpPr>
            <p:nvPr/>
          </p:nvSpPr>
          <p:spPr bwMode="auto">
            <a:xfrm>
              <a:off x="4181" y="852"/>
              <a:ext cx="95" cy="236"/>
            </a:xfrm>
            <a:prstGeom prst="rect">
              <a:avLst/>
            </a:prstGeom>
            <a:solidFill>
              <a:srgbClr val="33CC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7617" name="AutoShape 8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7618" name="Line 86"/>
            <p:cNvSpPr>
              <a:spLocks noChangeShapeType="1"/>
            </p:cNvSpPr>
            <p:nvPr/>
          </p:nvSpPr>
          <p:spPr bwMode="auto">
            <a:xfrm>
              <a:off x="4330" y="788"/>
              <a:ext cx="0" cy="23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9" name="Line 87"/>
            <p:cNvSpPr>
              <a:spLocks noChangeShapeType="1"/>
            </p:cNvSpPr>
            <p:nvPr/>
          </p:nvSpPr>
          <p:spPr bwMode="auto">
            <a:xfrm flipH="1">
              <a:off x="4276" y="1019"/>
              <a:ext cx="54" cy="6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0" name="Rectangle 88"/>
            <p:cNvSpPr>
              <a:spLocks noChangeArrowheads="1"/>
            </p:cNvSpPr>
            <p:nvPr/>
          </p:nvSpPr>
          <p:spPr bwMode="auto">
            <a:xfrm>
              <a:off x="4193" y="883"/>
              <a:ext cx="63" cy="136"/>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7621" name="Rectangle 89"/>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grpSp>
        <p:nvGrpSpPr>
          <p:cNvPr id="217178" name="Group 90"/>
          <p:cNvGrpSpPr/>
          <p:nvPr/>
        </p:nvGrpSpPr>
        <p:grpSpPr bwMode="auto">
          <a:xfrm>
            <a:off x="8113713" y="5260976"/>
            <a:ext cx="207962" cy="411163"/>
            <a:chOff x="4180" y="783"/>
            <a:chExt cx="150" cy="307"/>
          </a:xfrm>
        </p:grpSpPr>
        <p:sp>
          <p:nvSpPr>
            <p:cNvPr id="17606" name="AutoShape 91"/>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7607" name="Rectangle 92"/>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7608" name="Rectangle 93"/>
            <p:cNvSpPr>
              <a:spLocks noChangeArrowheads="1"/>
            </p:cNvSpPr>
            <p:nvPr/>
          </p:nvSpPr>
          <p:spPr bwMode="auto">
            <a:xfrm>
              <a:off x="4181" y="852"/>
              <a:ext cx="95" cy="236"/>
            </a:xfrm>
            <a:prstGeom prst="rect">
              <a:avLst/>
            </a:prstGeom>
            <a:solidFill>
              <a:srgbClr val="33CC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7609" name="AutoShape 9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7610" name="Line 95"/>
            <p:cNvSpPr>
              <a:spLocks noChangeShapeType="1"/>
            </p:cNvSpPr>
            <p:nvPr/>
          </p:nvSpPr>
          <p:spPr bwMode="auto">
            <a:xfrm>
              <a:off x="4330" y="788"/>
              <a:ext cx="0" cy="23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1" name="Line 96"/>
            <p:cNvSpPr>
              <a:spLocks noChangeShapeType="1"/>
            </p:cNvSpPr>
            <p:nvPr/>
          </p:nvSpPr>
          <p:spPr bwMode="auto">
            <a:xfrm flipH="1">
              <a:off x="4276" y="1019"/>
              <a:ext cx="54" cy="6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2" name="Rectangle 97"/>
            <p:cNvSpPr>
              <a:spLocks noChangeArrowheads="1"/>
            </p:cNvSpPr>
            <p:nvPr/>
          </p:nvSpPr>
          <p:spPr bwMode="auto">
            <a:xfrm>
              <a:off x="4193" y="883"/>
              <a:ext cx="63" cy="136"/>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7613" name="Rectangle 98"/>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sp>
        <p:nvSpPr>
          <p:cNvPr id="217187" name="Line 99"/>
          <p:cNvSpPr>
            <a:spLocks noChangeShapeType="1"/>
          </p:cNvSpPr>
          <p:nvPr/>
        </p:nvSpPr>
        <p:spPr bwMode="auto">
          <a:xfrm rot="5400000" flipH="1">
            <a:off x="7739857" y="5190332"/>
            <a:ext cx="61118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88" name="Line 100"/>
          <p:cNvSpPr>
            <a:spLocks noChangeShapeType="1"/>
          </p:cNvSpPr>
          <p:nvPr/>
        </p:nvSpPr>
        <p:spPr bwMode="auto">
          <a:xfrm rot="16200000">
            <a:off x="8093869" y="5442744"/>
            <a:ext cx="0" cy="1031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89" name="Line 101"/>
          <p:cNvSpPr>
            <a:spLocks noChangeShapeType="1"/>
          </p:cNvSpPr>
          <p:nvPr/>
        </p:nvSpPr>
        <p:spPr bwMode="auto">
          <a:xfrm rot="16200000">
            <a:off x="8083550" y="4973638"/>
            <a:ext cx="0" cy="889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90" name="Line 102"/>
          <p:cNvSpPr>
            <a:spLocks noChangeShapeType="1"/>
          </p:cNvSpPr>
          <p:nvPr/>
        </p:nvSpPr>
        <p:spPr bwMode="auto">
          <a:xfrm flipV="1">
            <a:off x="6762750" y="3114676"/>
            <a:ext cx="458788" cy="20796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91" name="Line 103"/>
          <p:cNvSpPr>
            <a:spLocks noChangeShapeType="1"/>
          </p:cNvSpPr>
          <p:nvPr/>
        </p:nvSpPr>
        <p:spPr bwMode="auto">
          <a:xfrm>
            <a:off x="7697789" y="3098801"/>
            <a:ext cx="485775" cy="20796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92" name="Line 104"/>
          <p:cNvSpPr>
            <a:spLocks noChangeShapeType="1"/>
          </p:cNvSpPr>
          <p:nvPr/>
        </p:nvSpPr>
        <p:spPr bwMode="auto">
          <a:xfrm flipH="1">
            <a:off x="8216900" y="3435350"/>
            <a:ext cx="241300" cy="6810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93" name="Line 105"/>
          <p:cNvSpPr>
            <a:spLocks noChangeShapeType="1"/>
          </p:cNvSpPr>
          <p:nvPr/>
        </p:nvSpPr>
        <p:spPr bwMode="auto">
          <a:xfrm>
            <a:off x="7446963" y="3211513"/>
            <a:ext cx="0" cy="4318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94" name="Line 106"/>
          <p:cNvSpPr>
            <a:spLocks noChangeShapeType="1"/>
          </p:cNvSpPr>
          <p:nvPr/>
        </p:nvSpPr>
        <p:spPr bwMode="auto">
          <a:xfrm>
            <a:off x="7472364" y="3859214"/>
            <a:ext cx="534987" cy="36988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95" name="Line 107"/>
          <p:cNvSpPr>
            <a:spLocks noChangeShapeType="1"/>
          </p:cNvSpPr>
          <p:nvPr/>
        </p:nvSpPr>
        <p:spPr bwMode="auto">
          <a:xfrm flipH="1">
            <a:off x="7932738" y="4324351"/>
            <a:ext cx="266700" cy="36036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96" name="Line 108"/>
          <p:cNvSpPr>
            <a:spLocks noChangeShapeType="1"/>
          </p:cNvSpPr>
          <p:nvPr/>
        </p:nvSpPr>
        <p:spPr bwMode="auto">
          <a:xfrm flipH="1">
            <a:off x="7705725" y="3403601"/>
            <a:ext cx="560388" cy="38417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97" name="Line 109"/>
          <p:cNvSpPr>
            <a:spLocks noChangeShapeType="1"/>
          </p:cNvSpPr>
          <p:nvPr/>
        </p:nvSpPr>
        <p:spPr bwMode="auto">
          <a:xfrm flipH="1">
            <a:off x="7715250" y="2843214"/>
            <a:ext cx="350838" cy="25558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98" name="Line 110"/>
          <p:cNvSpPr>
            <a:spLocks noChangeShapeType="1"/>
          </p:cNvSpPr>
          <p:nvPr/>
        </p:nvSpPr>
        <p:spPr bwMode="auto">
          <a:xfrm flipH="1">
            <a:off x="8432801" y="3019426"/>
            <a:ext cx="201613" cy="17621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99" name="Text Box 111"/>
          <p:cNvSpPr txBox="1">
            <a:spLocks noChangeArrowheads="1"/>
          </p:cNvSpPr>
          <p:nvPr/>
        </p:nvSpPr>
        <p:spPr bwMode="auto">
          <a:xfrm>
            <a:off x="5670550" y="2651126"/>
            <a:ext cx="11874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latinLnBrk="0"/>
            <a:r>
              <a:rPr kumimoji="0" lang="en-US" altLang="zh-CN" sz="2000" b="0">
                <a:solidFill>
                  <a:srgbClr val="FF0000"/>
                </a:solidFill>
                <a:latin typeface="Arial" panose="020B0604020202020204" pitchFamily="34" charset="0"/>
                <a:ea typeface="宋体" panose="02010600030101010101" pitchFamily="2" charset="-122"/>
              </a:rPr>
              <a:t>local ISP</a:t>
            </a:r>
            <a:endParaRPr kumimoji="0" lang="en-US" altLang="zh-CN" b="0">
              <a:latin typeface="Arial" panose="020B0604020202020204" pitchFamily="34" charset="0"/>
              <a:ea typeface="宋体" panose="02010600030101010101" pitchFamily="2" charset="-122"/>
            </a:endParaRPr>
          </a:p>
        </p:txBody>
      </p:sp>
      <p:sp>
        <p:nvSpPr>
          <p:cNvPr id="217200" name="Text Box 112"/>
          <p:cNvSpPr txBox="1">
            <a:spLocks noChangeArrowheads="1"/>
          </p:cNvSpPr>
          <p:nvPr/>
        </p:nvSpPr>
        <p:spPr bwMode="auto">
          <a:xfrm>
            <a:off x="5603876" y="5664200"/>
            <a:ext cx="122501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latinLnBrk="0"/>
            <a:r>
              <a:rPr kumimoji="0" lang="en-US" altLang="zh-CN" sz="2000" b="0">
                <a:solidFill>
                  <a:srgbClr val="FF0000"/>
                </a:solidFill>
                <a:latin typeface="Arial" panose="020B0604020202020204" pitchFamily="34" charset="0"/>
                <a:ea typeface="宋体" panose="02010600030101010101" pitchFamily="2" charset="-122"/>
              </a:rPr>
              <a:t>company</a:t>
            </a:r>
            <a:endParaRPr kumimoji="0" lang="en-US" altLang="zh-CN" sz="2000" b="0">
              <a:solidFill>
                <a:srgbClr val="FF0000"/>
              </a:solidFill>
              <a:latin typeface="Arial" panose="020B0604020202020204" pitchFamily="34" charset="0"/>
              <a:ea typeface="宋体" panose="02010600030101010101" pitchFamily="2" charset="-122"/>
            </a:endParaRPr>
          </a:p>
          <a:p>
            <a:pPr latinLnBrk="0"/>
            <a:r>
              <a:rPr kumimoji="0" lang="en-US" altLang="zh-CN" sz="2000" b="0">
                <a:solidFill>
                  <a:srgbClr val="FF0000"/>
                </a:solidFill>
                <a:latin typeface="Arial" panose="020B0604020202020204" pitchFamily="34" charset="0"/>
                <a:ea typeface="宋体" panose="02010600030101010101" pitchFamily="2" charset="-122"/>
              </a:rPr>
              <a:t>network</a:t>
            </a:r>
            <a:endParaRPr kumimoji="0" lang="en-US" altLang="zh-CN" b="0">
              <a:latin typeface="Arial" panose="020B0604020202020204" pitchFamily="34" charset="0"/>
              <a:ea typeface="宋体" panose="02010600030101010101" pitchFamily="2" charset="-122"/>
            </a:endParaRPr>
          </a:p>
        </p:txBody>
      </p:sp>
      <p:sp>
        <p:nvSpPr>
          <p:cNvPr id="217201" name="Text Box 113"/>
          <p:cNvSpPr txBox="1">
            <a:spLocks noChangeArrowheads="1"/>
          </p:cNvSpPr>
          <p:nvPr/>
        </p:nvSpPr>
        <p:spPr bwMode="auto">
          <a:xfrm>
            <a:off x="7199313" y="3803651"/>
            <a:ext cx="15684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latinLnBrk="0"/>
            <a:r>
              <a:rPr kumimoji="0" lang="en-US" altLang="zh-CN" sz="2000" b="0">
                <a:solidFill>
                  <a:srgbClr val="FF0000"/>
                </a:solidFill>
                <a:latin typeface="Arial" panose="020B0604020202020204" pitchFamily="34" charset="0"/>
                <a:ea typeface="宋体" panose="02010600030101010101" pitchFamily="2" charset="-122"/>
              </a:rPr>
              <a:t>regional ISP</a:t>
            </a:r>
            <a:endParaRPr kumimoji="0" lang="en-US" altLang="zh-CN" sz="2000" b="0">
              <a:solidFill>
                <a:srgbClr val="FF0000"/>
              </a:solidFill>
              <a:latin typeface="Arial" panose="020B0604020202020204" pitchFamily="34" charset="0"/>
              <a:ea typeface="宋体" panose="02010600030101010101" pitchFamily="2" charset="-122"/>
            </a:endParaRPr>
          </a:p>
        </p:txBody>
      </p:sp>
      <p:grpSp>
        <p:nvGrpSpPr>
          <p:cNvPr id="217202" name="Group 114"/>
          <p:cNvGrpSpPr/>
          <p:nvPr/>
        </p:nvGrpSpPr>
        <p:grpSpPr bwMode="auto">
          <a:xfrm>
            <a:off x="5889625" y="1484313"/>
            <a:ext cx="501650" cy="233362"/>
            <a:chOff x="3600" y="219"/>
            <a:chExt cx="360" cy="175"/>
          </a:xfrm>
        </p:grpSpPr>
        <p:sp>
          <p:nvSpPr>
            <p:cNvPr id="17593" name="Oval 115"/>
            <p:cNvSpPr>
              <a:spLocks noChangeArrowheads="1"/>
            </p:cNvSpPr>
            <p:nvPr/>
          </p:nvSpPr>
          <p:spPr bwMode="auto">
            <a:xfrm>
              <a:off x="3603" y="297"/>
              <a:ext cx="357" cy="97"/>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7594" name="Line 116"/>
            <p:cNvSpPr>
              <a:spLocks noChangeShapeType="1"/>
            </p:cNvSpPr>
            <p:nvPr/>
          </p:nvSpPr>
          <p:spPr bwMode="auto">
            <a:xfrm>
              <a:off x="3603"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95" name="Line 117"/>
            <p:cNvSpPr>
              <a:spLocks noChangeShapeType="1"/>
            </p:cNvSpPr>
            <p:nvPr/>
          </p:nvSpPr>
          <p:spPr bwMode="auto">
            <a:xfrm>
              <a:off x="3960"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96" name="Rectangle 118"/>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latinLnBrk="0"/>
              <a:endParaRPr kumimoji="0" lang="zh-CN" altLang="en-US" b="0">
                <a:latin typeface="Arial" panose="020B0604020202020204" pitchFamily="34" charset="0"/>
                <a:ea typeface="宋体" panose="02010600030101010101" pitchFamily="2" charset="-122"/>
              </a:endParaRPr>
            </a:p>
          </p:txBody>
        </p:sp>
        <p:sp>
          <p:nvSpPr>
            <p:cNvPr id="17597" name="Oval 119"/>
            <p:cNvSpPr>
              <a:spLocks noChangeArrowheads="1"/>
            </p:cNvSpPr>
            <p:nvPr/>
          </p:nvSpPr>
          <p:spPr bwMode="auto">
            <a:xfrm>
              <a:off x="3600" y="219"/>
              <a:ext cx="357" cy="113"/>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nvGrpSpPr>
            <p:cNvPr id="17598" name="Group 120"/>
            <p:cNvGrpSpPr/>
            <p:nvPr/>
          </p:nvGrpSpPr>
          <p:grpSpPr bwMode="auto">
            <a:xfrm>
              <a:off x="3686" y="244"/>
              <a:ext cx="177" cy="66"/>
              <a:chOff x="2848" y="848"/>
              <a:chExt cx="140" cy="98"/>
            </a:xfrm>
          </p:grpSpPr>
          <p:sp>
            <p:nvSpPr>
              <p:cNvPr id="17603" name="Line 121"/>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04" name="Line 122"/>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05" name="Line 123"/>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599" name="Group 124"/>
            <p:cNvGrpSpPr/>
            <p:nvPr/>
          </p:nvGrpSpPr>
          <p:grpSpPr bwMode="auto">
            <a:xfrm flipV="1">
              <a:off x="3686" y="243"/>
              <a:ext cx="177" cy="66"/>
              <a:chOff x="2848" y="848"/>
              <a:chExt cx="140" cy="98"/>
            </a:xfrm>
          </p:grpSpPr>
          <p:sp>
            <p:nvSpPr>
              <p:cNvPr id="17600" name="Line 125"/>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01" name="Line 126"/>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02" name="Line 127"/>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17216" name="Group 128"/>
          <p:cNvGrpSpPr/>
          <p:nvPr/>
        </p:nvGrpSpPr>
        <p:grpSpPr bwMode="auto">
          <a:xfrm>
            <a:off x="6111875" y="1989139"/>
            <a:ext cx="209550" cy="409575"/>
            <a:chOff x="4180" y="783"/>
            <a:chExt cx="150" cy="307"/>
          </a:xfrm>
        </p:grpSpPr>
        <p:sp>
          <p:nvSpPr>
            <p:cNvPr id="17585" name="AutoShape 129"/>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7586" name="Rectangle 130"/>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7587" name="Rectangle 131"/>
            <p:cNvSpPr>
              <a:spLocks noChangeArrowheads="1"/>
            </p:cNvSpPr>
            <p:nvPr/>
          </p:nvSpPr>
          <p:spPr bwMode="auto">
            <a:xfrm>
              <a:off x="4181" y="852"/>
              <a:ext cx="95" cy="236"/>
            </a:xfrm>
            <a:prstGeom prst="rect">
              <a:avLst/>
            </a:prstGeom>
            <a:solidFill>
              <a:srgbClr val="33CC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7588" name="AutoShape 13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7589" name="Line 133"/>
            <p:cNvSpPr>
              <a:spLocks noChangeShapeType="1"/>
            </p:cNvSpPr>
            <p:nvPr/>
          </p:nvSpPr>
          <p:spPr bwMode="auto">
            <a:xfrm>
              <a:off x="4330" y="788"/>
              <a:ext cx="0" cy="23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90" name="Line 134"/>
            <p:cNvSpPr>
              <a:spLocks noChangeShapeType="1"/>
            </p:cNvSpPr>
            <p:nvPr/>
          </p:nvSpPr>
          <p:spPr bwMode="auto">
            <a:xfrm flipH="1">
              <a:off x="4276" y="1019"/>
              <a:ext cx="54" cy="6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91" name="Rectangle 135"/>
            <p:cNvSpPr>
              <a:spLocks noChangeArrowheads="1"/>
            </p:cNvSpPr>
            <p:nvPr/>
          </p:nvSpPr>
          <p:spPr bwMode="auto">
            <a:xfrm>
              <a:off x="4193" y="883"/>
              <a:ext cx="63" cy="136"/>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7592" name="Rectangle 136"/>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graphicFrame>
        <p:nvGraphicFramePr>
          <p:cNvPr id="217225" name="Object 137"/>
          <p:cNvGraphicFramePr>
            <a:graphicFrameLocks noChangeAspect="1"/>
          </p:cNvGraphicFramePr>
          <p:nvPr/>
        </p:nvGraphicFramePr>
        <p:xfrm>
          <a:off x="7366001" y="1466850"/>
          <a:ext cx="417513" cy="319088"/>
        </p:xfrm>
        <a:graphic>
          <a:graphicData uri="http://schemas.openxmlformats.org/presentationml/2006/ole">
            <mc:AlternateContent xmlns:mc="http://schemas.openxmlformats.org/markup-compatibility/2006">
              <mc:Choice xmlns:v="urn:schemas-microsoft-com:vml" Requires="v">
                <p:oleObj spid="_x0000_s17479" name="Clip" r:id="rId21" imgW="1307465" imgH="1083945" progId="MS_ClipArt_Gallery.2">
                  <p:embed/>
                </p:oleObj>
              </mc:Choice>
              <mc:Fallback>
                <p:oleObj name="Clip" r:id="rId21" imgW="1307465" imgH="1083945" progId="MS_ClipArt_Gallery.2">
                  <p:embed/>
                  <p:pic>
                    <p:nvPicPr>
                      <p:cNvPr id="0" name="Object 1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6001" y="1466850"/>
                        <a:ext cx="417513" cy="31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7226" name="Group 138"/>
          <p:cNvGrpSpPr/>
          <p:nvPr/>
        </p:nvGrpSpPr>
        <p:grpSpPr bwMode="auto">
          <a:xfrm>
            <a:off x="7304088" y="2073275"/>
            <a:ext cx="406400" cy="427038"/>
            <a:chOff x="2870" y="1518"/>
            <a:chExt cx="292" cy="320"/>
          </a:xfrm>
        </p:grpSpPr>
        <p:graphicFrame>
          <p:nvGraphicFramePr>
            <p:cNvPr id="17583" name="Object 139"/>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7480" name="Clip" r:id="rId22" imgW="826770" imgH="840105" progId="MS_ClipArt_Gallery.2">
                    <p:embed/>
                  </p:oleObj>
                </mc:Choice>
                <mc:Fallback>
                  <p:oleObj name="Clip" r:id="rId22" imgW="826770" imgH="840105" progId="MS_ClipArt_Gallery.2">
                    <p:embed/>
                    <p:pic>
                      <p:nvPicPr>
                        <p:cNvPr id="0" name="Object 13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584" name="Object 140"/>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7481" name="Clip" r:id="rId23" imgW="1268095" imgH="1199515" progId="MS_ClipArt_Gallery.2">
                    <p:embed/>
                  </p:oleObj>
                </mc:Choice>
                <mc:Fallback>
                  <p:oleObj name="Clip" r:id="rId23" imgW="1268095" imgH="1199515" progId="MS_ClipArt_Gallery.2">
                    <p:embed/>
                    <p:pic>
                      <p:nvPicPr>
                        <p:cNvPr id="0" name="Object 14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17229" name="Group 141"/>
          <p:cNvGrpSpPr/>
          <p:nvPr/>
        </p:nvGrpSpPr>
        <p:grpSpPr bwMode="auto">
          <a:xfrm>
            <a:off x="6243638" y="3211513"/>
            <a:ext cx="501650" cy="233362"/>
            <a:chOff x="3600" y="219"/>
            <a:chExt cx="360" cy="175"/>
          </a:xfrm>
        </p:grpSpPr>
        <p:sp>
          <p:nvSpPr>
            <p:cNvPr id="17570" name="Oval 142"/>
            <p:cNvSpPr>
              <a:spLocks noChangeArrowheads="1"/>
            </p:cNvSpPr>
            <p:nvPr/>
          </p:nvSpPr>
          <p:spPr bwMode="auto">
            <a:xfrm>
              <a:off x="3603" y="297"/>
              <a:ext cx="357" cy="97"/>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7571" name="Line 143"/>
            <p:cNvSpPr>
              <a:spLocks noChangeShapeType="1"/>
            </p:cNvSpPr>
            <p:nvPr/>
          </p:nvSpPr>
          <p:spPr bwMode="auto">
            <a:xfrm>
              <a:off x="3603"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72" name="Line 144"/>
            <p:cNvSpPr>
              <a:spLocks noChangeShapeType="1"/>
            </p:cNvSpPr>
            <p:nvPr/>
          </p:nvSpPr>
          <p:spPr bwMode="auto">
            <a:xfrm>
              <a:off x="3960"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73" name="Rectangle 145"/>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latinLnBrk="0"/>
              <a:endParaRPr kumimoji="0" lang="zh-CN" altLang="en-US" b="0">
                <a:latin typeface="Arial" panose="020B0604020202020204" pitchFamily="34" charset="0"/>
                <a:ea typeface="宋体" panose="02010600030101010101" pitchFamily="2" charset="-122"/>
              </a:endParaRPr>
            </a:p>
          </p:txBody>
        </p:sp>
        <p:sp>
          <p:nvSpPr>
            <p:cNvPr id="17574" name="Oval 146"/>
            <p:cNvSpPr>
              <a:spLocks noChangeArrowheads="1"/>
            </p:cNvSpPr>
            <p:nvPr/>
          </p:nvSpPr>
          <p:spPr bwMode="auto">
            <a:xfrm>
              <a:off x="3600" y="219"/>
              <a:ext cx="357" cy="113"/>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nvGrpSpPr>
            <p:cNvPr id="17575" name="Group 147"/>
            <p:cNvGrpSpPr/>
            <p:nvPr/>
          </p:nvGrpSpPr>
          <p:grpSpPr bwMode="auto">
            <a:xfrm>
              <a:off x="3686" y="244"/>
              <a:ext cx="177" cy="66"/>
              <a:chOff x="2848" y="848"/>
              <a:chExt cx="140" cy="98"/>
            </a:xfrm>
          </p:grpSpPr>
          <p:sp>
            <p:nvSpPr>
              <p:cNvPr id="17580" name="Line 148"/>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81" name="Line 149"/>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82" name="Line 150"/>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576" name="Group 151"/>
            <p:cNvGrpSpPr/>
            <p:nvPr/>
          </p:nvGrpSpPr>
          <p:grpSpPr bwMode="auto">
            <a:xfrm flipV="1">
              <a:off x="3686" y="243"/>
              <a:ext cx="177" cy="66"/>
              <a:chOff x="2848" y="848"/>
              <a:chExt cx="140" cy="98"/>
            </a:xfrm>
          </p:grpSpPr>
          <p:sp>
            <p:nvSpPr>
              <p:cNvPr id="17577" name="Line 152"/>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78" name="Line 153"/>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79" name="Line 154"/>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17243" name="Group 155"/>
          <p:cNvGrpSpPr/>
          <p:nvPr/>
        </p:nvGrpSpPr>
        <p:grpSpPr bwMode="auto">
          <a:xfrm>
            <a:off x="7196138" y="2982913"/>
            <a:ext cx="501650" cy="233362"/>
            <a:chOff x="3600" y="219"/>
            <a:chExt cx="360" cy="175"/>
          </a:xfrm>
        </p:grpSpPr>
        <p:sp>
          <p:nvSpPr>
            <p:cNvPr id="17557" name="Oval 156"/>
            <p:cNvSpPr>
              <a:spLocks noChangeArrowheads="1"/>
            </p:cNvSpPr>
            <p:nvPr/>
          </p:nvSpPr>
          <p:spPr bwMode="auto">
            <a:xfrm>
              <a:off x="3603" y="297"/>
              <a:ext cx="357" cy="97"/>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7558" name="Line 157"/>
            <p:cNvSpPr>
              <a:spLocks noChangeShapeType="1"/>
            </p:cNvSpPr>
            <p:nvPr/>
          </p:nvSpPr>
          <p:spPr bwMode="auto">
            <a:xfrm>
              <a:off x="3603"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59" name="Line 158"/>
            <p:cNvSpPr>
              <a:spLocks noChangeShapeType="1"/>
            </p:cNvSpPr>
            <p:nvPr/>
          </p:nvSpPr>
          <p:spPr bwMode="auto">
            <a:xfrm>
              <a:off x="3960"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60" name="Rectangle 159"/>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latinLnBrk="0"/>
              <a:endParaRPr kumimoji="0" lang="zh-CN" altLang="en-US" b="0">
                <a:latin typeface="Arial" panose="020B0604020202020204" pitchFamily="34" charset="0"/>
                <a:ea typeface="宋体" panose="02010600030101010101" pitchFamily="2" charset="-122"/>
              </a:endParaRPr>
            </a:p>
          </p:txBody>
        </p:sp>
        <p:sp>
          <p:nvSpPr>
            <p:cNvPr id="17561" name="Oval 160"/>
            <p:cNvSpPr>
              <a:spLocks noChangeArrowheads="1"/>
            </p:cNvSpPr>
            <p:nvPr/>
          </p:nvSpPr>
          <p:spPr bwMode="auto">
            <a:xfrm>
              <a:off x="3600" y="219"/>
              <a:ext cx="357" cy="113"/>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nvGrpSpPr>
            <p:cNvPr id="17562" name="Group 161"/>
            <p:cNvGrpSpPr/>
            <p:nvPr/>
          </p:nvGrpSpPr>
          <p:grpSpPr bwMode="auto">
            <a:xfrm>
              <a:off x="3686" y="244"/>
              <a:ext cx="177" cy="66"/>
              <a:chOff x="2848" y="848"/>
              <a:chExt cx="140" cy="98"/>
            </a:xfrm>
          </p:grpSpPr>
          <p:sp>
            <p:nvSpPr>
              <p:cNvPr id="17567" name="Line 162"/>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68" name="Line 163"/>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69" name="Line 164"/>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563" name="Group 165"/>
            <p:cNvGrpSpPr/>
            <p:nvPr/>
          </p:nvGrpSpPr>
          <p:grpSpPr bwMode="auto">
            <a:xfrm flipV="1">
              <a:off x="3686" y="243"/>
              <a:ext cx="177" cy="66"/>
              <a:chOff x="2848" y="848"/>
              <a:chExt cx="140" cy="98"/>
            </a:xfrm>
          </p:grpSpPr>
          <p:sp>
            <p:nvSpPr>
              <p:cNvPr id="17564" name="Line 166"/>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65" name="Line 167"/>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66" name="Line 168"/>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17257" name="Group 169"/>
          <p:cNvGrpSpPr/>
          <p:nvPr/>
        </p:nvGrpSpPr>
        <p:grpSpPr bwMode="auto">
          <a:xfrm>
            <a:off x="7213600" y="3640138"/>
            <a:ext cx="501650" cy="233362"/>
            <a:chOff x="3600" y="219"/>
            <a:chExt cx="360" cy="175"/>
          </a:xfrm>
        </p:grpSpPr>
        <p:sp>
          <p:nvSpPr>
            <p:cNvPr id="17544" name="Oval 170"/>
            <p:cNvSpPr>
              <a:spLocks noChangeArrowheads="1"/>
            </p:cNvSpPr>
            <p:nvPr/>
          </p:nvSpPr>
          <p:spPr bwMode="auto">
            <a:xfrm>
              <a:off x="3603" y="297"/>
              <a:ext cx="357" cy="97"/>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7545" name="Line 171"/>
            <p:cNvSpPr>
              <a:spLocks noChangeShapeType="1"/>
            </p:cNvSpPr>
            <p:nvPr/>
          </p:nvSpPr>
          <p:spPr bwMode="auto">
            <a:xfrm>
              <a:off x="3603"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46" name="Line 172"/>
            <p:cNvSpPr>
              <a:spLocks noChangeShapeType="1"/>
            </p:cNvSpPr>
            <p:nvPr/>
          </p:nvSpPr>
          <p:spPr bwMode="auto">
            <a:xfrm>
              <a:off x="3960"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47" name="Rectangle 173"/>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latinLnBrk="0"/>
              <a:endParaRPr kumimoji="0" lang="zh-CN" altLang="en-US" b="0">
                <a:latin typeface="Arial" panose="020B0604020202020204" pitchFamily="34" charset="0"/>
                <a:ea typeface="宋体" panose="02010600030101010101" pitchFamily="2" charset="-122"/>
              </a:endParaRPr>
            </a:p>
          </p:txBody>
        </p:sp>
        <p:sp>
          <p:nvSpPr>
            <p:cNvPr id="17548" name="Oval 174"/>
            <p:cNvSpPr>
              <a:spLocks noChangeArrowheads="1"/>
            </p:cNvSpPr>
            <p:nvPr/>
          </p:nvSpPr>
          <p:spPr bwMode="auto">
            <a:xfrm>
              <a:off x="3600" y="219"/>
              <a:ext cx="357" cy="113"/>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nvGrpSpPr>
            <p:cNvPr id="17549" name="Group 175"/>
            <p:cNvGrpSpPr/>
            <p:nvPr/>
          </p:nvGrpSpPr>
          <p:grpSpPr bwMode="auto">
            <a:xfrm>
              <a:off x="3686" y="244"/>
              <a:ext cx="177" cy="66"/>
              <a:chOff x="2848" y="848"/>
              <a:chExt cx="140" cy="98"/>
            </a:xfrm>
          </p:grpSpPr>
          <p:sp>
            <p:nvSpPr>
              <p:cNvPr id="17554" name="Line 176"/>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55" name="Line 177"/>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56" name="Line 178"/>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550" name="Group 179"/>
            <p:cNvGrpSpPr/>
            <p:nvPr/>
          </p:nvGrpSpPr>
          <p:grpSpPr bwMode="auto">
            <a:xfrm flipV="1">
              <a:off x="3686" y="243"/>
              <a:ext cx="177" cy="66"/>
              <a:chOff x="2848" y="848"/>
              <a:chExt cx="140" cy="98"/>
            </a:xfrm>
          </p:grpSpPr>
          <p:sp>
            <p:nvSpPr>
              <p:cNvPr id="17551" name="Line 180"/>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52" name="Line 181"/>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53" name="Line 182"/>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17271" name="Group 183"/>
          <p:cNvGrpSpPr/>
          <p:nvPr/>
        </p:nvGrpSpPr>
        <p:grpSpPr bwMode="auto">
          <a:xfrm>
            <a:off x="8183563" y="3190876"/>
            <a:ext cx="500062" cy="233363"/>
            <a:chOff x="3600" y="219"/>
            <a:chExt cx="360" cy="175"/>
          </a:xfrm>
        </p:grpSpPr>
        <p:sp>
          <p:nvSpPr>
            <p:cNvPr id="17531" name="Oval 184"/>
            <p:cNvSpPr>
              <a:spLocks noChangeArrowheads="1"/>
            </p:cNvSpPr>
            <p:nvPr/>
          </p:nvSpPr>
          <p:spPr bwMode="auto">
            <a:xfrm>
              <a:off x="3603" y="297"/>
              <a:ext cx="357" cy="97"/>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7532" name="Line 185"/>
            <p:cNvSpPr>
              <a:spLocks noChangeShapeType="1"/>
            </p:cNvSpPr>
            <p:nvPr/>
          </p:nvSpPr>
          <p:spPr bwMode="auto">
            <a:xfrm>
              <a:off x="3603"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33" name="Line 186"/>
            <p:cNvSpPr>
              <a:spLocks noChangeShapeType="1"/>
            </p:cNvSpPr>
            <p:nvPr/>
          </p:nvSpPr>
          <p:spPr bwMode="auto">
            <a:xfrm>
              <a:off x="3960"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34" name="Rectangle 187"/>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latinLnBrk="0"/>
              <a:endParaRPr kumimoji="0" lang="zh-CN" altLang="en-US" b="0">
                <a:latin typeface="Arial" panose="020B0604020202020204" pitchFamily="34" charset="0"/>
                <a:ea typeface="宋体" panose="02010600030101010101" pitchFamily="2" charset="-122"/>
              </a:endParaRPr>
            </a:p>
          </p:txBody>
        </p:sp>
        <p:sp>
          <p:nvSpPr>
            <p:cNvPr id="17535" name="Oval 188"/>
            <p:cNvSpPr>
              <a:spLocks noChangeArrowheads="1"/>
            </p:cNvSpPr>
            <p:nvPr/>
          </p:nvSpPr>
          <p:spPr bwMode="auto">
            <a:xfrm>
              <a:off x="3600" y="219"/>
              <a:ext cx="357" cy="113"/>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nvGrpSpPr>
            <p:cNvPr id="17536" name="Group 189"/>
            <p:cNvGrpSpPr/>
            <p:nvPr/>
          </p:nvGrpSpPr>
          <p:grpSpPr bwMode="auto">
            <a:xfrm>
              <a:off x="3686" y="244"/>
              <a:ext cx="177" cy="66"/>
              <a:chOff x="2848" y="848"/>
              <a:chExt cx="140" cy="98"/>
            </a:xfrm>
          </p:grpSpPr>
          <p:sp>
            <p:nvSpPr>
              <p:cNvPr id="17541" name="Line 190"/>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42" name="Line 191"/>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43" name="Line 192"/>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537" name="Group 193"/>
            <p:cNvGrpSpPr/>
            <p:nvPr/>
          </p:nvGrpSpPr>
          <p:grpSpPr bwMode="auto">
            <a:xfrm flipV="1">
              <a:off x="3686" y="243"/>
              <a:ext cx="177" cy="66"/>
              <a:chOff x="2848" y="848"/>
              <a:chExt cx="140" cy="98"/>
            </a:xfrm>
          </p:grpSpPr>
          <p:sp>
            <p:nvSpPr>
              <p:cNvPr id="17538" name="Line 194"/>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39" name="Line 195"/>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40" name="Line 196"/>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17285" name="Group 197"/>
          <p:cNvGrpSpPr/>
          <p:nvPr/>
        </p:nvGrpSpPr>
        <p:grpSpPr bwMode="auto">
          <a:xfrm>
            <a:off x="7989888" y="4087813"/>
            <a:ext cx="501650" cy="233362"/>
            <a:chOff x="3600" y="219"/>
            <a:chExt cx="360" cy="175"/>
          </a:xfrm>
        </p:grpSpPr>
        <p:sp>
          <p:nvSpPr>
            <p:cNvPr id="17518" name="Oval 198"/>
            <p:cNvSpPr>
              <a:spLocks noChangeArrowheads="1"/>
            </p:cNvSpPr>
            <p:nvPr/>
          </p:nvSpPr>
          <p:spPr bwMode="auto">
            <a:xfrm>
              <a:off x="3603" y="297"/>
              <a:ext cx="357" cy="97"/>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7519" name="Line 199"/>
            <p:cNvSpPr>
              <a:spLocks noChangeShapeType="1"/>
            </p:cNvSpPr>
            <p:nvPr/>
          </p:nvSpPr>
          <p:spPr bwMode="auto">
            <a:xfrm>
              <a:off x="3603"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20" name="Line 200"/>
            <p:cNvSpPr>
              <a:spLocks noChangeShapeType="1"/>
            </p:cNvSpPr>
            <p:nvPr/>
          </p:nvSpPr>
          <p:spPr bwMode="auto">
            <a:xfrm>
              <a:off x="3960"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21" name="Rectangle 201"/>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latinLnBrk="0"/>
              <a:endParaRPr kumimoji="0" lang="zh-CN" altLang="en-US" b="0">
                <a:latin typeface="Arial" panose="020B0604020202020204" pitchFamily="34" charset="0"/>
                <a:ea typeface="宋体" panose="02010600030101010101" pitchFamily="2" charset="-122"/>
              </a:endParaRPr>
            </a:p>
          </p:txBody>
        </p:sp>
        <p:sp>
          <p:nvSpPr>
            <p:cNvPr id="17522" name="Oval 202"/>
            <p:cNvSpPr>
              <a:spLocks noChangeArrowheads="1"/>
            </p:cNvSpPr>
            <p:nvPr/>
          </p:nvSpPr>
          <p:spPr bwMode="auto">
            <a:xfrm>
              <a:off x="3600" y="219"/>
              <a:ext cx="357" cy="113"/>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nvGrpSpPr>
            <p:cNvPr id="17523" name="Group 203"/>
            <p:cNvGrpSpPr/>
            <p:nvPr/>
          </p:nvGrpSpPr>
          <p:grpSpPr bwMode="auto">
            <a:xfrm>
              <a:off x="3686" y="244"/>
              <a:ext cx="177" cy="66"/>
              <a:chOff x="2848" y="848"/>
              <a:chExt cx="140" cy="98"/>
            </a:xfrm>
          </p:grpSpPr>
          <p:sp>
            <p:nvSpPr>
              <p:cNvPr id="17528" name="Line 204"/>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29" name="Line 205"/>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30" name="Line 206"/>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524" name="Group 207"/>
            <p:cNvGrpSpPr/>
            <p:nvPr/>
          </p:nvGrpSpPr>
          <p:grpSpPr bwMode="auto">
            <a:xfrm flipV="1">
              <a:off x="3686" y="243"/>
              <a:ext cx="177" cy="66"/>
              <a:chOff x="2848" y="848"/>
              <a:chExt cx="140" cy="98"/>
            </a:xfrm>
          </p:grpSpPr>
          <p:sp>
            <p:nvSpPr>
              <p:cNvPr id="17525" name="Line 208"/>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26" name="Line 209"/>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27" name="Line 210"/>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17299" name="Group 211"/>
          <p:cNvGrpSpPr/>
          <p:nvPr/>
        </p:nvGrpSpPr>
        <p:grpSpPr bwMode="auto">
          <a:xfrm>
            <a:off x="7656513" y="4673601"/>
            <a:ext cx="501650" cy="233363"/>
            <a:chOff x="3600" y="219"/>
            <a:chExt cx="360" cy="175"/>
          </a:xfrm>
        </p:grpSpPr>
        <p:sp>
          <p:nvSpPr>
            <p:cNvPr id="17505" name="Oval 212"/>
            <p:cNvSpPr>
              <a:spLocks noChangeArrowheads="1"/>
            </p:cNvSpPr>
            <p:nvPr/>
          </p:nvSpPr>
          <p:spPr bwMode="auto">
            <a:xfrm>
              <a:off x="3603" y="297"/>
              <a:ext cx="357" cy="97"/>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7506" name="Line 213"/>
            <p:cNvSpPr>
              <a:spLocks noChangeShapeType="1"/>
            </p:cNvSpPr>
            <p:nvPr/>
          </p:nvSpPr>
          <p:spPr bwMode="auto">
            <a:xfrm>
              <a:off x="3603"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07" name="Line 214"/>
            <p:cNvSpPr>
              <a:spLocks noChangeShapeType="1"/>
            </p:cNvSpPr>
            <p:nvPr/>
          </p:nvSpPr>
          <p:spPr bwMode="auto">
            <a:xfrm>
              <a:off x="3960"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08" name="Rectangle 215"/>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latinLnBrk="0"/>
              <a:endParaRPr kumimoji="0" lang="zh-CN" altLang="en-US" b="0">
                <a:latin typeface="Arial" panose="020B0604020202020204" pitchFamily="34" charset="0"/>
                <a:ea typeface="宋体" panose="02010600030101010101" pitchFamily="2" charset="-122"/>
              </a:endParaRPr>
            </a:p>
          </p:txBody>
        </p:sp>
        <p:sp>
          <p:nvSpPr>
            <p:cNvPr id="17509" name="Oval 216"/>
            <p:cNvSpPr>
              <a:spLocks noChangeArrowheads="1"/>
            </p:cNvSpPr>
            <p:nvPr/>
          </p:nvSpPr>
          <p:spPr bwMode="auto">
            <a:xfrm>
              <a:off x="3600" y="219"/>
              <a:ext cx="357" cy="113"/>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nvGrpSpPr>
            <p:cNvPr id="17510" name="Group 217"/>
            <p:cNvGrpSpPr/>
            <p:nvPr/>
          </p:nvGrpSpPr>
          <p:grpSpPr bwMode="auto">
            <a:xfrm>
              <a:off x="3686" y="244"/>
              <a:ext cx="177" cy="66"/>
              <a:chOff x="2848" y="848"/>
              <a:chExt cx="140" cy="98"/>
            </a:xfrm>
          </p:grpSpPr>
          <p:sp>
            <p:nvSpPr>
              <p:cNvPr id="17515" name="Line 218"/>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6" name="Line 219"/>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7" name="Line 220"/>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511" name="Group 221"/>
            <p:cNvGrpSpPr/>
            <p:nvPr/>
          </p:nvGrpSpPr>
          <p:grpSpPr bwMode="auto">
            <a:xfrm flipV="1">
              <a:off x="3686" y="243"/>
              <a:ext cx="177" cy="66"/>
              <a:chOff x="2848" y="848"/>
              <a:chExt cx="140" cy="98"/>
            </a:xfrm>
          </p:grpSpPr>
          <p:sp>
            <p:nvSpPr>
              <p:cNvPr id="17512" name="Line 222"/>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3" name="Line 223"/>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4" name="Line 224"/>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17313" name="Group 225"/>
          <p:cNvGrpSpPr/>
          <p:nvPr/>
        </p:nvGrpSpPr>
        <p:grpSpPr bwMode="auto">
          <a:xfrm>
            <a:off x="7046913" y="5160963"/>
            <a:ext cx="500062" cy="233362"/>
            <a:chOff x="3600" y="219"/>
            <a:chExt cx="360" cy="175"/>
          </a:xfrm>
        </p:grpSpPr>
        <p:sp>
          <p:nvSpPr>
            <p:cNvPr id="17492" name="Oval 226"/>
            <p:cNvSpPr>
              <a:spLocks noChangeArrowheads="1"/>
            </p:cNvSpPr>
            <p:nvPr/>
          </p:nvSpPr>
          <p:spPr bwMode="auto">
            <a:xfrm>
              <a:off x="3603" y="297"/>
              <a:ext cx="357" cy="97"/>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7493" name="Line 227"/>
            <p:cNvSpPr>
              <a:spLocks noChangeShapeType="1"/>
            </p:cNvSpPr>
            <p:nvPr/>
          </p:nvSpPr>
          <p:spPr bwMode="auto">
            <a:xfrm>
              <a:off x="3603"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94" name="Line 228"/>
            <p:cNvSpPr>
              <a:spLocks noChangeShapeType="1"/>
            </p:cNvSpPr>
            <p:nvPr/>
          </p:nvSpPr>
          <p:spPr bwMode="auto">
            <a:xfrm>
              <a:off x="3960"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95" name="Rectangle 229"/>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latinLnBrk="0"/>
              <a:endParaRPr kumimoji="0" lang="zh-CN" altLang="en-US" b="0">
                <a:latin typeface="Arial" panose="020B0604020202020204" pitchFamily="34" charset="0"/>
                <a:ea typeface="宋体" panose="02010600030101010101" pitchFamily="2" charset="-122"/>
              </a:endParaRPr>
            </a:p>
          </p:txBody>
        </p:sp>
        <p:sp>
          <p:nvSpPr>
            <p:cNvPr id="17496" name="Oval 230"/>
            <p:cNvSpPr>
              <a:spLocks noChangeArrowheads="1"/>
            </p:cNvSpPr>
            <p:nvPr/>
          </p:nvSpPr>
          <p:spPr bwMode="auto">
            <a:xfrm>
              <a:off x="3600" y="219"/>
              <a:ext cx="357" cy="113"/>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nvGrpSpPr>
            <p:cNvPr id="17497" name="Group 231"/>
            <p:cNvGrpSpPr/>
            <p:nvPr/>
          </p:nvGrpSpPr>
          <p:grpSpPr bwMode="auto">
            <a:xfrm>
              <a:off x="3686" y="244"/>
              <a:ext cx="177" cy="66"/>
              <a:chOff x="2848" y="848"/>
              <a:chExt cx="140" cy="98"/>
            </a:xfrm>
          </p:grpSpPr>
          <p:sp>
            <p:nvSpPr>
              <p:cNvPr id="17502" name="Line 232"/>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03" name="Line 233"/>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04" name="Line 234"/>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498" name="Group 235"/>
            <p:cNvGrpSpPr/>
            <p:nvPr/>
          </p:nvGrpSpPr>
          <p:grpSpPr bwMode="auto">
            <a:xfrm flipV="1">
              <a:off x="3686" y="243"/>
              <a:ext cx="177" cy="66"/>
              <a:chOff x="2848" y="848"/>
              <a:chExt cx="140" cy="98"/>
            </a:xfrm>
          </p:grpSpPr>
          <p:sp>
            <p:nvSpPr>
              <p:cNvPr id="17499" name="Line 236"/>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00" name="Line 237"/>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01" name="Line 238"/>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17327" name="Group 239"/>
          <p:cNvGrpSpPr/>
          <p:nvPr/>
        </p:nvGrpSpPr>
        <p:grpSpPr bwMode="auto">
          <a:xfrm>
            <a:off x="6243638" y="4784726"/>
            <a:ext cx="501650" cy="233363"/>
            <a:chOff x="3600" y="219"/>
            <a:chExt cx="360" cy="175"/>
          </a:xfrm>
        </p:grpSpPr>
        <p:sp>
          <p:nvSpPr>
            <p:cNvPr id="2" name="Oval 240"/>
            <p:cNvSpPr>
              <a:spLocks noChangeArrowheads="1"/>
            </p:cNvSpPr>
            <p:nvPr/>
          </p:nvSpPr>
          <p:spPr bwMode="auto">
            <a:xfrm>
              <a:off x="3603" y="297"/>
              <a:ext cx="357" cy="97"/>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3" name="Line 241"/>
            <p:cNvSpPr>
              <a:spLocks noChangeShapeType="1"/>
            </p:cNvSpPr>
            <p:nvPr/>
          </p:nvSpPr>
          <p:spPr bwMode="auto">
            <a:xfrm>
              <a:off x="3603"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Line 242"/>
            <p:cNvSpPr>
              <a:spLocks noChangeShapeType="1"/>
            </p:cNvSpPr>
            <p:nvPr/>
          </p:nvSpPr>
          <p:spPr bwMode="auto">
            <a:xfrm>
              <a:off x="3960"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82" name="Rectangle 243"/>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latinLnBrk="0"/>
              <a:endParaRPr kumimoji="0" lang="zh-CN" altLang="en-US" b="0">
                <a:latin typeface="Arial" panose="020B0604020202020204" pitchFamily="34" charset="0"/>
                <a:ea typeface="宋体" panose="02010600030101010101" pitchFamily="2" charset="-122"/>
              </a:endParaRPr>
            </a:p>
          </p:txBody>
        </p:sp>
        <p:sp>
          <p:nvSpPr>
            <p:cNvPr id="17483" name="Oval 244"/>
            <p:cNvSpPr>
              <a:spLocks noChangeArrowheads="1"/>
            </p:cNvSpPr>
            <p:nvPr/>
          </p:nvSpPr>
          <p:spPr bwMode="auto">
            <a:xfrm>
              <a:off x="3600" y="219"/>
              <a:ext cx="357" cy="113"/>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nvGrpSpPr>
            <p:cNvPr id="17484" name="Group 245"/>
            <p:cNvGrpSpPr/>
            <p:nvPr/>
          </p:nvGrpSpPr>
          <p:grpSpPr bwMode="auto">
            <a:xfrm>
              <a:off x="3686" y="244"/>
              <a:ext cx="177" cy="66"/>
              <a:chOff x="2848" y="848"/>
              <a:chExt cx="140" cy="98"/>
            </a:xfrm>
          </p:grpSpPr>
          <p:sp>
            <p:nvSpPr>
              <p:cNvPr id="17489" name="Line 246"/>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90" name="Line 247"/>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91" name="Line 248"/>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485" name="Group 249"/>
            <p:cNvGrpSpPr/>
            <p:nvPr/>
          </p:nvGrpSpPr>
          <p:grpSpPr bwMode="auto">
            <a:xfrm flipV="1">
              <a:off x="3686" y="243"/>
              <a:ext cx="177" cy="66"/>
              <a:chOff x="2848" y="848"/>
              <a:chExt cx="140" cy="98"/>
            </a:xfrm>
          </p:grpSpPr>
          <p:sp>
            <p:nvSpPr>
              <p:cNvPr id="17486" name="Line 250"/>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87" name="Line 251"/>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88" name="Line 252"/>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 name="Text Box 253"/>
          <p:cNvSpPr txBox="1">
            <a:spLocks noChangeArrowheads="1"/>
          </p:cNvSpPr>
          <p:nvPr/>
        </p:nvSpPr>
        <p:spPr bwMode="auto">
          <a:xfrm>
            <a:off x="7265989" y="1697039"/>
            <a:ext cx="1468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latinLnBrk="0"/>
            <a:r>
              <a:rPr kumimoji="0" lang="en-US" altLang="zh-CN" sz="2000" b="0">
                <a:solidFill>
                  <a:schemeClr val="bg1"/>
                </a:solidFill>
                <a:latin typeface="Arial" panose="020B0604020202020204" pitchFamily="34" charset="0"/>
                <a:ea typeface="宋体" panose="02010600030101010101" pitchFamily="2" charset="-122"/>
              </a:rPr>
              <a:t>workstation</a:t>
            </a:r>
            <a:endParaRPr kumimoji="0" lang="en-US" altLang="zh-CN" sz="2000" b="0">
              <a:solidFill>
                <a:schemeClr val="bg1"/>
              </a:solidFill>
              <a:latin typeface="Arial" panose="020B0604020202020204" pitchFamily="34" charset="0"/>
              <a:ea typeface="宋体" panose="02010600030101010101" pitchFamily="2" charset="-122"/>
            </a:endParaRPr>
          </a:p>
        </p:txBody>
      </p:sp>
      <p:pic>
        <p:nvPicPr>
          <p:cNvPr id="217342" name="Picture 254" descr="Avaya Gigaspeed UTP Showing Pairs"/>
          <p:cNvPicPr>
            <a:picLocks noChangeAspect="1" noChangeArrowheads="1"/>
          </p:cNvPicPr>
          <p:nvPr/>
        </p:nvPicPr>
        <p:blipFill>
          <a:blip r:embed="rId24">
            <a:extLst>
              <a:ext uri="{28A0092B-C50C-407E-A947-70E740481C1C}">
                <a14:useLocalDpi xmlns:a14="http://schemas.microsoft.com/office/drawing/2010/main" val="0"/>
              </a:ext>
            </a:extLst>
          </a:blip>
          <a:srcRect l="13416" t="8043" r="49054" b="59875"/>
          <a:stretch>
            <a:fillRect/>
          </a:stretch>
        </p:blipFill>
        <p:spPr bwMode="auto">
          <a:xfrm>
            <a:off x="5529264" y="3213101"/>
            <a:ext cx="20161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7343" name="Picture 255" descr="20071227151928">
            <a:hlinkClick r:id="rId25"/>
          </p:cNvPr>
          <p:cNvPicPr>
            <a:picLocks noChangeAspect="1" noChangeArrowheads="1"/>
          </p:cNvPicPr>
          <p:nvPr/>
        </p:nvPicPr>
        <p:blipFill>
          <a:blip r:embed="rId26">
            <a:clrChange>
              <a:clrFrom>
                <a:srgbClr val="FFFFFF"/>
              </a:clrFrom>
              <a:clrTo>
                <a:srgbClr val="FFFFFF">
                  <a:alpha val="0"/>
                </a:srgbClr>
              </a:clrTo>
            </a:clrChange>
            <a:extLst>
              <a:ext uri="{28A0092B-C50C-407E-A947-70E740481C1C}">
                <a14:useLocalDpi xmlns:a14="http://schemas.microsoft.com/office/drawing/2010/main" val="0"/>
              </a:ext>
            </a:extLst>
          </a:blip>
          <a:srcRect t="22685" b="24815"/>
          <a:stretch>
            <a:fillRect/>
          </a:stretch>
        </p:blipFill>
        <p:spPr bwMode="auto">
          <a:xfrm>
            <a:off x="6897689" y="4652964"/>
            <a:ext cx="2219325"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7344" name="Picture 256" descr="20046111104996793"/>
          <p:cNvPicPr>
            <a:picLocks noChangeAspect="1" noChangeArrowheads="1"/>
          </p:cNvPicPr>
          <p:nvPr/>
        </p:nvPicPr>
        <p:blipFill>
          <a:blip r:embed="rId27">
            <a:clrChange>
              <a:clrFrom>
                <a:srgbClr val="FFFEFF"/>
              </a:clrFrom>
              <a:clrTo>
                <a:srgbClr val="FFFEFF">
                  <a:alpha val="0"/>
                </a:srgbClr>
              </a:clrTo>
            </a:clrChange>
            <a:extLst>
              <a:ext uri="{28A0092B-C50C-407E-A947-70E740481C1C}">
                <a14:useLocalDpi xmlns:a14="http://schemas.microsoft.com/office/drawing/2010/main" val="0"/>
              </a:ext>
            </a:extLst>
          </a:blip>
          <a:srcRect/>
          <a:stretch>
            <a:fillRect/>
          </a:stretch>
        </p:blipFill>
        <p:spPr bwMode="auto">
          <a:xfrm>
            <a:off x="5816601" y="3644900"/>
            <a:ext cx="2447925" cy="125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58"/>
          <p:cNvSpPr>
            <a:spLocks noChangeArrowheads="1"/>
          </p:cNvSpPr>
          <p:nvPr/>
        </p:nvSpPr>
        <p:spPr bwMode="auto">
          <a:xfrm>
            <a:off x="685800" y="228600"/>
            <a:ext cx="8382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hangingPunct="1"/>
            <a:r>
              <a:rPr lang="en-US" altLang="zh-CN" sz="3600" b="0">
                <a:solidFill>
                  <a:srgbClr val="FFCC00"/>
                </a:solidFill>
                <a:latin typeface="Times New Roman" panose="02020603050405020304" pitchFamily="18" charset="0"/>
                <a:ea typeface="宋体" panose="02010600030101010101" pitchFamily="2" charset="-122"/>
              </a:rPr>
              <a:t>What</a:t>
            </a:r>
            <a:r>
              <a:rPr lang="en-US" altLang="zh-CN" sz="3600" b="0">
                <a:solidFill>
                  <a:srgbClr val="FFCC00"/>
                </a:solidFill>
                <a:latin typeface="Comic Sans MS" panose="030F0702030302020204" pitchFamily="66" charset="0"/>
                <a:ea typeface="宋体" panose="02010600030101010101" pitchFamily="2" charset="-122"/>
              </a:rPr>
              <a:t>’</a:t>
            </a:r>
            <a:r>
              <a:rPr lang="en-US" altLang="zh-CN" sz="3600" b="0">
                <a:solidFill>
                  <a:srgbClr val="FFCC00"/>
                </a:solidFill>
                <a:latin typeface="Times New Roman" panose="02020603050405020304" pitchFamily="18" charset="0"/>
                <a:ea typeface="宋体" panose="02010600030101010101" pitchFamily="2" charset="-122"/>
              </a:rPr>
              <a:t>s the Internet: </a:t>
            </a:r>
            <a:r>
              <a:rPr lang="en-US" altLang="zh-CN" sz="3600" b="0">
                <a:solidFill>
                  <a:srgbClr val="FFCC00"/>
                </a:solidFill>
                <a:latin typeface="Comic Sans MS" panose="030F0702030302020204" pitchFamily="66" charset="0"/>
                <a:ea typeface="宋体" panose="02010600030101010101" pitchFamily="2" charset="-122"/>
              </a:rPr>
              <a:t>“</a:t>
            </a:r>
            <a:r>
              <a:rPr lang="en-US" altLang="zh-CN" sz="3600" b="0">
                <a:solidFill>
                  <a:srgbClr val="FFCC00"/>
                </a:solidFill>
                <a:latin typeface="Times New Roman" panose="02020603050405020304" pitchFamily="18" charset="0"/>
                <a:ea typeface="宋体" panose="02010600030101010101" pitchFamily="2" charset="-122"/>
              </a:rPr>
              <a:t>nuts and bolts</a:t>
            </a:r>
            <a:r>
              <a:rPr lang="en-US" altLang="zh-CN" sz="3600" b="0">
                <a:solidFill>
                  <a:srgbClr val="FFCC00"/>
                </a:solidFill>
                <a:latin typeface="Comic Sans MS" panose="030F0702030302020204" pitchFamily="66" charset="0"/>
                <a:ea typeface="宋体" panose="02010600030101010101" pitchFamily="2" charset="-122"/>
              </a:rPr>
              <a:t>”</a:t>
            </a:r>
            <a:r>
              <a:rPr lang="en-US" altLang="zh-CN" sz="3600" b="0">
                <a:solidFill>
                  <a:srgbClr val="FFCC00"/>
                </a:solidFill>
                <a:latin typeface="Times New Roman" panose="02020603050405020304" pitchFamily="18" charset="0"/>
                <a:ea typeface="宋体" panose="02010600030101010101" pitchFamily="2" charset="-122"/>
              </a:rPr>
              <a:t> view</a:t>
            </a:r>
            <a:endParaRPr lang="en-US" altLang="zh-CN" sz="4400" b="0">
              <a:solidFill>
                <a:srgbClr val="FFCC00"/>
              </a:solidFill>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70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72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72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72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7091">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709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73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73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217342"/>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21734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17091">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17091">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17091">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1720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1734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217344"/>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21709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1709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709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1709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1709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1710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1710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1711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1712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1712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1712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1712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1712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1712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1712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17135"/>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17145"/>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1714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1714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1714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17149"/>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17150"/>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17151"/>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17152"/>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17153"/>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17154"/>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17155"/>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17156"/>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17157"/>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17158"/>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17159"/>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217162"/>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17165"/>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17168"/>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17169"/>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217178"/>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217187"/>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17188"/>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217189"/>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217190"/>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217191"/>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217192"/>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217193"/>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217194"/>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217195"/>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217196"/>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217197"/>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217198"/>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217199"/>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217200"/>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217201"/>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217229"/>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217243"/>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217257"/>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17271"/>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217285"/>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217299"/>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217313"/>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2173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147" grpId="0" animBg="1"/>
      <p:bldP spid="217148" grpId="0" animBg="1"/>
      <p:bldP spid="217149" grpId="0" animBg="1"/>
      <p:bldP spid="217199" grpId="0"/>
      <p:bldP spid="217200" grpId="0"/>
      <p:bldP spid="21720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dirty="0"/>
              <a:t>第</a:t>
            </a:r>
            <a:r>
              <a:rPr lang="zh-CN" altLang="en-US" sz="3200" dirty="0"/>
              <a:t> </a:t>
            </a:r>
            <a:r>
              <a:rPr lang="en-US" altLang="zh-CN" dirty="0"/>
              <a:t>1</a:t>
            </a:r>
            <a:r>
              <a:rPr lang="en-US" altLang="zh-CN" sz="3200" dirty="0"/>
              <a:t> </a:t>
            </a:r>
            <a:r>
              <a:rPr lang="zh-CN" altLang="en-US" dirty="0"/>
              <a:t>章   概述</a:t>
            </a:r>
            <a:endParaRPr lang="zh-CN" altLang="en-US" dirty="0">
              <a:ea typeface="宋体" panose="02010600030101010101" pitchFamily="2" charset="-122"/>
            </a:endParaRPr>
          </a:p>
        </p:txBody>
      </p:sp>
      <p:sp>
        <p:nvSpPr>
          <p:cNvPr id="18435" name="Rectangle 3"/>
          <p:cNvSpPr>
            <a:spLocks noGrp="1" noChangeArrowheads="1"/>
          </p:cNvSpPr>
          <p:nvPr>
            <p:ph type="body" idx="1"/>
          </p:nvPr>
        </p:nvSpPr>
        <p:spPr/>
        <p:txBody>
          <a:bodyPr/>
          <a:lstStyle/>
          <a:p>
            <a:r>
              <a:rPr lang="en-US" altLang="zh-CN" dirty="0"/>
              <a:t>1.1  </a:t>
            </a:r>
            <a:r>
              <a:rPr lang="zh-CN" altLang="zh-CN" dirty="0"/>
              <a:t>计算机网络在信息时代中的</a:t>
            </a:r>
            <a:r>
              <a:rPr lang="zh-CN" altLang="zh-CN" dirty="0" smtClean="0"/>
              <a:t>作用</a:t>
            </a:r>
            <a:endParaRPr lang="en-US" altLang="zh-CN" dirty="0" smtClean="0"/>
          </a:p>
          <a:p>
            <a:r>
              <a:rPr lang="en-US" altLang="zh-CN" dirty="0"/>
              <a:t>1.2  </a:t>
            </a:r>
            <a:r>
              <a:rPr lang="zh-CN" altLang="zh-CN" dirty="0">
                <a:solidFill>
                  <a:srgbClr val="FF0000"/>
                </a:solidFill>
              </a:rPr>
              <a:t>互联网</a:t>
            </a:r>
            <a:r>
              <a:rPr lang="zh-CN" altLang="zh-CN" dirty="0" smtClean="0">
                <a:solidFill>
                  <a:srgbClr val="FF0000"/>
                </a:solidFill>
              </a:rPr>
              <a:t>概述</a:t>
            </a:r>
            <a:endParaRPr lang="en-US" altLang="zh-CN" dirty="0" smtClean="0"/>
          </a:p>
          <a:p>
            <a:r>
              <a:rPr lang="en-US" altLang="zh-CN" dirty="0"/>
              <a:t>1.3  </a:t>
            </a:r>
            <a:r>
              <a:rPr lang="zh-CN" altLang="zh-CN" dirty="0">
                <a:solidFill>
                  <a:srgbClr val="FF0000"/>
                </a:solidFill>
              </a:rPr>
              <a:t>互联网的</a:t>
            </a:r>
            <a:r>
              <a:rPr lang="zh-CN" altLang="zh-CN" dirty="0" smtClean="0">
                <a:solidFill>
                  <a:srgbClr val="FF0000"/>
                </a:solidFill>
              </a:rPr>
              <a:t>组成</a:t>
            </a:r>
            <a:endParaRPr lang="en-US" altLang="zh-CN" dirty="0" smtClean="0"/>
          </a:p>
          <a:p>
            <a:r>
              <a:rPr lang="en-US" altLang="zh-CN" dirty="0"/>
              <a:t>1.4  </a:t>
            </a:r>
            <a:r>
              <a:rPr lang="zh-CN" altLang="zh-CN" dirty="0"/>
              <a:t>计算机网络在我国的发展</a:t>
            </a:r>
            <a:endParaRPr lang="zh-CN" altLang="zh-CN" dirty="0"/>
          </a:p>
          <a:p>
            <a:r>
              <a:rPr lang="en-US" altLang="zh-CN" dirty="0"/>
              <a:t>1.5  </a:t>
            </a:r>
            <a:r>
              <a:rPr lang="zh-CN" altLang="zh-CN" dirty="0">
                <a:solidFill>
                  <a:srgbClr val="FF0000"/>
                </a:solidFill>
              </a:rPr>
              <a:t>计算机网络的</a:t>
            </a:r>
            <a:r>
              <a:rPr lang="zh-CN" altLang="zh-CN" dirty="0" smtClean="0">
                <a:solidFill>
                  <a:srgbClr val="FF0000"/>
                </a:solidFill>
              </a:rPr>
              <a:t>类别</a:t>
            </a:r>
            <a:endParaRPr lang="en-US" altLang="zh-CN" dirty="0" smtClean="0"/>
          </a:p>
          <a:p>
            <a:r>
              <a:rPr lang="en-US" altLang="zh-CN" dirty="0"/>
              <a:t>1.6  </a:t>
            </a:r>
            <a:r>
              <a:rPr lang="zh-CN" altLang="zh-CN" dirty="0"/>
              <a:t>计算机网络的</a:t>
            </a:r>
            <a:r>
              <a:rPr lang="zh-CN" altLang="zh-CN" dirty="0" smtClean="0"/>
              <a:t>性能</a:t>
            </a:r>
            <a:endParaRPr lang="en-US" altLang="zh-CN" dirty="0" smtClean="0"/>
          </a:p>
          <a:p>
            <a:r>
              <a:rPr lang="en-US" altLang="zh-CN" dirty="0"/>
              <a:t>1.7  </a:t>
            </a:r>
            <a:r>
              <a:rPr lang="zh-CN" altLang="zh-CN" dirty="0"/>
              <a:t>计算机网络的体系结构</a:t>
            </a:r>
            <a:endParaRPr lang="zh-CN" altLang="en-US" dirty="0">
              <a:ea typeface="宋体" panose="02010600030101010101" pitchFamily="2" charset="-122"/>
            </a:endParaRPr>
          </a:p>
        </p:txBody>
      </p:sp>
    </p:spTree>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28464" y="-96573"/>
            <a:ext cx="9577064" cy="1143000"/>
          </a:xfrm>
        </p:spPr>
        <p:txBody>
          <a:bodyPr/>
          <a:lstStyle/>
          <a:p>
            <a:pPr eaLnBrk="1" hangingPunct="1"/>
            <a:r>
              <a:rPr lang="en-US" altLang="zh-CN" sz="3600" dirty="0">
                <a:ea typeface="宋体" panose="02010600030101010101" pitchFamily="2" charset="-122"/>
              </a:rPr>
              <a:t>What</a:t>
            </a:r>
            <a:r>
              <a:rPr lang="en-US" altLang="zh-CN" sz="3600" dirty="0">
                <a:latin typeface="Comic Sans MS" panose="030F0702030302020204" pitchFamily="66" charset="0"/>
                <a:ea typeface="宋体" panose="02010600030101010101" pitchFamily="2" charset="-122"/>
              </a:rPr>
              <a:t>’</a:t>
            </a:r>
            <a:r>
              <a:rPr lang="en-US" altLang="zh-CN" sz="3600" dirty="0">
                <a:ea typeface="宋体" panose="02010600030101010101" pitchFamily="2" charset="-122"/>
              </a:rPr>
              <a:t>s the Internet: </a:t>
            </a:r>
            <a:r>
              <a:rPr lang="en-US" altLang="zh-CN" sz="3600" dirty="0">
                <a:latin typeface="Comic Sans MS" panose="030F0702030302020204" pitchFamily="66" charset="0"/>
                <a:ea typeface="宋体" panose="02010600030101010101" pitchFamily="2" charset="-122"/>
              </a:rPr>
              <a:t>“</a:t>
            </a:r>
            <a:r>
              <a:rPr lang="en-US" altLang="zh-CN" sz="3600" dirty="0">
                <a:ea typeface="宋体" panose="02010600030101010101" pitchFamily="2" charset="-122"/>
              </a:rPr>
              <a:t>nuts and bolts</a:t>
            </a:r>
            <a:r>
              <a:rPr lang="en-US" altLang="zh-CN" sz="3600" dirty="0">
                <a:latin typeface="Comic Sans MS" panose="030F0702030302020204" pitchFamily="66" charset="0"/>
                <a:ea typeface="宋体" panose="02010600030101010101" pitchFamily="2" charset="-122"/>
              </a:rPr>
              <a:t>”</a:t>
            </a:r>
            <a:r>
              <a:rPr lang="en-US" altLang="zh-CN" sz="3600" dirty="0">
                <a:ea typeface="宋体" panose="02010600030101010101" pitchFamily="2" charset="-122"/>
              </a:rPr>
              <a:t> view</a:t>
            </a:r>
            <a:endParaRPr lang="en-US" altLang="zh-CN" sz="3600" dirty="0">
              <a:ea typeface="宋体" panose="02010600030101010101" pitchFamily="2" charset="-122"/>
            </a:endParaRPr>
          </a:p>
        </p:txBody>
      </p:sp>
      <p:sp>
        <p:nvSpPr>
          <p:cNvPr id="18435" name="Rectangle 3"/>
          <p:cNvSpPr>
            <a:spLocks noGrp="1" noChangeArrowheads="1"/>
          </p:cNvSpPr>
          <p:nvPr>
            <p:ph type="body" sz="half" idx="1"/>
          </p:nvPr>
        </p:nvSpPr>
        <p:spPr>
          <a:xfrm>
            <a:off x="381001" y="1323976"/>
            <a:ext cx="5083175" cy="5146675"/>
          </a:xfrm>
        </p:spPr>
        <p:txBody>
          <a:bodyPr/>
          <a:lstStyle/>
          <a:p>
            <a:pPr eaLnBrk="1" hangingPunct="1"/>
            <a:r>
              <a:rPr lang="zh-CN" altLang="en-US" sz="2200" i="1">
                <a:solidFill>
                  <a:srgbClr val="FF0000"/>
                </a:solidFill>
                <a:latin typeface="楷体_GB2312" pitchFamily="49" charset="-122"/>
                <a:ea typeface="楷体_GB2312" pitchFamily="49" charset="-122"/>
              </a:rPr>
              <a:t>协议</a:t>
            </a:r>
            <a:r>
              <a:rPr lang="en-US" altLang="zh-CN" sz="2200" i="1">
                <a:solidFill>
                  <a:srgbClr val="FF0000"/>
                </a:solidFill>
                <a:latin typeface="楷体_GB2312" pitchFamily="49" charset="-122"/>
                <a:ea typeface="楷体_GB2312" pitchFamily="49" charset="-122"/>
              </a:rPr>
              <a:t>protocols</a:t>
            </a:r>
            <a:r>
              <a:rPr lang="en-US" altLang="zh-CN" sz="2200">
                <a:solidFill>
                  <a:srgbClr val="FF0000"/>
                </a:solidFill>
                <a:latin typeface="楷体_GB2312" pitchFamily="49" charset="-122"/>
                <a:ea typeface="楷体_GB2312" pitchFamily="49" charset="-122"/>
              </a:rPr>
              <a:t> </a:t>
            </a:r>
            <a:r>
              <a:rPr lang="en-US" altLang="zh-CN" sz="2200">
                <a:latin typeface="楷体_GB2312" pitchFamily="49" charset="-122"/>
                <a:ea typeface="楷体_GB2312" pitchFamily="49" charset="-122"/>
              </a:rPr>
              <a:t>control sending, receiving of msgs</a:t>
            </a:r>
            <a:endParaRPr lang="en-US" altLang="zh-CN" sz="2200">
              <a:latin typeface="楷体_GB2312" pitchFamily="49" charset="-122"/>
              <a:ea typeface="楷体_GB2312" pitchFamily="49" charset="-122"/>
            </a:endParaRPr>
          </a:p>
          <a:p>
            <a:pPr lvl="1" eaLnBrk="1" hangingPunct="1"/>
            <a:r>
              <a:rPr lang="en-US" altLang="zh-CN" sz="2200">
                <a:latin typeface="楷体_GB2312" pitchFamily="49" charset="-122"/>
                <a:ea typeface="楷体_GB2312" pitchFamily="49" charset="-122"/>
              </a:rPr>
              <a:t>e.g., TCP, IP, HTTP, FTP,  PPP</a:t>
            </a:r>
            <a:endParaRPr lang="en-US" altLang="zh-CN" sz="2200">
              <a:latin typeface="楷体_GB2312" pitchFamily="49" charset="-122"/>
              <a:ea typeface="楷体_GB2312" pitchFamily="49" charset="-122"/>
            </a:endParaRPr>
          </a:p>
          <a:p>
            <a:pPr eaLnBrk="1" hangingPunct="1"/>
            <a:r>
              <a:rPr lang="zh-CN" altLang="en-US" sz="2200" i="1">
                <a:solidFill>
                  <a:srgbClr val="FF0000"/>
                </a:solidFill>
                <a:latin typeface="楷体_GB2312" pitchFamily="49" charset="-122"/>
                <a:ea typeface="楷体_GB2312" pitchFamily="49" charset="-122"/>
              </a:rPr>
              <a:t>因特网: </a:t>
            </a:r>
            <a:r>
              <a:rPr lang="zh-CN" altLang="en-US" sz="2200">
                <a:solidFill>
                  <a:srgbClr val="FF0000"/>
                </a:solidFill>
                <a:ea typeface="楷体_GB2312" pitchFamily="49" charset="-122"/>
              </a:rPr>
              <a:t>“</a:t>
            </a:r>
            <a:r>
              <a:rPr lang="zh-CN" altLang="en-US" sz="2200">
                <a:solidFill>
                  <a:srgbClr val="FF0000"/>
                </a:solidFill>
                <a:latin typeface="楷体_GB2312" pitchFamily="49" charset="-122"/>
                <a:ea typeface="楷体_GB2312" pitchFamily="49" charset="-122"/>
              </a:rPr>
              <a:t>万网之网</a:t>
            </a:r>
            <a:r>
              <a:rPr lang="zh-CN" altLang="en-US" sz="2200">
                <a:solidFill>
                  <a:srgbClr val="FF0000"/>
                </a:solidFill>
                <a:ea typeface="楷体_GB2312" pitchFamily="49" charset="-122"/>
              </a:rPr>
              <a:t>”</a:t>
            </a:r>
            <a:endParaRPr lang="en-US" altLang="zh-CN" sz="2200">
              <a:solidFill>
                <a:srgbClr val="FF0000"/>
              </a:solidFill>
              <a:latin typeface="楷体_GB2312" pitchFamily="49" charset="-122"/>
              <a:ea typeface="楷体_GB2312" pitchFamily="49" charset="-122"/>
            </a:endParaRPr>
          </a:p>
          <a:p>
            <a:pPr lvl="1" eaLnBrk="1" hangingPunct="1"/>
            <a:r>
              <a:rPr lang="zh-CN" altLang="en-US" sz="2200">
                <a:latin typeface="楷体_GB2312" pitchFamily="49" charset="-122"/>
                <a:ea typeface="楷体_GB2312" pitchFamily="49" charset="-122"/>
              </a:rPr>
              <a:t>公共的</a:t>
            </a:r>
            <a:r>
              <a:rPr lang="en-US" altLang="zh-CN" sz="2200">
                <a:latin typeface="楷体_GB2312" pitchFamily="49" charset="-122"/>
                <a:ea typeface="楷体_GB2312" pitchFamily="49" charset="-122"/>
              </a:rPr>
              <a:t>Internet（</a:t>
            </a:r>
            <a:r>
              <a:rPr lang="zh-CN" altLang="en-US" sz="2200">
                <a:latin typeface="楷体_GB2312" pitchFamily="49" charset="-122"/>
                <a:ea typeface="楷体_GB2312" pitchFamily="49" charset="-122"/>
              </a:rPr>
              <a:t>因特网） </a:t>
            </a:r>
            <a:r>
              <a:rPr lang="en-US" altLang="zh-CN" sz="2200">
                <a:latin typeface="楷体_GB2312" pitchFamily="49" charset="-122"/>
                <a:ea typeface="楷体_GB2312" pitchFamily="49" charset="-122"/>
              </a:rPr>
              <a:t>vs. </a:t>
            </a:r>
            <a:r>
              <a:rPr lang="zh-CN" altLang="en-US" sz="2200">
                <a:latin typeface="楷体_GB2312" pitchFamily="49" charset="-122"/>
                <a:ea typeface="楷体_GB2312" pitchFamily="49" charset="-122"/>
              </a:rPr>
              <a:t>专有的 </a:t>
            </a:r>
            <a:r>
              <a:rPr lang="en-US" altLang="zh-CN" sz="2200">
                <a:latin typeface="楷体_GB2312" pitchFamily="49" charset="-122"/>
                <a:ea typeface="楷体_GB2312" pitchFamily="49" charset="-122"/>
              </a:rPr>
              <a:t>intranet（</a:t>
            </a:r>
            <a:r>
              <a:rPr lang="zh-CN" altLang="en-US" sz="2200">
                <a:latin typeface="楷体_GB2312" pitchFamily="49" charset="-122"/>
                <a:ea typeface="楷体_GB2312" pitchFamily="49" charset="-122"/>
              </a:rPr>
              <a:t>内联网）</a:t>
            </a:r>
            <a:endParaRPr lang="zh-CN" altLang="en-US" sz="2200">
              <a:latin typeface="楷体_GB2312" pitchFamily="49" charset="-122"/>
              <a:ea typeface="楷体_GB2312" pitchFamily="49" charset="-122"/>
            </a:endParaRPr>
          </a:p>
          <a:p>
            <a:pPr eaLnBrk="1" hangingPunct="1"/>
            <a:r>
              <a:rPr lang="en-US" altLang="zh-CN" sz="2200">
                <a:latin typeface="楷体_GB2312" pitchFamily="49" charset="-122"/>
                <a:ea typeface="楷体_GB2312" pitchFamily="49" charset="-122"/>
              </a:rPr>
              <a:t>Internet standards</a:t>
            </a:r>
            <a:endParaRPr lang="en-US" altLang="zh-CN" sz="2200">
              <a:latin typeface="楷体_GB2312" pitchFamily="49" charset="-122"/>
              <a:ea typeface="楷体_GB2312" pitchFamily="49" charset="-122"/>
            </a:endParaRPr>
          </a:p>
          <a:p>
            <a:pPr lvl="1" eaLnBrk="1" hangingPunct="1"/>
            <a:r>
              <a:rPr lang="en-US" altLang="zh-CN" sz="2200">
                <a:latin typeface="楷体_GB2312" pitchFamily="49" charset="-122"/>
                <a:ea typeface="楷体_GB2312" pitchFamily="49" charset="-122"/>
              </a:rPr>
              <a:t>RFC: Request for comments</a:t>
            </a:r>
            <a:endParaRPr lang="en-US" altLang="zh-CN" sz="2200">
              <a:latin typeface="楷体_GB2312" pitchFamily="49" charset="-122"/>
              <a:ea typeface="楷体_GB2312" pitchFamily="49" charset="-122"/>
            </a:endParaRPr>
          </a:p>
          <a:p>
            <a:pPr lvl="1" eaLnBrk="1" hangingPunct="1"/>
            <a:r>
              <a:rPr lang="en-US" altLang="zh-CN" sz="2200">
                <a:latin typeface="楷体_GB2312" pitchFamily="49" charset="-122"/>
                <a:ea typeface="楷体_GB2312" pitchFamily="49" charset="-122"/>
              </a:rPr>
              <a:t>IETF: Internet Engineering Task Force （</a:t>
            </a:r>
            <a:r>
              <a:rPr lang="zh-CN" altLang="en-US" sz="2200">
                <a:latin typeface="楷体_GB2312" pitchFamily="49" charset="-122"/>
                <a:ea typeface="楷体_GB2312" pitchFamily="49" charset="-122"/>
              </a:rPr>
              <a:t>因特网工程部）</a:t>
            </a:r>
            <a:endParaRPr lang="en-US" altLang="zh-CN" sz="2200">
              <a:latin typeface="楷体_GB2312" pitchFamily="49" charset="-122"/>
              <a:ea typeface="楷体_GB2312" pitchFamily="49" charset="-122"/>
            </a:endParaRPr>
          </a:p>
        </p:txBody>
      </p:sp>
      <p:sp>
        <p:nvSpPr>
          <p:cNvPr id="18436" name="Freeform 6"/>
          <p:cNvSpPr/>
          <p:nvPr/>
        </p:nvSpPr>
        <p:spPr bwMode="auto">
          <a:xfrm>
            <a:off x="7178675" y="2647951"/>
            <a:ext cx="1798638" cy="1674813"/>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33CC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7" name="Freeform 7"/>
          <p:cNvSpPr/>
          <p:nvPr/>
        </p:nvSpPr>
        <p:spPr bwMode="auto">
          <a:xfrm>
            <a:off x="5299075" y="2505075"/>
            <a:ext cx="1866900" cy="1589088"/>
          </a:xfrm>
          <a:custGeom>
            <a:avLst/>
            <a:gdLst>
              <a:gd name="T0" fmla="*/ 2147483647 w 1340"/>
              <a:gd name="T1" fmla="*/ 2147483647 h 1191"/>
              <a:gd name="T2" fmla="*/ 2147483647 w 1340"/>
              <a:gd name="T3" fmla="*/ 2147483647 h 1191"/>
              <a:gd name="T4" fmla="*/ 2147483647 w 1340"/>
              <a:gd name="T5" fmla="*/ 2147483647 h 1191"/>
              <a:gd name="T6" fmla="*/ 2147483647 w 1340"/>
              <a:gd name="T7" fmla="*/ 2147483647 h 1191"/>
              <a:gd name="T8" fmla="*/ 2147483647 w 1340"/>
              <a:gd name="T9" fmla="*/ 2147483647 h 1191"/>
              <a:gd name="T10" fmla="*/ 2147483647 w 1340"/>
              <a:gd name="T11" fmla="*/ 2147483647 h 1191"/>
              <a:gd name="T12" fmla="*/ 2147483647 w 1340"/>
              <a:gd name="T13" fmla="*/ 2147483647 h 1191"/>
              <a:gd name="T14" fmla="*/ 2147483647 w 1340"/>
              <a:gd name="T15" fmla="*/ 2147483647 h 1191"/>
              <a:gd name="T16" fmla="*/ 2147483647 w 1340"/>
              <a:gd name="T17" fmla="*/ 2147483647 h 1191"/>
              <a:gd name="T18" fmla="*/ 2147483647 w 1340"/>
              <a:gd name="T19" fmla="*/ 2147483647 h 1191"/>
              <a:gd name="T20" fmla="*/ 2147483647 w 1340"/>
              <a:gd name="T21" fmla="*/ 2147483647 h 1191"/>
              <a:gd name="T22" fmla="*/ 2147483647 w 1340"/>
              <a:gd name="T23" fmla="*/ 2147483647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33CC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8" name="Freeform 8"/>
          <p:cNvSpPr/>
          <p:nvPr/>
        </p:nvSpPr>
        <p:spPr bwMode="auto">
          <a:xfrm>
            <a:off x="5667376" y="3956051"/>
            <a:ext cx="2974975" cy="2219325"/>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8439" name="Group 9"/>
          <p:cNvGrpSpPr/>
          <p:nvPr/>
        </p:nvGrpSpPr>
        <p:grpSpPr bwMode="auto">
          <a:xfrm>
            <a:off x="5416551" y="2640014"/>
            <a:ext cx="733425" cy="319087"/>
            <a:chOff x="3552" y="246"/>
            <a:chExt cx="527" cy="248"/>
          </a:xfrm>
        </p:grpSpPr>
        <p:graphicFrame>
          <p:nvGraphicFramePr>
            <p:cNvPr id="18687" name="Object 10"/>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18488" name="Clip" r:id="rId1" imgW="1307465" imgH="1083945" progId="MS_ClipArt_Gallery.2">
                    <p:embed/>
                  </p:oleObj>
                </mc:Choice>
                <mc:Fallback>
                  <p:oleObj name="Clip" r:id="rId1" imgW="1307465" imgH="1083945" progId="MS_ClipArt_Gallery.2">
                    <p:embed/>
                    <p:pic>
                      <p:nvPicPr>
                        <p:cNvPr id="0" name="Objec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88" name="Object 11"/>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18489" name="Clip" r:id="rId3" imgW="681990" imgH="480695" progId="MS_ClipArt_Gallery.2">
                    <p:embed/>
                  </p:oleObj>
                </mc:Choice>
                <mc:Fallback>
                  <p:oleObj name="Clip" r:id="rId3" imgW="681990" imgH="480695" progId="MS_ClipArt_Gallery.2">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689" name="Line 12"/>
            <p:cNvSpPr>
              <a:spLocks noChangeShapeType="1"/>
            </p:cNvSpPr>
            <p:nvPr/>
          </p:nvSpPr>
          <p:spPr bwMode="auto">
            <a:xfrm flipV="1">
              <a:off x="3844" y="434"/>
              <a:ext cx="82" cy="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440" name="Group 13"/>
          <p:cNvGrpSpPr/>
          <p:nvPr/>
        </p:nvGrpSpPr>
        <p:grpSpPr bwMode="auto">
          <a:xfrm>
            <a:off x="5416551" y="3235325"/>
            <a:ext cx="733425" cy="319088"/>
            <a:chOff x="3552" y="246"/>
            <a:chExt cx="527" cy="248"/>
          </a:xfrm>
        </p:grpSpPr>
        <p:graphicFrame>
          <p:nvGraphicFramePr>
            <p:cNvPr id="18684" name="Object 14"/>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18490" name="Clip" r:id="rId5" imgW="1307465" imgH="1083945" progId="MS_ClipArt_Gallery.2">
                    <p:embed/>
                  </p:oleObj>
                </mc:Choice>
                <mc:Fallback>
                  <p:oleObj name="Clip" r:id="rId5" imgW="1307465" imgH="1083945" progId="MS_ClipArt_Gallery.2">
                    <p:embed/>
                    <p:pic>
                      <p:nvPicPr>
                        <p:cNvPr id="0" name="Object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85" name="Object 15"/>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18491" name="Clip" r:id="rId6" imgW="681990" imgH="480695" progId="MS_ClipArt_Gallery.2">
                    <p:embed/>
                  </p:oleObj>
                </mc:Choice>
                <mc:Fallback>
                  <p:oleObj name="Clip" r:id="rId6" imgW="681990" imgH="480695" progId="MS_ClipArt_Gallery.2">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686" name="Line 16"/>
            <p:cNvSpPr>
              <a:spLocks noChangeShapeType="1"/>
            </p:cNvSpPr>
            <p:nvPr/>
          </p:nvSpPr>
          <p:spPr bwMode="auto">
            <a:xfrm flipV="1">
              <a:off x="3844" y="434"/>
              <a:ext cx="82" cy="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441" name="Group 17"/>
          <p:cNvGrpSpPr/>
          <p:nvPr/>
        </p:nvGrpSpPr>
        <p:grpSpPr bwMode="auto">
          <a:xfrm>
            <a:off x="5792788" y="3022601"/>
            <a:ext cx="69850" cy="214313"/>
            <a:chOff x="3842" y="406"/>
            <a:chExt cx="51" cy="167"/>
          </a:xfrm>
        </p:grpSpPr>
        <p:sp>
          <p:nvSpPr>
            <p:cNvPr id="18681" name="Oval 18"/>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8682" name="Oval 19"/>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8683" name="Oval 20"/>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grpSp>
        <p:nvGrpSpPr>
          <p:cNvPr id="18442" name="Group 21"/>
          <p:cNvGrpSpPr/>
          <p:nvPr/>
        </p:nvGrpSpPr>
        <p:grpSpPr bwMode="auto">
          <a:xfrm>
            <a:off x="6262688" y="3525839"/>
            <a:ext cx="209550" cy="395287"/>
            <a:chOff x="4180" y="783"/>
            <a:chExt cx="150" cy="307"/>
          </a:xfrm>
        </p:grpSpPr>
        <p:sp>
          <p:nvSpPr>
            <p:cNvPr id="18673" name="AutoShape 22"/>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8674" name="Rectangle 23"/>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8675" name="Rectangle 24"/>
            <p:cNvSpPr>
              <a:spLocks noChangeArrowheads="1"/>
            </p:cNvSpPr>
            <p:nvPr/>
          </p:nvSpPr>
          <p:spPr bwMode="auto">
            <a:xfrm>
              <a:off x="4181" y="852"/>
              <a:ext cx="95" cy="236"/>
            </a:xfrm>
            <a:prstGeom prst="rect">
              <a:avLst/>
            </a:prstGeom>
            <a:solidFill>
              <a:srgbClr val="33CC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8676" name="AutoShape 2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8677" name="Line 26"/>
            <p:cNvSpPr>
              <a:spLocks noChangeShapeType="1"/>
            </p:cNvSpPr>
            <p:nvPr/>
          </p:nvSpPr>
          <p:spPr bwMode="auto">
            <a:xfrm>
              <a:off x="4330" y="788"/>
              <a:ext cx="0" cy="23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78" name="Line 27"/>
            <p:cNvSpPr>
              <a:spLocks noChangeShapeType="1"/>
            </p:cNvSpPr>
            <p:nvPr/>
          </p:nvSpPr>
          <p:spPr bwMode="auto">
            <a:xfrm flipH="1">
              <a:off x="4276" y="1019"/>
              <a:ext cx="54" cy="6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79" name="Rectangle 28"/>
            <p:cNvSpPr>
              <a:spLocks noChangeArrowheads="1"/>
            </p:cNvSpPr>
            <p:nvPr/>
          </p:nvSpPr>
          <p:spPr bwMode="auto">
            <a:xfrm>
              <a:off x="4193" y="883"/>
              <a:ext cx="63" cy="136"/>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8680" name="Rectangle 29"/>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grpSp>
        <p:nvGrpSpPr>
          <p:cNvPr id="18443" name="Group 30"/>
          <p:cNvGrpSpPr/>
          <p:nvPr/>
        </p:nvGrpSpPr>
        <p:grpSpPr bwMode="auto">
          <a:xfrm rot="16200000">
            <a:off x="6575426" y="3603626"/>
            <a:ext cx="80963" cy="233363"/>
            <a:chOff x="3842" y="406"/>
            <a:chExt cx="51" cy="167"/>
          </a:xfrm>
        </p:grpSpPr>
        <p:sp>
          <p:nvSpPr>
            <p:cNvPr id="18670" name="Oval 31"/>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8671" name="Oval 32"/>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8672" name="Oval 33"/>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sp>
        <p:nvSpPr>
          <p:cNvPr id="18444" name="Line 34"/>
          <p:cNvSpPr>
            <a:spLocks noChangeShapeType="1"/>
          </p:cNvSpPr>
          <p:nvPr/>
        </p:nvSpPr>
        <p:spPr bwMode="auto">
          <a:xfrm>
            <a:off x="6399213" y="3433764"/>
            <a:ext cx="495300" cy="158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5" name="Line 35"/>
          <p:cNvSpPr>
            <a:spLocks noChangeShapeType="1"/>
          </p:cNvSpPr>
          <p:nvPr/>
        </p:nvSpPr>
        <p:spPr bwMode="auto">
          <a:xfrm>
            <a:off x="6402389" y="3430588"/>
            <a:ext cx="1587" cy="952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6" name="Line 36"/>
          <p:cNvSpPr>
            <a:spLocks noChangeShapeType="1"/>
          </p:cNvSpPr>
          <p:nvPr/>
        </p:nvSpPr>
        <p:spPr bwMode="auto">
          <a:xfrm>
            <a:off x="6897689" y="3429000"/>
            <a:ext cx="1587" cy="825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7" name="Line 37"/>
          <p:cNvSpPr>
            <a:spLocks noChangeShapeType="1"/>
          </p:cNvSpPr>
          <p:nvPr/>
        </p:nvSpPr>
        <p:spPr bwMode="auto">
          <a:xfrm>
            <a:off x="6099176" y="2894013"/>
            <a:ext cx="288925" cy="2651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8" name="Line 38"/>
          <p:cNvSpPr>
            <a:spLocks noChangeShapeType="1"/>
          </p:cNvSpPr>
          <p:nvPr/>
        </p:nvSpPr>
        <p:spPr bwMode="auto">
          <a:xfrm flipV="1">
            <a:off x="6111876" y="3179763"/>
            <a:ext cx="276225" cy="3302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9" name="Line 39"/>
          <p:cNvSpPr>
            <a:spLocks noChangeShapeType="1"/>
          </p:cNvSpPr>
          <p:nvPr/>
        </p:nvSpPr>
        <p:spPr bwMode="auto">
          <a:xfrm flipV="1">
            <a:off x="6638925" y="3265488"/>
            <a:ext cx="1588" cy="1635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8450" name="Group 40"/>
          <p:cNvGrpSpPr/>
          <p:nvPr/>
        </p:nvGrpSpPr>
        <p:grpSpPr bwMode="auto">
          <a:xfrm>
            <a:off x="6767513" y="3513139"/>
            <a:ext cx="209550" cy="395287"/>
            <a:chOff x="4180" y="783"/>
            <a:chExt cx="150" cy="307"/>
          </a:xfrm>
        </p:grpSpPr>
        <p:sp>
          <p:nvSpPr>
            <p:cNvPr id="18662" name="AutoShape 41"/>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8663" name="Rectangle 42"/>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8664" name="Rectangle 43"/>
            <p:cNvSpPr>
              <a:spLocks noChangeArrowheads="1"/>
            </p:cNvSpPr>
            <p:nvPr/>
          </p:nvSpPr>
          <p:spPr bwMode="auto">
            <a:xfrm>
              <a:off x="4181" y="852"/>
              <a:ext cx="95" cy="236"/>
            </a:xfrm>
            <a:prstGeom prst="rect">
              <a:avLst/>
            </a:prstGeom>
            <a:solidFill>
              <a:srgbClr val="33CC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8665" name="AutoShape 4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8666" name="Line 45"/>
            <p:cNvSpPr>
              <a:spLocks noChangeShapeType="1"/>
            </p:cNvSpPr>
            <p:nvPr/>
          </p:nvSpPr>
          <p:spPr bwMode="auto">
            <a:xfrm>
              <a:off x="4330" y="788"/>
              <a:ext cx="0" cy="23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67" name="Line 46"/>
            <p:cNvSpPr>
              <a:spLocks noChangeShapeType="1"/>
            </p:cNvSpPr>
            <p:nvPr/>
          </p:nvSpPr>
          <p:spPr bwMode="auto">
            <a:xfrm flipH="1">
              <a:off x="4276" y="1019"/>
              <a:ext cx="54" cy="6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68" name="Rectangle 47"/>
            <p:cNvSpPr>
              <a:spLocks noChangeArrowheads="1"/>
            </p:cNvSpPr>
            <p:nvPr/>
          </p:nvSpPr>
          <p:spPr bwMode="auto">
            <a:xfrm>
              <a:off x="4193" y="883"/>
              <a:ext cx="63" cy="136"/>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8669" name="Rectangle 48"/>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grpSp>
        <p:nvGrpSpPr>
          <p:cNvPr id="18451" name="Group 49"/>
          <p:cNvGrpSpPr/>
          <p:nvPr/>
        </p:nvGrpSpPr>
        <p:grpSpPr bwMode="auto">
          <a:xfrm>
            <a:off x="5800726" y="4122738"/>
            <a:ext cx="479425" cy="925512"/>
            <a:chOff x="3314" y="1248"/>
            <a:chExt cx="344" cy="694"/>
          </a:xfrm>
        </p:grpSpPr>
        <p:graphicFrame>
          <p:nvGraphicFramePr>
            <p:cNvPr id="18653" name="Object 50"/>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18492" name="Clip" r:id="rId7" imgW="1307465" imgH="1083945" progId="MS_ClipArt_Gallery.2">
                    <p:embed/>
                  </p:oleObj>
                </mc:Choice>
                <mc:Fallback>
                  <p:oleObj name="Clip" r:id="rId7" imgW="1307465" imgH="1083945" progId="MS_ClipArt_Gallery.2">
                    <p:embed/>
                    <p:pic>
                      <p:nvPicPr>
                        <p:cNvPr id="0" name="Object 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654" name="Line 51"/>
            <p:cNvSpPr>
              <a:spLocks noChangeShapeType="1"/>
            </p:cNvSpPr>
            <p:nvPr/>
          </p:nvSpPr>
          <p:spPr bwMode="auto">
            <a:xfrm flipV="1">
              <a:off x="3606" y="1433"/>
              <a:ext cx="52" cy="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8655" name="Object 52"/>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18493" name="Clip" r:id="rId8" imgW="1307465" imgH="1083945" progId="MS_ClipArt_Gallery.2">
                    <p:embed/>
                  </p:oleObj>
                </mc:Choice>
                <mc:Fallback>
                  <p:oleObj name="Clip" r:id="rId8" imgW="1307465" imgH="1083945" progId="MS_ClipArt_Gallery.2">
                    <p:embed/>
                    <p:pic>
                      <p:nvPicPr>
                        <p:cNvPr id="0" name="Object 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656" name="Line 53"/>
            <p:cNvSpPr>
              <a:spLocks noChangeShapeType="1"/>
            </p:cNvSpPr>
            <p:nvPr/>
          </p:nvSpPr>
          <p:spPr bwMode="auto">
            <a:xfrm flipV="1">
              <a:off x="3606" y="1882"/>
              <a:ext cx="52" cy="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8657" name="Group 54"/>
            <p:cNvGrpSpPr/>
            <p:nvPr/>
          </p:nvGrpSpPr>
          <p:grpSpPr bwMode="auto">
            <a:xfrm>
              <a:off x="3404" y="1504"/>
              <a:ext cx="51" cy="167"/>
              <a:chOff x="3842" y="406"/>
              <a:chExt cx="51" cy="167"/>
            </a:xfrm>
          </p:grpSpPr>
          <p:sp>
            <p:nvSpPr>
              <p:cNvPr id="18659" name="Oval 55"/>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8660" name="Oval 56"/>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8661" name="Oval 57"/>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sp>
          <p:nvSpPr>
            <p:cNvPr id="18658" name="Line 58"/>
            <p:cNvSpPr>
              <a:spLocks noChangeShapeType="1"/>
            </p:cNvSpPr>
            <p:nvPr/>
          </p:nvSpPr>
          <p:spPr bwMode="auto">
            <a:xfrm>
              <a:off x="3654" y="1431"/>
              <a:ext cx="0" cy="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8452" name="Object 59"/>
          <p:cNvGraphicFramePr>
            <a:graphicFrameLocks noChangeAspect="1"/>
          </p:cNvGraphicFramePr>
          <p:nvPr/>
        </p:nvGraphicFramePr>
        <p:xfrm>
          <a:off x="6669088" y="5132389"/>
          <a:ext cx="417512" cy="331787"/>
        </p:xfrm>
        <a:graphic>
          <a:graphicData uri="http://schemas.openxmlformats.org/presentationml/2006/ole">
            <mc:AlternateContent xmlns:mc="http://schemas.openxmlformats.org/markup-compatibility/2006">
              <mc:Choice xmlns:v="urn:schemas-microsoft-com:vml" Requires="v">
                <p:oleObj spid="_x0000_s18494" name="Clip" r:id="rId9" imgW="1307465" imgH="1083945" progId="MS_ClipArt_Gallery.2">
                  <p:embed/>
                </p:oleObj>
              </mc:Choice>
              <mc:Fallback>
                <p:oleObj name="Clip" r:id="rId9" imgW="1307465" imgH="1083945" progId="MS_ClipArt_Gallery.2">
                  <p:embed/>
                  <p:pic>
                    <p:nvPicPr>
                      <p:cNvPr id="0" name="Object 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9088" y="5132389"/>
                        <a:ext cx="417512" cy="33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53" name="Object 60"/>
          <p:cNvGraphicFramePr>
            <a:graphicFrameLocks noChangeAspect="1"/>
          </p:cNvGraphicFramePr>
          <p:nvPr/>
        </p:nvGraphicFramePr>
        <p:xfrm>
          <a:off x="6054726" y="5121275"/>
          <a:ext cx="415925" cy="330200"/>
        </p:xfrm>
        <a:graphic>
          <a:graphicData uri="http://schemas.openxmlformats.org/presentationml/2006/ole">
            <mc:AlternateContent xmlns:mc="http://schemas.openxmlformats.org/markup-compatibility/2006">
              <mc:Choice xmlns:v="urn:schemas-microsoft-com:vml" Requires="v">
                <p:oleObj spid="_x0000_s18495" name="Clip" r:id="rId10" imgW="1307465" imgH="1083945" progId="MS_ClipArt_Gallery.2">
                  <p:embed/>
                </p:oleObj>
              </mc:Choice>
              <mc:Fallback>
                <p:oleObj name="Clip" r:id="rId10" imgW="1307465" imgH="1083945" progId="MS_ClipArt_Gallery.2">
                  <p:embed/>
                  <p:pic>
                    <p:nvPicPr>
                      <p:cNvPr id="0" name="Object 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4726" y="5121275"/>
                        <a:ext cx="415925"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54" name="Oval 61"/>
          <p:cNvSpPr>
            <a:spLocks noChangeArrowheads="1"/>
          </p:cNvSpPr>
          <p:nvPr/>
        </p:nvSpPr>
        <p:spPr bwMode="auto">
          <a:xfrm rot="16200000">
            <a:off x="6471444" y="5225256"/>
            <a:ext cx="63500" cy="6508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8455" name="Oval 62"/>
          <p:cNvSpPr>
            <a:spLocks noChangeArrowheads="1"/>
          </p:cNvSpPr>
          <p:nvPr/>
        </p:nvSpPr>
        <p:spPr bwMode="auto">
          <a:xfrm rot="16200000">
            <a:off x="6556376" y="5222876"/>
            <a:ext cx="63500" cy="66675"/>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8456" name="Oval 63"/>
          <p:cNvSpPr>
            <a:spLocks noChangeArrowheads="1"/>
          </p:cNvSpPr>
          <p:nvPr/>
        </p:nvSpPr>
        <p:spPr bwMode="auto">
          <a:xfrm rot="16200000">
            <a:off x="6634163" y="5227638"/>
            <a:ext cx="61913" cy="6508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8457" name="Line 64"/>
          <p:cNvSpPr>
            <a:spLocks noChangeShapeType="1"/>
          </p:cNvSpPr>
          <p:nvPr/>
        </p:nvSpPr>
        <p:spPr bwMode="auto">
          <a:xfrm rot="16200000">
            <a:off x="6893720" y="5107783"/>
            <a:ext cx="60325" cy="158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8" name="Line 65"/>
          <p:cNvSpPr>
            <a:spLocks noChangeShapeType="1"/>
          </p:cNvSpPr>
          <p:nvPr/>
        </p:nvSpPr>
        <p:spPr bwMode="auto">
          <a:xfrm rot="5400000" flipH="1">
            <a:off x="6267450" y="5099050"/>
            <a:ext cx="6350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9" name="Line 66"/>
          <p:cNvSpPr>
            <a:spLocks noChangeShapeType="1"/>
          </p:cNvSpPr>
          <p:nvPr/>
        </p:nvSpPr>
        <p:spPr bwMode="auto">
          <a:xfrm rot="16200000" flipV="1">
            <a:off x="6614319" y="4760119"/>
            <a:ext cx="0" cy="62706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60" name="Line 67"/>
          <p:cNvSpPr>
            <a:spLocks noChangeShapeType="1"/>
          </p:cNvSpPr>
          <p:nvPr/>
        </p:nvSpPr>
        <p:spPr bwMode="auto">
          <a:xfrm flipV="1">
            <a:off x="6280151" y="4699001"/>
            <a:ext cx="93663" cy="317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61" name="Line 68"/>
          <p:cNvSpPr>
            <a:spLocks noChangeShapeType="1"/>
          </p:cNvSpPr>
          <p:nvPr/>
        </p:nvSpPr>
        <p:spPr bwMode="auto">
          <a:xfrm>
            <a:off x="6881813" y="4745038"/>
            <a:ext cx="303212" cy="38576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62" name="Line 69"/>
          <p:cNvSpPr>
            <a:spLocks noChangeShapeType="1"/>
          </p:cNvSpPr>
          <p:nvPr/>
        </p:nvSpPr>
        <p:spPr bwMode="auto">
          <a:xfrm flipH="1">
            <a:off x="7677150" y="4741863"/>
            <a:ext cx="279400" cy="3921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8463" name="Object 70"/>
          <p:cNvGraphicFramePr>
            <a:graphicFrameLocks noChangeAspect="1"/>
          </p:cNvGraphicFramePr>
          <p:nvPr/>
        </p:nvGraphicFramePr>
        <p:xfrm>
          <a:off x="7854950" y="4294188"/>
          <a:ext cx="203200" cy="241300"/>
        </p:xfrm>
        <a:graphic>
          <a:graphicData uri="http://schemas.openxmlformats.org/presentationml/2006/ole">
            <mc:AlternateContent xmlns:mc="http://schemas.openxmlformats.org/markup-compatibility/2006">
              <mc:Choice xmlns:v="urn:schemas-microsoft-com:vml" Requires="v">
                <p:oleObj spid="_x0000_s18496" name="Clip" r:id="rId11" imgW="982980" imgH="1208405" progId="MS_ClipArt_Gallery.2">
                  <p:embed/>
                </p:oleObj>
              </mc:Choice>
              <mc:Fallback>
                <p:oleObj name="Clip" r:id="rId11" imgW="982980" imgH="1208405" progId="MS_ClipArt_Gallery.2">
                  <p:embed/>
                  <p:pic>
                    <p:nvPicPr>
                      <p:cNvPr id="0" name="Object 7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54950" y="4294188"/>
                        <a:ext cx="2032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64" name="Object 71"/>
          <p:cNvGraphicFramePr>
            <a:graphicFrameLocks noChangeAspect="1"/>
          </p:cNvGraphicFramePr>
          <p:nvPr/>
        </p:nvGraphicFramePr>
        <p:xfrm>
          <a:off x="6518275" y="4375151"/>
          <a:ext cx="203200" cy="239713"/>
        </p:xfrm>
        <a:graphic>
          <a:graphicData uri="http://schemas.openxmlformats.org/presentationml/2006/ole">
            <mc:AlternateContent xmlns:mc="http://schemas.openxmlformats.org/markup-compatibility/2006">
              <mc:Choice xmlns:v="urn:schemas-microsoft-com:vml" Requires="v">
                <p:oleObj spid="_x0000_s18497" name="Clip" r:id="rId13" imgW="982980" imgH="1208405" progId="MS_ClipArt_Gallery.2">
                  <p:embed/>
                </p:oleObj>
              </mc:Choice>
              <mc:Fallback>
                <p:oleObj name="Clip" r:id="rId13" imgW="982980" imgH="1208405" progId="MS_ClipArt_Gallery.2">
                  <p:embed/>
                  <p:pic>
                    <p:nvPicPr>
                      <p:cNvPr id="0" name="Object 7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18275" y="4375151"/>
                        <a:ext cx="203200"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65" name="Freeform 72"/>
          <p:cNvSpPr/>
          <p:nvPr/>
        </p:nvSpPr>
        <p:spPr bwMode="auto">
          <a:xfrm>
            <a:off x="6599239" y="4149725"/>
            <a:ext cx="1354137" cy="304800"/>
          </a:xfrm>
          <a:custGeom>
            <a:avLst/>
            <a:gdLst>
              <a:gd name="T0" fmla="*/ 0 w 972"/>
              <a:gd name="T1" fmla="*/ 2147483647 h 228"/>
              <a:gd name="T2" fmla="*/ 2147483647 w 972"/>
              <a:gd name="T3" fmla="*/ 2147483647 h 228"/>
              <a:gd name="T4" fmla="*/ 2147483647 w 972"/>
              <a:gd name="T5" fmla="*/ 2147483647 h 228"/>
              <a:gd name="T6" fmla="*/ 0 60000 65536"/>
              <a:gd name="T7" fmla="*/ 0 60000 65536"/>
              <a:gd name="T8" fmla="*/ 0 60000 65536"/>
            </a:gdLst>
            <a:ahLst/>
            <a:cxnLst>
              <a:cxn ang="T6">
                <a:pos x="T0" y="T1"/>
              </a:cxn>
              <a:cxn ang="T7">
                <a:pos x="T2" y="T3"/>
              </a:cxn>
              <a:cxn ang="T8">
                <a:pos x="T4" y="T5"/>
              </a:cxn>
            </a:cxnLst>
            <a:rect l="0" t="0" r="r" b="b"/>
            <a:pathLst>
              <a:path w="972" h="228">
                <a:moveTo>
                  <a:pt x="0" y="228"/>
                </a:moveTo>
                <a:cubicBezTo>
                  <a:pt x="135" y="123"/>
                  <a:pt x="270" y="18"/>
                  <a:pt x="432" y="9"/>
                </a:cubicBezTo>
                <a:cubicBezTo>
                  <a:pt x="594" y="0"/>
                  <a:pt x="783" y="85"/>
                  <a:pt x="972" y="171"/>
                </a:cubicBezTo>
              </a:path>
            </a:pathLst>
          </a:custGeom>
          <a:noFill/>
          <a:ln w="19050" cap="flat" cmpd="sng">
            <a:solidFill>
              <a:schemeClr val="tx1"/>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8466" name="Group 73"/>
          <p:cNvGrpSpPr/>
          <p:nvPr/>
        </p:nvGrpSpPr>
        <p:grpSpPr bwMode="auto">
          <a:xfrm>
            <a:off x="6865938" y="5572125"/>
            <a:ext cx="406400" cy="427038"/>
            <a:chOff x="2870" y="1518"/>
            <a:chExt cx="292" cy="320"/>
          </a:xfrm>
        </p:grpSpPr>
        <p:graphicFrame>
          <p:nvGraphicFramePr>
            <p:cNvPr id="18651" name="Object 74"/>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8498" name="Clip" r:id="rId14" imgW="826770" imgH="840105" progId="MS_ClipArt_Gallery.2">
                    <p:embed/>
                  </p:oleObj>
                </mc:Choice>
                <mc:Fallback>
                  <p:oleObj name="Clip" r:id="rId14" imgW="826770" imgH="840105" progId="MS_ClipArt_Gallery.2">
                    <p:embed/>
                    <p:pic>
                      <p:nvPicPr>
                        <p:cNvPr id="0" name="Object 7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52" name="Object 75"/>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8499" name="Clip" r:id="rId16" imgW="1268095" imgH="1199515" progId="MS_ClipArt_Gallery.2">
                    <p:embed/>
                  </p:oleObj>
                </mc:Choice>
                <mc:Fallback>
                  <p:oleObj name="Clip" r:id="rId16" imgW="1268095" imgH="1199515" progId="MS_ClipArt_Gallery.2">
                    <p:embed/>
                    <p:pic>
                      <p:nvPicPr>
                        <p:cNvPr id="0" name="Object 7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8467" name="Group 76"/>
          <p:cNvGrpSpPr/>
          <p:nvPr/>
        </p:nvGrpSpPr>
        <p:grpSpPr bwMode="auto">
          <a:xfrm>
            <a:off x="7643813" y="5603875"/>
            <a:ext cx="406400" cy="427038"/>
            <a:chOff x="2870" y="1518"/>
            <a:chExt cx="292" cy="320"/>
          </a:xfrm>
        </p:grpSpPr>
        <p:graphicFrame>
          <p:nvGraphicFramePr>
            <p:cNvPr id="18649" name="Object 77"/>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8500" name="Clip" r:id="rId18" imgW="826770" imgH="840105" progId="MS_ClipArt_Gallery.2">
                    <p:embed/>
                  </p:oleObj>
                </mc:Choice>
                <mc:Fallback>
                  <p:oleObj name="Clip" r:id="rId18" imgW="826770" imgH="840105" progId="MS_ClipArt_Gallery.2">
                    <p:embed/>
                    <p:pic>
                      <p:nvPicPr>
                        <p:cNvPr id="0" name="Object 7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50" name="Object 78"/>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8501" name="Clip" r:id="rId19" imgW="1268095" imgH="1199515" progId="MS_ClipArt_Gallery.2">
                    <p:embed/>
                  </p:oleObj>
                </mc:Choice>
                <mc:Fallback>
                  <p:oleObj name="Clip" r:id="rId19" imgW="1268095" imgH="1199515" progId="MS_ClipArt_Gallery.2">
                    <p:embed/>
                    <p:pic>
                      <p:nvPicPr>
                        <p:cNvPr id="0" name="Object 7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8468" name="Group 79"/>
          <p:cNvGrpSpPr/>
          <p:nvPr/>
        </p:nvGrpSpPr>
        <p:grpSpPr bwMode="auto">
          <a:xfrm>
            <a:off x="7229476" y="5319714"/>
            <a:ext cx="379413" cy="376237"/>
            <a:chOff x="4733" y="2082"/>
            <a:chExt cx="272" cy="282"/>
          </a:xfrm>
        </p:grpSpPr>
        <p:graphicFrame>
          <p:nvGraphicFramePr>
            <p:cNvPr id="18647" name="Object 80"/>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18502" name="Clip" r:id="rId20" imgW="826770" imgH="840105" progId="MS_ClipArt_Gallery.2">
                    <p:embed/>
                  </p:oleObj>
                </mc:Choice>
                <mc:Fallback>
                  <p:oleObj name="Clip" r:id="rId20" imgW="826770" imgH="840105" progId="MS_ClipArt_Gallery.2">
                    <p:embed/>
                    <p:pic>
                      <p:nvPicPr>
                        <p:cNvPr id="0" name="Object 8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648" name="Rectangle 81"/>
            <p:cNvSpPr>
              <a:spLocks noChangeArrowheads="1"/>
            </p:cNvSpPr>
            <p:nvPr/>
          </p:nvSpPr>
          <p:spPr bwMode="auto">
            <a:xfrm>
              <a:off x="4812" y="2181"/>
              <a:ext cx="192" cy="183"/>
            </a:xfrm>
            <a:prstGeom prst="rect">
              <a:avLst/>
            </a:prstGeom>
            <a:solidFill>
              <a:srgbClr val="33CC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sp>
        <p:nvSpPr>
          <p:cNvPr id="18469" name="Line 82"/>
          <p:cNvSpPr>
            <a:spLocks noChangeShapeType="1"/>
          </p:cNvSpPr>
          <p:nvPr/>
        </p:nvSpPr>
        <p:spPr bwMode="auto">
          <a:xfrm>
            <a:off x="7535863" y="5222875"/>
            <a:ext cx="0" cy="2286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8470" name="Group 83"/>
          <p:cNvGrpSpPr/>
          <p:nvPr/>
        </p:nvGrpSpPr>
        <p:grpSpPr bwMode="auto">
          <a:xfrm>
            <a:off x="8256588" y="4646614"/>
            <a:ext cx="207962" cy="409575"/>
            <a:chOff x="4180" y="783"/>
            <a:chExt cx="150" cy="307"/>
          </a:xfrm>
        </p:grpSpPr>
        <p:sp>
          <p:nvSpPr>
            <p:cNvPr id="18639" name="AutoShape 84"/>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8640" name="Rectangle 85"/>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8641" name="Rectangle 86"/>
            <p:cNvSpPr>
              <a:spLocks noChangeArrowheads="1"/>
            </p:cNvSpPr>
            <p:nvPr/>
          </p:nvSpPr>
          <p:spPr bwMode="auto">
            <a:xfrm>
              <a:off x="4181" y="852"/>
              <a:ext cx="95" cy="236"/>
            </a:xfrm>
            <a:prstGeom prst="rect">
              <a:avLst/>
            </a:prstGeom>
            <a:solidFill>
              <a:srgbClr val="33CC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8642" name="AutoShape 8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8643" name="Line 88"/>
            <p:cNvSpPr>
              <a:spLocks noChangeShapeType="1"/>
            </p:cNvSpPr>
            <p:nvPr/>
          </p:nvSpPr>
          <p:spPr bwMode="auto">
            <a:xfrm>
              <a:off x="4330" y="788"/>
              <a:ext cx="0" cy="23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4" name="Line 89"/>
            <p:cNvSpPr>
              <a:spLocks noChangeShapeType="1"/>
            </p:cNvSpPr>
            <p:nvPr/>
          </p:nvSpPr>
          <p:spPr bwMode="auto">
            <a:xfrm flipH="1">
              <a:off x="4276" y="1019"/>
              <a:ext cx="54" cy="6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5" name="Rectangle 90"/>
            <p:cNvSpPr>
              <a:spLocks noChangeArrowheads="1"/>
            </p:cNvSpPr>
            <p:nvPr/>
          </p:nvSpPr>
          <p:spPr bwMode="auto">
            <a:xfrm>
              <a:off x="4193" y="883"/>
              <a:ext cx="63" cy="136"/>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8646" name="Rectangle 91"/>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grpSp>
        <p:nvGrpSpPr>
          <p:cNvPr id="18471" name="Group 92"/>
          <p:cNvGrpSpPr/>
          <p:nvPr/>
        </p:nvGrpSpPr>
        <p:grpSpPr bwMode="auto">
          <a:xfrm>
            <a:off x="8243888" y="5091114"/>
            <a:ext cx="207962" cy="409575"/>
            <a:chOff x="4180" y="783"/>
            <a:chExt cx="150" cy="307"/>
          </a:xfrm>
        </p:grpSpPr>
        <p:sp>
          <p:nvSpPr>
            <p:cNvPr id="18631" name="AutoShape 93"/>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8632" name="Rectangle 94"/>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8633" name="Rectangle 95"/>
            <p:cNvSpPr>
              <a:spLocks noChangeArrowheads="1"/>
            </p:cNvSpPr>
            <p:nvPr/>
          </p:nvSpPr>
          <p:spPr bwMode="auto">
            <a:xfrm>
              <a:off x="4181" y="852"/>
              <a:ext cx="95" cy="236"/>
            </a:xfrm>
            <a:prstGeom prst="rect">
              <a:avLst/>
            </a:prstGeom>
            <a:solidFill>
              <a:srgbClr val="33CC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8634" name="AutoShape 9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8635" name="Line 97"/>
            <p:cNvSpPr>
              <a:spLocks noChangeShapeType="1"/>
            </p:cNvSpPr>
            <p:nvPr/>
          </p:nvSpPr>
          <p:spPr bwMode="auto">
            <a:xfrm>
              <a:off x="4330" y="788"/>
              <a:ext cx="0" cy="23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36" name="Line 98"/>
            <p:cNvSpPr>
              <a:spLocks noChangeShapeType="1"/>
            </p:cNvSpPr>
            <p:nvPr/>
          </p:nvSpPr>
          <p:spPr bwMode="auto">
            <a:xfrm flipH="1">
              <a:off x="4276" y="1019"/>
              <a:ext cx="54" cy="6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37" name="Rectangle 99"/>
            <p:cNvSpPr>
              <a:spLocks noChangeArrowheads="1"/>
            </p:cNvSpPr>
            <p:nvPr/>
          </p:nvSpPr>
          <p:spPr bwMode="auto">
            <a:xfrm>
              <a:off x="4193" y="883"/>
              <a:ext cx="63" cy="136"/>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8638" name="Rectangle 100"/>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sp>
        <p:nvSpPr>
          <p:cNvPr id="18472" name="Line 101"/>
          <p:cNvSpPr>
            <a:spLocks noChangeShapeType="1"/>
          </p:cNvSpPr>
          <p:nvPr/>
        </p:nvSpPr>
        <p:spPr bwMode="auto">
          <a:xfrm rot="5400000" flipH="1">
            <a:off x="7870031" y="5020469"/>
            <a:ext cx="61118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73" name="Line 102"/>
          <p:cNvSpPr>
            <a:spLocks noChangeShapeType="1"/>
          </p:cNvSpPr>
          <p:nvPr/>
        </p:nvSpPr>
        <p:spPr bwMode="auto">
          <a:xfrm rot="16200000">
            <a:off x="8224044" y="5272881"/>
            <a:ext cx="0" cy="1031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74" name="Line 103"/>
          <p:cNvSpPr>
            <a:spLocks noChangeShapeType="1"/>
          </p:cNvSpPr>
          <p:nvPr/>
        </p:nvSpPr>
        <p:spPr bwMode="auto">
          <a:xfrm rot="16200000">
            <a:off x="8213725" y="4803775"/>
            <a:ext cx="0" cy="889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75" name="Line 104"/>
          <p:cNvSpPr>
            <a:spLocks noChangeShapeType="1"/>
          </p:cNvSpPr>
          <p:nvPr/>
        </p:nvSpPr>
        <p:spPr bwMode="auto">
          <a:xfrm flipV="1">
            <a:off x="6892925" y="2944813"/>
            <a:ext cx="458788" cy="20796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76" name="Line 105"/>
          <p:cNvSpPr>
            <a:spLocks noChangeShapeType="1"/>
          </p:cNvSpPr>
          <p:nvPr/>
        </p:nvSpPr>
        <p:spPr bwMode="auto">
          <a:xfrm>
            <a:off x="7827964" y="2928938"/>
            <a:ext cx="485775" cy="20796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77" name="Line 106"/>
          <p:cNvSpPr>
            <a:spLocks noChangeShapeType="1"/>
          </p:cNvSpPr>
          <p:nvPr/>
        </p:nvSpPr>
        <p:spPr bwMode="auto">
          <a:xfrm flipH="1">
            <a:off x="8347075" y="3265489"/>
            <a:ext cx="24130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78" name="Line 107"/>
          <p:cNvSpPr>
            <a:spLocks noChangeShapeType="1"/>
          </p:cNvSpPr>
          <p:nvPr/>
        </p:nvSpPr>
        <p:spPr bwMode="auto">
          <a:xfrm>
            <a:off x="7577138" y="3041650"/>
            <a:ext cx="0" cy="4318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79" name="Line 108"/>
          <p:cNvSpPr>
            <a:spLocks noChangeShapeType="1"/>
          </p:cNvSpPr>
          <p:nvPr/>
        </p:nvSpPr>
        <p:spPr bwMode="auto">
          <a:xfrm>
            <a:off x="7602539" y="3689350"/>
            <a:ext cx="534987" cy="3683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80" name="Line 109"/>
          <p:cNvSpPr>
            <a:spLocks noChangeShapeType="1"/>
          </p:cNvSpPr>
          <p:nvPr/>
        </p:nvSpPr>
        <p:spPr bwMode="auto">
          <a:xfrm flipH="1">
            <a:off x="8062913" y="4154488"/>
            <a:ext cx="266700" cy="36036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81" name="Line 110"/>
          <p:cNvSpPr>
            <a:spLocks noChangeShapeType="1"/>
          </p:cNvSpPr>
          <p:nvPr/>
        </p:nvSpPr>
        <p:spPr bwMode="auto">
          <a:xfrm flipH="1">
            <a:off x="7835900" y="3233739"/>
            <a:ext cx="560388" cy="38417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82" name="Line 111"/>
          <p:cNvSpPr>
            <a:spLocks noChangeShapeType="1"/>
          </p:cNvSpPr>
          <p:nvPr/>
        </p:nvSpPr>
        <p:spPr bwMode="auto">
          <a:xfrm flipH="1">
            <a:off x="7845425" y="2673350"/>
            <a:ext cx="350838" cy="2555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83" name="Line 112"/>
          <p:cNvSpPr>
            <a:spLocks noChangeShapeType="1"/>
          </p:cNvSpPr>
          <p:nvPr/>
        </p:nvSpPr>
        <p:spPr bwMode="auto">
          <a:xfrm flipH="1">
            <a:off x="8562976" y="2849563"/>
            <a:ext cx="201613" cy="1762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84" name="Text Box 113"/>
          <p:cNvSpPr txBox="1">
            <a:spLocks noChangeArrowheads="1"/>
          </p:cNvSpPr>
          <p:nvPr/>
        </p:nvSpPr>
        <p:spPr bwMode="auto">
          <a:xfrm>
            <a:off x="5800725" y="2487614"/>
            <a:ext cx="1239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latinLnBrk="0"/>
            <a:r>
              <a:rPr kumimoji="0" lang="en-US" altLang="zh-CN" sz="2000" b="0">
                <a:solidFill>
                  <a:srgbClr val="FF0000"/>
                </a:solidFill>
                <a:latin typeface="Comic Sans MS" panose="030F0702030302020204" pitchFamily="66" charset="0"/>
                <a:ea typeface="宋体" panose="02010600030101010101" pitchFamily="2" charset="-122"/>
              </a:rPr>
              <a:t>local ISP</a:t>
            </a:r>
            <a:endParaRPr kumimoji="0" lang="en-US" altLang="zh-CN" b="0">
              <a:latin typeface="Times New Roman" panose="02020603050405020304" pitchFamily="18" charset="0"/>
              <a:ea typeface="宋体" panose="02010600030101010101" pitchFamily="2" charset="-122"/>
            </a:endParaRPr>
          </a:p>
        </p:txBody>
      </p:sp>
      <p:sp>
        <p:nvSpPr>
          <p:cNvPr id="18485" name="Text Box 114"/>
          <p:cNvSpPr txBox="1">
            <a:spLocks noChangeArrowheads="1"/>
          </p:cNvSpPr>
          <p:nvPr/>
        </p:nvSpPr>
        <p:spPr bwMode="auto">
          <a:xfrm>
            <a:off x="5734050" y="5499101"/>
            <a:ext cx="11763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latinLnBrk="0"/>
            <a:r>
              <a:rPr kumimoji="0" lang="en-US" altLang="zh-CN" sz="2000" b="0">
                <a:solidFill>
                  <a:srgbClr val="FF0000"/>
                </a:solidFill>
                <a:latin typeface="Comic Sans MS" panose="030F0702030302020204" pitchFamily="66" charset="0"/>
                <a:ea typeface="宋体" panose="02010600030101010101" pitchFamily="2" charset="-122"/>
              </a:rPr>
              <a:t>company</a:t>
            </a:r>
            <a:endParaRPr kumimoji="0" lang="en-US" altLang="zh-CN" sz="2000" b="0">
              <a:solidFill>
                <a:srgbClr val="FF0000"/>
              </a:solidFill>
              <a:latin typeface="Comic Sans MS" panose="030F0702030302020204" pitchFamily="66" charset="0"/>
              <a:ea typeface="宋体" panose="02010600030101010101" pitchFamily="2" charset="-122"/>
            </a:endParaRPr>
          </a:p>
          <a:p>
            <a:pPr latinLnBrk="0"/>
            <a:r>
              <a:rPr kumimoji="0" lang="en-US" altLang="zh-CN" sz="2000" b="0">
                <a:solidFill>
                  <a:srgbClr val="FF0000"/>
                </a:solidFill>
                <a:latin typeface="Comic Sans MS" panose="030F0702030302020204" pitchFamily="66" charset="0"/>
                <a:ea typeface="宋体" panose="02010600030101010101" pitchFamily="2" charset="-122"/>
              </a:rPr>
              <a:t>network</a:t>
            </a:r>
            <a:endParaRPr kumimoji="0" lang="en-US" altLang="zh-CN" b="0">
              <a:latin typeface="Times New Roman" panose="02020603050405020304" pitchFamily="18" charset="0"/>
              <a:ea typeface="宋体" panose="02010600030101010101" pitchFamily="2" charset="-122"/>
            </a:endParaRPr>
          </a:p>
        </p:txBody>
      </p:sp>
      <p:sp>
        <p:nvSpPr>
          <p:cNvPr id="18486" name="Text Box 115"/>
          <p:cNvSpPr txBox="1">
            <a:spLocks noChangeArrowheads="1"/>
          </p:cNvSpPr>
          <p:nvPr/>
        </p:nvSpPr>
        <p:spPr bwMode="auto">
          <a:xfrm>
            <a:off x="7329489" y="3640139"/>
            <a:ext cx="1641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latinLnBrk="0"/>
            <a:r>
              <a:rPr kumimoji="0" lang="en-US" altLang="zh-CN" sz="2000" b="0">
                <a:solidFill>
                  <a:srgbClr val="FF0000"/>
                </a:solidFill>
                <a:latin typeface="Comic Sans MS" panose="030F0702030302020204" pitchFamily="66" charset="0"/>
                <a:ea typeface="宋体" panose="02010600030101010101" pitchFamily="2" charset="-122"/>
              </a:rPr>
              <a:t>regional ISP</a:t>
            </a:r>
            <a:endParaRPr kumimoji="0" lang="en-US" altLang="zh-CN" sz="2000" b="0">
              <a:solidFill>
                <a:srgbClr val="FF0000"/>
              </a:solidFill>
              <a:latin typeface="Comic Sans MS" panose="030F0702030302020204" pitchFamily="66" charset="0"/>
              <a:ea typeface="宋体" panose="02010600030101010101" pitchFamily="2" charset="-122"/>
            </a:endParaRPr>
          </a:p>
        </p:txBody>
      </p:sp>
      <p:grpSp>
        <p:nvGrpSpPr>
          <p:cNvPr id="18487" name="Group 116"/>
          <p:cNvGrpSpPr/>
          <p:nvPr/>
        </p:nvGrpSpPr>
        <p:grpSpPr bwMode="auto">
          <a:xfrm>
            <a:off x="6232525" y="1243013"/>
            <a:ext cx="501650" cy="233362"/>
            <a:chOff x="3600" y="219"/>
            <a:chExt cx="360" cy="175"/>
          </a:xfrm>
        </p:grpSpPr>
        <p:sp>
          <p:nvSpPr>
            <p:cNvPr id="18618" name="Oval 117"/>
            <p:cNvSpPr>
              <a:spLocks noChangeArrowheads="1"/>
            </p:cNvSpPr>
            <p:nvPr/>
          </p:nvSpPr>
          <p:spPr bwMode="auto">
            <a:xfrm>
              <a:off x="3603" y="297"/>
              <a:ext cx="357" cy="97"/>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8619" name="Line 118"/>
            <p:cNvSpPr>
              <a:spLocks noChangeShapeType="1"/>
            </p:cNvSpPr>
            <p:nvPr/>
          </p:nvSpPr>
          <p:spPr bwMode="auto">
            <a:xfrm>
              <a:off x="3603"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20" name="Line 119"/>
            <p:cNvSpPr>
              <a:spLocks noChangeShapeType="1"/>
            </p:cNvSpPr>
            <p:nvPr/>
          </p:nvSpPr>
          <p:spPr bwMode="auto">
            <a:xfrm>
              <a:off x="3960"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21" name="Rectangle 120"/>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latinLnBrk="0"/>
              <a:endParaRPr kumimoji="0" lang="zh-CN" altLang="en-US" b="0">
                <a:latin typeface="Times New Roman" panose="02020603050405020304" pitchFamily="18" charset="0"/>
                <a:ea typeface="宋体" panose="02010600030101010101" pitchFamily="2" charset="-122"/>
              </a:endParaRPr>
            </a:p>
          </p:txBody>
        </p:sp>
        <p:sp>
          <p:nvSpPr>
            <p:cNvPr id="18622" name="Oval 121"/>
            <p:cNvSpPr>
              <a:spLocks noChangeArrowheads="1"/>
            </p:cNvSpPr>
            <p:nvPr/>
          </p:nvSpPr>
          <p:spPr bwMode="auto">
            <a:xfrm>
              <a:off x="3600" y="219"/>
              <a:ext cx="357" cy="113"/>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nvGrpSpPr>
            <p:cNvPr id="18623" name="Group 122"/>
            <p:cNvGrpSpPr/>
            <p:nvPr/>
          </p:nvGrpSpPr>
          <p:grpSpPr bwMode="auto">
            <a:xfrm>
              <a:off x="3686" y="244"/>
              <a:ext cx="177" cy="66"/>
              <a:chOff x="2848" y="848"/>
              <a:chExt cx="140" cy="98"/>
            </a:xfrm>
          </p:grpSpPr>
          <p:sp>
            <p:nvSpPr>
              <p:cNvPr id="18628" name="Line 123"/>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29" name="Line 124"/>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30" name="Line 125"/>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624" name="Group 126"/>
            <p:cNvGrpSpPr/>
            <p:nvPr/>
          </p:nvGrpSpPr>
          <p:grpSpPr bwMode="auto">
            <a:xfrm flipV="1">
              <a:off x="3686" y="243"/>
              <a:ext cx="177" cy="66"/>
              <a:chOff x="2848" y="848"/>
              <a:chExt cx="140" cy="98"/>
            </a:xfrm>
          </p:grpSpPr>
          <p:sp>
            <p:nvSpPr>
              <p:cNvPr id="18625" name="Line 127"/>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26" name="Line 128"/>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27" name="Line 129"/>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 name="Group 130"/>
          <p:cNvGrpSpPr/>
          <p:nvPr/>
        </p:nvGrpSpPr>
        <p:grpSpPr bwMode="auto">
          <a:xfrm>
            <a:off x="6242050" y="1819276"/>
            <a:ext cx="209550" cy="409575"/>
            <a:chOff x="4180" y="783"/>
            <a:chExt cx="150" cy="307"/>
          </a:xfrm>
        </p:grpSpPr>
        <p:sp>
          <p:nvSpPr>
            <p:cNvPr id="18610" name="AutoShape 131"/>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8611" name="Rectangle 132"/>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8612" name="Rectangle 133"/>
            <p:cNvSpPr>
              <a:spLocks noChangeArrowheads="1"/>
            </p:cNvSpPr>
            <p:nvPr/>
          </p:nvSpPr>
          <p:spPr bwMode="auto">
            <a:xfrm>
              <a:off x="4181" y="852"/>
              <a:ext cx="95" cy="236"/>
            </a:xfrm>
            <a:prstGeom prst="rect">
              <a:avLst/>
            </a:prstGeom>
            <a:solidFill>
              <a:srgbClr val="33CC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8613" name="AutoShape 13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8614" name="Line 135"/>
            <p:cNvSpPr>
              <a:spLocks noChangeShapeType="1"/>
            </p:cNvSpPr>
            <p:nvPr/>
          </p:nvSpPr>
          <p:spPr bwMode="auto">
            <a:xfrm>
              <a:off x="4330" y="788"/>
              <a:ext cx="0" cy="23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15" name="Line 136"/>
            <p:cNvSpPr>
              <a:spLocks noChangeShapeType="1"/>
            </p:cNvSpPr>
            <p:nvPr/>
          </p:nvSpPr>
          <p:spPr bwMode="auto">
            <a:xfrm flipH="1">
              <a:off x="4276" y="1019"/>
              <a:ext cx="54" cy="6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16" name="Rectangle 137"/>
            <p:cNvSpPr>
              <a:spLocks noChangeArrowheads="1"/>
            </p:cNvSpPr>
            <p:nvPr/>
          </p:nvSpPr>
          <p:spPr bwMode="auto">
            <a:xfrm>
              <a:off x="4193" y="883"/>
              <a:ext cx="63" cy="136"/>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8617" name="Rectangle 138"/>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graphicFrame>
        <p:nvGraphicFramePr>
          <p:cNvPr id="3" name="Object 139"/>
          <p:cNvGraphicFramePr>
            <a:graphicFrameLocks noChangeAspect="1"/>
          </p:cNvGraphicFramePr>
          <p:nvPr/>
        </p:nvGraphicFramePr>
        <p:xfrm>
          <a:off x="7496176" y="1296989"/>
          <a:ext cx="417513" cy="319087"/>
        </p:xfrm>
        <a:graphic>
          <a:graphicData uri="http://schemas.openxmlformats.org/presentationml/2006/ole">
            <mc:AlternateContent xmlns:mc="http://schemas.openxmlformats.org/markup-compatibility/2006">
              <mc:Choice xmlns:v="urn:schemas-microsoft-com:vml" Requires="v">
                <p:oleObj spid="_x0000_s18503" name="Clip" r:id="rId21" imgW="1307465" imgH="1083945" progId="MS_ClipArt_Gallery.2">
                  <p:embed/>
                </p:oleObj>
              </mc:Choice>
              <mc:Fallback>
                <p:oleObj name="Clip" r:id="rId21" imgW="1307465" imgH="1083945" progId="MS_ClipArt_Gallery.2">
                  <p:embed/>
                  <p:pic>
                    <p:nvPicPr>
                      <p:cNvPr id="0" name="Object 1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6176" y="1296989"/>
                        <a:ext cx="417513" cy="319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140"/>
          <p:cNvGrpSpPr/>
          <p:nvPr/>
        </p:nvGrpSpPr>
        <p:grpSpPr bwMode="auto">
          <a:xfrm>
            <a:off x="7434263" y="1903414"/>
            <a:ext cx="406400" cy="427037"/>
            <a:chOff x="2870" y="1518"/>
            <a:chExt cx="292" cy="320"/>
          </a:xfrm>
        </p:grpSpPr>
        <p:graphicFrame>
          <p:nvGraphicFramePr>
            <p:cNvPr id="18608" name="Object 14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8504" name="Clip" r:id="rId22" imgW="826770" imgH="840105" progId="MS_ClipArt_Gallery.2">
                    <p:embed/>
                  </p:oleObj>
                </mc:Choice>
                <mc:Fallback>
                  <p:oleObj name="Clip" r:id="rId22" imgW="826770" imgH="840105" progId="MS_ClipArt_Gallery.2">
                    <p:embed/>
                    <p:pic>
                      <p:nvPicPr>
                        <p:cNvPr id="0" name="Object 14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09" name="Object 14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8505" name="Clip" r:id="rId23" imgW="1268095" imgH="1199515" progId="MS_ClipArt_Gallery.2">
                    <p:embed/>
                  </p:oleObj>
                </mc:Choice>
                <mc:Fallback>
                  <p:oleObj name="Clip" r:id="rId23" imgW="1268095" imgH="1199515" progId="MS_ClipArt_Gallery.2">
                    <p:embed/>
                    <p:pic>
                      <p:nvPicPr>
                        <p:cNvPr id="0" name="Object 14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143"/>
          <p:cNvGrpSpPr/>
          <p:nvPr/>
        </p:nvGrpSpPr>
        <p:grpSpPr bwMode="auto">
          <a:xfrm>
            <a:off x="6373813" y="3041651"/>
            <a:ext cx="501650" cy="233363"/>
            <a:chOff x="3600" y="219"/>
            <a:chExt cx="360" cy="175"/>
          </a:xfrm>
        </p:grpSpPr>
        <p:sp>
          <p:nvSpPr>
            <p:cNvPr id="18595" name="Oval 144"/>
            <p:cNvSpPr>
              <a:spLocks noChangeArrowheads="1"/>
            </p:cNvSpPr>
            <p:nvPr/>
          </p:nvSpPr>
          <p:spPr bwMode="auto">
            <a:xfrm>
              <a:off x="3603" y="297"/>
              <a:ext cx="357" cy="97"/>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8596" name="Line 145"/>
            <p:cNvSpPr>
              <a:spLocks noChangeShapeType="1"/>
            </p:cNvSpPr>
            <p:nvPr/>
          </p:nvSpPr>
          <p:spPr bwMode="auto">
            <a:xfrm>
              <a:off x="3603"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97" name="Line 146"/>
            <p:cNvSpPr>
              <a:spLocks noChangeShapeType="1"/>
            </p:cNvSpPr>
            <p:nvPr/>
          </p:nvSpPr>
          <p:spPr bwMode="auto">
            <a:xfrm>
              <a:off x="3960"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98" name="Rectangle 147"/>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latinLnBrk="0"/>
              <a:endParaRPr kumimoji="0" lang="zh-CN" altLang="en-US" b="0">
                <a:latin typeface="Times New Roman" panose="02020603050405020304" pitchFamily="18" charset="0"/>
                <a:ea typeface="宋体" panose="02010600030101010101" pitchFamily="2" charset="-122"/>
              </a:endParaRPr>
            </a:p>
          </p:txBody>
        </p:sp>
        <p:sp>
          <p:nvSpPr>
            <p:cNvPr id="18599" name="Oval 148"/>
            <p:cNvSpPr>
              <a:spLocks noChangeArrowheads="1"/>
            </p:cNvSpPr>
            <p:nvPr/>
          </p:nvSpPr>
          <p:spPr bwMode="auto">
            <a:xfrm>
              <a:off x="3600" y="219"/>
              <a:ext cx="357" cy="113"/>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nvGrpSpPr>
            <p:cNvPr id="18600" name="Group 149"/>
            <p:cNvGrpSpPr/>
            <p:nvPr/>
          </p:nvGrpSpPr>
          <p:grpSpPr bwMode="auto">
            <a:xfrm>
              <a:off x="3686" y="244"/>
              <a:ext cx="177" cy="66"/>
              <a:chOff x="2848" y="848"/>
              <a:chExt cx="140" cy="98"/>
            </a:xfrm>
          </p:grpSpPr>
          <p:sp>
            <p:nvSpPr>
              <p:cNvPr id="18605" name="Line 150"/>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06" name="Line 151"/>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07" name="Line 152"/>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601" name="Group 153"/>
            <p:cNvGrpSpPr/>
            <p:nvPr/>
          </p:nvGrpSpPr>
          <p:grpSpPr bwMode="auto">
            <a:xfrm flipV="1">
              <a:off x="3686" y="243"/>
              <a:ext cx="177" cy="66"/>
              <a:chOff x="2848" y="848"/>
              <a:chExt cx="140" cy="98"/>
            </a:xfrm>
          </p:grpSpPr>
          <p:sp>
            <p:nvSpPr>
              <p:cNvPr id="18602" name="Line 154"/>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03" name="Line 155"/>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04" name="Line 156"/>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6" name="Group 157"/>
          <p:cNvGrpSpPr/>
          <p:nvPr/>
        </p:nvGrpSpPr>
        <p:grpSpPr bwMode="auto">
          <a:xfrm>
            <a:off x="7326313" y="2813051"/>
            <a:ext cx="501650" cy="233363"/>
            <a:chOff x="3600" y="219"/>
            <a:chExt cx="360" cy="175"/>
          </a:xfrm>
        </p:grpSpPr>
        <p:sp>
          <p:nvSpPr>
            <p:cNvPr id="18582" name="Oval 158"/>
            <p:cNvSpPr>
              <a:spLocks noChangeArrowheads="1"/>
            </p:cNvSpPr>
            <p:nvPr/>
          </p:nvSpPr>
          <p:spPr bwMode="auto">
            <a:xfrm>
              <a:off x="3603" y="297"/>
              <a:ext cx="357" cy="97"/>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8583" name="Line 159"/>
            <p:cNvSpPr>
              <a:spLocks noChangeShapeType="1"/>
            </p:cNvSpPr>
            <p:nvPr/>
          </p:nvSpPr>
          <p:spPr bwMode="auto">
            <a:xfrm>
              <a:off x="3603"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84" name="Line 160"/>
            <p:cNvSpPr>
              <a:spLocks noChangeShapeType="1"/>
            </p:cNvSpPr>
            <p:nvPr/>
          </p:nvSpPr>
          <p:spPr bwMode="auto">
            <a:xfrm>
              <a:off x="3960"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85" name="Rectangle 161"/>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latinLnBrk="0"/>
              <a:endParaRPr kumimoji="0" lang="zh-CN" altLang="en-US" b="0">
                <a:latin typeface="Times New Roman" panose="02020603050405020304" pitchFamily="18" charset="0"/>
                <a:ea typeface="宋体" panose="02010600030101010101" pitchFamily="2" charset="-122"/>
              </a:endParaRPr>
            </a:p>
          </p:txBody>
        </p:sp>
        <p:sp>
          <p:nvSpPr>
            <p:cNvPr id="18586" name="Oval 162"/>
            <p:cNvSpPr>
              <a:spLocks noChangeArrowheads="1"/>
            </p:cNvSpPr>
            <p:nvPr/>
          </p:nvSpPr>
          <p:spPr bwMode="auto">
            <a:xfrm>
              <a:off x="3600" y="219"/>
              <a:ext cx="357" cy="113"/>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nvGrpSpPr>
            <p:cNvPr id="18587" name="Group 163"/>
            <p:cNvGrpSpPr/>
            <p:nvPr/>
          </p:nvGrpSpPr>
          <p:grpSpPr bwMode="auto">
            <a:xfrm>
              <a:off x="3686" y="244"/>
              <a:ext cx="177" cy="66"/>
              <a:chOff x="2848" y="848"/>
              <a:chExt cx="140" cy="98"/>
            </a:xfrm>
          </p:grpSpPr>
          <p:sp>
            <p:nvSpPr>
              <p:cNvPr id="18592" name="Line 164"/>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93" name="Line 165"/>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94" name="Line 166"/>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588" name="Group 167"/>
            <p:cNvGrpSpPr/>
            <p:nvPr/>
          </p:nvGrpSpPr>
          <p:grpSpPr bwMode="auto">
            <a:xfrm flipV="1">
              <a:off x="3686" y="243"/>
              <a:ext cx="177" cy="66"/>
              <a:chOff x="2848" y="848"/>
              <a:chExt cx="140" cy="98"/>
            </a:xfrm>
          </p:grpSpPr>
          <p:sp>
            <p:nvSpPr>
              <p:cNvPr id="18589" name="Line 168"/>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90" name="Line 169"/>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91" name="Line 170"/>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7" name="Group 171"/>
          <p:cNvGrpSpPr/>
          <p:nvPr/>
        </p:nvGrpSpPr>
        <p:grpSpPr bwMode="auto">
          <a:xfrm>
            <a:off x="7343775" y="3470276"/>
            <a:ext cx="501650" cy="233363"/>
            <a:chOff x="3600" y="219"/>
            <a:chExt cx="360" cy="175"/>
          </a:xfrm>
        </p:grpSpPr>
        <p:sp>
          <p:nvSpPr>
            <p:cNvPr id="18569" name="Oval 172"/>
            <p:cNvSpPr>
              <a:spLocks noChangeArrowheads="1"/>
            </p:cNvSpPr>
            <p:nvPr/>
          </p:nvSpPr>
          <p:spPr bwMode="auto">
            <a:xfrm>
              <a:off x="3603" y="297"/>
              <a:ext cx="357" cy="97"/>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8570" name="Line 173"/>
            <p:cNvSpPr>
              <a:spLocks noChangeShapeType="1"/>
            </p:cNvSpPr>
            <p:nvPr/>
          </p:nvSpPr>
          <p:spPr bwMode="auto">
            <a:xfrm>
              <a:off x="3603"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71" name="Line 174"/>
            <p:cNvSpPr>
              <a:spLocks noChangeShapeType="1"/>
            </p:cNvSpPr>
            <p:nvPr/>
          </p:nvSpPr>
          <p:spPr bwMode="auto">
            <a:xfrm>
              <a:off x="3960"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72" name="Rectangle 175"/>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latinLnBrk="0"/>
              <a:endParaRPr kumimoji="0" lang="zh-CN" altLang="en-US" b="0">
                <a:latin typeface="Times New Roman" panose="02020603050405020304" pitchFamily="18" charset="0"/>
                <a:ea typeface="宋体" panose="02010600030101010101" pitchFamily="2" charset="-122"/>
              </a:endParaRPr>
            </a:p>
          </p:txBody>
        </p:sp>
        <p:sp>
          <p:nvSpPr>
            <p:cNvPr id="18573" name="Oval 176"/>
            <p:cNvSpPr>
              <a:spLocks noChangeArrowheads="1"/>
            </p:cNvSpPr>
            <p:nvPr/>
          </p:nvSpPr>
          <p:spPr bwMode="auto">
            <a:xfrm>
              <a:off x="3600" y="219"/>
              <a:ext cx="357" cy="113"/>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nvGrpSpPr>
            <p:cNvPr id="18574" name="Group 177"/>
            <p:cNvGrpSpPr/>
            <p:nvPr/>
          </p:nvGrpSpPr>
          <p:grpSpPr bwMode="auto">
            <a:xfrm>
              <a:off x="3686" y="244"/>
              <a:ext cx="177" cy="66"/>
              <a:chOff x="2848" y="848"/>
              <a:chExt cx="140" cy="98"/>
            </a:xfrm>
          </p:grpSpPr>
          <p:sp>
            <p:nvSpPr>
              <p:cNvPr id="18579" name="Line 178"/>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80" name="Line 179"/>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81" name="Line 180"/>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575" name="Group 181"/>
            <p:cNvGrpSpPr/>
            <p:nvPr/>
          </p:nvGrpSpPr>
          <p:grpSpPr bwMode="auto">
            <a:xfrm flipV="1">
              <a:off x="3686" y="243"/>
              <a:ext cx="177" cy="66"/>
              <a:chOff x="2848" y="848"/>
              <a:chExt cx="140" cy="98"/>
            </a:xfrm>
          </p:grpSpPr>
          <p:sp>
            <p:nvSpPr>
              <p:cNvPr id="18576" name="Line 182"/>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77" name="Line 183"/>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78" name="Line 184"/>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8" name="Group 185"/>
          <p:cNvGrpSpPr/>
          <p:nvPr/>
        </p:nvGrpSpPr>
        <p:grpSpPr bwMode="auto">
          <a:xfrm>
            <a:off x="8313738" y="3021013"/>
            <a:ext cx="500062" cy="233362"/>
            <a:chOff x="3600" y="219"/>
            <a:chExt cx="360" cy="175"/>
          </a:xfrm>
        </p:grpSpPr>
        <p:sp>
          <p:nvSpPr>
            <p:cNvPr id="18556" name="Oval 186"/>
            <p:cNvSpPr>
              <a:spLocks noChangeArrowheads="1"/>
            </p:cNvSpPr>
            <p:nvPr/>
          </p:nvSpPr>
          <p:spPr bwMode="auto">
            <a:xfrm>
              <a:off x="3603" y="297"/>
              <a:ext cx="357" cy="97"/>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8557" name="Line 187"/>
            <p:cNvSpPr>
              <a:spLocks noChangeShapeType="1"/>
            </p:cNvSpPr>
            <p:nvPr/>
          </p:nvSpPr>
          <p:spPr bwMode="auto">
            <a:xfrm>
              <a:off x="3603"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58" name="Line 188"/>
            <p:cNvSpPr>
              <a:spLocks noChangeShapeType="1"/>
            </p:cNvSpPr>
            <p:nvPr/>
          </p:nvSpPr>
          <p:spPr bwMode="auto">
            <a:xfrm>
              <a:off x="3960"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59" name="Rectangle 189"/>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latinLnBrk="0"/>
              <a:endParaRPr kumimoji="0" lang="zh-CN" altLang="en-US" b="0">
                <a:latin typeface="Times New Roman" panose="02020603050405020304" pitchFamily="18" charset="0"/>
                <a:ea typeface="宋体" panose="02010600030101010101" pitchFamily="2" charset="-122"/>
              </a:endParaRPr>
            </a:p>
          </p:txBody>
        </p:sp>
        <p:sp>
          <p:nvSpPr>
            <p:cNvPr id="18560" name="Oval 190"/>
            <p:cNvSpPr>
              <a:spLocks noChangeArrowheads="1"/>
            </p:cNvSpPr>
            <p:nvPr/>
          </p:nvSpPr>
          <p:spPr bwMode="auto">
            <a:xfrm>
              <a:off x="3600" y="219"/>
              <a:ext cx="357" cy="113"/>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nvGrpSpPr>
            <p:cNvPr id="18561" name="Group 191"/>
            <p:cNvGrpSpPr/>
            <p:nvPr/>
          </p:nvGrpSpPr>
          <p:grpSpPr bwMode="auto">
            <a:xfrm>
              <a:off x="3686" y="244"/>
              <a:ext cx="177" cy="66"/>
              <a:chOff x="2848" y="848"/>
              <a:chExt cx="140" cy="98"/>
            </a:xfrm>
          </p:grpSpPr>
          <p:sp>
            <p:nvSpPr>
              <p:cNvPr id="18566" name="Line 192"/>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67" name="Line 193"/>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68" name="Line 194"/>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562" name="Group 195"/>
            <p:cNvGrpSpPr/>
            <p:nvPr/>
          </p:nvGrpSpPr>
          <p:grpSpPr bwMode="auto">
            <a:xfrm flipV="1">
              <a:off x="3686" y="243"/>
              <a:ext cx="177" cy="66"/>
              <a:chOff x="2848" y="848"/>
              <a:chExt cx="140" cy="98"/>
            </a:xfrm>
          </p:grpSpPr>
          <p:sp>
            <p:nvSpPr>
              <p:cNvPr id="18563" name="Line 196"/>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64" name="Line 197"/>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65" name="Line 198"/>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9" name="Group 199"/>
          <p:cNvGrpSpPr/>
          <p:nvPr/>
        </p:nvGrpSpPr>
        <p:grpSpPr bwMode="auto">
          <a:xfrm>
            <a:off x="8120063" y="3917951"/>
            <a:ext cx="501650" cy="233363"/>
            <a:chOff x="3600" y="219"/>
            <a:chExt cx="360" cy="175"/>
          </a:xfrm>
        </p:grpSpPr>
        <p:sp>
          <p:nvSpPr>
            <p:cNvPr id="18543" name="Oval 200"/>
            <p:cNvSpPr>
              <a:spLocks noChangeArrowheads="1"/>
            </p:cNvSpPr>
            <p:nvPr/>
          </p:nvSpPr>
          <p:spPr bwMode="auto">
            <a:xfrm>
              <a:off x="3603" y="297"/>
              <a:ext cx="357" cy="97"/>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8544" name="Line 201"/>
            <p:cNvSpPr>
              <a:spLocks noChangeShapeType="1"/>
            </p:cNvSpPr>
            <p:nvPr/>
          </p:nvSpPr>
          <p:spPr bwMode="auto">
            <a:xfrm>
              <a:off x="3603"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45" name="Line 202"/>
            <p:cNvSpPr>
              <a:spLocks noChangeShapeType="1"/>
            </p:cNvSpPr>
            <p:nvPr/>
          </p:nvSpPr>
          <p:spPr bwMode="auto">
            <a:xfrm>
              <a:off x="3960"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46" name="Rectangle 203"/>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latinLnBrk="0"/>
              <a:endParaRPr kumimoji="0" lang="zh-CN" altLang="en-US" b="0">
                <a:latin typeface="Times New Roman" panose="02020603050405020304" pitchFamily="18" charset="0"/>
                <a:ea typeface="宋体" panose="02010600030101010101" pitchFamily="2" charset="-122"/>
              </a:endParaRPr>
            </a:p>
          </p:txBody>
        </p:sp>
        <p:sp>
          <p:nvSpPr>
            <p:cNvPr id="18547" name="Oval 204"/>
            <p:cNvSpPr>
              <a:spLocks noChangeArrowheads="1"/>
            </p:cNvSpPr>
            <p:nvPr/>
          </p:nvSpPr>
          <p:spPr bwMode="auto">
            <a:xfrm>
              <a:off x="3600" y="219"/>
              <a:ext cx="357" cy="113"/>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nvGrpSpPr>
            <p:cNvPr id="18548" name="Group 205"/>
            <p:cNvGrpSpPr/>
            <p:nvPr/>
          </p:nvGrpSpPr>
          <p:grpSpPr bwMode="auto">
            <a:xfrm>
              <a:off x="3686" y="244"/>
              <a:ext cx="177" cy="66"/>
              <a:chOff x="2848" y="848"/>
              <a:chExt cx="140" cy="98"/>
            </a:xfrm>
          </p:grpSpPr>
          <p:sp>
            <p:nvSpPr>
              <p:cNvPr id="18553" name="Line 206"/>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54" name="Line 207"/>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55" name="Line 208"/>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549" name="Group 209"/>
            <p:cNvGrpSpPr/>
            <p:nvPr/>
          </p:nvGrpSpPr>
          <p:grpSpPr bwMode="auto">
            <a:xfrm flipV="1">
              <a:off x="3686" y="243"/>
              <a:ext cx="177" cy="66"/>
              <a:chOff x="2848" y="848"/>
              <a:chExt cx="140" cy="98"/>
            </a:xfrm>
          </p:grpSpPr>
          <p:sp>
            <p:nvSpPr>
              <p:cNvPr id="18550" name="Line 210"/>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51" name="Line 211"/>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52" name="Line 212"/>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0" name="Group 213"/>
          <p:cNvGrpSpPr/>
          <p:nvPr/>
        </p:nvGrpSpPr>
        <p:grpSpPr bwMode="auto">
          <a:xfrm>
            <a:off x="7786688" y="4502150"/>
            <a:ext cx="501650" cy="234950"/>
            <a:chOff x="3600" y="219"/>
            <a:chExt cx="360" cy="175"/>
          </a:xfrm>
        </p:grpSpPr>
        <p:sp>
          <p:nvSpPr>
            <p:cNvPr id="18530" name="Oval 214"/>
            <p:cNvSpPr>
              <a:spLocks noChangeArrowheads="1"/>
            </p:cNvSpPr>
            <p:nvPr/>
          </p:nvSpPr>
          <p:spPr bwMode="auto">
            <a:xfrm>
              <a:off x="3603" y="297"/>
              <a:ext cx="357" cy="97"/>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8531" name="Line 215"/>
            <p:cNvSpPr>
              <a:spLocks noChangeShapeType="1"/>
            </p:cNvSpPr>
            <p:nvPr/>
          </p:nvSpPr>
          <p:spPr bwMode="auto">
            <a:xfrm>
              <a:off x="3603"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2" name="Line 216"/>
            <p:cNvSpPr>
              <a:spLocks noChangeShapeType="1"/>
            </p:cNvSpPr>
            <p:nvPr/>
          </p:nvSpPr>
          <p:spPr bwMode="auto">
            <a:xfrm>
              <a:off x="3960"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3" name="Rectangle 217"/>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latinLnBrk="0"/>
              <a:endParaRPr kumimoji="0" lang="zh-CN" altLang="en-US" b="0">
                <a:latin typeface="Times New Roman" panose="02020603050405020304" pitchFamily="18" charset="0"/>
                <a:ea typeface="宋体" panose="02010600030101010101" pitchFamily="2" charset="-122"/>
              </a:endParaRPr>
            </a:p>
          </p:txBody>
        </p:sp>
        <p:sp>
          <p:nvSpPr>
            <p:cNvPr id="18534" name="Oval 218"/>
            <p:cNvSpPr>
              <a:spLocks noChangeArrowheads="1"/>
            </p:cNvSpPr>
            <p:nvPr/>
          </p:nvSpPr>
          <p:spPr bwMode="auto">
            <a:xfrm>
              <a:off x="3600" y="219"/>
              <a:ext cx="357" cy="113"/>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nvGrpSpPr>
            <p:cNvPr id="18535" name="Group 219"/>
            <p:cNvGrpSpPr/>
            <p:nvPr/>
          </p:nvGrpSpPr>
          <p:grpSpPr bwMode="auto">
            <a:xfrm>
              <a:off x="3686" y="244"/>
              <a:ext cx="177" cy="66"/>
              <a:chOff x="2848" y="848"/>
              <a:chExt cx="140" cy="98"/>
            </a:xfrm>
          </p:grpSpPr>
          <p:sp>
            <p:nvSpPr>
              <p:cNvPr id="18540" name="Line 220"/>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41" name="Line 221"/>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42" name="Line 222"/>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536" name="Group 223"/>
            <p:cNvGrpSpPr/>
            <p:nvPr/>
          </p:nvGrpSpPr>
          <p:grpSpPr bwMode="auto">
            <a:xfrm flipV="1">
              <a:off x="3686" y="243"/>
              <a:ext cx="177" cy="66"/>
              <a:chOff x="2848" y="848"/>
              <a:chExt cx="140" cy="98"/>
            </a:xfrm>
          </p:grpSpPr>
          <p:sp>
            <p:nvSpPr>
              <p:cNvPr id="18537" name="Line 224"/>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8" name="Line 225"/>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9" name="Line 226"/>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1" name="Group 227"/>
          <p:cNvGrpSpPr/>
          <p:nvPr/>
        </p:nvGrpSpPr>
        <p:grpSpPr bwMode="auto">
          <a:xfrm>
            <a:off x="7177088" y="4991101"/>
            <a:ext cx="500062" cy="233363"/>
            <a:chOff x="3600" y="219"/>
            <a:chExt cx="360" cy="175"/>
          </a:xfrm>
        </p:grpSpPr>
        <p:sp>
          <p:nvSpPr>
            <p:cNvPr id="18517" name="Oval 228"/>
            <p:cNvSpPr>
              <a:spLocks noChangeArrowheads="1"/>
            </p:cNvSpPr>
            <p:nvPr/>
          </p:nvSpPr>
          <p:spPr bwMode="auto">
            <a:xfrm>
              <a:off x="3603" y="297"/>
              <a:ext cx="357" cy="97"/>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8518" name="Line 229"/>
            <p:cNvSpPr>
              <a:spLocks noChangeShapeType="1"/>
            </p:cNvSpPr>
            <p:nvPr/>
          </p:nvSpPr>
          <p:spPr bwMode="auto">
            <a:xfrm>
              <a:off x="3603"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19" name="Line 230"/>
            <p:cNvSpPr>
              <a:spLocks noChangeShapeType="1"/>
            </p:cNvSpPr>
            <p:nvPr/>
          </p:nvSpPr>
          <p:spPr bwMode="auto">
            <a:xfrm>
              <a:off x="3960"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20" name="Rectangle 231"/>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latinLnBrk="0"/>
              <a:endParaRPr kumimoji="0" lang="zh-CN" altLang="en-US" b="0">
                <a:latin typeface="Times New Roman" panose="02020603050405020304" pitchFamily="18" charset="0"/>
                <a:ea typeface="宋体" panose="02010600030101010101" pitchFamily="2" charset="-122"/>
              </a:endParaRPr>
            </a:p>
          </p:txBody>
        </p:sp>
        <p:sp>
          <p:nvSpPr>
            <p:cNvPr id="18521" name="Oval 232"/>
            <p:cNvSpPr>
              <a:spLocks noChangeArrowheads="1"/>
            </p:cNvSpPr>
            <p:nvPr/>
          </p:nvSpPr>
          <p:spPr bwMode="auto">
            <a:xfrm>
              <a:off x="3600" y="219"/>
              <a:ext cx="357" cy="113"/>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nvGrpSpPr>
            <p:cNvPr id="18522" name="Group 233"/>
            <p:cNvGrpSpPr/>
            <p:nvPr/>
          </p:nvGrpSpPr>
          <p:grpSpPr bwMode="auto">
            <a:xfrm>
              <a:off x="3686" y="244"/>
              <a:ext cx="177" cy="66"/>
              <a:chOff x="2848" y="848"/>
              <a:chExt cx="140" cy="98"/>
            </a:xfrm>
          </p:grpSpPr>
          <p:sp>
            <p:nvSpPr>
              <p:cNvPr id="18527" name="Line 234"/>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28" name="Line 235"/>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29" name="Line 236"/>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523" name="Group 237"/>
            <p:cNvGrpSpPr/>
            <p:nvPr/>
          </p:nvGrpSpPr>
          <p:grpSpPr bwMode="auto">
            <a:xfrm flipV="1">
              <a:off x="3686" y="243"/>
              <a:ext cx="177" cy="66"/>
              <a:chOff x="2848" y="848"/>
              <a:chExt cx="140" cy="98"/>
            </a:xfrm>
          </p:grpSpPr>
          <p:sp>
            <p:nvSpPr>
              <p:cNvPr id="18524" name="Line 238"/>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25" name="Line 239"/>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26" name="Line 240"/>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2" name="Group 241"/>
          <p:cNvGrpSpPr/>
          <p:nvPr/>
        </p:nvGrpSpPr>
        <p:grpSpPr bwMode="auto">
          <a:xfrm>
            <a:off x="6373813" y="4614863"/>
            <a:ext cx="501650" cy="233362"/>
            <a:chOff x="3600" y="219"/>
            <a:chExt cx="360" cy="175"/>
          </a:xfrm>
        </p:grpSpPr>
        <p:sp>
          <p:nvSpPr>
            <p:cNvPr id="13" name="Oval 242"/>
            <p:cNvSpPr>
              <a:spLocks noChangeArrowheads="1"/>
            </p:cNvSpPr>
            <p:nvPr/>
          </p:nvSpPr>
          <p:spPr bwMode="auto">
            <a:xfrm>
              <a:off x="3603" y="297"/>
              <a:ext cx="357" cy="97"/>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4" name="Line 243"/>
            <p:cNvSpPr>
              <a:spLocks noChangeShapeType="1"/>
            </p:cNvSpPr>
            <p:nvPr/>
          </p:nvSpPr>
          <p:spPr bwMode="auto">
            <a:xfrm>
              <a:off x="3603"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06" name="Line 244"/>
            <p:cNvSpPr>
              <a:spLocks noChangeShapeType="1"/>
            </p:cNvSpPr>
            <p:nvPr/>
          </p:nvSpPr>
          <p:spPr bwMode="auto">
            <a:xfrm>
              <a:off x="3960"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07" name="Rectangle 245"/>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latinLnBrk="0"/>
              <a:endParaRPr kumimoji="0" lang="zh-CN" altLang="en-US" b="0">
                <a:latin typeface="Times New Roman" panose="02020603050405020304" pitchFamily="18" charset="0"/>
                <a:ea typeface="宋体" panose="02010600030101010101" pitchFamily="2" charset="-122"/>
              </a:endParaRPr>
            </a:p>
          </p:txBody>
        </p:sp>
        <p:sp>
          <p:nvSpPr>
            <p:cNvPr id="18508" name="Oval 246"/>
            <p:cNvSpPr>
              <a:spLocks noChangeArrowheads="1"/>
            </p:cNvSpPr>
            <p:nvPr/>
          </p:nvSpPr>
          <p:spPr bwMode="auto">
            <a:xfrm>
              <a:off x="3600" y="219"/>
              <a:ext cx="357" cy="113"/>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nvGrpSpPr>
            <p:cNvPr id="18509" name="Group 247"/>
            <p:cNvGrpSpPr/>
            <p:nvPr/>
          </p:nvGrpSpPr>
          <p:grpSpPr bwMode="auto">
            <a:xfrm>
              <a:off x="3686" y="244"/>
              <a:ext cx="177" cy="66"/>
              <a:chOff x="2848" y="848"/>
              <a:chExt cx="140" cy="98"/>
            </a:xfrm>
          </p:grpSpPr>
          <p:sp>
            <p:nvSpPr>
              <p:cNvPr id="18514" name="Line 248"/>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15" name="Line 249"/>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16" name="Line 250"/>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510" name="Group 251"/>
            <p:cNvGrpSpPr/>
            <p:nvPr/>
          </p:nvGrpSpPr>
          <p:grpSpPr bwMode="auto">
            <a:xfrm flipV="1">
              <a:off x="3686" y="243"/>
              <a:ext cx="177" cy="66"/>
              <a:chOff x="2848" y="848"/>
              <a:chExt cx="140" cy="98"/>
            </a:xfrm>
          </p:grpSpPr>
          <p:sp>
            <p:nvSpPr>
              <p:cNvPr id="18511" name="Line 252"/>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12" name="Line 253"/>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13" name="Line 254"/>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5" name="Text Box 255"/>
          <p:cNvSpPr txBox="1">
            <a:spLocks noChangeArrowheads="1"/>
          </p:cNvSpPr>
          <p:nvPr/>
        </p:nvSpPr>
        <p:spPr bwMode="auto">
          <a:xfrm>
            <a:off x="6184900" y="1406526"/>
            <a:ext cx="952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latinLnBrk="0"/>
            <a:r>
              <a:rPr kumimoji="0" lang="en-US" altLang="zh-CN" sz="2000" b="0">
                <a:latin typeface="Comic Sans MS" panose="030F0702030302020204" pitchFamily="66" charset="0"/>
                <a:ea typeface="宋体" panose="02010600030101010101" pitchFamily="2" charset="-122"/>
              </a:rPr>
              <a:t>router</a:t>
            </a:r>
            <a:endParaRPr kumimoji="0" lang="en-US" altLang="zh-CN" sz="2000" b="0">
              <a:latin typeface="Times New Roman" panose="02020603050405020304" pitchFamily="18" charset="0"/>
              <a:ea typeface="宋体" panose="02010600030101010101" pitchFamily="2" charset="-122"/>
            </a:endParaRPr>
          </a:p>
        </p:txBody>
      </p:sp>
      <p:sp>
        <p:nvSpPr>
          <p:cNvPr id="16" name="Text Box 256"/>
          <p:cNvSpPr txBox="1">
            <a:spLocks noChangeArrowheads="1"/>
          </p:cNvSpPr>
          <p:nvPr/>
        </p:nvSpPr>
        <p:spPr bwMode="auto">
          <a:xfrm>
            <a:off x="7396163" y="1533526"/>
            <a:ext cx="15795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latinLnBrk="0"/>
            <a:r>
              <a:rPr kumimoji="0" lang="en-US" altLang="zh-CN" sz="2000" b="0">
                <a:latin typeface="Comic Sans MS" panose="030F0702030302020204" pitchFamily="66" charset="0"/>
                <a:ea typeface="宋体" panose="02010600030101010101" pitchFamily="2" charset="-122"/>
              </a:rPr>
              <a:t>workstation</a:t>
            </a:r>
            <a:endParaRPr kumimoji="0" lang="en-US" altLang="zh-CN" sz="2000" b="0">
              <a:latin typeface="Times New Roman" panose="02020603050405020304" pitchFamily="18" charset="0"/>
              <a:ea typeface="宋体" panose="02010600030101010101" pitchFamily="2" charset="-122"/>
            </a:endParaRPr>
          </a:p>
        </p:txBody>
      </p:sp>
      <p:sp>
        <p:nvSpPr>
          <p:cNvPr id="17" name="Text Box 257"/>
          <p:cNvSpPr txBox="1">
            <a:spLocks noChangeArrowheads="1"/>
          </p:cNvSpPr>
          <p:nvPr/>
        </p:nvSpPr>
        <p:spPr bwMode="auto">
          <a:xfrm>
            <a:off x="6402389" y="1917701"/>
            <a:ext cx="955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latinLnBrk="0"/>
            <a:r>
              <a:rPr kumimoji="0" lang="en-US" altLang="zh-CN" sz="2000" b="0">
                <a:latin typeface="Comic Sans MS" panose="030F0702030302020204" pitchFamily="66" charset="0"/>
                <a:ea typeface="宋体" panose="02010600030101010101" pitchFamily="2" charset="-122"/>
              </a:rPr>
              <a:t>server</a:t>
            </a:r>
            <a:endParaRPr kumimoji="0" lang="en-US" altLang="zh-CN" sz="2000" b="0">
              <a:latin typeface="Times New Roman" panose="02020603050405020304" pitchFamily="18" charset="0"/>
              <a:ea typeface="宋体" panose="02010600030101010101" pitchFamily="2" charset="-122"/>
            </a:endParaRPr>
          </a:p>
        </p:txBody>
      </p:sp>
      <p:sp>
        <p:nvSpPr>
          <p:cNvPr id="18" name="Text Box 258"/>
          <p:cNvSpPr txBox="1">
            <a:spLocks noChangeArrowheads="1"/>
          </p:cNvSpPr>
          <p:nvPr/>
        </p:nvSpPr>
        <p:spPr bwMode="auto">
          <a:xfrm>
            <a:off x="7780338" y="2103439"/>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latinLnBrk="0"/>
            <a:r>
              <a:rPr kumimoji="0" lang="en-US" altLang="zh-CN" sz="2000" b="0">
                <a:latin typeface="Comic Sans MS" panose="030F0702030302020204" pitchFamily="66" charset="0"/>
                <a:ea typeface="宋体" panose="02010600030101010101" pitchFamily="2" charset="-122"/>
              </a:rPr>
              <a:t>mobile</a:t>
            </a:r>
            <a:endParaRPr kumimoji="0" lang="en-US" altLang="zh-CN" sz="2000" b="0">
              <a:latin typeface="Times New Roman" panose="02020603050405020304" pitchFamily="18" charset="0"/>
              <a:ea typeface="宋体" panose="02010600030101010101" pitchFamily="2" charset="-122"/>
            </a:endParaRPr>
          </a:p>
        </p:txBody>
      </p:sp>
      <p:sp>
        <p:nvSpPr>
          <p:cNvPr id="19" name="Line 259"/>
          <p:cNvSpPr>
            <a:spLocks noChangeShapeType="1"/>
          </p:cNvSpPr>
          <p:nvPr/>
        </p:nvSpPr>
        <p:spPr bwMode="auto">
          <a:xfrm flipV="1">
            <a:off x="6629400" y="4827589"/>
            <a:ext cx="1588" cy="2492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13854" y="-63499"/>
            <a:ext cx="8382000" cy="1143000"/>
          </a:xfrm>
        </p:spPr>
        <p:txBody>
          <a:bodyPr/>
          <a:lstStyle/>
          <a:p>
            <a:pPr eaLnBrk="1" hangingPunct="1"/>
            <a:r>
              <a:rPr lang="en-US" altLang="zh-CN" sz="3600" dirty="0">
                <a:ea typeface="宋体" panose="02010600030101010101" pitchFamily="2" charset="-122"/>
              </a:rPr>
              <a:t>What</a:t>
            </a:r>
            <a:r>
              <a:rPr lang="en-US" altLang="zh-CN" sz="3600" dirty="0">
                <a:latin typeface="Comic Sans MS" panose="030F0702030302020204" pitchFamily="66" charset="0"/>
                <a:ea typeface="宋体" panose="02010600030101010101" pitchFamily="2" charset="-122"/>
              </a:rPr>
              <a:t>’</a:t>
            </a:r>
            <a:r>
              <a:rPr lang="en-US" altLang="zh-CN" sz="3600" dirty="0">
                <a:ea typeface="宋体" panose="02010600030101010101" pitchFamily="2" charset="-122"/>
              </a:rPr>
              <a:t>s the Internet: a service view</a:t>
            </a:r>
            <a:endParaRPr lang="en-US" altLang="zh-CN" sz="3600" dirty="0">
              <a:ea typeface="宋体" panose="02010600030101010101" pitchFamily="2" charset="-122"/>
            </a:endParaRPr>
          </a:p>
        </p:txBody>
      </p:sp>
      <p:sp>
        <p:nvSpPr>
          <p:cNvPr id="19459" name="Rectangle 3"/>
          <p:cNvSpPr>
            <a:spLocks noGrp="1" noChangeArrowheads="1"/>
          </p:cNvSpPr>
          <p:nvPr>
            <p:ph type="body" sz="half" idx="1"/>
          </p:nvPr>
        </p:nvSpPr>
        <p:spPr>
          <a:xfrm>
            <a:off x="609601" y="1330326"/>
            <a:ext cx="4640263" cy="5006975"/>
          </a:xfrm>
        </p:spPr>
        <p:txBody>
          <a:bodyPr/>
          <a:lstStyle/>
          <a:p>
            <a:pPr eaLnBrk="1" hangingPunct="1"/>
            <a:r>
              <a:rPr lang="zh-CN" altLang="en-US" sz="2400">
                <a:solidFill>
                  <a:srgbClr val="FF0000"/>
                </a:solidFill>
                <a:ea typeface="宋体" panose="02010600030101010101" pitchFamily="2" charset="-122"/>
              </a:rPr>
              <a:t>网络的通信结构使得分布式应用成为可能</a:t>
            </a:r>
            <a:r>
              <a:rPr lang="en-US" altLang="zh-CN" sz="2400">
                <a:ea typeface="宋体" panose="02010600030101010101" pitchFamily="2" charset="-122"/>
              </a:rPr>
              <a:t>:</a:t>
            </a:r>
            <a:endParaRPr lang="en-US" altLang="zh-CN" sz="2400">
              <a:ea typeface="宋体" panose="02010600030101010101" pitchFamily="2" charset="-122"/>
            </a:endParaRPr>
          </a:p>
          <a:p>
            <a:pPr lvl="1" eaLnBrk="1" hangingPunct="1"/>
            <a:r>
              <a:rPr lang="en-US" altLang="zh-CN" b="1" smtClean="0">
                <a:ea typeface="宋体" panose="02010600030101010101" pitchFamily="2" charset="-122"/>
              </a:rPr>
              <a:t>Web, email, games, e-commerce,file sharing</a:t>
            </a:r>
            <a:endParaRPr lang="en-US" altLang="zh-CN" b="1" smtClean="0">
              <a:ea typeface="宋体" panose="02010600030101010101" pitchFamily="2" charset="-122"/>
            </a:endParaRPr>
          </a:p>
          <a:p>
            <a:pPr eaLnBrk="1" hangingPunct="1"/>
            <a:r>
              <a:rPr lang="en-US" altLang="zh-CN" sz="2400">
                <a:solidFill>
                  <a:srgbClr val="FF0000"/>
                </a:solidFill>
                <a:ea typeface="宋体" panose="02010600030101010101" pitchFamily="2" charset="-122"/>
              </a:rPr>
              <a:t>communication services provided to apps:</a:t>
            </a:r>
            <a:endParaRPr lang="en-US" altLang="zh-CN" sz="2400">
              <a:ea typeface="宋体" panose="02010600030101010101" pitchFamily="2" charset="-122"/>
            </a:endParaRPr>
          </a:p>
          <a:p>
            <a:pPr lvl="1" eaLnBrk="1" hangingPunct="1"/>
            <a:r>
              <a:rPr lang="en-US" altLang="zh-CN" b="1" smtClean="0">
                <a:ea typeface="宋体" panose="02010600030101010101" pitchFamily="2" charset="-122"/>
              </a:rPr>
              <a:t>Connectionless unreliable(</a:t>
            </a:r>
            <a:r>
              <a:rPr lang="zh-CN" altLang="en-US" b="1" smtClean="0">
                <a:ea typeface="宋体" panose="02010600030101010101" pitchFamily="2" charset="-122"/>
              </a:rPr>
              <a:t>不可靠的无连接</a:t>
            </a:r>
            <a:r>
              <a:rPr lang="en-US" altLang="zh-CN" b="1" smtClean="0">
                <a:ea typeface="宋体" panose="02010600030101010101" pitchFamily="2" charset="-122"/>
              </a:rPr>
              <a:t>)</a:t>
            </a:r>
            <a:endParaRPr lang="en-US" altLang="zh-CN" b="1" smtClean="0">
              <a:ea typeface="宋体" panose="02010600030101010101" pitchFamily="2" charset="-122"/>
            </a:endParaRPr>
          </a:p>
          <a:p>
            <a:pPr lvl="1" eaLnBrk="1" hangingPunct="1"/>
            <a:r>
              <a:rPr lang="en-US" altLang="zh-CN" b="1" smtClean="0">
                <a:ea typeface="宋体" panose="02010600030101010101" pitchFamily="2" charset="-122"/>
              </a:rPr>
              <a:t>connection-oriented reliable</a:t>
            </a:r>
            <a:r>
              <a:rPr lang="zh-CN" altLang="en-US" b="1" smtClean="0">
                <a:ea typeface="宋体" panose="02010600030101010101" pitchFamily="2" charset="-122"/>
              </a:rPr>
              <a:t>（可靠的面向连接）</a:t>
            </a:r>
            <a:endParaRPr lang="zh-CN" altLang="en-US" b="1" smtClean="0">
              <a:ea typeface="宋体" panose="02010600030101010101" pitchFamily="2" charset="-122"/>
            </a:endParaRPr>
          </a:p>
          <a:p>
            <a:pPr lvl="1" eaLnBrk="1" hangingPunct="1"/>
            <a:r>
              <a:rPr lang="en-US" altLang="zh-CN" b="1" smtClean="0">
                <a:ea typeface="宋体" panose="02010600030101010101" pitchFamily="2" charset="-122"/>
              </a:rPr>
              <a:t>Differrent </a:t>
            </a:r>
            <a:r>
              <a:rPr lang="en-US" altLang="zh-CN" b="1" smtClean="0">
                <a:solidFill>
                  <a:srgbClr val="FF0000"/>
                </a:solidFill>
                <a:ea typeface="宋体" panose="02010600030101010101" pitchFamily="2" charset="-122"/>
              </a:rPr>
              <a:t>API</a:t>
            </a:r>
            <a:r>
              <a:rPr lang="en-US" altLang="zh-CN" b="1" smtClean="0">
                <a:ea typeface="宋体" panose="02010600030101010101" pitchFamily="2" charset="-122"/>
              </a:rPr>
              <a:t>s</a:t>
            </a:r>
            <a:endParaRPr lang="zh-CN" altLang="en-US" b="1" smtClean="0">
              <a:ea typeface="宋体" panose="02010600030101010101" pitchFamily="2" charset="-122"/>
            </a:endParaRPr>
          </a:p>
        </p:txBody>
      </p:sp>
      <p:sp>
        <p:nvSpPr>
          <p:cNvPr id="19460" name="Freeform 6"/>
          <p:cNvSpPr/>
          <p:nvPr/>
        </p:nvSpPr>
        <p:spPr bwMode="auto">
          <a:xfrm>
            <a:off x="7164389" y="1881188"/>
            <a:ext cx="1798637" cy="1674812"/>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33CC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1" name="Freeform 7"/>
          <p:cNvSpPr/>
          <p:nvPr/>
        </p:nvSpPr>
        <p:spPr bwMode="auto">
          <a:xfrm>
            <a:off x="5284788" y="1738314"/>
            <a:ext cx="1866900" cy="1589087"/>
          </a:xfrm>
          <a:custGeom>
            <a:avLst/>
            <a:gdLst>
              <a:gd name="T0" fmla="*/ 2147483647 w 1340"/>
              <a:gd name="T1" fmla="*/ 2147483647 h 1191"/>
              <a:gd name="T2" fmla="*/ 2147483647 w 1340"/>
              <a:gd name="T3" fmla="*/ 2147483647 h 1191"/>
              <a:gd name="T4" fmla="*/ 2147483647 w 1340"/>
              <a:gd name="T5" fmla="*/ 2147483647 h 1191"/>
              <a:gd name="T6" fmla="*/ 2147483647 w 1340"/>
              <a:gd name="T7" fmla="*/ 2147483647 h 1191"/>
              <a:gd name="T8" fmla="*/ 2147483647 w 1340"/>
              <a:gd name="T9" fmla="*/ 2147483647 h 1191"/>
              <a:gd name="T10" fmla="*/ 2147483647 w 1340"/>
              <a:gd name="T11" fmla="*/ 2147483647 h 1191"/>
              <a:gd name="T12" fmla="*/ 2147483647 w 1340"/>
              <a:gd name="T13" fmla="*/ 2147483647 h 1191"/>
              <a:gd name="T14" fmla="*/ 2147483647 w 1340"/>
              <a:gd name="T15" fmla="*/ 2147483647 h 1191"/>
              <a:gd name="T16" fmla="*/ 2147483647 w 1340"/>
              <a:gd name="T17" fmla="*/ 2147483647 h 1191"/>
              <a:gd name="T18" fmla="*/ 2147483647 w 1340"/>
              <a:gd name="T19" fmla="*/ 2147483647 h 1191"/>
              <a:gd name="T20" fmla="*/ 2147483647 w 1340"/>
              <a:gd name="T21" fmla="*/ 2147483647 h 1191"/>
              <a:gd name="T22" fmla="*/ 2147483647 w 1340"/>
              <a:gd name="T23" fmla="*/ 2147483647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33CC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2" name="Freeform 8"/>
          <p:cNvSpPr/>
          <p:nvPr/>
        </p:nvSpPr>
        <p:spPr bwMode="auto">
          <a:xfrm>
            <a:off x="5653089" y="3189289"/>
            <a:ext cx="2974975" cy="2219325"/>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463" name="Group 9"/>
          <p:cNvGrpSpPr/>
          <p:nvPr/>
        </p:nvGrpSpPr>
        <p:grpSpPr bwMode="auto">
          <a:xfrm>
            <a:off x="5402264" y="1873250"/>
            <a:ext cx="733425" cy="319088"/>
            <a:chOff x="3552" y="246"/>
            <a:chExt cx="527" cy="248"/>
          </a:xfrm>
        </p:grpSpPr>
        <p:graphicFrame>
          <p:nvGraphicFramePr>
            <p:cNvPr id="19677" name="Object 10"/>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19503" name="Clip" r:id="rId1" imgW="1307465" imgH="1083945" progId="MS_ClipArt_Gallery.2">
                    <p:embed/>
                  </p:oleObj>
                </mc:Choice>
                <mc:Fallback>
                  <p:oleObj name="Clip" r:id="rId1" imgW="1307465" imgH="1083945" progId="MS_ClipArt_Gallery.2">
                    <p:embed/>
                    <p:pic>
                      <p:nvPicPr>
                        <p:cNvPr id="0" name="Objec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78" name="Object 11"/>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19504" name="Clip" r:id="rId3" imgW="681990" imgH="480695" progId="MS_ClipArt_Gallery.2">
                    <p:embed/>
                  </p:oleObj>
                </mc:Choice>
                <mc:Fallback>
                  <p:oleObj name="Clip" r:id="rId3" imgW="681990" imgH="480695" progId="MS_ClipArt_Gallery.2">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679" name="Line 12"/>
            <p:cNvSpPr>
              <a:spLocks noChangeShapeType="1"/>
            </p:cNvSpPr>
            <p:nvPr/>
          </p:nvSpPr>
          <p:spPr bwMode="auto">
            <a:xfrm flipV="1">
              <a:off x="3844" y="434"/>
              <a:ext cx="82" cy="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464" name="Group 13"/>
          <p:cNvGrpSpPr/>
          <p:nvPr/>
        </p:nvGrpSpPr>
        <p:grpSpPr bwMode="auto">
          <a:xfrm>
            <a:off x="5402264" y="2468564"/>
            <a:ext cx="733425" cy="319087"/>
            <a:chOff x="3552" y="246"/>
            <a:chExt cx="527" cy="248"/>
          </a:xfrm>
        </p:grpSpPr>
        <p:graphicFrame>
          <p:nvGraphicFramePr>
            <p:cNvPr id="19674" name="Object 14"/>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19505" name="Clip" r:id="rId5" imgW="1307465" imgH="1083945" progId="MS_ClipArt_Gallery.2">
                    <p:embed/>
                  </p:oleObj>
                </mc:Choice>
                <mc:Fallback>
                  <p:oleObj name="Clip" r:id="rId5" imgW="1307465" imgH="1083945" progId="MS_ClipArt_Gallery.2">
                    <p:embed/>
                    <p:pic>
                      <p:nvPicPr>
                        <p:cNvPr id="0" name="Object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75" name="Object 15"/>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19506" name="Clip" r:id="rId6" imgW="681990" imgH="480695" progId="MS_ClipArt_Gallery.2">
                    <p:embed/>
                  </p:oleObj>
                </mc:Choice>
                <mc:Fallback>
                  <p:oleObj name="Clip" r:id="rId6" imgW="681990" imgH="480695" progId="MS_ClipArt_Gallery.2">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676" name="Line 16"/>
            <p:cNvSpPr>
              <a:spLocks noChangeShapeType="1"/>
            </p:cNvSpPr>
            <p:nvPr/>
          </p:nvSpPr>
          <p:spPr bwMode="auto">
            <a:xfrm flipV="1">
              <a:off x="3844" y="434"/>
              <a:ext cx="82" cy="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465" name="Group 17"/>
          <p:cNvGrpSpPr/>
          <p:nvPr/>
        </p:nvGrpSpPr>
        <p:grpSpPr bwMode="auto">
          <a:xfrm>
            <a:off x="5778500" y="2255838"/>
            <a:ext cx="69850" cy="214312"/>
            <a:chOff x="3842" y="406"/>
            <a:chExt cx="51" cy="167"/>
          </a:xfrm>
        </p:grpSpPr>
        <p:sp>
          <p:nvSpPr>
            <p:cNvPr id="19671" name="Oval 18"/>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9672" name="Oval 19"/>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9673" name="Oval 20"/>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grpSp>
        <p:nvGrpSpPr>
          <p:cNvPr id="19466" name="Group 21"/>
          <p:cNvGrpSpPr/>
          <p:nvPr/>
        </p:nvGrpSpPr>
        <p:grpSpPr bwMode="auto">
          <a:xfrm>
            <a:off x="6248400" y="2759075"/>
            <a:ext cx="209550" cy="395288"/>
            <a:chOff x="4180" y="783"/>
            <a:chExt cx="150" cy="307"/>
          </a:xfrm>
        </p:grpSpPr>
        <p:sp>
          <p:nvSpPr>
            <p:cNvPr id="19663" name="AutoShape 22"/>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9664" name="Rectangle 23"/>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9665" name="Rectangle 24"/>
            <p:cNvSpPr>
              <a:spLocks noChangeArrowheads="1"/>
            </p:cNvSpPr>
            <p:nvPr/>
          </p:nvSpPr>
          <p:spPr bwMode="auto">
            <a:xfrm>
              <a:off x="4181" y="852"/>
              <a:ext cx="95" cy="236"/>
            </a:xfrm>
            <a:prstGeom prst="rect">
              <a:avLst/>
            </a:prstGeom>
            <a:solidFill>
              <a:srgbClr val="33CC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9666" name="AutoShape 2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9667" name="Line 26"/>
            <p:cNvSpPr>
              <a:spLocks noChangeShapeType="1"/>
            </p:cNvSpPr>
            <p:nvPr/>
          </p:nvSpPr>
          <p:spPr bwMode="auto">
            <a:xfrm>
              <a:off x="4330" y="788"/>
              <a:ext cx="0" cy="23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8" name="Line 27"/>
            <p:cNvSpPr>
              <a:spLocks noChangeShapeType="1"/>
            </p:cNvSpPr>
            <p:nvPr/>
          </p:nvSpPr>
          <p:spPr bwMode="auto">
            <a:xfrm flipH="1">
              <a:off x="4276" y="1019"/>
              <a:ext cx="54" cy="6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9" name="Rectangle 28"/>
            <p:cNvSpPr>
              <a:spLocks noChangeArrowheads="1"/>
            </p:cNvSpPr>
            <p:nvPr/>
          </p:nvSpPr>
          <p:spPr bwMode="auto">
            <a:xfrm>
              <a:off x="4193" y="883"/>
              <a:ext cx="63" cy="136"/>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9670" name="Rectangle 29"/>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grpSp>
        <p:nvGrpSpPr>
          <p:cNvPr id="19467" name="Group 30"/>
          <p:cNvGrpSpPr/>
          <p:nvPr/>
        </p:nvGrpSpPr>
        <p:grpSpPr bwMode="auto">
          <a:xfrm rot="16200000">
            <a:off x="6561138" y="2836863"/>
            <a:ext cx="80962" cy="233362"/>
            <a:chOff x="3842" y="406"/>
            <a:chExt cx="51" cy="167"/>
          </a:xfrm>
        </p:grpSpPr>
        <p:sp>
          <p:nvSpPr>
            <p:cNvPr id="19660" name="Oval 31"/>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9661" name="Oval 32"/>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9662" name="Oval 33"/>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sp>
        <p:nvSpPr>
          <p:cNvPr id="19468" name="Line 34"/>
          <p:cNvSpPr>
            <a:spLocks noChangeShapeType="1"/>
          </p:cNvSpPr>
          <p:nvPr/>
        </p:nvSpPr>
        <p:spPr bwMode="auto">
          <a:xfrm>
            <a:off x="6384925" y="2667000"/>
            <a:ext cx="495300" cy="15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9" name="Line 35"/>
          <p:cNvSpPr>
            <a:spLocks noChangeShapeType="1"/>
          </p:cNvSpPr>
          <p:nvPr/>
        </p:nvSpPr>
        <p:spPr bwMode="auto">
          <a:xfrm>
            <a:off x="6388100" y="2663825"/>
            <a:ext cx="1588" cy="952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0" name="Line 36"/>
          <p:cNvSpPr>
            <a:spLocks noChangeShapeType="1"/>
          </p:cNvSpPr>
          <p:nvPr/>
        </p:nvSpPr>
        <p:spPr bwMode="auto">
          <a:xfrm>
            <a:off x="6883400" y="2662238"/>
            <a:ext cx="1588" cy="825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1" name="Line 37"/>
          <p:cNvSpPr>
            <a:spLocks noChangeShapeType="1"/>
          </p:cNvSpPr>
          <p:nvPr/>
        </p:nvSpPr>
        <p:spPr bwMode="auto">
          <a:xfrm>
            <a:off x="6084889" y="2127251"/>
            <a:ext cx="288925" cy="26511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2" name="Line 38"/>
          <p:cNvSpPr>
            <a:spLocks noChangeShapeType="1"/>
          </p:cNvSpPr>
          <p:nvPr/>
        </p:nvSpPr>
        <p:spPr bwMode="auto">
          <a:xfrm flipV="1">
            <a:off x="6097589" y="2413000"/>
            <a:ext cx="276225" cy="3302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3" name="Line 39"/>
          <p:cNvSpPr>
            <a:spLocks noChangeShapeType="1"/>
          </p:cNvSpPr>
          <p:nvPr/>
        </p:nvSpPr>
        <p:spPr bwMode="auto">
          <a:xfrm flipV="1">
            <a:off x="6624639" y="2498726"/>
            <a:ext cx="1587" cy="16351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474" name="Group 40"/>
          <p:cNvGrpSpPr/>
          <p:nvPr/>
        </p:nvGrpSpPr>
        <p:grpSpPr bwMode="auto">
          <a:xfrm>
            <a:off x="6743700" y="2736850"/>
            <a:ext cx="209550" cy="395288"/>
            <a:chOff x="4180" y="783"/>
            <a:chExt cx="150" cy="307"/>
          </a:xfrm>
        </p:grpSpPr>
        <p:sp>
          <p:nvSpPr>
            <p:cNvPr id="19652" name="AutoShape 41"/>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9653" name="Rectangle 42"/>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9654" name="Rectangle 43"/>
            <p:cNvSpPr>
              <a:spLocks noChangeArrowheads="1"/>
            </p:cNvSpPr>
            <p:nvPr/>
          </p:nvSpPr>
          <p:spPr bwMode="auto">
            <a:xfrm>
              <a:off x="4181" y="852"/>
              <a:ext cx="95" cy="236"/>
            </a:xfrm>
            <a:prstGeom prst="rect">
              <a:avLst/>
            </a:prstGeom>
            <a:solidFill>
              <a:srgbClr val="33CC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9655" name="AutoShape 4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9656" name="Line 45"/>
            <p:cNvSpPr>
              <a:spLocks noChangeShapeType="1"/>
            </p:cNvSpPr>
            <p:nvPr/>
          </p:nvSpPr>
          <p:spPr bwMode="auto">
            <a:xfrm>
              <a:off x="4330" y="788"/>
              <a:ext cx="0" cy="23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57" name="Line 46"/>
            <p:cNvSpPr>
              <a:spLocks noChangeShapeType="1"/>
            </p:cNvSpPr>
            <p:nvPr/>
          </p:nvSpPr>
          <p:spPr bwMode="auto">
            <a:xfrm flipH="1">
              <a:off x="4276" y="1019"/>
              <a:ext cx="54" cy="6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58" name="Rectangle 47"/>
            <p:cNvSpPr>
              <a:spLocks noChangeArrowheads="1"/>
            </p:cNvSpPr>
            <p:nvPr/>
          </p:nvSpPr>
          <p:spPr bwMode="auto">
            <a:xfrm>
              <a:off x="4193" y="883"/>
              <a:ext cx="63" cy="136"/>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9659" name="Rectangle 48"/>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grpSp>
        <p:nvGrpSpPr>
          <p:cNvPr id="19475" name="Group 49"/>
          <p:cNvGrpSpPr/>
          <p:nvPr/>
        </p:nvGrpSpPr>
        <p:grpSpPr bwMode="auto">
          <a:xfrm>
            <a:off x="5786439" y="3355976"/>
            <a:ext cx="479425" cy="925513"/>
            <a:chOff x="3314" y="1248"/>
            <a:chExt cx="344" cy="694"/>
          </a:xfrm>
        </p:grpSpPr>
        <p:graphicFrame>
          <p:nvGraphicFramePr>
            <p:cNvPr id="19643" name="Object 50"/>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19507" name="Clip" r:id="rId7" imgW="1307465" imgH="1083945" progId="MS_ClipArt_Gallery.2">
                    <p:embed/>
                  </p:oleObj>
                </mc:Choice>
                <mc:Fallback>
                  <p:oleObj name="Clip" r:id="rId7" imgW="1307465" imgH="1083945" progId="MS_ClipArt_Gallery.2">
                    <p:embed/>
                    <p:pic>
                      <p:nvPicPr>
                        <p:cNvPr id="0" name="Object 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644" name="Line 51"/>
            <p:cNvSpPr>
              <a:spLocks noChangeShapeType="1"/>
            </p:cNvSpPr>
            <p:nvPr/>
          </p:nvSpPr>
          <p:spPr bwMode="auto">
            <a:xfrm flipV="1">
              <a:off x="3606" y="1433"/>
              <a:ext cx="52" cy="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9645" name="Object 52"/>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19508" name="Clip" r:id="rId8" imgW="1307465" imgH="1083945" progId="MS_ClipArt_Gallery.2">
                    <p:embed/>
                  </p:oleObj>
                </mc:Choice>
                <mc:Fallback>
                  <p:oleObj name="Clip" r:id="rId8" imgW="1307465" imgH="1083945" progId="MS_ClipArt_Gallery.2">
                    <p:embed/>
                    <p:pic>
                      <p:nvPicPr>
                        <p:cNvPr id="0" name="Object 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646" name="Line 53"/>
            <p:cNvSpPr>
              <a:spLocks noChangeShapeType="1"/>
            </p:cNvSpPr>
            <p:nvPr/>
          </p:nvSpPr>
          <p:spPr bwMode="auto">
            <a:xfrm flipV="1">
              <a:off x="3606" y="1882"/>
              <a:ext cx="52" cy="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647" name="Group 54"/>
            <p:cNvGrpSpPr/>
            <p:nvPr/>
          </p:nvGrpSpPr>
          <p:grpSpPr bwMode="auto">
            <a:xfrm>
              <a:off x="3404" y="1504"/>
              <a:ext cx="51" cy="167"/>
              <a:chOff x="3842" y="406"/>
              <a:chExt cx="51" cy="167"/>
            </a:xfrm>
          </p:grpSpPr>
          <p:sp>
            <p:nvSpPr>
              <p:cNvPr id="19649" name="Oval 55"/>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9650" name="Oval 56"/>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9651" name="Oval 57"/>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sp>
          <p:nvSpPr>
            <p:cNvPr id="19648" name="Line 58"/>
            <p:cNvSpPr>
              <a:spLocks noChangeShapeType="1"/>
            </p:cNvSpPr>
            <p:nvPr/>
          </p:nvSpPr>
          <p:spPr bwMode="auto">
            <a:xfrm>
              <a:off x="3654" y="1431"/>
              <a:ext cx="0" cy="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9476" name="Object 59"/>
          <p:cNvGraphicFramePr>
            <a:graphicFrameLocks noChangeAspect="1"/>
          </p:cNvGraphicFramePr>
          <p:nvPr/>
        </p:nvGraphicFramePr>
        <p:xfrm>
          <a:off x="6654801" y="4365625"/>
          <a:ext cx="417513" cy="331788"/>
        </p:xfrm>
        <a:graphic>
          <a:graphicData uri="http://schemas.openxmlformats.org/presentationml/2006/ole">
            <mc:AlternateContent xmlns:mc="http://schemas.openxmlformats.org/markup-compatibility/2006">
              <mc:Choice xmlns:v="urn:schemas-microsoft-com:vml" Requires="v">
                <p:oleObj spid="_x0000_s19509" name="Clip" r:id="rId9" imgW="1307465" imgH="1083945" progId="MS_ClipArt_Gallery.2">
                  <p:embed/>
                </p:oleObj>
              </mc:Choice>
              <mc:Fallback>
                <p:oleObj name="Clip" r:id="rId9" imgW="1307465" imgH="1083945" progId="MS_ClipArt_Gallery.2">
                  <p:embed/>
                  <p:pic>
                    <p:nvPicPr>
                      <p:cNvPr id="0" name="Object 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4801" y="4365625"/>
                        <a:ext cx="417513"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77" name="Object 60"/>
          <p:cNvGraphicFramePr>
            <a:graphicFrameLocks noChangeAspect="1"/>
          </p:cNvGraphicFramePr>
          <p:nvPr/>
        </p:nvGraphicFramePr>
        <p:xfrm>
          <a:off x="6040439" y="4354513"/>
          <a:ext cx="415925" cy="330200"/>
        </p:xfrm>
        <a:graphic>
          <a:graphicData uri="http://schemas.openxmlformats.org/presentationml/2006/ole">
            <mc:AlternateContent xmlns:mc="http://schemas.openxmlformats.org/markup-compatibility/2006">
              <mc:Choice xmlns:v="urn:schemas-microsoft-com:vml" Requires="v">
                <p:oleObj spid="_x0000_s19510" name="Clip" r:id="rId10" imgW="1307465" imgH="1083945" progId="MS_ClipArt_Gallery.2">
                  <p:embed/>
                </p:oleObj>
              </mc:Choice>
              <mc:Fallback>
                <p:oleObj name="Clip" r:id="rId10" imgW="1307465" imgH="1083945" progId="MS_ClipArt_Gallery.2">
                  <p:embed/>
                  <p:pic>
                    <p:nvPicPr>
                      <p:cNvPr id="0" name="Object 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0439" y="4354513"/>
                        <a:ext cx="415925"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78" name="Oval 61"/>
          <p:cNvSpPr>
            <a:spLocks noChangeArrowheads="1"/>
          </p:cNvSpPr>
          <p:nvPr/>
        </p:nvSpPr>
        <p:spPr bwMode="auto">
          <a:xfrm rot="16200000">
            <a:off x="6457157" y="4458495"/>
            <a:ext cx="63500" cy="6508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9479" name="Oval 62"/>
          <p:cNvSpPr>
            <a:spLocks noChangeArrowheads="1"/>
          </p:cNvSpPr>
          <p:nvPr/>
        </p:nvSpPr>
        <p:spPr bwMode="auto">
          <a:xfrm rot="16200000">
            <a:off x="6542088" y="4456113"/>
            <a:ext cx="63500" cy="66675"/>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9480" name="Oval 63"/>
          <p:cNvSpPr>
            <a:spLocks noChangeArrowheads="1"/>
          </p:cNvSpPr>
          <p:nvPr/>
        </p:nvSpPr>
        <p:spPr bwMode="auto">
          <a:xfrm rot="16200000">
            <a:off x="6619876" y="4460876"/>
            <a:ext cx="61912" cy="6508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9481" name="Line 64"/>
          <p:cNvSpPr>
            <a:spLocks noChangeShapeType="1"/>
          </p:cNvSpPr>
          <p:nvPr/>
        </p:nvSpPr>
        <p:spPr bwMode="auto">
          <a:xfrm rot="16200000">
            <a:off x="6879432" y="4341019"/>
            <a:ext cx="60325" cy="158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82" name="Line 65"/>
          <p:cNvSpPr>
            <a:spLocks noChangeShapeType="1"/>
          </p:cNvSpPr>
          <p:nvPr/>
        </p:nvSpPr>
        <p:spPr bwMode="auto">
          <a:xfrm rot="5400000" flipH="1">
            <a:off x="6253163" y="4332288"/>
            <a:ext cx="6350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83" name="Line 66"/>
          <p:cNvSpPr>
            <a:spLocks noChangeShapeType="1"/>
          </p:cNvSpPr>
          <p:nvPr/>
        </p:nvSpPr>
        <p:spPr bwMode="auto">
          <a:xfrm rot="16200000" flipV="1">
            <a:off x="6600032" y="3983832"/>
            <a:ext cx="0" cy="62706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84" name="Line 67"/>
          <p:cNvSpPr>
            <a:spLocks noChangeShapeType="1"/>
          </p:cNvSpPr>
          <p:nvPr/>
        </p:nvSpPr>
        <p:spPr bwMode="auto">
          <a:xfrm flipV="1">
            <a:off x="6265863" y="3932239"/>
            <a:ext cx="93662" cy="317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85" name="Line 68"/>
          <p:cNvSpPr>
            <a:spLocks noChangeShapeType="1"/>
          </p:cNvSpPr>
          <p:nvPr/>
        </p:nvSpPr>
        <p:spPr bwMode="auto">
          <a:xfrm>
            <a:off x="6867526" y="3978276"/>
            <a:ext cx="303213" cy="38576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86" name="Line 69"/>
          <p:cNvSpPr>
            <a:spLocks noChangeShapeType="1"/>
          </p:cNvSpPr>
          <p:nvPr/>
        </p:nvSpPr>
        <p:spPr bwMode="auto">
          <a:xfrm flipH="1">
            <a:off x="7662863" y="3975101"/>
            <a:ext cx="279400" cy="39211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9487" name="Object 70"/>
          <p:cNvGraphicFramePr>
            <a:graphicFrameLocks noChangeAspect="1"/>
          </p:cNvGraphicFramePr>
          <p:nvPr/>
        </p:nvGraphicFramePr>
        <p:xfrm>
          <a:off x="7840663" y="3527425"/>
          <a:ext cx="203200" cy="241300"/>
        </p:xfrm>
        <a:graphic>
          <a:graphicData uri="http://schemas.openxmlformats.org/presentationml/2006/ole">
            <mc:AlternateContent xmlns:mc="http://schemas.openxmlformats.org/markup-compatibility/2006">
              <mc:Choice xmlns:v="urn:schemas-microsoft-com:vml" Requires="v">
                <p:oleObj spid="_x0000_s19511" name="Clip" r:id="rId11" imgW="982980" imgH="1208405" progId="MS_ClipArt_Gallery.2">
                  <p:embed/>
                </p:oleObj>
              </mc:Choice>
              <mc:Fallback>
                <p:oleObj name="Clip" r:id="rId11" imgW="982980" imgH="1208405" progId="MS_ClipArt_Gallery.2">
                  <p:embed/>
                  <p:pic>
                    <p:nvPicPr>
                      <p:cNvPr id="0" name="Object 7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40663" y="3527425"/>
                        <a:ext cx="2032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88" name="Object 71"/>
          <p:cNvGraphicFramePr>
            <a:graphicFrameLocks noChangeAspect="1"/>
          </p:cNvGraphicFramePr>
          <p:nvPr/>
        </p:nvGraphicFramePr>
        <p:xfrm>
          <a:off x="6503988" y="3608388"/>
          <a:ext cx="203200" cy="239712"/>
        </p:xfrm>
        <a:graphic>
          <a:graphicData uri="http://schemas.openxmlformats.org/presentationml/2006/ole">
            <mc:AlternateContent xmlns:mc="http://schemas.openxmlformats.org/markup-compatibility/2006">
              <mc:Choice xmlns:v="urn:schemas-microsoft-com:vml" Requires="v">
                <p:oleObj spid="_x0000_s19512" name="Clip" r:id="rId13" imgW="982980" imgH="1208405" progId="MS_ClipArt_Gallery.2">
                  <p:embed/>
                </p:oleObj>
              </mc:Choice>
              <mc:Fallback>
                <p:oleObj name="Clip" r:id="rId13" imgW="982980" imgH="1208405" progId="MS_ClipArt_Gallery.2">
                  <p:embed/>
                  <p:pic>
                    <p:nvPicPr>
                      <p:cNvPr id="0" name="Object 7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03988" y="3608388"/>
                        <a:ext cx="203200" cy="239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89" name="Freeform 72"/>
          <p:cNvSpPr/>
          <p:nvPr/>
        </p:nvSpPr>
        <p:spPr bwMode="auto">
          <a:xfrm>
            <a:off x="6584950" y="3382963"/>
            <a:ext cx="1354138" cy="304800"/>
          </a:xfrm>
          <a:custGeom>
            <a:avLst/>
            <a:gdLst>
              <a:gd name="T0" fmla="*/ 0 w 972"/>
              <a:gd name="T1" fmla="*/ 2147483647 h 228"/>
              <a:gd name="T2" fmla="*/ 2147483647 w 972"/>
              <a:gd name="T3" fmla="*/ 2147483647 h 228"/>
              <a:gd name="T4" fmla="*/ 2147483647 w 972"/>
              <a:gd name="T5" fmla="*/ 2147483647 h 228"/>
              <a:gd name="T6" fmla="*/ 0 60000 65536"/>
              <a:gd name="T7" fmla="*/ 0 60000 65536"/>
              <a:gd name="T8" fmla="*/ 0 60000 65536"/>
            </a:gdLst>
            <a:ahLst/>
            <a:cxnLst>
              <a:cxn ang="T6">
                <a:pos x="T0" y="T1"/>
              </a:cxn>
              <a:cxn ang="T7">
                <a:pos x="T2" y="T3"/>
              </a:cxn>
              <a:cxn ang="T8">
                <a:pos x="T4" y="T5"/>
              </a:cxn>
            </a:cxnLst>
            <a:rect l="0" t="0" r="r" b="b"/>
            <a:pathLst>
              <a:path w="972" h="228">
                <a:moveTo>
                  <a:pt x="0" y="228"/>
                </a:moveTo>
                <a:cubicBezTo>
                  <a:pt x="135" y="123"/>
                  <a:pt x="270" y="18"/>
                  <a:pt x="432" y="9"/>
                </a:cubicBezTo>
                <a:cubicBezTo>
                  <a:pt x="594" y="0"/>
                  <a:pt x="783" y="85"/>
                  <a:pt x="972" y="171"/>
                </a:cubicBezTo>
              </a:path>
            </a:pathLst>
          </a:custGeom>
          <a:noFill/>
          <a:ln w="19050" cap="flat" cmpd="sng">
            <a:solidFill>
              <a:schemeClr val="tx1"/>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490" name="Group 73"/>
          <p:cNvGrpSpPr/>
          <p:nvPr/>
        </p:nvGrpSpPr>
        <p:grpSpPr bwMode="auto">
          <a:xfrm>
            <a:off x="6851650" y="4805364"/>
            <a:ext cx="406400" cy="427037"/>
            <a:chOff x="2870" y="1518"/>
            <a:chExt cx="292" cy="320"/>
          </a:xfrm>
        </p:grpSpPr>
        <p:graphicFrame>
          <p:nvGraphicFramePr>
            <p:cNvPr id="19641" name="Object 74"/>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9513" name="Clip" r:id="rId14" imgW="826770" imgH="840105" progId="MS_ClipArt_Gallery.2">
                    <p:embed/>
                  </p:oleObj>
                </mc:Choice>
                <mc:Fallback>
                  <p:oleObj name="Clip" r:id="rId14" imgW="826770" imgH="840105" progId="MS_ClipArt_Gallery.2">
                    <p:embed/>
                    <p:pic>
                      <p:nvPicPr>
                        <p:cNvPr id="0" name="Object 7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42" name="Object 75"/>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9514" name="Clip" r:id="rId16" imgW="1268095" imgH="1199515" progId="MS_ClipArt_Gallery.2">
                    <p:embed/>
                  </p:oleObj>
                </mc:Choice>
                <mc:Fallback>
                  <p:oleObj name="Clip" r:id="rId16" imgW="1268095" imgH="1199515" progId="MS_ClipArt_Gallery.2">
                    <p:embed/>
                    <p:pic>
                      <p:nvPicPr>
                        <p:cNvPr id="0" name="Object 7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9491" name="Group 76"/>
          <p:cNvGrpSpPr/>
          <p:nvPr/>
        </p:nvGrpSpPr>
        <p:grpSpPr bwMode="auto">
          <a:xfrm>
            <a:off x="7629525" y="4837114"/>
            <a:ext cx="406400" cy="427037"/>
            <a:chOff x="2870" y="1518"/>
            <a:chExt cx="292" cy="320"/>
          </a:xfrm>
        </p:grpSpPr>
        <p:graphicFrame>
          <p:nvGraphicFramePr>
            <p:cNvPr id="19639" name="Object 77"/>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9515" name="Clip" r:id="rId18" imgW="826770" imgH="840105" progId="MS_ClipArt_Gallery.2">
                    <p:embed/>
                  </p:oleObj>
                </mc:Choice>
                <mc:Fallback>
                  <p:oleObj name="Clip" r:id="rId18" imgW="826770" imgH="840105" progId="MS_ClipArt_Gallery.2">
                    <p:embed/>
                    <p:pic>
                      <p:nvPicPr>
                        <p:cNvPr id="0" name="Object 7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40" name="Object 78"/>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9516" name="Clip" r:id="rId19" imgW="1268095" imgH="1199515" progId="MS_ClipArt_Gallery.2">
                    <p:embed/>
                  </p:oleObj>
                </mc:Choice>
                <mc:Fallback>
                  <p:oleObj name="Clip" r:id="rId19" imgW="1268095" imgH="1199515" progId="MS_ClipArt_Gallery.2">
                    <p:embed/>
                    <p:pic>
                      <p:nvPicPr>
                        <p:cNvPr id="0" name="Object 7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9492" name="Group 79"/>
          <p:cNvGrpSpPr/>
          <p:nvPr/>
        </p:nvGrpSpPr>
        <p:grpSpPr bwMode="auto">
          <a:xfrm>
            <a:off x="7215188" y="4552950"/>
            <a:ext cx="379412" cy="376238"/>
            <a:chOff x="4733" y="2082"/>
            <a:chExt cx="272" cy="282"/>
          </a:xfrm>
        </p:grpSpPr>
        <p:graphicFrame>
          <p:nvGraphicFramePr>
            <p:cNvPr id="19637" name="Object 80"/>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19517" name="Clip" r:id="rId20" imgW="826770" imgH="840105" progId="MS_ClipArt_Gallery.2">
                    <p:embed/>
                  </p:oleObj>
                </mc:Choice>
                <mc:Fallback>
                  <p:oleObj name="Clip" r:id="rId20" imgW="826770" imgH="840105" progId="MS_ClipArt_Gallery.2">
                    <p:embed/>
                    <p:pic>
                      <p:nvPicPr>
                        <p:cNvPr id="0" name="Object 8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638" name="Rectangle 81"/>
            <p:cNvSpPr>
              <a:spLocks noChangeArrowheads="1"/>
            </p:cNvSpPr>
            <p:nvPr/>
          </p:nvSpPr>
          <p:spPr bwMode="auto">
            <a:xfrm>
              <a:off x="4812" y="2181"/>
              <a:ext cx="192" cy="183"/>
            </a:xfrm>
            <a:prstGeom prst="rect">
              <a:avLst/>
            </a:prstGeom>
            <a:solidFill>
              <a:srgbClr val="33CC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sp>
        <p:nvSpPr>
          <p:cNvPr id="19493" name="Line 82"/>
          <p:cNvSpPr>
            <a:spLocks noChangeShapeType="1"/>
          </p:cNvSpPr>
          <p:nvPr/>
        </p:nvSpPr>
        <p:spPr bwMode="auto">
          <a:xfrm>
            <a:off x="7521575" y="4456113"/>
            <a:ext cx="0" cy="2286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494" name="Group 83"/>
          <p:cNvGrpSpPr/>
          <p:nvPr/>
        </p:nvGrpSpPr>
        <p:grpSpPr bwMode="auto">
          <a:xfrm>
            <a:off x="8242301" y="3879851"/>
            <a:ext cx="207963" cy="409575"/>
            <a:chOff x="4180" y="783"/>
            <a:chExt cx="150" cy="307"/>
          </a:xfrm>
        </p:grpSpPr>
        <p:sp>
          <p:nvSpPr>
            <p:cNvPr id="19629" name="AutoShape 84"/>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9630" name="Rectangle 85"/>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9631" name="Rectangle 86"/>
            <p:cNvSpPr>
              <a:spLocks noChangeArrowheads="1"/>
            </p:cNvSpPr>
            <p:nvPr/>
          </p:nvSpPr>
          <p:spPr bwMode="auto">
            <a:xfrm>
              <a:off x="4181" y="852"/>
              <a:ext cx="95" cy="236"/>
            </a:xfrm>
            <a:prstGeom prst="rect">
              <a:avLst/>
            </a:prstGeom>
            <a:solidFill>
              <a:srgbClr val="33CC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9632" name="AutoShape 8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9633" name="Line 88"/>
            <p:cNvSpPr>
              <a:spLocks noChangeShapeType="1"/>
            </p:cNvSpPr>
            <p:nvPr/>
          </p:nvSpPr>
          <p:spPr bwMode="auto">
            <a:xfrm>
              <a:off x="4330" y="788"/>
              <a:ext cx="0" cy="23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34" name="Line 89"/>
            <p:cNvSpPr>
              <a:spLocks noChangeShapeType="1"/>
            </p:cNvSpPr>
            <p:nvPr/>
          </p:nvSpPr>
          <p:spPr bwMode="auto">
            <a:xfrm flipH="1">
              <a:off x="4276" y="1019"/>
              <a:ext cx="54" cy="6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35" name="Rectangle 90"/>
            <p:cNvSpPr>
              <a:spLocks noChangeArrowheads="1"/>
            </p:cNvSpPr>
            <p:nvPr/>
          </p:nvSpPr>
          <p:spPr bwMode="auto">
            <a:xfrm>
              <a:off x="4193" y="883"/>
              <a:ext cx="63" cy="136"/>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9636" name="Rectangle 91"/>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grpSp>
        <p:nvGrpSpPr>
          <p:cNvPr id="19495" name="Group 92"/>
          <p:cNvGrpSpPr/>
          <p:nvPr/>
        </p:nvGrpSpPr>
        <p:grpSpPr bwMode="auto">
          <a:xfrm>
            <a:off x="8229601" y="4324351"/>
            <a:ext cx="207963" cy="409575"/>
            <a:chOff x="4180" y="783"/>
            <a:chExt cx="150" cy="307"/>
          </a:xfrm>
        </p:grpSpPr>
        <p:sp>
          <p:nvSpPr>
            <p:cNvPr id="19621" name="AutoShape 93"/>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9622" name="Rectangle 94"/>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9623" name="Rectangle 95"/>
            <p:cNvSpPr>
              <a:spLocks noChangeArrowheads="1"/>
            </p:cNvSpPr>
            <p:nvPr/>
          </p:nvSpPr>
          <p:spPr bwMode="auto">
            <a:xfrm>
              <a:off x="4181" y="852"/>
              <a:ext cx="95" cy="236"/>
            </a:xfrm>
            <a:prstGeom prst="rect">
              <a:avLst/>
            </a:prstGeom>
            <a:solidFill>
              <a:srgbClr val="33CC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9624" name="AutoShape 9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9625" name="Line 97"/>
            <p:cNvSpPr>
              <a:spLocks noChangeShapeType="1"/>
            </p:cNvSpPr>
            <p:nvPr/>
          </p:nvSpPr>
          <p:spPr bwMode="auto">
            <a:xfrm>
              <a:off x="4330" y="788"/>
              <a:ext cx="0" cy="23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26" name="Line 98"/>
            <p:cNvSpPr>
              <a:spLocks noChangeShapeType="1"/>
            </p:cNvSpPr>
            <p:nvPr/>
          </p:nvSpPr>
          <p:spPr bwMode="auto">
            <a:xfrm flipH="1">
              <a:off x="4276" y="1019"/>
              <a:ext cx="54" cy="6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27" name="Rectangle 99"/>
            <p:cNvSpPr>
              <a:spLocks noChangeArrowheads="1"/>
            </p:cNvSpPr>
            <p:nvPr/>
          </p:nvSpPr>
          <p:spPr bwMode="auto">
            <a:xfrm>
              <a:off x="4193" y="883"/>
              <a:ext cx="63" cy="136"/>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9628" name="Rectangle 100"/>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sp>
        <p:nvSpPr>
          <p:cNvPr id="19496" name="Line 101"/>
          <p:cNvSpPr>
            <a:spLocks noChangeShapeType="1"/>
          </p:cNvSpPr>
          <p:nvPr/>
        </p:nvSpPr>
        <p:spPr bwMode="auto">
          <a:xfrm rot="5400000" flipH="1">
            <a:off x="7855745" y="4253707"/>
            <a:ext cx="61118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97" name="Line 102"/>
          <p:cNvSpPr>
            <a:spLocks noChangeShapeType="1"/>
          </p:cNvSpPr>
          <p:nvPr/>
        </p:nvSpPr>
        <p:spPr bwMode="auto">
          <a:xfrm rot="16200000">
            <a:off x="8209757" y="4506120"/>
            <a:ext cx="0" cy="10318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98" name="Line 103"/>
          <p:cNvSpPr>
            <a:spLocks noChangeShapeType="1"/>
          </p:cNvSpPr>
          <p:nvPr/>
        </p:nvSpPr>
        <p:spPr bwMode="auto">
          <a:xfrm rot="16200000">
            <a:off x="8199438" y="4037013"/>
            <a:ext cx="0" cy="889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99" name="Line 104"/>
          <p:cNvSpPr>
            <a:spLocks noChangeShapeType="1"/>
          </p:cNvSpPr>
          <p:nvPr/>
        </p:nvSpPr>
        <p:spPr bwMode="auto">
          <a:xfrm flipV="1">
            <a:off x="6878639" y="2178051"/>
            <a:ext cx="458787" cy="20796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00" name="Line 105"/>
          <p:cNvSpPr>
            <a:spLocks noChangeShapeType="1"/>
          </p:cNvSpPr>
          <p:nvPr/>
        </p:nvSpPr>
        <p:spPr bwMode="auto">
          <a:xfrm>
            <a:off x="7813676" y="2162176"/>
            <a:ext cx="485775" cy="20796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01" name="Line 106"/>
          <p:cNvSpPr>
            <a:spLocks noChangeShapeType="1"/>
          </p:cNvSpPr>
          <p:nvPr/>
        </p:nvSpPr>
        <p:spPr bwMode="auto">
          <a:xfrm flipH="1">
            <a:off x="8332788" y="2498725"/>
            <a:ext cx="241300" cy="6810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02" name="Line 107"/>
          <p:cNvSpPr>
            <a:spLocks noChangeShapeType="1"/>
          </p:cNvSpPr>
          <p:nvPr/>
        </p:nvSpPr>
        <p:spPr bwMode="auto">
          <a:xfrm>
            <a:off x="7562850" y="2274888"/>
            <a:ext cx="0" cy="4318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Line 108"/>
          <p:cNvSpPr>
            <a:spLocks noChangeShapeType="1"/>
          </p:cNvSpPr>
          <p:nvPr/>
        </p:nvSpPr>
        <p:spPr bwMode="auto">
          <a:xfrm>
            <a:off x="7588250" y="2922588"/>
            <a:ext cx="534988" cy="3683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Line 109"/>
          <p:cNvSpPr>
            <a:spLocks noChangeShapeType="1"/>
          </p:cNvSpPr>
          <p:nvPr/>
        </p:nvSpPr>
        <p:spPr bwMode="auto">
          <a:xfrm flipH="1">
            <a:off x="8048625" y="3387726"/>
            <a:ext cx="266700" cy="36036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Line 110"/>
          <p:cNvSpPr>
            <a:spLocks noChangeShapeType="1"/>
          </p:cNvSpPr>
          <p:nvPr/>
        </p:nvSpPr>
        <p:spPr bwMode="auto">
          <a:xfrm flipH="1">
            <a:off x="7821614" y="2466976"/>
            <a:ext cx="560387" cy="38417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Line 111"/>
          <p:cNvSpPr>
            <a:spLocks noChangeShapeType="1"/>
          </p:cNvSpPr>
          <p:nvPr/>
        </p:nvSpPr>
        <p:spPr bwMode="auto">
          <a:xfrm flipH="1">
            <a:off x="7831139" y="1906589"/>
            <a:ext cx="350837" cy="25558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Line 112"/>
          <p:cNvSpPr>
            <a:spLocks noChangeShapeType="1"/>
          </p:cNvSpPr>
          <p:nvPr/>
        </p:nvSpPr>
        <p:spPr bwMode="auto">
          <a:xfrm flipH="1">
            <a:off x="8548688" y="2082801"/>
            <a:ext cx="201612" cy="17621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 name="Group 143"/>
          <p:cNvGrpSpPr/>
          <p:nvPr/>
        </p:nvGrpSpPr>
        <p:grpSpPr bwMode="auto">
          <a:xfrm>
            <a:off x="6359525" y="2274888"/>
            <a:ext cx="501650" cy="233362"/>
            <a:chOff x="3600" y="219"/>
            <a:chExt cx="360" cy="175"/>
          </a:xfrm>
        </p:grpSpPr>
        <p:sp>
          <p:nvSpPr>
            <p:cNvPr id="19608" name="Oval 144"/>
            <p:cNvSpPr>
              <a:spLocks noChangeArrowheads="1"/>
            </p:cNvSpPr>
            <p:nvPr/>
          </p:nvSpPr>
          <p:spPr bwMode="auto">
            <a:xfrm>
              <a:off x="3603" y="297"/>
              <a:ext cx="357" cy="97"/>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9609" name="Line 145"/>
            <p:cNvSpPr>
              <a:spLocks noChangeShapeType="1"/>
            </p:cNvSpPr>
            <p:nvPr/>
          </p:nvSpPr>
          <p:spPr bwMode="auto">
            <a:xfrm>
              <a:off x="3603"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10" name="Line 146"/>
            <p:cNvSpPr>
              <a:spLocks noChangeShapeType="1"/>
            </p:cNvSpPr>
            <p:nvPr/>
          </p:nvSpPr>
          <p:spPr bwMode="auto">
            <a:xfrm>
              <a:off x="3960"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11" name="Rectangle 147"/>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latinLnBrk="0"/>
              <a:endParaRPr kumimoji="0" lang="zh-CN" altLang="en-US" b="0">
                <a:latin typeface="Times New Roman" panose="02020603050405020304" pitchFamily="18" charset="0"/>
                <a:ea typeface="宋体" panose="02010600030101010101" pitchFamily="2" charset="-122"/>
              </a:endParaRPr>
            </a:p>
          </p:txBody>
        </p:sp>
        <p:sp>
          <p:nvSpPr>
            <p:cNvPr id="19612" name="Oval 148"/>
            <p:cNvSpPr>
              <a:spLocks noChangeArrowheads="1"/>
            </p:cNvSpPr>
            <p:nvPr/>
          </p:nvSpPr>
          <p:spPr bwMode="auto">
            <a:xfrm>
              <a:off x="3600" y="219"/>
              <a:ext cx="357" cy="113"/>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nvGrpSpPr>
            <p:cNvPr id="19613" name="Group 149"/>
            <p:cNvGrpSpPr/>
            <p:nvPr/>
          </p:nvGrpSpPr>
          <p:grpSpPr bwMode="auto">
            <a:xfrm>
              <a:off x="3686" y="244"/>
              <a:ext cx="177" cy="66"/>
              <a:chOff x="2848" y="848"/>
              <a:chExt cx="140" cy="98"/>
            </a:xfrm>
          </p:grpSpPr>
          <p:sp>
            <p:nvSpPr>
              <p:cNvPr id="19618" name="Line 150"/>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19" name="Line 151"/>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20" name="Line 152"/>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614" name="Group 153"/>
            <p:cNvGrpSpPr/>
            <p:nvPr/>
          </p:nvGrpSpPr>
          <p:grpSpPr bwMode="auto">
            <a:xfrm flipV="1">
              <a:off x="3686" y="243"/>
              <a:ext cx="177" cy="66"/>
              <a:chOff x="2848" y="848"/>
              <a:chExt cx="140" cy="98"/>
            </a:xfrm>
          </p:grpSpPr>
          <p:sp>
            <p:nvSpPr>
              <p:cNvPr id="19615" name="Line 154"/>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16" name="Line 155"/>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17" name="Line 156"/>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8" name="Group 157"/>
          <p:cNvGrpSpPr/>
          <p:nvPr/>
        </p:nvGrpSpPr>
        <p:grpSpPr bwMode="auto">
          <a:xfrm>
            <a:off x="7312025" y="2046288"/>
            <a:ext cx="501650" cy="233362"/>
            <a:chOff x="3600" y="219"/>
            <a:chExt cx="360" cy="175"/>
          </a:xfrm>
        </p:grpSpPr>
        <p:sp>
          <p:nvSpPr>
            <p:cNvPr id="19595" name="Oval 158"/>
            <p:cNvSpPr>
              <a:spLocks noChangeArrowheads="1"/>
            </p:cNvSpPr>
            <p:nvPr/>
          </p:nvSpPr>
          <p:spPr bwMode="auto">
            <a:xfrm>
              <a:off x="3603" y="297"/>
              <a:ext cx="357" cy="97"/>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9596" name="Line 159"/>
            <p:cNvSpPr>
              <a:spLocks noChangeShapeType="1"/>
            </p:cNvSpPr>
            <p:nvPr/>
          </p:nvSpPr>
          <p:spPr bwMode="auto">
            <a:xfrm>
              <a:off x="3603"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97" name="Line 160"/>
            <p:cNvSpPr>
              <a:spLocks noChangeShapeType="1"/>
            </p:cNvSpPr>
            <p:nvPr/>
          </p:nvSpPr>
          <p:spPr bwMode="auto">
            <a:xfrm>
              <a:off x="3960"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98" name="Rectangle 161"/>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latinLnBrk="0"/>
              <a:endParaRPr kumimoji="0" lang="zh-CN" altLang="en-US" b="0">
                <a:latin typeface="Times New Roman" panose="02020603050405020304" pitchFamily="18" charset="0"/>
                <a:ea typeface="宋体" panose="02010600030101010101" pitchFamily="2" charset="-122"/>
              </a:endParaRPr>
            </a:p>
          </p:txBody>
        </p:sp>
        <p:sp>
          <p:nvSpPr>
            <p:cNvPr id="19599" name="Oval 162"/>
            <p:cNvSpPr>
              <a:spLocks noChangeArrowheads="1"/>
            </p:cNvSpPr>
            <p:nvPr/>
          </p:nvSpPr>
          <p:spPr bwMode="auto">
            <a:xfrm>
              <a:off x="3600" y="219"/>
              <a:ext cx="357" cy="113"/>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nvGrpSpPr>
            <p:cNvPr id="19600" name="Group 163"/>
            <p:cNvGrpSpPr/>
            <p:nvPr/>
          </p:nvGrpSpPr>
          <p:grpSpPr bwMode="auto">
            <a:xfrm>
              <a:off x="3686" y="244"/>
              <a:ext cx="177" cy="66"/>
              <a:chOff x="2848" y="848"/>
              <a:chExt cx="140" cy="98"/>
            </a:xfrm>
          </p:grpSpPr>
          <p:sp>
            <p:nvSpPr>
              <p:cNvPr id="19605" name="Line 164"/>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06" name="Line 165"/>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07" name="Line 166"/>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601" name="Group 167"/>
            <p:cNvGrpSpPr/>
            <p:nvPr/>
          </p:nvGrpSpPr>
          <p:grpSpPr bwMode="auto">
            <a:xfrm flipV="1">
              <a:off x="3686" y="243"/>
              <a:ext cx="177" cy="66"/>
              <a:chOff x="2848" y="848"/>
              <a:chExt cx="140" cy="98"/>
            </a:xfrm>
          </p:grpSpPr>
          <p:sp>
            <p:nvSpPr>
              <p:cNvPr id="19602" name="Line 168"/>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03" name="Line 169"/>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04" name="Line 170"/>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9" name="Group 171"/>
          <p:cNvGrpSpPr/>
          <p:nvPr/>
        </p:nvGrpSpPr>
        <p:grpSpPr bwMode="auto">
          <a:xfrm>
            <a:off x="7329488" y="2703513"/>
            <a:ext cx="501650" cy="233362"/>
            <a:chOff x="3600" y="219"/>
            <a:chExt cx="360" cy="175"/>
          </a:xfrm>
        </p:grpSpPr>
        <p:sp>
          <p:nvSpPr>
            <p:cNvPr id="19582" name="Oval 172"/>
            <p:cNvSpPr>
              <a:spLocks noChangeArrowheads="1"/>
            </p:cNvSpPr>
            <p:nvPr/>
          </p:nvSpPr>
          <p:spPr bwMode="auto">
            <a:xfrm>
              <a:off x="3603" y="297"/>
              <a:ext cx="357" cy="97"/>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9583" name="Line 173"/>
            <p:cNvSpPr>
              <a:spLocks noChangeShapeType="1"/>
            </p:cNvSpPr>
            <p:nvPr/>
          </p:nvSpPr>
          <p:spPr bwMode="auto">
            <a:xfrm>
              <a:off x="3603"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84" name="Line 174"/>
            <p:cNvSpPr>
              <a:spLocks noChangeShapeType="1"/>
            </p:cNvSpPr>
            <p:nvPr/>
          </p:nvSpPr>
          <p:spPr bwMode="auto">
            <a:xfrm>
              <a:off x="3960"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85" name="Rectangle 175"/>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latinLnBrk="0"/>
              <a:endParaRPr kumimoji="0" lang="zh-CN" altLang="en-US" b="0">
                <a:latin typeface="Times New Roman" panose="02020603050405020304" pitchFamily="18" charset="0"/>
                <a:ea typeface="宋体" panose="02010600030101010101" pitchFamily="2" charset="-122"/>
              </a:endParaRPr>
            </a:p>
          </p:txBody>
        </p:sp>
        <p:sp>
          <p:nvSpPr>
            <p:cNvPr id="19586" name="Oval 176"/>
            <p:cNvSpPr>
              <a:spLocks noChangeArrowheads="1"/>
            </p:cNvSpPr>
            <p:nvPr/>
          </p:nvSpPr>
          <p:spPr bwMode="auto">
            <a:xfrm>
              <a:off x="3600" y="219"/>
              <a:ext cx="357" cy="113"/>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nvGrpSpPr>
            <p:cNvPr id="19587" name="Group 177"/>
            <p:cNvGrpSpPr/>
            <p:nvPr/>
          </p:nvGrpSpPr>
          <p:grpSpPr bwMode="auto">
            <a:xfrm>
              <a:off x="3686" y="244"/>
              <a:ext cx="177" cy="66"/>
              <a:chOff x="2848" y="848"/>
              <a:chExt cx="140" cy="98"/>
            </a:xfrm>
          </p:grpSpPr>
          <p:sp>
            <p:nvSpPr>
              <p:cNvPr id="19592" name="Line 178"/>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93" name="Line 179"/>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94" name="Line 180"/>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588" name="Group 181"/>
            <p:cNvGrpSpPr/>
            <p:nvPr/>
          </p:nvGrpSpPr>
          <p:grpSpPr bwMode="auto">
            <a:xfrm flipV="1">
              <a:off x="3686" y="243"/>
              <a:ext cx="177" cy="66"/>
              <a:chOff x="2848" y="848"/>
              <a:chExt cx="140" cy="98"/>
            </a:xfrm>
          </p:grpSpPr>
          <p:sp>
            <p:nvSpPr>
              <p:cNvPr id="19589" name="Line 182"/>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90" name="Line 183"/>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91" name="Line 184"/>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0" name="Group 185"/>
          <p:cNvGrpSpPr/>
          <p:nvPr/>
        </p:nvGrpSpPr>
        <p:grpSpPr bwMode="auto">
          <a:xfrm>
            <a:off x="8299451" y="2254251"/>
            <a:ext cx="500063" cy="233363"/>
            <a:chOff x="3600" y="219"/>
            <a:chExt cx="360" cy="175"/>
          </a:xfrm>
        </p:grpSpPr>
        <p:sp>
          <p:nvSpPr>
            <p:cNvPr id="19569" name="Oval 186"/>
            <p:cNvSpPr>
              <a:spLocks noChangeArrowheads="1"/>
            </p:cNvSpPr>
            <p:nvPr/>
          </p:nvSpPr>
          <p:spPr bwMode="auto">
            <a:xfrm>
              <a:off x="3603" y="297"/>
              <a:ext cx="357" cy="97"/>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9570" name="Line 187"/>
            <p:cNvSpPr>
              <a:spLocks noChangeShapeType="1"/>
            </p:cNvSpPr>
            <p:nvPr/>
          </p:nvSpPr>
          <p:spPr bwMode="auto">
            <a:xfrm>
              <a:off x="3603"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71" name="Line 188"/>
            <p:cNvSpPr>
              <a:spLocks noChangeShapeType="1"/>
            </p:cNvSpPr>
            <p:nvPr/>
          </p:nvSpPr>
          <p:spPr bwMode="auto">
            <a:xfrm>
              <a:off x="3960"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72" name="Rectangle 189"/>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latinLnBrk="0"/>
              <a:endParaRPr kumimoji="0" lang="zh-CN" altLang="en-US" b="0">
                <a:latin typeface="Times New Roman" panose="02020603050405020304" pitchFamily="18" charset="0"/>
                <a:ea typeface="宋体" panose="02010600030101010101" pitchFamily="2" charset="-122"/>
              </a:endParaRPr>
            </a:p>
          </p:txBody>
        </p:sp>
        <p:sp>
          <p:nvSpPr>
            <p:cNvPr id="19573" name="Oval 190"/>
            <p:cNvSpPr>
              <a:spLocks noChangeArrowheads="1"/>
            </p:cNvSpPr>
            <p:nvPr/>
          </p:nvSpPr>
          <p:spPr bwMode="auto">
            <a:xfrm>
              <a:off x="3600" y="219"/>
              <a:ext cx="357" cy="113"/>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nvGrpSpPr>
            <p:cNvPr id="19574" name="Group 191"/>
            <p:cNvGrpSpPr/>
            <p:nvPr/>
          </p:nvGrpSpPr>
          <p:grpSpPr bwMode="auto">
            <a:xfrm>
              <a:off x="3686" y="244"/>
              <a:ext cx="177" cy="66"/>
              <a:chOff x="2848" y="848"/>
              <a:chExt cx="140" cy="98"/>
            </a:xfrm>
          </p:grpSpPr>
          <p:sp>
            <p:nvSpPr>
              <p:cNvPr id="19579" name="Line 192"/>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80" name="Line 193"/>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81" name="Line 194"/>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575" name="Group 195"/>
            <p:cNvGrpSpPr/>
            <p:nvPr/>
          </p:nvGrpSpPr>
          <p:grpSpPr bwMode="auto">
            <a:xfrm flipV="1">
              <a:off x="3686" y="243"/>
              <a:ext cx="177" cy="66"/>
              <a:chOff x="2848" y="848"/>
              <a:chExt cx="140" cy="98"/>
            </a:xfrm>
          </p:grpSpPr>
          <p:sp>
            <p:nvSpPr>
              <p:cNvPr id="19576" name="Line 196"/>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77" name="Line 197"/>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78" name="Line 198"/>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1" name="Group 199"/>
          <p:cNvGrpSpPr/>
          <p:nvPr/>
        </p:nvGrpSpPr>
        <p:grpSpPr bwMode="auto">
          <a:xfrm>
            <a:off x="8105775" y="3151188"/>
            <a:ext cx="501650" cy="233362"/>
            <a:chOff x="3600" y="219"/>
            <a:chExt cx="360" cy="175"/>
          </a:xfrm>
        </p:grpSpPr>
        <p:sp>
          <p:nvSpPr>
            <p:cNvPr id="19556" name="Oval 200"/>
            <p:cNvSpPr>
              <a:spLocks noChangeArrowheads="1"/>
            </p:cNvSpPr>
            <p:nvPr/>
          </p:nvSpPr>
          <p:spPr bwMode="auto">
            <a:xfrm>
              <a:off x="3603" y="297"/>
              <a:ext cx="357" cy="97"/>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9557" name="Line 201"/>
            <p:cNvSpPr>
              <a:spLocks noChangeShapeType="1"/>
            </p:cNvSpPr>
            <p:nvPr/>
          </p:nvSpPr>
          <p:spPr bwMode="auto">
            <a:xfrm>
              <a:off x="3603"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58" name="Line 202"/>
            <p:cNvSpPr>
              <a:spLocks noChangeShapeType="1"/>
            </p:cNvSpPr>
            <p:nvPr/>
          </p:nvSpPr>
          <p:spPr bwMode="auto">
            <a:xfrm>
              <a:off x="3960"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59" name="Rectangle 203"/>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latinLnBrk="0"/>
              <a:endParaRPr kumimoji="0" lang="zh-CN" altLang="en-US" b="0">
                <a:latin typeface="Times New Roman" panose="02020603050405020304" pitchFamily="18" charset="0"/>
                <a:ea typeface="宋体" panose="02010600030101010101" pitchFamily="2" charset="-122"/>
              </a:endParaRPr>
            </a:p>
          </p:txBody>
        </p:sp>
        <p:sp>
          <p:nvSpPr>
            <p:cNvPr id="19560" name="Oval 204"/>
            <p:cNvSpPr>
              <a:spLocks noChangeArrowheads="1"/>
            </p:cNvSpPr>
            <p:nvPr/>
          </p:nvSpPr>
          <p:spPr bwMode="auto">
            <a:xfrm>
              <a:off x="3600" y="219"/>
              <a:ext cx="357" cy="113"/>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nvGrpSpPr>
            <p:cNvPr id="19561" name="Group 205"/>
            <p:cNvGrpSpPr/>
            <p:nvPr/>
          </p:nvGrpSpPr>
          <p:grpSpPr bwMode="auto">
            <a:xfrm>
              <a:off x="3686" y="244"/>
              <a:ext cx="177" cy="66"/>
              <a:chOff x="2848" y="848"/>
              <a:chExt cx="140" cy="98"/>
            </a:xfrm>
          </p:grpSpPr>
          <p:sp>
            <p:nvSpPr>
              <p:cNvPr id="19566" name="Line 206"/>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7" name="Line 207"/>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8" name="Line 208"/>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562" name="Group 209"/>
            <p:cNvGrpSpPr/>
            <p:nvPr/>
          </p:nvGrpSpPr>
          <p:grpSpPr bwMode="auto">
            <a:xfrm flipV="1">
              <a:off x="3686" y="243"/>
              <a:ext cx="177" cy="66"/>
              <a:chOff x="2848" y="848"/>
              <a:chExt cx="140" cy="98"/>
            </a:xfrm>
          </p:grpSpPr>
          <p:sp>
            <p:nvSpPr>
              <p:cNvPr id="19563" name="Line 210"/>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4" name="Line 211"/>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5" name="Line 212"/>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2" name="Group 213"/>
          <p:cNvGrpSpPr/>
          <p:nvPr/>
        </p:nvGrpSpPr>
        <p:grpSpPr bwMode="auto">
          <a:xfrm>
            <a:off x="7772400" y="3735388"/>
            <a:ext cx="501650" cy="234950"/>
            <a:chOff x="3600" y="219"/>
            <a:chExt cx="360" cy="175"/>
          </a:xfrm>
        </p:grpSpPr>
        <p:sp>
          <p:nvSpPr>
            <p:cNvPr id="19543" name="Oval 214"/>
            <p:cNvSpPr>
              <a:spLocks noChangeArrowheads="1"/>
            </p:cNvSpPr>
            <p:nvPr/>
          </p:nvSpPr>
          <p:spPr bwMode="auto">
            <a:xfrm>
              <a:off x="3603" y="297"/>
              <a:ext cx="357" cy="97"/>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9544" name="Line 215"/>
            <p:cNvSpPr>
              <a:spLocks noChangeShapeType="1"/>
            </p:cNvSpPr>
            <p:nvPr/>
          </p:nvSpPr>
          <p:spPr bwMode="auto">
            <a:xfrm>
              <a:off x="3603"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45" name="Line 216"/>
            <p:cNvSpPr>
              <a:spLocks noChangeShapeType="1"/>
            </p:cNvSpPr>
            <p:nvPr/>
          </p:nvSpPr>
          <p:spPr bwMode="auto">
            <a:xfrm>
              <a:off x="3960"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46" name="Rectangle 217"/>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latinLnBrk="0"/>
              <a:endParaRPr kumimoji="0" lang="zh-CN" altLang="en-US" b="0">
                <a:latin typeface="Times New Roman" panose="02020603050405020304" pitchFamily="18" charset="0"/>
                <a:ea typeface="宋体" panose="02010600030101010101" pitchFamily="2" charset="-122"/>
              </a:endParaRPr>
            </a:p>
          </p:txBody>
        </p:sp>
        <p:sp>
          <p:nvSpPr>
            <p:cNvPr id="19547" name="Oval 218"/>
            <p:cNvSpPr>
              <a:spLocks noChangeArrowheads="1"/>
            </p:cNvSpPr>
            <p:nvPr/>
          </p:nvSpPr>
          <p:spPr bwMode="auto">
            <a:xfrm>
              <a:off x="3600" y="219"/>
              <a:ext cx="357" cy="113"/>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nvGrpSpPr>
            <p:cNvPr id="19548" name="Group 219"/>
            <p:cNvGrpSpPr/>
            <p:nvPr/>
          </p:nvGrpSpPr>
          <p:grpSpPr bwMode="auto">
            <a:xfrm>
              <a:off x="3686" y="244"/>
              <a:ext cx="177" cy="66"/>
              <a:chOff x="2848" y="848"/>
              <a:chExt cx="140" cy="98"/>
            </a:xfrm>
          </p:grpSpPr>
          <p:sp>
            <p:nvSpPr>
              <p:cNvPr id="19553" name="Line 220"/>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54" name="Line 221"/>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55" name="Line 222"/>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549" name="Group 223"/>
            <p:cNvGrpSpPr/>
            <p:nvPr/>
          </p:nvGrpSpPr>
          <p:grpSpPr bwMode="auto">
            <a:xfrm flipV="1">
              <a:off x="3686" y="243"/>
              <a:ext cx="177" cy="66"/>
              <a:chOff x="2848" y="848"/>
              <a:chExt cx="140" cy="98"/>
            </a:xfrm>
          </p:grpSpPr>
          <p:sp>
            <p:nvSpPr>
              <p:cNvPr id="19550" name="Line 224"/>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51" name="Line 225"/>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52" name="Line 226"/>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3" name="Group 227"/>
          <p:cNvGrpSpPr/>
          <p:nvPr/>
        </p:nvGrpSpPr>
        <p:grpSpPr bwMode="auto">
          <a:xfrm>
            <a:off x="7162801" y="4224338"/>
            <a:ext cx="500063" cy="233362"/>
            <a:chOff x="3600" y="219"/>
            <a:chExt cx="360" cy="175"/>
          </a:xfrm>
        </p:grpSpPr>
        <p:sp>
          <p:nvSpPr>
            <p:cNvPr id="19530" name="Oval 228"/>
            <p:cNvSpPr>
              <a:spLocks noChangeArrowheads="1"/>
            </p:cNvSpPr>
            <p:nvPr/>
          </p:nvSpPr>
          <p:spPr bwMode="auto">
            <a:xfrm>
              <a:off x="3603" y="297"/>
              <a:ext cx="357" cy="97"/>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9531" name="Line 229"/>
            <p:cNvSpPr>
              <a:spLocks noChangeShapeType="1"/>
            </p:cNvSpPr>
            <p:nvPr/>
          </p:nvSpPr>
          <p:spPr bwMode="auto">
            <a:xfrm>
              <a:off x="3603"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32" name="Line 230"/>
            <p:cNvSpPr>
              <a:spLocks noChangeShapeType="1"/>
            </p:cNvSpPr>
            <p:nvPr/>
          </p:nvSpPr>
          <p:spPr bwMode="auto">
            <a:xfrm>
              <a:off x="3960"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33" name="Rectangle 231"/>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latinLnBrk="0"/>
              <a:endParaRPr kumimoji="0" lang="zh-CN" altLang="en-US" b="0">
                <a:latin typeface="Times New Roman" panose="02020603050405020304" pitchFamily="18" charset="0"/>
                <a:ea typeface="宋体" panose="02010600030101010101" pitchFamily="2" charset="-122"/>
              </a:endParaRPr>
            </a:p>
          </p:txBody>
        </p:sp>
        <p:sp>
          <p:nvSpPr>
            <p:cNvPr id="19534" name="Oval 232"/>
            <p:cNvSpPr>
              <a:spLocks noChangeArrowheads="1"/>
            </p:cNvSpPr>
            <p:nvPr/>
          </p:nvSpPr>
          <p:spPr bwMode="auto">
            <a:xfrm>
              <a:off x="3600" y="219"/>
              <a:ext cx="357" cy="113"/>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nvGrpSpPr>
            <p:cNvPr id="19535" name="Group 233"/>
            <p:cNvGrpSpPr/>
            <p:nvPr/>
          </p:nvGrpSpPr>
          <p:grpSpPr bwMode="auto">
            <a:xfrm>
              <a:off x="3686" y="244"/>
              <a:ext cx="177" cy="66"/>
              <a:chOff x="2848" y="848"/>
              <a:chExt cx="140" cy="98"/>
            </a:xfrm>
          </p:grpSpPr>
          <p:sp>
            <p:nvSpPr>
              <p:cNvPr id="19540" name="Line 234"/>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41" name="Line 235"/>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42" name="Line 236"/>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536" name="Group 237"/>
            <p:cNvGrpSpPr/>
            <p:nvPr/>
          </p:nvGrpSpPr>
          <p:grpSpPr bwMode="auto">
            <a:xfrm flipV="1">
              <a:off x="3686" y="243"/>
              <a:ext cx="177" cy="66"/>
              <a:chOff x="2848" y="848"/>
              <a:chExt cx="140" cy="98"/>
            </a:xfrm>
          </p:grpSpPr>
          <p:sp>
            <p:nvSpPr>
              <p:cNvPr id="19537" name="Line 238"/>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38" name="Line 239"/>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39" name="Line 240"/>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4" name="Group 241"/>
          <p:cNvGrpSpPr/>
          <p:nvPr/>
        </p:nvGrpSpPr>
        <p:grpSpPr bwMode="auto">
          <a:xfrm>
            <a:off x="6359525" y="3848101"/>
            <a:ext cx="501650" cy="233363"/>
            <a:chOff x="3600" y="219"/>
            <a:chExt cx="360" cy="175"/>
          </a:xfrm>
        </p:grpSpPr>
        <p:sp>
          <p:nvSpPr>
            <p:cNvPr id="15" name="Oval 242"/>
            <p:cNvSpPr>
              <a:spLocks noChangeArrowheads="1"/>
            </p:cNvSpPr>
            <p:nvPr/>
          </p:nvSpPr>
          <p:spPr bwMode="auto">
            <a:xfrm>
              <a:off x="3603" y="297"/>
              <a:ext cx="357" cy="97"/>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19518" name="Line 243"/>
            <p:cNvSpPr>
              <a:spLocks noChangeShapeType="1"/>
            </p:cNvSpPr>
            <p:nvPr/>
          </p:nvSpPr>
          <p:spPr bwMode="auto">
            <a:xfrm>
              <a:off x="3603"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19" name="Line 244"/>
            <p:cNvSpPr>
              <a:spLocks noChangeShapeType="1"/>
            </p:cNvSpPr>
            <p:nvPr/>
          </p:nvSpPr>
          <p:spPr bwMode="auto">
            <a:xfrm>
              <a:off x="3960"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20" name="Rectangle 245"/>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latinLnBrk="0"/>
              <a:endParaRPr kumimoji="0" lang="zh-CN" altLang="en-US" b="0">
                <a:latin typeface="Times New Roman" panose="02020603050405020304" pitchFamily="18" charset="0"/>
                <a:ea typeface="宋体" panose="02010600030101010101" pitchFamily="2" charset="-122"/>
              </a:endParaRPr>
            </a:p>
          </p:txBody>
        </p:sp>
        <p:sp>
          <p:nvSpPr>
            <p:cNvPr id="19521" name="Oval 246"/>
            <p:cNvSpPr>
              <a:spLocks noChangeArrowheads="1"/>
            </p:cNvSpPr>
            <p:nvPr/>
          </p:nvSpPr>
          <p:spPr bwMode="auto">
            <a:xfrm>
              <a:off x="3600" y="219"/>
              <a:ext cx="357" cy="113"/>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nvGrpSpPr>
            <p:cNvPr id="19522" name="Group 247"/>
            <p:cNvGrpSpPr/>
            <p:nvPr/>
          </p:nvGrpSpPr>
          <p:grpSpPr bwMode="auto">
            <a:xfrm>
              <a:off x="3686" y="244"/>
              <a:ext cx="177" cy="66"/>
              <a:chOff x="2848" y="848"/>
              <a:chExt cx="140" cy="98"/>
            </a:xfrm>
          </p:grpSpPr>
          <p:sp>
            <p:nvSpPr>
              <p:cNvPr id="19527" name="Line 248"/>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28" name="Line 249"/>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29" name="Line 250"/>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523" name="Group 251"/>
            <p:cNvGrpSpPr/>
            <p:nvPr/>
          </p:nvGrpSpPr>
          <p:grpSpPr bwMode="auto">
            <a:xfrm flipV="1">
              <a:off x="3686" y="243"/>
              <a:ext cx="177" cy="66"/>
              <a:chOff x="2848" y="848"/>
              <a:chExt cx="140" cy="98"/>
            </a:xfrm>
          </p:grpSpPr>
          <p:sp>
            <p:nvSpPr>
              <p:cNvPr id="19524" name="Line 252"/>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25" name="Line 253"/>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26" name="Line 254"/>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6" name="Line 260"/>
          <p:cNvSpPr>
            <a:spLocks noChangeShapeType="1"/>
          </p:cNvSpPr>
          <p:nvPr/>
        </p:nvSpPr>
        <p:spPr bwMode="auto">
          <a:xfrm flipV="1">
            <a:off x="6615114" y="4079875"/>
            <a:ext cx="1587" cy="2301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759" y="0"/>
            <a:ext cx="8382000" cy="1143000"/>
          </a:xfrm>
        </p:spPr>
        <p:txBody>
          <a:bodyPr/>
          <a:lstStyle/>
          <a:p>
            <a:pPr eaLnBrk="1" hangingPunct="1"/>
            <a:r>
              <a:rPr lang="en-US" altLang="zh-CN" sz="3200" dirty="0" smtClean="0">
                <a:ea typeface="宋体" panose="02010600030101010101" pitchFamily="2" charset="-122"/>
              </a:rPr>
              <a:t>Access </a:t>
            </a:r>
            <a:r>
              <a:rPr lang="en-US" altLang="zh-CN" sz="3200" dirty="0">
                <a:ea typeface="宋体" panose="02010600030101010101" pitchFamily="2" charset="-122"/>
              </a:rPr>
              <a:t>networks</a:t>
            </a:r>
            <a:endParaRPr lang="en-US" altLang="zh-CN" dirty="0" smtClean="0">
              <a:ea typeface="宋体" panose="02010600030101010101" pitchFamily="2" charset="-122"/>
            </a:endParaRPr>
          </a:p>
        </p:txBody>
      </p:sp>
      <p:sp>
        <p:nvSpPr>
          <p:cNvPr id="25603" name="Rectangle 3"/>
          <p:cNvSpPr>
            <a:spLocks noGrp="1" noChangeArrowheads="1"/>
          </p:cNvSpPr>
          <p:nvPr>
            <p:ph type="body" sz="half" idx="1"/>
          </p:nvPr>
        </p:nvSpPr>
        <p:spPr>
          <a:xfrm>
            <a:off x="914401" y="1371600"/>
            <a:ext cx="4010025" cy="5010150"/>
          </a:xfrm>
        </p:spPr>
        <p:txBody>
          <a:bodyPr/>
          <a:lstStyle/>
          <a:p>
            <a:pPr eaLnBrk="1" hangingPunct="1">
              <a:buFontTx/>
              <a:buNone/>
            </a:pPr>
            <a:r>
              <a:rPr lang="en-US" altLang="zh-CN" sz="2100" i="1" dirty="0">
                <a:solidFill>
                  <a:srgbClr val="FF0000"/>
                </a:solidFill>
                <a:ea typeface="宋体" panose="02010600030101010101" pitchFamily="2" charset="-122"/>
              </a:rPr>
              <a:t>Q: </a:t>
            </a:r>
            <a:r>
              <a:rPr lang="zh-CN" altLang="en-US" sz="2400" i="1" dirty="0">
                <a:solidFill>
                  <a:srgbClr val="FF0000"/>
                </a:solidFill>
                <a:latin typeface="楷体_GB2312" pitchFamily="49" charset="-122"/>
                <a:ea typeface="楷体_GB2312" pitchFamily="49" charset="-122"/>
              </a:rPr>
              <a:t>如何将端系统连到边界路由器上</a:t>
            </a:r>
            <a:r>
              <a:rPr lang="en-US" altLang="zh-CN" sz="2400" i="1" dirty="0">
                <a:solidFill>
                  <a:srgbClr val="FF0000"/>
                </a:solidFill>
                <a:latin typeface="楷体_GB2312" pitchFamily="49" charset="-122"/>
                <a:ea typeface="楷体_GB2312" pitchFamily="49" charset="-122"/>
              </a:rPr>
              <a:t>?</a:t>
            </a:r>
            <a:endParaRPr lang="en-US" altLang="zh-CN" sz="2400" i="1" dirty="0">
              <a:solidFill>
                <a:srgbClr val="FF0000"/>
              </a:solidFill>
              <a:latin typeface="楷体_GB2312" pitchFamily="49" charset="-122"/>
              <a:ea typeface="楷体_GB2312" pitchFamily="49" charset="-122"/>
            </a:endParaRPr>
          </a:p>
          <a:p>
            <a:pPr eaLnBrk="1" hangingPunct="1"/>
            <a:r>
              <a:rPr lang="zh-CN" altLang="en-US" sz="2100" dirty="0">
                <a:ea typeface="楷体_GB2312" pitchFamily="49" charset="-122"/>
              </a:rPr>
              <a:t>居民接入网络</a:t>
            </a:r>
            <a:endParaRPr lang="zh-CN" altLang="en-US" sz="2100" dirty="0">
              <a:ea typeface="楷体_GB2312" pitchFamily="49" charset="-122"/>
            </a:endParaRPr>
          </a:p>
          <a:p>
            <a:pPr eaLnBrk="1" hangingPunct="1"/>
            <a:r>
              <a:rPr lang="zh-CN" altLang="en-US" sz="2100" dirty="0">
                <a:ea typeface="楷体_GB2312" pitchFamily="49" charset="-122"/>
              </a:rPr>
              <a:t>机关接入网络</a:t>
            </a:r>
            <a:r>
              <a:rPr lang="zh-CN" altLang="en-US" sz="2100" dirty="0">
                <a:ea typeface="宋体" panose="02010600030101010101" pitchFamily="2" charset="-122"/>
              </a:rPr>
              <a:t> </a:t>
            </a:r>
            <a:r>
              <a:rPr lang="en-US" altLang="zh-CN" sz="2100" dirty="0">
                <a:ea typeface="宋体" panose="02010600030101010101" pitchFamily="2" charset="-122"/>
              </a:rPr>
              <a:t>(school, company)</a:t>
            </a:r>
            <a:endParaRPr lang="en-US" altLang="zh-CN" sz="2100" dirty="0">
              <a:ea typeface="宋体" panose="02010600030101010101" pitchFamily="2" charset="-122"/>
            </a:endParaRPr>
          </a:p>
          <a:p>
            <a:pPr eaLnBrk="1" hangingPunct="1">
              <a:spcAft>
                <a:spcPct val="30000"/>
              </a:spcAft>
            </a:pPr>
            <a:r>
              <a:rPr lang="zh-CN" altLang="en-US" sz="2100" dirty="0">
                <a:ea typeface="楷体_GB2312" pitchFamily="49" charset="-122"/>
              </a:rPr>
              <a:t>无线接入网络</a:t>
            </a:r>
            <a:endParaRPr lang="zh-CN" altLang="en-US" sz="2100" dirty="0">
              <a:ea typeface="楷体_GB2312" pitchFamily="49" charset="-122"/>
            </a:endParaRPr>
          </a:p>
          <a:p>
            <a:pPr eaLnBrk="1" hangingPunct="1">
              <a:buFontTx/>
              <a:buNone/>
            </a:pPr>
            <a:r>
              <a:rPr lang="en-US" altLang="zh-CN" sz="2100" i="1" dirty="0">
                <a:solidFill>
                  <a:srgbClr val="FF0000"/>
                </a:solidFill>
                <a:ea typeface="宋体" panose="02010600030101010101" pitchFamily="2" charset="-122"/>
              </a:rPr>
              <a:t>Keep in mind: </a:t>
            </a:r>
            <a:endParaRPr lang="en-US" altLang="zh-CN" sz="2100" i="1" dirty="0">
              <a:solidFill>
                <a:srgbClr val="FF0000"/>
              </a:solidFill>
              <a:ea typeface="宋体" panose="02010600030101010101" pitchFamily="2" charset="-122"/>
            </a:endParaRPr>
          </a:p>
          <a:p>
            <a:pPr eaLnBrk="1" hangingPunct="1"/>
            <a:r>
              <a:rPr lang="en-US" altLang="zh-CN" sz="2100" dirty="0">
                <a:ea typeface="宋体" panose="02010600030101010101" pitchFamily="2" charset="-122"/>
              </a:rPr>
              <a:t>bandwidth (bits per second) of access network?</a:t>
            </a:r>
            <a:endParaRPr lang="en-US" altLang="zh-CN" sz="2100" dirty="0">
              <a:ea typeface="宋体" panose="02010600030101010101" pitchFamily="2" charset="-122"/>
            </a:endParaRPr>
          </a:p>
          <a:p>
            <a:pPr eaLnBrk="1" hangingPunct="1"/>
            <a:r>
              <a:rPr lang="en-US" altLang="zh-CN" sz="2100" dirty="0">
                <a:ea typeface="宋体" panose="02010600030101010101" pitchFamily="2" charset="-122"/>
              </a:rPr>
              <a:t>shared or dedicated</a:t>
            </a:r>
            <a:r>
              <a:rPr lang="en-US" altLang="zh-CN" sz="2100" dirty="0" smtClean="0">
                <a:ea typeface="宋体" panose="02010600030101010101" pitchFamily="2" charset="-122"/>
              </a:rPr>
              <a:t>?</a:t>
            </a:r>
            <a:endParaRPr lang="en-US" altLang="zh-CN" sz="2100" dirty="0">
              <a:ea typeface="宋体" panose="02010600030101010101" pitchFamily="2" charset="-122"/>
            </a:endParaRPr>
          </a:p>
        </p:txBody>
      </p:sp>
      <p:sp>
        <p:nvSpPr>
          <p:cNvPr id="25604" name="Freeform 4"/>
          <p:cNvSpPr/>
          <p:nvPr/>
        </p:nvSpPr>
        <p:spPr bwMode="auto">
          <a:xfrm>
            <a:off x="7188200" y="1800226"/>
            <a:ext cx="1989138" cy="2009775"/>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5" name="Freeform 5"/>
          <p:cNvSpPr/>
          <p:nvPr/>
        </p:nvSpPr>
        <p:spPr bwMode="auto">
          <a:xfrm>
            <a:off x="5108575" y="1628775"/>
            <a:ext cx="2065338" cy="1906588"/>
          </a:xfrm>
          <a:custGeom>
            <a:avLst/>
            <a:gdLst>
              <a:gd name="T0" fmla="*/ 2147483647 w 1340"/>
              <a:gd name="T1" fmla="*/ 2147483647 h 1191"/>
              <a:gd name="T2" fmla="*/ 2147483647 w 1340"/>
              <a:gd name="T3" fmla="*/ 2147483647 h 1191"/>
              <a:gd name="T4" fmla="*/ 2147483647 w 1340"/>
              <a:gd name="T5" fmla="*/ 2147483647 h 1191"/>
              <a:gd name="T6" fmla="*/ 2147483647 w 1340"/>
              <a:gd name="T7" fmla="*/ 2147483647 h 1191"/>
              <a:gd name="T8" fmla="*/ 2147483647 w 1340"/>
              <a:gd name="T9" fmla="*/ 2147483647 h 1191"/>
              <a:gd name="T10" fmla="*/ 2147483647 w 1340"/>
              <a:gd name="T11" fmla="*/ 2147483647 h 1191"/>
              <a:gd name="T12" fmla="*/ 2147483647 w 1340"/>
              <a:gd name="T13" fmla="*/ 2147483647 h 1191"/>
              <a:gd name="T14" fmla="*/ 2147483647 w 1340"/>
              <a:gd name="T15" fmla="*/ 2147483647 h 1191"/>
              <a:gd name="T16" fmla="*/ 2147483647 w 1340"/>
              <a:gd name="T17" fmla="*/ 2147483647 h 1191"/>
              <a:gd name="T18" fmla="*/ 2147483647 w 1340"/>
              <a:gd name="T19" fmla="*/ 2147483647 h 1191"/>
              <a:gd name="T20" fmla="*/ 2147483647 w 1340"/>
              <a:gd name="T21" fmla="*/ 2147483647 h 1191"/>
              <a:gd name="T22" fmla="*/ 2147483647 w 1340"/>
              <a:gd name="T23" fmla="*/ 2147483647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00CC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6" name="Freeform 6"/>
          <p:cNvSpPr/>
          <p:nvPr/>
        </p:nvSpPr>
        <p:spPr bwMode="auto">
          <a:xfrm>
            <a:off x="5505450" y="3357564"/>
            <a:ext cx="3290888" cy="2662237"/>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CC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5607" name="Object 7"/>
          <p:cNvGraphicFramePr>
            <a:graphicFrameLocks noChangeAspect="1"/>
          </p:cNvGraphicFramePr>
          <p:nvPr/>
        </p:nvGraphicFramePr>
        <p:xfrm>
          <a:off x="5238751" y="1790700"/>
          <a:ext cx="460375" cy="382588"/>
        </p:xfrm>
        <a:graphic>
          <a:graphicData uri="http://schemas.openxmlformats.org/presentationml/2006/ole">
            <mc:AlternateContent xmlns:mc="http://schemas.openxmlformats.org/markup-compatibility/2006">
              <mc:Choice xmlns:v="urn:schemas-microsoft-com:vml" Requires="v">
                <p:oleObj spid="_x0000_s20527" name="Clip" r:id="rId1" imgW="1307465" imgH="1083945" progId="MS_ClipArt_Gallery.2">
                  <p:embed/>
                </p:oleObj>
              </mc:Choice>
              <mc:Fallback>
                <p:oleObj name="Clip" r:id="rId1" imgW="1307465" imgH="1083945" progId="MS_ClipArt_Gallery.2">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1" y="1790700"/>
                        <a:ext cx="460375" cy="382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8" name="Object 8"/>
          <p:cNvGraphicFramePr>
            <a:graphicFrameLocks noChangeAspect="1"/>
          </p:cNvGraphicFramePr>
          <p:nvPr/>
        </p:nvGraphicFramePr>
        <p:xfrm>
          <a:off x="5740401" y="1931988"/>
          <a:ext cx="309563" cy="222250"/>
        </p:xfrm>
        <a:graphic>
          <a:graphicData uri="http://schemas.openxmlformats.org/presentationml/2006/ole">
            <mc:AlternateContent xmlns:mc="http://schemas.openxmlformats.org/markup-compatibility/2006">
              <mc:Choice xmlns:v="urn:schemas-microsoft-com:vml" Requires="v">
                <p:oleObj spid="_x0000_s20528" name="Clip" r:id="rId3" imgW="681990" imgH="480695" progId="MS_ClipArt_Gallery.2">
                  <p:embed/>
                </p:oleObj>
              </mc:Choice>
              <mc:Fallback>
                <p:oleObj name="Clip" r:id="rId3" imgW="681990" imgH="480695" progId="MS_ClipArt_Gallery.2">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0401" y="1931988"/>
                        <a:ext cx="309563" cy="22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9" name="Line 9"/>
          <p:cNvSpPr>
            <a:spLocks noChangeShapeType="1"/>
          </p:cNvSpPr>
          <p:nvPr/>
        </p:nvSpPr>
        <p:spPr bwMode="auto">
          <a:xfrm flipV="1">
            <a:off x="5688013" y="2081214"/>
            <a:ext cx="127000" cy="3175"/>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5610" name="Object 10"/>
          <p:cNvGraphicFramePr>
            <a:graphicFrameLocks noChangeAspect="1"/>
          </p:cNvGraphicFramePr>
          <p:nvPr/>
        </p:nvGraphicFramePr>
        <p:xfrm>
          <a:off x="5238751" y="2505075"/>
          <a:ext cx="460375" cy="382588"/>
        </p:xfrm>
        <a:graphic>
          <a:graphicData uri="http://schemas.openxmlformats.org/presentationml/2006/ole">
            <mc:AlternateContent xmlns:mc="http://schemas.openxmlformats.org/markup-compatibility/2006">
              <mc:Choice xmlns:v="urn:schemas-microsoft-com:vml" Requires="v">
                <p:oleObj spid="_x0000_s20529" name="Clip" r:id="rId5" imgW="1307465" imgH="1083945" progId="MS_ClipArt_Gallery.2">
                  <p:embed/>
                </p:oleObj>
              </mc:Choice>
              <mc:Fallback>
                <p:oleObj name="Clip" r:id="rId5" imgW="1307465" imgH="1083945" progId="MS_ClipArt_Gallery.2">
                  <p:embed/>
                  <p:pic>
                    <p:nvPicPr>
                      <p:cNvPr id="0" name="Objec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1" y="2505075"/>
                        <a:ext cx="460375" cy="382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1" name="Object 11"/>
          <p:cNvGraphicFramePr>
            <a:graphicFrameLocks noChangeAspect="1"/>
          </p:cNvGraphicFramePr>
          <p:nvPr/>
        </p:nvGraphicFramePr>
        <p:xfrm>
          <a:off x="5740401" y="2646363"/>
          <a:ext cx="309563" cy="222250"/>
        </p:xfrm>
        <a:graphic>
          <a:graphicData uri="http://schemas.openxmlformats.org/presentationml/2006/ole">
            <mc:AlternateContent xmlns:mc="http://schemas.openxmlformats.org/markup-compatibility/2006">
              <mc:Choice xmlns:v="urn:schemas-microsoft-com:vml" Requires="v">
                <p:oleObj spid="_x0000_s20530" name="Clip" r:id="rId6" imgW="681990" imgH="480695" progId="MS_ClipArt_Gallery.2">
                  <p:embed/>
                </p:oleObj>
              </mc:Choice>
              <mc:Fallback>
                <p:oleObj name="Clip" r:id="rId6" imgW="681990" imgH="480695" progId="MS_ClipArt_Gallery.2">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0401" y="2646363"/>
                        <a:ext cx="309563" cy="22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12" name="Line 12"/>
          <p:cNvSpPr>
            <a:spLocks noChangeShapeType="1"/>
          </p:cNvSpPr>
          <p:nvPr/>
        </p:nvSpPr>
        <p:spPr bwMode="auto">
          <a:xfrm flipV="1">
            <a:off x="5688013" y="2795589"/>
            <a:ext cx="127000" cy="3175"/>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613" name="Group 13"/>
          <p:cNvGrpSpPr/>
          <p:nvPr/>
        </p:nvGrpSpPr>
        <p:grpSpPr bwMode="auto">
          <a:xfrm>
            <a:off x="5654675" y="2249489"/>
            <a:ext cx="77788" cy="257175"/>
            <a:chOff x="3842" y="406"/>
            <a:chExt cx="51" cy="167"/>
          </a:xfrm>
        </p:grpSpPr>
        <p:sp>
          <p:nvSpPr>
            <p:cNvPr id="25838" name="Oval 14"/>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25839" name="Oval 15"/>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25840" name="Oval 16"/>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grpSp>
        <p:nvGrpSpPr>
          <p:cNvPr id="25614" name="Group 17"/>
          <p:cNvGrpSpPr/>
          <p:nvPr/>
        </p:nvGrpSpPr>
        <p:grpSpPr bwMode="auto">
          <a:xfrm>
            <a:off x="6173789" y="2852738"/>
            <a:ext cx="231775" cy="474662"/>
            <a:chOff x="4180" y="783"/>
            <a:chExt cx="150" cy="307"/>
          </a:xfrm>
        </p:grpSpPr>
        <p:sp>
          <p:nvSpPr>
            <p:cNvPr id="25830" name="AutoShape 18"/>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25831" name="Rectangle 19"/>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25832" name="Rectangle 20"/>
            <p:cNvSpPr>
              <a:spLocks noChangeArrowheads="1"/>
            </p:cNvSpPr>
            <p:nvPr/>
          </p:nvSpPr>
          <p:spPr bwMode="auto">
            <a:xfrm>
              <a:off x="4181" y="852"/>
              <a:ext cx="95" cy="236"/>
            </a:xfrm>
            <a:prstGeom prst="rect">
              <a:avLst/>
            </a:prstGeom>
            <a:solidFill>
              <a:srgbClr val="33CC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25833" name="AutoShape 21"/>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25834" name="Line 22"/>
            <p:cNvSpPr>
              <a:spLocks noChangeShapeType="1"/>
            </p:cNvSpPr>
            <p:nvPr/>
          </p:nvSpPr>
          <p:spPr bwMode="auto">
            <a:xfrm>
              <a:off x="4330" y="788"/>
              <a:ext cx="0" cy="23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835" name="Line 23"/>
            <p:cNvSpPr>
              <a:spLocks noChangeShapeType="1"/>
            </p:cNvSpPr>
            <p:nvPr/>
          </p:nvSpPr>
          <p:spPr bwMode="auto">
            <a:xfrm flipH="1">
              <a:off x="4276" y="1019"/>
              <a:ext cx="54" cy="6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836" name="Rectangle 24"/>
            <p:cNvSpPr>
              <a:spLocks noChangeArrowheads="1"/>
            </p:cNvSpPr>
            <p:nvPr/>
          </p:nvSpPr>
          <p:spPr bwMode="auto">
            <a:xfrm>
              <a:off x="4193" y="883"/>
              <a:ext cx="63" cy="136"/>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25837" name="Rectangle 25"/>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grpSp>
        <p:nvGrpSpPr>
          <p:cNvPr id="25615" name="Group 26"/>
          <p:cNvGrpSpPr/>
          <p:nvPr/>
        </p:nvGrpSpPr>
        <p:grpSpPr bwMode="auto">
          <a:xfrm rot="16200000">
            <a:off x="6516688" y="2957513"/>
            <a:ext cx="96838" cy="258763"/>
            <a:chOff x="3842" y="406"/>
            <a:chExt cx="51" cy="167"/>
          </a:xfrm>
        </p:grpSpPr>
        <p:sp>
          <p:nvSpPr>
            <p:cNvPr id="25827" name="Oval 27"/>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25828" name="Oval 28"/>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25829" name="Oval 29"/>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sp>
        <p:nvSpPr>
          <p:cNvPr id="25616" name="Line 30"/>
          <p:cNvSpPr>
            <a:spLocks noChangeShapeType="1"/>
          </p:cNvSpPr>
          <p:nvPr/>
        </p:nvSpPr>
        <p:spPr bwMode="auto">
          <a:xfrm>
            <a:off x="6326189" y="2743200"/>
            <a:ext cx="547687" cy="1588"/>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7" name="Line 31"/>
          <p:cNvSpPr>
            <a:spLocks noChangeShapeType="1"/>
          </p:cNvSpPr>
          <p:nvPr/>
        </p:nvSpPr>
        <p:spPr bwMode="auto">
          <a:xfrm>
            <a:off x="6329364" y="2738438"/>
            <a:ext cx="1587" cy="11430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8" name="Line 32"/>
          <p:cNvSpPr>
            <a:spLocks noChangeShapeType="1"/>
          </p:cNvSpPr>
          <p:nvPr/>
        </p:nvSpPr>
        <p:spPr bwMode="auto">
          <a:xfrm>
            <a:off x="6877050" y="2736851"/>
            <a:ext cx="1588" cy="100013"/>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9" name="Line 33"/>
          <p:cNvSpPr>
            <a:spLocks noChangeShapeType="1"/>
          </p:cNvSpPr>
          <p:nvPr/>
        </p:nvSpPr>
        <p:spPr bwMode="auto">
          <a:xfrm>
            <a:off x="5994400" y="2095500"/>
            <a:ext cx="319088" cy="31750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0" name="Line 34"/>
          <p:cNvSpPr>
            <a:spLocks noChangeShapeType="1"/>
          </p:cNvSpPr>
          <p:nvPr/>
        </p:nvSpPr>
        <p:spPr bwMode="auto">
          <a:xfrm flipV="1">
            <a:off x="6007100" y="2438400"/>
            <a:ext cx="306388" cy="395288"/>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1" name="Line 35"/>
          <p:cNvSpPr>
            <a:spLocks noChangeShapeType="1"/>
          </p:cNvSpPr>
          <p:nvPr/>
        </p:nvSpPr>
        <p:spPr bwMode="auto">
          <a:xfrm flipV="1">
            <a:off x="6591300" y="2541588"/>
            <a:ext cx="1588" cy="195262"/>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622" name="Group 36"/>
          <p:cNvGrpSpPr/>
          <p:nvPr/>
        </p:nvGrpSpPr>
        <p:grpSpPr bwMode="auto">
          <a:xfrm>
            <a:off x="6723064" y="2827339"/>
            <a:ext cx="231775" cy="473075"/>
            <a:chOff x="4180" y="783"/>
            <a:chExt cx="150" cy="307"/>
          </a:xfrm>
        </p:grpSpPr>
        <p:sp>
          <p:nvSpPr>
            <p:cNvPr id="25819" name="AutoShape 37"/>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25820" name="Rectangle 38"/>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25821" name="Rectangle 39"/>
            <p:cNvSpPr>
              <a:spLocks noChangeArrowheads="1"/>
            </p:cNvSpPr>
            <p:nvPr/>
          </p:nvSpPr>
          <p:spPr bwMode="auto">
            <a:xfrm>
              <a:off x="4181" y="852"/>
              <a:ext cx="95" cy="236"/>
            </a:xfrm>
            <a:prstGeom prst="rect">
              <a:avLst/>
            </a:prstGeom>
            <a:solidFill>
              <a:srgbClr val="33CC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25822" name="AutoShape 40"/>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25823" name="Line 41"/>
            <p:cNvSpPr>
              <a:spLocks noChangeShapeType="1"/>
            </p:cNvSpPr>
            <p:nvPr/>
          </p:nvSpPr>
          <p:spPr bwMode="auto">
            <a:xfrm>
              <a:off x="4330" y="788"/>
              <a:ext cx="0" cy="23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824" name="Line 42"/>
            <p:cNvSpPr>
              <a:spLocks noChangeShapeType="1"/>
            </p:cNvSpPr>
            <p:nvPr/>
          </p:nvSpPr>
          <p:spPr bwMode="auto">
            <a:xfrm flipH="1">
              <a:off x="4276" y="1019"/>
              <a:ext cx="54" cy="6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825" name="Rectangle 43"/>
            <p:cNvSpPr>
              <a:spLocks noChangeArrowheads="1"/>
            </p:cNvSpPr>
            <p:nvPr/>
          </p:nvSpPr>
          <p:spPr bwMode="auto">
            <a:xfrm>
              <a:off x="4193" y="883"/>
              <a:ext cx="63" cy="136"/>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25826" name="Rectangle 44"/>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graphicFrame>
        <p:nvGraphicFramePr>
          <p:cNvPr id="25623" name="Object 45"/>
          <p:cNvGraphicFramePr>
            <a:graphicFrameLocks noChangeAspect="1"/>
          </p:cNvGraphicFramePr>
          <p:nvPr/>
        </p:nvGraphicFramePr>
        <p:xfrm>
          <a:off x="5664201" y="3570289"/>
          <a:ext cx="460375" cy="396875"/>
        </p:xfrm>
        <a:graphic>
          <a:graphicData uri="http://schemas.openxmlformats.org/presentationml/2006/ole">
            <mc:AlternateContent xmlns:mc="http://schemas.openxmlformats.org/markup-compatibility/2006">
              <mc:Choice xmlns:v="urn:schemas-microsoft-com:vml" Requires="v">
                <p:oleObj spid="_x0000_s20531" name="Clip" r:id="rId7" imgW="1307465" imgH="1083945" progId="MS_ClipArt_Gallery.2">
                  <p:embed/>
                </p:oleObj>
              </mc:Choice>
              <mc:Fallback>
                <p:oleObj name="Clip" r:id="rId7" imgW="1307465" imgH="1083945" progId="MS_ClipArt_Gallery.2">
                  <p:embed/>
                  <p:pic>
                    <p:nvPicPr>
                      <p:cNvPr id="0" name="Object 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4201" y="3570289"/>
                        <a:ext cx="4603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24" name="Line 46"/>
          <p:cNvSpPr>
            <a:spLocks noChangeShapeType="1"/>
          </p:cNvSpPr>
          <p:nvPr/>
        </p:nvSpPr>
        <p:spPr bwMode="auto">
          <a:xfrm flipV="1">
            <a:off x="6115051" y="3865564"/>
            <a:ext cx="79375" cy="7937"/>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5625" name="Object 47"/>
          <p:cNvGraphicFramePr>
            <a:graphicFrameLocks noChangeAspect="1"/>
          </p:cNvGraphicFramePr>
          <p:nvPr/>
        </p:nvGraphicFramePr>
        <p:xfrm>
          <a:off x="5664201" y="4283076"/>
          <a:ext cx="460375" cy="396875"/>
        </p:xfrm>
        <a:graphic>
          <a:graphicData uri="http://schemas.openxmlformats.org/presentationml/2006/ole">
            <mc:AlternateContent xmlns:mc="http://schemas.openxmlformats.org/markup-compatibility/2006">
              <mc:Choice xmlns:v="urn:schemas-microsoft-com:vml" Requires="v">
                <p:oleObj spid="_x0000_s20532" name="Clip" r:id="rId8" imgW="1307465" imgH="1083945" progId="MS_ClipArt_Gallery.2">
                  <p:embed/>
                </p:oleObj>
              </mc:Choice>
              <mc:Fallback>
                <p:oleObj name="Clip" r:id="rId8" imgW="1307465" imgH="1083945" progId="MS_ClipArt_Gallery.2">
                  <p:embed/>
                  <p:pic>
                    <p:nvPicPr>
                      <p:cNvPr id="0" name="Object 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4201" y="4283076"/>
                        <a:ext cx="4603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26" name="Line 48"/>
          <p:cNvSpPr>
            <a:spLocks noChangeShapeType="1"/>
          </p:cNvSpPr>
          <p:nvPr/>
        </p:nvSpPr>
        <p:spPr bwMode="auto">
          <a:xfrm flipV="1">
            <a:off x="6115051" y="4584701"/>
            <a:ext cx="79375" cy="3175"/>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627" name="Group 49"/>
          <p:cNvGrpSpPr/>
          <p:nvPr/>
        </p:nvGrpSpPr>
        <p:grpSpPr bwMode="auto">
          <a:xfrm>
            <a:off x="5802314" y="3979863"/>
            <a:ext cx="79375" cy="266700"/>
            <a:chOff x="3842" y="406"/>
            <a:chExt cx="51" cy="167"/>
          </a:xfrm>
        </p:grpSpPr>
        <p:sp>
          <p:nvSpPr>
            <p:cNvPr id="25816" name="Oval 50"/>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25817" name="Oval 51"/>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25818" name="Oval 52"/>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sp>
        <p:nvSpPr>
          <p:cNvPr id="25628" name="Line 53"/>
          <p:cNvSpPr>
            <a:spLocks noChangeShapeType="1"/>
          </p:cNvSpPr>
          <p:nvPr/>
        </p:nvSpPr>
        <p:spPr bwMode="auto">
          <a:xfrm>
            <a:off x="6188075" y="3862389"/>
            <a:ext cx="0" cy="720725"/>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5629" name="Object 54"/>
          <p:cNvGraphicFramePr>
            <a:graphicFrameLocks noChangeAspect="1"/>
          </p:cNvGraphicFramePr>
          <p:nvPr/>
        </p:nvGraphicFramePr>
        <p:xfrm>
          <a:off x="6624638" y="4781551"/>
          <a:ext cx="461962" cy="396875"/>
        </p:xfrm>
        <a:graphic>
          <a:graphicData uri="http://schemas.openxmlformats.org/presentationml/2006/ole">
            <mc:AlternateContent xmlns:mc="http://schemas.openxmlformats.org/markup-compatibility/2006">
              <mc:Choice xmlns:v="urn:schemas-microsoft-com:vml" Requires="v">
                <p:oleObj spid="_x0000_s20533" name="Clip" r:id="rId9" imgW="1307465" imgH="1083945" progId="MS_ClipArt_Gallery.2">
                  <p:embed/>
                </p:oleObj>
              </mc:Choice>
              <mc:Fallback>
                <p:oleObj name="Clip" r:id="rId9" imgW="1307465" imgH="1083945" progId="MS_ClipArt_Gallery.2">
                  <p:embed/>
                  <p:pic>
                    <p:nvPicPr>
                      <p:cNvPr id="0" name="Object 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638" y="4781551"/>
                        <a:ext cx="46196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30" name="Object 55"/>
          <p:cNvGraphicFramePr>
            <a:graphicFrameLocks noChangeAspect="1"/>
          </p:cNvGraphicFramePr>
          <p:nvPr/>
        </p:nvGraphicFramePr>
        <p:xfrm>
          <a:off x="5945189" y="4767264"/>
          <a:ext cx="458787" cy="396875"/>
        </p:xfrm>
        <a:graphic>
          <a:graphicData uri="http://schemas.openxmlformats.org/presentationml/2006/ole">
            <mc:AlternateContent xmlns:mc="http://schemas.openxmlformats.org/markup-compatibility/2006">
              <mc:Choice xmlns:v="urn:schemas-microsoft-com:vml" Requires="v">
                <p:oleObj spid="_x0000_s20534" name="Clip" r:id="rId10" imgW="1307465" imgH="1083945" progId="MS_ClipArt_Gallery.2">
                  <p:embed/>
                </p:oleObj>
              </mc:Choice>
              <mc:Fallback>
                <p:oleObj name="Clip" r:id="rId10" imgW="1307465" imgH="1083945" progId="MS_ClipArt_Gallery.2">
                  <p:embed/>
                  <p:pic>
                    <p:nvPicPr>
                      <p:cNvPr id="0" name="Object 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5189" y="4767264"/>
                        <a:ext cx="45878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31" name="Line 56"/>
          <p:cNvSpPr>
            <a:spLocks noChangeShapeType="1"/>
          </p:cNvSpPr>
          <p:nvPr/>
        </p:nvSpPr>
        <p:spPr bwMode="auto">
          <a:xfrm rot="16200000">
            <a:off x="6869907" y="4752182"/>
            <a:ext cx="73025" cy="1588"/>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2" name="Line 57"/>
          <p:cNvSpPr>
            <a:spLocks noChangeShapeType="1"/>
          </p:cNvSpPr>
          <p:nvPr/>
        </p:nvSpPr>
        <p:spPr bwMode="auto">
          <a:xfrm rot="5400000" flipH="1">
            <a:off x="6176963" y="4741863"/>
            <a:ext cx="76200" cy="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3" name="Line 58"/>
          <p:cNvSpPr>
            <a:spLocks noChangeShapeType="1"/>
          </p:cNvSpPr>
          <p:nvPr/>
        </p:nvSpPr>
        <p:spPr bwMode="auto">
          <a:xfrm rot="16200000" flipV="1">
            <a:off x="6563519" y="4363244"/>
            <a:ext cx="0" cy="693738"/>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4" name="Line 59"/>
          <p:cNvSpPr>
            <a:spLocks noChangeShapeType="1"/>
          </p:cNvSpPr>
          <p:nvPr/>
        </p:nvSpPr>
        <p:spPr bwMode="auto">
          <a:xfrm>
            <a:off x="6184901" y="4256088"/>
            <a:ext cx="112713" cy="4762"/>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5" name="Line 60"/>
          <p:cNvSpPr>
            <a:spLocks noChangeShapeType="1"/>
          </p:cNvSpPr>
          <p:nvPr/>
        </p:nvSpPr>
        <p:spPr bwMode="auto">
          <a:xfrm>
            <a:off x="6859588" y="4316413"/>
            <a:ext cx="334962" cy="4635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6" name="Line 61"/>
          <p:cNvSpPr>
            <a:spLocks noChangeShapeType="1"/>
          </p:cNvSpPr>
          <p:nvPr/>
        </p:nvSpPr>
        <p:spPr bwMode="auto">
          <a:xfrm flipH="1">
            <a:off x="7739063" y="4313238"/>
            <a:ext cx="309562" cy="4699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5637" name="Object 62"/>
          <p:cNvGraphicFramePr>
            <a:graphicFrameLocks noChangeAspect="1"/>
          </p:cNvGraphicFramePr>
          <p:nvPr/>
        </p:nvGraphicFramePr>
        <p:xfrm>
          <a:off x="7935914" y="3775076"/>
          <a:ext cx="225425" cy="290513"/>
        </p:xfrm>
        <a:graphic>
          <a:graphicData uri="http://schemas.openxmlformats.org/presentationml/2006/ole">
            <mc:AlternateContent xmlns:mc="http://schemas.openxmlformats.org/markup-compatibility/2006">
              <mc:Choice xmlns:v="urn:schemas-microsoft-com:vml" Requires="v">
                <p:oleObj spid="_x0000_s20535" name="Clip" r:id="rId11" imgW="982980" imgH="1208405" progId="MS_ClipArt_Gallery.2">
                  <p:embed/>
                </p:oleObj>
              </mc:Choice>
              <mc:Fallback>
                <p:oleObj name="Clip" r:id="rId11" imgW="982980" imgH="1208405" progId="MS_ClipArt_Gallery.2">
                  <p:embed/>
                  <p:pic>
                    <p:nvPicPr>
                      <p:cNvPr id="0" name="Object 6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35914" y="3775076"/>
                        <a:ext cx="225425" cy="290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38" name="Object 63"/>
          <p:cNvGraphicFramePr>
            <a:graphicFrameLocks noChangeAspect="1"/>
          </p:cNvGraphicFramePr>
          <p:nvPr/>
        </p:nvGraphicFramePr>
        <p:xfrm>
          <a:off x="6457950" y="3871914"/>
          <a:ext cx="223838" cy="288925"/>
        </p:xfrm>
        <a:graphic>
          <a:graphicData uri="http://schemas.openxmlformats.org/presentationml/2006/ole">
            <mc:AlternateContent xmlns:mc="http://schemas.openxmlformats.org/markup-compatibility/2006">
              <mc:Choice xmlns:v="urn:schemas-microsoft-com:vml" Requires="v">
                <p:oleObj spid="_x0000_s20536" name="Clip" r:id="rId13" imgW="982980" imgH="1208405" progId="MS_ClipArt_Gallery.2">
                  <p:embed/>
                </p:oleObj>
              </mc:Choice>
              <mc:Fallback>
                <p:oleObj name="Clip" r:id="rId13" imgW="982980" imgH="1208405" progId="MS_ClipArt_Gallery.2">
                  <p:embed/>
                  <p:pic>
                    <p:nvPicPr>
                      <p:cNvPr id="0" name="Object 6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57950" y="3871914"/>
                        <a:ext cx="223838" cy="28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39" name="Freeform 64"/>
          <p:cNvSpPr/>
          <p:nvPr/>
        </p:nvSpPr>
        <p:spPr bwMode="auto">
          <a:xfrm>
            <a:off x="6546850" y="3602039"/>
            <a:ext cx="1498600" cy="365125"/>
          </a:xfrm>
          <a:custGeom>
            <a:avLst/>
            <a:gdLst>
              <a:gd name="T0" fmla="*/ 0 w 972"/>
              <a:gd name="T1" fmla="*/ 2147483647 h 228"/>
              <a:gd name="T2" fmla="*/ 2147483647 w 972"/>
              <a:gd name="T3" fmla="*/ 2147483647 h 228"/>
              <a:gd name="T4" fmla="*/ 2147483647 w 972"/>
              <a:gd name="T5" fmla="*/ 2147483647 h 228"/>
              <a:gd name="T6" fmla="*/ 0 60000 65536"/>
              <a:gd name="T7" fmla="*/ 0 60000 65536"/>
              <a:gd name="T8" fmla="*/ 0 60000 65536"/>
            </a:gdLst>
            <a:ahLst/>
            <a:cxnLst>
              <a:cxn ang="T6">
                <a:pos x="T0" y="T1"/>
              </a:cxn>
              <a:cxn ang="T7">
                <a:pos x="T2" y="T3"/>
              </a:cxn>
              <a:cxn ang="T8">
                <a:pos x="T4" y="T5"/>
              </a:cxn>
            </a:cxnLst>
            <a:rect l="0" t="0" r="r" b="b"/>
            <a:pathLst>
              <a:path w="972" h="228">
                <a:moveTo>
                  <a:pt x="0" y="228"/>
                </a:moveTo>
                <a:cubicBezTo>
                  <a:pt x="135" y="123"/>
                  <a:pt x="270" y="18"/>
                  <a:pt x="432" y="9"/>
                </a:cubicBezTo>
                <a:cubicBezTo>
                  <a:pt x="594" y="0"/>
                  <a:pt x="783" y="85"/>
                  <a:pt x="972" y="171"/>
                </a:cubicBezTo>
              </a:path>
            </a:pathLst>
          </a:custGeom>
          <a:noFill/>
          <a:ln w="19050" cap="flat" cmpd="sng">
            <a:solidFill>
              <a:schemeClr val="tx1"/>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5640" name="Object 65"/>
          <p:cNvGraphicFramePr>
            <a:graphicFrameLocks noChangeAspect="1"/>
          </p:cNvGraphicFramePr>
          <p:nvPr/>
        </p:nvGraphicFramePr>
        <p:xfrm>
          <a:off x="6842125" y="5308600"/>
          <a:ext cx="419100" cy="452438"/>
        </p:xfrm>
        <a:graphic>
          <a:graphicData uri="http://schemas.openxmlformats.org/presentationml/2006/ole">
            <mc:AlternateContent xmlns:mc="http://schemas.openxmlformats.org/markup-compatibility/2006">
              <mc:Choice xmlns:v="urn:schemas-microsoft-com:vml" Requires="v">
                <p:oleObj spid="_x0000_s20537" name="Clip" r:id="rId14" imgW="826770" imgH="840105" progId="MS_ClipArt_Gallery.2">
                  <p:embed/>
                </p:oleObj>
              </mc:Choice>
              <mc:Fallback>
                <p:oleObj name="Clip" r:id="rId14" imgW="826770" imgH="840105" progId="MS_ClipArt_Gallery.2">
                  <p:embed/>
                  <p:pic>
                    <p:nvPicPr>
                      <p:cNvPr id="0" name="Object 6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42125" y="5308600"/>
                        <a:ext cx="419100" cy="4524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41" name="Object 66"/>
          <p:cNvGraphicFramePr>
            <a:graphicFrameLocks noChangeAspect="1"/>
          </p:cNvGraphicFramePr>
          <p:nvPr/>
        </p:nvGraphicFramePr>
        <p:xfrm>
          <a:off x="6908800" y="5443539"/>
          <a:ext cx="382588" cy="377825"/>
        </p:xfrm>
        <a:graphic>
          <a:graphicData uri="http://schemas.openxmlformats.org/presentationml/2006/ole">
            <mc:AlternateContent xmlns:mc="http://schemas.openxmlformats.org/markup-compatibility/2006">
              <mc:Choice xmlns:v="urn:schemas-microsoft-com:vml" Requires="v">
                <p:oleObj spid="_x0000_s20538" name="Clip" r:id="rId16" imgW="1268095" imgH="1199515" progId="MS_ClipArt_Gallery.2">
                  <p:embed/>
                </p:oleObj>
              </mc:Choice>
              <mc:Fallback>
                <p:oleObj name="Clip" r:id="rId16" imgW="1268095" imgH="1199515" progId="MS_ClipArt_Gallery.2">
                  <p:embed/>
                  <p:pic>
                    <p:nvPicPr>
                      <p:cNvPr id="0" name="Object 6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908800" y="5443539"/>
                        <a:ext cx="382588"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5642" name="Group 67"/>
          <p:cNvGrpSpPr/>
          <p:nvPr/>
        </p:nvGrpSpPr>
        <p:grpSpPr bwMode="auto">
          <a:xfrm>
            <a:off x="7702551" y="5346701"/>
            <a:ext cx="449263" cy="512763"/>
            <a:chOff x="2870" y="1518"/>
            <a:chExt cx="292" cy="320"/>
          </a:xfrm>
        </p:grpSpPr>
        <p:graphicFrame>
          <p:nvGraphicFramePr>
            <p:cNvPr id="25814" name="Object 68"/>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0539" name="Clip" r:id="rId18" imgW="826770" imgH="840105" progId="MS_ClipArt_Gallery.2">
                    <p:embed/>
                  </p:oleObj>
                </mc:Choice>
                <mc:Fallback>
                  <p:oleObj name="Clip" r:id="rId18" imgW="826770" imgH="840105" progId="MS_ClipArt_Gallery.2">
                    <p:embed/>
                    <p:pic>
                      <p:nvPicPr>
                        <p:cNvPr id="0" name="Object 6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815" name="Object 69"/>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0540" name="Clip" r:id="rId19" imgW="1268095" imgH="1199515" progId="MS_ClipArt_Gallery.2">
                    <p:embed/>
                  </p:oleObj>
                </mc:Choice>
                <mc:Fallback>
                  <p:oleObj name="Clip" r:id="rId19" imgW="1268095" imgH="1199515" progId="MS_ClipArt_Gallery.2">
                    <p:embed/>
                    <p:pic>
                      <p:nvPicPr>
                        <p:cNvPr id="0" name="Object 6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643" name="Group 70"/>
          <p:cNvGrpSpPr/>
          <p:nvPr/>
        </p:nvGrpSpPr>
        <p:grpSpPr bwMode="auto">
          <a:xfrm>
            <a:off x="7243763" y="5005389"/>
            <a:ext cx="419100" cy="452437"/>
            <a:chOff x="4733" y="2082"/>
            <a:chExt cx="272" cy="282"/>
          </a:xfrm>
        </p:grpSpPr>
        <p:graphicFrame>
          <p:nvGraphicFramePr>
            <p:cNvPr id="25812" name="Object 71"/>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20541" name="Clip" r:id="rId20" imgW="826770" imgH="840105" progId="MS_ClipArt_Gallery.2">
                    <p:embed/>
                  </p:oleObj>
                </mc:Choice>
                <mc:Fallback>
                  <p:oleObj name="Clip" r:id="rId20" imgW="826770" imgH="840105" progId="MS_ClipArt_Gallery.2">
                    <p:embed/>
                    <p:pic>
                      <p:nvPicPr>
                        <p:cNvPr id="0" name="Object 7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813" name="Rectangle 72"/>
            <p:cNvSpPr>
              <a:spLocks noChangeArrowheads="1"/>
            </p:cNvSpPr>
            <p:nvPr/>
          </p:nvSpPr>
          <p:spPr bwMode="auto">
            <a:xfrm>
              <a:off x="4812" y="2181"/>
              <a:ext cx="192" cy="183"/>
            </a:xfrm>
            <a:prstGeom prst="rect">
              <a:avLst/>
            </a:prstGeom>
            <a:solidFill>
              <a:srgbClr val="33CC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grpSp>
        <p:nvGrpSpPr>
          <p:cNvPr id="25644" name="Group 73"/>
          <p:cNvGrpSpPr/>
          <p:nvPr/>
        </p:nvGrpSpPr>
        <p:grpSpPr bwMode="auto">
          <a:xfrm>
            <a:off x="8380414" y="4198939"/>
            <a:ext cx="230187" cy="490537"/>
            <a:chOff x="4180" y="783"/>
            <a:chExt cx="150" cy="307"/>
          </a:xfrm>
        </p:grpSpPr>
        <p:sp>
          <p:nvSpPr>
            <p:cNvPr id="25804" name="AutoShape 74"/>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25805" name="Rectangle 75"/>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25806" name="Rectangle 76"/>
            <p:cNvSpPr>
              <a:spLocks noChangeArrowheads="1"/>
            </p:cNvSpPr>
            <p:nvPr/>
          </p:nvSpPr>
          <p:spPr bwMode="auto">
            <a:xfrm>
              <a:off x="4181" y="852"/>
              <a:ext cx="95" cy="236"/>
            </a:xfrm>
            <a:prstGeom prst="rect">
              <a:avLst/>
            </a:prstGeom>
            <a:solidFill>
              <a:srgbClr val="33CC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25807" name="AutoShape 7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25808" name="Line 78"/>
            <p:cNvSpPr>
              <a:spLocks noChangeShapeType="1"/>
            </p:cNvSpPr>
            <p:nvPr/>
          </p:nvSpPr>
          <p:spPr bwMode="auto">
            <a:xfrm>
              <a:off x="4330" y="788"/>
              <a:ext cx="0" cy="23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809" name="Line 79"/>
            <p:cNvSpPr>
              <a:spLocks noChangeShapeType="1"/>
            </p:cNvSpPr>
            <p:nvPr/>
          </p:nvSpPr>
          <p:spPr bwMode="auto">
            <a:xfrm flipH="1">
              <a:off x="4276" y="1019"/>
              <a:ext cx="54" cy="6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810" name="Rectangle 80"/>
            <p:cNvSpPr>
              <a:spLocks noChangeArrowheads="1"/>
            </p:cNvSpPr>
            <p:nvPr/>
          </p:nvSpPr>
          <p:spPr bwMode="auto">
            <a:xfrm>
              <a:off x="4193" y="883"/>
              <a:ext cx="63" cy="136"/>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25811" name="Rectangle 81"/>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grpSp>
        <p:nvGrpSpPr>
          <p:cNvPr id="25645" name="Group 82"/>
          <p:cNvGrpSpPr/>
          <p:nvPr/>
        </p:nvGrpSpPr>
        <p:grpSpPr bwMode="auto">
          <a:xfrm>
            <a:off x="8366125" y="4732339"/>
            <a:ext cx="230188" cy="490537"/>
            <a:chOff x="4180" y="783"/>
            <a:chExt cx="150" cy="307"/>
          </a:xfrm>
        </p:grpSpPr>
        <p:sp>
          <p:nvSpPr>
            <p:cNvPr id="25796" name="AutoShape 83"/>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25797" name="Rectangle 84"/>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25798" name="Rectangle 85"/>
            <p:cNvSpPr>
              <a:spLocks noChangeArrowheads="1"/>
            </p:cNvSpPr>
            <p:nvPr/>
          </p:nvSpPr>
          <p:spPr bwMode="auto">
            <a:xfrm>
              <a:off x="4181" y="852"/>
              <a:ext cx="95" cy="236"/>
            </a:xfrm>
            <a:prstGeom prst="rect">
              <a:avLst/>
            </a:prstGeom>
            <a:solidFill>
              <a:srgbClr val="33CC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25799" name="AutoShape 8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25800" name="Line 87"/>
            <p:cNvSpPr>
              <a:spLocks noChangeShapeType="1"/>
            </p:cNvSpPr>
            <p:nvPr/>
          </p:nvSpPr>
          <p:spPr bwMode="auto">
            <a:xfrm>
              <a:off x="4330" y="788"/>
              <a:ext cx="0" cy="23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801" name="Line 88"/>
            <p:cNvSpPr>
              <a:spLocks noChangeShapeType="1"/>
            </p:cNvSpPr>
            <p:nvPr/>
          </p:nvSpPr>
          <p:spPr bwMode="auto">
            <a:xfrm flipH="1">
              <a:off x="4276" y="1019"/>
              <a:ext cx="54" cy="6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802" name="Rectangle 89"/>
            <p:cNvSpPr>
              <a:spLocks noChangeArrowheads="1"/>
            </p:cNvSpPr>
            <p:nvPr/>
          </p:nvSpPr>
          <p:spPr bwMode="auto">
            <a:xfrm>
              <a:off x="4193" y="883"/>
              <a:ext cx="63" cy="136"/>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25803" name="Rectangle 90"/>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sp>
        <p:nvSpPr>
          <p:cNvPr id="25646" name="Line 91"/>
          <p:cNvSpPr>
            <a:spLocks noChangeShapeType="1"/>
          </p:cNvSpPr>
          <p:nvPr/>
        </p:nvSpPr>
        <p:spPr bwMode="auto">
          <a:xfrm rot="5400000" flipH="1">
            <a:off x="7923213" y="4646613"/>
            <a:ext cx="733425" cy="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7" name="Line 92"/>
          <p:cNvSpPr>
            <a:spLocks noChangeShapeType="1"/>
          </p:cNvSpPr>
          <p:nvPr/>
        </p:nvSpPr>
        <p:spPr bwMode="auto">
          <a:xfrm rot="16200000">
            <a:off x="8343900" y="4954588"/>
            <a:ext cx="0" cy="11430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8" name="Line 93"/>
          <p:cNvSpPr>
            <a:spLocks noChangeShapeType="1"/>
          </p:cNvSpPr>
          <p:nvPr/>
        </p:nvSpPr>
        <p:spPr bwMode="auto">
          <a:xfrm rot="16200000">
            <a:off x="8332788" y="4391026"/>
            <a:ext cx="0" cy="98425"/>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9" name="Line 94"/>
          <p:cNvSpPr>
            <a:spLocks noChangeShapeType="1"/>
          </p:cNvSpPr>
          <p:nvPr/>
        </p:nvSpPr>
        <p:spPr bwMode="auto">
          <a:xfrm flipV="1">
            <a:off x="6872288" y="2155826"/>
            <a:ext cx="506412" cy="25082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50" name="Line 95"/>
          <p:cNvSpPr>
            <a:spLocks noChangeShapeType="1"/>
          </p:cNvSpPr>
          <p:nvPr/>
        </p:nvSpPr>
        <p:spPr bwMode="auto">
          <a:xfrm>
            <a:off x="7905751" y="2136776"/>
            <a:ext cx="538163" cy="25082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51" name="Line 96"/>
          <p:cNvSpPr>
            <a:spLocks noChangeShapeType="1"/>
          </p:cNvSpPr>
          <p:nvPr/>
        </p:nvSpPr>
        <p:spPr bwMode="auto">
          <a:xfrm flipH="1">
            <a:off x="8480425" y="2541589"/>
            <a:ext cx="266700" cy="81597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52" name="Line 97"/>
          <p:cNvSpPr>
            <a:spLocks noChangeShapeType="1"/>
          </p:cNvSpPr>
          <p:nvPr/>
        </p:nvSpPr>
        <p:spPr bwMode="auto">
          <a:xfrm>
            <a:off x="7627938" y="2273301"/>
            <a:ext cx="0" cy="51752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53" name="Line 98"/>
          <p:cNvSpPr>
            <a:spLocks noChangeShapeType="1"/>
          </p:cNvSpPr>
          <p:nvPr/>
        </p:nvSpPr>
        <p:spPr bwMode="auto">
          <a:xfrm>
            <a:off x="7656514" y="3049589"/>
            <a:ext cx="592137" cy="44132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54" name="Line 99"/>
          <p:cNvSpPr>
            <a:spLocks noChangeShapeType="1"/>
          </p:cNvSpPr>
          <p:nvPr/>
        </p:nvSpPr>
        <p:spPr bwMode="auto">
          <a:xfrm flipH="1">
            <a:off x="8166101" y="3608388"/>
            <a:ext cx="295275" cy="4318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55" name="Line 100"/>
          <p:cNvSpPr>
            <a:spLocks noChangeShapeType="1"/>
          </p:cNvSpPr>
          <p:nvPr/>
        </p:nvSpPr>
        <p:spPr bwMode="auto">
          <a:xfrm flipH="1">
            <a:off x="7915276" y="2503489"/>
            <a:ext cx="619125" cy="46037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56" name="Line 101"/>
          <p:cNvSpPr>
            <a:spLocks noChangeShapeType="1"/>
          </p:cNvSpPr>
          <p:nvPr/>
        </p:nvSpPr>
        <p:spPr bwMode="auto">
          <a:xfrm flipH="1">
            <a:off x="7924800" y="1830389"/>
            <a:ext cx="388938" cy="30638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57" name="Line 102"/>
          <p:cNvSpPr>
            <a:spLocks noChangeShapeType="1"/>
          </p:cNvSpPr>
          <p:nvPr/>
        </p:nvSpPr>
        <p:spPr bwMode="auto">
          <a:xfrm flipH="1">
            <a:off x="8718550" y="2041526"/>
            <a:ext cx="223838" cy="21272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658" name="Group 103"/>
          <p:cNvGrpSpPr/>
          <p:nvPr/>
        </p:nvGrpSpPr>
        <p:grpSpPr bwMode="auto">
          <a:xfrm>
            <a:off x="6297614" y="2273300"/>
            <a:ext cx="554037" cy="279400"/>
            <a:chOff x="3600" y="219"/>
            <a:chExt cx="360" cy="175"/>
          </a:xfrm>
        </p:grpSpPr>
        <p:sp>
          <p:nvSpPr>
            <p:cNvPr id="25783" name="Oval 104"/>
            <p:cNvSpPr>
              <a:spLocks noChangeArrowheads="1"/>
            </p:cNvSpPr>
            <p:nvPr/>
          </p:nvSpPr>
          <p:spPr bwMode="auto">
            <a:xfrm>
              <a:off x="3603" y="297"/>
              <a:ext cx="357" cy="97"/>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25784" name="Line 105"/>
            <p:cNvSpPr>
              <a:spLocks noChangeShapeType="1"/>
            </p:cNvSpPr>
            <p:nvPr/>
          </p:nvSpPr>
          <p:spPr bwMode="auto">
            <a:xfrm>
              <a:off x="3603"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85" name="Line 106"/>
            <p:cNvSpPr>
              <a:spLocks noChangeShapeType="1"/>
            </p:cNvSpPr>
            <p:nvPr/>
          </p:nvSpPr>
          <p:spPr bwMode="auto">
            <a:xfrm>
              <a:off x="3960"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86" name="Rectangle 107"/>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latinLnBrk="0"/>
              <a:endParaRPr kumimoji="0" lang="zh-CN" altLang="en-US" b="0">
                <a:latin typeface="Times New Roman" panose="02020603050405020304" pitchFamily="18" charset="0"/>
                <a:ea typeface="宋体" panose="02010600030101010101" pitchFamily="2" charset="-122"/>
              </a:endParaRPr>
            </a:p>
          </p:txBody>
        </p:sp>
        <p:sp>
          <p:nvSpPr>
            <p:cNvPr id="25787" name="Oval 108"/>
            <p:cNvSpPr>
              <a:spLocks noChangeArrowheads="1"/>
            </p:cNvSpPr>
            <p:nvPr/>
          </p:nvSpPr>
          <p:spPr bwMode="auto">
            <a:xfrm>
              <a:off x="3600" y="219"/>
              <a:ext cx="357" cy="113"/>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nvGrpSpPr>
            <p:cNvPr id="25788" name="Group 109"/>
            <p:cNvGrpSpPr/>
            <p:nvPr/>
          </p:nvGrpSpPr>
          <p:grpSpPr bwMode="auto">
            <a:xfrm>
              <a:off x="3686" y="244"/>
              <a:ext cx="177" cy="66"/>
              <a:chOff x="2848" y="848"/>
              <a:chExt cx="140" cy="98"/>
            </a:xfrm>
          </p:grpSpPr>
          <p:sp>
            <p:nvSpPr>
              <p:cNvPr id="25793" name="Line 110"/>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94" name="Line 111"/>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95" name="Line 112"/>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789" name="Group 113"/>
            <p:cNvGrpSpPr/>
            <p:nvPr/>
          </p:nvGrpSpPr>
          <p:grpSpPr bwMode="auto">
            <a:xfrm flipV="1">
              <a:off x="3686" y="243"/>
              <a:ext cx="177" cy="66"/>
              <a:chOff x="2848" y="848"/>
              <a:chExt cx="140" cy="98"/>
            </a:xfrm>
          </p:grpSpPr>
          <p:sp>
            <p:nvSpPr>
              <p:cNvPr id="25790" name="Line 114"/>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91" name="Line 115"/>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92" name="Line 116"/>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5659" name="Group 117"/>
          <p:cNvGrpSpPr/>
          <p:nvPr/>
        </p:nvGrpSpPr>
        <p:grpSpPr bwMode="auto">
          <a:xfrm>
            <a:off x="7351714" y="1998663"/>
            <a:ext cx="554037" cy="279400"/>
            <a:chOff x="3600" y="219"/>
            <a:chExt cx="360" cy="175"/>
          </a:xfrm>
        </p:grpSpPr>
        <p:sp>
          <p:nvSpPr>
            <p:cNvPr id="25770" name="Oval 118"/>
            <p:cNvSpPr>
              <a:spLocks noChangeArrowheads="1"/>
            </p:cNvSpPr>
            <p:nvPr/>
          </p:nvSpPr>
          <p:spPr bwMode="auto">
            <a:xfrm>
              <a:off x="3603" y="297"/>
              <a:ext cx="357" cy="97"/>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25771" name="Line 119"/>
            <p:cNvSpPr>
              <a:spLocks noChangeShapeType="1"/>
            </p:cNvSpPr>
            <p:nvPr/>
          </p:nvSpPr>
          <p:spPr bwMode="auto">
            <a:xfrm>
              <a:off x="3603"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72" name="Line 120"/>
            <p:cNvSpPr>
              <a:spLocks noChangeShapeType="1"/>
            </p:cNvSpPr>
            <p:nvPr/>
          </p:nvSpPr>
          <p:spPr bwMode="auto">
            <a:xfrm>
              <a:off x="3960"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73" name="Rectangle 121"/>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latinLnBrk="0"/>
              <a:endParaRPr kumimoji="0" lang="zh-CN" altLang="en-US" b="0">
                <a:latin typeface="Times New Roman" panose="02020603050405020304" pitchFamily="18" charset="0"/>
                <a:ea typeface="宋体" panose="02010600030101010101" pitchFamily="2" charset="-122"/>
              </a:endParaRPr>
            </a:p>
          </p:txBody>
        </p:sp>
        <p:sp>
          <p:nvSpPr>
            <p:cNvPr id="25774" name="Oval 122"/>
            <p:cNvSpPr>
              <a:spLocks noChangeArrowheads="1"/>
            </p:cNvSpPr>
            <p:nvPr/>
          </p:nvSpPr>
          <p:spPr bwMode="auto">
            <a:xfrm>
              <a:off x="3600" y="219"/>
              <a:ext cx="357" cy="113"/>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nvGrpSpPr>
            <p:cNvPr id="25775" name="Group 123"/>
            <p:cNvGrpSpPr/>
            <p:nvPr/>
          </p:nvGrpSpPr>
          <p:grpSpPr bwMode="auto">
            <a:xfrm>
              <a:off x="3686" y="244"/>
              <a:ext cx="177" cy="66"/>
              <a:chOff x="2848" y="848"/>
              <a:chExt cx="140" cy="98"/>
            </a:xfrm>
          </p:grpSpPr>
          <p:sp>
            <p:nvSpPr>
              <p:cNvPr id="25780" name="Line 124"/>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81" name="Line 125"/>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82" name="Line 126"/>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776" name="Group 127"/>
            <p:cNvGrpSpPr/>
            <p:nvPr/>
          </p:nvGrpSpPr>
          <p:grpSpPr bwMode="auto">
            <a:xfrm flipV="1">
              <a:off x="3686" y="243"/>
              <a:ext cx="177" cy="66"/>
              <a:chOff x="2848" y="848"/>
              <a:chExt cx="140" cy="98"/>
            </a:xfrm>
          </p:grpSpPr>
          <p:sp>
            <p:nvSpPr>
              <p:cNvPr id="25777" name="Line 128"/>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78" name="Line 129"/>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79" name="Line 130"/>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5660" name="Group 131"/>
          <p:cNvGrpSpPr/>
          <p:nvPr/>
        </p:nvGrpSpPr>
        <p:grpSpPr bwMode="auto">
          <a:xfrm>
            <a:off x="7370764" y="2786064"/>
            <a:ext cx="554037" cy="280987"/>
            <a:chOff x="3600" y="219"/>
            <a:chExt cx="360" cy="175"/>
          </a:xfrm>
        </p:grpSpPr>
        <p:sp>
          <p:nvSpPr>
            <p:cNvPr id="25757" name="Oval 132"/>
            <p:cNvSpPr>
              <a:spLocks noChangeArrowheads="1"/>
            </p:cNvSpPr>
            <p:nvPr/>
          </p:nvSpPr>
          <p:spPr bwMode="auto">
            <a:xfrm>
              <a:off x="3603" y="297"/>
              <a:ext cx="357" cy="97"/>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25758" name="Line 133"/>
            <p:cNvSpPr>
              <a:spLocks noChangeShapeType="1"/>
            </p:cNvSpPr>
            <p:nvPr/>
          </p:nvSpPr>
          <p:spPr bwMode="auto">
            <a:xfrm>
              <a:off x="3603"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59" name="Line 134"/>
            <p:cNvSpPr>
              <a:spLocks noChangeShapeType="1"/>
            </p:cNvSpPr>
            <p:nvPr/>
          </p:nvSpPr>
          <p:spPr bwMode="auto">
            <a:xfrm>
              <a:off x="3960"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60" name="Rectangle 135"/>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latinLnBrk="0"/>
              <a:endParaRPr kumimoji="0" lang="zh-CN" altLang="en-US" b="0">
                <a:latin typeface="Times New Roman" panose="02020603050405020304" pitchFamily="18" charset="0"/>
                <a:ea typeface="宋体" panose="02010600030101010101" pitchFamily="2" charset="-122"/>
              </a:endParaRPr>
            </a:p>
          </p:txBody>
        </p:sp>
        <p:sp>
          <p:nvSpPr>
            <p:cNvPr id="25761" name="Oval 136"/>
            <p:cNvSpPr>
              <a:spLocks noChangeArrowheads="1"/>
            </p:cNvSpPr>
            <p:nvPr/>
          </p:nvSpPr>
          <p:spPr bwMode="auto">
            <a:xfrm>
              <a:off x="3600" y="219"/>
              <a:ext cx="357" cy="113"/>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nvGrpSpPr>
            <p:cNvPr id="25762" name="Group 137"/>
            <p:cNvGrpSpPr/>
            <p:nvPr/>
          </p:nvGrpSpPr>
          <p:grpSpPr bwMode="auto">
            <a:xfrm>
              <a:off x="3686" y="244"/>
              <a:ext cx="177" cy="66"/>
              <a:chOff x="2848" y="848"/>
              <a:chExt cx="140" cy="98"/>
            </a:xfrm>
          </p:grpSpPr>
          <p:sp>
            <p:nvSpPr>
              <p:cNvPr id="25767" name="Line 138"/>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68" name="Line 139"/>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69" name="Line 140"/>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763" name="Group 141"/>
            <p:cNvGrpSpPr/>
            <p:nvPr/>
          </p:nvGrpSpPr>
          <p:grpSpPr bwMode="auto">
            <a:xfrm flipV="1">
              <a:off x="3686" y="243"/>
              <a:ext cx="177" cy="66"/>
              <a:chOff x="2848" y="848"/>
              <a:chExt cx="140" cy="98"/>
            </a:xfrm>
          </p:grpSpPr>
          <p:sp>
            <p:nvSpPr>
              <p:cNvPr id="25764" name="Line 142"/>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65" name="Line 143"/>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66" name="Line 144"/>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5661" name="Group 145"/>
          <p:cNvGrpSpPr/>
          <p:nvPr/>
        </p:nvGrpSpPr>
        <p:grpSpPr bwMode="auto">
          <a:xfrm>
            <a:off x="8443913" y="2247900"/>
            <a:ext cx="552450" cy="279400"/>
            <a:chOff x="3600" y="219"/>
            <a:chExt cx="360" cy="175"/>
          </a:xfrm>
        </p:grpSpPr>
        <p:sp>
          <p:nvSpPr>
            <p:cNvPr id="25744" name="Oval 146"/>
            <p:cNvSpPr>
              <a:spLocks noChangeArrowheads="1"/>
            </p:cNvSpPr>
            <p:nvPr/>
          </p:nvSpPr>
          <p:spPr bwMode="auto">
            <a:xfrm>
              <a:off x="3603" y="297"/>
              <a:ext cx="357" cy="97"/>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25745" name="Line 147"/>
            <p:cNvSpPr>
              <a:spLocks noChangeShapeType="1"/>
            </p:cNvSpPr>
            <p:nvPr/>
          </p:nvSpPr>
          <p:spPr bwMode="auto">
            <a:xfrm>
              <a:off x="3603"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46" name="Line 148"/>
            <p:cNvSpPr>
              <a:spLocks noChangeShapeType="1"/>
            </p:cNvSpPr>
            <p:nvPr/>
          </p:nvSpPr>
          <p:spPr bwMode="auto">
            <a:xfrm>
              <a:off x="3960"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47" name="Rectangle 149"/>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latinLnBrk="0"/>
              <a:endParaRPr kumimoji="0" lang="zh-CN" altLang="en-US" b="0">
                <a:latin typeface="Times New Roman" panose="02020603050405020304" pitchFamily="18" charset="0"/>
                <a:ea typeface="宋体" panose="02010600030101010101" pitchFamily="2" charset="-122"/>
              </a:endParaRPr>
            </a:p>
          </p:txBody>
        </p:sp>
        <p:sp>
          <p:nvSpPr>
            <p:cNvPr id="25748" name="Oval 150"/>
            <p:cNvSpPr>
              <a:spLocks noChangeArrowheads="1"/>
            </p:cNvSpPr>
            <p:nvPr/>
          </p:nvSpPr>
          <p:spPr bwMode="auto">
            <a:xfrm>
              <a:off x="3600" y="219"/>
              <a:ext cx="357" cy="113"/>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nvGrpSpPr>
            <p:cNvPr id="25749" name="Group 151"/>
            <p:cNvGrpSpPr/>
            <p:nvPr/>
          </p:nvGrpSpPr>
          <p:grpSpPr bwMode="auto">
            <a:xfrm>
              <a:off x="3686" y="244"/>
              <a:ext cx="177" cy="66"/>
              <a:chOff x="2848" y="848"/>
              <a:chExt cx="140" cy="98"/>
            </a:xfrm>
          </p:grpSpPr>
          <p:sp>
            <p:nvSpPr>
              <p:cNvPr id="25754" name="Line 152"/>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55" name="Line 153"/>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56" name="Line 154"/>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750" name="Group 155"/>
            <p:cNvGrpSpPr/>
            <p:nvPr/>
          </p:nvGrpSpPr>
          <p:grpSpPr bwMode="auto">
            <a:xfrm flipV="1">
              <a:off x="3686" y="243"/>
              <a:ext cx="177" cy="66"/>
              <a:chOff x="2848" y="848"/>
              <a:chExt cx="140" cy="98"/>
            </a:xfrm>
          </p:grpSpPr>
          <p:sp>
            <p:nvSpPr>
              <p:cNvPr id="25751" name="Line 156"/>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52" name="Line 157"/>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53" name="Line 158"/>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5662" name="Group 159"/>
          <p:cNvGrpSpPr/>
          <p:nvPr/>
        </p:nvGrpSpPr>
        <p:grpSpPr bwMode="auto">
          <a:xfrm>
            <a:off x="8229600" y="3324225"/>
            <a:ext cx="554038" cy="279400"/>
            <a:chOff x="3600" y="219"/>
            <a:chExt cx="360" cy="175"/>
          </a:xfrm>
        </p:grpSpPr>
        <p:sp>
          <p:nvSpPr>
            <p:cNvPr id="25731" name="Oval 160"/>
            <p:cNvSpPr>
              <a:spLocks noChangeArrowheads="1"/>
            </p:cNvSpPr>
            <p:nvPr/>
          </p:nvSpPr>
          <p:spPr bwMode="auto">
            <a:xfrm>
              <a:off x="3603" y="297"/>
              <a:ext cx="357" cy="97"/>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25732" name="Line 161"/>
            <p:cNvSpPr>
              <a:spLocks noChangeShapeType="1"/>
            </p:cNvSpPr>
            <p:nvPr/>
          </p:nvSpPr>
          <p:spPr bwMode="auto">
            <a:xfrm>
              <a:off x="3603"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33" name="Line 162"/>
            <p:cNvSpPr>
              <a:spLocks noChangeShapeType="1"/>
            </p:cNvSpPr>
            <p:nvPr/>
          </p:nvSpPr>
          <p:spPr bwMode="auto">
            <a:xfrm>
              <a:off x="3960"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34" name="Rectangle 163"/>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latinLnBrk="0"/>
              <a:endParaRPr kumimoji="0" lang="zh-CN" altLang="en-US" b="0">
                <a:latin typeface="Times New Roman" panose="02020603050405020304" pitchFamily="18" charset="0"/>
                <a:ea typeface="宋体" panose="02010600030101010101" pitchFamily="2" charset="-122"/>
              </a:endParaRPr>
            </a:p>
          </p:txBody>
        </p:sp>
        <p:sp>
          <p:nvSpPr>
            <p:cNvPr id="25735" name="Oval 164"/>
            <p:cNvSpPr>
              <a:spLocks noChangeArrowheads="1"/>
            </p:cNvSpPr>
            <p:nvPr/>
          </p:nvSpPr>
          <p:spPr bwMode="auto">
            <a:xfrm>
              <a:off x="3600" y="219"/>
              <a:ext cx="357" cy="113"/>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nvGrpSpPr>
            <p:cNvPr id="25736" name="Group 165"/>
            <p:cNvGrpSpPr/>
            <p:nvPr/>
          </p:nvGrpSpPr>
          <p:grpSpPr bwMode="auto">
            <a:xfrm>
              <a:off x="3686" y="244"/>
              <a:ext cx="177" cy="66"/>
              <a:chOff x="2848" y="848"/>
              <a:chExt cx="140" cy="98"/>
            </a:xfrm>
          </p:grpSpPr>
          <p:sp>
            <p:nvSpPr>
              <p:cNvPr id="25741" name="Line 166"/>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42" name="Line 167"/>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43" name="Line 168"/>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737" name="Group 169"/>
            <p:cNvGrpSpPr/>
            <p:nvPr/>
          </p:nvGrpSpPr>
          <p:grpSpPr bwMode="auto">
            <a:xfrm flipV="1">
              <a:off x="3686" y="243"/>
              <a:ext cx="177" cy="66"/>
              <a:chOff x="2848" y="848"/>
              <a:chExt cx="140" cy="98"/>
            </a:xfrm>
          </p:grpSpPr>
          <p:sp>
            <p:nvSpPr>
              <p:cNvPr id="25738" name="Line 170"/>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39" name="Line 171"/>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40" name="Line 172"/>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5663" name="Group 173"/>
          <p:cNvGrpSpPr/>
          <p:nvPr/>
        </p:nvGrpSpPr>
        <p:grpSpPr bwMode="auto">
          <a:xfrm>
            <a:off x="7859714" y="4024314"/>
            <a:ext cx="555625" cy="282575"/>
            <a:chOff x="3600" y="219"/>
            <a:chExt cx="360" cy="175"/>
          </a:xfrm>
        </p:grpSpPr>
        <p:sp>
          <p:nvSpPr>
            <p:cNvPr id="25718" name="Oval 174"/>
            <p:cNvSpPr>
              <a:spLocks noChangeArrowheads="1"/>
            </p:cNvSpPr>
            <p:nvPr/>
          </p:nvSpPr>
          <p:spPr bwMode="auto">
            <a:xfrm>
              <a:off x="3603" y="297"/>
              <a:ext cx="357" cy="97"/>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25719" name="Line 175"/>
            <p:cNvSpPr>
              <a:spLocks noChangeShapeType="1"/>
            </p:cNvSpPr>
            <p:nvPr/>
          </p:nvSpPr>
          <p:spPr bwMode="auto">
            <a:xfrm>
              <a:off x="3603"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20" name="Line 176"/>
            <p:cNvSpPr>
              <a:spLocks noChangeShapeType="1"/>
            </p:cNvSpPr>
            <p:nvPr/>
          </p:nvSpPr>
          <p:spPr bwMode="auto">
            <a:xfrm>
              <a:off x="3960"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21" name="Rectangle 177"/>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latinLnBrk="0"/>
              <a:endParaRPr kumimoji="0" lang="zh-CN" altLang="en-US" b="0">
                <a:latin typeface="Times New Roman" panose="02020603050405020304" pitchFamily="18" charset="0"/>
                <a:ea typeface="宋体" panose="02010600030101010101" pitchFamily="2" charset="-122"/>
              </a:endParaRPr>
            </a:p>
          </p:txBody>
        </p:sp>
        <p:sp>
          <p:nvSpPr>
            <p:cNvPr id="25722" name="Oval 178"/>
            <p:cNvSpPr>
              <a:spLocks noChangeArrowheads="1"/>
            </p:cNvSpPr>
            <p:nvPr/>
          </p:nvSpPr>
          <p:spPr bwMode="auto">
            <a:xfrm>
              <a:off x="3600" y="219"/>
              <a:ext cx="357" cy="113"/>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nvGrpSpPr>
            <p:cNvPr id="25723" name="Group 179"/>
            <p:cNvGrpSpPr/>
            <p:nvPr/>
          </p:nvGrpSpPr>
          <p:grpSpPr bwMode="auto">
            <a:xfrm>
              <a:off x="3686" y="244"/>
              <a:ext cx="177" cy="66"/>
              <a:chOff x="2848" y="848"/>
              <a:chExt cx="140" cy="98"/>
            </a:xfrm>
          </p:grpSpPr>
          <p:sp>
            <p:nvSpPr>
              <p:cNvPr id="25728" name="Line 180"/>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29" name="Line 181"/>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30" name="Line 182"/>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724" name="Group 183"/>
            <p:cNvGrpSpPr/>
            <p:nvPr/>
          </p:nvGrpSpPr>
          <p:grpSpPr bwMode="auto">
            <a:xfrm flipV="1">
              <a:off x="3686" y="243"/>
              <a:ext cx="177" cy="66"/>
              <a:chOff x="2848" y="848"/>
              <a:chExt cx="140" cy="98"/>
            </a:xfrm>
          </p:grpSpPr>
          <p:sp>
            <p:nvSpPr>
              <p:cNvPr id="25725" name="Line 184"/>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26" name="Line 185"/>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27" name="Line 186"/>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5664" name="Group 187"/>
          <p:cNvGrpSpPr/>
          <p:nvPr/>
        </p:nvGrpSpPr>
        <p:grpSpPr bwMode="auto">
          <a:xfrm>
            <a:off x="7186613" y="4611688"/>
            <a:ext cx="552450" cy="279400"/>
            <a:chOff x="3600" y="219"/>
            <a:chExt cx="360" cy="175"/>
          </a:xfrm>
        </p:grpSpPr>
        <p:sp>
          <p:nvSpPr>
            <p:cNvPr id="25705" name="Oval 188"/>
            <p:cNvSpPr>
              <a:spLocks noChangeArrowheads="1"/>
            </p:cNvSpPr>
            <p:nvPr/>
          </p:nvSpPr>
          <p:spPr bwMode="auto">
            <a:xfrm>
              <a:off x="3603" y="297"/>
              <a:ext cx="357" cy="97"/>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25706" name="Line 189"/>
            <p:cNvSpPr>
              <a:spLocks noChangeShapeType="1"/>
            </p:cNvSpPr>
            <p:nvPr/>
          </p:nvSpPr>
          <p:spPr bwMode="auto">
            <a:xfrm>
              <a:off x="3603"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07" name="Line 190"/>
            <p:cNvSpPr>
              <a:spLocks noChangeShapeType="1"/>
            </p:cNvSpPr>
            <p:nvPr/>
          </p:nvSpPr>
          <p:spPr bwMode="auto">
            <a:xfrm>
              <a:off x="3960"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08" name="Rectangle 191"/>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latinLnBrk="0"/>
              <a:endParaRPr kumimoji="0" lang="zh-CN" altLang="en-US" b="0">
                <a:latin typeface="Times New Roman" panose="02020603050405020304" pitchFamily="18" charset="0"/>
                <a:ea typeface="宋体" panose="02010600030101010101" pitchFamily="2" charset="-122"/>
              </a:endParaRPr>
            </a:p>
          </p:txBody>
        </p:sp>
        <p:sp>
          <p:nvSpPr>
            <p:cNvPr id="25709" name="Oval 192"/>
            <p:cNvSpPr>
              <a:spLocks noChangeArrowheads="1"/>
            </p:cNvSpPr>
            <p:nvPr/>
          </p:nvSpPr>
          <p:spPr bwMode="auto">
            <a:xfrm>
              <a:off x="3600" y="219"/>
              <a:ext cx="357" cy="113"/>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nvGrpSpPr>
            <p:cNvPr id="25710" name="Group 193"/>
            <p:cNvGrpSpPr/>
            <p:nvPr/>
          </p:nvGrpSpPr>
          <p:grpSpPr bwMode="auto">
            <a:xfrm>
              <a:off x="3686" y="244"/>
              <a:ext cx="177" cy="66"/>
              <a:chOff x="2848" y="848"/>
              <a:chExt cx="140" cy="98"/>
            </a:xfrm>
          </p:grpSpPr>
          <p:sp>
            <p:nvSpPr>
              <p:cNvPr id="25715" name="Line 194"/>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16" name="Line 195"/>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17" name="Line 196"/>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711" name="Group 197"/>
            <p:cNvGrpSpPr/>
            <p:nvPr/>
          </p:nvGrpSpPr>
          <p:grpSpPr bwMode="auto">
            <a:xfrm flipV="1">
              <a:off x="3686" y="243"/>
              <a:ext cx="177" cy="66"/>
              <a:chOff x="2848" y="848"/>
              <a:chExt cx="140" cy="98"/>
            </a:xfrm>
          </p:grpSpPr>
          <p:sp>
            <p:nvSpPr>
              <p:cNvPr id="25712" name="Line 198"/>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13" name="Line 199"/>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14" name="Line 200"/>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5665" name="Group 201"/>
          <p:cNvGrpSpPr/>
          <p:nvPr/>
        </p:nvGrpSpPr>
        <p:grpSpPr bwMode="auto">
          <a:xfrm>
            <a:off x="6297614" y="4160838"/>
            <a:ext cx="554037" cy="279400"/>
            <a:chOff x="3600" y="219"/>
            <a:chExt cx="360" cy="175"/>
          </a:xfrm>
        </p:grpSpPr>
        <p:sp>
          <p:nvSpPr>
            <p:cNvPr id="25692" name="Oval 202"/>
            <p:cNvSpPr>
              <a:spLocks noChangeArrowheads="1"/>
            </p:cNvSpPr>
            <p:nvPr/>
          </p:nvSpPr>
          <p:spPr bwMode="auto">
            <a:xfrm>
              <a:off x="3603" y="297"/>
              <a:ext cx="357" cy="97"/>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25693" name="Line 203"/>
            <p:cNvSpPr>
              <a:spLocks noChangeShapeType="1"/>
            </p:cNvSpPr>
            <p:nvPr/>
          </p:nvSpPr>
          <p:spPr bwMode="auto">
            <a:xfrm>
              <a:off x="3603"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94" name="Line 204"/>
            <p:cNvSpPr>
              <a:spLocks noChangeShapeType="1"/>
            </p:cNvSpPr>
            <p:nvPr/>
          </p:nvSpPr>
          <p:spPr bwMode="auto">
            <a:xfrm>
              <a:off x="3960" y="289"/>
              <a:ext cx="0" cy="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95" name="Rectangle 205"/>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latinLnBrk="0"/>
              <a:endParaRPr kumimoji="0" lang="zh-CN" altLang="en-US" b="0">
                <a:latin typeface="Times New Roman" panose="02020603050405020304" pitchFamily="18" charset="0"/>
                <a:ea typeface="宋体" panose="02010600030101010101" pitchFamily="2" charset="-122"/>
              </a:endParaRPr>
            </a:p>
          </p:txBody>
        </p:sp>
        <p:sp>
          <p:nvSpPr>
            <p:cNvPr id="25696" name="Oval 206"/>
            <p:cNvSpPr>
              <a:spLocks noChangeArrowheads="1"/>
            </p:cNvSpPr>
            <p:nvPr/>
          </p:nvSpPr>
          <p:spPr bwMode="auto">
            <a:xfrm>
              <a:off x="3600" y="219"/>
              <a:ext cx="357" cy="113"/>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nvGrpSpPr>
            <p:cNvPr id="25697" name="Group 207"/>
            <p:cNvGrpSpPr/>
            <p:nvPr/>
          </p:nvGrpSpPr>
          <p:grpSpPr bwMode="auto">
            <a:xfrm>
              <a:off x="3686" y="244"/>
              <a:ext cx="177" cy="66"/>
              <a:chOff x="2848" y="848"/>
              <a:chExt cx="140" cy="98"/>
            </a:xfrm>
          </p:grpSpPr>
          <p:sp>
            <p:nvSpPr>
              <p:cNvPr id="25702" name="Line 208"/>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03" name="Line 209"/>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04" name="Line 210"/>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698" name="Group 211"/>
            <p:cNvGrpSpPr/>
            <p:nvPr/>
          </p:nvGrpSpPr>
          <p:grpSpPr bwMode="auto">
            <a:xfrm flipV="1">
              <a:off x="3686" y="243"/>
              <a:ext cx="177" cy="66"/>
              <a:chOff x="2848" y="848"/>
              <a:chExt cx="140" cy="98"/>
            </a:xfrm>
          </p:grpSpPr>
          <p:sp>
            <p:nvSpPr>
              <p:cNvPr id="25699" name="Line 212"/>
              <p:cNvSpPr>
                <a:spLocks noChangeShapeType="1"/>
              </p:cNvSpPr>
              <p:nvPr/>
            </p:nvSpPr>
            <p:spPr bwMode="auto">
              <a:xfrm flipV="1">
                <a:off x="2848" y="848"/>
                <a:ext cx="50" cy="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00" name="Line 213"/>
              <p:cNvSpPr>
                <a:spLocks noChangeShapeType="1"/>
              </p:cNvSpPr>
              <p:nvPr/>
            </p:nvSpPr>
            <p:spPr bwMode="auto">
              <a:xfrm>
                <a:off x="2944" y="946"/>
                <a:ext cx="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01" name="Line 214"/>
              <p:cNvSpPr>
                <a:spLocks noChangeShapeType="1"/>
              </p:cNvSpPr>
              <p:nvPr/>
            </p:nvSpPr>
            <p:spPr bwMode="auto">
              <a:xfrm>
                <a:off x="2894" y="850"/>
                <a:ext cx="52"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5666" name="Line 215"/>
          <p:cNvSpPr>
            <a:spLocks noChangeShapeType="1"/>
          </p:cNvSpPr>
          <p:nvPr/>
        </p:nvSpPr>
        <p:spPr bwMode="auto">
          <a:xfrm>
            <a:off x="6573839" y="4430713"/>
            <a:ext cx="1587" cy="27305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667" name="Group 216"/>
          <p:cNvGrpSpPr/>
          <p:nvPr/>
        </p:nvGrpSpPr>
        <p:grpSpPr bwMode="auto">
          <a:xfrm>
            <a:off x="6403976" y="4889500"/>
            <a:ext cx="1179513" cy="287338"/>
            <a:chOff x="3794" y="3080"/>
            <a:chExt cx="743" cy="181"/>
          </a:xfrm>
        </p:grpSpPr>
        <p:sp>
          <p:nvSpPr>
            <p:cNvPr id="25682" name="Oval 217"/>
            <p:cNvSpPr>
              <a:spLocks noChangeArrowheads="1"/>
            </p:cNvSpPr>
            <p:nvPr/>
          </p:nvSpPr>
          <p:spPr bwMode="auto">
            <a:xfrm rot="-5400000">
              <a:off x="3793" y="3084"/>
              <a:ext cx="47" cy="46"/>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25683" name="Oval 218"/>
            <p:cNvSpPr>
              <a:spLocks noChangeArrowheads="1"/>
            </p:cNvSpPr>
            <p:nvPr/>
          </p:nvSpPr>
          <p:spPr bwMode="auto">
            <a:xfrm rot="-5400000">
              <a:off x="3852" y="3082"/>
              <a:ext cx="48" cy="46"/>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25684" name="Oval 219"/>
            <p:cNvSpPr>
              <a:spLocks noChangeArrowheads="1"/>
            </p:cNvSpPr>
            <p:nvPr/>
          </p:nvSpPr>
          <p:spPr bwMode="auto">
            <a:xfrm rot="-5400000">
              <a:off x="3906" y="3086"/>
              <a:ext cx="47" cy="46"/>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25685" name="Line 220"/>
            <p:cNvSpPr>
              <a:spLocks noChangeShapeType="1"/>
            </p:cNvSpPr>
            <p:nvPr/>
          </p:nvSpPr>
          <p:spPr bwMode="auto">
            <a:xfrm>
              <a:off x="4537" y="3080"/>
              <a:ext cx="0" cy="17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86" name="Freeform 221"/>
            <p:cNvSpPr/>
            <p:nvPr/>
          </p:nvSpPr>
          <p:spPr bwMode="auto">
            <a:xfrm>
              <a:off x="4366" y="3174"/>
              <a:ext cx="41" cy="48"/>
            </a:xfrm>
            <a:custGeom>
              <a:avLst/>
              <a:gdLst>
                <a:gd name="T0" fmla="*/ 35 w 41"/>
                <a:gd name="T1" fmla="*/ 0 h 48"/>
                <a:gd name="T2" fmla="*/ 4 w 41"/>
                <a:gd name="T3" fmla="*/ 23 h 48"/>
                <a:gd name="T4" fmla="*/ 8 w 41"/>
                <a:gd name="T5" fmla="*/ 39 h 48"/>
                <a:gd name="T6" fmla="*/ 41 w 41"/>
                <a:gd name="T7" fmla="*/ 48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1" h="48">
                  <a:moveTo>
                    <a:pt x="35" y="0"/>
                  </a:moveTo>
                  <a:cubicBezTo>
                    <a:pt x="20" y="8"/>
                    <a:pt x="8" y="16"/>
                    <a:pt x="4" y="23"/>
                  </a:cubicBezTo>
                  <a:cubicBezTo>
                    <a:pt x="0" y="30"/>
                    <a:pt x="2" y="35"/>
                    <a:pt x="8" y="39"/>
                  </a:cubicBezTo>
                  <a:cubicBezTo>
                    <a:pt x="14" y="43"/>
                    <a:pt x="34" y="46"/>
                    <a:pt x="41" y="48"/>
                  </a:cubicBezTo>
                </a:path>
              </a:pathLst>
            </a:custGeom>
            <a:noFill/>
            <a:ln w="28575" cmpd="sng">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87" name="Freeform 222"/>
            <p:cNvSpPr/>
            <p:nvPr/>
          </p:nvSpPr>
          <p:spPr bwMode="auto">
            <a:xfrm>
              <a:off x="4330" y="3158"/>
              <a:ext cx="58" cy="82"/>
            </a:xfrm>
            <a:custGeom>
              <a:avLst/>
              <a:gdLst>
                <a:gd name="T0" fmla="*/ 40 w 58"/>
                <a:gd name="T1" fmla="*/ 0 h 82"/>
                <a:gd name="T2" fmla="*/ 5 w 58"/>
                <a:gd name="T3" fmla="*/ 33 h 82"/>
                <a:gd name="T4" fmla="*/ 7 w 58"/>
                <a:gd name="T5" fmla="*/ 55 h 82"/>
                <a:gd name="T6" fmla="*/ 28 w 58"/>
                <a:gd name="T7" fmla="*/ 75 h 82"/>
                <a:gd name="T8" fmla="*/ 58 w 58"/>
                <a:gd name="T9" fmla="*/ 82 h 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82">
                  <a:moveTo>
                    <a:pt x="40" y="0"/>
                  </a:moveTo>
                  <a:cubicBezTo>
                    <a:pt x="34" y="5"/>
                    <a:pt x="10" y="24"/>
                    <a:pt x="5" y="33"/>
                  </a:cubicBezTo>
                  <a:cubicBezTo>
                    <a:pt x="0" y="42"/>
                    <a:pt x="3" y="48"/>
                    <a:pt x="7" y="55"/>
                  </a:cubicBezTo>
                  <a:cubicBezTo>
                    <a:pt x="11" y="62"/>
                    <a:pt x="20" y="71"/>
                    <a:pt x="28" y="75"/>
                  </a:cubicBezTo>
                  <a:cubicBezTo>
                    <a:pt x="36" y="79"/>
                    <a:pt x="52" y="81"/>
                    <a:pt x="58" y="82"/>
                  </a:cubicBezTo>
                </a:path>
              </a:pathLst>
            </a:custGeom>
            <a:noFill/>
            <a:ln w="28575" cmpd="sng">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88" name="Freeform 223"/>
            <p:cNvSpPr/>
            <p:nvPr/>
          </p:nvSpPr>
          <p:spPr bwMode="auto">
            <a:xfrm>
              <a:off x="4295" y="3148"/>
              <a:ext cx="73" cy="113"/>
            </a:xfrm>
            <a:custGeom>
              <a:avLst/>
              <a:gdLst>
                <a:gd name="T0" fmla="*/ 46 w 73"/>
                <a:gd name="T1" fmla="*/ 0 h 113"/>
                <a:gd name="T2" fmla="*/ 11 w 73"/>
                <a:gd name="T3" fmla="*/ 33 h 113"/>
                <a:gd name="T4" fmla="*/ 3 w 73"/>
                <a:gd name="T5" fmla="*/ 67 h 113"/>
                <a:gd name="T6" fmla="*/ 27 w 73"/>
                <a:gd name="T7" fmla="*/ 95 h 113"/>
                <a:gd name="T8" fmla="*/ 73 w 73"/>
                <a:gd name="T9" fmla="*/ 113 h 1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 h="113">
                  <a:moveTo>
                    <a:pt x="46" y="0"/>
                  </a:moveTo>
                  <a:cubicBezTo>
                    <a:pt x="40" y="5"/>
                    <a:pt x="18" y="22"/>
                    <a:pt x="11" y="33"/>
                  </a:cubicBezTo>
                  <a:cubicBezTo>
                    <a:pt x="4" y="44"/>
                    <a:pt x="0" y="57"/>
                    <a:pt x="3" y="67"/>
                  </a:cubicBezTo>
                  <a:cubicBezTo>
                    <a:pt x="6" y="77"/>
                    <a:pt x="15" y="87"/>
                    <a:pt x="27" y="95"/>
                  </a:cubicBezTo>
                  <a:cubicBezTo>
                    <a:pt x="39" y="103"/>
                    <a:pt x="64" y="109"/>
                    <a:pt x="73" y="113"/>
                  </a:cubicBezTo>
                </a:path>
              </a:pathLst>
            </a:custGeom>
            <a:noFill/>
            <a:ln w="28575" cmpd="sng">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89" name="Freeform 224"/>
            <p:cNvSpPr/>
            <p:nvPr/>
          </p:nvSpPr>
          <p:spPr bwMode="auto">
            <a:xfrm flipH="1" flipV="1">
              <a:off x="4423" y="3165"/>
              <a:ext cx="41" cy="48"/>
            </a:xfrm>
            <a:custGeom>
              <a:avLst/>
              <a:gdLst>
                <a:gd name="T0" fmla="*/ 35 w 41"/>
                <a:gd name="T1" fmla="*/ 0 h 48"/>
                <a:gd name="T2" fmla="*/ 4 w 41"/>
                <a:gd name="T3" fmla="*/ 23 h 48"/>
                <a:gd name="T4" fmla="*/ 8 w 41"/>
                <a:gd name="T5" fmla="*/ 39 h 48"/>
                <a:gd name="T6" fmla="*/ 41 w 41"/>
                <a:gd name="T7" fmla="*/ 48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1" h="48">
                  <a:moveTo>
                    <a:pt x="35" y="0"/>
                  </a:moveTo>
                  <a:cubicBezTo>
                    <a:pt x="20" y="8"/>
                    <a:pt x="8" y="16"/>
                    <a:pt x="4" y="23"/>
                  </a:cubicBezTo>
                  <a:cubicBezTo>
                    <a:pt x="0" y="30"/>
                    <a:pt x="2" y="35"/>
                    <a:pt x="8" y="39"/>
                  </a:cubicBezTo>
                  <a:cubicBezTo>
                    <a:pt x="14" y="43"/>
                    <a:pt x="34" y="46"/>
                    <a:pt x="41" y="48"/>
                  </a:cubicBezTo>
                </a:path>
              </a:pathLst>
            </a:custGeom>
            <a:noFill/>
            <a:ln w="28575" cmpd="sng">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90" name="Freeform 225"/>
            <p:cNvSpPr/>
            <p:nvPr/>
          </p:nvSpPr>
          <p:spPr bwMode="auto">
            <a:xfrm flipH="1" flipV="1">
              <a:off x="4440" y="3149"/>
              <a:ext cx="58" cy="82"/>
            </a:xfrm>
            <a:custGeom>
              <a:avLst/>
              <a:gdLst>
                <a:gd name="T0" fmla="*/ 40 w 58"/>
                <a:gd name="T1" fmla="*/ 0 h 82"/>
                <a:gd name="T2" fmla="*/ 5 w 58"/>
                <a:gd name="T3" fmla="*/ 33 h 82"/>
                <a:gd name="T4" fmla="*/ 7 w 58"/>
                <a:gd name="T5" fmla="*/ 55 h 82"/>
                <a:gd name="T6" fmla="*/ 28 w 58"/>
                <a:gd name="T7" fmla="*/ 75 h 82"/>
                <a:gd name="T8" fmla="*/ 58 w 58"/>
                <a:gd name="T9" fmla="*/ 82 h 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82">
                  <a:moveTo>
                    <a:pt x="40" y="0"/>
                  </a:moveTo>
                  <a:cubicBezTo>
                    <a:pt x="34" y="5"/>
                    <a:pt x="10" y="24"/>
                    <a:pt x="5" y="33"/>
                  </a:cubicBezTo>
                  <a:cubicBezTo>
                    <a:pt x="0" y="42"/>
                    <a:pt x="3" y="48"/>
                    <a:pt x="7" y="55"/>
                  </a:cubicBezTo>
                  <a:cubicBezTo>
                    <a:pt x="11" y="62"/>
                    <a:pt x="20" y="71"/>
                    <a:pt x="28" y="75"/>
                  </a:cubicBezTo>
                  <a:cubicBezTo>
                    <a:pt x="36" y="79"/>
                    <a:pt x="52" y="81"/>
                    <a:pt x="58" y="82"/>
                  </a:cubicBezTo>
                </a:path>
              </a:pathLst>
            </a:custGeom>
            <a:noFill/>
            <a:ln w="28575" cmpd="sng">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91" name="Freeform 226"/>
            <p:cNvSpPr/>
            <p:nvPr/>
          </p:nvSpPr>
          <p:spPr bwMode="auto">
            <a:xfrm flipH="1" flipV="1">
              <a:off x="4454" y="3127"/>
              <a:ext cx="73" cy="113"/>
            </a:xfrm>
            <a:custGeom>
              <a:avLst/>
              <a:gdLst>
                <a:gd name="T0" fmla="*/ 46 w 73"/>
                <a:gd name="T1" fmla="*/ 0 h 113"/>
                <a:gd name="T2" fmla="*/ 11 w 73"/>
                <a:gd name="T3" fmla="*/ 33 h 113"/>
                <a:gd name="T4" fmla="*/ 3 w 73"/>
                <a:gd name="T5" fmla="*/ 67 h 113"/>
                <a:gd name="T6" fmla="*/ 27 w 73"/>
                <a:gd name="T7" fmla="*/ 95 h 113"/>
                <a:gd name="T8" fmla="*/ 73 w 73"/>
                <a:gd name="T9" fmla="*/ 113 h 1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 h="113">
                  <a:moveTo>
                    <a:pt x="46" y="0"/>
                  </a:moveTo>
                  <a:cubicBezTo>
                    <a:pt x="40" y="5"/>
                    <a:pt x="18" y="22"/>
                    <a:pt x="11" y="33"/>
                  </a:cubicBezTo>
                  <a:cubicBezTo>
                    <a:pt x="4" y="44"/>
                    <a:pt x="0" y="57"/>
                    <a:pt x="3" y="67"/>
                  </a:cubicBezTo>
                  <a:cubicBezTo>
                    <a:pt x="6" y="77"/>
                    <a:pt x="15" y="87"/>
                    <a:pt x="27" y="95"/>
                  </a:cubicBezTo>
                  <a:cubicBezTo>
                    <a:pt x="39" y="103"/>
                    <a:pt x="64" y="109"/>
                    <a:pt x="73" y="113"/>
                  </a:cubicBezTo>
                </a:path>
              </a:pathLst>
            </a:custGeom>
            <a:noFill/>
            <a:ln w="28575" cmpd="sng">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668" name="Group 227"/>
          <p:cNvGrpSpPr/>
          <p:nvPr/>
        </p:nvGrpSpPr>
        <p:grpSpPr bwMode="auto">
          <a:xfrm>
            <a:off x="7685088" y="5316539"/>
            <a:ext cx="368300" cy="212725"/>
            <a:chOff x="3479" y="3685"/>
            <a:chExt cx="232" cy="134"/>
          </a:xfrm>
        </p:grpSpPr>
        <p:sp>
          <p:nvSpPr>
            <p:cNvPr id="25676" name="Freeform 228"/>
            <p:cNvSpPr/>
            <p:nvPr/>
          </p:nvSpPr>
          <p:spPr bwMode="auto">
            <a:xfrm>
              <a:off x="3550" y="3732"/>
              <a:ext cx="41" cy="48"/>
            </a:xfrm>
            <a:custGeom>
              <a:avLst/>
              <a:gdLst>
                <a:gd name="T0" fmla="*/ 35 w 41"/>
                <a:gd name="T1" fmla="*/ 0 h 48"/>
                <a:gd name="T2" fmla="*/ 4 w 41"/>
                <a:gd name="T3" fmla="*/ 23 h 48"/>
                <a:gd name="T4" fmla="*/ 8 w 41"/>
                <a:gd name="T5" fmla="*/ 39 h 48"/>
                <a:gd name="T6" fmla="*/ 41 w 41"/>
                <a:gd name="T7" fmla="*/ 48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1" h="48">
                  <a:moveTo>
                    <a:pt x="35" y="0"/>
                  </a:moveTo>
                  <a:cubicBezTo>
                    <a:pt x="20" y="8"/>
                    <a:pt x="8" y="16"/>
                    <a:pt x="4" y="23"/>
                  </a:cubicBezTo>
                  <a:cubicBezTo>
                    <a:pt x="0" y="30"/>
                    <a:pt x="2" y="35"/>
                    <a:pt x="8" y="39"/>
                  </a:cubicBezTo>
                  <a:cubicBezTo>
                    <a:pt x="14" y="43"/>
                    <a:pt x="34" y="46"/>
                    <a:pt x="41" y="48"/>
                  </a:cubicBezTo>
                </a:path>
              </a:pathLst>
            </a:custGeom>
            <a:noFill/>
            <a:ln w="28575" cmpd="sng">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77" name="Freeform 229"/>
            <p:cNvSpPr/>
            <p:nvPr/>
          </p:nvSpPr>
          <p:spPr bwMode="auto">
            <a:xfrm>
              <a:off x="3514" y="3716"/>
              <a:ext cx="58" cy="82"/>
            </a:xfrm>
            <a:custGeom>
              <a:avLst/>
              <a:gdLst>
                <a:gd name="T0" fmla="*/ 40 w 58"/>
                <a:gd name="T1" fmla="*/ 0 h 82"/>
                <a:gd name="T2" fmla="*/ 5 w 58"/>
                <a:gd name="T3" fmla="*/ 33 h 82"/>
                <a:gd name="T4" fmla="*/ 7 w 58"/>
                <a:gd name="T5" fmla="*/ 55 h 82"/>
                <a:gd name="T6" fmla="*/ 28 w 58"/>
                <a:gd name="T7" fmla="*/ 75 h 82"/>
                <a:gd name="T8" fmla="*/ 58 w 58"/>
                <a:gd name="T9" fmla="*/ 82 h 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82">
                  <a:moveTo>
                    <a:pt x="40" y="0"/>
                  </a:moveTo>
                  <a:cubicBezTo>
                    <a:pt x="34" y="5"/>
                    <a:pt x="10" y="24"/>
                    <a:pt x="5" y="33"/>
                  </a:cubicBezTo>
                  <a:cubicBezTo>
                    <a:pt x="0" y="42"/>
                    <a:pt x="3" y="48"/>
                    <a:pt x="7" y="55"/>
                  </a:cubicBezTo>
                  <a:cubicBezTo>
                    <a:pt x="11" y="62"/>
                    <a:pt x="20" y="71"/>
                    <a:pt x="28" y="75"/>
                  </a:cubicBezTo>
                  <a:cubicBezTo>
                    <a:pt x="36" y="79"/>
                    <a:pt x="52" y="81"/>
                    <a:pt x="58" y="82"/>
                  </a:cubicBezTo>
                </a:path>
              </a:pathLst>
            </a:custGeom>
            <a:noFill/>
            <a:ln w="28575" cmpd="sng">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78" name="Freeform 230"/>
            <p:cNvSpPr/>
            <p:nvPr/>
          </p:nvSpPr>
          <p:spPr bwMode="auto">
            <a:xfrm>
              <a:off x="3479" y="3706"/>
              <a:ext cx="73" cy="113"/>
            </a:xfrm>
            <a:custGeom>
              <a:avLst/>
              <a:gdLst>
                <a:gd name="T0" fmla="*/ 46 w 73"/>
                <a:gd name="T1" fmla="*/ 0 h 113"/>
                <a:gd name="T2" fmla="*/ 11 w 73"/>
                <a:gd name="T3" fmla="*/ 33 h 113"/>
                <a:gd name="T4" fmla="*/ 3 w 73"/>
                <a:gd name="T5" fmla="*/ 67 h 113"/>
                <a:gd name="T6" fmla="*/ 27 w 73"/>
                <a:gd name="T7" fmla="*/ 95 h 113"/>
                <a:gd name="T8" fmla="*/ 73 w 73"/>
                <a:gd name="T9" fmla="*/ 113 h 1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 h="113">
                  <a:moveTo>
                    <a:pt x="46" y="0"/>
                  </a:moveTo>
                  <a:cubicBezTo>
                    <a:pt x="40" y="5"/>
                    <a:pt x="18" y="22"/>
                    <a:pt x="11" y="33"/>
                  </a:cubicBezTo>
                  <a:cubicBezTo>
                    <a:pt x="4" y="44"/>
                    <a:pt x="0" y="57"/>
                    <a:pt x="3" y="67"/>
                  </a:cubicBezTo>
                  <a:cubicBezTo>
                    <a:pt x="6" y="77"/>
                    <a:pt x="15" y="87"/>
                    <a:pt x="27" y="95"/>
                  </a:cubicBezTo>
                  <a:cubicBezTo>
                    <a:pt x="39" y="103"/>
                    <a:pt x="64" y="109"/>
                    <a:pt x="73" y="113"/>
                  </a:cubicBezTo>
                </a:path>
              </a:pathLst>
            </a:custGeom>
            <a:noFill/>
            <a:ln w="28575" cmpd="sng">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79" name="Freeform 231"/>
            <p:cNvSpPr/>
            <p:nvPr/>
          </p:nvSpPr>
          <p:spPr bwMode="auto">
            <a:xfrm flipH="1" flipV="1">
              <a:off x="3607" y="3723"/>
              <a:ext cx="41" cy="48"/>
            </a:xfrm>
            <a:custGeom>
              <a:avLst/>
              <a:gdLst>
                <a:gd name="T0" fmla="*/ 35 w 41"/>
                <a:gd name="T1" fmla="*/ 0 h 48"/>
                <a:gd name="T2" fmla="*/ 4 w 41"/>
                <a:gd name="T3" fmla="*/ 23 h 48"/>
                <a:gd name="T4" fmla="*/ 8 w 41"/>
                <a:gd name="T5" fmla="*/ 39 h 48"/>
                <a:gd name="T6" fmla="*/ 41 w 41"/>
                <a:gd name="T7" fmla="*/ 48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1" h="48">
                  <a:moveTo>
                    <a:pt x="35" y="0"/>
                  </a:moveTo>
                  <a:cubicBezTo>
                    <a:pt x="20" y="8"/>
                    <a:pt x="8" y="16"/>
                    <a:pt x="4" y="23"/>
                  </a:cubicBezTo>
                  <a:cubicBezTo>
                    <a:pt x="0" y="30"/>
                    <a:pt x="2" y="35"/>
                    <a:pt x="8" y="39"/>
                  </a:cubicBezTo>
                  <a:cubicBezTo>
                    <a:pt x="14" y="43"/>
                    <a:pt x="34" y="46"/>
                    <a:pt x="41" y="48"/>
                  </a:cubicBezTo>
                </a:path>
              </a:pathLst>
            </a:custGeom>
            <a:noFill/>
            <a:ln w="28575" cmpd="sng">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80" name="Freeform 232"/>
            <p:cNvSpPr/>
            <p:nvPr/>
          </p:nvSpPr>
          <p:spPr bwMode="auto">
            <a:xfrm flipH="1" flipV="1">
              <a:off x="3624" y="3707"/>
              <a:ext cx="58" cy="82"/>
            </a:xfrm>
            <a:custGeom>
              <a:avLst/>
              <a:gdLst>
                <a:gd name="T0" fmla="*/ 40 w 58"/>
                <a:gd name="T1" fmla="*/ 0 h 82"/>
                <a:gd name="T2" fmla="*/ 5 w 58"/>
                <a:gd name="T3" fmla="*/ 33 h 82"/>
                <a:gd name="T4" fmla="*/ 7 w 58"/>
                <a:gd name="T5" fmla="*/ 55 h 82"/>
                <a:gd name="T6" fmla="*/ 28 w 58"/>
                <a:gd name="T7" fmla="*/ 75 h 82"/>
                <a:gd name="T8" fmla="*/ 58 w 58"/>
                <a:gd name="T9" fmla="*/ 82 h 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82">
                  <a:moveTo>
                    <a:pt x="40" y="0"/>
                  </a:moveTo>
                  <a:cubicBezTo>
                    <a:pt x="34" y="5"/>
                    <a:pt x="10" y="24"/>
                    <a:pt x="5" y="33"/>
                  </a:cubicBezTo>
                  <a:cubicBezTo>
                    <a:pt x="0" y="42"/>
                    <a:pt x="3" y="48"/>
                    <a:pt x="7" y="55"/>
                  </a:cubicBezTo>
                  <a:cubicBezTo>
                    <a:pt x="11" y="62"/>
                    <a:pt x="20" y="71"/>
                    <a:pt x="28" y="75"/>
                  </a:cubicBezTo>
                  <a:cubicBezTo>
                    <a:pt x="36" y="79"/>
                    <a:pt x="52" y="81"/>
                    <a:pt x="58" y="82"/>
                  </a:cubicBezTo>
                </a:path>
              </a:pathLst>
            </a:custGeom>
            <a:noFill/>
            <a:ln w="28575" cmpd="sng">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81" name="Freeform 233"/>
            <p:cNvSpPr/>
            <p:nvPr/>
          </p:nvSpPr>
          <p:spPr bwMode="auto">
            <a:xfrm flipH="1" flipV="1">
              <a:off x="3638" y="3685"/>
              <a:ext cx="73" cy="113"/>
            </a:xfrm>
            <a:custGeom>
              <a:avLst/>
              <a:gdLst>
                <a:gd name="T0" fmla="*/ 46 w 73"/>
                <a:gd name="T1" fmla="*/ 0 h 113"/>
                <a:gd name="T2" fmla="*/ 11 w 73"/>
                <a:gd name="T3" fmla="*/ 33 h 113"/>
                <a:gd name="T4" fmla="*/ 3 w 73"/>
                <a:gd name="T5" fmla="*/ 67 h 113"/>
                <a:gd name="T6" fmla="*/ 27 w 73"/>
                <a:gd name="T7" fmla="*/ 95 h 113"/>
                <a:gd name="T8" fmla="*/ 73 w 73"/>
                <a:gd name="T9" fmla="*/ 113 h 1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 h="113">
                  <a:moveTo>
                    <a:pt x="46" y="0"/>
                  </a:moveTo>
                  <a:cubicBezTo>
                    <a:pt x="40" y="5"/>
                    <a:pt x="18" y="22"/>
                    <a:pt x="11" y="33"/>
                  </a:cubicBezTo>
                  <a:cubicBezTo>
                    <a:pt x="4" y="44"/>
                    <a:pt x="0" y="57"/>
                    <a:pt x="3" y="67"/>
                  </a:cubicBezTo>
                  <a:cubicBezTo>
                    <a:pt x="6" y="77"/>
                    <a:pt x="15" y="87"/>
                    <a:pt x="27" y="95"/>
                  </a:cubicBezTo>
                  <a:cubicBezTo>
                    <a:pt x="39" y="103"/>
                    <a:pt x="64" y="109"/>
                    <a:pt x="73" y="113"/>
                  </a:cubicBezTo>
                </a:path>
              </a:pathLst>
            </a:custGeom>
            <a:noFill/>
            <a:ln w="28575" cmpd="sng">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669" name="Group 234"/>
          <p:cNvGrpSpPr/>
          <p:nvPr/>
        </p:nvGrpSpPr>
        <p:grpSpPr bwMode="auto">
          <a:xfrm>
            <a:off x="6780213" y="5268914"/>
            <a:ext cx="368300" cy="212725"/>
            <a:chOff x="3479" y="3685"/>
            <a:chExt cx="232" cy="134"/>
          </a:xfrm>
        </p:grpSpPr>
        <p:sp>
          <p:nvSpPr>
            <p:cNvPr id="25670" name="Freeform 235"/>
            <p:cNvSpPr/>
            <p:nvPr/>
          </p:nvSpPr>
          <p:spPr bwMode="auto">
            <a:xfrm>
              <a:off x="3550" y="3732"/>
              <a:ext cx="41" cy="48"/>
            </a:xfrm>
            <a:custGeom>
              <a:avLst/>
              <a:gdLst>
                <a:gd name="T0" fmla="*/ 35 w 41"/>
                <a:gd name="T1" fmla="*/ 0 h 48"/>
                <a:gd name="T2" fmla="*/ 4 w 41"/>
                <a:gd name="T3" fmla="*/ 23 h 48"/>
                <a:gd name="T4" fmla="*/ 8 w 41"/>
                <a:gd name="T5" fmla="*/ 39 h 48"/>
                <a:gd name="T6" fmla="*/ 41 w 41"/>
                <a:gd name="T7" fmla="*/ 48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1" h="48">
                  <a:moveTo>
                    <a:pt x="35" y="0"/>
                  </a:moveTo>
                  <a:cubicBezTo>
                    <a:pt x="20" y="8"/>
                    <a:pt x="8" y="16"/>
                    <a:pt x="4" y="23"/>
                  </a:cubicBezTo>
                  <a:cubicBezTo>
                    <a:pt x="0" y="30"/>
                    <a:pt x="2" y="35"/>
                    <a:pt x="8" y="39"/>
                  </a:cubicBezTo>
                  <a:cubicBezTo>
                    <a:pt x="14" y="43"/>
                    <a:pt x="34" y="46"/>
                    <a:pt x="41" y="48"/>
                  </a:cubicBezTo>
                </a:path>
              </a:pathLst>
            </a:custGeom>
            <a:noFill/>
            <a:ln w="28575" cmpd="sng">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71" name="Freeform 236"/>
            <p:cNvSpPr/>
            <p:nvPr/>
          </p:nvSpPr>
          <p:spPr bwMode="auto">
            <a:xfrm>
              <a:off x="3514" y="3716"/>
              <a:ext cx="58" cy="82"/>
            </a:xfrm>
            <a:custGeom>
              <a:avLst/>
              <a:gdLst>
                <a:gd name="T0" fmla="*/ 40 w 58"/>
                <a:gd name="T1" fmla="*/ 0 h 82"/>
                <a:gd name="T2" fmla="*/ 5 w 58"/>
                <a:gd name="T3" fmla="*/ 33 h 82"/>
                <a:gd name="T4" fmla="*/ 7 w 58"/>
                <a:gd name="T5" fmla="*/ 55 h 82"/>
                <a:gd name="T6" fmla="*/ 28 w 58"/>
                <a:gd name="T7" fmla="*/ 75 h 82"/>
                <a:gd name="T8" fmla="*/ 58 w 58"/>
                <a:gd name="T9" fmla="*/ 82 h 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82">
                  <a:moveTo>
                    <a:pt x="40" y="0"/>
                  </a:moveTo>
                  <a:cubicBezTo>
                    <a:pt x="34" y="5"/>
                    <a:pt x="10" y="24"/>
                    <a:pt x="5" y="33"/>
                  </a:cubicBezTo>
                  <a:cubicBezTo>
                    <a:pt x="0" y="42"/>
                    <a:pt x="3" y="48"/>
                    <a:pt x="7" y="55"/>
                  </a:cubicBezTo>
                  <a:cubicBezTo>
                    <a:pt x="11" y="62"/>
                    <a:pt x="20" y="71"/>
                    <a:pt x="28" y="75"/>
                  </a:cubicBezTo>
                  <a:cubicBezTo>
                    <a:pt x="36" y="79"/>
                    <a:pt x="52" y="81"/>
                    <a:pt x="58" y="82"/>
                  </a:cubicBezTo>
                </a:path>
              </a:pathLst>
            </a:custGeom>
            <a:noFill/>
            <a:ln w="28575" cmpd="sng">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72" name="Freeform 237"/>
            <p:cNvSpPr/>
            <p:nvPr/>
          </p:nvSpPr>
          <p:spPr bwMode="auto">
            <a:xfrm>
              <a:off x="3479" y="3706"/>
              <a:ext cx="73" cy="113"/>
            </a:xfrm>
            <a:custGeom>
              <a:avLst/>
              <a:gdLst>
                <a:gd name="T0" fmla="*/ 46 w 73"/>
                <a:gd name="T1" fmla="*/ 0 h 113"/>
                <a:gd name="T2" fmla="*/ 11 w 73"/>
                <a:gd name="T3" fmla="*/ 33 h 113"/>
                <a:gd name="T4" fmla="*/ 3 w 73"/>
                <a:gd name="T5" fmla="*/ 67 h 113"/>
                <a:gd name="T6" fmla="*/ 27 w 73"/>
                <a:gd name="T7" fmla="*/ 95 h 113"/>
                <a:gd name="T8" fmla="*/ 73 w 73"/>
                <a:gd name="T9" fmla="*/ 113 h 1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 h="113">
                  <a:moveTo>
                    <a:pt x="46" y="0"/>
                  </a:moveTo>
                  <a:cubicBezTo>
                    <a:pt x="40" y="5"/>
                    <a:pt x="18" y="22"/>
                    <a:pt x="11" y="33"/>
                  </a:cubicBezTo>
                  <a:cubicBezTo>
                    <a:pt x="4" y="44"/>
                    <a:pt x="0" y="57"/>
                    <a:pt x="3" y="67"/>
                  </a:cubicBezTo>
                  <a:cubicBezTo>
                    <a:pt x="6" y="77"/>
                    <a:pt x="15" y="87"/>
                    <a:pt x="27" y="95"/>
                  </a:cubicBezTo>
                  <a:cubicBezTo>
                    <a:pt x="39" y="103"/>
                    <a:pt x="64" y="109"/>
                    <a:pt x="73" y="113"/>
                  </a:cubicBezTo>
                </a:path>
              </a:pathLst>
            </a:custGeom>
            <a:noFill/>
            <a:ln w="28575" cmpd="sng">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73" name="Freeform 238"/>
            <p:cNvSpPr/>
            <p:nvPr/>
          </p:nvSpPr>
          <p:spPr bwMode="auto">
            <a:xfrm flipH="1" flipV="1">
              <a:off x="3607" y="3723"/>
              <a:ext cx="41" cy="48"/>
            </a:xfrm>
            <a:custGeom>
              <a:avLst/>
              <a:gdLst>
                <a:gd name="T0" fmla="*/ 35 w 41"/>
                <a:gd name="T1" fmla="*/ 0 h 48"/>
                <a:gd name="T2" fmla="*/ 4 w 41"/>
                <a:gd name="T3" fmla="*/ 23 h 48"/>
                <a:gd name="T4" fmla="*/ 8 w 41"/>
                <a:gd name="T5" fmla="*/ 39 h 48"/>
                <a:gd name="T6" fmla="*/ 41 w 41"/>
                <a:gd name="T7" fmla="*/ 48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1" h="48">
                  <a:moveTo>
                    <a:pt x="35" y="0"/>
                  </a:moveTo>
                  <a:cubicBezTo>
                    <a:pt x="20" y="8"/>
                    <a:pt x="8" y="16"/>
                    <a:pt x="4" y="23"/>
                  </a:cubicBezTo>
                  <a:cubicBezTo>
                    <a:pt x="0" y="30"/>
                    <a:pt x="2" y="35"/>
                    <a:pt x="8" y="39"/>
                  </a:cubicBezTo>
                  <a:cubicBezTo>
                    <a:pt x="14" y="43"/>
                    <a:pt x="34" y="46"/>
                    <a:pt x="41" y="48"/>
                  </a:cubicBezTo>
                </a:path>
              </a:pathLst>
            </a:custGeom>
            <a:noFill/>
            <a:ln w="28575" cmpd="sng">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74" name="Freeform 239"/>
            <p:cNvSpPr/>
            <p:nvPr/>
          </p:nvSpPr>
          <p:spPr bwMode="auto">
            <a:xfrm flipH="1" flipV="1">
              <a:off x="3624" y="3707"/>
              <a:ext cx="58" cy="82"/>
            </a:xfrm>
            <a:custGeom>
              <a:avLst/>
              <a:gdLst>
                <a:gd name="T0" fmla="*/ 40 w 58"/>
                <a:gd name="T1" fmla="*/ 0 h 82"/>
                <a:gd name="T2" fmla="*/ 5 w 58"/>
                <a:gd name="T3" fmla="*/ 33 h 82"/>
                <a:gd name="T4" fmla="*/ 7 w 58"/>
                <a:gd name="T5" fmla="*/ 55 h 82"/>
                <a:gd name="T6" fmla="*/ 28 w 58"/>
                <a:gd name="T7" fmla="*/ 75 h 82"/>
                <a:gd name="T8" fmla="*/ 58 w 58"/>
                <a:gd name="T9" fmla="*/ 82 h 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82">
                  <a:moveTo>
                    <a:pt x="40" y="0"/>
                  </a:moveTo>
                  <a:cubicBezTo>
                    <a:pt x="34" y="5"/>
                    <a:pt x="10" y="24"/>
                    <a:pt x="5" y="33"/>
                  </a:cubicBezTo>
                  <a:cubicBezTo>
                    <a:pt x="0" y="42"/>
                    <a:pt x="3" y="48"/>
                    <a:pt x="7" y="55"/>
                  </a:cubicBezTo>
                  <a:cubicBezTo>
                    <a:pt x="11" y="62"/>
                    <a:pt x="20" y="71"/>
                    <a:pt x="28" y="75"/>
                  </a:cubicBezTo>
                  <a:cubicBezTo>
                    <a:pt x="36" y="79"/>
                    <a:pt x="52" y="81"/>
                    <a:pt x="58" y="82"/>
                  </a:cubicBezTo>
                </a:path>
              </a:pathLst>
            </a:custGeom>
            <a:noFill/>
            <a:ln w="28575" cmpd="sng">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75" name="Freeform 240"/>
            <p:cNvSpPr/>
            <p:nvPr/>
          </p:nvSpPr>
          <p:spPr bwMode="auto">
            <a:xfrm flipH="1" flipV="1">
              <a:off x="3638" y="3685"/>
              <a:ext cx="73" cy="113"/>
            </a:xfrm>
            <a:custGeom>
              <a:avLst/>
              <a:gdLst>
                <a:gd name="T0" fmla="*/ 46 w 73"/>
                <a:gd name="T1" fmla="*/ 0 h 113"/>
                <a:gd name="T2" fmla="*/ 11 w 73"/>
                <a:gd name="T3" fmla="*/ 33 h 113"/>
                <a:gd name="T4" fmla="*/ 3 w 73"/>
                <a:gd name="T5" fmla="*/ 67 h 113"/>
                <a:gd name="T6" fmla="*/ 27 w 73"/>
                <a:gd name="T7" fmla="*/ 95 h 113"/>
                <a:gd name="T8" fmla="*/ 73 w 73"/>
                <a:gd name="T9" fmla="*/ 113 h 1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 h="113">
                  <a:moveTo>
                    <a:pt x="46" y="0"/>
                  </a:moveTo>
                  <a:cubicBezTo>
                    <a:pt x="40" y="5"/>
                    <a:pt x="18" y="22"/>
                    <a:pt x="11" y="33"/>
                  </a:cubicBezTo>
                  <a:cubicBezTo>
                    <a:pt x="4" y="44"/>
                    <a:pt x="0" y="57"/>
                    <a:pt x="3" y="67"/>
                  </a:cubicBezTo>
                  <a:cubicBezTo>
                    <a:pt x="6" y="77"/>
                    <a:pt x="15" y="87"/>
                    <a:pt x="27" y="95"/>
                  </a:cubicBezTo>
                  <a:cubicBezTo>
                    <a:pt x="39" y="103"/>
                    <a:pt x="64" y="109"/>
                    <a:pt x="73" y="113"/>
                  </a:cubicBezTo>
                </a:path>
              </a:pathLst>
            </a:custGeom>
            <a:noFill/>
            <a:ln w="28575" cmpd="sng">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altLang="zh-CN" dirty="0"/>
              <a:t>1.3.2  </a:t>
            </a:r>
            <a:r>
              <a:rPr lang="zh-CN" altLang="en-US" dirty="0" smtClean="0"/>
              <a:t>互联网的</a:t>
            </a:r>
            <a:r>
              <a:rPr lang="zh-CN" altLang="en-US" dirty="0"/>
              <a:t>核心部分</a:t>
            </a:r>
            <a:endParaRPr lang="zh-CN" altLang="en-US" dirty="0"/>
          </a:p>
        </p:txBody>
      </p:sp>
      <p:sp>
        <p:nvSpPr>
          <p:cNvPr id="353283" name="Rectangle 3"/>
          <p:cNvSpPr>
            <a:spLocks noGrp="1" noChangeArrowheads="1"/>
          </p:cNvSpPr>
          <p:nvPr>
            <p:ph idx="1"/>
          </p:nvPr>
        </p:nvSpPr>
        <p:spPr>
          <a:xfrm>
            <a:off x="495300" y="1196975"/>
            <a:ext cx="9065895" cy="3943985"/>
          </a:xfrm>
        </p:spPr>
        <p:txBody>
          <a:bodyPr/>
          <a:lstStyle/>
          <a:p>
            <a:r>
              <a:rPr lang="zh-CN" altLang="en-US" dirty="0"/>
              <a:t>网络核心部分</a:t>
            </a:r>
            <a:r>
              <a:rPr lang="zh-CN" altLang="en-US" dirty="0" smtClean="0"/>
              <a:t>是互联网中</a:t>
            </a:r>
            <a:r>
              <a:rPr lang="zh-CN" altLang="en-US" dirty="0"/>
              <a:t>最复杂的部分。</a:t>
            </a:r>
            <a:endParaRPr lang="zh-CN" altLang="en-US" dirty="0"/>
          </a:p>
          <a:p>
            <a:r>
              <a:rPr lang="zh-CN" altLang="en-US" dirty="0"/>
              <a:t>网络中的核心部分要向网络边缘中的大量主机提供连通性，使边缘部分中的任何一个主机都能够向其他主机通信（即传送或接收各种形式的数据）。</a:t>
            </a:r>
            <a:endParaRPr lang="zh-CN" altLang="en-US" dirty="0"/>
          </a:p>
          <a:p>
            <a:r>
              <a:rPr lang="zh-CN" altLang="en-US" dirty="0"/>
              <a:t>在网络核心部分起特殊作用的是</a:t>
            </a:r>
            <a:r>
              <a:rPr lang="zh-CN" altLang="en-US" dirty="0" smtClean="0">
                <a:solidFill>
                  <a:srgbClr val="FF0000"/>
                </a:solidFill>
              </a:rPr>
              <a:t>路由器 </a:t>
            </a:r>
            <a:r>
              <a:rPr lang="en-US" altLang="zh-CN" dirty="0" smtClean="0"/>
              <a:t>(</a:t>
            </a:r>
            <a:r>
              <a:rPr lang="en-US" altLang="zh-CN" dirty="0"/>
              <a:t>router)</a:t>
            </a:r>
            <a:r>
              <a:rPr lang="zh-CN" altLang="en-US" dirty="0" smtClean="0"/>
              <a:t>。 </a:t>
            </a:r>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altLang="zh-CN" dirty="0"/>
              <a:t>1.3.2  </a:t>
            </a:r>
            <a:r>
              <a:rPr lang="zh-CN" altLang="en-US" dirty="0" smtClean="0"/>
              <a:t>互联网的</a:t>
            </a:r>
            <a:r>
              <a:rPr lang="zh-CN" altLang="en-US" dirty="0"/>
              <a:t>核心部分</a:t>
            </a:r>
            <a:endParaRPr lang="zh-CN" altLang="en-US" dirty="0"/>
          </a:p>
        </p:txBody>
      </p:sp>
      <p:sp>
        <p:nvSpPr>
          <p:cNvPr id="353283" name="Rectangle 3"/>
          <p:cNvSpPr>
            <a:spLocks noGrp="1" noChangeArrowheads="1"/>
          </p:cNvSpPr>
          <p:nvPr>
            <p:ph idx="1"/>
          </p:nvPr>
        </p:nvSpPr>
        <p:spPr/>
        <p:txBody>
          <a:bodyPr/>
          <a:lstStyle/>
          <a:p>
            <a:r>
              <a:rPr lang="zh-CN" altLang="en-US" dirty="0" smtClean="0"/>
              <a:t>路由器是实现</a:t>
            </a:r>
            <a:r>
              <a:rPr lang="zh-CN" altLang="en-US" dirty="0" smtClean="0">
                <a:solidFill>
                  <a:srgbClr val="FF0000"/>
                </a:solidFill>
              </a:rPr>
              <a:t>分组交换 </a:t>
            </a:r>
            <a:r>
              <a:rPr lang="en-US" altLang="zh-CN" dirty="0" smtClean="0"/>
              <a:t>(packet switching) </a:t>
            </a:r>
            <a:r>
              <a:rPr lang="zh-CN" altLang="en-US" dirty="0" smtClean="0"/>
              <a:t>的关键构件，其任务是</a:t>
            </a:r>
            <a:r>
              <a:rPr lang="zh-CN" altLang="en-US" dirty="0" smtClean="0">
                <a:solidFill>
                  <a:srgbClr val="FF0000"/>
                </a:solidFill>
              </a:rPr>
              <a:t>转发</a:t>
            </a:r>
            <a:r>
              <a:rPr lang="zh-CN" altLang="en-US" dirty="0" smtClean="0"/>
              <a:t>收到的分组，这是网络核心部分最重要的功能。</a:t>
            </a:r>
            <a:endParaRPr lang="en-US" altLang="zh-CN" dirty="0" smtClean="0"/>
          </a:p>
          <a:p>
            <a:r>
              <a:rPr lang="zh-CN" altLang="en-US" dirty="0" smtClean="0"/>
              <a:t>为了理解</a:t>
            </a:r>
            <a:r>
              <a:rPr lang="zh-CN" altLang="zh-CN" dirty="0"/>
              <a:t>分组交换</a:t>
            </a:r>
            <a:r>
              <a:rPr lang="zh-CN" altLang="zh-CN" dirty="0" smtClean="0"/>
              <a:t>，</a:t>
            </a:r>
            <a:r>
              <a:rPr lang="zh-CN" altLang="en-US" dirty="0" smtClean="0"/>
              <a:t>首先了解</a:t>
            </a:r>
            <a:r>
              <a:rPr lang="zh-CN" altLang="zh-CN" dirty="0" smtClean="0">
                <a:solidFill>
                  <a:srgbClr val="FF0000"/>
                </a:solidFill>
              </a:rPr>
              <a:t>电路交换</a:t>
            </a:r>
            <a:r>
              <a:rPr lang="zh-CN" altLang="zh-CN" dirty="0"/>
              <a:t>的基本</a:t>
            </a:r>
            <a:r>
              <a:rPr lang="zh-CN" altLang="zh-CN" dirty="0" smtClean="0"/>
              <a:t>概念</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lstStyle/>
          <a:p>
            <a:pPr eaLnBrk="1" hangingPunct="1"/>
            <a:r>
              <a:rPr lang="zh-CN" altLang="en-US" smtClean="0"/>
              <a:t>传统电话网使用电路交换</a:t>
            </a:r>
            <a:endParaRPr lang="zh-CN" altLang="en-US" smtClean="0"/>
          </a:p>
        </p:txBody>
      </p:sp>
      <p:sp>
        <p:nvSpPr>
          <p:cNvPr id="52227" name="Rectangle 3"/>
          <p:cNvSpPr>
            <a:spLocks noGrp="1" noChangeArrowheads="1"/>
          </p:cNvSpPr>
          <p:nvPr>
            <p:ph type="body" idx="4294967295"/>
          </p:nvPr>
        </p:nvSpPr>
        <p:spPr/>
        <p:txBody>
          <a:bodyPr/>
          <a:lstStyle/>
          <a:p>
            <a:pPr eaLnBrk="1" hangingPunct="1"/>
            <a:r>
              <a:rPr lang="zh-CN" altLang="en-US" sz="2800">
                <a:ea typeface="黑体" panose="02010609060101010101" pitchFamily="2" charset="-122"/>
              </a:rPr>
              <a:t>每部电话想要和其他电话进行通信</a:t>
            </a:r>
            <a:endParaRPr lang="zh-CN" altLang="en-US" sz="2800">
              <a:ea typeface="黑体" panose="02010609060101010101" pitchFamily="2" charset="-122"/>
            </a:endParaRPr>
          </a:p>
        </p:txBody>
      </p:sp>
      <p:sp>
        <p:nvSpPr>
          <p:cNvPr id="52228" name="Text Box 4"/>
          <p:cNvSpPr txBox="1">
            <a:spLocks noChangeArrowheads="1"/>
          </p:cNvSpPr>
          <p:nvPr/>
        </p:nvSpPr>
        <p:spPr bwMode="auto">
          <a:xfrm>
            <a:off x="5314951" y="2806701"/>
            <a:ext cx="8620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zh-CN" altLang="en-US" sz="4000" b="0">
                <a:solidFill>
                  <a:srgbClr val="000000"/>
                </a:solidFill>
                <a:latin typeface="Times New Roman" panose="02020603050405020304" pitchFamily="18" charset="0"/>
                <a:ea typeface="黑体" panose="02010609060101010101" pitchFamily="2" charset="-122"/>
                <a:sym typeface="Wingdings" panose="05000000000000000000" pitchFamily="2" charset="2"/>
              </a:rPr>
              <a:t></a:t>
            </a:r>
            <a:r>
              <a:rPr lang="zh-CN" altLang="en-US" sz="4000" b="0">
                <a:solidFill>
                  <a:srgbClr val="000000"/>
                </a:solidFill>
                <a:latin typeface="Times New Roman" panose="02020603050405020304" pitchFamily="18" charset="0"/>
                <a:ea typeface="黑体" panose="02010609060101010101" pitchFamily="2" charset="-122"/>
              </a:rPr>
              <a:t> </a:t>
            </a:r>
            <a:endParaRPr lang="zh-CN" altLang="en-US" sz="4000" b="0">
              <a:solidFill>
                <a:srgbClr val="000000"/>
              </a:solidFill>
              <a:latin typeface="Times New Roman" panose="02020603050405020304" pitchFamily="18" charset="0"/>
              <a:ea typeface="黑体" panose="02010609060101010101" pitchFamily="2" charset="-122"/>
            </a:endParaRPr>
          </a:p>
        </p:txBody>
      </p:sp>
      <p:sp>
        <p:nvSpPr>
          <p:cNvPr id="52229" name="Text Box 5"/>
          <p:cNvSpPr txBox="1">
            <a:spLocks noChangeArrowheads="1"/>
          </p:cNvSpPr>
          <p:nvPr/>
        </p:nvSpPr>
        <p:spPr bwMode="auto">
          <a:xfrm>
            <a:off x="3440113" y="2806701"/>
            <a:ext cx="8620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zh-CN" altLang="en-US" sz="4000" b="0">
                <a:solidFill>
                  <a:srgbClr val="000000"/>
                </a:solidFill>
                <a:latin typeface="Times New Roman" panose="02020603050405020304" pitchFamily="18" charset="0"/>
                <a:ea typeface="黑体" panose="02010609060101010101" pitchFamily="2" charset="-122"/>
                <a:sym typeface="Wingdings" panose="05000000000000000000" pitchFamily="2" charset="2"/>
              </a:rPr>
              <a:t></a:t>
            </a:r>
            <a:r>
              <a:rPr lang="zh-CN" altLang="en-US" sz="4000" b="0">
                <a:solidFill>
                  <a:srgbClr val="000000"/>
                </a:solidFill>
                <a:latin typeface="Times New Roman" panose="02020603050405020304" pitchFamily="18" charset="0"/>
                <a:ea typeface="黑体" panose="02010609060101010101" pitchFamily="2" charset="-122"/>
              </a:rPr>
              <a:t> </a:t>
            </a:r>
            <a:endParaRPr lang="zh-CN" altLang="en-US" sz="4000" b="0">
              <a:solidFill>
                <a:srgbClr val="000000"/>
              </a:solidFill>
              <a:latin typeface="Times New Roman" panose="02020603050405020304" pitchFamily="18" charset="0"/>
              <a:ea typeface="黑体" panose="02010609060101010101" pitchFamily="2" charset="-122"/>
            </a:endParaRPr>
          </a:p>
        </p:txBody>
      </p:sp>
      <p:sp>
        <p:nvSpPr>
          <p:cNvPr id="52230" name="Text Box 6"/>
          <p:cNvSpPr txBox="1">
            <a:spLocks noChangeArrowheads="1"/>
          </p:cNvSpPr>
          <p:nvPr/>
        </p:nvSpPr>
        <p:spPr bwMode="auto">
          <a:xfrm>
            <a:off x="2416175" y="4303714"/>
            <a:ext cx="480695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zh-CN" altLang="en-US" sz="2800" b="0">
                <a:solidFill>
                  <a:srgbClr val="333399"/>
                </a:solidFill>
                <a:latin typeface="Bookman Old Style" panose="02050604050505020204" pitchFamily="18" charset="0"/>
                <a:ea typeface="黑体" panose="02010609060101010101" pitchFamily="2" charset="-122"/>
              </a:rPr>
              <a:t>两部电话机只需要用一对电线</a:t>
            </a:r>
            <a:endParaRPr kumimoji="0" lang="zh-CN" altLang="en-US" sz="2800" b="0">
              <a:solidFill>
                <a:srgbClr val="333399"/>
              </a:solidFill>
              <a:latin typeface="Bookman Old Style" panose="02050604050505020204" pitchFamily="18" charset="0"/>
              <a:ea typeface="黑体" panose="02010609060101010101" pitchFamily="2" charset="-122"/>
            </a:endParaRPr>
          </a:p>
          <a:p>
            <a:pPr algn="ctr" eaLnBrk="1" latinLnBrk="0" hangingPunct="1"/>
            <a:r>
              <a:rPr kumimoji="0" lang="zh-CN" altLang="en-US" sz="2800" b="0">
                <a:solidFill>
                  <a:srgbClr val="333399"/>
                </a:solidFill>
                <a:latin typeface="Bookman Old Style" panose="02050604050505020204" pitchFamily="18" charset="0"/>
                <a:ea typeface="黑体" panose="02010609060101010101" pitchFamily="2" charset="-122"/>
              </a:rPr>
              <a:t>就能够互相连接起来。</a:t>
            </a:r>
            <a:endParaRPr kumimoji="0" lang="zh-CN" altLang="en-US" sz="2800" b="0">
              <a:solidFill>
                <a:srgbClr val="333399"/>
              </a:solidFill>
              <a:latin typeface="Bookman Old Style" panose="02050604050505020204" pitchFamily="18" charset="0"/>
              <a:ea typeface="黑体" panose="02010609060101010101" pitchFamily="2" charset="-122"/>
            </a:endParaRPr>
          </a:p>
          <a:p>
            <a:pPr algn="ctr" eaLnBrk="1" latinLnBrk="0" hangingPunct="1"/>
            <a:endParaRPr kumimoji="0" lang="zh-CN" altLang="en-US" sz="2800">
              <a:solidFill>
                <a:srgbClr val="333399"/>
              </a:solidFill>
              <a:latin typeface="Bookman Old Style" panose="02050604050505020204" pitchFamily="18" charset="0"/>
              <a:ea typeface="黑体" panose="02010609060101010101" pitchFamily="2" charset="-122"/>
            </a:endParaRPr>
          </a:p>
        </p:txBody>
      </p:sp>
      <p:sp>
        <p:nvSpPr>
          <p:cNvPr id="361479" name="Line 7"/>
          <p:cNvSpPr>
            <a:spLocks noChangeShapeType="1"/>
          </p:cNvSpPr>
          <p:nvPr/>
        </p:nvSpPr>
        <p:spPr bwMode="auto">
          <a:xfrm flipV="1">
            <a:off x="3944939" y="3068638"/>
            <a:ext cx="1512887" cy="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61479"/>
                                        </p:tgtEl>
                                        <p:attrNameLst>
                                          <p:attrName>style.visibility</p:attrName>
                                        </p:attrNameLst>
                                      </p:cBhvr>
                                      <p:to>
                                        <p:strVal val="visible"/>
                                      </p:to>
                                    </p:set>
                                    <p:animEffect transition="in" filter="wipe(down)">
                                      <p:cBhvr>
                                        <p:cTn id="7" dur="500"/>
                                        <p:tgtEl>
                                          <p:spTgt spid="361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p:txBody>
          <a:bodyPr/>
          <a:lstStyle/>
          <a:p>
            <a:pPr eaLnBrk="1" hangingPunct="1"/>
            <a:r>
              <a:rPr lang="zh-CN" altLang="en-US" smtClean="0"/>
              <a:t>传统电话网使用电路交换</a:t>
            </a:r>
            <a:endParaRPr lang="zh-CN" altLang="en-US" smtClean="0"/>
          </a:p>
        </p:txBody>
      </p:sp>
      <p:sp>
        <p:nvSpPr>
          <p:cNvPr id="53251" name="Rectangle 3"/>
          <p:cNvSpPr>
            <a:spLocks noGrp="1" noChangeArrowheads="1"/>
          </p:cNvSpPr>
          <p:nvPr>
            <p:ph type="body" idx="4294967295"/>
          </p:nvPr>
        </p:nvSpPr>
        <p:spPr/>
        <p:txBody>
          <a:bodyPr/>
          <a:lstStyle/>
          <a:p>
            <a:pPr eaLnBrk="1" hangingPunct="1"/>
            <a:r>
              <a:rPr lang="zh-CN" altLang="en-US" sz="2800">
                <a:ea typeface="黑体" panose="02010609060101010101" pitchFamily="2" charset="-122"/>
              </a:rPr>
              <a:t>每部电话想要和其他电话进行通信</a:t>
            </a:r>
            <a:endParaRPr lang="zh-CN" altLang="en-US" sz="2800">
              <a:ea typeface="黑体" panose="02010609060101010101" pitchFamily="2" charset="-122"/>
            </a:endParaRPr>
          </a:p>
        </p:txBody>
      </p:sp>
      <p:sp>
        <p:nvSpPr>
          <p:cNvPr id="362500" name="Line 4"/>
          <p:cNvSpPr>
            <a:spLocks noChangeShapeType="1"/>
          </p:cNvSpPr>
          <p:nvPr/>
        </p:nvSpPr>
        <p:spPr bwMode="auto">
          <a:xfrm flipH="1">
            <a:off x="4016376" y="1916114"/>
            <a:ext cx="576263" cy="1944687"/>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2501" name="Line 5"/>
          <p:cNvSpPr>
            <a:spLocks noChangeShapeType="1"/>
          </p:cNvSpPr>
          <p:nvPr/>
        </p:nvSpPr>
        <p:spPr bwMode="auto">
          <a:xfrm>
            <a:off x="3008313" y="2708276"/>
            <a:ext cx="2449512" cy="1223963"/>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2502" name="Line 6"/>
          <p:cNvSpPr>
            <a:spLocks noChangeShapeType="1"/>
          </p:cNvSpPr>
          <p:nvPr/>
        </p:nvSpPr>
        <p:spPr bwMode="auto">
          <a:xfrm>
            <a:off x="2936876" y="2708275"/>
            <a:ext cx="1008063" cy="122555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2503" name="Line 7"/>
          <p:cNvSpPr>
            <a:spLocks noChangeShapeType="1"/>
          </p:cNvSpPr>
          <p:nvPr/>
        </p:nvSpPr>
        <p:spPr bwMode="auto">
          <a:xfrm flipV="1">
            <a:off x="2936876" y="1844676"/>
            <a:ext cx="1800225" cy="792163"/>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2504" name="Line 8"/>
          <p:cNvSpPr>
            <a:spLocks noChangeShapeType="1"/>
          </p:cNvSpPr>
          <p:nvPr/>
        </p:nvSpPr>
        <p:spPr bwMode="auto">
          <a:xfrm flipV="1">
            <a:off x="2936876" y="2636838"/>
            <a:ext cx="3311525" cy="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2505" name="Line 9"/>
          <p:cNvSpPr>
            <a:spLocks noChangeShapeType="1"/>
          </p:cNvSpPr>
          <p:nvPr/>
        </p:nvSpPr>
        <p:spPr bwMode="auto">
          <a:xfrm>
            <a:off x="4737101" y="1916114"/>
            <a:ext cx="1584325" cy="649287"/>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2506" name="Line 10"/>
          <p:cNvSpPr>
            <a:spLocks noChangeShapeType="1"/>
          </p:cNvSpPr>
          <p:nvPr/>
        </p:nvSpPr>
        <p:spPr bwMode="auto">
          <a:xfrm flipV="1">
            <a:off x="4089401" y="4005263"/>
            <a:ext cx="1368425" cy="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2507" name="Line 11"/>
          <p:cNvSpPr>
            <a:spLocks noChangeShapeType="1"/>
          </p:cNvSpPr>
          <p:nvPr/>
        </p:nvSpPr>
        <p:spPr bwMode="auto">
          <a:xfrm flipV="1">
            <a:off x="5529263" y="2636838"/>
            <a:ext cx="792162" cy="1223962"/>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2508" name="Line 12"/>
          <p:cNvSpPr>
            <a:spLocks noChangeShapeType="1"/>
          </p:cNvSpPr>
          <p:nvPr/>
        </p:nvSpPr>
        <p:spPr bwMode="auto">
          <a:xfrm>
            <a:off x="4665663" y="1916114"/>
            <a:ext cx="792162" cy="1944687"/>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2509" name="Line 13"/>
          <p:cNvSpPr>
            <a:spLocks noChangeShapeType="1"/>
          </p:cNvSpPr>
          <p:nvPr/>
        </p:nvSpPr>
        <p:spPr bwMode="auto">
          <a:xfrm flipV="1">
            <a:off x="3944938" y="2636838"/>
            <a:ext cx="2303462" cy="1223962"/>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62" name="Text Box 14"/>
          <p:cNvSpPr txBox="1">
            <a:spLocks noChangeArrowheads="1"/>
          </p:cNvSpPr>
          <p:nvPr/>
        </p:nvSpPr>
        <p:spPr bwMode="auto">
          <a:xfrm>
            <a:off x="2195513" y="4678363"/>
            <a:ext cx="53403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zh-CN" altLang="en-US" sz="2800" b="0">
                <a:solidFill>
                  <a:srgbClr val="333399"/>
                </a:solidFill>
                <a:latin typeface="黑体" panose="02010609060101010101" pitchFamily="2" charset="-122"/>
                <a:ea typeface="黑体" panose="02010609060101010101" pitchFamily="2" charset="-122"/>
              </a:rPr>
              <a:t>但若要将 </a:t>
            </a:r>
            <a:r>
              <a:rPr kumimoji="0" lang="en-US" altLang="zh-CN" sz="2800" b="0">
                <a:solidFill>
                  <a:srgbClr val="333399"/>
                </a:solidFill>
                <a:latin typeface="黑体" panose="02010609060101010101" pitchFamily="2" charset="-122"/>
                <a:ea typeface="黑体" panose="02010609060101010101" pitchFamily="2" charset="-122"/>
              </a:rPr>
              <a:t>5 </a:t>
            </a:r>
            <a:r>
              <a:rPr kumimoji="0" lang="zh-CN" altLang="en-US" sz="2800" b="0">
                <a:solidFill>
                  <a:srgbClr val="333399"/>
                </a:solidFill>
                <a:latin typeface="黑体" panose="02010609060101010101" pitchFamily="2" charset="-122"/>
                <a:ea typeface="黑体" panose="02010609060101010101" pitchFamily="2" charset="-122"/>
              </a:rPr>
              <a:t>部电话机两两相连，</a:t>
            </a:r>
            <a:endParaRPr kumimoji="0" lang="zh-CN" altLang="en-US" sz="2800" b="0">
              <a:solidFill>
                <a:srgbClr val="333399"/>
              </a:solidFill>
              <a:latin typeface="黑体" panose="02010609060101010101" pitchFamily="2" charset="-122"/>
              <a:ea typeface="黑体" panose="02010609060101010101" pitchFamily="2" charset="-122"/>
            </a:endParaRPr>
          </a:p>
          <a:p>
            <a:pPr algn="ctr" eaLnBrk="1" latinLnBrk="0" hangingPunct="1"/>
            <a:r>
              <a:rPr kumimoji="0" lang="zh-CN" altLang="en-US" sz="2800" b="0">
                <a:solidFill>
                  <a:srgbClr val="333399"/>
                </a:solidFill>
                <a:latin typeface="黑体" panose="02010609060101010101" pitchFamily="2" charset="-122"/>
                <a:ea typeface="黑体" panose="02010609060101010101" pitchFamily="2" charset="-122"/>
              </a:rPr>
              <a:t>则需要 </a:t>
            </a:r>
            <a:r>
              <a:rPr kumimoji="0" lang="en-US" altLang="zh-CN" sz="2800" b="0">
                <a:solidFill>
                  <a:srgbClr val="333399"/>
                </a:solidFill>
                <a:latin typeface="黑体" panose="02010609060101010101" pitchFamily="2" charset="-122"/>
                <a:ea typeface="黑体" panose="02010609060101010101" pitchFamily="2" charset="-122"/>
              </a:rPr>
              <a:t>10 </a:t>
            </a:r>
            <a:r>
              <a:rPr kumimoji="0" lang="zh-CN" altLang="en-US" sz="2800" b="0">
                <a:solidFill>
                  <a:srgbClr val="333399"/>
                </a:solidFill>
                <a:latin typeface="黑体" panose="02010609060101010101" pitchFamily="2" charset="-122"/>
                <a:ea typeface="黑体" panose="02010609060101010101" pitchFamily="2" charset="-122"/>
              </a:rPr>
              <a:t>对电线。</a:t>
            </a:r>
            <a:endParaRPr kumimoji="0" lang="zh-CN" altLang="en-US" sz="2800" b="0">
              <a:solidFill>
                <a:srgbClr val="333399"/>
              </a:solidFill>
              <a:latin typeface="黑体" panose="02010609060101010101" pitchFamily="2" charset="-122"/>
              <a:ea typeface="黑体" panose="02010609060101010101" pitchFamily="2" charset="-122"/>
            </a:endParaRPr>
          </a:p>
        </p:txBody>
      </p:sp>
      <p:sp>
        <p:nvSpPr>
          <p:cNvPr id="53263" name="Text Box 15"/>
          <p:cNvSpPr txBox="1">
            <a:spLocks noChangeArrowheads="1"/>
          </p:cNvSpPr>
          <p:nvPr/>
        </p:nvSpPr>
        <p:spPr bwMode="auto">
          <a:xfrm>
            <a:off x="4298951" y="1508126"/>
            <a:ext cx="8620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zh-CN" altLang="en-US" sz="4000" b="0">
                <a:solidFill>
                  <a:srgbClr val="000000"/>
                </a:solidFill>
                <a:latin typeface="Times New Roman" panose="02020603050405020304" pitchFamily="18" charset="0"/>
                <a:ea typeface="黑体" panose="02010609060101010101" pitchFamily="2" charset="-122"/>
                <a:sym typeface="Wingdings" panose="05000000000000000000" pitchFamily="2" charset="2"/>
              </a:rPr>
              <a:t></a:t>
            </a:r>
            <a:r>
              <a:rPr lang="zh-CN" altLang="en-US" sz="4000" b="0">
                <a:solidFill>
                  <a:srgbClr val="000000"/>
                </a:solidFill>
                <a:latin typeface="Times New Roman" panose="02020603050405020304" pitchFamily="18" charset="0"/>
                <a:ea typeface="黑体" panose="02010609060101010101" pitchFamily="2" charset="-122"/>
              </a:rPr>
              <a:t> </a:t>
            </a:r>
            <a:endParaRPr lang="zh-CN" altLang="en-US" sz="4000" b="0">
              <a:solidFill>
                <a:srgbClr val="000000"/>
              </a:solidFill>
              <a:latin typeface="Times New Roman" panose="02020603050405020304" pitchFamily="18" charset="0"/>
              <a:ea typeface="黑体" panose="02010609060101010101" pitchFamily="2" charset="-122"/>
            </a:endParaRPr>
          </a:p>
        </p:txBody>
      </p:sp>
      <p:sp>
        <p:nvSpPr>
          <p:cNvPr id="53264" name="Text Box 16"/>
          <p:cNvSpPr txBox="1">
            <a:spLocks noChangeArrowheads="1"/>
          </p:cNvSpPr>
          <p:nvPr/>
        </p:nvSpPr>
        <p:spPr bwMode="auto">
          <a:xfrm>
            <a:off x="2576513" y="2222501"/>
            <a:ext cx="8620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zh-CN" altLang="en-US" sz="4000" b="0">
                <a:solidFill>
                  <a:srgbClr val="000000"/>
                </a:solidFill>
                <a:latin typeface="Times New Roman" panose="02020603050405020304" pitchFamily="18" charset="0"/>
                <a:ea typeface="黑体" panose="02010609060101010101" pitchFamily="2" charset="-122"/>
                <a:sym typeface="Wingdings" panose="05000000000000000000" pitchFamily="2" charset="2"/>
              </a:rPr>
              <a:t></a:t>
            </a:r>
            <a:r>
              <a:rPr lang="zh-CN" altLang="en-US" sz="4000" b="0">
                <a:solidFill>
                  <a:srgbClr val="000000"/>
                </a:solidFill>
                <a:latin typeface="Times New Roman" panose="02020603050405020304" pitchFamily="18" charset="0"/>
                <a:ea typeface="黑体" panose="02010609060101010101" pitchFamily="2" charset="-122"/>
              </a:rPr>
              <a:t> </a:t>
            </a:r>
            <a:endParaRPr lang="zh-CN" altLang="en-US" sz="4000" b="0">
              <a:solidFill>
                <a:srgbClr val="000000"/>
              </a:solidFill>
              <a:latin typeface="Times New Roman" panose="02020603050405020304" pitchFamily="18" charset="0"/>
              <a:ea typeface="黑体" panose="02010609060101010101" pitchFamily="2" charset="-122"/>
            </a:endParaRPr>
          </a:p>
        </p:txBody>
      </p:sp>
      <p:sp>
        <p:nvSpPr>
          <p:cNvPr id="53265" name="Text Box 17"/>
          <p:cNvSpPr txBox="1">
            <a:spLocks noChangeArrowheads="1"/>
          </p:cNvSpPr>
          <p:nvPr/>
        </p:nvSpPr>
        <p:spPr bwMode="auto">
          <a:xfrm>
            <a:off x="3657601" y="3519489"/>
            <a:ext cx="8620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zh-CN" altLang="en-US" sz="4000" b="0">
                <a:solidFill>
                  <a:srgbClr val="000000"/>
                </a:solidFill>
                <a:latin typeface="Times New Roman" panose="02020603050405020304" pitchFamily="18" charset="0"/>
                <a:ea typeface="黑体" panose="02010609060101010101" pitchFamily="2" charset="-122"/>
                <a:sym typeface="Wingdings" panose="05000000000000000000" pitchFamily="2" charset="2"/>
              </a:rPr>
              <a:t></a:t>
            </a:r>
            <a:r>
              <a:rPr lang="zh-CN" altLang="en-US" sz="4000" b="0">
                <a:solidFill>
                  <a:srgbClr val="000000"/>
                </a:solidFill>
                <a:latin typeface="Times New Roman" panose="02020603050405020304" pitchFamily="18" charset="0"/>
                <a:ea typeface="黑体" panose="02010609060101010101" pitchFamily="2" charset="-122"/>
              </a:rPr>
              <a:t> </a:t>
            </a:r>
            <a:endParaRPr lang="zh-CN" altLang="en-US" sz="4000" b="0">
              <a:solidFill>
                <a:srgbClr val="000000"/>
              </a:solidFill>
              <a:latin typeface="Times New Roman" panose="02020603050405020304" pitchFamily="18" charset="0"/>
              <a:ea typeface="黑体" panose="02010609060101010101" pitchFamily="2" charset="-122"/>
            </a:endParaRPr>
          </a:p>
        </p:txBody>
      </p:sp>
      <p:sp>
        <p:nvSpPr>
          <p:cNvPr id="53266" name="Text Box 18"/>
          <p:cNvSpPr txBox="1">
            <a:spLocks noChangeArrowheads="1"/>
          </p:cNvSpPr>
          <p:nvPr/>
        </p:nvSpPr>
        <p:spPr bwMode="auto">
          <a:xfrm>
            <a:off x="5962651" y="2205039"/>
            <a:ext cx="8620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zh-CN" altLang="en-US" sz="4000" b="0">
                <a:solidFill>
                  <a:srgbClr val="000000"/>
                </a:solidFill>
                <a:latin typeface="Times New Roman" panose="02020603050405020304" pitchFamily="18" charset="0"/>
                <a:ea typeface="黑体" panose="02010609060101010101" pitchFamily="2" charset="-122"/>
                <a:sym typeface="Wingdings" panose="05000000000000000000" pitchFamily="2" charset="2"/>
              </a:rPr>
              <a:t></a:t>
            </a:r>
            <a:r>
              <a:rPr lang="zh-CN" altLang="en-US" sz="4000" b="0">
                <a:solidFill>
                  <a:srgbClr val="000000"/>
                </a:solidFill>
                <a:latin typeface="Times New Roman" panose="02020603050405020304" pitchFamily="18" charset="0"/>
                <a:ea typeface="黑体" panose="02010609060101010101" pitchFamily="2" charset="-122"/>
              </a:rPr>
              <a:t> </a:t>
            </a:r>
            <a:endParaRPr lang="zh-CN" altLang="en-US" sz="4000" b="0">
              <a:solidFill>
                <a:srgbClr val="000000"/>
              </a:solidFill>
              <a:latin typeface="Times New Roman" panose="02020603050405020304" pitchFamily="18" charset="0"/>
              <a:ea typeface="黑体" panose="02010609060101010101" pitchFamily="2" charset="-122"/>
            </a:endParaRPr>
          </a:p>
        </p:txBody>
      </p:sp>
      <p:sp>
        <p:nvSpPr>
          <p:cNvPr id="53267" name="Text Box 19"/>
          <p:cNvSpPr txBox="1">
            <a:spLocks noChangeArrowheads="1"/>
          </p:cNvSpPr>
          <p:nvPr/>
        </p:nvSpPr>
        <p:spPr bwMode="auto">
          <a:xfrm>
            <a:off x="5170488" y="3519489"/>
            <a:ext cx="8620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zh-CN" altLang="en-US" sz="4000" b="0">
                <a:solidFill>
                  <a:srgbClr val="000000"/>
                </a:solidFill>
                <a:latin typeface="Times New Roman" panose="02020603050405020304" pitchFamily="18" charset="0"/>
                <a:ea typeface="黑体" panose="02010609060101010101" pitchFamily="2" charset="-122"/>
                <a:sym typeface="Wingdings" panose="05000000000000000000" pitchFamily="2" charset="2"/>
              </a:rPr>
              <a:t></a:t>
            </a:r>
            <a:r>
              <a:rPr lang="zh-CN" altLang="en-US" sz="4000" b="0">
                <a:solidFill>
                  <a:srgbClr val="000000"/>
                </a:solidFill>
                <a:latin typeface="Times New Roman" panose="02020603050405020304" pitchFamily="18" charset="0"/>
                <a:ea typeface="黑体" panose="02010609060101010101" pitchFamily="2" charset="-122"/>
              </a:rPr>
              <a:t> </a:t>
            </a:r>
            <a:endParaRPr lang="zh-CN" altLang="en-US" sz="4000" b="0">
              <a:solidFill>
                <a:srgbClr val="000000"/>
              </a:solidFill>
              <a:latin typeface="Times New Roman" panose="02020603050405020304" pitchFamily="18" charset="0"/>
              <a:ea typeface="黑体" panose="0201060906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2503"/>
                                        </p:tgtEl>
                                        <p:attrNameLst>
                                          <p:attrName>style.visibility</p:attrName>
                                        </p:attrNameLst>
                                      </p:cBhvr>
                                      <p:to>
                                        <p:strVal val="visible"/>
                                      </p:to>
                                    </p:set>
                                    <p:animEffect transition="in" filter="wipe(left)">
                                      <p:cBhvr>
                                        <p:cTn id="7" dur="500"/>
                                        <p:tgtEl>
                                          <p:spTgt spid="36250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62504"/>
                                        </p:tgtEl>
                                        <p:attrNameLst>
                                          <p:attrName>style.visibility</p:attrName>
                                        </p:attrNameLst>
                                      </p:cBhvr>
                                      <p:to>
                                        <p:strVal val="visible"/>
                                      </p:to>
                                    </p:set>
                                    <p:animEffect transition="in" filter="wipe(left)">
                                      <p:cBhvr>
                                        <p:cTn id="11" dur="500"/>
                                        <p:tgtEl>
                                          <p:spTgt spid="36250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62501"/>
                                        </p:tgtEl>
                                        <p:attrNameLst>
                                          <p:attrName>style.visibility</p:attrName>
                                        </p:attrNameLst>
                                      </p:cBhvr>
                                      <p:to>
                                        <p:strVal val="visible"/>
                                      </p:to>
                                    </p:set>
                                    <p:animEffect transition="in" filter="wipe(left)">
                                      <p:cBhvr>
                                        <p:cTn id="15" dur="500"/>
                                        <p:tgtEl>
                                          <p:spTgt spid="362501"/>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62502"/>
                                        </p:tgtEl>
                                        <p:attrNameLst>
                                          <p:attrName>style.visibility</p:attrName>
                                        </p:attrNameLst>
                                      </p:cBhvr>
                                      <p:to>
                                        <p:strVal val="visible"/>
                                      </p:to>
                                    </p:set>
                                    <p:animEffect transition="in" filter="wipe(left)">
                                      <p:cBhvr>
                                        <p:cTn id="19" dur="500"/>
                                        <p:tgtEl>
                                          <p:spTgt spid="362502"/>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362500"/>
                                        </p:tgtEl>
                                        <p:attrNameLst>
                                          <p:attrName>style.visibility</p:attrName>
                                        </p:attrNameLst>
                                      </p:cBhvr>
                                      <p:to>
                                        <p:strVal val="visible"/>
                                      </p:to>
                                    </p:set>
                                    <p:animEffect transition="in" filter="wipe(down)">
                                      <p:cBhvr>
                                        <p:cTn id="23" dur="500"/>
                                        <p:tgtEl>
                                          <p:spTgt spid="362500"/>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362509"/>
                                        </p:tgtEl>
                                        <p:attrNameLst>
                                          <p:attrName>style.visibility</p:attrName>
                                        </p:attrNameLst>
                                      </p:cBhvr>
                                      <p:to>
                                        <p:strVal val="visible"/>
                                      </p:to>
                                    </p:set>
                                    <p:animEffect transition="in" filter="wipe(down)">
                                      <p:cBhvr>
                                        <p:cTn id="27" dur="500"/>
                                        <p:tgtEl>
                                          <p:spTgt spid="362509"/>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362506"/>
                                        </p:tgtEl>
                                        <p:attrNameLst>
                                          <p:attrName>style.visibility</p:attrName>
                                        </p:attrNameLst>
                                      </p:cBhvr>
                                      <p:to>
                                        <p:strVal val="visible"/>
                                      </p:to>
                                    </p:set>
                                    <p:animEffect transition="in" filter="wipe(left)">
                                      <p:cBhvr>
                                        <p:cTn id="31" dur="500"/>
                                        <p:tgtEl>
                                          <p:spTgt spid="362506"/>
                                        </p:tgtEl>
                                      </p:cBhvr>
                                    </p:animEffect>
                                  </p:childTnLst>
                                </p:cTn>
                              </p:par>
                            </p:childTnLst>
                          </p:cTn>
                        </p:par>
                        <p:par>
                          <p:cTn id="32" fill="hold">
                            <p:stCondLst>
                              <p:cond delay="3500"/>
                            </p:stCondLst>
                            <p:childTnLst>
                              <p:par>
                                <p:cTn id="33" presetID="22" presetClass="entr" presetSubtype="4" fill="hold" nodeType="afterEffect">
                                  <p:stCondLst>
                                    <p:cond delay="0"/>
                                  </p:stCondLst>
                                  <p:childTnLst>
                                    <p:set>
                                      <p:cBhvr>
                                        <p:cTn id="34" dur="1" fill="hold">
                                          <p:stCondLst>
                                            <p:cond delay="0"/>
                                          </p:stCondLst>
                                        </p:cTn>
                                        <p:tgtEl>
                                          <p:spTgt spid="362508"/>
                                        </p:tgtEl>
                                        <p:attrNameLst>
                                          <p:attrName>style.visibility</p:attrName>
                                        </p:attrNameLst>
                                      </p:cBhvr>
                                      <p:to>
                                        <p:strVal val="visible"/>
                                      </p:to>
                                    </p:set>
                                    <p:animEffect transition="in" filter="wipe(down)">
                                      <p:cBhvr>
                                        <p:cTn id="35" dur="500"/>
                                        <p:tgtEl>
                                          <p:spTgt spid="362508"/>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362507"/>
                                        </p:tgtEl>
                                        <p:attrNameLst>
                                          <p:attrName>style.visibility</p:attrName>
                                        </p:attrNameLst>
                                      </p:cBhvr>
                                      <p:to>
                                        <p:strVal val="visible"/>
                                      </p:to>
                                    </p:set>
                                    <p:animEffect transition="in" filter="wipe(down)">
                                      <p:cBhvr>
                                        <p:cTn id="39" dur="500"/>
                                        <p:tgtEl>
                                          <p:spTgt spid="362507"/>
                                        </p:tgtEl>
                                      </p:cBhvr>
                                    </p:animEffect>
                                  </p:childTnLst>
                                </p:cTn>
                              </p:par>
                            </p:childTnLst>
                          </p:cTn>
                        </p:par>
                        <p:par>
                          <p:cTn id="40" fill="hold">
                            <p:stCondLst>
                              <p:cond delay="4500"/>
                            </p:stCondLst>
                            <p:childTnLst>
                              <p:par>
                                <p:cTn id="41" presetID="22" presetClass="entr" presetSubtype="4" fill="hold" nodeType="afterEffect">
                                  <p:stCondLst>
                                    <p:cond delay="0"/>
                                  </p:stCondLst>
                                  <p:childTnLst>
                                    <p:set>
                                      <p:cBhvr>
                                        <p:cTn id="42" dur="1" fill="hold">
                                          <p:stCondLst>
                                            <p:cond delay="0"/>
                                          </p:stCondLst>
                                        </p:cTn>
                                        <p:tgtEl>
                                          <p:spTgt spid="362505"/>
                                        </p:tgtEl>
                                        <p:attrNameLst>
                                          <p:attrName>style.visibility</p:attrName>
                                        </p:attrNameLst>
                                      </p:cBhvr>
                                      <p:to>
                                        <p:strVal val="visible"/>
                                      </p:to>
                                    </p:set>
                                    <p:animEffect transition="in" filter="wipe(down)">
                                      <p:cBhvr>
                                        <p:cTn id="43" dur="500"/>
                                        <p:tgtEl>
                                          <p:spTgt spid="3625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p:txBody>
          <a:bodyPr/>
          <a:lstStyle/>
          <a:p>
            <a:pPr eaLnBrk="1" hangingPunct="1"/>
            <a:r>
              <a:rPr lang="zh-CN" altLang="en-US" smtClean="0"/>
              <a:t>传统电话网使用电路交换</a:t>
            </a:r>
            <a:endParaRPr lang="zh-CN" altLang="en-US" smtClean="0"/>
          </a:p>
        </p:txBody>
      </p:sp>
      <p:sp>
        <p:nvSpPr>
          <p:cNvPr id="363524" name="Line 4"/>
          <p:cNvSpPr>
            <a:spLocks noChangeShapeType="1"/>
          </p:cNvSpPr>
          <p:nvPr/>
        </p:nvSpPr>
        <p:spPr bwMode="auto">
          <a:xfrm flipV="1">
            <a:off x="4943476" y="3211514"/>
            <a:ext cx="1851025" cy="230187"/>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3525" name="Line 5"/>
          <p:cNvSpPr>
            <a:spLocks noChangeShapeType="1"/>
          </p:cNvSpPr>
          <p:nvPr/>
        </p:nvSpPr>
        <p:spPr bwMode="auto">
          <a:xfrm flipH="1" flipV="1">
            <a:off x="4789488" y="3517901"/>
            <a:ext cx="2005012" cy="557213"/>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3526" name="Line 6"/>
          <p:cNvSpPr>
            <a:spLocks noChangeShapeType="1"/>
          </p:cNvSpPr>
          <p:nvPr/>
        </p:nvSpPr>
        <p:spPr bwMode="auto">
          <a:xfrm flipV="1">
            <a:off x="4562476" y="3492501"/>
            <a:ext cx="100013" cy="1374775"/>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3527" name="Line 7"/>
          <p:cNvSpPr>
            <a:spLocks noChangeShapeType="1"/>
          </p:cNvSpPr>
          <p:nvPr/>
        </p:nvSpPr>
        <p:spPr bwMode="auto">
          <a:xfrm flipV="1">
            <a:off x="3482976" y="3500438"/>
            <a:ext cx="1223963" cy="107950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3528" name="Line 8"/>
          <p:cNvSpPr>
            <a:spLocks noChangeShapeType="1"/>
          </p:cNvSpPr>
          <p:nvPr/>
        </p:nvSpPr>
        <p:spPr bwMode="auto">
          <a:xfrm flipV="1">
            <a:off x="2762250" y="3427414"/>
            <a:ext cx="1728788" cy="504825"/>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3529" name="Line 9"/>
          <p:cNvSpPr>
            <a:spLocks noChangeShapeType="1"/>
          </p:cNvSpPr>
          <p:nvPr/>
        </p:nvSpPr>
        <p:spPr bwMode="auto">
          <a:xfrm>
            <a:off x="3554414" y="2274888"/>
            <a:ext cx="955675" cy="1103312"/>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3530" name="Line 10"/>
          <p:cNvSpPr>
            <a:spLocks noChangeShapeType="1"/>
          </p:cNvSpPr>
          <p:nvPr/>
        </p:nvSpPr>
        <p:spPr bwMode="auto">
          <a:xfrm flipV="1">
            <a:off x="4751389" y="2058988"/>
            <a:ext cx="26987" cy="1331912"/>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282" name="Text Box 11"/>
          <p:cNvSpPr txBox="1">
            <a:spLocks noChangeArrowheads="1"/>
          </p:cNvSpPr>
          <p:nvPr/>
        </p:nvSpPr>
        <p:spPr bwMode="auto">
          <a:xfrm>
            <a:off x="4418013" y="1493839"/>
            <a:ext cx="8620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zh-CN" altLang="en-US" sz="4000" b="0">
                <a:solidFill>
                  <a:srgbClr val="000000"/>
                </a:solidFill>
                <a:latin typeface="Times New Roman" panose="02020603050405020304" pitchFamily="18" charset="0"/>
                <a:ea typeface="黑体" panose="02010609060101010101" pitchFamily="2" charset="-122"/>
                <a:sym typeface="Wingdings" panose="05000000000000000000" pitchFamily="2" charset="2"/>
              </a:rPr>
              <a:t></a:t>
            </a:r>
            <a:r>
              <a:rPr lang="zh-CN" altLang="en-US" sz="4000" b="0">
                <a:solidFill>
                  <a:srgbClr val="000000"/>
                </a:solidFill>
                <a:latin typeface="Times New Roman" panose="02020603050405020304" pitchFamily="18" charset="0"/>
                <a:ea typeface="黑体" panose="02010609060101010101" pitchFamily="2" charset="-122"/>
              </a:rPr>
              <a:t> </a:t>
            </a:r>
            <a:endParaRPr lang="zh-CN" altLang="en-US" sz="4000" b="0">
              <a:solidFill>
                <a:srgbClr val="000000"/>
              </a:solidFill>
              <a:latin typeface="Times New Roman" panose="02020603050405020304" pitchFamily="18" charset="0"/>
              <a:ea typeface="黑体" panose="02010609060101010101" pitchFamily="2" charset="-122"/>
            </a:endParaRPr>
          </a:p>
        </p:txBody>
      </p:sp>
      <p:sp>
        <p:nvSpPr>
          <p:cNvPr id="54283" name="Text Box 12"/>
          <p:cNvSpPr txBox="1">
            <a:spLocks noChangeArrowheads="1"/>
          </p:cNvSpPr>
          <p:nvPr/>
        </p:nvSpPr>
        <p:spPr bwMode="auto">
          <a:xfrm>
            <a:off x="2401888" y="2563814"/>
            <a:ext cx="8620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zh-CN" altLang="en-US" sz="4000" b="0">
                <a:solidFill>
                  <a:srgbClr val="000000"/>
                </a:solidFill>
                <a:latin typeface="Times New Roman" panose="02020603050405020304" pitchFamily="18" charset="0"/>
                <a:ea typeface="黑体" panose="02010609060101010101" pitchFamily="2" charset="-122"/>
                <a:sym typeface="Wingdings" panose="05000000000000000000" pitchFamily="2" charset="2"/>
              </a:rPr>
              <a:t></a:t>
            </a:r>
            <a:r>
              <a:rPr lang="zh-CN" altLang="en-US" sz="4000" b="0">
                <a:solidFill>
                  <a:srgbClr val="000000"/>
                </a:solidFill>
                <a:latin typeface="Times New Roman" panose="02020603050405020304" pitchFamily="18" charset="0"/>
                <a:ea typeface="黑体" panose="02010609060101010101" pitchFamily="2" charset="-122"/>
              </a:rPr>
              <a:t> </a:t>
            </a:r>
            <a:endParaRPr lang="zh-CN" altLang="en-US" sz="4000" b="0">
              <a:solidFill>
                <a:srgbClr val="000000"/>
              </a:solidFill>
              <a:latin typeface="Times New Roman" panose="02020603050405020304" pitchFamily="18" charset="0"/>
              <a:ea typeface="黑体" panose="02010609060101010101" pitchFamily="2" charset="-122"/>
            </a:endParaRPr>
          </a:p>
        </p:txBody>
      </p:sp>
      <p:sp>
        <p:nvSpPr>
          <p:cNvPr id="54284" name="Text Box 13"/>
          <p:cNvSpPr txBox="1">
            <a:spLocks noChangeArrowheads="1"/>
          </p:cNvSpPr>
          <p:nvPr/>
        </p:nvSpPr>
        <p:spPr bwMode="auto">
          <a:xfrm>
            <a:off x="3051176" y="4219576"/>
            <a:ext cx="8620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zh-CN" altLang="en-US" sz="4000" b="0">
                <a:solidFill>
                  <a:srgbClr val="000000"/>
                </a:solidFill>
                <a:latin typeface="Times New Roman" panose="02020603050405020304" pitchFamily="18" charset="0"/>
                <a:ea typeface="黑体" panose="02010609060101010101" pitchFamily="2" charset="-122"/>
                <a:sym typeface="Wingdings" panose="05000000000000000000" pitchFamily="2" charset="2"/>
              </a:rPr>
              <a:t></a:t>
            </a:r>
            <a:r>
              <a:rPr lang="zh-CN" altLang="en-US" sz="4000" b="0">
                <a:solidFill>
                  <a:srgbClr val="000000"/>
                </a:solidFill>
                <a:latin typeface="Times New Roman" panose="02020603050405020304" pitchFamily="18" charset="0"/>
                <a:ea typeface="黑体" panose="02010609060101010101" pitchFamily="2" charset="-122"/>
              </a:rPr>
              <a:t> </a:t>
            </a:r>
            <a:endParaRPr lang="zh-CN" altLang="en-US" sz="4000" b="0">
              <a:solidFill>
                <a:srgbClr val="000000"/>
              </a:solidFill>
              <a:latin typeface="Times New Roman" panose="02020603050405020304" pitchFamily="18" charset="0"/>
              <a:ea typeface="黑体" panose="02010609060101010101" pitchFamily="2" charset="-122"/>
            </a:endParaRPr>
          </a:p>
        </p:txBody>
      </p:sp>
      <p:sp>
        <p:nvSpPr>
          <p:cNvPr id="54285" name="Text Box 14"/>
          <p:cNvSpPr txBox="1">
            <a:spLocks noChangeArrowheads="1"/>
          </p:cNvSpPr>
          <p:nvPr/>
        </p:nvSpPr>
        <p:spPr bwMode="auto">
          <a:xfrm>
            <a:off x="6507163" y="2779714"/>
            <a:ext cx="8620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zh-CN" altLang="en-US" sz="4000" b="0">
                <a:solidFill>
                  <a:srgbClr val="000000"/>
                </a:solidFill>
                <a:latin typeface="Times New Roman" panose="02020603050405020304" pitchFamily="18" charset="0"/>
                <a:ea typeface="黑体" panose="02010609060101010101" pitchFamily="2" charset="-122"/>
                <a:sym typeface="Wingdings" panose="05000000000000000000" pitchFamily="2" charset="2"/>
              </a:rPr>
              <a:t></a:t>
            </a:r>
            <a:r>
              <a:rPr lang="zh-CN" altLang="en-US" sz="4000" b="0">
                <a:solidFill>
                  <a:srgbClr val="000000"/>
                </a:solidFill>
                <a:latin typeface="Times New Roman" panose="02020603050405020304" pitchFamily="18" charset="0"/>
                <a:ea typeface="黑体" panose="02010609060101010101" pitchFamily="2" charset="-122"/>
              </a:rPr>
              <a:t> </a:t>
            </a:r>
            <a:endParaRPr lang="zh-CN" altLang="en-US" sz="4000" b="0">
              <a:solidFill>
                <a:srgbClr val="000000"/>
              </a:solidFill>
              <a:latin typeface="Times New Roman" panose="02020603050405020304" pitchFamily="18" charset="0"/>
              <a:ea typeface="黑体" panose="02010609060101010101" pitchFamily="2" charset="-122"/>
            </a:endParaRPr>
          </a:p>
        </p:txBody>
      </p:sp>
      <p:sp>
        <p:nvSpPr>
          <p:cNvPr id="363535" name="Line 15"/>
          <p:cNvSpPr>
            <a:spLocks noChangeShapeType="1"/>
          </p:cNvSpPr>
          <p:nvPr/>
        </p:nvSpPr>
        <p:spPr bwMode="auto">
          <a:xfrm>
            <a:off x="2835276" y="2995614"/>
            <a:ext cx="1712913" cy="433387"/>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3536" name="Line 16"/>
          <p:cNvSpPr>
            <a:spLocks noChangeShapeType="1"/>
          </p:cNvSpPr>
          <p:nvPr/>
        </p:nvSpPr>
        <p:spPr bwMode="auto">
          <a:xfrm flipH="1" flipV="1">
            <a:off x="4721226" y="3492500"/>
            <a:ext cx="1281113" cy="123190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3537" name="Text Box 17"/>
          <p:cNvSpPr txBox="1">
            <a:spLocks noChangeArrowheads="1"/>
          </p:cNvSpPr>
          <p:nvPr/>
        </p:nvSpPr>
        <p:spPr bwMode="auto">
          <a:xfrm rot="1492555">
            <a:off x="5570538" y="1987551"/>
            <a:ext cx="692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en-US" altLang="zh-CN" sz="4000">
                <a:solidFill>
                  <a:srgbClr val="FF0000"/>
                </a:solidFill>
                <a:latin typeface="Times New Roman" panose="02020603050405020304" pitchFamily="18" charset="0"/>
                <a:ea typeface="黑体" panose="02010609060101010101" pitchFamily="2" charset="-122"/>
              </a:rPr>
              <a:t>…</a:t>
            </a:r>
            <a:endParaRPr lang="en-US" altLang="zh-CN" sz="4000">
              <a:solidFill>
                <a:srgbClr val="FF0000"/>
              </a:solidFill>
              <a:latin typeface="Times New Roman" panose="02020603050405020304" pitchFamily="18" charset="0"/>
              <a:ea typeface="黑体" panose="02010609060101010101" pitchFamily="2" charset="-122"/>
            </a:endParaRPr>
          </a:p>
        </p:txBody>
      </p:sp>
      <p:sp>
        <p:nvSpPr>
          <p:cNvPr id="54289" name="Text Box 18"/>
          <p:cNvSpPr txBox="1">
            <a:spLocks noChangeArrowheads="1"/>
          </p:cNvSpPr>
          <p:nvPr/>
        </p:nvSpPr>
        <p:spPr bwMode="auto">
          <a:xfrm>
            <a:off x="2330451" y="3500439"/>
            <a:ext cx="8620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zh-CN" altLang="en-US" sz="4000" b="0">
                <a:solidFill>
                  <a:srgbClr val="000000"/>
                </a:solidFill>
                <a:latin typeface="Times New Roman" panose="02020603050405020304" pitchFamily="18" charset="0"/>
                <a:ea typeface="黑体" panose="02010609060101010101" pitchFamily="2" charset="-122"/>
                <a:sym typeface="Wingdings" panose="05000000000000000000" pitchFamily="2" charset="2"/>
              </a:rPr>
              <a:t></a:t>
            </a:r>
            <a:r>
              <a:rPr lang="zh-CN" altLang="en-US" sz="4000" b="0">
                <a:solidFill>
                  <a:srgbClr val="000000"/>
                </a:solidFill>
                <a:latin typeface="Times New Roman" panose="02020603050405020304" pitchFamily="18" charset="0"/>
                <a:ea typeface="黑体" panose="02010609060101010101" pitchFamily="2" charset="-122"/>
              </a:rPr>
              <a:t> </a:t>
            </a:r>
            <a:endParaRPr lang="zh-CN" altLang="en-US" sz="4000" b="0">
              <a:solidFill>
                <a:srgbClr val="000000"/>
              </a:solidFill>
              <a:latin typeface="Times New Roman" panose="02020603050405020304" pitchFamily="18" charset="0"/>
              <a:ea typeface="黑体" panose="02010609060101010101" pitchFamily="2" charset="-122"/>
            </a:endParaRPr>
          </a:p>
        </p:txBody>
      </p:sp>
      <p:sp>
        <p:nvSpPr>
          <p:cNvPr id="54290" name="Text Box 19"/>
          <p:cNvSpPr txBox="1">
            <a:spLocks noChangeArrowheads="1"/>
          </p:cNvSpPr>
          <p:nvPr/>
        </p:nvSpPr>
        <p:spPr bwMode="auto">
          <a:xfrm>
            <a:off x="3194051" y="1843089"/>
            <a:ext cx="8620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zh-CN" altLang="en-US" sz="4000" b="0">
                <a:solidFill>
                  <a:srgbClr val="000000"/>
                </a:solidFill>
                <a:latin typeface="Times New Roman" panose="02020603050405020304" pitchFamily="18" charset="0"/>
                <a:ea typeface="黑体" panose="02010609060101010101" pitchFamily="2" charset="-122"/>
                <a:sym typeface="Wingdings" panose="05000000000000000000" pitchFamily="2" charset="2"/>
              </a:rPr>
              <a:t></a:t>
            </a:r>
            <a:r>
              <a:rPr lang="zh-CN" altLang="en-US" sz="4000" b="0">
                <a:solidFill>
                  <a:srgbClr val="000000"/>
                </a:solidFill>
                <a:latin typeface="Times New Roman" panose="02020603050405020304" pitchFamily="18" charset="0"/>
                <a:ea typeface="黑体" panose="02010609060101010101" pitchFamily="2" charset="-122"/>
              </a:rPr>
              <a:t> </a:t>
            </a:r>
            <a:endParaRPr lang="zh-CN" altLang="en-US" sz="4000" b="0">
              <a:solidFill>
                <a:srgbClr val="000000"/>
              </a:solidFill>
              <a:latin typeface="Times New Roman" panose="02020603050405020304" pitchFamily="18" charset="0"/>
              <a:ea typeface="黑体" panose="02010609060101010101" pitchFamily="2" charset="-122"/>
            </a:endParaRPr>
          </a:p>
        </p:txBody>
      </p:sp>
      <p:sp>
        <p:nvSpPr>
          <p:cNvPr id="54291" name="Text Box 20"/>
          <p:cNvSpPr txBox="1">
            <a:spLocks noChangeArrowheads="1"/>
          </p:cNvSpPr>
          <p:nvPr/>
        </p:nvSpPr>
        <p:spPr bwMode="auto">
          <a:xfrm>
            <a:off x="4202113" y="4579939"/>
            <a:ext cx="8620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zh-CN" altLang="en-US" sz="4000" b="0">
                <a:solidFill>
                  <a:srgbClr val="000000"/>
                </a:solidFill>
                <a:latin typeface="Times New Roman" panose="02020603050405020304" pitchFamily="18" charset="0"/>
                <a:ea typeface="黑体" panose="02010609060101010101" pitchFamily="2" charset="-122"/>
                <a:sym typeface="Wingdings" panose="05000000000000000000" pitchFamily="2" charset="2"/>
              </a:rPr>
              <a:t></a:t>
            </a:r>
            <a:r>
              <a:rPr lang="zh-CN" altLang="en-US" sz="4000" b="0">
                <a:solidFill>
                  <a:srgbClr val="000000"/>
                </a:solidFill>
                <a:latin typeface="Times New Roman" panose="02020603050405020304" pitchFamily="18" charset="0"/>
                <a:ea typeface="黑体" panose="02010609060101010101" pitchFamily="2" charset="-122"/>
              </a:rPr>
              <a:t> </a:t>
            </a:r>
            <a:endParaRPr lang="zh-CN" altLang="en-US" sz="4000" b="0">
              <a:solidFill>
                <a:srgbClr val="000000"/>
              </a:solidFill>
              <a:latin typeface="Times New Roman" panose="02020603050405020304" pitchFamily="18" charset="0"/>
              <a:ea typeface="黑体" panose="02010609060101010101" pitchFamily="2" charset="-122"/>
            </a:endParaRPr>
          </a:p>
        </p:txBody>
      </p:sp>
      <p:sp>
        <p:nvSpPr>
          <p:cNvPr id="54292" name="Text Box 21"/>
          <p:cNvSpPr txBox="1">
            <a:spLocks noChangeArrowheads="1"/>
          </p:cNvSpPr>
          <p:nvPr/>
        </p:nvSpPr>
        <p:spPr bwMode="auto">
          <a:xfrm>
            <a:off x="6435726" y="3643314"/>
            <a:ext cx="8620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zh-CN" altLang="en-US" sz="4000" b="0">
                <a:solidFill>
                  <a:srgbClr val="000000"/>
                </a:solidFill>
                <a:latin typeface="Times New Roman" panose="02020603050405020304" pitchFamily="18" charset="0"/>
                <a:ea typeface="黑体" panose="02010609060101010101" pitchFamily="2" charset="-122"/>
                <a:sym typeface="Wingdings" panose="05000000000000000000" pitchFamily="2" charset="2"/>
              </a:rPr>
              <a:t></a:t>
            </a:r>
            <a:r>
              <a:rPr lang="zh-CN" altLang="en-US" sz="4000" b="0">
                <a:solidFill>
                  <a:srgbClr val="000000"/>
                </a:solidFill>
                <a:latin typeface="Times New Roman" panose="02020603050405020304" pitchFamily="18" charset="0"/>
                <a:ea typeface="黑体" panose="02010609060101010101" pitchFamily="2" charset="-122"/>
              </a:rPr>
              <a:t> </a:t>
            </a:r>
            <a:endParaRPr lang="zh-CN" altLang="en-US" sz="4000" b="0">
              <a:solidFill>
                <a:srgbClr val="000000"/>
              </a:solidFill>
              <a:latin typeface="Times New Roman" panose="02020603050405020304" pitchFamily="18" charset="0"/>
              <a:ea typeface="黑体" panose="02010609060101010101" pitchFamily="2" charset="-122"/>
            </a:endParaRPr>
          </a:p>
        </p:txBody>
      </p:sp>
      <p:grpSp>
        <p:nvGrpSpPr>
          <p:cNvPr id="2" name="Group 22"/>
          <p:cNvGrpSpPr/>
          <p:nvPr/>
        </p:nvGrpSpPr>
        <p:grpSpPr bwMode="auto">
          <a:xfrm>
            <a:off x="4259263" y="3171826"/>
            <a:ext cx="950912" cy="511175"/>
            <a:chOff x="2462" y="1772"/>
            <a:chExt cx="599" cy="322"/>
          </a:xfrm>
        </p:grpSpPr>
        <p:sp>
          <p:nvSpPr>
            <p:cNvPr id="54297" name="AutoShape 23"/>
            <p:cNvSpPr>
              <a:spLocks noChangeArrowheads="1"/>
            </p:cNvSpPr>
            <p:nvPr/>
          </p:nvSpPr>
          <p:spPr bwMode="auto">
            <a:xfrm>
              <a:off x="2485" y="1772"/>
              <a:ext cx="576" cy="322"/>
            </a:xfrm>
            <a:prstGeom prst="cube">
              <a:avLst>
                <a:gd name="adj" fmla="val 25000"/>
              </a:avLst>
            </a:prstGeom>
            <a:solidFill>
              <a:srgbClr val="FFFF66"/>
            </a:solidFill>
            <a:ln w="9525">
              <a:solidFill>
                <a:srgbClr val="000000"/>
              </a:solidFill>
              <a:miter lim="800000"/>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endParaRPr lang="zh-CN" altLang="en-US" sz="1800" b="0">
                <a:solidFill>
                  <a:srgbClr val="000000"/>
                </a:solidFill>
                <a:latin typeface="Times New Roman" panose="02020603050405020304" pitchFamily="18" charset="0"/>
                <a:ea typeface="黑体" panose="02010609060101010101" pitchFamily="2" charset="-122"/>
              </a:endParaRPr>
            </a:p>
          </p:txBody>
        </p:sp>
        <p:sp>
          <p:nvSpPr>
            <p:cNvPr id="54298" name="Text Box 24"/>
            <p:cNvSpPr txBox="1">
              <a:spLocks noChangeArrowheads="1"/>
            </p:cNvSpPr>
            <p:nvPr/>
          </p:nvSpPr>
          <p:spPr bwMode="auto">
            <a:xfrm>
              <a:off x="2462" y="1852"/>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zh-CN" altLang="en-US" sz="1800" b="0">
                  <a:solidFill>
                    <a:srgbClr val="000000"/>
                  </a:solidFill>
                  <a:latin typeface="Times New Roman" panose="02020603050405020304" pitchFamily="18" charset="0"/>
                  <a:ea typeface="黑体" panose="02010609060101010101" pitchFamily="2" charset="-122"/>
                </a:rPr>
                <a:t>交换机</a:t>
              </a:r>
              <a:endParaRPr lang="zh-CN" altLang="en-US" sz="1800" b="0">
                <a:solidFill>
                  <a:srgbClr val="000000"/>
                </a:solidFill>
                <a:latin typeface="Times New Roman" panose="02020603050405020304" pitchFamily="18" charset="0"/>
                <a:ea typeface="黑体" panose="02010609060101010101" pitchFamily="2" charset="-122"/>
              </a:endParaRPr>
            </a:p>
          </p:txBody>
        </p:sp>
      </p:grpSp>
      <p:sp>
        <p:nvSpPr>
          <p:cNvPr id="54294" name="Text Box 26"/>
          <p:cNvSpPr txBox="1">
            <a:spLocks noChangeArrowheads="1"/>
          </p:cNvSpPr>
          <p:nvPr/>
        </p:nvSpPr>
        <p:spPr bwMode="auto">
          <a:xfrm>
            <a:off x="5643563" y="4435476"/>
            <a:ext cx="8620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zh-CN" altLang="en-US" sz="4000" b="0">
                <a:solidFill>
                  <a:srgbClr val="000000"/>
                </a:solidFill>
                <a:latin typeface="Times New Roman" panose="02020603050405020304" pitchFamily="18" charset="0"/>
                <a:ea typeface="黑体" panose="02010609060101010101" pitchFamily="2" charset="-122"/>
                <a:sym typeface="Wingdings" panose="05000000000000000000" pitchFamily="2" charset="2"/>
              </a:rPr>
              <a:t></a:t>
            </a:r>
            <a:r>
              <a:rPr lang="zh-CN" altLang="en-US" sz="4000" b="0">
                <a:solidFill>
                  <a:srgbClr val="000000"/>
                </a:solidFill>
                <a:latin typeface="Times New Roman" panose="02020603050405020304" pitchFamily="18" charset="0"/>
                <a:ea typeface="黑体" panose="02010609060101010101" pitchFamily="2" charset="-122"/>
              </a:rPr>
              <a:t> </a:t>
            </a:r>
            <a:endParaRPr lang="zh-CN" altLang="en-US" sz="4000" b="0">
              <a:solidFill>
                <a:srgbClr val="000000"/>
              </a:solidFill>
              <a:latin typeface="Times New Roman" panose="02020603050405020304" pitchFamily="18" charset="0"/>
              <a:ea typeface="黑体" panose="02010609060101010101" pitchFamily="2" charset="-122"/>
            </a:endParaRPr>
          </a:p>
        </p:txBody>
      </p:sp>
      <p:sp>
        <p:nvSpPr>
          <p:cNvPr id="54295" name="Rectangle 27"/>
          <p:cNvSpPr>
            <a:spLocks noChangeArrowheads="1"/>
          </p:cNvSpPr>
          <p:nvPr/>
        </p:nvSpPr>
        <p:spPr bwMode="auto">
          <a:xfrm>
            <a:off x="927100" y="1154114"/>
            <a:ext cx="7772400" cy="483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spcBef>
                <a:spcPct val="20000"/>
              </a:spcBef>
              <a:buFontTx/>
              <a:buChar char="•"/>
            </a:pPr>
            <a:r>
              <a:rPr lang="zh-CN" altLang="en-US" sz="2800" b="0">
                <a:latin typeface="Comic Sans MS" panose="030F0702030302020204" pitchFamily="66" charset="0"/>
                <a:ea typeface="黑体" panose="02010609060101010101" pitchFamily="2" charset="-122"/>
              </a:rPr>
              <a:t>每部电话想要和其他电话进行通信</a:t>
            </a:r>
            <a:endParaRPr lang="zh-CN" altLang="en-US" sz="2800" b="0">
              <a:latin typeface="Comic Sans MS" panose="030F0702030302020204" pitchFamily="66" charset="0"/>
              <a:ea typeface="黑体" panose="02010609060101010101" pitchFamily="2" charset="-122"/>
            </a:endParaRPr>
          </a:p>
        </p:txBody>
      </p:sp>
      <p:sp>
        <p:nvSpPr>
          <p:cNvPr id="54296" name="Text Box 28"/>
          <p:cNvSpPr txBox="1">
            <a:spLocks noChangeArrowheads="1"/>
          </p:cNvSpPr>
          <p:nvPr/>
        </p:nvSpPr>
        <p:spPr bwMode="auto">
          <a:xfrm>
            <a:off x="2227264" y="5213350"/>
            <a:ext cx="55260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zh-CN" altLang="en-US" sz="2800" b="0">
                <a:solidFill>
                  <a:srgbClr val="333399"/>
                </a:solidFill>
                <a:latin typeface="Bookman Old Style" panose="02050604050505020204" pitchFamily="18" charset="0"/>
                <a:ea typeface="黑体" panose="02010609060101010101" pitchFamily="2" charset="-122"/>
              </a:rPr>
              <a:t>当电话机的数量很大时，</a:t>
            </a:r>
            <a:endParaRPr kumimoji="0" lang="zh-CN" altLang="en-US" sz="2800" b="0">
              <a:solidFill>
                <a:srgbClr val="333399"/>
              </a:solidFill>
              <a:latin typeface="Bookman Old Style" panose="02050604050505020204" pitchFamily="18" charset="0"/>
              <a:ea typeface="黑体" panose="02010609060101010101" pitchFamily="2" charset="-122"/>
            </a:endParaRPr>
          </a:p>
          <a:p>
            <a:pPr algn="ctr" eaLnBrk="1" latinLnBrk="0" hangingPunct="1"/>
            <a:r>
              <a:rPr kumimoji="0" lang="zh-CN" altLang="en-US" sz="2800" b="0">
                <a:solidFill>
                  <a:srgbClr val="333399"/>
                </a:solidFill>
                <a:latin typeface="Bookman Old Style" panose="02050604050505020204" pitchFamily="18" charset="0"/>
                <a:ea typeface="黑体" panose="02010609060101010101" pitchFamily="2" charset="-122"/>
              </a:rPr>
              <a:t>就必须使用</a:t>
            </a:r>
            <a:r>
              <a:rPr kumimoji="0" lang="zh-CN" altLang="en-US" sz="2800">
                <a:solidFill>
                  <a:srgbClr val="FF3300"/>
                </a:solidFill>
                <a:latin typeface="Bookman Old Style" panose="02050604050505020204" pitchFamily="18" charset="0"/>
                <a:ea typeface="黑体" panose="02010609060101010101" pitchFamily="2" charset="-122"/>
              </a:rPr>
              <a:t>电话交换机</a:t>
            </a:r>
            <a:r>
              <a:rPr kumimoji="0" lang="zh-CN" altLang="en-US" sz="2800" b="0">
                <a:solidFill>
                  <a:srgbClr val="333399"/>
                </a:solidFill>
                <a:latin typeface="Bookman Old Style" panose="02050604050505020204" pitchFamily="18" charset="0"/>
                <a:ea typeface="黑体" panose="02010609060101010101" pitchFamily="2" charset="-122"/>
              </a:rPr>
              <a:t>进行连接。</a:t>
            </a:r>
            <a:endParaRPr kumimoji="0" lang="zh-CN" altLang="en-US" sz="2800">
              <a:solidFill>
                <a:srgbClr val="333399"/>
              </a:solidFill>
              <a:latin typeface="Bookman Old Style" panose="02050604050505020204" pitchFamily="18" charset="0"/>
              <a:ea typeface="黑体" panose="0201060906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nodeType="afterEffect">
                                  <p:stCondLst>
                                    <p:cond delay="1000"/>
                                  </p:stCondLst>
                                  <p:childTnLst>
                                    <p:set>
                                      <p:cBhvr>
                                        <p:cTn id="9" dur="1" fill="hold">
                                          <p:stCondLst>
                                            <p:cond delay="0"/>
                                          </p:stCondLst>
                                        </p:cTn>
                                        <p:tgtEl>
                                          <p:spTgt spid="363530"/>
                                        </p:tgtEl>
                                        <p:attrNameLst>
                                          <p:attrName>style.visibility</p:attrName>
                                        </p:attrNameLst>
                                      </p:cBhvr>
                                      <p:to>
                                        <p:strVal val="visible"/>
                                      </p:to>
                                    </p:set>
                                    <p:animEffect transition="in" filter="wipe(down)">
                                      <p:cBhvr>
                                        <p:cTn id="10" dur="500"/>
                                        <p:tgtEl>
                                          <p:spTgt spid="363530"/>
                                        </p:tgtEl>
                                      </p:cBhvr>
                                    </p:animEffect>
                                  </p:childTnLst>
                                </p:cTn>
                              </p:par>
                            </p:childTnLst>
                          </p:cTn>
                        </p:par>
                        <p:par>
                          <p:cTn id="11" fill="hold">
                            <p:stCondLst>
                              <p:cond delay="1500"/>
                            </p:stCondLst>
                            <p:childTnLst>
                              <p:par>
                                <p:cTn id="12" presetID="22" presetClass="entr" presetSubtype="4" fill="hold" nodeType="afterEffect">
                                  <p:stCondLst>
                                    <p:cond delay="0"/>
                                  </p:stCondLst>
                                  <p:childTnLst>
                                    <p:set>
                                      <p:cBhvr>
                                        <p:cTn id="13" dur="1" fill="hold">
                                          <p:stCondLst>
                                            <p:cond delay="0"/>
                                          </p:stCondLst>
                                        </p:cTn>
                                        <p:tgtEl>
                                          <p:spTgt spid="363529"/>
                                        </p:tgtEl>
                                        <p:attrNameLst>
                                          <p:attrName>style.visibility</p:attrName>
                                        </p:attrNameLst>
                                      </p:cBhvr>
                                      <p:to>
                                        <p:strVal val="visible"/>
                                      </p:to>
                                    </p:set>
                                    <p:animEffect transition="in" filter="wipe(down)">
                                      <p:cBhvr>
                                        <p:cTn id="14" dur="500"/>
                                        <p:tgtEl>
                                          <p:spTgt spid="363529"/>
                                        </p:tgtEl>
                                      </p:cBhvr>
                                    </p:animEffect>
                                  </p:childTnLst>
                                </p:cTn>
                              </p:par>
                            </p:childTnLst>
                          </p:cTn>
                        </p:par>
                        <p:par>
                          <p:cTn id="15" fill="hold">
                            <p:stCondLst>
                              <p:cond delay="2000"/>
                            </p:stCondLst>
                            <p:childTnLst>
                              <p:par>
                                <p:cTn id="16" presetID="22" presetClass="entr" presetSubtype="2" fill="hold" nodeType="afterEffect">
                                  <p:stCondLst>
                                    <p:cond delay="0"/>
                                  </p:stCondLst>
                                  <p:childTnLst>
                                    <p:set>
                                      <p:cBhvr>
                                        <p:cTn id="17" dur="1" fill="hold">
                                          <p:stCondLst>
                                            <p:cond delay="0"/>
                                          </p:stCondLst>
                                        </p:cTn>
                                        <p:tgtEl>
                                          <p:spTgt spid="363535"/>
                                        </p:tgtEl>
                                        <p:attrNameLst>
                                          <p:attrName>style.visibility</p:attrName>
                                        </p:attrNameLst>
                                      </p:cBhvr>
                                      <p:to>
                                        <p:strVal val="visible"/>
                                      </p:to>
                                    </p:set>
                                    <p:animEffect transition="in" filter="wipe(right)">
                                      <p:cBhvr>
                                        <p:cTn id="18" dur="500"/>
                                        <p:tgtEl>
                                          <p:spTgt spid="363535"/>
                                        </p:tgtEl>
                                      </p:cBhvr>
                                    </p:animEffect>
                                  </p:childTnLst>
                                </p:cTn>
                              </p:par>
                            </p:childTnLst>
                          </p:cTn>
                        </p:par>
                        <p:par>
                          <p:cTn id="19" fill="hold">
                            <p:stCondLst>
                              <p:cond delay="2500"/>
                            </p:stCondLst>
                            <p:childTnLst>
                              <p:par>
                                <p:cTn id="20" presetID="22" presetClass="entr" presetSubtype="2" fill="hold" nodeType="afterEffect">
                                  <p:stCondLst>
                                    <p:cond delay="0"/>
                                  </p:stCondLst>
                                  <p:childTnLst>
                                    <p:set>
                                      <p:cBhvr>
                                        <p:cTn id="21" dur="1" fill="hold">
                                          <p:stCondLst>
                                            <p:cond delay="0"/>
                                          </p:stCondLst>
                                        </p:cTn>
                                        <p:tgtEl>
                                          <p:spTgt spid="363528"/>
                                        </p:tgtEl>
                                        <p:attrNameLst>
                                          <p:attrName>style.visibility</p:attrName>
                                        </p:attrNameLst>
                                      </p:cBhvr>
                                      <p:to>
                                        <p:strVal val="visible"/>
                                      </p:to>
                                    </p:set>
                                    <p:animEffect transition="in" filter="wipe(right)">
                                      <p:cBhvr>
                                        <p:cTn id="22" dur="500"/>
                                        <p:tgtEl>
                                          <p:spTgt spid="363528"/>
                                        </p:tgtEl>
                                      </p:cBhvr>
                                    </p:animEffect>
                                  </p:childTnLst>
                                </p:cTn>
                              </p:par>
                            </p:childTnLst>
                          </p:cTn>
                        </p:par>
                        <p:par>
                          <p:cTn id="23" fill="hold">
                            <p:stCondLst>
                              <p:cond delay="3000"/>
                            </p:stCondLst>
                            <p:childTnLst>
                              <p:par>
                                <p:cTn id="24" presetID="22" presetClass="entr" presetSubtype="2" fill="hold" nodeType="afterEffect">
                                  <p:stCondLst>
                                    <p:cond delay="0"/>
                                  </p:stCondLst>
                                  <p:childTnLst>
                                    <p:set>
                                      <p:cBhvr>
                                        <p:cTn id="25" dur="1" fill="hold">
                                          <p:stCondLst>
                                            <p:cond delay="0"/>
                                          </p:stCondLst>
                                        </p:cTn>
                                        <p:tgtEl>
                                          <p:spTgt spid="363527"/>
                                        </p:tgtEl>
                                        <p:attrNameLst>
                                          <p:attrName>style.visibility</p:attrName>
                                        </p:attrNameLst>
                                      </p:cBhvr>
                                      <p:to>
                                        <p:strVal val="visible"/>
                                      </p:to>
                                    </p:set>
                                    <p:animEffect transition="in" filter="wipe(right)">
                                      <p:cBhvr>
                                        <p:cTn id="26" dur="500"/>
                                        <p:tgtEl>
                                          <p:spTgt spid="363527"/>
                                        </p:tgtEl>
                                      </p:cBhvr>
                                    </p:animEffect>
                                  </p:childTnLst>
                                </p:cTn>
                              </p:par>
                            </p:childTnLst>
                          </p:cTn>
                        </p:par>
                        <p:par>
                          <p:cTn id="27" fill="hold">
                            <p:stCondLst>
                              <p:cond delay="3500"/>
                            </p:stCondLst>
                            <p:childTnLst>
                              <p:par>
                                <p:cTn id="28" presetID="22" presetClass="entr" presetSubtype="1" fill="hold" nodeType="afterEffect">
                                  <p:stCondLst>
                                    <p:cond delay="0"/>
                                  </p:stCondLst>
                                  <p:childTnLst>
                                    <p:set>
                                      <p:cBhvr>
                                        <p:cTn id="29" dur="1" fill="hold">
                                          <p:stCondLst>
                                            <p:cond delay="0"/>
                                          </p:stCondLst>
                                        </p:cTn>
                                        <p:tgtEl>
                                          <p:spTgt spid="363526"/>
                                        </p:tgtEl>
                                        <p:attrNameLst>
                                          <p:attrName>style.visibility</p:attrName>
                                        </p:attrNameLst>
                                      </p:cBhvr>
                                      <p:to>
                                        <p:strVal val="visible"/>
                                      </p:to>
                                    </p:set>
                                    <p:animEffect transition="in" filter="wipe(up)">
                                      <p:cBhvr>
                                        <p:cTn id="30" dur="500"/>
                                        <p:tgtEl>
                                          <p:spTgt spid="363526"/>
                                        </p:tgtEl>
                                      </p:cBhvr>
                                    </p:animEffect>
                                  </p:childTnLst>
                                </p:cTn>
                              </p:par>
                            </p:childTnLst>
                          </p:cTn>
                        </p:par>
                        <p:par>
                          <p:cTn id="31" fill="hold">
                            <p:stCondLst>
                              <p:cond delay="4000"/>
                            </p:stCondLst>
                            <p:childTnLst>
                              <p:par>
                                <p:cTn id="32" presetID="22" presetClass="entr" presetSubtype="8" fill="hold" nodeType="afterEffect">
                                  <p:stCondLst>
                                    <p:cond delay="0"/>
                                  </p:stCondLst>
                                  <p:childTnLst>
                                    <p:set>
                                      <p:cBhvr>
                                        <p:cTn id="33" dur="1" fill="hold">
                                          <p:stCondLst>
                                            <p:cond delay="0"/>
                                          </p:stCondLst>
                                        </p:cTn>
                                        <p:tgtEl>
                                          <p:spTgt spid="363536"/>
                                        </p:tgtEl>
                                        <p:attrNameLst>
                                          <p:attrName>style.visibility</p:attrName>
                                        </p:attrNameLst>
                                      </p:cBhvr>
                                      <p:to>
                                        <p:strVal val="visible"/>
                                      </p:to>
                                    </p:set>
                                    <p:animEffect transition="in" filter="wipe(left)">
                                      <p:cBhvr>
                                        <p:cTn id="34" dur="500"/>
                                        <p:tgtEl>
                                          <p:spTgt spid="363536"/>
                                        </p:tgtEl>
                                      </p:cBhvr>
                                    </p:animEffect>
                                  </p:childTnLst>
                                </p:cTn>
                              </p:par>
                            </p:childTnLst>
                          </p:cTn>
                        </p:par>
                        <p:par>
                          <p:cTn id="35" fill="hold">
                            <p:stCondLst>
                              <p:cond delay="4500"/>
                            </p:stCondLst>
                            <p:childTnLst>
                              <p:par>
                                <p:cTn id="36" presetID="22" presetClass="entr" presetSubtype="8" fill="hold" nodeType="afterEffect">
                                  <p:stCondLst>
                                    <p:cond delay="0"/>
                                  </p:stCondLst>
                                  <p:childTnLst>
                                    <p:set>
                                      <p:cBhvr>
                                        <p:cTn id="37" dur="1" fill="hold">
                                          <p:stCondLst>
                                            <p:cond delay="0"/>
                                          </p:stCondLst>
                                        </p:cTn>
                                        <p:tgtEl>
                                          <p:spTgt spid="363525"/>
                                        </p:tgtEl>
                                        <p:attrNameLst>
                                          <p:attrName>style.visibility</p:attrName>
                                        </p:attrNameLst>
                                      </p:cBhvr>
                                      <p:to>
                                        <p:strVal val="visible"/>
                                      </p:to>
                                    </p:set>
                                    <p:animEffect transition="in" filter="wipe(left)">
                                      <p:cBhvr>
                                        <p:cTn id="38" dur="500"/>
                                        <p:tgtEl>
                                          <p:spTgt spid="363525"/>
                                        </p:tgtEl>
                                      </p:cBhvr>
                                    </p:animEffect>
                                  </p:childTnLst>
                                </p:cTn>
                              </p:par>
                            </p:childTnLst>
                          </p:cTn>
                        </p:par>
                        <p:par>
                          <p:cTn id="39" fill="hold">
                            <p:stCondLst>
                              <p:cond delay="5000"/>
                            </p:stCondLst>
                            <p:childTnLst>
                              <p:par>
                                <p:cTn id="40" presetID="22" presetClass="entr" presetSubtype="8" fill="hold" nodeType="afterEffect">
                                  <p:stCondLst>
                                    <p:cond delay="0"/>
                                  </p:stCondLst>
                                  <p:childTnLst>
                                    <p:set>
                                      <p:cBhvr>
                                        <p:cTn id="41" dur="1" fill="hold">
                                          <p:stCondLst>
                                            <p:cond delay="0"/>
                                          </p:stCondLst>
                                        </p:cTn>
                                        <p:tgtEl>
                                          <p:spTgt spid="363524"/>
                                        </p:tgtEl>
                                        <p:attrNameLst>
                                          <p:attrName>style.visibility</p:attrName>
                                        </p:attrNameLst>
                                      </p:cBhvr>
                                      <p:to>
                                        <p:strVal val="visible"/>
                                      </p:to>
                                    </p:set>
                                    <p:animEffect transition="in" filter="wipe(left)">
                                      <p:cBhvr>
                                        <p:cTn id="42" dur="500"/>
                                        <p:tgtEl>
                                          <p:spTgt spid="363524"/>
                                        </p:tgtEl>
                                      </p:cBhvr>
                                    </p:animEffect>
                                  </p:childTnLst>
                                </p:cTn>
                              </p:par>
                            </p:childTnLst>
                          </p:cTn>
                        </p:par>
                        <p:par>
                          <p:cTn id="43" fill="hold">
                            <p:stCondLst>
                              <p:cond delay="5500"/>
                            </p:stCondLst>
                            <p:childTnLst>
                              <p:par>
                                <p:cTn id="44" presetID="1" presetClass="entr" presetSubtype="0" fill="hold" grpId="0" nodeType="afterEffect">
                                  <p:stCondLst>
                                    <p:cond delay="0"/>
                                  </p:stCondLst>
                                  <p:childTnLst>
                                    <p:set>
                                      <p:cBhvr>
                                        <p:cTn id="45" dur="1" fill="hold">
                                          <p:stCondLst>
                                            <p:cond delay="0"/>
                                          </p:stCondLst>
                                        </p:cTn>
                                        <p:tgtEl>
                                          <p:spTgt spid="3635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3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eaLnBrk="1" hangingPunct="1"/>
            <a:r>
              <a:rPr lang="zh-CN" altLang="en-US" smtClean="0"/>
              <a:t>电路交换</a:t>
            </a:r>
            <a:endParaRPr lang="zh-CN" altLang="en-US" smtClean="0"/>
          </a:p>
        </p:txBody>
      </p:sp>
      <p:sp>
        <p:nvSpPr>
          <p:cNvPr id="55299" name="Rectangle 3"/>
          <p:cNvSpPr>
            <a:spLocks noGrp="1" noChangeArrowheads="1"/>
          </p:cNvSpPr>
          <p:nvPr>
            <p:ph type="body" idx="4294967295"/>
          </p:nvPr>
        </p:nvSpPr>
        <p:spPr>
          <a:xfrm>
            <a:off x="942975" y="1295401"/>
            <a:ext cx="7772400" cy="1673225"/>
          </a:xfrm>
        </p:spPr>
        <p:txBody>
          <a:bodyPr/>
          <a:lstStyle/>
          <a:p>
            <a:pPr eaLnBrk="1" hangingPunct="1"/>
            <a:r>
              <a:rPr lang="en-US" altLang="zh-CN" sz="2800">
                <a:ea typeface="黑体" panose="02010609060101010101" pitchFamily="2" charset="-122"/>
              </a:rPr>
              <a:t>A </a:t>
            </a:r>
            <a:r>
              <a:rPr lang="zh-CN" altLang="en-US" sz="2800">
                <a:ea typeface="黑体" panose="02010609060101010101" pitchFamily="2" charset="-122"/>
              </a:rPr>
              <a:t>和 </a:t>
            </a:r>
            <a:r>
              <a:rPr lang="en-US" altLang="zh-CN" sz="2800">
                <a:ea typeface="黑体" panose="02010609060101010101" pitchFamily="2" charset="-122"/>
              </a:rPr>
              <a:t>B </a:t>
            </a:r>
            <a:r>
              <a:rPr lang="zh-CN" altLang="en-US" sz="2800">
                <a:ea typeface="黑体" panose="02010609060101010101" pitchFamily="2" charset="-122"/>
              </a:rPr>
              <a:t>通话经过四个交换机。</a:t>
            </a:r>
            <a:endParaRPr lang="zh-CN" altLang="en-US" sz="2800">
              <a:ea typeface="黑体" panose="02010609060101010101" pitchFamily="2" charset="-122"/>
            </a:endParaRPr>
          </a:p>
          <a:p>
            <a:pPr eaLnBrk="1" hangingPunct="1"/>
            <a:r>
              <a:rPr lang="zh-CN" altLang="en-US" sz="2800">
                <a:ea typeface="黑体" panose="02010609060101010101" pitchFamily="2" charset="-122"/>
              </a:rPr>
              <a:t>通话在 </a:t>
            </a:r>
            <a:r>
              <a:rPr lang="en-US" altLang="zh-CN" sz="2800">
                <a:ea typeface="黑体" panose="02010609060101010101" pitchFamily="2" charset="-122"/>
              </a:rPr>
              <a:t>A </a:t>
            </a:r>
            <a:r>
              <a:rPr lang="zh-CN" altLang="en-US" sz="2800">
                <a:ea typeface="黑体" panose="02010609060101010101" pitchFamily="2" charset="-122"/>
              </a:rPr>
              <a:t>到 </a:t>
            </a:r>
            <a:r>
              <a:rPr lang="en-US" altLang="zh-CN" sz="2800">
                <a:ea typeface="黑体" panose="02010609060101010101" pitchFamily="2" charset="-122"/>
              </a:rPr>
              <a:t>B </a:t>
            </a:r>
            <a:r>
              <a:rPr lang="zh-CN" altLang="en-US" sz="2800">
                <a:ea typeface="黑体" panose="02010609060101010101" pitchFamily="2" charset="-122"/>
              </a:rPr>
              <a:t>的连接上进行。</a:t>
            </a:r>
            <a:endParaRPr lang="zh-CN" altLang="en-US" sz="2800">
              <a:ea typeface="黑体" panose="02010609060101010101" pitchFamily="2" charset="-122"/>
            </a:endParaRPr>
          </a:p>
        </p:txBody>
      </p:sp>
      <p:sp>
        <p:nvSpPr>
          <p:cNvPr id="55300" name="Freeform 4"/>
          <p:cNvSpPr/>
          <p:nvPr/>
        </p:nvSpPr>
        <p:spPr bwMode="auto">
          <a:xfrm>
            <a:off x="1974851" y="4652964"/>
            <a:ext cx="212725" cy="325437"/>
          </a:xfrm>
          <a:custGeom>
            <a:avLst/>
            <a:gdLst>
              <a:gd name="T0" fmla="*/ 2147483647 w 136"/>
              <a:gd name="T1" fmla="*/ 0 h 210"/>
              <a:gd name="T2" fmla="*/ 2147483647 w 136"/>
              <a:gd name="T3" fmla="*/ 2147483647 h 210"/>
              <a:gd name="T4" fmla="*/ 2147483647 w 136"/>
              <a:gd name="T5" fmla="*/ 2147483647 h 210"/>
              <a:gd name="T6" fmla="*/ 2147483647 w 136"/>
              <a:gd name="T7" fmla="*/ 2147483647 h 210"/>
              <a:gd name="T8" fmla="*/ 2147483647 w 136"/>
              <a:gd name="T9" fmla="*/ 2147483647 h 210"/>
              <a:gd name="T10" fmla="*/ 2147483647 w 136"/>
              <a:gd name="T11" fmla="*/ 2147483647 h 210"/>
              <a:gd name="T12" fmla="*/ 2147483647 w 136"/>
              <a:gd name="T13" fmla="*/ 2147483647 h 210"/>
              <a:gd name="T14" fmla="*/ 0 w 136"/>
              <a:gd name="T15" fmla="*/ 2147483647 h 210"/>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210"/>
              <a:gd name="T26" fmla="*/ 136 w 136"/>
              <a:gd name="T27" fmla="*/ 210 h 2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210">
                <a:moveTo>
                  <a:pt x="9" y="0"/>
                </a:moveTo>
                <a:cubicBezTo>
                  <a:pt x="17" y="1"/>
                  <a:pt x="42" y="2"/>
                  <a:pt x="57" y="6"/>
                </a:cubicBezTo>
                <a:cubicBezTo>
                  <a:pt x="72" y="10"/>
                  <a:pt x="87" y="18"/>
                  <a:pt x="99" y="27"/>
                </a:cubicBezTo>
                <a:cubicBezTo>
                  <a:pt x="111" y="36"/>
                  <a:pt x="124" y="49"/>
                  <a:pt x="129" y="63"/>
                </a:cubicBezTo>
                <a:cubicBezTo>
                  <a:pt x="134" y="77"/>
                  <a:pt x="136" y="97"/>
                  <a:pt x="132" y="114"/>
                </a:cubicBezTo>
                <a:cubicBezTo>
                  <a:pt x="128" y="131"/>
                  <a:pt x="115" y="154"/>
                  <a:pt x="102" y="168"/>
                </a:cubicBezTo>
                <a:cubicBezTo>
                  <a:pt x="89" y="182"/>
                  <a:pt x="68" y="191"/>
                  <a:pt x="51" y="198"/>
                </a:cubicBezTo>
                <a:cubicBezTo>
                  <a:pt x="34" y="205"/>
                  <a:pt x="11" y="208"/>
                  <a:pt x="0" y="210"/>
                </a:cubicBezTo>
              </a:path>
            </a:pathLst>
          </a:cu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01" name="Line 5"/>
          <p:cNvSpPr>
            <a:spLocks noChangeShapeType="1"/>
          </p:cNvSpPr>
          <p:nvPr/>
        </p:nvSpPr>
        <p:spPr bwMode="auto">
          <a:xfrm flipV="1">
            <a:off x="1254125" y="4978400"/>
            <a:ext cx="711200" cy="4889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302" name="Line 6"/>
          <p:cNvSpPr>
            <a:spLocks noChangeShapeType="1"/>
          </p:cNvSpPr>
          <p:nvPr/>
        </p:nvSpPr>
        <p:spPr bwMode="auto">
          <a:xfrm flipV="1">
            <a:off x="1258888" y="4656138"/>
            <a:ext cx="711200" cy="1397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303" name="Line 7"/>
          <p:cNvSpPr>
            <a:spLocks noChangeShapeType="1"/>
          </p:cNvSpPr>
          <p:nvPr/>
        </p:nvSpPr>
        <p:spPr bwMode="auto">
          <a:xfrm flipV="1">
            <a:off x="7854950" y="4262438"/>
            <a:ext cx="927100" cy="2857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304" name="Line 8"/>
          <p:cNvSpPr>
            <a:spLocks noChangeShapeType="1"/>
          </p:cNvSpPr>
          <p:nvPr/>
        </p:nvSpPr>
        <p:spPr bwMode="auto">
          <a:xfrm>
            <a:off x="1112839" y="4148138"/>
            <a:ext cx="847725" cy="16986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305" name="Freeform 9"/>
          <p:cNvSpPr/>
          <p:nvPr/>
        </p:nvSpPr>
        <p:spPr bwMode="auto">
          <a:xfrm>
            <a:off x="1946275" y="3586163"/>
            <a:ext cx="5930900" cy="1524000"/>
          </a:xfrm>
          <a:custGeom>
            <a:avLst/>
            <a:gdLst>
              <a:gd name="T0" fmla="*/ 0 w 3776"/>
              <a:gd name="T1" fmla="*/ 2147483647 h 981"/>
              <a:gd name="T2" fmla="*/ 2147483647 w 3776"/>
              <a:gd name="T3" fmla="*/ 2147483647 h 981"/>
              <a:gd name="T4" fmla="*/ 2147483647 w 3776"/>
              <a:gd name="T5" fmla="*/ 2147483647 h 981"/>
              <a:gd name="T6" fmla="*/ 2147483647 w 3776"/>
              <a:gd name="T7" fmla="*/ 0 h 981"/>
              <a:gd name="T8" fmla="*/ 2147483647 w 3776"/>
              <a:gd name="T9" fmla="*/ 2147483647 h 981"/>
              <a:gd name="T10" fmla="*/ 2147483647 w 3776"/>
              <a:gd name="T11" fmla="*/ 2147483647 h 981"/>
              <a:gd name="T12" fmla="*/ 2147483647 w 3776"/>
              <a:gd name="T13" fmla="*/ 2147483647 h 981"/>
              <a:gd name="T14" fmla="*/ 2147483647 w 3776"/>
              <a:gd name="T15" fmla="*/ 2147483647 h 981"/>
              <a:gd name="T16" fmla="*/ 2147483647 w 3776"/>
              <a:gd name="T17" fmla="*/ 2147483647 h 981"/>
              <a:gd name="T18" fmla="*/ 2147483647 w 3776"/>
              <a:gd name="T19" fmla="*/ 2147483647 h 9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76"/>
              <a:gd name="T31" fmla="*/ 0 h 981"/>
              <a:gd name="T32" fmla="*/ 3776 w 3776"/>
              <a:gd name="T33" fmla="*/ 981 h 9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76" h="981">
                <a:moveTo>
                  <a:pt x="0" y="462"/>
                </a:moveTo>
                <a:lnTo>
                  <a:pt x="3" y="463"/>
                </a:lnTo>
                <a:lnTo>
                  <a:pt x="558" y="690"/>
                </a:lnTo>
                <a:lnTo>
                  <a:pt x="1167" y="0"/>
                </a:lnTo>
                <a:lnTo>
                  <a:pt x="1712" y="209"/>
                </a:lnTo>
                <a:lnTo>
                  <a:pt x="2167" y="754"/>
                </a:lnTo>
                <a:lnTo>
                  <a:pt x="2712" y="981"/>
                </a:lnTo>
                <a:lnTo>
                  <a:pt x="3230" y="500"/>
                </a:lnTo>
                <a:lnTo>
                  <a:pt x="3776" y="618"/>
                </a:lnTo>
                <a:lnTo>
                  <a:pt x="3766" y="608"/>
                </a:lnTo>
              </a:path>
            </a:pathLst>
          </a:cu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306" name="Rectangle 10"/>
          <p:cNvSpPr>
            <a:spLocks noChangeArrowheads="1"/>
          </p:cNvSpPr>
          <p:nvPr/>
        </p:nvSpPr>
        <p:spPr bwMode="auto">
          <a:xfrm>
            <a:off x="2008188" y="4130675"/>
            <a:ext cx="754062" cy="104298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5307" name="Oval 11"/>
          <p:cNvSpPr>
            <a:spLocks noChangeArrowheads="1"/>
          </p:cNvSpPr>
          <p:nvPr/>
        </p:nvSpPr>
        <p:spPr bwMode="auto">
          <a:xfrm>
            <a:off x="1914526" y="4260851"/>
            <a:ext cx="93663" cy="93663"/>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5308" name="Oval 12"/>
          <p:cNvSpPr>
            <a:spLocks noChangeArrowheads="1"/>
          </p:cNvSpPr>
          <p:nvPr/>
        </p:nvSpPr>
        <p:spPr bwMode="auto">
          <a:xfrm>
            <a:off x="1914526" y="4429126"/>
            <a:ext cx="93663" cy="92075"/>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5309" name="Oval 13"/>
          <p:cNvSpPr>
            <a:spLocks noChangeArrowheads="1"/>
          </p:cNvSpPr>
          <p:nvPr/>
        </p:nvSpPr>
        <p:spPr bwMode="auto">
          <a:xfrm>
            <a:off x="1914526" y="4605338"/>
            <a:ext cx="93663" cy="93662"/>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5310" name="Oval 14"/>
          <p:cNvSpPr>
            <a:spLocks noChangeArrowheads="1"/>
          </p:cNvSpPr>
          <p:nvPr/>
        </p:nvSpPr>
        <p:spPr bwMode="auto">
          <a:xfrm>
            <a:off x="1914526" y="4762500"/>
            <a:ext cx="93663" cy="95250"/>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5311" name="Oval 15"/>
          <p:cNvSpPr>
            <a:spLocks noChangeArrowheads="1"/>
          </p:cNvSpPr>
          <p:nvPr/>
        </p:nvSpPr>
        <p:spPr bwMode="auto">
          <a:xfrm>
            <a:off x="1914526" y="4930775"/>
            <a:ext cx="93663" cy="95250"/>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5312" name="Oval 16"/>
          <p:cNvSpPr>
            <a:spLocks noChangeArrowheads="1"/>
          </p:cNvSpPr>
          <p:nvPr/>
        </p:nvSpPr>
        <p:spPr bwMode="auto">
          <a:xfrm>
            <a:off x="2762251" y="4260851"/>
            <a:ext cx="93663" cy="93663"/>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5313" name="Oval 17"/>
          <p:cNvSpPr>
            <a:spLocks noChangeArrowheads="1"/>
          </p:cNvSpPr>
          <p:nvPr/>
        </p:nvSpPr>
        <p:spPr bwMode="auto">
          <a:xfrm>
            <a:off x="2762251" y="4429126"/>
            <a:ext cx="93663" cy="92075"/>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5314" name="Oval 18"/>
          <p:cNvSpPr>
            <a:spLocks noChangeArrowheads="1"/>
          </p:cNvSpPr>
          <p:nvPr/>
        </p:nvSpPr>
        <p:spPr bwMode="auto">
          <a:xfrm>
            <a:off x="2762251" y="4605338"/>
            <a:ext cx="93663" cy="93662"/>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5315" name="Oval 19"/>
          <p:cNvSpPr>
            <a:spLocks noChangeArrowheads="1"/>
          </p:cNvSpPr>
          <p:nvPr/>
        </p:nvSpPr>
        <p:spPr bwMode="auto">
          <a:xfrm>
            <a:off x="2762251" y="4762500"/>
            <a:ext cx="93663" cy="95250"/>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5316" name="Oval 20"/>
          <p:cNvSpPr>
            <a:spLocks noChangeArrowheads="1"/>
          </p:cNvSpPr>
          <p:nvPr/>
        </p:nvSpPr>
        <p:spPr bwMode="auto">
          <a:xfrm>
            <a:off x="2762251" y="4930775"/>
            <a:ext cx="93663" cy="95250"/>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5317" name="Rectangle 21"/>
          <p:cNvSpPr>
            <a:spLocks noChangeArrowheads="1"/>
          </p:cNvSpPr>
          <p:nvPr/>
        </p:nvSpPr>
        <p:spPr bwMode="auto">
          <a:xfrm>
            <a:off x="3817939" y="3233739"/>
            <a:ext cx="752475" cy="1044575"/>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5318" name="Oval 22"/>
          <p:cNvSpPr>
            <a:spLocks noChangeArrowheads="1"/>
          </p:cNvSpPr>
          <p:nvPr/>
        </p:nvSpPr>
        <p:spPr bwMode="auto">
          <a:xfrm>
            <a:off x="3722688" y="3365501"/>
            <a:ext cx="95250" cy="92075"/>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5319" name="Oval 23"/>
          <p:cNvSpPr>
            <a:spLocks noChangeArrowheads="1"/>
          </p:cNvSpPr>
          <p:nvPr/>
        </p:nvSpPr>
        <p:spPr bwMode="auto">
          <a:xfrm>
            <a:off x="3722688" y="3533776"/>
            <a:ext cx="95250" cy="92075"/>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5320" name="Oval 24"/>
          <p:cNvSpPr>
            <a:spLocks noChangeArrowheads="1"/>
          </p:cNvSpPr>
          <p:nvPr/>
        </p:nvSpPr>
        <p:spPr bwMode="auto">
          <a:xfrm>
            <a:off x="3722688" y="3711576"/>
            <a:ext cx="95250" cy="92075"/>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5321" name="Oval 25"/>
          <p:cNvSpPr>
            <a:spLocks noChangeArrowheads="1"/>
          </p:cNvSpPr>
          <p:nvPr/>
        </p:nvSpPr>
        <p:spPr bwMode="auto">
          <a:xfrm>
            <a:off x="3722688" y="3868738"/>
            <a:ext cx="95250" cy="93662"/>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5322" name="Oval 26"/>
          <p:cNvSpPr>
            <a:spLocks noChangeArrowheads="1"/>
          </p:cNvSpPr>
          <p:nvPr/>
        </p:nvSpPr>
        <p:spPr bwMode="auto">
          <a:xfrm>
            <a:off x="3722688" y="4037013"/>
            <a:ext cx="95250" cy="93662"/>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5323" name="Oval 27"/>
          <p:cNvSpPr>
            <a:spLocks noChangeArrowheads="1"/>
          </p:cNvSpPr>
          <p:nvPr/>
        </p:nvSpPr>
        <p:spPr bwMode="auto">
          <a:xfrm>
            <a:off x="4570413" y="3365501"/>
            <a:ext cx="95250" cy="92075"/>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5324" name="Oval 28"/>
          <p:cNvSpPr>
            <a:spLocks noChangeArrowheads="1"/>
          </p:cNvSpPr>
          <p:nvPr/>
        </p:nvSpPr>
        <p:spPr bwMode="auto">
          <a:xfrm>
            <a:off x="4570413" y="3533776"/>
            <a:ext cx="95250" cy="92075"/>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5325" name="Oval 29"/>
          <p:cNvSpPr>
            <a:spLocks noChangeArrowheads="1"/>
          </p:cNvSpPr>
          <p:nvPr/>
        </p:nvSpPr>
        <p:spPr bwMode="auto">
          <a:xfrm>
            <a:off x="4570413" y="3711576"/>
            <a:ext cx="95250" cy="92075"/>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5326" name="Oval 30"/>
          <p:cNvSpPr>
            <a:spLocks noChangeArrowheads="1"/>
          </p:cNvSpPr>
          <p:nvPr/>
        </p:nvSpPr>
        <p:spPr bwMode="auto">
          <a:xfrm>
            <a:off x="4570413" y="3868738"/>
            <a:ext cx="95250" cy="93662"/>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5327" name="Oval 31"/>
          <p:cNvSpPr>
            <a:spLocks noChangeArrowheads="1"/>
          </p:cNvSpPr>
          <p:nvPr/>
        </p:nvSpPr>
        <p:spPr bwMode="auto">
          <a:xfrm>
            <a:off x="4570413" y="4037013"/>
            <a:ext cx="95250" cy="93662"/>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5328" name="Rectangle 32"/>
          <p:cNvSpPr>
            <a:spLocks noChangeArrowheads="1"/>
          </p:cNvSpPr>
          <p:nvPr/>
        </p:nvSpPr>
        <p:spPr bwMode="auto">
          <a:xfrm>
            <a:off x="5400676" y="4578350"/>
            <a:ext cx="754063" cy="104298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5329" name="Oval 33"/>
          <p:cNvSpPr>
            <a:spLocks noChangeArrowheads="1"/>
          </p:cNvSpPr>
          <p:nvPr/>
        </p:nvSpPr>
        <p:spPr bwMode="auto">
          <a:xfrm>
            <a:off x="5305425" y="4708526"/>
            <a:ext cx="95250" cy="93663"/>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5330" name="Oval 34"/>
          <p:cNvSpPr>
            <a:spLocks noChangeArrowheads="1"/>
          </p:cNvSpPr>
          <p:nvPr/>
        </p:nvSpPr>
        <p:spPr bwMode="auto">
          <a:xfrm>
            <a:off x="5305425" y="4875213"/>
            <a:ext cx="95250" cy="93662"/>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5331" name="Oval 35"/>
          <p:cNvSpPr>
            <a:spLocks noChangeArrowheads="1"/>
          </p:cNvSpPr>
          <p:nvPr/>
        </p:nvSpPr>
        <p:spPr bwMode="auto">
          <a:xfrm>
            <a:off x="5305425" y="5053014"/>
            <a:ext cx="95250" cy="92075"/>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5332" name="Oval 36"/>
          <p:cNvSpPr>
            <a:spLocks noChangeArrowheads="1"/>
          </p:cNvSpPr>
          <p:nvPr/>
        </p:nvSpPr>
        <p:spPr bwMode="auto">
          <a:xfrm>
            <a:off x="5305425" y="5210175"/>
            <a:ext cx="95250" cy="95250"/>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5333" name="Oval 37"/>
          <p:cNvSpPr>
            <a:spLocks noChangeArrowheads="1"/>
          </p:cNvSpPr>
          <p:nvPr/>
        </p:nvSpPr>
        <p:spPr bwMode="auto">
          <a:xfrm>
            <a:off x="5305425" y="5378450"/>
            <a:ext cx="95250" cy="95250"/>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5334" name="Oval 38"/>
          <p:cNvSpPr>
            <a:spLocks noChangeArrowheads="1"/>
          </p:cNvSpPr>
          <p:nvPr/>
        </p:nvSpPr>
        <p:spPr bwMode="auto">
          <a:xfrm>
            <a:off x="6154738" y="4708526"/>
            <a:ext cx="93662" cy="93663"/>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5335" name="Oval 39"/>
          <p:cNvSpPr>
            <a:spLocks noChangeArrowheads="1"/>
          </p:cNvSpPr>
          <p:nvPr/>
        </p:nvSpPr>
        <p:spPr bwMode="auto">
          <a:xfrm>
            <a:off x="6154738" y="4875213"/>
            <a:ext cx="93662" cy="93662"/>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5336" name="Oval 40"/>
          <p:cNvSpPr>
            <a:spLocks noChangeArrowheads="1"/>
          </p:cNvSpPr>
          <p:nvPr/>
        </p:nvSpPr>
        <p:spPr bwMode="auto">
          <a:xfrm>
            <a:off x="6154738" y="5053014"/>
            <a:ext cx="93662" cy="92075"/>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5337" name="Oval 41"/>
          <p:cNvSpPr>
            <a:spLocks noChangeArrowheads="1"/>
          </p:cNvSpPr>
          <p:nvPr/>
        </p:nvSpPr>
        <p:spPr bwMode="auto">
          <a:xfrm>
            <a:off x="6154738" y="5210175"/>
            <a:ext cx="93662" cy="95250"/>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5338" name="Oval 42"/>
          <p:cNvSpPr>
            <a:spLocks noChangeArrowheads="1"/>
          </p:cNvSpPr>
          <p:nvPr/>
        </p:nvSpPr>
        <p:spPr bwMode="auto">
          <a:xfrm>
            <a:off x="6154738" y="5378450"/>
            <a:ext cx="93662" cy="95250"/>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5339" name="Text Box 43"/>
          <p:cNvSpPr txBox="1">
            <a:spLocks noChangeArrowheads="1"/>
          </p:cNvSpPr>
          <p:nvPr/>
        </p:nvSpPr>
        <p:spPr bwMode="auto">
          <a:xfrm>
            <a:off x="706439" y="3681413"/>
            <a:ext cx="7905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en-US" altLang="zh-CN" sz="4400" b="0">
                <a:latin typeface="Wingdings" panose="05000000000000000000" pitchFamily="2" charset="2"/>
                <a:ea typeface="宋体" panose="02010600030101010101" pitchFamily="2" charset="-122"/>
              </a:rPr>
              <a:t>(</a:t>
            </a:r>
            <a:endParaRPr lang="en-US" altLang="zh-CN" sz="4400" b="0">
              <a:latin typeface="Wingdings" panose="05000000000000000000" pitchFamily="2" charset="2"/>
              <a:ea typeface="宋体" panose="02010600030101010101" pitchFamily="2" charset="-122"/>
            </a:endParaRPr>
          </a:p>
        </p:txBody>
      </p:sp>
      <p:sp>
        <p:nvSpPr>
          <p:cNvPr id="55340" name="Text Box 44"/>
          <p:cNvSpPr txBox="1">
            <a:spLocks noChangeArrowheads="1"/>
          </p:cNvSpPr>
          <p:nvPr/>
        </p:nvSpPr>
        <p:spPr bwMode="auto">
          <a:xfrm>
            <a:off x="8550276" y="3757614"/>
            <a:ext cx="79701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en-US" altLang="zh-CN" sz="4400" b="0">
                <a:latin typeface="Wingdings" panose="05000000000000000000" pitchFamily="2" charset="2"/>
                <a:ea typeface="宋体" panose="02010600030101010101" pitchFamily="2" charset="-122"/>
              </a:rPr>
              <a:t>(</a:t>
            </a:r>
            <a:endParaRPr lang="en-US" altLang="zh-CN" sz="4400" b="0">
              <a:latin typeface="Wingdings" panose="05000000000000000000" pitchFamily="2" charset="2"/>
              <a:ea typeface="宋体" panose="02010600030101010101" pitchFamily="2" charset="-122"/>
            </a:endParaRPr>
          </a:p>
        </p:txBody>
      </p:sp>
      <p:sp>
        <p:nvSpPr>
          <p:cNvPr id="55341" name="Rectangle 45"/>
          <p:cNvSpPr>
            <a:spLocks noChangeArrowheads="1"/>
          </p:cNvSpPr>
          <p:nvPr/>
        </p:nvSpPr>
        <p:spPr bwMode="auto">
          <a:xfrm>
            <a:off x="7059613" y="3681414"/>
            <a:ext cx="754062" cy="1044575"/>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5342" name="Oval 46"/>
          <p:cNvSpPr>
            <a:spLocks noChangeArrowheads="1"/>
          </p:cNvSpPr>
          <p:nvPr/>
        </p:nvSpPr>
        <p:spPr bwMode="auto">
          <a:xfrm>
            <a:off x="6964363" y="3813176"/>
            <a:ext cx="95250" cy="92075"/>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5343" name="Oval 47"/>
          <p:cNvSpPr>
            <a:spLocks noChangeArrowheads="1"/>
          </p:cNvSpPr>
          <p:nvPr/>
        </p:nvSpPr>
        <p:spPr bwMode="auto">
          <a:xfrm>
            <a:off x="6964363" y="3981451"/>
            <a:ext cx="95250" cy="92075"/>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5344" name="Oval 48"/>
          <p:cNvSpPr>
            <a:spLocks noChangeArrowheads="1"/>
          </p:cNvSpPr>
          <p:nvPr/>
        </p:nvSpPr>
        <p:spPr bwMode="auto">
          <a:xfrm>
            <a:off x="6964363" y="4159251"/>
            <a:ext cx="95250" cy="92075"/>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5345" name="Oval 49"/>
          <p:cNvSpPr>
            <a:spLocks noChangeArrowheads="1"/>
          </p:cNvSpPr>
          <p:nvPr/>
        </p:nvSpPr>
        <p:spPr bwMode="auto">
          <a:xfrm>
            <a:off x="6964363" y="4316413"/>
            <a:ext cx="95250" cy="93662"/>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5346" name="Oval 50"/>
          <p:cNvSpPr>
            <a:spLocks noChangeArrowheads="1"/>
          </p:cNvSpPr>
          <p:nvPr/>
        </p:nvSpPr>
        <p:spPr bwMode="auto">
          <a:xfrm>
            <a:off x="6964363" y="4484688"/>
            <a:ext cx="95250" cy="93662"/>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5347" name="Oval 51"/>
          <p:cNvSpPr>
            <a:spLocks noChangeArrowheads="1"/>
          </p:cNvSpPr>
          <p:nvPr/>
        </p:nvSpPr>
        <p:spPr bwMode="auto">
          <a:xfrm>
            <a:off x="7813676" y="3813176"/>
            <a:ext cx="93663" cy="92075"/>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5348" name="Oval 52"/>
          <p:cNvSpPr>
            <a:spLocks noChangeArrowheads="1"/>
          </p:cNvSpPr>
          <p:nvPr/>
        </p:nvSpPr>
        <p:spPr bwMode="auto">
          <a:xfrm>
            <a:off x="7813676" y="3981451"/>
            <a:ext cx="93663" cy="92075"/>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5349" name="Oval 53"/>
          <p:cNvSpPr>
            <a:spLocks noChangeArrowheads="1"/>
          </p:cNvSpPr>
          <p:nvPr/>
        </p:nvSpPr>
        <p:spPr bwMode="auto">
          <a:xfrm>
            <a:off x="7813676" y="4159251"/>
            <a:ext cx="93663" cy="92075"/>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5350" name="Oval 54"/>
          <p:cNvSpPr>
            <a:spLocks noChangeArrowheads="1"/>
          </p:cNvSpPr>
          <p:nvPr/>
        </p:nvSpPr>
        <p:spPr bwMode="auto">
          <a:xfrm>
            <a:off x="7813676" y="4316413"/>
            <a:ext cx="93663" cy="93662"/>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5351" name="Oval 55"/>
          <p:cNvSpPr>
            <a:spLocks noChangeArrowheads="1"/>
          </p:cNvSpPr>
          <p:nvPr/>
        </p:nvSpPr>
        <p:spPr bwMode="auto">
          <a:xfrm>
            <a:off x="7813676" y="4484688"/>
            <a:ext cx="93663" cy="93662"/>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5352" name="Line 56"/>
          <p:cNvSpPr>
            <a:spLocks noChangeShapeType="1"/>
          </p:cNvSpPr>
          <p:nvPr/>
        </p:nvSpPr>
        <p:spPr bwMode="auto">
          <a:xfrm flipH="1">
            <a:off x="1601788" y="3692526"/>
            <a:ext cx="127000" cy="561975"/>
          </a:xfrm>
          <a:prstGeom prst="line">
            <a:avLst/>
          </a:prstGeom>
          <a:noFill/>
          <a:ln w="9525">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53" name="Line 57"/>
          <p:cNvSpPr>
            <a:spLocks noChangeShapeType="1"/>
          </p:cNvSpPr>
          <p:nvPr/>
        </p:nvSpPr>
        <p:spPr bwMode="auto">
          <a:xfrm flipH="1" flipV="1">
            <a:off x="8321675" y="4429125"/>
            <a:ext cx="184150" cy="484188"/>
          </a:xfrm>
          <a:prstGeom prst="line">
            <a:avLst/>
          </a:prstGeom>
          <a:noFill/>
          <a:ln w="9525">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54" name="Line 58"/>
          <p:cNvSpPr>
            <a:spLocks noChangeShapeType="1"/>
          </p:cNvSpPr>
          <p:nvPr/>
        </p:nvSpPr>
        <p:spPr bwMode="auto">
          <a:xfrm flipH="1">
            <a:off x="5080001" y="3757613"/>
            <a:ext cx="677863" cy="596900"/>
          </a:xfrm>
          <a:prstGeom prst="line">
            <a:avLst/>
          </a:prstGeom>
          <a:noFill/>
          <a:ln w="9525">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55" name="Line 59"/>
          <p:cNvSpPr>
            <a:spLocks noChangeShapeType="1"/>
          </p:cNvSpPr>
          <p:nvPr/>
        </p:nvSpPr>
        <p:spPr bwMode="auto">
          <a:xfrm>
            <a:off x="6135688" y="3757614"/>
            <a:ext cx="468312" cy="936625"/>
          </a:xfrm>
          <a:prstGeom prst="line">
            <a:avLst/>
          </a:prstGeom>
          <a:noFill/>
          <a:ln w="9525">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56" name="Line 60"/>
          <p:cNvSpPr>
            <a:spLocks noChangeShapeType="1"/>
          </p:cNvSpPr>
          <p:nvPr/>
        </p:nvSpPr>
        <p:spPr bwMode="auto">
          <a:xfrm>
            <a:off x="3044826" y="3384551"/>
            <a:ext cx="161925" cy="765175"/>
          </a:xfrm>
          <a:prstGeom prst="line">
            <a:avLst/>
          </a:prstGeom>
          <a:noFill/>
          <a:ln w="9525">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57" name="Text Box 61"/>
          <p:cNvSpPr txBox="1">
            <a:spLocks noChangeArrowheads="1"/>
          </p:cNvSpPr>
          <p:nvPr/>
        </p:nvSpPr>
        <p:spPr bwMode="auto">
          <a:xfrm>
            <a:off x="830264" y="4278313"/>
            <a:ext cx="7905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en-US" altLang="zh-CN" sz="4400" b="0">
                <a:latin typeface="Wingdings" panose="05000000000000000000" pitchFamily="2" charset="2"/>
                <a:ea typeface="宋体" panose="02010600030101010101" pitchFamily="2" charset="-122"/>
              </a:rPr>
              <a:t>(</a:t>
            </a:r>
            <a:endParaRPr lang="en-US" altLang="zh-CN" sz="4400" b="0">
              <a:latin typeface="Wingdings" panose="05000000000000000000" pitchFamily="2" charset="2"/>
              <a:ea typeface="宋体" panose="02010600030101010101" pitchFamily="2" charset="-122"/>
            </a:endParaRPr>
          </a:p>
        </p:txBody>
      </p:sp>
      <p:sp>
        <p:nvSpPr>
          <p:cNvPr id="55358" name="Text Box 62"/>
          <p:cNvSpPr txBox="1">
            <a:spLocks noChangeArrowheads="1"/>
          </p:cNvSpPr>
          <p:nvPr/>
        </p:nvSpPr>
        <p:spPr bwMode="auto">
          <a:xfrm>
            <a:off x="830264" y="4951413"/>
            <a:ext cx="7905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en-US" altLang="zh-CN" sz="4400" b="0">
                <a:latin typeface="Wingdings" panose="05000000000000000000" pitchFamily="2" charset="2"/>
                <a:ea typeface="宋体" panose="02010600030101010101" pitchFamily="2" charset="-122"/>
              </a:rPr>
              <a:t>(</a:t>
            </a:r>
            <a:endParaRPr lang="en-US" altLang="zh-CN" sz="4400" b="0">
              <a:latin typeface="Wingdings" panose="05000000000000000000" pitchFamily="2" charset="2"/>
              <a:ea typeface="宋体" panose="02010600030101010101" pitchFamily="2" charset="-122"/>
            </a:endParaRPr>
          </a:p>
        </p:txBody>
      </p:sp>
      <p:sp>
        <p:nvSpPr>
          <p:cNvPr id="55359" name="Text Box 63"/>
          <p:cNvSpPr txBox="1">
            <a:spLocks noChangeArrowheads="1"/>
          </p:cNvSpPr>
          <p:nvPr/>
        </p:nvSpPr>
        <p:spPr bwMode="auto">
          <a:xfrm>
            <a:off x="1936750" y="3733801"/>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zh-CN" altLang="en-US" sz="2000" b="0">
                <a:solidFill>
                  <a:srgbClr val="333399"/>
                </a:solidFill>
                <a:latin typeface="Times New Roman" panose="02020603050405020304" pitchFamily="18" charset="0"/>
                <a:ea typeface="华文楷体" panose="02010600040101010101" pitchFamily="2" charset="-122"/>
              </a:rPr>
              <a:t>交换机</a:t>
            </a:r>
            <a:endParaRPr lang="zh-CN" altLang="en-US" sz="2000" b="0">
              <a:solidFill>
                <a:srgbClr val="333399"/>
              </a:solidFill>
              <a:latin typeface="Times New Roman" panose="02020603050405020304" pitchFamily="18" charset="0"/>
              <a:ea typeface="华文楷体" panose="02010600040101010101" pitchFamily="2" charset="-122"/>
            </a:endParaRPr>
          </a:p>
        </p:txBody>
      </p:sp>
      <p:sp>
        <p:nvSpPr>
          <p:cNvPr id="55360" name="Text Box 64"/>
          <p:cNvSpPr txBox="1">
            <a:spLocks noChangeArrowheads="1"/>
          </p:cNvSpPr>
          <p:nvPr/>
        </p:nvSpPr>
        <p:spPr bwMode="auto">
          <a:xfrm>
            <a:off x="3729038" y="2852739"/>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zh-CN" altLang="en-US" sz="2000" b="0">
                <a:solidFill>
                  <a:srgbClr val="333399"/>
                </a:solidFill>
                <a:latin typeface="Times New Roman" panose="02020603050405020304" pitchFamily="18" charset="0"/>
                <a:ea typeface="华文楷体" panose="02010600040101010101" pitchFamily="2" charset="-122"/>
              </a:rPr>
              <a:t>交换机</a:t>
            </a:r>
            <a:endParaRPr lang="zh-CN" altLang="en-US" sz="2000" b="0">
              <a:solidFill>
                <a:srgbClr val="333399"/>
              </a:solidFill>
              <a:latin typeface="Times New Roman" panose="02020603050405020304" pitchFamily="18" charset="0"/>
              <a:ea typeface="华文楷体" panose="02010600040101010101" pitchFamily="2" charset="-122"/>
            </a:endParaRPr>
          </a:p>
        </p:txBody>
      </p:sp>
      <p:sp>
        <p:nvSpPr>
          <p:cNvPr id="55361" name="Text Box 65"/>
          <p:cNvSpPr txBox="1">
            <a:spLocks noChangeArrowheads="1"/>
          </p:cNvSpPr>
          <p:nvPr/>
        </p:nvSpPr>
        <p:spPr bwMode="auto">
          <a:xfrm>
            <a:off x="5330825" y="4192589"/>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zh-CN" altLang="en-US" sz="2000" b="0">
                <a:solidFill>
                  <a:srgbClr val="333399"/>
                </a:solidFill>
                <a:latin typeface="Times New Roman" panose="02020603050405020304" pitchFamily="18" charset="0"/>
                <a:ea typeface="华文楷体" panose="02010600040101010101" pitchFamily="2" charset="-122"/>
              </a:rPr>
              <a:t>交换机</a:t>
            </a:r>
            <a:endParaRPr lang="zh-CN" altLang="en-US" sz="2000" b="0">
              <a:solidFill>
                <a:srgbClr val="333399"/>
              </a:solidFill>
              <a:latin typeface="Times New Roman" panose="02020603050405020304" pitchFamily="18" charset="0"/>
              <a:ea typeface="华文楷体" panose="02010600040101010101" pitchFamily="2" charset="-122"/>
            </a:endParaRPr>
          </a:p>
        </p:txBody>
      </p:sp>
      <p:sp>
        <p:nvSpPr>
          <p:cNvPr id="55362" name="Text Box 66"/>
          <p:cNvSpPr txBox="1">
            <a:spLocks noChangeArrowheads="1"/>
          </p:cNvSpPr>
          <p:nvPr/>
        </p:nvSpPr>
        <p:spPr bwMode="auto">
          <a:xfrm>
            <a:off x="6935788" y="3281364"/>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zh-CN" altLang="en-US" sz="2000" b="0">
                <a:solidFill>
                  <a:srgbClr val="333399"/>
                </a:solidFill>
                <a:latin typeface="Times New Roman" panose="02020603050405020304" pitchFamily="18" charset="0"/>
                <a:ea typeface="华文楷体" panose="02010600040101010101" pitchFamily="2" charset="-122"/>
              </a:rPr>
              <a:t>交换机</a:t>
            </a:r>
            <a:endParaRPr lang="zh-CN" altLang="en-US" sz="2000" b="0">
              <a:solidFill>
                <a:srgbClr val="333399"/>
              </a:solidFill>
              <a:latin typeface="Times New Roman" panose="02020603050405020304" pitchFamily="18" charset="0"/>
              <a:ea typeface="华文楷体" panose="02010600040101010101" pitchFamily="2" charset="-122"/>
            </a:endParaRPr>
          </a:p>
        </p:txBody>
      </p:sp>
      <p:sp>
        <p:nvSpPr>
          <p:cNvPr id="55363" name="Text Box 67"/>
          <p:cNvSpPr txBox="1">
            <a:spLocks noChangeArrowheads="1"/>
          </p:cNvSpPr>
          <p:nvPr/>
        </p:nvSpPr>
        <p:spPr bwMode="auto">
          <a:xfrm>
            <a:off x="1358900" y="3327401"/>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zh-CN" altLang="en-US" sz="2000" b="0">
                <a:solidFill>
                  <a:srgbClr val="333399"/>
                </a:solidFill>
                <a:latin typeface="Times New Roman" panose="02020603050405020304" pitchFamily="18" charset="0"/>
                <a:ea typeface="华文楷体" panose="02010600040101010101" pitchFamily="2" charset="-122"/>
              </a:rPr>
              <a:t>用户线</a:t>
            </a:r>
            <a:endParaRPr lang="zh-CN" altLang="en-US" sz="2000" b="0">
              <a:solidFill>
                <a:srgbClr val="333399"/>
              </a:solidFill>
              <a:latin typeface="Times New Roman" panose="02020603050405020304" pitchFamily="18" charset="0"/>
              <a:ea typeface="华文楷体" panose="02010600040101010101" pitchFamily="2" charset="-122"/>
            </a:endParaRPr>
          </a:p>
        </p:txBody>
      </p:sp>
      <p:sp>
        <p:nvSpPr>
          <p:cNvPr id="55364" name="Text Box 68"/>
          <p:cNvSpPr txBox="1">
            <a:spLocks noChangeArrowheads="1"/>
          </p:cNvSpPr>
          <p:nvPr/>
        </p:nvSpPr>
        <p:spPr bwMode="auto">
          <a:xfrm>
            <a:off x="8097838" y="4876801"/>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zh-CN" altLang="en-US" sz="2000" b="0">
                <a:solidFill>
                  <a:srgbClr val="333399"/>
                </a:solidFill>
                <a:latin typeface="Times New Roman" panose="02020603050405020304" pitchFamily="18" charset="0"/>
                <a:ea typeface="华文楷体" panose="02010600040101010101" pitchFamily="2" charset="-122"/>
              </a:rPr>
              <a:t>用户线</a:t>
            </a:r>
            <a:endParaRPr lang="zh-CN" altLang="en-US" sz="2000" b="0">
              <a:solidFill>
                <a:srgbClr val="333399"/>
              </a:solidFill>
              <a:latin typeface="Times New Roman" panose="02020603050405020304" pitchFamily="18" charset="0"/>
              <a:ea typeface="华文楷体" panose="02010600040101010101" pitchFamily="2" charset="-122"/>
            </a:endParaRPr>
          </a:p>
        </p:txBody>
      </p:sp>
      <p:sp>
        <p:nvSpPr>
          <p:cNvPr id="55365" name="Text Box 69"/>
          <p:cNvSpPr txBox="1">
            <a:spLocks noChangeArrowheads="1"/>
          </p:cNvSpPr>
          <p:nvPr/>
        </p:nvSpPr>
        <p:spPr bwMode="auto">
          <a:xfrm>
            <a:off x="5608638" y="3386139"/>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zh-CN" altLang="en-US" sz="2000" b="0">
                <a:solidFill>
                  <a:srgbClr val="333399"/>
                </a:solidFill>
                <a:latin typeface="Times New Roman" panose="02020603050405020304" pitchFamily="18" charset="0"/>
                <a:ea typeface="华文楷体" panose="02010600040101010101" pitchFamily="2" charset="-122"/>
              </a:rPr>
              <a:t>中继线</a:t>
            </a:r>
            <a:endParaRPr lang="zh-CN" altLang="en-US" sz="2000" b="0">
              <a:solidFill>
                <a:srgbClr val="333399"/>
              </a:solidFill>
              <a:latin typeface="Times New Roman" panose="02020603050405020304" pitchFamily="18" charset="0"/>
              <a:ea typeface="华文楷体" panose="02010600040101010101" pitchFamily="2" charset="-122"/>
            </a:endParaRPr>
          </a:p>
        </p:txBody>
      </p:sp>
      <p:sp>
        <p:nvSpPr>
          <p:cNvPr id="55366" name="Text Box 70"/>
          <p:cNvSpPr txBox="1">
            <a:spLocks noChangeArrowheads="1"/>
          </p:cNvSpPr>
          <p:nvPr/>
        </p:nvSpPr>
        <p:spPr bwMode="auto">
          <a:xfrm>
            <a:off x="2592388" y="3014664"/>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zh-CN" altLang="en-US" sz="2000" b="0">
                <a:solidFill>
                  <a:srgbClr val="333399"/>
                </a:solidFill>
                <a:latin typeface="Times New Roman" panose="02020603050405020304" pitchFamily="18" charset="0"/>
                <a:ea typeface="华文楷体" panose="02010600040101010101" pitchFamily="2" charset="-122"/>
              </a:rPr>
              <a:t>中继线</a:t>
            </a:r>
            <a:endParaRPr lang="zh-CN" altLang="en-US" sz="2000" b="0">
              <a:solidFill>
                <a:srgbClr val="333399"/>
              </a:solidFill>
              <a:latin typeface="Times New Roman" panose="02020603050405020304" pitchFamily="18" charset="0"/>
              <a:ea typeface="华文楷体" panose="02010600040101010101" pitchFamily="2" charset="-122"/>
            </a:endParaRPr>
          </a:p>
        </p:txBody>
      </p:sp>
      <p:sp>
        <p:nvSpPr>
          <p:cNvPr id="55367" name="Text Box 71"/>
          <p:cNvSpPr txBox="1">
            <a:spLocks noChangeArrowheads="1"/>
          </p:cNvSpPr>
          <p:nvPr/>
        </p:nvSpPr>
        <p:spPr bwMode="auto">
          <a:xfrm>
            <a:off x="8743951" y="3521076"/>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en-US" altLang="zh-CN" sz="2000" b="0">
                <a:solidFill>
                  <a:srgbClr val="333399"/>
                </a:solidFill>
                <a:latin typeface="Arial" panose="020B0604020202020204" pitchFamily="34" charset="0"/>
                <a:ea typeface="宋体" panose="02010600030101010101" pitchFamily="2" charset="-122"/>
              </a:rPr>
              <a:t>B</a:t>
            </a:r>
            <a:endParaRPr lang="en-US" altLang="zh-CN" sz="2000" b="0">
              <a:solidFill>
                <a:srgbClr val="333399"/>
              </a:solidFill>
              <a:latin typeface="Arial" panose="020B0604020202020204" pitchFamily="34" charset="0"/>
              <a:ea typeface="宋体" panose="02010600030101010101" pitchFamily="2" charset="-122"/>
            </a:endParaRPr>
          </a:p>
        </p:txBody>
      </p:sp>
      <p:sp>
        <p:nvSpPr>
          <p:cNvPr id="55368" name="Text Box 72"/>
          <p:cNvSpPr txBox="1">
            <a:spLocks noChangeArrowheads="1"/>
          </p:cNvSpPr>
          <p:nvPr/>
        </p:nvSpPr>
        <p:spPr bwMode="auto">
          <a:xfrm>
            <a:off x="663575" y="5091114"/>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en-US" altLang="zh-CN" sz="2000" b="0">
                <a:solidFill>
                  <a:srgbClr val="333399"/>
                </a:solidFill>
                <a:latin typeface="Arial" panose="020B0604020202020204" pitchFamily="34" charset="0"/>
                <a:ea typeface="宋体" panose="02010600030101010101" pitchFamily="2" charset="-122"/>
              </a:rPr>
              <a:t>D</a:t>
            </a:r>
            <a:endParaRPr lang="en-US" altLang="zh-CN" sz="2000" b="0">
              <a:solidFill>
                <a:srgbClr val="333399"/>
              </a:solidFill>
              <a:latin typeface="Arial" panose="020B0604020202020204" pitchFamily="34" charset="0"/>
              <a:ea typeface="宋体" panose="02010600030101010101" pitchFamily="2" charset="-122"/>
            </a:endParaRPr>
          </a:p>
        </p:txBody>
      </p:sp>
      <p:sp>
        <p:nvSpPr>
          <p:cNvPr id="55369" name="Text Box 73"/>
          <p:cNvSpPr txBox="1">
            <a:spLocks noChangeArrowheads="1"/>
          </p:cNvSpPr>
          <p:nvPr/>
        </p:nvSpPr>
        <p:spPr bwMode="auto">
          <a:xfrm>
            <a:off x="631825" y="4394201"/>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en-US" altLang="zh-CN" sz="2000" b="0">
                <a:solidFill>
                  <a:srgbClr val="333399"/>
                </a:solidFill>
                <a:latin typeface="Arial" panose="020B0604020202020204" pitchFamily="34" charset="0"/>
                <a:ea typeface="宋体" panose="02010600030101010101" pitchFamily="2" charset="-122"/>
              </a:rPr>
              <a:t>C</a:t>
            </a:r>
            <a:endParaRPr lang="en-US" altLang="zh-CN" sz="2000" b="0">
              <a:solidFill>
                <a:srgbClr val="333399"/>
              </a:solidFill>
              <a:latin typeface="Arial" panose="020B0604020202020204" pitchFamily="34" charset="0"/>
              <a:ea typeface="宋体" panose="02010600030101010101" pitchFamily="2" charset="-122"/>
            </a:endParaRPr>
          </a:p>
        </p:txBody>
      </p:sp>
      <p:sp>
        <p:nvSpPr>
          <p:cNvPr id="55370" name="Text Box 74"/>
          <p:cNvSpPr txBox="1">
            <a:spLocks noChangeArrowheads="1"/>
          </p:cNvSpPr>
          <p:nvPr/>
        </p:nvSpPr>
        <p:spPr bwMode="auto">
          <a:xfrm>
            <a:off x="955676" y="3448051"/>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en-US" altLang="zh-CN" sz="2000" b="0">
                <a:solidFill>
                  <a:srgbClr val="333399"/>
                </a:solidFill>
                <a:latin typeface="Arial" panose="020B0604020202020204" pitchFamily="34" charset="0"/>
                <a:ea typeface="宋体" panose="02010600030101010101" pitchFamily="2" charset="-122"/>
              </a:rPr>
              <a:t>A</a:t>
            </a:r>
            <a:endParaRPr lang="en-US" altLang="zh-CN" sz="2000" b="0">
              <a:solidFill>
                <a:srgbClr val="333399"/>
              </a:solidFill>
              <a:latin typeface="Arial" panose="020B0604020202020204" pitchFamily="34" charset="0"/>
              <a:ea typeface="宋体" panose="02010600030101010101" pitchFamily="2" charset="-122"/>
            </a:endParaRPr>
          </a:p>
        </p:txBody>
      </p:sp>
      <p:sp>
        <p:nvSpPr>
          <p:cNvPr id="484427" name="Freeform 75"/>
          <p:cNvSpPr/>
          <p:nvPr/>
        </p:nvSpPr>
        <p:spPr bwMode="auto">
          <a:xfrm>
            <a:off x="1208088" y="3581400"/>
            <a:ext cx="7561262" cy="1524000"/>
          </a:xfrm>
          <a:custGeom>
            <a:avLst/>
            <a:gdLst>
              <a:gd name="T0" fmla="*/ 0 w 4763"/>
              <a:gd name="T1" fmla="*/ 2147483647 h 960"/>
              <a:gd name="T2" fmla="*/ 2147483647 w 4763"/>
              <a:gd name="T3" fmla="*/ 2147483647 h 960"/>
              <a:gd name="T4" fmla="*/ 2147483647 w 4763"/>
              <a:gd name="T5" fmla="*/ 2147483647 h 960"/>
              <a:gd name="T6" fmla="*/ 2147483647 w 4763"/>
              <a:gd name="T7" fmla="*/ 0 h 960"/>
              <a:gd name="T8" fmla="*/ 2147483647 w 4763"/>
              <a:gd name="T9" fmla="*/ 2147483647 h 960"/>
              <a:gd name="T10" fmla="*/ 2147483647 w 4763"/>
              <a:gd name="T11" fmla="*/ 2147483647 h 960"/>
              <a:gd name="T12" fmla="*/ 2147483647 w 4763"/>
              <a:gd name="T13" fmla="*/ 2147483647 h 960"/>
              <a:gd name="T14" fmla="*/ 2147483647 w 4763"/>
              <a:gd name="T15" fmla="*/ 2147483647 h 960"/>
              <a:gd name="T16" fmla="*/ 2147483647 w 4763"/>
              <a:gd name="T17" fmla="*/ 2147483647 h 960"/>
              <a:gd name="T18" fmla="*/ 2147483647 w 4763"/>
              <a:gd name="T19" fmla="*/ 2147483647 h 9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63"/>
              <a:gd name="T31" fmla="*/ 0 h 960"/>
              <a:gd name="T32" fmla="*/ 4763 w 4763"/>
              <a:gd name="T33" fmla="*/ 960 h 9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63" h="960">
                <a:moveTo>
                  <a:pt x="0" y="345"/>
                </a:moveTo>
                <a:lnTo>
                  <a:pt x="476" y="448"/>
                </a:lnTo>
                <a:lnTo>
                  <a:pt x="1006" y="686"/>
                </a:lnTo>
                <a:lnTo>
                  <a:pt x="1609" y="0"/>
                </a:lnTo>
                <a:lnTo>
                  <a:pt x="2158" y="211"/>
                </a:lnTo>
                <a:lnTo>
                  <a:pt x="2606" y="750"/>
                </a:lnTo>
                <a:lnTo>
                  <a:pt x="3145" y="960"/>
                </a:lnTo>
                <a:lnTo>
                  <a:pt x="3657" y="485"/>
                </a:lnTo>
                <a:lnTo>
                  <a:pt x="4197" y="604"/>
                </a:lnTo>
                <a:lnTo>
                  <a:pt x="4763" y="436"/>
                </a:lnTo>
              </a:path>
            </a:pathLst>
          </a:custGeom>
          <a:noFill/>
          <a:ln w="76200">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84427"/>
                                        </p:tgtEl>
                                        <p:attrNameLst>
                                          <p:attrName>style.visibility</p:attrName>
                                        </p:attrNameLst>
                                      </p:cBhvr>
                                      <p:to>
                                        <p:strVal val="visible"/>
                                      </p:to>
                                    </p:set>
                                    <p:animEffect transition="in" filter="wipe(left)">
                                      <p:cBhvr>
                                        <p:cTn id="7" dur="2000"/>
                                        <p:tgtEl>
                                          <p:spTgt spid="484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p:txBody>
          <a:bodyPr/>
          <a:lstStyle/>
          <a:p>
            <a:pPr eaLnBrk="1" hangingPunct="1"/>
            <a:r>
              <a:rPr lang="zh-CN" altLang="en-US" dirty="0" smtClean="0"/>
              <a:t>电路交换</a:t>
            </a:r>
            <a:endParaRPr lang="zh-CN" altLang="en-US" dirty="0" smtClean="0"/>
          </a:p>
        </p:txBody>
      </p:sp>
      <p:sp>
        <p:nvSpPr>
          <p:cNvPr id="56323" name="Rectangle 3"/>
          <p:cNvSpPr>
            <a:spLocks noGrp="1" noChangeArrowheads="1"/>
          </p:cNvSpPr>
          <p:nvPr>
            <p:ph type="body" idx="4294967295"/>
          </p:nvPr>
        </p:nvSpPr>
        <p:spPr>
          <a:xfrm>
            <a:off x="958850" y="1295401"/>
            <a:ext cx="7772400" cy="1673225"/>
          </a:xfrm>
        </p:spPr>
        <p:txBody>
          <a:bodyPr/>
          <a:lstStyle/>
          <a:p>
            <a:pPr eaLnBrk="1" hangingPunct="1"/>
            <a:r>
              <a:rPr lang="en-US" altLang="zh-CN" sz="2800">
                <a:ea typeface="黑体" panose="02010609060101010101" pitchFamily="2" charset="-122"/>
              </a:rPr>
              <a:t>C </a:t>
            </a:r>
            <a:r>
              <a:rPr lang="zh-CN" altLang="en-US" sz="2800">
                <a:ea typeface="黑体" panose="02010609060101010101" pitchFamily="2" charset="-122"/>
              </a:rPr>
              <a:t>和 </a:t>
            </a:r>
            <a:r>
              <a:rPr lang="en-US" altLang="zh-CN" sz="2800">
                <a:ea typeface="黑体" panose="02010609060101010101" pitchFamily="2" charset="-122"/>
              </a:rPr>
              <a:t>D </a:t>
            </a:r>
            <a:r>
              <a:rPr lang="zh-CN" altLang="en-US" sz="2800">
                <a:ea typeface="黑体" panose="02010609060101010101" pitchFamily="2" charset="-122"/>
              </a:rPr>
              <a:t>通话只经过一个本地交换机</a:t>
            </a:r>
            <a:endParaRPr lang="zh-CN" altLang="en-US" sz="2800">
              <a:ea typeface="黑体" panose="02010609060101010101" pitchFamily="2" charset="-122"/>
            </a:endParaRPr>
          </a:p>
          <a:p>
            <a:pPr eaLnBrk="1" hangingPunct="1"/>
            <a:r>
              <a:rPr lang="zh-CN" altLang="en-US" sz="2800">
                <a:ea typeface="黑体" panose="02010609060101010101" pitchFamily="2" charset="-122"/>
              </a:rPr>
              <a:t>通话在 </a:t>
            </a:r>
            <a:r>
              <a:rPr lang="en-US" altLang="zh-CN" sz="2800">
                <a:ea typeface="黑体" panose="02010609060101010101" pitchFamily="2" charset="-122"/>
              </a:rPr>
              <a:t>C </a:t>
            </a:r>
            <a:r>
              <a:rPr lang="zh-CN" altLang="en-US" sz="2800">
                <a:ea typeface="黑体" panose="02010609060101010101" pitchFamily="2" charset="-122"/>
              </a:rPr>
              <a:t>到 </a:t>
            </a:r>
            <a:r>
              <a:rPr lang="en-US" altLang="zh-CN" sz="2800">
                <a:ea typeface="黑体" panose="02010609060101010101" pitchFamily="2" charset="-122"/>
              </a:rPr>
              <a:t>D </a:t>
            </a:r>
            <a:r>
              <a:rPr lang="zh-CN" altLang="en-US" sz="2800">
                <a:ea typeface="黑体" panose="02010609060101010101" pitchFamily="2" charset="-122"/>
              </a:rPr>
              <a:t>的连接上进行</a:t>
            </a:r>
            <a:endParaRPr lang="zh-CN" altLang="en-US" sz="2800">
              <a:ea typeface="黑体" panose="02010609060101010101" pitchFamily="2" charset="-122"/>
            </a:endParaRPr>
          </a:p>
        </p:txBody>
      </p:sp>
      <p:sp>
        <p:nvSpPr>
          <p:cNvPr id="56324" name="Freeform 76"/>
          <p:cNvSpPr/>
          <p:nvPr/>
        </p:nvSpPr>
        <p:spPr bwMode="auto">
          <a:xfrm>
            <a:off x="1974851" y="4652964"/>
            <a:ext cx="212725" cy="325437"/>
          </a:xfrm>
          <a:custGeom>
            <a:avLst/>
            <a:gdLst>
              <a:gd name="T0" fmla="*/ 2147483647 w 136"/>
              <a:gd name="T1" fmla="*/ 0 h 210"/>
              <a:gd name="T2" fmla="*/ 2147483647 w 136"/>
              <a:gd name="T3" fmla="*/ 2147483647 h 210"/>
              <a:gd name="T4" fmla="*/ 2147483647 w 136"/>
              <a:gd name="T5" fmla="*/ 2147483647 h 210"/>
              <a:gd name="T6" fmla="*/ 2147483647 w 136"/>
              <a:gd name="T7" fmla="*/ 2147483647 h 210"/>
              <a:gd name="T8" fmla="*/ 2147483647 w 136"/>
              <a:gd name="T9" fmla="*/ 2147483647 h 210"/>
              <a:gd name="T10" fmla="*/ 2147483647 w 136"/>
              <a:gd name="T11" fmla="*/ 2147483647 h 210"/>
              <a:gd name="T12" fmla="*/ 2147483647 w 136"/>
              <a:gd name="T13" fmla="*/ 2147483647 h 210"/>
              <a:gd name="T14" fmla="*/ 0 w 136"/>
              <a:gd name="T15" fmla="*/ 2147483647 h 210"/>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210"/>
              <a:gd name="T26" fmla="*/ 136 w 136"/>
              <a:gd name="T27" fmla="*/ 210 h 2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210">
                <a:moveTo>
                  <a:pt x="9" y="0"/>
                </a:moveTo>
                <a:cubicBezTo>
                  <a:pt x="17" y="1"/>
                  <a:pt x="42" y="2"/>
                  <a:pt x="57" y="6"/>
                </a:cubicBezTo>
                <a:cubicBezTo>
                  <a:pt x="72" y="10"/>
                  <a:pt x="87" y="18"/>
                  <a:pt x="99" y="27"/>
                </a:cubicBezTo>
                <a:cubicBezTo>
                  <a:pt x="111" y="36"/>
                  <a:pt x="124" y="49"/>
                  <a:pt x="129" y="63"/>
                </a:cubicBezTo>
                <a:cubicBezTo>
                  <a:pt x="134" y="77"/>
                  <a:pt x="136" y="97"/>
                  <a:pt x="132" y="114"/>
                </a:cubicBezTo>
                <a:cubicBezTo>
                  <a:pt x="128" y="131"/>
                  <a:pt x="115" y="154"/>
                  <a:pt x="102" y="168"/>
                </a:cubicBezTo>
                <a:cubicBezTo>
                  <a:pt x="89" y="182"/>
                  <a:pt x="68" y="191"/>
                  <a:pt x="51" y="198"/>
                </a:cubicBezTo>
                <a:cubicBezTo>
                  <a:pt x="34" y="205"/>
                  <a:pt x="11" y="208"/>
                  <a:pt x="0" y="210"/>
                </a:cubicBezTo>
              </a:path>
            </a:pathLst>
          </a:cu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325" name="Line 77"/>
          <p:cNvSpPr>
            <a:spLocks noChangeShapeType="1"/>
          </p:cNvSpPr>
          <p:nvPr/>
        </p:nvSpPr>
        <p:spPr bwMode="auto">
          <a:xfrm flipV="1">
            <a:off x="1254125" y="4978400"/>
            <a:ext cx="711200" cy="4889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6326" name="Line 78"/>
          <p:cNvSpPr>
            <a:spLocks noChangeShapeType="1"/>
          </p:cNvSpPr>
          <p:nvPr/>
        </p:nvSpPr>
        <p:spPr bwMode="auto">
          <a:xfrm flipV="1">
            <a:off x="1258888" y="4656138"/>
            <a:ext cx="711200" cy="1397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6327" name="Line 79"/>
          <p:cNvSpPr>
            <a:spLocks noChangeShapeType="1"/>
          </p:cNvSpPr>
          <p:nvPr/>
        </p:nvSpPr>
        <p:spPr bwMode="auto">
          <a:xfrm flipV="1">
            <a:off x="7854950" y="4262438"/>
            <a:ext cx="927100" cy="2857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6328" name="Line 80"/>
          <p:cNvSpPr>
            <a:spLocks noChangeShapeType="1"/>
          </p:cNvSpPr>
          <p:nvPr/>
        </p:nvSpPr>
        <p:spPr bwMode="auto">
          <a:xfrm>
            <a:off x="1112839" y="4148138"/>
            <a:ext cx="847725" cy="16986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6329" name="Freeform 81"/>
          <p:cNvSpPr/>
          <p:nvPr/>
        </p:nvSpPr>
        <p:spPr bwMode="auto">
          <a:xfrm>
            <a:off x="1946275" y="3586163"/>
            <a:ext cx="5930900" cy="1524000"/>
          </a:xfrm>
          <a:custGeom>
            <a:avLst/>
            <a:gdLst>
              <a:gd name="T0" fmla="*/ 0 w 3776"/>
              <a:gd name="T1" fmla="*/ 2147483647 h 981"/>
              <a:gd name="T2" fmla="*/ 2147483647 w 3776"/>
              <a:gd name="T3" fmla="*/ 2147483647 h 981"/>
              <a:gd name="T4" fmla="*/ 2147483647 w 3776"/>
              <a:gd name="T5" fmla="*/ 2147483647 h 981"/>
              <a:gd name="T6" fmla="*/ 2147483647 w 3776"/>
              <a:gd name="T7" fmla="*/ 0 h 981"/>
              <a:gd name="T8" fmla="*/ 2147483647 w 3776"/>
              <a:gd name="T9" fmla="*/ 2147483647 h 981"/>
              <a:gd name="T10" fmla="*/ 2147483647 w 3776"/>
              <a:gd name="T11" fmla="*/ 2147483647 h 981"/>
              <a:gd name="T12" fmla="*/ 2147483647 w 3776"/>
              <a:gd name="T13" fmla="*/ 2147483647 h 981"/>
              <a:gd name="T14" fmla="*/ 2147483647 w 3776"/>
              <a:gd name="T15" fmla="*/ 2147483647 h 981"/>
              <a:gd name="T16" fmla="*/ 2147483647 w 3776"/>
              <a:gd name="T17" fmla="*/ 2147483647 h 981"/>
              <a:gd name="T18" fmla="*/ 2147483647 w 3776"/>
              <a:gd name="T19" fmla="*/ 2147483647 h 9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76"/>
              <a:gd name="T31" fmla="*/ 0 h 981"/>
              <a:gd name="T32" fmla="*/ 3776 w 3776"/>
              <a:gd name="T33" fmla="*/ 981 h 9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76" h="981">
                <a:moveTo>
                  <a:pt x="0" y="462"/>
                </a:moveTo>
                <a:lnTo>
                  <a:pt x="3" y="463"/>
                </a:lnTo>
                <a:lnTo>
                  <a:pt x="558" y="690"/>
                </a:lnTo>
                <a:lnTo>
                  <a:pt x="1167" y="0"/>
                </a:lnTo>
                <a:lnTo>
                  <a:pt x="1712" y="209"/>
                </a:lnTo>
                <a:lnTo>
                  <a:pt x="2167" y="754"/>
                </a:lnTo>
                <a:lnTo>
                  <a:pt x="2712" y="981"/>
                </a:lnTo>
                <a:lnTo>
                  <a:pt x="3230" y="500"/>
                </a:lnTo>
                <a:lnTo>
                  <a:pt x="3776" y="618"/>
                </a:lnTo>
                <a:lnTo>
                  <a:pt x="3766" y="608"/>
                </a:lnTo>
              </a:path>
            </a:pathLst>
          </a:cu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30" name="Rectangle 82"/>
          <p:cNvSpPr>
            <a:spLocks noChangeArrowheads="1"/>
          </p:cNvSpPr>
          <p:nvPr/>
        </p:nvSpPr>
        <p:spPr bwMode="auto">
          <a:xfrm>
            <a:off x="2008188" y="4130675"/>
            <a:ext cx="754062" cy="104298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6331" name="Oval 83"/>
          <p:cNvSpPr>
            <a:spLocks noChangeArrowheads="1"/>
          </p:cNvSpPr>
          <p:nvPr/>
        </p:nvSpPr>
        <p:spPr bwMode="auto">
          <a:xfrm>
            <a:off x="1914526" y="4260851"/>
            <a:ext cx="93663" cy="93663"/>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6332" name="Oval 84"/>
          <p:cNvSpPr>
            <a:spLocks noChangeArrowheads="1"/>
          </p:cNvSpPr>
          <p:nvPr/>
        </p:nvSpPr>
        <p:spPr bwMode="auto">
          <a:xfrm>
            <a:off x="1914526" y="4429126"/>
            <a:ext cx="93663" cy="92075"/>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6333" name="Oval 85"/>
          <p:cNvSpPr>
            <a:spLocks noChangeArrowheads="1"/>
          </p:cNvSpPr>
          <p:nvPr/>
        </p:nvSpPr>
        <p:spPr bwMode="auto">
          <a:xfrm>
            <a:off x="1914526" y="4605338"/>
            <a:ext cx="93663" cy="93662"/>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6334" name="Oval 86"/>
          <p:cNvSpPr>
            <a:spLocks noChangeArrowheads="1"/>
          </p:cNvSpPr>
          <p:nvPr/>
        </p:nvSpPr>
        <p:spPr bwMode="auto">
          <a:xfrm>
            <a:off x="1914526" y="4762500"/>
            <a:ext cx="93663" cy="95250"/>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6335" name="Oval 87"/>
          <p:cNvSpPr>
            <a:spLocks noChangeArrowheads="1"/>
          </p:cNvSpPr>
          <p:nvPr/>
        </p:nvSpPr>
        <p:spPr bwMode="auto">
          <a:xfrm>
            <a:off x="1914526" y="4930775"/>
            <a:ext cx="93663" cy="95250"/>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6336" name="Oval 88"/>
          <p:cNvSpPr>
            <a:spLocks noChangeArrowheads="1"/>
          </p:cNvSpPr>
          <p:nvPr/>
        </p:nvSpPr>
        <p:spPr bwMode="auto">
          <a:xfrm>
            <a:off x="2762251" y="4260851"/>
            <a:ext cx="93663" cy="93663"/>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6337" name="Oval 89"/>
          <p:cNvSpPr>
            <a:spLocks noChangeArrowheads="1"/>
          </p:cNvSpPr>
          <p:nvPr/>
        </p:nvSpPr>
        <p:spPr bwMode="auto">
          <a:xfrm>
            <a:off x="2762251" y="4429126"/>
            <a:ext cx="93663" cy="92075"/>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6338" name="Oval 90"/>
          <p:cNvSpPr>
            <a:spLocks noChangeArrowheads="1"/>
          </p:cNvSpPr>
          <p:nvPr/>
        </p:nvSpPr>
        <p:spPr bwMode="auto">
          <a:xfrm>
            <a:off x="2762251" y="4605338"/>
            <a:ext cx="93663" cy="93662"/>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6339" name="Oval 91"/>
          <p:cNvSpPr>
            <a:spLocks noChangeArrowheads="1"/>
          </p:cNvSpPr>
          <p:nvPr/>
        </p:nvSpPr>
        <p:spPr bwMode="auto">
          <a:xfrm>
            <a:off x="2762251" y="4762500"/>
            <a:ext cx="93663" cy="95250"/>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6340" name="Oval 92"/>
          <p:cNvSpPr>
            <a:spLocks noChangeArrowheads="1"/>
          </p:cNvSpPr>
          <p:nvPr/>
        </p:nvSpPr>
        <p:spPr bwMode="auto">
          <a:xfrm>
            <a:off x="2762251" y="4930775"/>
            <a:ext cx="93663" cy="95250"/>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6341" name="Rectangle 93"/>
          <p:cNvSpPr>
            <a:spLocks noChangeArrowheads="1"/>
          </p:cNvSpPr>
          <p:nvPr/>
        </p:nvSpPr>
        <p:spPr bwMode="auto">
          <a:xfrm>
            <a:off x="3817939" y="3233739"/>
            <a:ext cx="752475" cy="1044575"/>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6342" name="Oval 94"/>
          <p:cNvSpPr>
            <a:spLocks noChangeArrowheads="1"/>
          </p:cNvSpPr>
          <p:nvPr/>
        </p:nvSpPr>
        <p:spPr bwMode="auto">
          <a:xfrm>
            <a:off x="3722688" y="3365501"/>
            <a:ext cx="95250" cy="92075"/>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6343" name="Oval 95"/>
          <p:cNvSpPr>
            <a:spLocks noChangeArrowheads="1"/>
          </p:cNvSpPr>
          <p:nvPr/>
        </p:nvSpPr>
        <p:spPr bwMode="auto">
          <a:xfrm>
            <a:off x="3722688" y="3533776"/>
            <a:ext cx="95250" cy="92075"/>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6344" name="Oval 96"/>
          <p:cNvSpPr>
            <a:spLocks noChangeArrowheads="1"/>
          </p:cNvSpPr>
          <p:nvPr/>
        </p:nvSpPr>
        <p:spPr bwMode="auto">
          <a:xfrm>
            <a:off x="3722688" y="3711576"/>
            <a:ext cx="95250" cy="92075"/>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6345" name="Oval 97"/>
          <p:cNvSpPr>
            <a:spLocks noChangeArrowheads="1"/>
          </p:cNvSpPr>
          <p:nvPr/>
        </p:nvSpPr>
        <p:spPr bwMode="auto">
          <a:xfrm>
            <a:off x="3722688" y="3868738"/>
            <a:ext cx="95250" cy="93662"/>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6346" name="Oval 98"/>
          <p:cNvSpPr>
            <a:spLocks noChangeArrowheads="1"/>
          </p:cNvSpPr>
          <p:nvPr/>
        </p:nvSpPr>
        <p:spPr bwMode="auto">
          <a:xfrm>
            <a:off x="3722688" y="4037013"/>
            <a:ext cx="95250" cy="93662"/>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6347" name="Oval 99"/>
          <p:cNvSpPr>
            <a:spLocks noChangeArrowheads="1"/>
          </p:cNvSpPr>
          <p:nvPr/>
        </p:nvSpPr>
        <p:spPr bwMode="auto">
          <a:xfrm>
            <a:off x="4570413" y="3365501"/>
            <a:ext cx="95250" cy="92075"/>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6348" name="Oval 100"/>
          <p:cNvSpPr>
            <a:spLocks noChangeArrowheads="1"/>
          </p:cNvSpPr>
          <p:nvPr/>
        </p:nvSpPr>
        <p:spPr bwMode="auto">
          <a:xfrm>
            <a:off x="4570413" y="3533776"/>
            <a:ext cx="95250" cy="92075"/>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6349" name="Oval 101"/>
          <p:cNvSpPr>
            <a:spLocks noChangeArrowheads="1"/>
          </p:cNvSpPr>
          <p:nvPr/>
        </p:nvSpPr>
        <p:spPr bwMode="auto">
          <a:xfrm>
            <a:off x="4570413" y="3711576"/>
            <a:ext cx="95250" cy="92075"/>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6350" name="Oval 102"/>
          <p:cNvSpPr>
            <a:spLocks noChangeArrowheads="1"/>
          </p:cNvSpPr>
          <p:nvPr/>
        </p:nvSpPr>
        <p:spPr bwMode="auto">
          <a:xfrm>
            <a:off x="4570413" y="3868738"/>
            <a:ext cx="95250" cy="93662"/>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6351" name="Oval 103"/>
          <p:cNvSpPr>
            <a:spLocks noChangeArrowheads="1"/>
          </p:cNvSpPr>
          <p:nvPr/>
        </p:nvSpPr>
        <p:spPr bwMode="auto">
          <a:xfrm>
            <a:off x="4570413" y="4037013"/>
            <a:ext cx="95250" cy="93662"/>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6352" name="Rectangle 104"/>
          <p:cNvSpPr>
            <a:spLocks noChangeArrowheads="1"/>
          </p:cNvSpPr>
          <p:nvPr/>
        </p:nvSpPr>
        <p:spPr bwMode="auto">
          <a:xfrm>
            <a:off x="5400676" y="4578350"/>
            <a:ext cx="754063" cy="104298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6353" name="Oval 105"/>
          <p:cNvSpPr>
            <a:spLocks noChangeArrowheads="1"/>
          </p:cNvSpPr>
          <p:nvPr/>
        </p:nvSpPr>
        <p:spPr bwMode="auto">
          <a:xfrm>
            <a:off x="5305425" y="4708526"/>
            <a:ext cx="95250" cy="93663"/>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6354" name="Oval 106"/>
          <p:cNvSpPr>
            <a:spLocks noChangeArrowheads="1"/>
          </p:cNvSpPr>
          <p:nvPr/>
        </p:nvSpPr>
        <p:spPr bwMode="auto">
          <a:xfrm>
            <a:off x="5305425" y="4875213"/>
            <a:ext cx="95250" cy="93662"/>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6355" name="Oval 107"/>
          <p:cNvSpPr>
            <a:spLocks noChangeArrowheads="1"/>
          </p:cNvSpPr>
          <p:nvPr/>
        </p:nvSpPr>
        <p:spPr bwMode="auto">
          <a:xfrm>
            <a:off x="5305425" y="5053014"/>
            <a:ext cx="95250" cy="92075"/>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6356" name="Oval 108"/>
          <p:cNvSpPr>
            <a:spLocks noChangeArrowheads="1"/>
          </p:cNvSpPr>
          <p:nvPr/>
        </p:nvSpPr>
        <p:spPr bwMode="auto">
          <a:xfrm>
            <a:off x="5305425" y="5210175"/>
            <a:ext cx="95250" cy="95250"/>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6357" name="Oval 109"/>
          <p:cNvSpPr>
            <a:spLocks noChangeArrowheads="1"/>
          </p:cNvSpPr>
          <p:nvPr/>
        </p:nvSpPr>
        <p:spPr bwMode="auto">
          <a:xfrm>
            <a:off x="5305425" y="5378450"/>
            <a:ext cx="95250" cy="95250"/>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6358" name="Oval 110"/>
          <p:cNvSpPr>
            <a:spLocks noChangeArrowheads="1"/>
          </p:cNvSpPr>
          <p:nvPr/>
        </p:nvSpPr>
        <p:spPr bwMode="auto">
          <a:xfrm>
            <a:off x="6154738" y="4708526"/>
            <a:ext cx="93662" cy="93663"/>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6359" name="Oval 111"/>
          <p:cNvSpPr>
            <a:spLocks noChangeArrowheads="1"/>
          </p:cNvSpPr>
          <p:nvPr/>
        </p:nvSpPr>
        <p:spPr bwMode="auto">
          <a:xfrm>
            <a:off x="6154738" y="4875213"/>
            <a:ext cx="93662" cy="93662"/>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6360" name="Oval 112"/>
          <p:cNvSpPr>
            <a:spLocks noChangeArrowheads="1"/>
          </p:cNvSpPr>
          <p:nvPr/>
        </p:nvSpPr>
        <p:spPr bwMode="auto">
          <a:xfrm>
            <a:off x="6154738" y="5053014"/>
            <a:ext cx="93662" cy="92075"/>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6361" name="Oval 113"/>
          <p:cNvSpPr>
            <a:spLocks noChangeArrowheads="1"/>
          </p:cNvSpPr>
          <p:nvPr/>
        </p:nvSpPr>
        <p:spPr bwMode="auto">
          <a:xfrm>
            <a:off x="6154738" y="5210175"/>
            <a:ext cx="93662" cy="95250"/>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6362" name="Oval 114"/>
          <p:cNvSpPr>
            <a:spLocks noChangeArrowheads="1"/>
          </p:cNvSpPr>
          <p:nvPr/>
        </p:nvSpPr>
        <p:spPr bwMode="auto">
          <a:xfrm>
            <a:off x="6154738" y="5378450"/>
            <a:ext cx="93662" cy="95250"/>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6363" name="Text Box 115"/>
          <p:cNvSpPr txBox="1">
            <a:spLocks noChangeArrowheads="1"/>
          </p:cNvSpPr>
          <p:nvPr/>
        </p:nvSpPr>
        <p:spPr bwMode="auto">
          <a:xfrm>
            <a:off x="706439" y="3681413"/>
            <a:ext cx="7905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en-US" altLang="zh-CN" sz="4400" b="0">
                <a:latin typeface="Wingdings" panose="05000000000000000000" pitchFamily="2" charset="2"/>
                <a:ea typeface="宋体" panose="02010600030101010101" pitchFamily="2" charset="-122"/>
              </a:rPr>
              <a:t>(</a:t>
            </a:r>
            <a:endParaRPr lang="en-US" altLang="zh-CN" sz="4400" b="0">
              <a:latin typeface="Wingdings" panose="05000000000000000000" pitchFamily="2" charset="2"/>
              <a:ea typeface="宋体" panose="02010600030101010101" pitchFamily="2" charset="-122"/>
            </a:endParaRPr>
          </a:p>
        </p:txBody>
      </p:sp>
      <p:sp>
        <p:nvSpPr>
          <p:cNvPr id="56364" name="Text Box 116"/>
          <p:cNvSpPr txBox="1">
            <a:spLocks noChangeArrowheads="1"/>
          </p:cNvSpPr>
          <p:nvPr/>
        </p:nvSpPr>
        <p:spPr bwMode="auto">
          <a:xfrm>
            <a:off x="8550276" y="3757614"/>
            <a:ext cx="79701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en-US" altLang="zh-CN" sz="4400" b="0">
                <a:latin typeface="Wingdings" panose="05000000000000000000" pitchFamily="2" charset="2"/>
                <a:ea typeface="宋体" panose="02010600030101010101" pitchFamily="2" charset="-122"/>
              </a:rPr>
              <a:t>(</a:t>
            </a:r>
            <a:endParaRPr lang="en-US" altLang="zh-CN" sz="4400" b="0">
              <a:latin typeface="Wingdings" panose="05000000000000000000" pitchFamily="2" charset="2"/>
              <a:ea typeface="宋体" panose="02010600030101010101" pitchFamily="2" charset="-122"/>
            </a:endParaRPr>
          </a:p>
        </p:txBody>
      </p:sp>
      <p:sp>
        <p:nvSpPr>
          <p:cNvPr id="56365" name="Rectangle 117"/>
          <p:cNvSpPr>
            <a:spLocks noChangeArrowheads="1"/>
          </p:cNvSpPr>
          <p:nvPr/>
        </p:nvSpPr>
        <p:spPr bwMode="auto">
          <a:xfrm>
            <a:off x="7059613" y="3681414"/>
            <a:ext cx="754062" cy="1044575"/>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6366" name="Oval 118"/>
          <p:cNvSpPr>
            <a:spLocks noChangeArrowheads="1"/>
          </p:cNvSpPr>
          <p:nvPr/>
        </p:nvSpPr>
        <p:spPr bwMode="auto">
          <a:xfrm>
            <a:off x="6964363" y="3813176"/>
            <a:ext cx="95250" cy="92075"/>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6367" name="Oval 119"/>
          <p:cNvSpPr>
            <a:spLocks noChangeArrowheads="1"/>
          </p:cNvSpPr>
          <p:nvPr/>
        </p:nvSpPr>
        <p:spPr bwMode="auto">
          <a:xfrm>
            <a:off x="6964363" y="3981451"/>
            <a:ext cx="95250" cy="92075"/>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6368" name="Oval 120"/>
          <p:cNvSpPr>
            <a:spLocks noChangeArrowheads="1"/>
          </p:cNvSpPr>
          <p:nvPr/>
        </p:nvSpPr>
        <p:spPr bwMode="auto">
          <a:xfrm>
            <a:off x="6964363" y="4159251"/>
            <a:ext cx="95250" cy="92075"/>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6369" name="Oval 121"/>
          <p:cNvSpPr>
            <a:spLocks noChangeArrowheads="1"/>
          </p:cNvSpPr>
          <p:nvPr/>
        </p:nvSpPr>
        <p:spPr bwMode="auto">
          <a:xfrm>
            <a:off x="6964363" y="4316413"/>
            <a:ext cx="95250" cy="93662"/>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6370" name="Oval 122"/>
          <p:cNvSpPr>
            <a:spLocks noChangeArrowheads="1"/>
          </p:cNvSpPr>
          <p:nvPr/>
        </p:nvSpPr>
        <p:spPr bwMode="auto">
          <a:xfrm>
            <a:off x="6964363" y="4484688"/>
            <a:ext cx="95250" cy="93662"/>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6371" name="Oval 123"/>
          <p:cNvSpPr>
            <a:spLocks noChangeArrowheads="1"/>
          </p:cNvSpPr>
          <p:nvPr/>
        </p:nvSpPr>
        <p:spPr bwMode="auto">
          <a:xfrm>
            <a:off x="7813676" y="3813176"/>
            <a:ext cx="93663" cy="92075"/>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6372" name="Oval 124"/>
          <p:cNvSpPr>
            <a:spLocks noChangeArrowheads="1"/>
          </p:cNvSpPr>
          <p:nvPr/>
        </p:nvSpPr>
        <p:spPr bwMode="auto">
          <a:xfrm>
            <a:off x="7813676" y="3981451"/>
            <a:ext cx="93663" cy="92075"/>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6373" name="Oval 125"/>
          <p:cNvSpPr>
            <a:spLocks noChangeArrowheads="1"/>
          </p:cNvSpPr>
          <p:nvPr/>
        </p:nvSpPr>
        <p:spPr bwMode="auto">
          <a:xfrm>
            <a:off x="7813676" y="4159251"/>
            <a:ext cx="93663" cy="92075"/>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6374" name="Oval 126"/>
          <p:cNvSpPr>
            <a:spLocks noChangeArrowheads="1"/>
          </p:cNvSpPr>
          <p:nvPr/>
        </p:nvSpPr>
        <p:spPr bwMode="auto">
          <a:xfrm>
            <a:off x="7813676" y="4316413"/>
            <a:ext cx="93663" cy="93662"/>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6375" name="Oval 127"/>
          <p:cNvSpPr>
            <a:spLocks noChangeArrowheads="1"/>
          </p:cNvSpPr>
          <p:nvPr/>
        </p:nvSpPr>
        <p:spPr bwMode="auto">
          <a:xfrm>
            <a:off x="7813676" y="4484688"/>
            <a:ext cx="93663" cy="93662"/>
          </a:xfrm>
          <a:prstGeom prst="ellipse">
            <a:avLst/>
          </a:prstGeom>
          <a:solidFill>
            <a:schemeClr val="bg1"/>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6376" name="Line 128"/>
          <p:cNvSpPr>
            <a:spLocks noChangeShapeType="1"/>
          </p:cNvSpPr>
          <p:nvPr/>
        </p:nvSpPr>
        <p:spPr bwMode="auto">
          <a:xfrm flipH="1">
            <a:off x="1601788" y="3692526"/>
            <a:ext cx="127000" cy="561975"/>
          </a:xfrm>
          <a:prstGeom prst="line">
            <a:avLst/>
          </a:prstGeom>
          <a:noFill/>
          <a:ln w="9525">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77" name="Line 129"/>
          <p:cNvSpPr>
            <a:spLocks noChangeShapeType="1"/>
          </p:cNvSpPr>
          <p:nvPr/>
        </p:nvSpPr>
        <p:spPr bwMode="auto">
          <a:xfrm flipH="1" flipV="1">
            <a:off x="8321675" y="4429125"/>
            <a:ext cx="184150" cy="484188"/>
          </a:xfrm>
          <a:prstGeom prst="line">
            <a:avLst/>
          </a:prstGeom>
          <a:noFill/>
          <a:ln w="9525">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78" name="Line 130"/>
          <p:cNvSpPr>
            <a:spLocks noChangeShapeType="1"/>
          </p:cNvSpPr>
          <p:nvPr/>
        </p:nvSpPr>
        <p:spPr bwMode="auto">
          <a:xfrm flipH="1">
            <a:off x="5080001" y="3757613"/>
            <a:ext cx="677863" cy="596900"/>
          </a:xfrm>
          <a:prstGeom prst="line">
            <a:avLst/>
          </a:prstGeom>
          <a:noFill/>
          <a:ln w="9525">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79" name="Line 131"/>
          <p:cNvSpPr>
            <a:spLocks noChangeShapeType="1"/>
          </p:cNvSpPr>
          <p:nvPr/>
        </p:nvSpPr>
        <p:spPr bwMode="auto">
          <a:xfrm>
            <a:off x="6135688" y="3757614"/>
            <a:ext cx="468312" cy="936625"/>
          </a:xfrm>
          <a:prstGeom prst="line">
            <a:avLst/>
          </a:prstGeom>
          <a:noFill/>
          <a:ln w="9525">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80" name="Line 132"/>
          <p:cNvSpPr>
            <a:spLocks noChangeShapeType="1"/>
          </p:cNvSpPr>
          <p:nvPr/>
        </p:nvSpPr>
        <p:spPr bwMode="auto">
          <a:xfrm>
            <a:off x="3044826" y="3384551"/>
            <a:ext cx="161925" cy="765175"/>
          </a:xfrm>
          <a:prstGeom prst="line">
            <a:avLst/>
          </a:prstGeom>
          <a:noFill/>
          <a:ln w="9525">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81" name="Text Box 133"/>
          <p:cNvSpPr txBox="1">
            <a:spLocks noChangeArrowheads="1"/>
          </p:cNvSpPr>
          <p:nvPr/>
        </p:nvSpPr>
        <p:spPr bwMode="auto">
          <a:xfrm>
            <a:off x="830264" y="4278313"/>
            <a:ext cx="7905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en-US" altLang="zh-CN" sz="4400" b="0">
                <a:latin typeface="Wingdings" panose="05000000000000000000" pitchFamily="2" charset="2"/>
                <a:ea typeface="宋体" panose="02010600030101010101" pitchFamily="2" charset="-122"/>
              </a:rPr>
              <a:t>(</a:t>
            </a:r>
            <a:endParaRPr lang="en-US" altLang="zh-CN" sz="4400" b="0">
              <a:latin typeface="Wingdings" panose="05000000000000000000" pitchFamily="2" charset="2"/>
              <a:ea typeface="宋体" panose="02010600030101010101" pitchFamily="2" charset="-122"/>
            </a:endParaRPr>
          </a:p>
        </p:txBody>
      </p:sp>
      <p:sp>
        <p:nvSpPr>
          <p:cNvPr id="56382" name="Text Box 134"/>
          <p:cNvSpPr txBox="1">
            <a:spLocks noChangeArrowheads="1"/>
          </p:cNvSpPr>
          <p:nvPr/>
        </p:nvSpPr>
        <p:spPr bwMode="auto">
          <a:xfrm>
            <a:off x="830264" y="4951413"/>
            <a:ext cx="7905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en-US" altLang="zh-CN" sz="4400" b="0">
                <a:latin typeface="Wingdings" panose="05000000000000000000" pitchFamily="2" charset="2"/>
                <a:ea typeface="宋体" panose="02010600030101010101" pitchFamily="2" charset="-122"/>
              </a:rPr>
              <a:t>(</a:t>
            </a:r>
            <a:endParaRPr lang="en-US" altLang="zh-CN" sz="4400" b="0">
              <a:latin typeface="Wingdings" panose="05000000000000000000" pitchFamily="2" charset="2"/>
              <a:ea typeface="宋体" panose="02010600030101010101" pitchFamily="2" charset="-122"/>
            </a:endParaRPr>
          </a:p>
        </p:txBody>
      </p:sp>
      <p:sp>
        <p:nvSpPr>
          <p:cNvPr id="56383" name="Text Box 135"/>
          <p:cNvSpPr txBox="1">
            <a:spLocks noChangeArrowheads="1"/>
          </p:cNvSpPr>
          <p:nvPr/>
        </p:nvSpPr>
        <p:spPr bwMode="auto">
          <a:xfrm>
            <a:off x="1936750" y="3733801"/>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zh-CN" altLang="en-US" sz="2000" b="0">
                <a:solidFill>
                  <a:srgbClr val="333399"/>
                </a:solidFill>
                <a:latin typeface="Times New Roman" panose="02020603050405020304" pitchFamily="18" charset="0"/>
                <a:ea typeface="华文楷体" panose="02010600040101010101" pitchFamily="2" charset="-122"/>
              </a:rPr>
              <a:t>交换机</a:t>
            </a:r>
            <a:endParaRPr lang="zh-CN" altLang="en-US" sz="2000" b="0">
              <a:solidFill>
                <a:srgbClr val="333399"/>
              </a:solidFill>
              <a:latin typeface="Times New Roman" panose="02020603050405020304" pitchFamily="18" charset="0"/>
              <a:ea typeface="华文楷体" panose="02010600040101010101" pitchFamily="2" charset="-122"/>
            </a:endParaRPr>
          </a:p>
        </p:txBody>
      </p:sp>
      <p:sp>
        <p:nvSpPr>
          <p:cNvPr id="56384" name="Text Box 136"/>
          <p:cNvSpPr txBox="1">
            <a:spLocks noChangeArrowheads="1"/>
          </p:cNvSpPr>
          <p:nvPr/>
        </p:nvSpPr>
        <p:spPr bwMode="auto">
          <a:xfrm>
            <a:off x="3729038" y="2852739"/>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zh-CN" altLang="en-US" sz="2000" b="0">
                <a:solidFill>
                  <a:srgbClr val="333399"/>
                </a:solidFill>
                <a:latin typeface="Times New Roman" panose="02020603050405020304" pitchFamily="18" charset="0"/>
                <a:ea typeface="华文楷体" panose="02010600040101010101" pitchFamily="2" charset="-122"/>
              </a:rPr>
              <a:t>交换机</a:t>
            </a:r>
            <a:endParaRPr lang="zh-CN" altLang="en-US" sz="2000" b="0">
              <a:solidFill>
                <a:srgbClr val="333399"/>
              </a:solidFill>
              <a:latin typeface="Times New Roman" panose="02020603050405020304" pitchFamily="18" charset="0"/>
              <a:ea typeface="华文楷体" panose="02010600040101010101" pitchFamily="2" charset="-122"/>
            </a:endParaRPr>
          </a:p>
        </p:txBody>
      </p:sp>
      <p:sp>
        <p:nvSpPr>
          <p:cNvPr id="56385" name="Text Box 137"/>
          <p:cNvSpPr txBox="1">
            <a:spLocks noChangeArrowheads="1"/>
          </p:cNvSpPr>
          <p:nvPr/>
        </p:nvSpPr>
        <p:spPr bwMode="auto">
          <a:xfrm>
            <a:off x="5330825" y="4192589"/>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zh-CN" altLang="en-US" sz="2000" b="0">
                <a:solidFill>
                  <a:srgbClr val="333399"/>
                </a:solidFill>
                <a:latin typeface="Times New Roman" panose="02020603050405020304" pitchFamily="18" charset="0"/>
                <a:ea typeface="华文楷体" panose="02010600040101010101" pitchFamily="2" charset="-122"/>
              </a:rPr>
              <a:t>交换机</a:t>
            </a:r>
            <a:endParaRPr lang="zh-CN" altLang="en-US" sz="2000" b="0">
              <a:solidFill>
                <a:srgbClr val="333399"/>
              </a:solidFill>
              <a:latin typeface="Times New Roman" panose="02020603050405020304" pitchFamily="18" charset="0"/>
              <a:ea typeface="华文楷体" panose="02010600040101010101" pitchFamily="2" charset="-122"/>
            </a:endParaRPr>
          </a:p>
        </p:txBody>
      </p:sp>
      <p:sp>
        <p:nvSpPr>
          <p:cNvPr id="56386" name="Text Box 138"/>
          <p:cNvSpPr txBox="1">
            <a:spLocks noChangeArrowheads="1"/>
          </p:cNvSpPr>
          <p:nvPr/>
        </p:nvSpPr>
        <p:spPr bwMode="auto">
          <a:xfrm>
            <a:off x="6935788" y="3281364"/>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zh-CN" altLang="en-US" sz="2000" b="0">
                <a:solidFill>
                  <a:srgbClr val="333399"/>
                </a:solidFill>
                <a:latin typeface="Times New Roman" panose="02020603050405020304" pitchFamily="18" charset="0"/>
                <a:ea typeface="华文楷体" panose="02010600040101010101" pitchFamily="2" charset="-122"/>
              </a:rPr>
              <a:t>交换机</a:t>
            </a:r>
            <a:endParaRPr lang="zh-CN" altLang="en-US" sz="2000" b="0">
              <a:solidFill>
                <a:srgbClr val="333399"/>
              </a:solidFill>
              <a:latin typeface="Times New Roman" panose="02020603050405020304" pitchFamily="18" charset="0"/>
              <a:ea typeface="华文楷体" panose="02010600040101010101" pitchFamily="2" charset="-122"/>
            </a:endParaRPr>
          </a:p>
        </p:txBody>
      </p:sp>
      <p:sp>
        <p:nvSpPr>
          <p:cNvPr id="56387" name="Text Box 139"/>
          <p:cNvSpPr txBox="1">
            <a:spLocks noChangeArrowheads="1"/>
          </p:cNvSpPr>
          <p:nvPr/>
        </p:nvSpPr>
        <p:spPr bwMode="auto">
          <a:xfrm>
            <a:off x="1358900" y="3327401"/>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zh-CN" altLang="en-US" sz="2000" b="0">
                <a:solidFill>
                  <a:srgbClr val="333399"/>
                </a:solidFill>
                <a:latin typeface="Times New Roman" panose="02020603050405020304" pitchFamily="18" charset="0"/>
                <a:ea typeface="华文楷体" panose="02010600040101010101" pitchFamily="2" charset="-122"/>
              </a:rPr>
              <a:t>用户线</a:t>
            </a:r>
            <a:endParaRPr lang="zh-CN" altLang="en-US" sz="2000" b="0">
              <a:solidFill>
                <a:srgbClr val="333399"/>
              </a:solidFill>
              <a:latin typeface="Times New Roman" panose="02020603050405020304" pitchFamily="18" charset="0"/>
              <a:ea typeface="华文楷体" panose="02010600040101010101" pitchFamily="2" charset="-122"/>
            </a:endParaRPr>
          </a:p>
        </p:txBody>
      </p:sp>
      <p:sp>
        <p:nvSpPr>
          <p:cNvPr id="56388" name="Text Box 140"/>
          <p:cNvSpPr txBox="1">
            <a:spLocks noChangeArrowheads="1"/>
          </p:cNvSpPr>
          <p:nvPr/>
        </p:nvSpPr>
        <p:spPr bwMode="auto">
          <a:xfrm>
            <a:off x="8097838" y="4876801"/>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zh-CN" altLang="en-US" sz="2000" b="0">
                <a:solidFill>
                  <a:srgbClr val="333399"/>
                </a:solidFill>
                <a:latin typeface="Times New Roman" panose="02020603050405020304" pitchFamily="18" charset="0"/>
                <a:ea typeface="华文楷体" panose="02010600040101010101" pitchFamily="2" charset="-122"/>
              </a:rPr>
              <a:t>用户线</a:t>
            </a:r>
            <a:endParaRPr lang="zh-CN" altLang="en-US" sz="2000" b="0">
              <a:solidFill>
                <a:srgbClr val="333399"/>
              </a:solidFill>
              <a:latin typeface="Times New Roman" panose="02020603050405020304" pitchFamily="18" charset="0"/>
              <a:ea typeface="华文楷体" panose="02010600040101010101" pitchFamily="2" charset="-122"/>
            </a:endParaRPr>
          </a:p>
        </p:txBody>
      </p:sp>
      <p:sp>
        <p:nvSpPr>
          <p:cNvPr id="56389" name="Text Box 141"/>
          <p:cNvSpPr txBox="1">
            <a:spLocks noChangeArrowheads="1"/>
          </p:cNvSpPr>
          <p:nvPr/>
        </p:nvSpPr>
        <p:spPr bwMode="auto">
          <a:xfrm>
            <a:off x="5608638" y="3386139"/>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zh-CN" altLang="en-US" sz="2000" b="0">
                <a:solidFill>
                  <a:srgbClr val="333399"/>
                </a:solidFill>
                <a:latin typeface="Times New Roman" panose="02020603050405020304" pitchFamily="18" charset="0"/>
                <a:ea typeface="华文楷体" panose="02010600040101010101" pitchFamily="2" charset="-122"/>
              </a:rPr>
              <a:t>中继线</a:t>
            </a:r>
            <a:endParaRPr lang="zh-CN" altLang="en-US" sz="2000" b="0">
              <a:solidFill>
                <a:srgbClr val="333399"/>
              </a:solidFill>
              <a:latin typeface="Times New Roman" panose="02020603050405020304" pitchFamily="18" charset="0"/>
              <a:ea typeface="华文楷体" panose="02010600040101010101" pitchFamily="2" charset="-122"/>
            </a:endParaRPr>
          </a:p>
        </p:txBody>
      </p:sp>
      <p:sp>
        <p:nvSpPr>
          <p:cNvPr id="56390" name="Text Box 142"/>
          <p:cNvSpPr txBox="1">
            <a:spLocks noChangeArrowheads="1"/>
          </p:cNvSpPr>
          <p:nvPr/>
        </p:nvSpPr>
        <p:spPr bwMode="auto">
          <a:xfrm>
            <a:off x="2592388" y="3014664"/>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zh-CN" altLang="en-US" sz="2000" b="0">
                <a:solidFill>
                  <a:srgbClr val="333399"/>
                </a:solidFill>
                <a:latin typeface="Times New Roman" panose="02020603050405020304" pitchFamily="18" charset="0"/>
                <a:ea typeface="华文楷体" panose="02010600040101010101" pitchFamily="2" charset="-122"/>
              </a:rPr>
              <a:t>中继线</a:t>
            </a:r>
            <a:endParaRPr lang="zh-CN" altLang="en-US" sz="2000" b="0">
              <a:solidFill>
                <a:srgbClr val="333399"/>
              </a:solidFill>
              <a:latin typeface="Times New Roman" panose="02020603050405020304" pitchFamily="18" charset="0"/>
              <a:ea typeface="华文楷体" panose="02010600040101010101" pitchFamily="2" charset="-122"/>
            </a:endParaRPr>
          </a:p>
        </p:txBody>
      </p:sp>
      <p:sp>
        <p:nvSpPr>
          <p:cNvPr id="56391" name="Text Box 143"/>
          <p:cNvSpPr txBox="1">
            <a:spLocks noChangeArrowheads="1"/>
          </p:cNvSpPr>
          <p:nvPr/>
        </p:nvSpPr>
        <p:spPr bwMode="auto">
          <a:xfrm>
            <a:off x="8743951" y="3521076"/>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en-US" altLang="zh-CN" sz="2000" b="0">
                <a:solidFill>
                  <a:srgbClr val="333399"/>
                </a:solidFill>
                <a:latin typeface="Arial" panose="020B0604020202020204" pitchFamily="34" charset="0"/>
                <a:ea typeface="宋体" panose="02010600030101010101" pitchFamily="2" charset="-122"/>
              </a:rPr>
              <a:t>B</a:t>
            </a:r>
            <a:endParaRPr lang="en-US" altLang="zh-CN" sz="2000" b="0">
              <a:solidFill>
                <a:srgbClr val="333399"/>
              </a:solidFill>
              <a:latin typeface="Arial" panose="020B0604020202020204" pitchFamily="34" charset="0"/>
              <a:ea typeface="宋体" panose="02010600030101010101" pitchFamily="2" charset="-122"/>
            </a:endParaRPr>
          </a:p>
        </p:txBody>
      </p:sp>
      <p:sp>
        <p:nvSpPr>
          <p:cNvPr id="56392" name="Text Box 144"/>
          <p:cNvSpPr txBox="1">
            <a:spLocks noChangeArrowheads="1"/>
          </p:cNvSpPr>
          <p:nvPr/>
        </p:nvSpPr>
        <p:spPr bwMode="auto">
          <a:xfrm>
            <a:off x="663575" y="5091114"/>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en-US" altLang="zh-CN" sz="2000" b="0">
                <a:solidFill>
                  <a:srgbClr val="333399"/>
                </a:solidFill>
                <a:latin typeface="Arial" panose="020B0604020202020204" pitchFamily="34" charset="0"/>
                <a:ea typeface="宋体" panose="02010600030101010101" pitchFamily="2" charset="-122"/>
              </a:rPr>
              <a:t>D</a:t>
            </a:r>
            <a:endParaRPr lang="en-US" altLang="zh-CN" sz="2000" b="0">
              <a:solidFill>
                <a:srgbClr val="333399"/>
              </a:solidFill>
              <a:latin typeface="Arial" panose="020B0604020202020204" pitchFamily="34" charset="0"/>
              <a:ea typeface="宋体" panose="02010600030101010101" pitchFamily="2" charset="-122"/>
            </a:endParaRPr>
          </a:p>
        </p:txBody>
      </p:sp>
      <p:sp>
        <p:nvSpPr>
          <p:cNvPr id="56393" name="Text Box 145"/>
          <p:cNvSpPr txBox="1">
            <a:spLocks noChangeArrowheads="1"/>
          </p:cNvSpPr>
          <p:nvPr/>
        </p:nvSpPr>
        <p:spPr bwMode="auto">
          <a:xfrm>
            <a:off x="631825" y="4394201"/>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en-US" altLang="zh-CN" sz="2000" b="0">
                <a:solidFill>
                  <a:srgbClr val="333399"/>
                </a:solidFill>
                <a:latin typeface="Arial" panose="020B0604020202020204" pitchFamily="34" charset="0"/>
                <a:ea typeface="宋体" panose="02010600030101010101" pitchFamily="2" charset="-122"/>
              </a:rPr>
              <a:t>C</a:t>
            </a:r>
            <a:endParaRPr lang="en-US" altLang="zh-CN" sz="2000" b="0">
              <a:solidFill>
                <a:srgbClr val="333399"/>
              </a:solidFill>
              <a:latin typeface="Arial" panose="020B0604020202020204" pitchFamily="34" charset="0"/>
              <a:ea typeface="宋体" panose="02010600030101010101" pitchFamily="2" charset="-122"/>
            </a:endParaRPr>
          </a:p>
        </p:txBody>
      </p:sp>
      <p:sp>
        <p:nvSpPr>
          <p:cNvPr id="56394" name="Text Box 146"/>
          <p:cNvSpPr txBox="1">
            <a:spLocks noChangeArrowheads="1"/>
          </p:cNvSpPr>
          <p:nvPr/>
        </p:nvSpPr>
        <p:spPr bwMode="auto">
          <a:xfrm>
            <a:off x="955676" y="3448051"/>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en-US" altLang="zh-CN" sz="2000" b="0">
                <a:solidFill>
                  <a:srgbClr val="333399"/>
                </a:solidFill>
                <a:latin typeface="Arial" panose="020B0604020202020204" pitchFamily="34" charset="0"/>
                <a:ea typeface="宋体" panose="02010600030101010101" pitchFamily="2" charset="-122"/>
              </a:rPr>
              <a:t>A</a:t>
            </a:r>
            <a:endParaRPr lang="en-US" altLang="zh-CN" sz="2000" b="0">
              <a:solidFill>
                <a:srgbClr val="333399"/>
              </a:solidFill>
              <a:latin typeface="Arial" panose="020B0604020202020204" pitchFamily="34" charset="0"/>
              <a:ea typeface="宋体" panose="02010600030101010101" pitchFamily="2" charset="-122"/>
            </a:endParaRPr>
          </a:p>
        </p:txBody>
      </p:sp>
      <p:grpSp>
        <p:nvGrpSpPr>
          <p:cNvPr id="2" name="Group 147"/>
          <p:cNvGrpSpPr/>
          <p:nvPr/>
        </p:nvGrpSpPr>
        <p:grpSpPr bwMode="auto">
          <a:xfrm>
            <a:off x="1352551" y="4632326"/>
            <a:ext cx="849313" cy="720725"/>
            <a:chOff x="612" y="3112"/>
            <a:chExt cx="535" cy="454"/>
          </a:xfrm>
        </p:grpSpPr>
        <p:sp>
          <p:nvSpPr>
            <p:cNvPr id="56396" name="Freeform 148"/>
            <p:cNvSpPr/>
            <p:nvPr/>
          </p:nvSpPr>
          <p:spPr bwMode="auto">
            <a:xfrm>
              <a:off x="1014" y="3112"/>
              <a:ext cx="133" cy="227"/>
            </a:xfrm>
            <a:custGeom>
              <a:avLst/>
              <a:gdLst>
                <a:gd name="T0" fmla="*/ 0 w 133"/>
                <a:gd name="T1" fmla="*/ 2 h 227"/>
                <a:gd name="T2" fmla="*/ 54 w 133"/>
                <a:gd name="T3" fmla="*/ 5 h 227"/>
                <a:gd name="T4" fmla="*/ 97 w 133"/>
                <a:gd name="T5" fmla="*/ 30 h 227"/>
                <a:gd name="T6" fmla="*/ 126 w 133"/>
                <a:gd name="T7" fmla="*/ 66 h 227"/>
                <a:gd name="T8" fmla="*/ 129 w 133"/>
                <a:gd name="T9" fmla="*/ 115 h 227"/>
                <a:gd name="T10" fmla="*/ 100 w 133"/>
                <a:gd name="T11" fmla="*/ 168 h 227"/>
                <a:gd name="T12" fmla="*/ 66 w 133"/>
                <a:gd name="T13" fmla="*/ 194 h 227"/>
                <a:gd name="T14" fmla="*/ 9 w 133"/>
                <a:gd name="T15" fmla="*/ 227 h 227"/>
                <a:gd name="T16" fmla="*/ 0 60000 65536"/>
                <a:gd name="T17" fmla="*/ 0 60000 65536"/>
                <a:gd name="T18" fmla="*/ 0 60000 65536"/>
                <a:gd name="T19" fmla="*/ 0 60000 65536"/>
                <a:gd name="T20" fmla="*/ 0 60000 65536"/>
                <a:gd name="T21" fmla="*/ 0 60000 65536"/>
                <a:gd name="T22" fmla="*/ 0 60000 65536"/>
                <a:gd name="T23" fmla="*/ 0 60000 65536"/>
                <a:gd name="T24" fmla="*/ 0 w 133"/>
                <a:gd name="T25" fmla="*/ 0 h 227"/>
                <a:gd name="T26" fmla="*/ 133 w 133"/>
                <a:gd name="T27" fmla="*/ 227 h 2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3" h="227">
                  <a:moveTo>
                    <a:pt x="0" y="2"/>
                  </a:moveTo>
                  <a:cubicBezTo>
                    <a:pt x="9" y="2"/>
                    <a:pt x="38" y="0"/>
                    <a:pt x="54" y="5"/>
                  </a:cubicBezTo>
                  <a:cubicBezTo>
                    <a:pt x="70" y="10"/>
                    <a:pt x="85" y="20"/>
                    <a:pt x="97" y="30"/>
                  </a:cubicBezTo>
                  <a:cubicBezTo>
                    <a:pt x="109" y="40"/>
                    <a:pt x="121" y="52"/>
                    <a:pt x="126" y="66"/>
                  </a:cubicBezTo>
                  <a:cubicBezTo>
                    <a:pt x="131" y="79"/>
                    <a:pt x="133" y="99"/>
                    <a:pt x="129" y="115"/>
                  </a:cubicBezTo>
                  <a:cubicBezTo>
                    <a:pt x="125" y="132"/>
                    <a:pt x="110" y="155"/>
                    <a:pt x="100" y="168"/>
                  </a:cubicBezTo>
                  <a:cubicBezTo>
                    <a:pt x="90" y="181"/>
                    <a:pt x="81" y="184"/>
                    <a:pt x="66" y="194"/>
                  </a:cubicBezTo>
                  <a:cubicBezTo>
                    <a:pt x="51" y="204"/>
                    <a:pt x="21" y="220"/>
                    <a:pt x="9" y="227"/>
                  </a:cubicBezTo>
                </a:path>
              </a:pathLst>
            </a:custGeom>
            <a:noFill/>
            <a:ln w="76200">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397" name="Line 149"/>
            <p:cNvSpPr>
              <a:spLocks noChangeShapeType="1"/>
            </p:cNvSpPr>
            <p:nvPr/>
          </p:nvSpPr>
          <p:spPr bwMode="auto">
            <a:xfrm flipV="1">
              <a:off x="612" y="3113"/>
              <a:ext cx="408" cy="90"/>
            </a:xfrm>
            <a:prstGeom prst="line">
              <a:avLst/>
            </a:prstGeom>
            <a:noFill/>
            <a:ln w="762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6398" name="Line 150"/>
            <p:cNvSpPr>
              <a:spLocks noChangeShapeType="1"/>
            </p:cNvSpPr>
            <p:nvPr/>
          </p:nvSpPr>
          <p:spPr bwMode="auto">
            <a:xfrm flipV="1">
              <a:off x="612" y="3333"/>
              <a:ext cx="420" cy="233"/>
            </a:xfrm>
            <a:prstGeom prst="line">
              <a:avLst/>
            </a:prstGeom>
            <a:noFill/>
            <a:ln w="762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1.1 </a:t>
            </a:r>
            <a:r>
              <a:rPr lang="en-US" altLang="zh-CN" sz="4000" dirty="0" smtClean="0"/>
              <a:t> </a:t>
            </a:r>
            <a:r>
              <a:rPr lang="zh-CN" altLang="zh-CN" sz="4000" dirty="0" smtClean="0"/>
              <a:t>计算机网络</a:t>
            </a:r>
            <a:r>
              <a:rPr lang="zh-CN" altLang="zh-CN" sz="4000" dirty="0"/>
              <a:t>在信息时代中的作用</a:t>
            </a:r>
            <a:endParaRPr lang="zh-CN" altLang="en-US" sz="4000" dirty="0"/>
          </a:p>
        </p:txBody>
      </p:sp>
      <p:sp>
        <p:nvSpPr>
          <p:cNvPr id="3" name="内容占位符 2"/>
          <p:cNvSpPr>
            <a:spLocks noGrp="1"/>
          </p:cNvSpPr>
          <p:nvPr>
            <p:ph idx="1"/>
          </p:nvPr>
        </p:nvSpPr>
        <p:spPr>
          <a:xfrm>
            <a:off x="495300" y="1196975"/>
            <a:ext cx="9065895" cy="4589145"/>
          </a:xfrm>
        </p:spPr>
        <p:txBody>
          <a:bodyPr/>
          <a:lstStyle/>
          <a:p>
            <a:r>
              <a:rPr lang="en-US" altLang="zh-CN" dirty="0"/>
              <a:t>21 </a:t>
            </a:r>
            <a:r>
              <a:rPr lang="zh-CN" altLang="en-US" dirty="0"/>
              <a:t>世纪的一些重要</a:t>
            </a:r>
            <a:r>
              <a:rPr lang="zh-CN" altLang="en-US" dirty="0" smtClean="0"/>
              <a:t>特征是</a:t>
            </a:r>
            <a:r>
              <a:rPr lang="zh-CN" altLang="en-US" dirty="0" smtClean="0">
                <a:solidFill>
                  <a:srgbClr val="0000CC"/>
                </a:solidFill>
              </a:rPr>
              <a:t>数字化</a:t>
            </a:r>
            <a:r>
              <a:rPr lang="zh-CN" altLang="en-US" dirty="0"/>
              <a:t>、</a:t>
            </a:r>
            <a:r>
              <a:rPr lang="zh-CN" altLang="en-US" dirty="0">
                <a:solidFill>
                  <a:srgbClr val="0000CC"/>
                </a:solidFill>
              </a:rPr>
              <a:t>网络化</a:t>
            </a:r>
            <a:r>
              <a:rPr lang="zh-CN" altLang="en-US" dirty="0"/>
              <a:t>和</a:t>
            </a:r>
            <a:r>
              <a:rPr lang="zh-CN" altLang="en-US" dirty="0">
                <a:solidFill>
                  <a:srgbClr val="0000CC"/>
                </a:solidFill>
              </a:rPr>
              <a:t>信息化</a:t>
            </a:r>
            <a:r>
              <a:rPr lang="zh-CN" altLang="en-US" dirty="0"/>
              <a:t>，它是一个以</a:t>
            </a:r>
            <a:r>
              <a:rPr lang="zh-CN" altLang="en-US" dirty="0">
                <a:solidFill>
                  <a:srgbClr val="FF0000"/>
                </a:solidFill>
              </a:rPr>
              <a:t>网络为核心</a:t>
            </a:r>
            <a:r>
              <a:rPr lang="zh-CN" altLang="en-US" dirty="0"/>
              <a:t>的信息</a:t>
            </a:r>
            <a:r>
              <a:rPr lang="zh-CN" altLang="en-US" dirty="0" smtClean="0"/>
              <a:t>时代。</a:t>
            </a:r>
            <a:endParaRPr lang="en-US" altLang="zh-CN" dirty="0" smtClean="0"/>
          </a:p>
          <a:p>
            <a:r>
              <a:rPr lang="zh-CN" altLang="zh-CN" dirty="0"/>
              <a:t>网络现在已经成为信息社会的命脉和发展知识经济的</a:t>
            </a:r>
            <a:r>
              <a:rPr lang="zh-CN" altLang="zh-CN" dirty="0">
                <a:solidFill>
                  <a:srgbClr val="FF0000"/>
                </a:solidFill>
              </a:rPr>
              <a:t>重要</a:t>
            </a:r>
            <a:r>
              <a:rPr lang="zh-CN" altLang="zh-CN" dirty="0" smtClean="0">
                <a:solidFill>
                  <a:srgbClr val="FF0000"/>
                </a:solidFill>
              </a:rPr>
              <a:t>基础</a:t>
            </a:r>
            <a:r>
              <a:rPr lang="zh-CN" altLang="en-US" dirty="0" smtClean="0"/>
              <a:t>。</a:t>
            </a:r>
            <a:endParaRPr lang="en-US" altLang="zh-CN" dirty="0" smtClean="0"/>
          </a:p>
          <a:p>
            <a:r>
              <a:rPr lang="zh-CN" altLang="en-US" dirty="0" smtClean="0"/>
              <a:t>大众熟悉的三大类网络有：</a:t>
            </a:r>
            <a:endParaRPr lang="en-US" altLang="zh-CN" dirty="0" smtClean="0"/>
          </a:p>
          <a:p>
            <a:pPr lvl="1"/>
            <a:r>
              <a:rPr lang="zh-CN" altLang="en-US" dirty="0" smtClean="0">
                <a:solidFill>
                  <a:srgbClr val="0000CC"/>
                </a:solidFill>
              </a:rPr>
              <a:t>电信网络：</a:t>
            </a:r>
            <a:r>
              <a:rPr lang="zh-CN" altLang="zh-CN" dirty="0"/>
              <a:t>提供电话、电报及传真等</a:t>
            </a:r>
            <a:r>
              <a:rPr lang="zh-CN" altLang="zh-CN" dirty="0" smtClean="0"/>
              <a:t>服务</a:t>
            </a:r>
            <a:r>
              <a:rPr lang="zh-CN" altLang="en-US" dirty="0" smtClean="0"/>
              <a:t>；</a:t>
            </a:r>
            <a:endParaRPr lang="en-US" altLang="zh-CN" dirty="0" smtClean="0"/>
          </a:p>
          <a:p>
            <a:pPr lvl="1"/>
            <a:r>
              <a:rPr lang="zh-CN" altLang="en-US" dirty="0" smtClean="0">
                <a:solidFill>
                  <a:srgbClr val="0000CC"/>
                </a:solidFill>
              </a:rPr>
              <a:t>有线电视网络：</a:t>
            </a:r>
            <a:r>
              <a:rPr lang="zh-CN" altLang="zh-CN" dirty="0"/>
              <a:t>向用户传送各种</a:t>
            </a:r>
            <a:r>
              <a:rPr lang="zh-CN" altLang="zh-CN" dirty="0" smtClean="0"/>
              <a:t>电视节目</a:t>
            </a:r>
            <a:r>
              <a:rPr lang="zh-CN" altLang="en-US" dirty="0" smtClean="0"/>
              <a:t>；</a:t>
            </a:r>
            <a:endParaRPr lang="en-US" altLang="zh-CN" dirty="0" smtClean="0"/>
          </a:p>
          <a:p>
            <a:pPr lvl="1"/>
            <a:r>
              <a:rPr lang="zh-CN" altLang="en-US" dirty="0" smtClean="0">
                <a:solidFill>
                  <a:srgbClr val="0000CC"/>
                </a:solidFill>
              </a:rPr>
              <a:t>计算机网络：</a:t>
            </a:r>
            <a:r>
              <a:rPr lang="zh-CN" altLang="zh-CN" dirty="0"/>
              <a:t>使</a:t>
            </a:r>
            <a:r>
              <a:rPr lang="zh-CN" altLang="zh-CN" dirty="0" smtClean="0"/>
              <a:t>用户</a:t>
            </a:r>
            <a:r>
              <a:rPr lang="zh-CN" altLang="en-US" dirty="0" smtClean="0"/>
              <a:t>能</a:t>
            </a:r>
            <a:r>
              <a:rPr lang="zh-CN" altLang="zh-CN" dirty="0" smtClean="0"/>
              <a:t>在</a:t>
            </a:r>
            <a:r>
              <a:rPr lang="zh-CN" altLang="zh-CN" dirty="0"/>
              <a:t>计算机之间传送数据</a:t>
            </a:r>
            <a:r>
              <a:rPr lang="zh-CN" altLang="zh-CN" dirty="0" smtClean="0"/>
              <a:t>文件</a:t>
            </a:r>
            <a:r>
              <a:rPr lang="zh-CN" altLang="en-US" dirty="0" smtClean="0"/>
              <a:t>；</a:t>
            </a:r>
            <a:endParaRPr lang="zh-CN" altLang="en-US" dirty="0"/>
          </a:p>
          <a:p>
            <a:endParaRPr lang="zh-CN" altLang="en-US" dirty="0"/>
          </a:p>
        </p:txBody>
      </p:sp>
      <p:sp>
        <p:nvSpPr>
          <p:cNvPr id="4" name="矩形 3"/>
          <p:cNvSpPr/>
          <p:nvPr/>
        </p:nvSpPr>
        <p:spPr>
          <a:xfrm>
            <a:off x="632520" y="5773789"/>
            <a:ext cx="9001000" cy="535531"/>
          </a:xfrm>
          <a:prstGeom prst="rect">
            <a:avLst/>
          </a:prstGeom>
          <a:solidFill>
            <a:srgbClr val="FFC000"/>
          </a:solidFill>
        </p:spPr>
        <p:txBody>
          <a:bodyPr wrap="square">
            <a:spAutoFit/>
          </a:bodyPr>
          <a:lstStyle/>
          <a:p>
            <a:pPr algn="ctr">
              <a:lnSpc>
                <a:spcPct val="90000"/>
              </a:lnSpc>
            </a:pPr>
            <a:r>
              <a:rPr lang="zh-CN" altLang="en-US" sz="3200" b="1" dirty="0">
                <a:latin typeface="+mn-lt"/>
                <a:ea typeface="黑体" panose="02010609060101010101" pitchFamily="2" charset="-122"/>
              </a:rPr>
              <a:t>发展最快的并起到核心作用的是计算机网络。</a:t>
            </a:r>
            <a:endParaRPr lang="en-US" altLang="zh-CN" sz="32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build="p"/>
      <p:bldP spid="3" grpId="1" animBg="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Line 2"/>
          <p:cNvSpPr>
            <a:spLocks noChangeShapeType="1"/>
          </p:cNvSpPr>
          <p:nvPr/>
        </p:nvSpPr>
        <p:spPr bwMode="auto">
          <a:xfrm flipV="1">
            <a:off x="2403476" y="3860801"/>
            <a:ext cx="1223963" cy="576263"/>
          </a:xfrm>
          <a:prstGeom prst="line">
            <a:avLst/>
          </a:prstGeom>
          <a:noFill/>
          <a:ln w="28575">
            <a:solidFill>
              <a:srgbClr val="3333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47" name="Line 3"/>
          <p:cNvSpPr>
            <a:spLocks noChangeShapeType="1"/>
          </p:cNvSpPr>
          <p:nvPr/>
        </p:nvSpPr>
        <p:spPr bwMode="auto">
          <a:xfrm>
            <a:off x="4203700" y="3860801"/>
            <a:ext cx="1512888" cy="73025"/>
          </a:xfrm>
          <a:prstGeom prst="line">
            <a:avLst/>
          </a:prstGeom>
          <a:noFill/>
          <a:ln w="28575">
            <a:solidFill>
              <a:srgbClr val="3333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48" name="Line 4"/>
          <p:cNvSpPr>
            <a:spLocks noChangeShapeType="1"/>
          </p:cNvSpPr>
          <p:nvPr/>
        </p:nvSpPr>
        <p:spPr bwMode="auto">
          <a:xfrm>
            <a:off x="6148388" y="3933825"/>
            <a:ext cx="1511300" cy="647700"/>
          </a:xfrm>
          <a:prstGeom prst="line">
            <a:avLst/>
          </a:prstGeom>
          <a:noFill/>
          <a:ln w="28575">
            <a:solidFill>
              <a:srgbClr val="3333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49" name="Line 5"/>
          <p:cNvSpPr>
            <a:spLocks noChangeShapeType="1"/>
          </p:cNvSpPr>
          <p:nvPr/>
        </p:nvSpPr>
        <p:spPr bwMode="auto">
          <a:xfrm>
            <a:off x="2259013" y="4581525"/>
            <a:ext cx="1008062" cy="1079500"/>
          </a:xfrm>
          <a:prstGeom prst="line">
            <a:avLst/>
          </a:prstGeom>
          <a:noFill/>
          <a:ln w="28575">
            <a:solidFill>
              <a:srgbClr val="3333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50" name="Line 6"/>
          <p:cNvSpPr>
            <a:spLocks noChangeShapeType="1"/>
          </p:cNvSpPr>
          <p:nvPr/>
        </p:nvSpPr>
        <p:spPr bwMode="auto">
          <a:xfrm flipV="1">
            <a:off x="3771901" y="5589589"/>
            <a:ext cx="2016125" cy="71437"/>
          </a:xfrm>
          <a:prstGeom prst="line">
            <a:avLst/>
          </a:prstGeom>
          <a:noFill/>
          <a:ln w="28575">
            <a:solidFill>
              <a:srgbClr val="3333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51" name="Line 7"/>
          <p:cNvSpPr>
            <a:spLocks noChangeShapeType="1"/>
          </p:cNvSpPr>
          <p:nvPr/>
        </p:nvSpPr>
        <p:spPr bwMode="auto">
          <a:xfrm>
            <a:off x="3916363" y="3933826"/>
            <a:ext cx="1943100" cy="1655763"/>
          </a:xfrm>
          <a:prstGeom prst="line">
            <a:avLst/>
          </a:prstGeom>
          <a:noFill/>
          <a:ln w="28575">
            <a:solidFill>
              <a:srgbClr val="3333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52" name="Line 8"/>
          <p:cNvSpPr>
            <a:spLocks noChangeShapeType="1"/>
          </p:cNvSpPr>
          <p:nvPr/>
        </p:nvSpPr>
        <p:spPr bwMode="auto">
          <a:xfrm flipV="1">
            <a:off x="6075364" y="4581525"/>
            <a:ext cx="1584325" cy="1079500"/>
          </a:xfrm>
          <a:prstGeom prst="line">
            <a:avLst/>
          </a:prstGeom>
          <a:noFill/>
          <a:ln w="28575">
            <a:solidFill>
              <a:srgbClr val="3333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53" name="Line 9"/>
          <p:cNvSpPr>
            <a:spLocks noChangeShapeType="1"/>
          </p:cNvSpPr>
          <p:nvPr/>
        </p:nvSpPr>
        <p:spPr bwMode="auto">
          <a:xfrm>
            <a:off x="2332039" y="4510088"/>
            <a:ext cx="3311525" cy="1008062"/>
          </a:xfrm>
          <a:prstGeom prst="line">
            <a:avLst/>
          </a:prstGeom>
          <a:noFill/>
          <a:ln w="28575">
            <a:solidFill>
              <a:srgbClr val="3333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54" name="Text Box 10"/>
          <p:cNvSpPr txBox="1">
            <a:spLocks noChangeArrowheads="1"/>
          </p:cNvSpPr>
          <p:nvPr/>
        </p:nvSpPr>
        <p:spPr bwMode="auto">
          <a:xfrm>
            <a:off x="1035051" y="3429000"/>
            <a:ext cx="6254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en-US" altLang="zh-CN" sz="3200" b="0">
                <a:solidFill>
                  <a:srgbClr val="000000"/>
                </a:solidFill>
                <a:latin typeface="Wingdings" panose="05000000000000000000" pitchFamily="2" charset="2"/>
                <a:ea typeface="黑体" panose="02010609060101010101" pitchFamily="2" charset="-122"/>
              </a:rPr>
              <a:t>(</a:t>
            </a:r>
            <a:endParaRPr lang="en-US" altLang="zh-CN" sz="3200" b="0">
              <a:solidFill>
                <a:srgbClr val="000000"/>
              </a:solidFill>
              <a:latin typeface="Wingdings" panose="05000000000000000000" pitchFamily="2" charset="2"/>
              <a:ea typeface="黑体" panose="02010609060101010101" pitchFamily="2" charset="-122"/>
            </a:endParaRPr>
          </a:p>
        </p:txBody>
      </p:sp>
      <p:sp>
        <p:nvSpPr>
          <p:cNvPr id="57355" name="Text Box 11"/>
          <p:cNvSpPr txBox="1">
            <a:spLocks noChangeArrowheads="1"/>
          </p:cNvSpPr>
          <p:nvPr/>
        </p:nvSpPr>
        <p:spPr bwMode="auto">
          <a:xfrm>
            <a:off x="8691564" y="4005264"/>
            <a:ext cx="6254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en-US" altLang="zh-CN" sz="3200" b="0">
                <a:solidFill>
                  <a:srgbClr val="000000"/>
                </a:solidFill>
                <a:latin typeface="Wingdings" panose="05000000000000000000" pitchFamily="2" charset="2"/>
                <a:ea typeface="黑体" panose="02010609060101010101" pitchFamily="2" charset="-122"/>
              </a:rPr>
              <a:t>(</a:t>
            </a:r>
            <a:endParaRPr lang="en-US" altLang="zh-CN" sz="3200" b="0">
              <a:solidFill>
                <a:srgbClr val="000000"/>
              </a:solidFill>
              <a:latin typeface="Wingdings" panose="05000000000000000000" pitchFamily="2" charset="2"/>
              <a:ea typeface="黑体" panose="02010609060101010101" pitchFamily="2" charset="-122"/>
            </a:endParaRPr>
          </a:p>
        </p:txBody>
      </p:sp>
      <p:sp>
        <p:nvSpPr>
          <p:cNvPr id="57356" name="Text Box 12"/>
          <p:cNvSpPr txBox="1">
            <a:spLocks noChangeArrowheads="1"/>
          </p:cNvSpPr>
          <p:nvPr/>
        </p:nvSpPr>
        <p:spPr bwMode="auto">
          <a:xfrm>
            <a:off x="747713" y="3286125"/>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en-US" altLang="zh-CN">
                <a:solidFill>
                  <a:srgbClr val="333399"/>
                </a:solidFill>
                <a:latin typeface="Times New Roman" panose="02020603050405020304" pitchFamily="18" charset="0"/>
                <a:ea typeface="黑体" panose="02010609060101010101" pitchFamily="2" charset="-122"/>
              </a:rPr>
              <a:t>A</a:t>
            </a:r>
            <a:endParaRPr lang="en-US" altLang="zh-CN">
              <a:solidFill>
                <a:srgbClr val="333399"/>
              </a:solidFill>
              <a:latin typeface="Times New Roman" panose="02020603050405020304" pitchFamily="18" charset="0"/>
              <a:ea typeface="黑体" panose="02010609060101010101" pitchFamily="2" charset="-122"/>
            </a:endParaRPr>
          </a:p>
        </p:txBody>
      </p:sp>
      <p:sp>
        <p:nvSpPr>
          <p:cNvPr id="370701" name="Text Box 13"/>
          <p:cNvSpPr txBox="1">
            <a:spLocks noChangeArrowheads="1"/>
          </p:cNvSpPr>
          <p:nvPr/>
        </p:nvSpPr>
        <p:spPr bwMode="auto">
          <a:xfrm>
            <a:off x="1568450" y="1196975"/>
            <a:ext cx="7027886"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b="1">
                <a:solidFill>
                  <a:schemeClr val="tx1"/>
                </a:solidFill>
                <a:latin typeface="굴림" pitchFamily="34" charset="-127"/>
                <a:ea typeface="굴림" pitchFamily="34" charset="-127"/>
              </a:defRPr>
            </a:lvl1pPr>
            <a:lvl2pPr marL="800100" indent="-34290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lnSpc>
                <a:spcPct val="120000"/>
              </a:lnSpc>
              <a:buFontTx/>
              <a:buAutoNum type="arabicPeriod"/>
            </a:pPr>
            <a:r>
              <a:rPr kumimoji="0" lang="zh-CN" altLang="en-US">
                <a:latin typeface="幼圆" panose="02010509060101010101" pitchFamily="49" charset="-122"/>
                <a:ea typeface="幼圆" panose="02010509060101010101" pitchFamily="49" charset="-122"/>
              </a:rPr>
              <a:t>通话前先拨号建立连接。 </a:t>
            </a:r>
            <a:r>
              <a:rPr kumimoji="0" lang="en-US" altLang="zh-CN">
                <a:solidFill>
                  <a:srgbClr val="FF0000"/>
                </a:solidFill>
                <a:latin typeface="幼圆" panose="02010509060101010101" pitchFamily="49" charset="-122"/>
                <a:ea typeface="幼圆" panose="02010509060101010101" pitchFamily="49" charset="-122"/>
              </a:rPr>
              <a:t>(</a:t>
            </a:r>
            <a:r>
              <a:rPr lang="en-US" altLang="zh-CN" b="0">
                <a:solidFill>
                  <a:srgbClr val="FF0000"/>
                </a:solidFill>
                <a:latin typeface="Times New Roman" panose="02020603050405020304" pitchFamily="18" charset="0"/>
                <a:ea typeface="幼圆" panose="02010509060101010101" pitchFamily="49" charset="-122"/>
              </a:rPr>
              <a:t>“</a:t>
            </a:r>
            <a:r>
              <a:rPr lang="zh-CN" altLang="en-US" b="0">
                <a:solidFill>
                  <a:srgbClr val="FF0000"/>
                </a:solidFill>
                <a:latin typeface="幼圆" panose="02010509060101010101" pitchFamily="49" charset="-122"/>
                <a:ea typeface="幼圆" panose="02010509060101010101" pitchFamily="49" charset="-122"/>
              </a:rPr>
              <a:t>面向连接的</a:t>
            </a:r>
            <a:r>
              <a:rPr lang="zh-CN" altLang="en-US" b="0">
                <a:solidFill>
                  <a:srgbClr val="FF0000"/>
                </a:solidFill>
                <a:latin typeface="Times New Roman" panose="02020603050405020304" pitchFamily="18" charset="0"/>
                <a:ea typeface="幼圆" panose="02010509060101010101" pitchFamily="49" charset="-122"/>
              </a:rPr>
              <a:t>”</a:t>
            </a:r>
            <a:r>
              <a:rPr lang="en-US" altLang="zh-CN" b="0">
                <a:solidFill>
                  <a:srgbClr val="FF0000"/>
                </a:solidFill>
                <a:latin typeface="幼圆" panose="02010509060101010101" pitchFamily="49" charset="-122"/>
                <a:ea typeface="幼圆" panose="02010509060101010101" pitchFamily="49" charset="-122"/>
              </a:rPr>
              <a:t>)</a:t>
            </a:r>
            <a:endParaRPr kumimoji="0" lang="en-US" altLang="zh-CN">
              <a:solidFill>
                <a:srgbClr val="FF0000"/>
              </a:solidFill>
              <a:latin typeface="幼圆" panose="02010509060101010101" pitchFamily="49" charset="-122"/>
              <a:ea typeface="幼圆" panose="02010509060101010101" pitchFamily="49" charset="-122"/>
            </a:endParaRPr>
          </a:p>
          <a:p>
            <a:pPr lvl="1" eaLnBrk="1" latinLnBrk="0" hangingPunct="1">
              <a:lnSpc>
                <a:spcPct val="120000"/>
              </a:lnSpc>
              <a:buFontTx/>
              <a:buChar char="•"/>
            </a:pPr>
            <a:r>
              <a:rPr kumimoji="0" lang="zh-CN" altLang="en-US">
                <a:latin typeface="幼圆" panose="02010509060101010101" pitchFamily="49" charset="-122"/>
                <a:ea typeface="幼圆" panose="02010509060101010101" pitchFamily="49" charset="-122"/>
              </a:rPr>
              <a:t>可能只要经过一个交换机（如 </a:t>
            </a:r>
            <a:r>
              <a:rPr kumimoji="0" lang="en-US" altLang="zh-CN">
                <a:latin typeface="幼圆" panose="02010509060101010101" pitchFamily="49" charset="-122"/>
                <a:ea typeface="幼圆" panose="02010509060101010101" pitchFamily="49" charset="-122"/>
              </a:rPr>
              <a:t>A </a:t>
            </a:r>
            <a:r>
              <a:rPr kumimoji="0" lang="zh-CN" altLang="en-US">
                <a:latin typeface="幼圆" panose="02010509060101010101" pitchFamily="49" charset="-122"/>
                <a:ea typeface="幼圆" panose="02010509060101010101" pitchFamily="49" charset="-122"/>
              </a:rPr>
              <a:t>到 </a:t>
            </a:r>
            <a:r>
              <a:rPr kumimoji="0" lang="en-US" altLang="zh-CN">
                <a:latin typeface="幼圆" panose="02010509060101010101" pitchFamily="49" charset="-122"/>
                <a:ea typeface="幼圆" panose="02010509060101010101" pitchFamily="49" charset="-122"/>
              </a:rPr>
              <a:t>B</a:t>
            </a:r>
            <a:r>
              <a:rPr kumimoji="0" lang="zh-CN" altLang="en-US">
                <a:latin typeface="幼圆" panose="02010509060101010101" pitchFamily="49" charset="-122"/>
                <a:ea typeface="幼圆" panose="02010509060101010101" pitchFamily="49" charset="-122"/>
              </a:rPr>
              <a:t>）</a:t>
            </a:r>
            <a:endParaRPr kumimoji="0" lang="zh-CN" altLang="en-US">
              <a:latin typeface="幼圆" panose="02010509060101010101" pitchFamily="49" charset="-122"/>
              <a:ea typeface="幼圆" panose="02010509060101010101" pitchFamily="49" charset="-122"/>
            </a:endParaRPr>
          </a:p>
          <a:p>
            <a:pPr lvl="1" eaLnBrk="1" latinLnBrk="0" hangingPunct="1">
              <a:lnSpc>
                <a:spcPct val="120000"/>
              </a:lnSpc>
              <a:buFontTx/>
              <a:buChar char="•"/>
            </a:pPr>
            <a:r>
              <a:rPr kumimoji="0" lang="zh-CN" altLang="en-US">
                <a:latin typeface="幼圆" panose="02010509060101010101" pitchFamily="49" charset="-122"/>
                <a:ea typeface="幼圆" panose="02010509060101010101" pitchFamily="49" charset="-122"/>
              </a:rPr>
              <a:t>可能要经过多个交换机（如 </a:t>
            </a:r>
            <a:r>
              <a:rPr kumimoji="0" lang="en-US" altLang="zh-CN">
                <a:latin typeface="幼圆" panose="02010509060101010101" pitchFamily="49" charset="-122"/>
                <a:ea typeface="幼圆" panose="02010509060101010101" pitchFamily="49" charset="-122"/>
              </a:rPr>
              <a:t>C </a:t>
            </a:r>
            <a:r>
              <a:rPr kumimoji="0" lang="zh-CN" altLang="en-US">
                <a:latin typeface="幼圆" panose="02010509060101010101" pitchFamily="49" charset="-122"/>
                <a:ea typeface="幼圆" panose="02010509060101010101" pitchFamily="49" charset="-122"/>
              </a:rPr>
              <a:t>到 </a:t>
            </a:r>
            <a:r>
              <a:rPr kumimoji="0" lang="en-US" altLang="zh-CN">
                <a:latin typeface="幼圆" panose="02010509060101010101" pitchFamily="49" charset="-122"/>
                <a:ea typeface="幼圆" panose="02010509060101010101" pitchFamily="49" charset="-122"/>
              </a:rPr>
              <a:t>D</a:t>
            </a:r>
            <a:r>
              <a:rPr kumimoji="0" lang="zh-CN" altLang="en-US">
                <a:latin typeface="幼圆" panose="02010509060101010101" pitchFamily="49" charset="-122"/>
                <a:ea typeface="幼圆" panose="02010509060101010101" pitchFamily="49" charset="-122"/>
              </a:rPr>
              <a:t>）</a:t>
            </a:r>
            <a:endParaRPr kumimoji="0" lang="zh-CN" altLang="en-US">
              <a:latin typeface="幼圆" panose="02010509060101010101" pitchFamily="49" charset="-122"/>
              <a:ea typeface="幼圆" panose="02010509060101010101" pitchFamily="49" charset="-122"/>
            </a:endParaRPr>
          </a:p>
          <a:p>
            <a:pPr eaLnBrk="1" latinLnBrk="0" hangingPunct="1">
              <a:lnSpc>
                <a:spcPct val="120000"/>
              </a:lnSpc>
              <a:buFontTx/>
              <a:buAutoNum type="arabicPeriod"/>
            </a:pPr>
            <a:r>
              <a:rPr kumimoji="0" lang="zh-CN" altLang="en-US">
                <a:latin typeface="幼圆" panose="02010509060101010101" pitchFamily="49" charset="-122"/>
                <a:ea typeface="幼圆" panose="02010509060101010101" pitchFamily="49" charset="-122"/>
              </a:rPr>
              <a:t>通话过程中，通信双方一直占用所建立的连接。</a:t>
            </a:r>
            <a:endParaRPr kumimoji="0" lang="zh-CN" altLang="en-US">
              <a:latin typeface="幼圆" panose="02010509060101010101" pitchFamily="49" charset="-122"/>
              <a:ea typeface="幼圆" panose="02010509060101010101" pitchFamily="49" charset="-122"/>
            </a:endParaRPr>
          </a:p>
          <a:p>
            <a:pPr eaLnBrk="1" latinLnBrk="0" hangingPunct="1">
              <a:lnSpc>
                <a:spcPct val="120000"/>
              </a:lnSpc>
              <a:buFontTx/>
              <a:buAutoNum type="arabicPeriod"/>
            </a:pPr>
            <a:r>
              <a:rPr kumimoji="0" lang="zh-CN" altLang="en-US">
                <a:latin typeface="幼圆" panose="02010509060101010101" pitchFamily="49" charset="-122"/>
                <a:ea typeface="幼圆" panose="02010509060101010101" pitchFamily="49" charset="-122"/>
              </a:rPr>
              <a:t>通话结束后，挂机释放连接。</a:t>
            </a:r>
            <a:endParaRPr kumimoji="0" lang="zh-CN" altLang="en-US">
              <a:latin typeface="幼圆" panose="02010509060101010101" pitchFamily="49" charset="-122"/>
              <a:ea typeface="幼圆" panose="02010509060101010101" pitchFamily="49" charset="-122"/>
            </a:endParaRPr>
          </a:p>
        </p:txBody>
      </p:sp>
      <p:grpSp>
        <p:nvGrpSpPr>
          <p:cNvPr id="57358" name="Group 14"/>
          <p:cNvGrpSpPr/>
          <p:nvPr/>
        </p:nvGrpSpPr>
        <p:grpSpPr bwMode="auto">
          <a:xfrm>
            <a:off x="5427663" y="5302251"/>
            <a:ext cx="950912" cy="511175"/>
            <a:chOff x="2462" y="1772"/>
            <a:chExt cx="599" cy="322"/>
          </a:xfrm>
        </p:grpSpPr>
        <p:sp>
          <p:nvSpPr>
            <p:cNvPr id="57395" name="AutoShape 15"/>
            <p:cNvSpPr>
              <a:spLocks noChangeArrowheads="1"/>
            </p:cNvSpPr>
            <p:nvPr/>
          </p:nvSpPr>
          <p:spPr bwMode="auto">
            <a:xfrm>
              <a:off x="2485" y="1772"/>
              <a:ext cx="576" cy="322"/>
            </a:xfrm>
            <a:prstGeom prst="cube">
              <a:avLst>
                <a:gd name="adj" fmla="val 25000"/>
              </a:avLst>
            </a:prstGeom>
            <a:solidFill>
              <a:srgbClr val="FFFF66"/>
            </a:solidFill>
            <a:ln w="9525">
              <a:solidFill>
                <a:srgbClr val="000000"/>
              </a:solidFill>
              <a:miter lim="800000"/>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endParaRPr lang="zh-CN" altLang="en-US" sz="1800" b="0">
                <a:solidFill>
                  <a:srgbClr val="000000"/>
                </a:solidFill>
                <a:latin typeface="Times New Roman" panose="02020603050405020304" pitchFamily="18" charset="0"/>
                <a:ea typeface="黑体" panose="02010609060101010101" pitchFamily="2" charset="-122"/>
              </a:endParaRPr>
            </a:p>
          </p:txBody>
        </p:sp>
        <p:sp>
          <p:nvSpPr>
            <p:cNvPr id="57396" name="Text Box 16"/>
            <p:cNvSpPr txBox="1">
              <a:spLocks noChangeArrowheads="1"/>
            </p:cNvSpPr>
            <p:nvPr/>
          </p:nvSpPr>
          <p:spPr bwMode="auto">
            <a:xfrm>
              <a:off x="2462" y="1852"/>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zh-CN" altLang="en-US" sz="1800" b="0">
                  <a:solidFill>
                    <a:srgbClr val="000000"/>
                  </a:solidFill>
                  <a:latin typeface="Times New Roman" panose="02020603050405020304" pitchFamily="18" charset="0"/>
                  <a:ea typeface="黑体" panose="02010609060101010101" pitchFamily="2" charset="-122"/>
                </a:rPr>
                <a:t>交换机</a:t>
              </a:r>
              <a:endParaRPr lang="zh-CN" altLang="en-US" sz="1800" b="0">
                <a:solidFill>
                  <a:srgbClr val="000000"/>
                </a:solidFill>
                <a:latin typeface="Times New Roman" panose="02020603050405020304" pitchFamily="18" charset="0"/>
                <a:ea typeface="黑体" panose="02010609060101010101" pitchFamily="2" charset="-122"/>
              </a:endParaRPr>
            </a:p>
          </p:txBody>
        </p:sp>
      </p:grpSp>
      <p:grpSp>
        <p:nvGrpSpPr>
          <p:cNvPr id="57359" name="Group 17"/>
          <p:cNvGrpSpPr/>
          <p:nvPr/>
        </p:nvGrpSpPr>
        <p:grpSpPr bwMode="auto">
          <a:xfrm>
            <a:off x="3051176" y="5445126"/>
            <a:ext cx="950913" cy="511175"/>
            <a:chOff x="2462" y="1772"/>
            <a:chExt cx="599" cy="322"/>
          </a:xfrm>
        </p:grpSpPr>
        <p:sp>
          <p:nvSpPr>
            <p:cNvPr id="57393" name="AutoShape 18"/>
            <p:cNvSpPr>
              <a:spLocks noChangeArrowheads="1"/>
            </p:cNvSpPr>
            <p:nvPr/>
          </p:nvSpPr>
          <p:spPr bwMode="auto">
            <a:xfrm>
              <a:off x="2485" y="1772"/>
              <a:ext cx="576" cy="322"/>
            </a:xfrm>
            <a:prstGeom prst="cube">
              <a:avLst>
                <a:gd name="adj" fmla="val 25000"/>
              </a:avLst>
            </a:prstGeom>
            <a:solidFill>
              <a:srgbClr val="FFFF66"/>
            </a:solidFill>
            <a:ln w="9525">
              <a:solidFill>
                <a:srgbClr val="000000"/>
              </a:solidFill>
              <a:miter lim="800000"/>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endParaRPr lang="zh-CN" altLang="en-US" sz="1800" b="0">
                <a:solidFill>
                  <a:srgbClr val="000000"/>
                </a:solidFill>
                <a:latin typeface="Times New Roman" panose="02020603050405020304" pitchFamily="18" charset="0"/>
                <a:ea typeface="黑体" panose="02010609060101010101" pitchFamily="2" charset="-122"/>
              </a:endParaRPr>
            </a:p>
          </p:txBody>
        </p:sp>
        <p:sp>
          <p:nvSpPr>
            <p:cNvPr id="57394" name="Text Box 19"/>
            <p:cNvSpPr txBox="1">
              <a:spLocks noChangeArrowheads="1"/>
            </p:cNvSpPr>
            <p:nvPr/>
          </p:nvSpPr>
          <p:spPr bwMode="auto">
            <a:xfrm>
              <a:off x="2462" y="1852"/>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zh-CN" altLang="en-US" sz="1800" b="0">
                  <a:solidFill>
                    <a:srgbClr val="000000"/>
                  </a:solidFill>
                  <a:latin typeface="Times New Roman" panose="02020603050405020304" pitchFamily="18" charset="0"/>
                  <a:ea typeface="黑体" panose="02010609060101010101" pitchFamily="2" charset="-122"/>
                </a:rPr>
                <a:t>交换机</a:t>
              </a:r>
              <a:endParaRPr lang="zh-CN" altLang="en-US" sz="1800" b="0">
                <a:solidFill>
                  <a:srgbClr val="000000"/>
                </a:solidFill>
                <a:latin typeface="Times New Roman" panose="02020603050405020304" pitchFamily="18" charset="0"/>
                <a:ea typeface="黑体" panose="02010609060101010101" pitchFamily="2" charset="-122"/>
              </a:endParaRPr>
            </a:p>
          </p:txBody>
        </p:sp>
      </p:grpSp>
      <p:grpSp>
        <p:nvGrpSpPr>
          <p:cNvPr id="57360" name="Group 20"/>
          <p:cNvGrpSpPr/>
          <p:nvPr/>
        </p:nvGrpSpPr>
        <p:grpSpPr bwMode="auto">
          <a:xfrm>
            <a:off x="3411538" y="3573464"/>
            <a:ext cx="950912" cy="511175"/>
            <a:chOff x="2462" y="1772"/>
            <a:chExt cx="599" cy="322"/>
          </a:xfrm>
        </p:grpSpPr>
        <p:sp>
          <p:nvSpPr>
            <p:cNvPr id="57391" name="AutoShape 21"/>
            <p:cNvSpPr>
              <a:spLocks noChangeArrowheads="1"/>
            </p:cNvSpPr>
            <p:nvPr/>
          </p:nvSpPr>
          <p:spPr bwMode="auto">
            <a:xfrm>
              <a:off x="2485" y="1772"/>
              <a:ext cx="576" cy="322"/>
            </a:xfrm>
            <a:prstGeom prst="cube">
              <a:avLst>
                <a:gd name="adj" fmla="val 25000"/>
              </a:avLst>
            </a:prstGeom>
            <a:solidFill>
              <a:srgbClr val="FFFF66"/>
            </a:solidFill>
            <a:ln w="9525">
              <a:solidFill>
                <a:srgbClr val="000000"/>
              </a:solidFill>
              <a:miter lim="800000"/>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endParaRPr lang="zh-CN" altLang="en-US" sz="1800" b="0">
                <a:solidFill>
                  <a:srgbClr val="000000"/>
                </a:solidFill>
                <a:latin typeface="Times New Roman" panose="02020603050405020304" pitchFamily="18" charset="0"/>
                <a:ea typeface="黑体" panose="02010609060101010101" pitchFamily="2" charset="-122"/>
              </a:endParaRPr>
            </a:p>
          </p:txBody>
        </p:sp>
        <p:sp>
          <p:nvSpPr>
            <p:cNvPr id="57392" name="Text Box 22"/>
            <p:cNvSpPr txBox="1">
              <a:spLocks noChangeArrowheads="1"/>
            </p:cNvSpPr>
            <p:nvPr/>
          </p:nvSpPr>
          <p:spPr bwMode="auto">
            <a:xfrm>
              <a:off x="2462" y="1852"/>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zh-CN" altLang="en-US" sz="1800" b="0">
                  <a:solidFill>
                    <a:srgbClr val="000000"/>
                  </a:solidFill>
                  <a:latin typeface="Times New Roman" panose="02020603050405020304" pitchFamily="18" charset="0"/>
                  <a:ea typeface="黑体" panose="02010609060101010101" pitchFamily="2" charset="-122"/>
                </a:rPr>
                <a:t>交换机</a:t>
              </a:r>
              <a:endParaRPr lang="zh-CN" altLang="en-US" sz="1800" b="0">
                <a:solidFill>
                  <a:srgbClr val="000000"/>
                </a:solidFill>
                <a:latin typeface="Times New Roman" panose="02020603050405020304" pitchFamily="18" charset="0"/>
                <a:ea typeface="黑体" panose="02010609060101010101" pitchFamily="2" charset="-122"/>
              </a:endParaRPr>
            </a:p>
          </p:txBody>
        </p:sp>
      </p:grpSp>
      <p:grpSp>
        <p:nvGrpSpPr>
          <p:cNvPr id="57361" name="Group 23"/>
          <p:cNvGrpSpPr/>
          <p:nvPr/>
        </p:nvGrpSpPr>
        <p:grpSpPr bwMode="auto">
          <a:xfrm>
            <a:off x="5500688" y="3644901"/>
            <a:ext cx="950912" cy="511175"/>
            <a:chOff x="2462" y="1772"/>
            <a:chExt cx="599" cy="322"/>
          </a:xfrm>
        </p:grpSpPr>
        <p:sp>
          <p:nvSpPr>
            <p:cNvPr id="57389" name="AutoShape 24"/>
            <p:cNvSpPr>
              <a:spLocks noChangeArrowheads="1"/>
            </p:cNvSpPr>
            <p:nvPr/>
          </p:nvSpPr>
          <p:spPr bwMode="auto">
            <a:xfrm>
              <a:off x="2485" y="1772"/>
              <a:ext cx="576" cy="322"/>
            </a:xfrm>
            <a:prstGeom prst="cube">
              <a:avLst>
                <a:gd name="adj" fmla="val 25000"/>
              </a:avLst>
            </a:prstGeom>
            <a:solidFill>
              <a:srgbClr val="FFFF66"/>
            </a:solidFill>
            <a:ln w="9525">
              <a:solidFill>
                <a:srgbClr val="000000"/>
              </a:solidFill>
              <a:miter lim="800000"/>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endParaRPr lang="zh-CN" altLang="en-US" sz="1800" b="0">
                <a:solidFill>
                  <a:srgbClr val="000000"/>
                </a:solidFill>
                <a:latin typeface="Times New Roman" panose="02020603050405020304" pitchFamily="18" charset="0"/>
                <a:ea typeface="黑体" panose="02010609060101010101" pitchFamily="2" charset="-122"/>
              </a:endParaRPr>
            </a:p>
          </p:txBody>
        </p:sp>
        <p:sp>
          <p:nvSpPr>
            <p:cNvPr id="57390" name="Text Box 25"/>
            <p:cNvSpPr txBox="1">
              <a:spLocks noChangeArrowheads="1"/>
            </p:cNvSpPr>
            <p:nvPr/>
          </p:nvSpPr>
          <p:spPr bwMode="auto">
            <a:xfrm>
              <a:off x="2462" y="1852"/>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zh-CN" altLang="en-US" sz="1800" b="0">
                  <a:solidFill>
                    <a:srgbClr val="000000"/>
                  </a:solidFill>
                  <a:latin typeface="Times New Roman" panose="02020603050405020304" pitchFamily="18" charset="0"/>
                  <a:ea typeface="黑体" panose="02010609060101010101" pitchFamily="2" charset="-122"/>
                </a:rPr>
                <a:t>交换机</a:t>
              </a:r>
              <a:endParaRPr lang="zh-CN" altLang="en-US" sz="1800" b="0">
                <a:solidFill>
                  <a:srgbClr val="000000"/>
                </a:solidFill>
                <a:latin typeface="Times New Roman" panose="02020603050405020304" pitchFamily="18" charset="0"/>
                <a:ea typeface="黑体" panose="02010609060101010101" pitchFamily="2" charset="-122"/>
              </a:endParaRPr>
            </a:p>
          </p:txBody>
        </p:sp>
      </p:grpSp>
      <p:sp>
        <p:nvSpPr>
          <p:cNvPr id="57362" name="Text Box 26"/>
          <p:cNvSpPr txBox="1">
            <a:spLocks noChangeArrowheads="1"/>
          </p:cNvSpPr>
          <p:nvPr/>
        </p:nvSpPr>
        <p:spPr bwMode="auto">
          <a:xfrm>
            <a:off x="8193089" y="3502025"/>
            <a:ext cx="6254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en-US" altLang="zh-CN" sz="3200" b="0">
                <a:solidFill>
                  <a:srgbClr val="000000"/>
                </a:solidFill>
                <a:latin typeface="Wingdings" panose="05000000000000000000" pitchFamily="2" charset="2"/>
                <a:ea typeface="黑体" panose="02010609060101010101" pitchFamily="2" charset="-122"/>
              </a:rPr>
              <a:t>(</a:t>
            </a:r>
            <a:endParaRPr lang="en-US" altLang="zh-CN" sz="3200" b="0">
              <a:solidFill>
                <a:srgbClr val="000000"/>
              </a:solidFill>
              <a:latin typeface="Wingdings" panose="05000000000000000000" pitchFamily="2" charset="2"/>
              <a:ea typeface="黑体" panose="02010609060101010101" pitchFamily="2" charset="-122"/>
            </a:endParaRPr>
          </a:p>
        </p:txBody>
      </p:sp>
      <p:sp>
        <p:nvSpPr>
          <p:cNvPr id="57363" name="Text Box 27"/>
          <p:cNvSpPr txBox="1">
            <a:spLocks noChangeArrowheads="1"/>
          </p:cNvSpPr>
          <p:nvPr/>
        </p:nvSpPr>
        <p:spPr bwMode="auto">
          <a:xfrm>
            <a:off x="8726489" y="4797425"/>
            <a:ext cx="6254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en-US" altLang="zh-CN" sz="3200" b="0">
                <a:solidFill>
                  <a:srgbClr val="000000"/>
                </a:solidFill>
                <a:latin typeface="Wingdings" panose="05000000000000000000" pitchFamily="2" charset="2"/>
                <a:ea typeface="黑体" panose="02010609060101010101" pitchFamily="2" charset="-122"/>
              </a:rPr>
              <a:t>(</a:t>
            </a:r>
            <a:endParaRPr lang="en-US" altLang="zh-CN" sz="3200" b="0">
              <a:solidFill>
                <a:srgbClr val="000000"/>
              </a:solidFill>
              <a:latin typeface="Wingdings" panose="05000000000000000000" pitchFamily="2" charset="2"/>
              <a:ea typeface="黑体" panose="02010609060101010101" pitchFamily="2" charset="-122"/>
            </a:endParaRPr>
          </a:p>
        </p:txBody>
      </p:sp>
      <p:sp>
        <p:nvSpPr>
          <p:cNvPr id="57364" name="Text Box 28"/>
          <p:cNvSpPr txBox="1">
            <a:spLocks noChangeArrowheads="1"/>
          </p:cNvSpPr>
          <p:nvPr/>
        </p:nvSpPr>
        <p:spPr bwMode="auto">
          <a:xfrm>
            <a:off x="8164514" y="5445125"/>
            <a:ext cx="6254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en-US" altLang="zh-CN" sz="3200" b="0">
                <a:solidFill>
                  <a:srgbClr val="000000"/>
                </a:solidFill>
                <a:latin typeface="Wingdings" panose="05000000000000000000" pitchFamily="2" charset="2"/>
                <a:ea typeface="黑体" panose="02010609060101010101" pitchFamily="2" charset="-122"/>
              </a:rPr>
              <a:t>(</a:t>
            </a:r>
            <a:endParaRPr lang="en-US" altLang="zh-CN" sz="3200" b="0">
              <a:solidFill>
                <a:srgbClr val="000000"/>
              </a:solidFill>
              <a:latin typeface="Wingdings" panose="05000000000000000000" pitchFamily="2" charset="2"/>
              <a:ea typeface="黑体" panose="02010609060101010101" pitchFamily="2" charset="-122"/>
            </a:endParaRPr>
          </a:p>
        </p:txBody>
      </p:sp>
      <p:sp>
        <p:nvSpPr>
          <p:cNvPr id="57365" name="Text Box 29"/>
          <p:cNvSpPr txBox="1">
            <a:spLocks noChangeArrowheads="1"/>
          </p:cNvSpPr>
          <p:nvPr/>
        </p:nvSpPr>
        <p:spPr bwMode="auto">
          <a:xfrm>
            <a:off x="603251" y="4005264"/>
            <a:ext cx="6254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en-US" altLang="zh-CN" sz="3200" b="0">
                <a:solidFill>
                  <a:srgbClr val="000000"/>
                </a:solidFill>
                <a:latin typeface="Wingdings" panose="05000000000000000000" pitchFamily="2" charset="2"/>
                <a:ea typeface="黑体" panose="02010609060101010101" pitchFamily="2" charset="-122"/>
              </a:rPr>
              <a:t>(</a:t>
            </a:r>
            <a:endParaRPr lang="en-US" altLang="zh-CN" sz="3200" b="0">
              <a:solidFill>
                <a:srgbClr val="000000"/>
              </a:solidFill>
              <a:latin typeface="Wingdings" panose="05000000000000000000" pitchFamily="2" charset="2"/>
              <a:ea typeface="黑体" panose="02010609060101010101" pitchFamily="2" charset="-122"/>
            </a:endParaRPr>
          </a:p>
        </p:txBody>
      </p:sp>
      <p:sp>
        <p:nvSpPr>
          <p:cNvPr id="57366" name="Text Box 30"/>
          <p:cNvSpPr txBox="1">
            <a:spLocks noChangeArrowheads="1"/>
          </p:cNvSpPr>
          <p:nvPr/>
        </p:nvSpPr>
        <p:spPr bwMode="auto">
          <a:xfrm>
            <a:off x="676276" y="4725989"/>
            <a:ext cx="6254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en-US" altLang="zh-CN" sz="3200" b="0">
                <a:solidFill>
                  <a:srgbClr val="000000"/>
                </a:solidFill>
                <a:latin typeface="Wingdings" panose="05000000000000000000" pitchFamily="2" charset="2"/>
                <a:ea typeface="黑体" panose="02010609060101010101" pitchFamily="2" charset="-122"/>
              </a:rPr>
              <a:t>(</a:t>
            </a:r>
            <a:endParaRPr lang="en-US" altLang="zh-CN" sz="3200" b="0">
              <a:solidFill>
                <a:srgbClr val="000000"/>
              </a:solidFill>
              <a:latin typeface="Wingdings" panose="05000000000000000000" pitchFamily="2" charset="2"/>
              <a:ea typeface="黑体" panose="02010609060101010101" pitchFamily="2" charset="-122"/>
            </a:endParaRPr>
          </a:p>
        </p:txBody>
      </p:sp>
      <p:sp>
        <p:nvSpPr>
          <p:cNvPr id="57367" name="Text Box 31"/>
          <p:cNvSpPr txBox="1">
            <a:spLocks noChangeArrowheads="1"/>
          </p:cNvSpPr>
          <p:nvPr/>
        </p:nvSpPr>
        <p:spPr bwMode="auto">
          <a:xfrm>
            <a:off x="1035051" y="5445125"/>
            <a:ext cx="6254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en-US" altLang="zh-CN" sz="3200" b="0">
                <a:solidFill>
                  <a:srgbClr val="000000"/>
                </a:solidFill>
                <a:latin typeface="Wingdings" panose="05000000000000000000" pitchFamily="2" charset="2"/>
                <a:ea typeface="黑体" panose="02010609060101010101" pitchFamily="2" charset="-122"/>
              </a:rPr>
              <a:t>(</a:t>
            </a:r>
            <a:endParaRPr lang="en-US" altLang="zh-CN" sz="3200" b="0">
              <a:solidFill>
                <a:srgbClr val="000000"/>
              </a:solidFill>
              <a:latin typeface="Wingdings" panose="05000000000000000000" pitchFamily="2" charset="2"/>
              <a:ea typeface="黑体" panose="02010609060101010101" pitchFamily="2" charset="-122"/>
            </a:endParaRPr>
          </a:p>
        </p:txBody>
      </p:sp>
      <p:sp>
        <p:nvSpPr>
          <p:cNvPr id="57368" name="Freeform 32"/>
          <p:cNvSpPr/>
          <p:nvPr/>
        </p:nvSpPr>
        <p:spPr bwMode="auto">
          <a:xfrm>
            <a:off x="1395414" y="3789364"/>
            <a:ext cx="712787" cy="668337"/>
          </a:xfrm>
          <a:custGeom>
            <a:avLst/>
            <a:gdLst>
              <a:gd name="T0" fmla="*/ 2147483647 w 449"/>
              <a:gd name="T1" fmla="*/ 2147483647 h 421"/>
              <a:gd name="T2" fmla="*/ 0 w 449"/>
              <a:gd name="T3" fmla="*/ 0 h 421"/>
              <a:gd name="T4" fmla="*/ 0 60000 65536"/>
              <a:gd name="T5" fmla="*/ 0 60000 65536"/>
              <a:gd name="T6" fmla="*/ 0 w 449"/>
              <a:gd name="T7" fmla="*/ 0 h 421"/>
              <a:gd name="T8" fmla="*/ 449 w 449"/>
              <a:gd name="T9" fmla="*/ 421 h 421"/>
            </a:gdLst>
            <a:ahLst/>
            <a:cxnLst>
              <a:cxn ang="T4">
                <a:pos x="T0" y="T1"/>
              </a:cxn>
              <a:cxn ang="T5">
                <a:pos x="T2" y="T3"/>
              </a:cxn>
            </a:cxnLst>
            <a:rect l="T6" t="T7" r="T8" b="T9"/>
            <a:pathLst>
              <a:path w="449" h="421">
                <a:moveTo>
                  <a:pt x="449" y="421"/>
                </a:moveTo>
                <a:lnTo>
                  <a:pt x="0" y="0"/>
                </a:lnTo>
              </a:path>
            </a:pathLst>
          </a:custGeom>
          <a:noFill/>
          <a:ln w="28575">
            <a:solidFill>
              <a:srgbClr val="3333CC"/>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69" name="Freeform 33"/>
          <p:cNvSpPr/>
          <p:nvPr/>
        </p:nvSpPr>
        <p:spPr bwMode="auto">
          <a:xfrm>
            <a:off x="963614" y="4365626"/>
            <a:ext cx="1449387" cy="219075"/>
          </a:xfrm>
          <a:custGeom>
            <a:avLst/>
            <a:gdLst>
              <a:gd name="T0" fmla="*/ 0 w 913"/>
              <a:gd name="T1" fmla="*/ 0 h 138"/>
              <a:gd name="T2" fmla="*/ 2147483647 w 913"/>
              <a:gd name="T3" fmla="*/ 2147483647 h 138"/>
              <a:gd name="T4" fmla="*/ 0 60000 65536"/>
              <a:gd name="T5" fmla="*/ 0 60000 65536"/>
              <a:gd name="T6" fmla="*/ 0 w 913"/>
              <a:gd name="T7" fmla="*/ 0 h 138"/>
              <a:gd name="T8" fmla="*/ 913 w 913"/>
              <a:gd name="T9" fmla="*/ 138 h 138"/>
            </a:gdLst>
            <a:ahLst/>
            <a:cxnLst>
              <a:cxn ang="T4">
                <a:pos x="T0" y="T1"/>
              </a:cxn>
              <a:cxn ang="T5">
                <a:pos x="T2" y="T3"/>
              </a:cxn>
            </a:cxnLst>
            <a:rect l="T6" t="T7" r="T8" b="T9"/>
            <a:pathLst>
              <a:path w="913" h="138">
                <a:moveTo>
                  <a:pt x="0" y="0"/>
                </a:moveTo>
                <a:lnTo>
                  <a:pt x="913" y="138"/>
                </a:lnTo>
              </a:path>
            </a:pathLst>
          </a:custGeom>
          <a:noFill/>
          <a:ln w="28575">
            <a:solidFill>
              <a:srgbClr val="3333CC"/>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70" name="Line 34"/>
          <p:cNvSpPr>
            <a:spLocks noChangeShapeType="1"/>
          </p:cNvSpPr>
          <p:nvPr/>
        </p:nvSpPr>
        <p:spPr bwMode="auto">
          <a:xfrm flipV="1">
            <a:off x="963613" y="4652964"/>
            <a:ext cx="1295400" cy="433387"/>
          </a:xfrm>
          <a:prstGeom prst="line">
            <a:avLst/>
          </a:prstGeom>
          <a:noFill/>
          <a:ln w="28575">
            <a:solidFill>
              <a:srgbClr val="3333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71" name="Line 35"/>
          <p:cNvSpPr>
            <a:spLocks noChangeShapeType="1"/>
          </p:cNvSpPr>
          <p:nvPr/>
        </p:nvSpPr>
        <p:spPr bwMode="auto">
          <a:xfrm flipV="1">
            <a:off x="1323975" y="4652964"/>
            <a:ext cx="935038" cy="1081087"/>
          </a:xfrm>
          <a:prstGeom prst="line">
            <a:avLst/>
          </a:prstGeom>
          <a:noFill/>
          <a:ln w="28575">
            <a:solidFill>
              <a:srgbClr val="3333CC"/>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57372" name="Group 36"/>
          <p:cNvGrpSpPr/>
          <p:nvPr/>
        </p:nvGrpSpPr>
        <p:grpSpPr bwMode="auto">
          <a:xfrm>
            <a:off x="1755776" y="4221164"/>
            <a:ext cx="950913" cy="511175"/>
            <a:chOff x="2462" y="1772"/>
            <a:chExt cx="599" cy="322"/>
          </a:xfrm>
        </p:grpSpPr>
        <p:sp>
          <p:nvSpPr>
            <p:cNvPr id="57387" name="AutoShape 37"/>
            <p:cNvSpPr>
              <a:spLocks noChangeArrowheads="1"/>
            </p:cNvSpPr>
            <p:nvPr/>
          </p:nvSpPr>
          <p:spPr bwMode="auto">
            <a:xfrm>
              <a:off x="2485" y="1772"/>
              <a:ext cx="576" cy="322"/>
            </a:xfrm>
            <a:prstGeom prst="cube">
              <a:avLst>
                <a:gd name="adj" fmla="val 25000"/>
              </a:avLst>
            </a:prstGeom>
            <a:solidFill>
              <a:srgbClr val="FFFF66"/>
            </a:solidFill>
            <a:ln w="9525">
              <a:solidFill>
                <a:srgbClr val="000000"/>
              </a:solidFill>
              <a:miter lim="800000"/>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endParaRPr lang="zh-CN" altLang="en-US" sz="1800" b="0">
                <a:solidFill>
                  <a:srgbClr val="000000"/>
                </a:solidFill>
                <a:latin typeface="Times New Roman" panose="02020603050405020304" pitchFamily="18" charset="0"/>
                <a:ea typeface="黑体" panose="02010609060101010101" pitchFamily="2" charset="-122"/>
              </a:endParaRPr>
            </a:p>
          </p:txBody>
        </p:sp>
        <p:sp>
          <p:nvSpPr>
            <p:cNvPr id="57388" name="Text Box 38"/>
            <p:cNvSpPr txBox="1">
              <a:spLocks noChangeArrowheads="1"/>
            </p:cNvSpPr>
            <p:nvPr/>
          </p:nvSpPr>
          <p:spPr bwMode="auto">
            <a:xfrm>
              <a:off x="2462" y="1852"/>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zh-CN" altLang="en-US" sz="1800" b="0">
                  <a:solidFill>
                    <a:srgbClr val="000000"/>
                  </a:solidFill>
                  <a:latin typeface="Times New Roman" panose="02020603050405020304" pitchFamily="18" charset="0"/>
                  <a:ea typeface="黑体" panose="02010609060101010101" pitchFamily="2" charset="-122"/>
                </a:rPr>
                <a:t>交换机</a:t>
              </a:r>
              <a:endParaRPr lang="zh-CN" altLang="en-US" sz="1800" b="0">
                <a:solidFill>
                  <a:srgbClr val="000000"/>
                </a:solidFill>
                <a:latin typeface="Times New Roman" panose="02020603050405020304" pitchFamily="18" charset="0"/>
                <a:ea typeface="黑体" panose="02010609060101010101" pitchFamily="2" charset="-122"/>
              </a:endParaRPr>
            </a:p>
          </p:txBody>
        </p:sp>
      </p:grpSp>
      <p:sp>
        <p:nvSpPr>
          <p:cNvPr id="57373" name="Line 39"/>
          <p:cNvSpPr>
            <a:spLocks noChangeShapeType="1"/>
          </p:cNvSpPr>
          <p:nvPr/>
        </p:nvSpPr>
        <p:spPr bwMode="auto">
          <a:xfrm flipH="1">
            <a:off x="7732713" y="3789363"/>
            <a:ext cx="863600" cy="863600"/>
          </a:xfrm>
          <a:prstGeom prst="line">
            <a:avLst/>
          </a:prstGeom>
          <a:noFill/>
          <a:ln w="28575">
            <a:solidFill>
              <a:srgbClr val="3333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74" name="Line 40"/>
          <p:cNvSpPr>
            <a:spLocks noChangeShapeType="1"/>
          </p:cNvSpPr>
          <p:nvPr/>
        </p:nvSpPr>
        <p:spPr bwMode="auto">
          <a:xfrm flipV="1">
            <a:off x="7732713" y="4365625"/>
            <a:ext cx="1223962" cy="287338"/>
          </a:xfrm>
          <a:prstGeom prst="line">
            <a:avLst/>
          </a:prstGeom>
          <a:noFill/>
          <a:ln w="28575">
            <a:solidFill>
              <a:srgbClr val="3333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75" name="Line 41"/>
          <p:cNvSpPr>
            <a:spLocks noChangeShapeType="1"/>
          </p:cNvSpPr>
          <p:nvPr/>
        </p:nvSpPr>
        <p:spPr bwMode="auto">
          <a:xfrm>
            <a:off x="7875589" y="4652964"/>
            <a:ext cx="1152525" cy="504825"/>
          </a:xfrm>
          <a:prstGeom prst="line">
            <a:avLst/>
          </a:prstGeom>
          <a:noFill/>
          <a:ln w="28575">
            <a:solidFill>
              <a:srgbClr val="3333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76" name="Line 42"/>
          <p:cNvSpPr>
            <a:spLocks noChangeShapeType="1"/>
          </p:cNvSpPr>
          <p:nvPr/>
        </p:nvSpPr>
        <p:spPr bwMode="auto">
          <a:xfrm>
            <a:off x="7732714" y="4725988"/>
            <a:ext cx="719137" cy="1008062"/>
          </a:xfrm>
          <a:prstGeom prst="line">
            <a:avLst/>
          </a:prstGeom>
          <a:noFill/>
          <a:ln w="28575">
            <a:solidFill>
              <a:srgbClr val="3333CC"/>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57377" name="Group 43"/>
          <p:cNvGrpSpPr/>
          <p:nvPr/>
        </p:nvGrpSpPr>
        <p:grpSpPr bwMode="auto">
          <a:xfrm>
            <a:off x="7227888" y="4294189"/>
            <a:ext cx="950912" cy="511175"/>
            <a:chOff x="2462" y="1772"/>
            <a:chExt cx="599" cy="322"/>
          </a:xfrm>
        </p:grpSpPr>
        <p:sp>
          <p:nvSpPr>
            <p:cNvPr id="57385" name="AutoShape 44"/>
            <p:cNvSpPr>
              <a:spLocks noChangeArrowheads="1"/>
            </p:cNvSpPr>
            <p:nvPr/>
          </p:nvSpPr>
          <p:spPr bwMode="auto">
            <a:xfrm>
              <a:off x="2485" y="1772"/>
              <a:ext cx="576" cy="322"/>
            </a:xfrm>
            <a:prstGeom prst="cube">
              <a:avLst>
                <a:gd name="adj" fmla="val 25000"/>
              </a:avLst>
            </a:prstGeom>
            <a:solidFill>
              <a:srgbClr val="FFFF66"/>
            </a:solidFill>
            <a:ln w="9525">
              <a:solidFill>
                <a:srgbClr val="000000"/>
              </a:solidFill>
              <a:miter lim="800000"/>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endParaRPr lang="zh-CN" altLang="en-US" sz="1800" b="0">
                <a:solidFill>
                  <a:srgbClr val="000000"/>
                </a:solidFill>
                <a:latin typeface="Times New Roman" panose="02020603050405020304" pitchFamily="18" charset="0"/>
                <a:ea typeface="黑体" panose="02010609060101010101" pitchFamily="2" charset="-122"/>
              </a:endParaRPr>
            </a:p>
          </p:txBody>
        </p:sp>
        <p:sp>
          <p:nvSpPr>
            <p:cNvPr id="57386" name="Text Box 45"/>
            <p:cNvSpPr txBox="1">
              <a:spLocks noChangeArrowheads="1"/>
            </p:cNvSpPr>
            <p:nvPr/>
          </p:nvSpPr>
          <p:spPr bwMode="auto">
            <a:xfrm>
              <a:off x="2462" y="1852"/>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zh-CN" altLang="en-US" sz="1800" b="0">
                  <a:solidFill>
                    <a:srgbClr val="000000"/>
                  </a:solidFill>
                  <a:latin typeface="Times New Roman" panose="02020603050405020304" pitchFamily="18" charset="0"/>
                  <a:ea typeface="黑体" panose="02010609060101010101" pitchFamily="2" charset="-122"/>
                </a:rPr>
                <a:t>交换机</a:t>
              </a:r>
              <a:endParaRPr lang="zh-CN" altLang="en-US" sz="1800" b="0">
                <a:solidFill>
                  <a:srgbClr val="000000"/>
                </a:solidFill>
                <a:latin typeface="Times New Roman" panose="02020603050405020304" pitchFamily="18" charset="0"/>
                <a:ea typeface="黑体" panose="02010609060101010101" pitchFamily="2" charset="-122"/>
              </a:endParaRPr>
            </a:p>
          </p:txBody>
        </p:sp>
      </p:grpSp>
      <p:sp>
        <p:nvSpPr>
          <p:cNvPr id="57378" name="Text Box 46"/>
          <p:cNvSpPr txBox="1">
            <a:spLocks noChangeArrowheads="1"/>
          </p:cNvSpPr>
          <p:nvPr/>
        </p:nvSpPr>
        <p:spPr bwMode="auto">
          <a:xfrm>
            <a:off x="458788" y="378936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en-US" altLang="zh-CN">
                <a:solidFill>
                  <a:srgbClr val="333399"/>
                </a:solidFill>
                <a:latin typeface="Times New Roman" panose="02020603050405020304" pitchFamily="18" charset="0"/>
                <a:ea typeface="黑体" panose="02010609060101010101" pitchFamily="2" charset="-122"/>
              </a:rPr>
              <a:t>B</a:t>
            </a:r>
            <a:endParaRPr lang="en-US" altLang="zh-CN">
              <a:solidFill>
                <a:srgbClr val="333399"/>
              </a:solidFill>
              <a:latin typeface="Times New Roman" panose="02020603050405020304" pitchFamily="18" charset="0"/>
              <a:ea typeface="黑体" panose="02010609060101010101" pitchFamily="2" charset="-122"/>
            </a:endParaRPr>
          </a:p>
        </p:txBody>
      </p:sp>
      <p:sp>
        <p:nvSpPr>
          <p:cNvPr id="57379" name="Text Box 47"/>
          <p:cNvSpPr txBox="1">
            <a:spLocks noChangeArrowheads="1"/>
          </p:cNvSpPr>
          <p:nvPr/>
        </p:nvSpPr>
        <p:spPr bwMode="auto">
          <a:xfrm>
            <a:off x="415926" y="508635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en-US" altLang="zh-CN">
                <a:solidFill>
                  <a:srgbClr val="333399"/>
                </a:solidFill>
                <a:latin typeface="Times New Roman" panose="02020603050405020304" pitchFamily="18" charset="0"/>
                <a:ea typeface="黑体" panose="02010609060101010101" pitchFamily="2" charset="-122"/>
              </a:rPr>
              <a:t>C</a:t>
            </a:r>
            <a:endParaRPr lang="en-US" altLang="zh-CN">
              <a:solidFill>
                <a:srgbClr val="333399"/>
              </a:solidFill>
              <a:latin typeface="Times New Roman" panose="02020603050405020304" pitchFamily="18" charset="0"/>
              <a:ea typeface="黑体" panose="02010609060101010101" pitchFamily="2" charset="-122"/>
            </a:endParaRPr>
          </a:p>
        </p:txBody>
      </p:sp>
      <p:sp>
        <p:nvSpPr>
          <p:cNvPr id="57380" name="Text Box 48"/>
          <p:cNvSpPr txBox="1">
            <a:spLocks noChangeArrowheads="1"/>
          </p:cNvSpPr>
          <p:nvPr/>
        </p:nvSpPr>
        <p:spPr bwMode="auto">
          <a:xfrm>
            <a:off x="9056688" y="3717925"/>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en-US" altLang="zh-CN">
                <a:solidFill>
                  <a:srgbClr val="333399"/>
                </a:solidFill>
                <a:latin typeface="Times New Roman" panose="02020603050405020304" pitchFamily="18" charset="0"/>
                <a:ea typeface="黑体" panose="02010609060101010101" pitchFamily="2" charset="-122"/>
              </a:rPr>
              <a:t>D</a:t>
            </a:r>
            <a:endParaRPr lang="en-US" altLang="zh-CN">
              <a:solidFill>
                <a:srgbClr val="333399"/>
              </a:solidFill>
              <a:latin typeface="Times New Roman" panose="02020603050405020304" pitchFamily="18" charset="0"/>
              <a:ea typeface="黑体" panose="02010609060101010101" pitchFamily="2" charset="-122"/>
            </a:endParaRPr>
          </a:p>
        </p:txBody>
      </p:sp>
      <p:sp>
        <p:nvSpPr>
          <p:cNvPr id="370737" name="Freeform 49"/>
          <p:cNvSpPr/>
          <p:nvPr/>
        </p:nvSpPr>
        <p:spPr bwMode="auto">
          <a:xfrm>
            <a:off x="1106488" y="4359275"/>
            <a:ext cx="7823200" cy="1301750"/>
          </a:xfrm>
          <a:custGeom>
            <a:avLst/>
            <a:gdLst>
              <a:gd name="T0" fmla="*/ 0 w 4928"/>
              <a:gd name="T1" fmla="*/ 2147483647 h 820"/>
              <a:gd name="T2" fmla="*/ 2147483647 w 4928"/>
              <a:gd name="T3" fmla="*/ 2147483647 h 820"/>
              <a:gd name="T4" fmla="*/ 2147483647 w 4928"/>
              <a:gd name="T5" fmla="*/ 2147483647 h 820"/>
              <a:gd name="T6" fmla="*/ 2147483647 w 4928"/>
              <a:gd name="T7" fmla="*/ 2147483647 h 820"/>
              <a:gd name="T8" fmla="*/ 2147483647 w 4928"/>
              <a:gd name="T9" fmla="*/ 0 h 820"/>
              <a:gd name="T10" fmla="*/ 0 60000 65536"/>
              <a:gd name="T11" fmla="*/ 0 60000 65536"/>
              <a:gd name="T12" fmla="*/ 0 60000 65536"/>
              <a:gd name="T13" fmla="*/ 0 60000 65536"/>
              <a:gd name="T14" fmla="*/ 0 60000 65536"/>
              <a:gd name="T15" fmla="*/ 0 w 4928"/>
              <a:gd name="T16" fmla="*/ 0 h 820"/>
              <a:gd name="T17" fmla="*/ 4928 w 4928"/>
              <a:gd name="T18" fmla="*/ 820 h 820"/>
            </a:gdLst>
            <a:ahLst/>
            <a:cxnLst>
              <a:cxn ang="T10">
                <a:pos x="T0" y="T1"/>
              </a:cxn>
              <a:cxn ang="T11">
                <a:pos x="T2" y="T3"/>
              </a:cxn>
              <a:cxn ang="T12">
                <a:pos x="T4" y="T5"/>
              </a:cxn>
              <a:cxn ang="T13">
                <a:pos x="T6" y="T7"/>
              </a:cxn>
              <a:cxn ang="T14">
                <a:pos x="T8" y="T9"/>
              </a:cxn>
            </a:cxnLst>
            <a:rect l="T15" t="T16" r="T17" b="T18"/>
            <a:pathLst>
              <a:path w="4928" h="820">
                <a:moveTo>
                  <a:pt x="0" y="421"/>
                </a:moveTo>
                <a:lnTo>
                  <a:pt x="817" y="140"/>
                </a:lnTo>
                <a:lnTo>
                  <a:pt x="3130" y="820"/>
                </a:lnTo>
                <a:lnTo>
                  <a:pt x="4079" y="192"/>
                </a:lnTo>
                <a:lnTo>
                  <a:pt x="4928" y="0"/>
                </a:lnTo>
              </a:path>
            </a:pathLst>
          </a:custGeom>
          <a:noFill/>
          <a:ln w="57150">
            <a:solidFill>
              <a:srgbClr val="FF33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0738" name="Freeform 50"/>
          <p:cNvSpPr/>
          <p:nvPr/>
        </p:nvSpPr>
        <p:spPr bwMode="auto">
          <a:xfrm>
            <a:off x="1425576" y="3822700"/>
            <a:ext cx="696913" cy="668338"/>
          </a:xfrm>
          <a:custGeom>
            <a:avLst/>
            <a:gdLst>
              <a:gd name="T0" fmla="*/ 0 w 439"/>
              <a:gd name="T1" fmla="*/ 0 h 421"/>
              <a:gd name="T2" fmla="*/ 2147483647 w 439"/>
              <a:gd name="T3" fmla="*/ 2147483647 h 421"/>
              <a:gd name="T4" fmla="*/ 0 60000 65536"/>
              <a:gd name="T5" fmla="*/ 0 60000 65536"/>
              <a:gd name="T6" fmla="*/ 0 w 439"/>
              <a:gd name="T7" fmla="*/ 0 h 421"/>
              <a:gd name="T8" fmla="*/ 439 w 439"/>
              <a:gd name="T9" fmla="*/ 421 h 421"/>
            </a:gdLst>
            <a:ahLst/>
            <a:cxnLst>
              <a:cxn ang="T4">
                <a:pos x="T0" y="T1"/>
              </a:cxn>
              <a:cxn ang="T5">
                <a:pos x="T2" y="T3"/>
              </a:cxn>
            </a:cxnLst>
            <a:rect l="T6" t="T7" r="T8" b="T9"/>
            <a:pathLst>
              <a:path w="439" h="421">
                <a:moveTo>
                  <a:pt x="0" y="0"/>
                </a:moveTo>
                <a:lnTo>
                  <a:pt x="439" y="421"/>
                </a:lnTo>
              </a:path>
            </a:pathLst>
          </a:custGeom>
          <a:noFill/>
          <a:ln w="57150">
            <a:solidFill>
              <a:srgbClr val="FF33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0739" name="Freeform 51"/>
          <p:cNvSpPr/>
          <p:nvPr/>
        </p:nvSpPr>
        <p:spPr bwMode="auto">
          <a:xfrm>
            <a:off x="1019176" y="4389438"/>
            <a:ext cx="1089025" cy="119062"/>
          </a:xfrm>
          <a:custGeom>
            <a:avLst/>
            <a:gdLst>
              <a:gd name="T0" fmla="*/ 2147483647 w 686"/>
              <a:gd name="T1" fmla="*/ 2147483647 h 75"/>
              <a:gd name="T2" fmla="*/ 0 w 686"/>
              <a:gd name="T3" fmla="*/ 0 h 75"/>
              <a:gd name="T4" fmla="*/ 0 60000 65536"/>
              <a:gd name="T5" fmla="*/ 0 60000 65536"/>
              <a:gd name="T6" fmla="*/ 0 w 686"/>
              <a:gd name="T7" fmla="*/ 0 h 75"/>
              <a:gd name="T8" fmla="*/ 686 w 686"/>
              <a:gd name="T9" fmla="*/ 75 h 75"/>
            </a:gdLst>
            <a:ahLst/>
            <a:cxnLst>
              <a:cxn ang="T4">
                <a:pos x="T0" y="T1"/>
              </a:cxn>
              <a:cxn ang="T5">
                <a:pos x="T2" y="T3"/>
              </a:cxn>
            </a:cxnLst>
            <a:rect l="T6" t="T7" r="T8" b="T9"/>
            <a:pathLst>
              <a:path w="686" h="75">
                <a:moveTo>
                  <a:pt x="686" y="75"/>
                </a:moveTo>
                <a:lnTo>
                  <a:pt x="0" y="0"/>
                </a:lnTo>
              </a:path>
            </a:pathLst>
          </a:custGeom>
          <a:noFill/>
          <a:ln w="57150">
            <a:solidFill>
              <a:srgbClr val="FF33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84" name="Rectangle 2"/>
          <p:cNvSpPr>
            <a:spLocks noChangeArrowheads="1"/>
          </p:cNvSpPr>
          <p:nvPr/>
        </p:nvSpPr>
        <p:spPr bwMode="auto">
          <a:xfrm>
            <a:off x="2895600" y="22860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hangingPunct="1"/>
            <a:r>
              <a:rPr lang="zh-CN" altLang="en-US" sz="4400" dirty="0">
                <a:solidFill>
                  <a:srgbClr val="333399"/>
                </a:solidFill>
                <a:latin typeface="+mn-lt"/>
                <a:ea typeface="黑体" panose="02010609060101010101" pitchFamily="2" charset="-122"/>
                <a:cs typeface="+mj-cs"/>
              </a:rPr>
              <a:t>电路交换的特点</a:t>
            </a:r>
            <a:endParaRPr lang="en-US" altLang="zh-CN" sz="4400" dirty="0">
              <a:solidFill>
                <a:srgbClr val="333399"/>
              </a:solidFill>
              <a:latin typeface="+mn-lt"/>
              <a:ea typeface="黑体" panose="02010609060101010101" pitchFamily="2" charset="-122"/>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07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0701">
                                            <p:txEl>
                                              <p:pRg st="1" end="1"/>
                                            </p:txEl>
                                          </p:spTgt>
                                        </p:tgtEl>
                                        <p:attrNameLst>
                                          <p:attrName>style.visibility</p:attrName>
                                        </p:attrNameLst>
                                      </p:cBhvr>
                                      <p:to>
                                        <p:strVal val="visible"/>
                                      </p:to>
                                    </p:set>
                                  </p:childTnLst>
                                </p:cTn>
                              </p:par>
                            </p:childTnLst>
                          </p:cTn>
                        </p:par>
                        <p:par>
                          <p:cTn id="11" fill="hold">
                            <p:stCondLst>
                              <p:cond delay="0"/>
                            </p:stCondLst>
                            <p:childTnLst>
                              <p:par>
                                <p:cTn id="12" presetID="22" presetClass="entr" presetSubtype="8" fill="hold" nodeType="afterEffect">
                                  <p:stCondLst>
                                    <p:cond delay="500"/>
                                  </p:stCondLst>
                                  <p:childTnLst>
                                    <p:set>
                                      <p:cBhvr>
                                        <p:cTn id="13" dur="1" fill="hold">
                                          <p:stCondLst>
                                            <p:cond delay="0"/>
                                          </p:stCondLst>
                                        </p:cTn>
                                        <p:tgtEl>
                                          <p:spTgt spid="370738"/>
                                        </p:tgtEl>
                                        <p:attrNameLst>
                                          <p:attrName>style.visibility</p:attrName>
                                        </p:attrNameLst>
                                      </p:cBhvr>
                                      <p:to>
                                        <p:strVal val="visible"/>
                                      </p:to>
                                    </p:set>
                                    <p:animEffect transition="in" filter="wipe(left)">
                                      <p:cBhvr>
                                        <p:cTn id="14" dur="500"/>
                                        <p:tgtEl>
                                          <p:spTgt spid="370738"/>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370739"/>
                                        </p:tgtEl>
                                        <p:attrNameLst>
                                          <p:attrName>style.visibility</p:attrName>
                                        </p:attrNameLst>
                                      </p:cBhvr>
                                      <p:to>
                                        <p:strVal val="visible"/>
                                      </p:to>
                                    </p:set>
                                    <p:animEffect transition="in" filter="wipe(right)">
                                      <p:cBhvr>
                                        <p:cTn id="18" dur="500"/>
                                        <p:tgtEl>
                                          <p:spTgt spid="37073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0701">
                                            <p:txEl>
                                              <p:pRg st="2" end="2"/>
                                            </p:txEl>
                                          </p:spTgt>
                                        </p:tgtEl>
                                        <p:attrNameLst>
                                          <p:attrName>style.visibility</p:attrName>
                                        </p:attrNameLst>
                                      </p:cBhvr>
                                      <p:to>
                                        <p:strVal val="visible"/>
                                      </p:to>
                                    </p:set>
                                  </p:childTnLst>
                                </p:cTn>
                              </p:par>
                            </p:childTnLst>
                          </p:cTn>
                        </p:par>
                        <p:par>
                          <p:cTn id="23" fill="hold">
                            <p:stCondLst>
                              <p:cond delay="0"/>
                            </p:stCondLst>
                            <p:childTnLst>
                              <p:par>
                                <p:cTn id="24" presetID="22" presetClass="entr" presetSubtype="8" fill="hold" nodeType="afterEffect">
                                  <p:stCondLst>
                                    <p:cond delay="500"/>
                                  </p:stCondLst>
                                  <p:childTnLst>
                                    <p:set>
                                      <p:cBhvr>
                                        <p:cTn id="25" dur="1" fill="hold">
                                          <p:stCondLst>
                                            <p:cond delay="0"/>
                                          </p:stCondLst>
                                        </p:cTn>
                                        <p:tgtEl>
                                          <p:spTgt spid="370737"/>
                                        </p:tgtEl>
                                        <p:attrNameLst>
                                          <p:attrName>style.visibility</p:attrName>
                                        </p:attrNameLst>
                                      </p:cBhvr>
                                      <p:to>
                                        <p:strVal val="visible"/>
                                      </p:to>
                                    </p:set>
                                    <p:animEffect transition="in" filter="wipe(left)">
                                      <p:cBhvr>
                                        <p:cTn id="26" dur="3000"/>
                                        <p:tgtEl>
                                          <p:spTgt spid="370737"/>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0701">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70701">
                                            <p:txEl>
                                              <p:pRg st="4" end="4"/>
                                            </p:txEl>
                                          </p:spTgt>
                                        </p:tgtEl>
                                        <p:attrNameLst>
                                          <p:attrName>style.visibility</p:attrName>
                                        </p:attrNameLst>
                                      </p:cBhvr>
                                      <p:to>
                                        <p:strVal val="visible"/>
                                      </p:to>
                                    </p:set>
                                  </p:childTnLst>
                                </p:cTn>
                              </p:par>
                            </p:childTnLst>
                          </p:cTn>
                        </p:par>
                        <p:par>
                          <p:cTn id="35" fill="hold">
                            <p:stCondLst>
                              <p:cond delay="0"/>
                            </p:stCondLst>
                            <p:childTnLst>
                              <p:par>
                                <p:cTn id="36" presetID="1" presetClass="exit" presetSubtype="0" fill="hold" nodeType="afterEffect">
                                  <p:stCondLst>
                                    <p:cond delay="1500"/>
                                  </p:stCondLst>
                                  <p:childTnLst>
                                    <p:set>
                                      <p:cBhvr>
                                        <p:cTn id="37" dur="1" fill="hold">
                                          <p:stCondLst>
                                            <p:cond delay="0"/>
                                          </p:stCondLst>
                                        </p:cTn>
                                        <p:tgtEl>
                                          <p:spTgt spid="370738"/>
                                        </p:tgtEl>
                                        <p:attrNameLst>
                                          <p:attrName>style.visibility</p:attrName>
                                        </p:attrNameLst>
                                      </p:cBhvr>
                                      <p:to>
                                        <p:strVal val="hidden"/>
                                      </p:to>
                                    </p:set>
                                  </p:childTnLst>
                                </p:cTn>
                              </p:par>
                            </p:childTnLst>
                          </p:cTn>
                        </p:par>
                        <p:par>
                          <p:cTn id="38" fill="hold">
                            <p:stCondLst>
                              <p:cond delay="1500"/>
                            </p:stCondLst>
                            <p:childTnLst>
                              <p:par>
                                <p:cTn id="39" presetID="1" presetClass="exit" presetSubtype="0" fill="hold" nodeType="afterEffect">
                                  <p:stCondLst>
                                    <p:cond delay="500"/>
                                  </p:stCondLst>
                                  <p:childTnLst>
                                    <p:set>
                                      <p:cBhvr>
                                        <p:cTn id="40" dur="1" fill="hold">
                                          <p:stCondLst>
                                            <p:cond delay="0"/>
                                          </p:stCondLst>
                                        </p:cTn>
                                        <p:tgtEl>
                                          <p:spTgt spid="370739"/>
                                        </p:tgtEl>
                                        <p:attrNameLst>
                                          <p:attrName>style.visibility</p:attrName>
                                        </p:attrNameLst>
                                      </p:cBhvr>
                                      <p:to>
                                        <p:strVal val="hidden"/>
                                      </p:to>
                                    </p:set>
                                  </p:childTnLst>
                                </p:cTn>
                              </p:par>
                            </p:childTnLst>
                          </p:cTn>
                        </p:par>
                        <p:par>
                          <p:cTn id="41" fill="hold">
                            <p:stCondLst>
                              <p:cond delay="2000"/>
                            </p:stCondLst>
                            <p:childTnLst>
                              <p:par>
                                <p:cTn id="42" presetID="1" presetClass="exit" presetSubtype="0" fill="hold" nodeType="afterEffect">
                                  <p:stCondLst>
                                    <p:cond delay="500"/>
                                  </p:stCondLst>
                                  <p:childTnLst>
                                    <p:set>
                                      <p:cBhvr>
                                        <p:cTn id="43" dur="1" fill="hold">
                                          <p:stCondLst>
                                            <p:cond delay="0"/>
                                          </p:stCondLst>
                                        </p:cTn>
                                        <p:tgtEl>
                                          <p:spTgt spid="3707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Grp="1" noChangeAspect="1" noChangeArrowheads="1"/>
          </p:cNvPicPr>
          <p:nvPr>
            <p:ph idx="4294967295"/>
          </p:nvPr>
        </p:nvPicPr>
        <p:blipFill>
          <a:blip r:embed="rId1">
            <a:extLst>
              <a:ext uri="{28A0092B-C50C-407E-A947-70E740481C1C}">
                <a14:useLocalDpi xmlns:a14="http://schemas.microsoft.com/office/drawing/2010/main" val="0"/>
              </a:ext>
            </a:extLst>
          </a:blip>
          <a:srcRect/>
          <a:stretch>
            <a:fillRect/>
          </a:stretch>
        </p:blipFill>
        <p:spPr>
          <a:xfrm>
            <a:off x="1700213" y="1720850"/>
            <a:ext cx="6342062" cy="2255838"/>
          </a:xfrm>
        </p:spPr>
      </p:pic>
      <p:sp>
        <p:nvSpPr>
          <p:cNvPr id="58371" name="Rectangle 3"/>
          <p:cNvSpPr>
            <a:spLocks noChangeArrowheads="1"/>
          </p:cNvSpPr>
          <p:nvPr/>
        </p:nvSpPr>
        <p:spPr bwMode="auto">
          <a:xfrm>
            <a:off x="5313363" y="1628775"/>
            <a:ext cx="1223962" cy="431800"/>
          </a:xfrm>
          <a:prstGeom prst="rect">
            <a:avLst/>
          </a:prstGeom>
          <a:solidFill>
            <a:schemeClr val="bg1"/>
          </a:solidFill>
          <a:ln w="9525">
            <a:solidFill>
              <a:schemeClr val="bg1"/>
            </a:solidFill>
            <a:miter lim="800000"/>
          </a:ln>
        </p:spPr>
        <p:txBody>
          <a:bodyPr wrap="none" lIns="90000" tIns="46800" rIns="90000" bIns="46800"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lang="zh-CN" altLang="en-US" b="0">
                <a:latin typeface="Times New Roman" panose="02020603050405020304" pitchFamily="18" charset="0"/>
                <a:ea typeface="宋体" panose="02010600030101010101" pitchFamily="2" charset="-122"/>
              </a:rPr>
              <a:t>交换机</a:t>
            </a:r>
            <a:r>
              <a:rPr lang="en-US" altLang="zh-CN" b="0">
                <a:latin typeface="Times New Roman" panose="02020603050405020304" pitchFamily="18" charset="0"/>
                <a:ea typeface="宋体" panose="02010600030101010101" pitchFamily="2" charset="-122"/>
              </a:rPr>
              <a:t>C</a:t>
            </a:r>
            <a:endParaRPr lang="en-US" altLang="zh-CN" b="0">
              <a:latin typeface="Times New Roman" panose="02020603050405020304" pitchFamily="18" charset="0"/>
              <a:ea typeface="宋体" panose="02010600030101010101" pitchFamily="2" charset="-122"/>
            </a:endParaRPr>
          </a:p>
        </p:txBody>
      </p:sp>
      <p:sp>
        <p:nvSpPr>
          <p:cNvPr id="58372" name="Rectangle 4"/>
          <p:cNvSpPr>
            <a:spLocks noChangeArrowheads="1"/>
          </p:cNvSpPr>
          <p:nvPr/>
        </p:nvSpPr>
        <p:spPr bwMode="auto">
          <a:xfrm>
            <a:off x="3368676" y="4076700"/>
            <a:ext cx="1223963" cy="431800"/>
          </a:xfrm>
          <a:prstGeom prst="rect">
            <a:avLst/>
          </a:prstGeom>
          <a:solidFill>
            <a:schemeClr val="bg1"/>
          </a:solidFill>
          <a:ln w="9525">
            <a:solidFill>
              <a:schemeClr val="bg1"/>
            </a:solidFill>
            <a:miter lim="800000"/>
          </a:ln>
        </p:spPr>
        <p:txBody>
          <a:bodyPr wrap="none" lIns="90000" tIns="46800" rIns="90000" bIns="46800"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lang="zh-CN" altLang="en-US" b="0">
                <a:latin typeface="Times New Roman" panose="02020603050405020304" pitchFamily="18" charset="0"/>
                <a:ea typeface="宋体" panose="02010600030101010101" pitchFamily="2" charset="-122"/>
              </a:rPr>
              <a:t>交换机</a:t>
            </a:r>
            <a:r>
              <a:rPr lang="en-US" altLang="zh-CN" b="0">
                <a:latin typeface="Times New Roman" panose="02020603050405020304" pitchFamily="18" charset="0"/>
                <a:ea typeface="宋体" panose="02010600030101010101" pitchFamily="2" charset="-122"/>
              </a:rPr>
              <a:t>B</a:t>
            </a:r>
            <a:endParaRPr lang="en-US" altLang="zh-CN" b="0">
              <a:latin typeface="Times New Roman" panose="02020603050405020304" pitchFamily="18" charset="0"/>
              <a:ea typeface="宋体" panose="02010600030101010101" pitchFamily="2" charset="-122"/>
            </a:endParaRPr>
          </a:p>
        </p:txBody>
      </p:sp>
      <p:sp>
        <p:nvSpPr>
          <p:cNvPr id="58373" name="Rectangle 5"/>
          <p:cNvSpPr>
            <a:spLocks noChangeArrowheads="1"/>
          </p:cNvSpPr>
          <p:nvPr/>
        </p:nvSpPr>
        <p:spPr bwMode="auto">
          <a:xfrm>
            <a:off x="1928813" y="3644900"/>
            <a:ext cx="1223962" cy="431800"/>
          </a:xfrm>
          <a:prstGeom prst="rect">
            <a:avLst/>
          </a:prstGeom>
          <a:solidFill>
            <a:schemeClr val="bg1"/>
          </a:solidFill>
          <a:ln w="9525">
            <a:solidFill>
              <a:schemeClr val="bg1"/>
            </a:solidFill>
            <a:miter lim="800000"/>
          </a:ln>
        </p:spPr>
        <p:txBody>
          <a:bodyPr wrap="none" lIns="90000" tIns="46800" rIns="90000" bIns="46800"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lang="zh-CN" altLang="en-US" b="0">
                <a:latin typeface="Times New Roman" panose="02020603050405020304" pitchFamily="18" charset="0"/>
                <a:ea typeface="宋体" panose="02010600030101010101" pitchFamily="2" charset="-122"/>
              </a:rPr>
              <a:t>交换机</a:t>
            </a:r>
            <a:r>
              <a:rPr lang="en-US" altLang="zh-CN" b="0">
                <a:latin typeface="Times New Roman" panose="02020603050405020304" pitchFamily="18" charset="0"/>
                <a:ea typeface="宋体" panose="02010600030101010101" pitchFamily="2" charset="-122"/>
              </a:rPr>
              <a:t>A</a:t>
            </a:r>
            <a:endParaRPr lang="en-US" altLang="zh-CN" b="0">
              <a:latin typeface="Times New Roman" panose="02020603050405020304" pitchFamily="18" charset="0"/>
              <a:ea typeface="宋体" panose="02010600030101010101" pitchFamily="2" charset="-122"/>
            </a:endParaRPr>
          </a:p>
        </p:txBody>
      </p:sp>
      <p:sp>
        <p:nvSpPr>
          <p:cNvPr id="58374" name="Rectangle 6"/>
          <p:cNvSpPr>
            <a:spLocks noChangeArrowheads="1"/>
          </p:cNvSpPr>
          <p:nvPr/>
        </p:nvSpPr>
        <p:spPr bwMode="auto">
          <a:xfrm>
            <a:off x="6824663" y="3644900"/>
            <a:ext cx="1223962" cy="431800"/>
          </a:xfrm>
          <a:prstGeom prst="rect">
            <a:avLst/>
          </a:prstGeom>
          <a:solidFill>
            <a:schemeClr val="bg1"/>
          </a:solidFill>
          <a:ln w="9525">
            <a:solidFill>
              <a:schemeClr val="bg1"/>
            </a:solidFill>
            <a:miter lim="800000"/>
          </a:ln>
        </p:spPr>
        <p:txBody>
          <a:bodyPr wrap="none" lIns="90000" tIns="46800" rIns="90000" bIns="46800"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lang="zh-CN" altLang="en-US" b="0">
                <a:latin typeface="Times New Roman" panose="02020603050405020304" pitchFamily="18" charset="0"/>
                <a:ea typeface="宋体" panose="02010600030101010101" pitchFamily="2" charset="-122"/>
              </a:rPr>
              <a:t>交换机</a:t>
            </a:r>
            <a:r>
              <a:rPr lang="en-US" altLang="zh-CN" b="0">
                <a:latin typeface="Times New Roman" panose="02020603050405020304" pitchFamily="18" charset="0"/>
                <a:ea typeface="宋体" panose="02010600030101010101" pitchFamily="2" charset="-122"/>
              </a:rPr>
              <a:t>D</a:t>
            </a:r>
            <a:endParaRPr lang="en-US" altLang="zh-CN" b="0">
              <a:latin typeface="Times New Roman" panose="02020603050405020304" pitchFamily="18" charset="0"/>
              <a:ea typeface="宋体" panose="02010600030101010101" pitchFamily="2" charset="-122"/>
            </a:endParaRPr>
          </a:p>
        </p:txBody>
      </p:sp>
      <p:pic>
        <p:nvPicPr>
          <p:cNvPr id="5837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213" y="2565400"/>
            <a:ext cx="51435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3088" y="2708275"/>
            <a:ext cx="51435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7" name="Rectangle 9"/>
          <p:cNvSpPr>
            <a:spLocks noChangeArrowheads="1"/>
          </p:cNvSpPr>
          <p:nvPr/>
        </p:nvSpPr>
        <p:spPr bwMode="auto">
          <a:xfrm>
            <a:off x="633413" y="3284538"/>
            <a:ext cx="1223962" cy="431800"/>
          </a:xfrm>
          <a:prstGeom prst="rect">
            <a:avLst/>
          </a:prstGeom>
          <a:solidFill>
            <a:schemeClr val="bg1"/>
          </a:solidFill>
          <a:ln w="9525">
            <a:solidFill>
              <a:schemeClr val="bg1"/>
            </a:solidFill>
            <a:miter lim="800000"/>
          </a:ln>
        </p:spPr>
        <p:txBody>
          <a:bodyPr wrap="none" lIns="90000" tIns="46800" rIns="90000" bIns="46800"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lang="zh-CN" altLang="en-US" b="0">
                <a:latin typeface="Times New Roman" panose="02020603050405020304" pitchFamily="18" charset="0"/>
                <a:ea typeface="宋体" panose="02010600030101010101" pitchFamily="2" charset="-122"/>
              </a:rPr>
              <a:t>主机</a:t>
            </a:r>
            <a:r>
              <a:rPr lang="en-US" altLang="zh-CN" b="0">
                <a:latin typeface="Times New Roman" panose="02020603050405020304" pitchFamily="18" charset="0"/>
                <a:ea typeface="宋体" panose="02010600030101010101" pitchFamily="2" charset="-122"/>
              </a:rPr>
              <a:t>A</a:t>
            </a:r>
            <a:endParaRPr lang="en-US" altLang="zh-CN" b="0">
              <a:latin typeface="Times New Roman" panose="02020603050405020304" pitchFamily="18" charset="0"/>
              <a:ea typeface="宋体" panose="02010600030101010101" pitchFamily="2" charset="-122"/>
            </a:endParaRPr>
          </a:p>
        </p:txBody>
      </p:sp>
      <p:sp>
        <p:nvSpPr>
          <p:cNvPr id="58378" name="Rectangle 10"/>
          <p:cNvSpPr>
            <a:spLocks noChangeArrowheads="1"/>
          </p:cNvSpPr>
          <p:nvPr/>
        </p:nvSpPr>
        <p:spPr bwMode="auto">
          <a:xfrm>
            <a:off x="8048626" y="3429000"/>
            <a:ext cx="1223963" cy="431800"/>
          </a:xfrm>
          <a:prstGeom prst="rect">
            <a:avLst/>
          </a:prstGeom>
          <a:solidFill>
            <a:schemeClr val="bg1"/>
          </a:solidFill>
          <a:ln w="9525">
            <a:solidFill>
              <a:schemeClr val="bg1"/>
            </a:solidFill>
            <a:miter lim="800000"/>
          </a:ln>
        </p:spPr>
        <p:txBody>
          <a:bodyPr wrap="none" lIns="90000" tIns="46800" rIns="90000" bIns="46800"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lang="zh-CN" altLang="en-US" b="0">
                <a:latin typeface="Times New Roman" panose="02020603050405020304" pitchFamily="18" charset="0"/>
                <a:ea typeface="宋体" panose="02010600030101010101" pitchFamily="2" charset="-122"/>
              </a:rPr>
              <a:t>主机 </a:t>
            </a:r>
            <a:r>
              <a:rPr lang="en-US" altLang="zh-CN" b="0">
                <a:latin typeface="Times New Roman" panose="02020603050405020304" pitchFamily="18" charset="0"/>
                <a:ea typeface="宋体" panose="02010600030101010101" pitchFamily="2" charset="-122"/>
              </a:rPr>
              <a:t>B</a:t>
            </a:r>
            <a:endParaRPr lang="en-US" altLang="zh-CN" b="0">
              <a:latin typeface="Times New Roman" panose="02020603050405020304" pitchFamily="18" charset="0"/>
              <a:ea typeface="宋体" panose="02010600030101010101" pitchFamily="2" charset="-122"/>
            </a:endParaRPr>
          </a:p>
        </p:txBody>
      </p:sp>
      <p:sp>
        <p:nvSpPr>
          <p:cNvPr id="368651" name="Text Box 11"/>
          <p:cNvSpPr txBox="1">
            <a:spLocks noChangeArrowheads="1"/>
          </p:cNvSpPr>
          <p:nvPr/>
        </p:nvSpPr>
        <p:spPr bwMode="auto">
          <a:xfrm>
            <a:off x="3152775" y="4652963"/>
            <a:ext cx="3024188"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lnSpc>
                <a:spcPct val="120000"/>
              </a:lnSpc>
              <a:buClr>
                <a:schemeClr val="hlink"/>
              </a:buClr>
              <a:buFont typeface="Wingdings" panose="05000000000000000000" pitchFamily="2" charset="2"/>
              <a:buChar char="n"/>
            </a:pPr>
            <a:r>
              <a:rPr lang="zh-CN" altLang="en-US">
                <a:latin typeface="Arial" panose="020B0604020202020204" pitchFamily="34" charset="0"/>
                <a:ea typeface="宋体" panose="02010600030101010101" pitchFamily="2" charset="-122"/>
              </a:rPr>
              <a:t>线路建立阶段</a:t>
            </a:r>
            <a:endParaRPr lang="zh-CN" altLang="en-US">
              <a:latin typeface="Arial" panose="020B0604020202020204" pitchFamily="34" charset="0"/>
              <a:ea typeface="宋体" panose="02010600030101010101" pitchFamily="2" charset="-122"/>
            </a:endParaRPr>
          </a:p>
          <a:p>
            <a:pPr eaLnBrk="1" latinLnBrk="0" hangingPunct="1">
              <a:lnSpc>
                <a:spcPct val="120000"/>
              </a:lnSpc>
              <a:buClr>
                <a:schemeClr val="hlink"/>
              </a:buClr>
              <a:buFont typeface="Wingdings" panose="05000000000000000000" pitchFamily="2" charset="2"/>
              <a:buChar char="n"/>
            </a:pPr>
            <a:r>
              <a:rPr lang="zh-CN" altLang="en-US">
                <a:latin typeface="Arial" panose="020B0604020202020204" pitchFamily="34" charset="0"/>
                <a:ea typeface="宋体" panose="02010600030101010101" pitchFamily="2" charset="-122"/>
              </a:rPr>
              <a:t>数据传输阶段</a:t>
            </a:r>
            <a:endParaRPr lang="zh-CN" altLang="en-US">
              <a:latin typeface="Arial" panose="020B0604020202020204" pitchFamily="34" charset="0"/>
              <a:ea typeface="宋体" panose="02010600030101010101" pitchFamily="2" charset="-122"/>
            </a:endParaRPr>
          </a:p>
          <a:p>
            <a:pPr eaLnBrk="1" latinLnBrk="0" hangingPunct="1">
              <a:lnSpc>
                <a:spcPct val="120000"/>
              </a:lnSpc>
              <a:buClr>
                <a:schemeClr val="hlink"/>
              </a:buClr>
              <a:buFont typeface="Wingdings" panose="05000000000000000000" pitchFamily="2" charset="2"/>
              <a:buChar char="n"/>
            </a:pPr>
            <a:r>
              <a:rPr lang="zh-CN" altLang="en-US">
                <a:latin typeface="Arial" panose="020B0604020202020204" pitchFamily="34" charset="0"/>
                <a:ea typeface="宋体" panose="02010600030101010101" pitchFamily="2" charset="-122"/>
              </a:rPr>
              <a:t>线路释放阶段</a:t>
            </a:r>
            <a:endParaRPr lang="zh-CN" altLang="en-US">
              <a:latin typeface="Arial" panose="020B0604020202020204" pitchFamily="34" charset="0"/>
              <a:ea typeface="宋体" panose="02010600030101010101" pitchFamily="2" charset="-122"/>
            </a:endParaRPr>
          </a:p>
        </p:txBody>
      </p:sp>
      <p:sp>
        <p:nvSpPr>
          <p:cNvPr id="58380" name="Rectangle 2"/>
          <p:cNvSpPr>
            <a:spLocks noChangeArrowheads="1"/>
          </p:cNvSpPr>
          <p:nvPr/>
        </p:nvSpPr>
        <p:spPr bwMode="auto">
          <a:xfrm>
            <a:off x="2895600" y="22860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hangingPunct="1"/>
            <a:r>
              <a:rPr lang="zh-CN" altLang="en-US" sz="4400" dirty="0">
                <a:solidFill>
                  <a:srgbClr val="333399"/>
                </a:solidFill>
                <a:latin typeface="+mn-lt"/>
                <a:ea typeface="黑体" panose="02010609060101010101" pitchFamily="2" charset="-122"/>
                <a:cs typeface="+mj-cs"/>
              </a:rPr>
              <a:t>电路交换工作原理</a:t>
            </a:r>
            <a:endParaRPr lang="en-US" altLang="zh-CN" sz="4400" dirty="0">
              <a:solidFill>
                <a:srgbClr val="333399"/>
              </a:solidFill>
              <a:latin typeface="+mn-lt"/>
              <a:ea typeface="黑体" panose="02010609060101010101" pitchFamily="2" charset="-122"/>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6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p:txBody>
          <a:bodyPr/>
          <a:lstStyle/>
          <a:p>
            <a:pPr eaLnBrk="1" hangingPunct="1"/>
            <a:r>
              <a:rPr lang="zh-CN" altLang="en-US" sz="3600"/>
              <a:t>电路交换的通信子网</a:t>
            </a:r>
            <a:endParaRPr lang="zh-CN" altLang="en-US" sz="3600"/>
          </a:p>
        </p:txBody>
      </p:sp>
      <p:sp>
        <p:nvSpPr>
          <p:cNvPr id="59395" name="Rectangle 3"/>
          <p:cNvSpPr>
            <a:spLocks noGrp="1" noChangeArrowheads="1"/>
          </p:cNvSpPr>
          <p:nvPr>
            <p:ph type="body" idx="4294967295"/>
          </p:nvPr>
        </p:nvSpPr>
        <p:spPr/>
        <p:txBody>
          <a:bodyPr/>
          <a:lstStyle/>
          <a:p>
            <a:pPr eaLnBrk="1" hangingPunct="1"/>
            <a:r>
              <a:rPr lang="zh-CN" altLang="en-US" sz="2800">
                <a:ea typeface="黑体" panose="02010609060101010101" pitchFamily="2" charset="-122"/>
              </a:rPr>
              <a:t>通信子网结点是电子或机电结合的交换设备，可以完成输入与输出线路的物理连接。</a:t>
            </a:r>
            <a:endParaRPr lang="zh-CN" altLang="en-US" sz="2800">
              <a:ea typeface="黑体" panose="02010609060101010101" pitchFamily="2" charset="-122"/>
            </a:endParaRPr>
          </a:p>
          <a:p>
            <a:pPr eaLnBrk="1" hangingPunct="1"/>
            <a:endParaRPr lang="zh-CN" altLang="en-US" sz="2800">
              <a:ea typeface="黑体" panose="02010609060101010101" pitchFamily="2" charset="-122"/>
            </a:endParaRPr>
          </a:p>
          <a:p>
            <a:pPr eaLnBrk="1" hangingPunct="1"/>
            <a:endParaRPr lang="zh-CN" altLang="en-US" sz="2800">
              <a:ea typeface="黑体" panose="02010609060101010101" pitchFamily="2" charset="-122"/>
            </a:endParaRPr>
          </a:p>
          <a:p>
            <a:pPr eaLnBrk="1" hangingPunct="1"/>
            <a:r>
              <a:rPr lang="zh-CN" altLang="en-US" sz="2800">
                <a:ea typeface="黑体" panose="02010609060101010101" pitchFamily="2" charset="-122"/>
              </a:rPr>
              <a:t>通信子网中的结点不能存储数据与改变数据内容，并且不具备差错控制能力。</a:t>
            </a:r>
            <a:endParaRPr lang="zh-CN" altLang="en-US" sz="2800">
              <a:ea typeface="黑体" panose="02010609060101010101" pitchFamily="2"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p:txBody>
          <a:bodyPr/>
          <a:lstStyle/>
          <a:p>
            <a:pPr eaLnBrk="1" hangingPunct="1"/>
            <a:r>
              <a:rPr lang="zh-CN" altLang="en-US" smtClean="0"/>
              <a:t>存储转发交换方式</a:t>
            </a:r>
            <a:endParaRPr lang="zh-CN" altLang="en-US" smtClean="0"/>
          </a:p>
        </p:txBody>
      </p:sp>
      <p:sp>
        <p:nvSpPr>
          <p:cNvPr id="60419" name="Rectangle 3"/>
          <p:cNvSpPr>
            <a:spLocks noGrp="1" noChangeArrowheads="1"/>
          </p:cNvSpPr>
          <p:nvPr>
            <p:ph type="body" idx="4294967295"/>
          </p:nvPr>
        </p:nvSpPr>
        <p:spPr>
          <a:xfrm>
            <a:off x="942975" y="1295400"/>
            <a:ext cx="8331200" cy="4724400"/>
          </a:xfrm>
        </p:spPr>
        <p:txBody>
          <a:bodyPr/>
          <a:lstStyle/>
          <a:p>
            <a:pPr eaLnBrk="1" hangingPunct="1"/>
            <a:r>
              <a:rPr lang="zh-CN" altLang="en-US" sz="2800">
                <a:latin typeface="黑体" panose="02010609060101010101" pitchFamily="2" charset="-122"/>
                <a:ea typeface="黑体" panose="02010609060101010101" pitchFamily="2" charset="-122"/>
              </a:rPr>
              <a:t>存储转发交换方式与线路交换方式的主要区别：</a:t>
            </a:r>
            <a:endParaRPr lang="zh-CN" altLang="en-US" sz="2800">
              <a:latin typeface="黑体" panose="02010609060101010101" pitchFamily="2" charset="-122"/>
              <a:ea typeface="黑体" panose="02010609060101010101" pitchFamily="2" charset="-122"/>
            </a:endParaRPr>
          </a:p>
          <a:p>
            <a:pPr lvl="1" eaLnBrk="1" hangingPunct="1"/>
            <a:r>
              <a:rPr lang="zh-CN" altLang="en-US" sz="2400">
                <a:latin typeface="黑体" panose="02010609060101010101" pitchFamily="2" charset="-122"/>
                <a:ea typeface="黑体" panose="02010609060101010101" pitchFamily="2" charset="-122"/>
              </a:rPr>
              <a:t>发送的数据与目的地址、源地址、控制信息按照一定格式组成一个数据单元（报文或报文分组）进入通信子网；</a:t>
            </a:r>
            <a:endParaRPr lang="zh-CN" altLang="en-US" sz="2400">
              <a:latin typeface="黑体" panose="02010609060101010101" pitchFamily="2" charset="-122"/>
              <a:ea typeface="黑体" panose="02010609060101010101" pitchFamily="2" charset="-122"/>
            </a:endParaRPr>
          </a:p>
          <a:p>
            <a:pPr lvl="1" eaLnBrk="1" hangingPunct="1"/>
            <a:endParaRPr lang="zh-CN" altLang="en-US" sz="2400">
              <a:latin typeface="黑体" panose="02010609060101010101" pitchFamily="2" charset="-122"/>
              <a:ea typeface="黑体" panose="02010609060101010101" pitchFamily="2" charset="-122"/>
            </a:endParaRPr>
          </a:p>
          <a:p>
            <a:pPr lvl="1" eaLnBrk="1" hangingPunct="1"/>
            <a:r>
              <a:rPr lang="zh-CN" altLang="en-US" sz="2400">
                <a:latin typeface="黑体" panose="02010609060101010101" pitchFamily="2" charset="-122"/>
                <a:ea typeface="黑体" panose="02010609060101010101" pitchFamily="2" charset="-122"/>
              </a:rPr>
              <a:t>通信子网中的结点是路由器，它负责完成数据单元的接收、差错校验、存储、路选和转发功能。 </a:t>
            </a:r>
            <a:endParaRPr lang="zh-CN" altLang="en-US" sz="2400">
              <a:latin typeface="黑体" panose="02010609060101010101" pitchFamily="2" charset="-122"/>
              <a:ea typeface="黑体" panose="02010609060101010101" pitchFamily="2" charset="-122"/>
            </a:endParaRPr>
          </a:p>
          <a:p>
            <a:pPr eaLnBrk="1" hangingPunct="1"/>
            <a:endParaRPr lang="zh-CN" altLang="en-US" sz="2400">
              <a:latin typeface="黑体" panose="02010609060101010101" pitchFamily="2" charset="-122"/>
              <a:ea typeface="黑体" panose="0201060906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p:txBody>
          <a:bodyPr/>
          <a:lstStyle/>
          <a:p>
            <a:pPr eaLnBrk="1" hangingPunct="1"/>
            <a:r>
              <a:rPr lang="zh-CN" altLang="en-US" smtClean="0"/>
              <a:t>存储转发的分类</a:t>
            </a:r>
            <a:endParaRPr lang="zh-CN" altLang="en-US" smtClean="0"/>
          </a:p>
        </p:txBody>
      </p:sp>
      <p:sp>
        <p:nvSpPr>
          <p:cNvPr id="61443" name="Rectangle 3"/>
          <p:cNvSpPr>
            <a:spLocks noGrp="1" noChangeArrowheads="1"/>
          </p:cNvSpPr>
          <p:nvPr>
            <p:ph type="body" idx="4294967295"/>
          </p:nvPr>
        </p:nvSpPr>
        <p:spPr>
          <a:xfrm>
            <a:off x="942976" y="1295400"/>
            <a:ext cx="8175625" cy="4724400"/>
          </a:xfrm>
        </p:spPr>
        <p:txBody>
          <a:bodyPr/>
          <a:lstStyle/>
          <a:p>
            <a:pPr eaLnBrk="1" hangingPunct="1"/>
            <a:r>
              <a:rPr lang="zh-CN" altLang="en-US" sz="2800" dirty="0">
                <a:ea typeface="黑体" panose="02010609060101010101" pitchFamily="2" charset="-122"/>
              </a:rPr>
              <a:t>可分为报文（</a:t>
            </a:r>
            <a:r>
              <a:rPr lang="en-US" altLang="zh-CN" sz="2800" dirty="0">
                <a:ea typeface="黑体" panose="02010609060101010101" pitchFamily="2" charset="-122"/>
              </a:rPr>
              <a:t>message</a:t>
            </a:r>
            <a:r>
              <a:rPr lang="zh-CN" altLang="en-US" sz="2800" dirty="0">
                <a:ea typeface="黑体" panose="02010609060101010101" pitchFamily="2" charset="-122"/>
              </a:rPr>
              <a:t>）与报文分组（</a:t>
            </a:r>
            <a:r>
              <a:rPr lang="en-US" altLang="zh-CN" sz="2800" dirty="0">
                <a:ea typeface="黑体" panose="02010609060101010101" pitchFamily="2" charset="-122"/>
              </a:rPr>
              <a:t>packet</a:t>
            </a:r>
            <a:r>
              <a:rPr lang="zh-CN" altLang="en-US" sz="2800" dirty="0">
                <a:ea typeface="黑体" panose="02010609060101010101" pitchFamily="2" charset="-122"/>
              </a:rPr>
              <a:t>）两类；</a:t>
            </a:r>
            <a:endParaRPr lang="zh-CN" altLang="en-US" sz="2800" dirty="0">
              <a:ea typeface="黑体" panose="02010609060101010101" pitchFamily="2" charset="-122"/>
            </a:endParaRPr>
          </a:p>
          <a:p>
            <a:pPr lvl="1" eaLnBrk="1" hangingPunct="1"/>
            <a:r>
              <a:rPr lang="zh-CN" altLang="en-US" sz="2400" dirty="0">
                <a:ea typeface="黑体" panose="02010609060101010101" pitchFamily="2" charset="-122"/>
              </a:rPr>
              <a:t>报文传输：不管发送数据的长度是多少，都把它当作一个逻辑单元发送；</a:t>
            </a:r>
            <a:endParaRPr lang="zh-CN" altLang="en-US" sz="2400" dirty="0">
              <a:ea typeface="黑体" panose="02010609060101010101" pitchFamily="2" charset="-122"/>
            </a:endParaRPr>
          </a:p>
          <a:p>
            <a:pPr lvl="1" eaLnBrk="1" hangingPunct="1"/>
            <a:endParaRPr lang="zh-CN" altLang="en-US" sz="2400" dirty="0">
              <a:ea typeface="黑体" panose="02010609060101010101" pitchFamily="2" charset="-122"/>
            </a:endParaRPr>
          </a:p>
          <a:p>
            <a:pPr lvl="1" eaLnBrk="1" hangingPunct="1"/>
            <a:r>
              <a:rPr lang="zh-CN" altLang="en-US" sz="2400" dirty="0">
                <a:ea typeface="黑体" panose="02010609060101010101" pitchFamily="2" charset="-122"/>
              </a:rPr>
              <a:t>报文分组传输：限制一次传输数据的最大长度，如果传输数据超过规定的最大长度，发送结点就将它分成多个报文分组发送。</a:t>
            </a:r>
            <a:endParaRPr lang="zh-CN" altLang="en-US" sz="2400" dirty="0">
              <a:ea typeface="黑体" panose="0201060906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p:txBody>
          <a:bodyPr/>
          <a:lstStyle/>
          <a:p>
            <a:pPr eaLnBrk="1" hangingPunct="1"/>
            <a:r>
              <a:rPr lang="zh-CN" altLang="en-US" smtClean="0"/>
              <a:t>分组交换的原理（一）</a:t>
            </a:r>
            <a:endParaRPr lang="zh-CN" altLang="en-US" smtClean="0"/>
          </a:p>
        </p:txBody>
      </p:sp>
      <p:sp>
        <p:nvSpPr>
          <p:cNvPr id="62467" name="Rectangle 3"/>
          <p:cNvSpPr>
            <a:spLocks noGrp="1" noChangeArrowheads="1"/>
          </p:cNvSpPr>
          <p:nvPr>
            <p:ph type="body" idx="4294967295"/>
          </p:nvPr>
        </p:nvSpPr>
        <p:spPr/>
        <p:txBody>
          <a:bodyPr/>
          <a:lstStyle/>
          <a:p>
            <a:pPr eaLnBrk="1" hangingPunct="1"/>
            <a:r>
              <a:rPr lang="zh-CN" altLang="en-US" sz="2800">
                <a:latin typeface="黑体" panose="02010609060101010101" pitchFamily="2" charset="-122"/>
                <a:ea typeface="黑体" panose="02010609060101010101" pitchFamily="2" charset="-122"/>
              </a:rPr>
              <a:t>在发送端，先把较长的报文划分成</a:t>
            </a:r>
            <a:r>
              <a:rPr lang="zh-CN" altLang="en-US" sz="2800">
                <a:solidFill>
                  <a:srgbClr val="FF0000"/>
                </a:solidFill>
                <a:latin typeface="黑体" panose="02010609060101010101" pitchFamily="2" charset="-122"/>
                <a:ea typeface="黑体" panose="02010609060101010101" pitchFamily="2" charset="-122"/>
              </a:rPr>
              <a:t>较短的、固定长度的</a:t>
            </a:r>
            <a:r>
              <a:rPr lang="zh-CN" altLang="en-US" sz="2800">
                <a:latin typeface="黑体" panose="02010609060101010101" pitchFamily="2" charset="-122"/>
                <a:ea typeface="黑体" panose="02010609060101010101" pitchFamily="2" charset="-122"/>
              </a:rPr>
              <a:t>数据段。 </a:t>
            </a:r>
            <a:endParaRPr lang="zh-CN" altLang="en-US" sz="2800">
              <a:latin typeface="黑体" panose="02010609060101010101" pitchFamily="2" charset="-122"/>
              <a:ea typeface="黑体" panose="02010609060101010101" pitchFamily="2" charset="-122"/>
            </a:endParaRPr>
          </a:p>
          <a:p>
            <a:pPr eaLnBrk="1" hangingPunct="1"/>
            <a:endParaRPr lang="zh-CN" altLang="en-US" sz="2800">
              <a:latin typeface="黑体" panose="02010609060101010101" pitchFamily="2" charset="-122"/>
              <a:ea typeface="黑体" panose="02010609060101010101" pitchFamily="2" charset="-122"/>
            </a:endParaRPr>
          </a:p>
          <a:p>
            <a:pPr eaLnBrk="1" hangingPunct="1"/>
            <a:endParaRPr lang="zh-CN" altLang="en-US" smtClean="0"/>
          </a:p>
        </p:txBody>
      </p:sp>
      <p:sp>
        <p:nvSpPr>
          <p:cNvPr id="62468" name="Line 4"/>
          <p:cNvSpPr>
            <a:spLocks noChangeShapeType="1"/>
          </p:cNvSpPr>
          <p:nvPr/>
        </p:nvSpPr>
        <p:spPr bwMode="auto">
          <a:xfrm>
            <a:off x="2144714" y="3454400"/>
            <a:ext cx="5184775" cy="0"/>
          </a:xfrm>
          <a:prstGeom prst="line">
            <a:avLst/>
          </a:prstGeom>
          <a:noFill/>
          <a:ln w="9525">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69" name="Text Box 5"/>
          <p:cNvSpPr txBox="1">
            <a:spLocks noChangeArrowheads="1"/>
          </p:cNvSpPr>
          <p:nvPr/>
        </p:nvSpPr>
        <p:spPr bwMode="auto">
          <a:xfrm>
            <a:off x="4449763" y="3214689"/>
            <a:ext cx="69215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zh-CN" altLang="en-US" sz="2000" b="0">
                <a:latin typeface="Times New Roman" panose="02020603050405020304" pitchFamily="18" charset="0"/>
                <a:ea typeface="黑体" panose="02010609060101010101" pitchFamily="2" charset="-122"/>
              </a:rPr>
              <a:t>报文</a:t>
            </a:r>
            <a:endParaRPr lang="zh-CN" altLang="en-US" sz="2000" b="0">
              <a:latin typeface="Times New Roman" panose="02020603050405020304" pitchFamily="18" charset="0"/>
              <a:ea typeface="黑体" panose="02010609060101010101" pitchFamily="2" charset="-122"/>
            </a:endParaRPr>
          </a:p>
        </p:txBody>
      </p:sp>
      <p:grpSp>
        <p:nvGrpSpPr>
          <p:cNvPr id="62470" name="Group 6"/>
          <p:cNvGrpSpPr/>
          <p:nvPr/>
        </p:nvGrpSpPr>
        <p:grpSpPr bwMode="auto">
          <a:xfrm>
            <a:off x="2073275" y="3670300"/>
            <a:ext cx="5264150" cy="431800"/>
            <a:chOff x="1202" y="2206"/>
            <a:chExt cx="3316" cy="272"/>
          </a:xfrm>
        </p:grpSpPr>
        <p:grpSp>
          <p:nvGrpSpPr>
            <p:cNvPr id="62474" name="Group 7"/>
            <p:cNvGrpSpPr/>
            <p:nvPr/>
          </p:nvGrpSpPr>
          <p:grpSpPr bwMode="auto">
            <a:xfrm>
              <a:off x="1247" y="2206"/>
              <a:ext cx="3266" cy="272"/>
              <a:chOff x="1247" y="2931"/>
              <a:chExt cx="3266" cy="272"/>
            </a:xfrm>
          </p:grpSpPr>
          <p:sp>
            <p:nvSpPr>
              <p:cNvPr id="62476" name="Rectangle 8"/>
              <p:cNvSpPr>
                <a:spLocks noChangeArrowheads="1"/>
              </p:cNvSpPr>
              <p:nvPr/>
            </p:nvSpPr>
            <p:spPr bwMode="auto">
              <a:xfrm>
                <a:off x="1248" y="2931"/>
                <a:ext cx="1088" cy="272"/>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endParaRPr kumimoji="0" lang="zh-CN" altLang="en-US" sz="2000" b="0">
                  <a:solidFill>
                    <a:srgbClr val="333399"/>
                  </a:solidFill>
                  <a:latin typeface="Arial" panose="020B0604020202020204" pitchFamily="34" charset="0"/>
                  <a:ea typeface="黑体" panose="02010609060101010101" pitchFamily="2" charset="-122"/>
                </a:endParaRPr>
              </a:p>
            </p:txBody>
          </p:sp>
          <p:sp>
            <p:nvSpPr>
              <p:cNvPr id="62477" name="Rectangle 9"/>
              <p:cNvSpPr>
                <a:spLocks noChangeArrowheads="1"/>
              </p:cNvSpPr>
              <p:nvPr/>
            </p:nvSpPr>
            <p:spPr bwMode="auto">
              <a:xfrm>
                <a:off x="2336" y="2931"/>
                <a:ext cx="1088" cy="272"/>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endParaRPr kumimoji="0" lang="zh-CN" altLang="en-US" sz="2000" b="0">
                  <a:solidFill>
                    <a:srgbClr val="333399"/>
                  </a:solidFill>
                  <a:latin typeface="Tahoma" panose="020B0604030504040204" pitchFamily="34" charset="0"/>
                  <a:ea typeface="黑体" panose="02010609060101010101" pitchFamily="2" charset="-122"/>
                </a:endParaRPr>
              </a:p>
            </p:txBody>
          </p:sp>
          <p:sp>
            <p:nvSpPr>
              <p:cNvPr id="62478" name="Rectangle 10"/>
              <p:cNvSpPr>
                <a:spLocks noChangeArrowheads="1"/>
              </p:cNvSpPr>
              <p:nvPr/>
            </p:nvSpPr>
            <p:spPr bwMode="auto">
              <a:xfrm>
                <a:off x="3425" y="2931"/>
                <a:ext cx="1088" cy="272"/>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endParaRPr kumimoji="0" lang="zh-CN" altLang="en-US" sz="2000" b="0">
                  <a:solidFill>
                    <a:srgbClr val="333399"/>
                  </a:solidFill>
                  <a:latin typeface="Arial" panose="020B0604020202020204" pitchFamily="34" charset="0"/>
                  <a:ea typeface="黑体" panose="02010609060101010101" pitchFamily="2" charset="-122"/>
                </a:endParaRPr>
              </a:p>
            </p:txBody>
          </p:sp>
          <p:sp>
            <p:nvSpPr>
              <p:cNvPr id="62479" name="Rectangle 11"/>
              <p:cNvSpPr>
                <a:spLocks noChangeArrowheads="1"/>
              </p:cNvSpPr>
              <p:nvPr/>
            </p:nvSpPr>
            <p:spPr bwMode="auto">
              <a:xfrm>
                <a:off x="1247" y="2931"/>
                <a:ext cx="3266" cy="272"/>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sz="2000">
                  <a:latin typeface="Comic Sans MS" panose="030F0702030302020204" pitchFamily="66" charset="0"/>
                  <a:ea typeface="黑体" panose="02010609060101010101" pitchFamily="2" charset="-122"/>
                </a:endParaRPr>
              </a:p>
            </p:txBody>
          </p:sp>
        </p:grpSp>
        <p:sp>
          <p:nvSpPr>
            <p:cNvPr id="62475" name="Text Box 12"/>
            <p:cNvSpPr txBox="1">
              <a:spLocks noChangeArrowheads="1"/>
            </p:cNvSpPr>
            <p:nvPr/>
          </p:nvSpPr>
          <p:spPr bwMode="auto">
            <a:xfrm>
              <a:off x="1202" y="2219"/>
              <a:ext cx="3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kumimoji="0" lang="en-US" altLang="zh-CN" sz="1800" b="0">
                  <a:solidFill>
                    <a:srgbClr val="333399"/>
                  </a:solidFill>
                  <a:latin typeface="Arial" panose="020B0604020202020204" pitchFamily="34" charset="0"/>
                  <a:ea typeface="宋体" panose="02010600030101010101" pitchFamily="2" charset="-122"/>
                </a:rPr>
                <a:t>1101000110101010110101011100010011010010</a:t>
              </a:r>
              <a:endParaRPr kumimoji="0" lang="en-US" altLang="zh-CN" sz="1800" b="0">
                <a:solidFill>
                  <a:srgbClr val="333399"/>
                </a:solidFill>
                <a:latin typeface="Arial" panose="020B0604020202020204" pitchFamily="34" charset="0"/>
                <a:ea typeface="宋体" panose="02010600030101010101" pitchFamily="2" charset="-122"/>
              </a:endParaRPr>
            </a:p>
          </p:txBody>
        </p:sp>
      </p:grpSp>
      <p:grpSp>
        <p:nvGrpSpPr>
          <p:cNvPr id="4" name="Group 13"/>
          <p:cNvGrpSpPr/>
          <p:nvPr/>
        </p:nvGrpSpPr>
        <p:grpSpPr bwMode="auto">
          <a:xfrm>
            <a:off x="3224213" y="4389438"/>
            <a:ext cx="3028950" cy="1416050"/>
            <a:chOff x="1906" y="2478"/>
            <a:chExt cx="1908" cy="892"/>
          </a:xfrm>
        </p:grpSpPr>
        <p:sp>
          <p:nvSpPr>
            <p:cNvPr id="62472" name="Text Box 14"/>
            <p:cNvSpPr txBox="1">
              <a:spLocks noChangeArrowheads="1"/>
            </p:cNvSpPr>
            <p:nvPr/>
          </p:nvSpPr>
          <p:spPr bwMode="auto">
            <a:xfrm>
              <a:off x="1906" y="2774"/>
              <a:ext cx="190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zh-CN" altLang="en-US" sz="2800" b="0">
                  <a:latin typeface="Tahoma" panose="020B0604030504040204" pitchFamily="34" charset="0"/>
                  <a:ea typeface="黑体" panose="02010609060101010101" pitchFamily="2" charset="-122"/>
                </a:rPr>
                <a:t>假定这个报文较长</a:t>
              </a:r>
              <a:endParaRPr kumimoji="0" lang="zh-CN" altLang="en-US" sz="2800" b="0">
                <a:latin typeface="Tahoma" panose="020B0604030504040204" pitchFamily="34" charset="0"/>
                <a:ea typeface="黑体" panose="02010609060101010101" pitchFamily="2" charset="-122"/>
              </a:endParaRPr>
            </a:p>
            <a:p>
              <a:pPr algn="ctr" eaLnBrk="1" latinLnBrk="0" hangingPunct="1"/>
              <a:r>
                <a:rPr kumimoji="0" lang="zh-CN" altLang="en-US" sz="2800" b="0">
                  <a:latin typeface="Tahoma" panose="020B0604030504040204" pitchFamily="34" charset="0"/>
                  <a:ea typeface="黑体" panose="02010609060101010101" pitchFamily="2" charset="-122"/>
                </a:rPr>
                <a:t>不便于传输</a:t>
              </a:r>
              <a:endParaRPr kumimoji="0" lang="zh-CN" altLang="en-US" sz="2800" b="0">
                <a:latin typeface="Tahoma" panose="020B0604030504040204" pitchFamily="34" charset="0"/>
                <a:ea typeface="黑体" panose="02010609060101010101" pitchFamily="2" charset="-122"/>
              </a:endParaRPr>
            </a:p>
          </p:txBody>
        </p:sp>
        <p:sp>
          <p:nvSpPr>
            <p:cNvPr id="62473" name="Line 15"/>
            <p:cNvSpPr>
              <a:spLocks noChangeShapeType="1"/>
            </p:cNvSpPr>
            <p:nvPr/>
          </p:nvSpPr>
          <p:spPr bwMode="auto">
            <a:xfrm flipV="1">
              <a:off x="2789" y="2478"/>
              <a:ext cx="91" cy="362"/>
            </a:xfrm>
            <a:prstGeom prst="line">
              <a:avLst/>
            </a:prstGeom>
            <a:noFill/>
            <a:ln w="28575">
              <a:solidFill>
                <a:srgbClr val="333399"/>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p:txBody>
          <a:bodyPr/>
          <a:lstStyle/>
          <a:p>
            <a:pPr eaLnBrk="1" hangingPunct="1"/>
            <a:r>
              <a:rPr lang="zh-CN" altLang="en-US" smtClean="0"/>
              <a:t>分组交换的原理（二）</a:t>
            </a:r>
            <a:endParaRPr lang="zh-CN" altLang="en-US" smtClean="0"/>
          </a:p>
        </p:txBody>
      </p:sp>
      <p:sp>
        <p:nvSpPr>
          <p:cNvPr id="63491" name="Rectangle 3"/>
          <p:cNvSpPr>
            <a:spLocks noGrp="1" noChangeArrowheads="1"/>
          </p:cNvSpPr>
          <p:nvPr>
            <p:ph type="body" idx="4294967295"/>
          </p:nvPr>
        </p:nvSpPr>
        <p:spPr/>
        <p:txBody>
          <a:bodyPr/>
          <a:lstStyle/>
          <a:p>
            <a:pPr eaLnBrk="1" hangingPunct="1"/>
            <a:r>
              <a:rPr lang="zh-CN" altLang="en-US" sz="2800">
                <a:latin typeface="黑体" panose="02010609060101010101" pitchFamily="2" charset="-122"/>
                <a:ea typeface="黑体" panose="02010609060101010101" pitchFamily="2" charset="-122"/>
              </a:rPr>
              <a:t>每一个数据段前面添加上首部构成分组。</a:t>
            </a:r>
            <a:endParaRPr lang="zh-CN" altLang="en-US" sz="2800">
              <a:latin typeface="黑体" panose="02010609060101010101" pitchFamily="2" charset="-122"/>
              <a:ea typeface="黑体" panose="02010609060101010101" pitchFamily="2" charset="-122"/>
            </a:endParaRPr>
          </a:p>
        </p:txBody>
      </p:sp>
      <p:sp>
        <p:nvSpPr>
          <p:cNvPr id="378884" name="Rectangle 4"/>
          <p:cNvSpPr>
            <a:spLocks noChangeArrowheads="1"/>
          </p:cNvSpPr>
          <p:nvPr/>
        </p:nvSpPr>
        <p:spPr bwMode="auto">
          <a:xfrm>
            <a:off x="2360613" y="2781300"/>
            <a:ext cx="1727200" cy="431800"/>
          </a:xfrm>
          <a:prstGeom prst="rect">
            <a:avLst/>
          </a:prstGeom>
          <a:solidFill>
            <a:srgbClr val="CCECFF"/>
          </a:solidFill>
          <a:ln w="28575">
            <a:solidFill>
              <a:schemeClr val="tx1"/>
            </a:solidFill>
            <a:miter lim="800000"/>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zh-CN" altLang="en-US" sz="2000" b="0">
                <a:solidFill>
                  <a:srgbClr val="333399"/>
                </a:solidFill>
                <a:latin typeface="Tahoma" panose="020B0604030504040204" pitchFamily="34" charset="0"/>
                <a:ea typeface="黑体" panose="02010609060101010101" pitchFamily="2" charset="-122"/>
              </a:rPr>
              <a:t>数     据</a:t>
            </a:r>
            <a:endParaRPr kumimoji="0" lang="zh-CN" altLang="en-US" sz="2000" b="0">
              <a:solidFill>
                <a:srgbClr val="333399"/>
              </a:solidFill>
              <a:latin typeface="Tahoma" panose="020B0604030504040204" pitchFamily="34" charset="0"/>
              <a:ea typeface="黑体" panose="02010609060101010101" pitchFamily="2" charset="-122"/>
            </a:endParaRPr>
          </a:p>
        </p:txBody>
      </p:sp>
      <p:sp>
        <p:nvSpPr>
          <p:cNvPr id="378885" name="Rectangle 5"/>
          <p:cNvSpPr>
            <a:spLocks noChangeArrowheads="1"/>
          </p:cNvSpPr>
          <p:nvPr/>
        </p:nvSpPr>
        <p:spPr bwMode="auto">
          <a:xfrm>
            <a:off x="4089400" y="2781300"/>
            <a:ext cx="1727200" cy="431800"/>
          </a:xfrm>
          <a:prstGeom prst="rect">
            <a:avLst/>
          </a:prstGeom>
          <a:solidFill>
            <a:srgbClr val="CCECFF"/>
          </a:solidFill>
          <a:ln w="28575">
            <a:solidFill>
              <a:schemeClr val="tx1"/>
            </a:solidFill>
            <a:miter lim="800000"/>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zh-CN" altLang="en-US" sz="2000" b="0">
                <a:solidFill>
                  <a:srgbClr val="333399"/>
                </a:solidFill>
                <a:latin typeface="Tahoma" panose="020B0604030504040204" pitchFamily="34" charset="0"/>
                <a:ea typeface="黑体" panose="02010609060101010101" pitchFamily="2" charset="-122"/>
              </a:rPr>
              <a:t>数     据</a:t>
            </a:r>
            <a:endParaRPr kumimoji="0" lang="zh-CN" altLang="en-US" sz="2000" b="0">
              <a:solidFill>
                <a:srgbClr val="333399"/>
              </a:solidFill>
              <a:latin typeface="Tahoma" panose="020B0604030504040204" pitchFamily="34" charset="0"/>
              <a:ea typeface="黑体" panose="02010609060101010101" pitchFamily="2" charset="-122"/>
            </a:endParaRPr>
          </a:p>
        </p:txBody>
      </p:sp>
      <p:sp>
        <p:nvSpPr>
          <p:cNvPr id="378886" name="Rectangle 6"/>
          <p:cNvSpPr>
            <a:spLocks noChangeArrowheads="1"/>
          </p:cNvSpPr>
          <p:nvPr/>
        </p:nvSpPr>
        <p:spPr bwMode="auto">
          <a:xfrm>
            <a:off x="5818188" y="2781300"/>
            <a:ext cx="1727200" cy="431800"/>
          </a:xfrm>
          <a:prstGeom prst="rect">
            <a:avLst/>
          </a:prstGeom>
          <a:solidFill>
            <a:srgbClr val="CCECFF"/>
          </a:solidFill>
          <a:ln w="28575">
            <a:solidFill>
              <a:schemeClr val="tx1"/>
            </a:solidFill>
            <a:miter lim="800000"/>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zh-CN" altLang="en-US" sz="2000" b="0">
                <a:solidFill>
                  <a:srgbClr val="333399"/>
                </a:solidFill>
                <a:latin typeface="Tahoma" panose="020B0604030504040204" pitchFamily="34" charset="0"/>
                <a:ea typeface="黑体" panose="02010609060101010101" pitchFamily="2" charset="-122"/>
              </a:rPr>
              <a:t>数     据</a:t>
            </a:r>
            <a:endParaRPr kumimoji="0" lang="zh-CN" altLang="en-US" sz="2000" b="0">
              <a:solidFill>
                <a:srgbClr val="333399"/>
              </a:solidFill>
              <a:latin typeface="Tahoma" panose="020B0604030504040204" pitchFamily="34" charset="0"/>
              <a:ea typeface="黑体" panose="02010609060101010101" pitchFamily="2" charset="-122"/>
            </a:endParaRPr>
          </a:p>
        </p:txBody>
      </p:sp>
      <p:sp>
        <p:nvSpPr>
          <p:cNvPr id="378887" name="Rectangle 7"/>
          <p:cNvSpPr>
            <a:spLocks noChangeArrowheads="1"/>
          </p:cNvSpPr>
          <p:nvPr/>
        </p:nvSpPr>
        <p:spPr bwMode="auto">
          <a:xfrm>
            <a:off x="1784351" y="3429000"/>
            <a:ext cx="576263" cy="431800"/>
          </a:xfrm>
          <a:prstGeom prst="rect">
            <a:avLst/>
          </a:prstGeom>
          <a:solidFill>
            <a:srgbClr val="FFFF99"/>
          </a:solidFill>
          <a:ln w="28575">
            <a:solidFill>
              <a:schemeClr val="tx1"/>
            </a:solidFill>
            <a:miter lim="800000"/>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zh-CN" altLang="en-US" sz="2000" b="0">
                <a:solidFill>
                  <a:srgbClr val="FF0000"/>
                </a:solidFill>
                <a:latin typeface="Tahoma" panose="020B0604030504040204" pitchFamily="34" charset="0"/>
                <a:ea typeface="黑体" panose="02010609060101010101" pitchFamily="2" charset="-122"/>
              </a:rPr>
              <a:t>首部</a:t>
            </a:r>
            <a:endParaRPr kumimoji="0" lang="zh-CN" altLang="en-US" sz="2000" b="0">
              <a:solidFill>
                <a:srgbClr val="FF0000"/>
              </a:solidFill>
              <a:latin typeface="Tahoma" panose="020B0604030504040204" pitchFamily="34" charset="0"/>
              <a:ea typeface="黑体" panose="02010609060101010101" pitchFamily="2" charset="-122"/>
            </a:endParaRPr>
          </a:p>
        </p:txBody>
      </p:sp>
      <p:sp>
        <p:nvSpPr>
          <p:cNvPr id="378888" name="Rectangle 8"/>
          <p:cNvSpPr>
            <a:spLocks noChangeArrowheads="1"/>
          </p:cNvSpPr>
          <p:nvPr/>
        </p:nvSpPr>
        <p:spPr bwMode="auto">
          <a:xfrm>
            <a:off x="3513138" y="4294188"/>
            <a:ext cx="576262" cy="431800"/>
          </a:xfrm>
          <a:prstGeom prst="rect">
            <a:avLst/>
          </a:prstGeom>
          <a:solidFill>
            <a:srgbClr val="FFFF99"/>
          </a:solidFill>
          <a:ln w="28575">
            <a:solidFill>
              <a:schemeClr val="tx1"/>
            </a:solidFill>
            <a:miter lim="800000"/>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zh-CN" altLang="en-US" sz="2000" b="0">
                <a:solidFill>
                  <a:srgbClr val="FF0000"/>
                </a:solidFill>
                <a:latin typeface="Tahoma" panose="020B0604030504040204" pitchFamily="34" charset="0"/>
                <a:ea typeface="黑体" panose="02010609060101010101" pitchFamily="2" charset="-122"/>
              </a:rPr>
              <a:t>首部</a:t>
            </a:r>
            <a:endParaRPr kumimoji="0" lang="zh-CN" altLang="en-US" sz="2000" b="0">
              <a:solidFill>
                <a:srgbClr val="FF0000"/>
              </a:solidFill>
              <a:latin typeface="Tahoma" panose="020B0604030504040204" pitchFamily="34" charset="0"/>
              <a:ea typeface="黑体" panose="02010609060101010101" pitchFamily="2" charset="-122"/>
            </a:endParaRPr>
          </a:p>
        </p:txBody>
      </p:sp>
      <p:sp>
        <p:nvSpPr>
          <p:cNvPr id="378889" name="Rectangle 9"/>
          <p:cNvSpPr>
            <a:spLocks noChangeArrowheads="1"/>
          </p:cNvSpPr>
          <p:nvPr/>
        </p:nvSpPr>
        <p:spPr bwMode="auto">
          <a:xfrm>
            <a:off x="5240338" y="5143500"/>
            <a:ext cx="576262" cy="431800"/>
          </a:xfrm>
          <a:prstGeom prst="rect">
            <a:avLst/>
          </a:prstGeom>
          <a:solidFill>
            <a:srgbClr val="FFFF99"/>
          </a:solidFill>
          <a:ln w="28575">
            <a:solidFill>
              <a:schemeClr val="tx1"/>
            </a:solidFill>
            <a:miter lim="800000"/>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zh-CN" altLang="en-US" sz="2000" b="0">
                <a:solidFill>
                  <a:srgbClr val="FF0000"/>
                </a:solidFill>
                <a:latin typeface="Tahoma" panose="020B0604030504040204" pitchFamily="34" charset="0"/>
                <a:ea typeface="黑体" panose="02010609060101010101" pitchFamily="2" charset="-122"/>
              </a:rPr>
              <a:t>首部</a:t>
            </a:r>
            <a:endParaRPr kumimoji="0" lang="zh-CN" altLang="en-US" sz="2000" b="0">
              <a:solidFill>
                <a:srgbClr val="FF0000"/>
              </a:solidFill>
              <a:latin typeface="Tahoma" panose="020B0604030504040204" pitchFamily="34" charset="0"/>
              <a:ea typeface="黑体" panose="02010609060101010101" pitchFamily="2" charset="-122"/>
            </a:endParaRPr>
          </a:p>
        </p:txBody>
      </p:sp>
      <p:grpSp>
        <p:nvGrpSpPr>
          <p:cNvPr id="2" name="Group 10"/>
          <p:cNvGrpSpPr/>
          <p:nvPr/>
        </p:nvGrpSpPr>
        <p:grpSpPr bwMode="auto">
          <a:xfrm>
            <a:off x="1785938" y="2867025"/>
            <a:ext cx="2303462" cy="488950"/>
            <a:chOff x="1973" y="2532"/>
            <a:chExt cx="1451" cy="308"/>
          </a:xfrm>
        </p:grpSpPr>
        <p:sp>
          <p:nvSpPr>
            <p:cNvPr id="63506" name="AutoShape 11"/>
            <p:cNvSpPr/>
            <p:nvPr/>
          </p:nvSpPr>
          <p:spPr bwMode="auto">
            <a:xfrm rot="5400000">
              <a:off x="2654" y="2069"/>
              <a:ext cx="90" cy="1451"/>
            </a:xfrm>
            <a:prstGeom prst="leftBrace">
              <a:avLst>
                <a:gd name="adj1" fmla="val 134352"/>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sz="2000">
                <a:latin typeface="Comic Sans MS" panose="030F0702030302020204" pitchFamily="66" charset="0"/>
                <a:ea typeface="黑体" panose="02010609060101010101" pitchFamily="2" charset="-122"/>
              </a:endParaRPr>
            </a:p>
          </p:txBody>
        </p:sp>
        <p:sp>
          <p:nvSpPr>
            <p:cNvPr id="63507" name="Text Box 12"/>
            <p:cNvSpPr txBox="1">
              <a:spLocks noChangeArrowheads="1"/>
            </p:cNvSpPr>
            <p:nvPr/>
          </p:nvSpPr>
          <p:spPr bwMode="auto">
            <a:xfrm>
              <a:off x="2489" y="2532"/>
              <a:ext cx="5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kumimoji="0" lang="zh-CN" altLang="en-US" sz="2000" b="0">
                  <a:latin typeface="Tahoma" panose="020B0604030504040204" pitchFamily="34" charset="0"/>
                  <a:ea typeface="黑体" panose="02010609060101010101" pitchFamily="2" charset="-122"/>
                </a:rPr>
                <a:t>分组</a:t>
              </a:r>
              <a:r>
                <a:rPr kumimoji="0" lang="zh-CN" altLang="en-US" sz="1000" b="0">
                  <a:latin typeface="Arial" panose="020B0604020202020204" pitchFamily="34" charset="0"/>
                  <a:ea typeface="黑体" panose="02010609060101010101" pitchFamily="2" charset="-122"/>
                </a:rPr>
                <a:t> </a:t>
              </a:r>
              <a:r>
                <a:rPr kumimoji="0" lang="en-US" altLang="zh-CN" sz="2000" b="0">
                  <a:latin typeface="Arial" panose="020B0604020202020204" pitchFamily="34" charset="0"/>
                  <a:ea typeface="黑体" panose="02010609060101010101" pitchFamily="2" charset="-122"/>
                </a:rPr>
                <a:t>1</a:t>
              </a:r>
              <a:endParaRPr kumimoji="0" lang="en-US" altLang="zh-CN" sz="2000" b="0">
                <a:latin typeface="Arial" panose="020B0604020202020204" pitchFamily="34" charset="0"/>
                <a:ea typeface="黑体" panose="02010609060101010101" pitchFamily="2" charset="-122"/>
              </a:endParaRPr>
            </a:p>
          </p:txBody>
        </p:sp>
      </p:grpSp>
      <p:grpSp>
        <p:nvGrpSpPr>
          <p:cNvPr id="3" name="Group 13"/>
          <p:cNvGrpSpPr/>
          <p:nvPr/>
        </p:nvGrpSpPr>
        <p:grpSpPr bwMode="auto">
          <a:xfrm>
            <a:off x="3513138" y="3732213"/>
            <a:ext cx="2303462" cy="488950"/>
            <a:chOff x="1973" y="2532"/>
            <a:chExt cx="1451" cy="308"/>
          </a:xfrm>
        </p:grpSpPr>
        <p:sp>
          <p:nvSpPr>
            <p:cNvPr id="63504" name="AutoShape 14"/>
            <p:cNvSpPr/>
            <p:nvPr/>
          </p:nvSpPr>
          <p:spPr bwMode="auto">
            <a:xfrm rot="5400000">
              <a:off x="2654" y="2069"/>
              <a:ext cx="90" cy="1451"/>
            </a:xfrm>
            <a:prstGeom prst="leftBrace">
              <a:avLst>
                <a:gd name="adj1" fmla="val 134352"/>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sz="2000">
                <a:latin typeface="Comic Sans MS" panose="030F0702030302020204" pitchFamily="66" charset="0"/>
                <a:ea typeface="黑体" panose="02010609060101010101" pitchFamily="2" charset="-122"/>
              </a:endParaRPr>
            </a:p>
          </p:txBody>
        </p:sp>
        <p:sp>
          <p:nvSpPr>
            <p:cNvPr id="63505" name="Text Box 15"/>
            <p:cNvSpPr txBox="1">
              <a:spLocks noChangeArrowheads="1"/>
            </p:cNvSpPr>
            <p:nvPr/>
          </p:nvSpPr>
          <p:spPr bwMode="auto">
            <a:xfrm>
              <a:off x="2489" y="2532"/>
              <a:ext cx="5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kumimoji="0" lang="zh-CN" altLang="en-US" sz="2000" b="0">
                  <a:latin typeface="Tahoma" panose="020B0604030504040204" pitchFamily="34" charset="0"/>
                  <a:ea typeface="黑体" panose="02010609060101010101" pitchFamily="2" charset="-122"/>
                </a:rPr>
                <a:t>分组</a:t>
              </a:r>
              <a:r>
                <a:rPr kumimoji="0" lang="zh-CN" altLang="en-US" sz="1000" b="0">
                  <a:latin typeface="Arial" panose="020B0604020202020204" pitchFamily="34" charset="0"/>
                  <a:ea typeface="黑体" panose="02010609060101010101" pitchFamily="2" charset="-122"/>
                </a:rPr>
                <a:t> </a:t>
              </a:r>
              <a:r>
                <a:rPr kumimoji="0" lang="en-US" altLang="zh-CN" sz="2000" b="0">
                  <a:latin typeface="Arial" panose="020B0604020202020204" pitchFamily="34" charset="0"/>
                  <a:ea typeface="黑体" panose="02010609060101010101" pitchFamily="2" charset="-122"/>
                </a:rPr>
                <a:t>2</a:t>
              </a:r>
              <a:endParaRPr kumimoji="0" lang="en-US" altLang="zh-CN" sz="2000" b="0">
                <a:latin typeface="Arial" panose="020B0604020202020204" pitchFamily="34" charset="0"/>
                <a:ea typeface="黑体" panose="02010609060101010101" pitchFamily="2" charset="-122"/>
              </a:endParaRPr>
            </a:p>
          </p:txBody>
        </p:sp>
      </p:grpSp>
      <p:grpSp>
        <p:nvGrpSpPr>
          <p:cNvPr id="4" name="Group 16"/>
          <p:cNvGrpSpPr/>
          <p:nvPr/>
        </p:nvGrpSpPr>
        <p:grpSpPr bwMode="auto">
          <a:xfrm>
            <a:off x="5240338" y="4595813"/>
            <a:ext cx="2303462" cy="488950"/>
            <a:chOff x="1973" y="2532"/>
            <a:chExt cx="1451" cy="308"/>
          </a:xfrm>
        </p:grpSpPr>
        <p:sp>
          <p:nvSpPr>
            <p:cNvPr id="63502" name="AutoShape 17"/>
            <p:cNvSpPr/>
            <p:nvPr/>
          </p:nvSpPr>
          <p:spPr bwMode="auto">
            <a:xfrm rot="5400000">
              <a:off x="2654" y="2069"/>
              <a:ext cx="90" cy="1451"/>
            </a:xfrm>
            <a:prstGeom prst="leftBrace">
              <a:avLst>
                <a:gd name="adj1" fmla="val 134352"/>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sz="2000">
                <a:latin typeface="Comic Sans MS" panose="030F0702030302020204" pitchFamily="66" charset="0"/>
                <a:ea typeface="黑体" panose="02010609060101010101" pitchFamily="2" charset="-122"/>
              </a:endParaRPr>
            </a:p>
          </p:txBody>
        </p:sp>
        <p:sp>
          <p:nvSpPr>
            <p:cNvPr id="63503" name="Text Box 18"/>
            <p:cNvSpPr txBox="1">
              <a:spLocks noChangeArrowheads="1"/>
            </p:cNvSpPr>
            <p:nvPr/>
          </p:nvSpPr>
          <p:spPr bwMode="auto">
            <a:xfrm>
              <a:off x="2489" y="2532"/>
              <a:ext cx="5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kumimoji="0" lang="zh-CN" altLang="en-US" sz="2000" b="0">
                  <a:latin typeface="Tahoma" panose="020B0604030504040204" pitchFamily="34" charset="0"/>
                  <a:ea typeface="黑体" panose="02010609060101010101" pitchFamily="2" charset="-122"/>
                </a:rPr>
                <a:t>分组</a:t>
              </a:r>
              <a:r>
                <a:rPr kumimoji="0" lang="zh-CN" altLang="en-US" sz="1000" b="0">
                  <a:latin typeface="Arial" panose="020B0604020202020204" pitchFamily="34" charset="0"/>
                  <a:ea typeface="黑体" panose="02010609060101010101" pitchFamily="2" charset="-122"/>
                </a:rPr>
                <a:t> </a:t>
              </a:r>
              <a:r>
                <a:rPr kumimoji="0" lang="en-US" altLang="zh-CN" sz="2000" b="0">
                  <a:latin typeface="Arial" panose="020B0604020202020204" pitchFamily="34" charset="0"/>
                  <a:ea typeface="黑体" panose="02010609060101010101" pitchFamily="2" charset="-122"/>
                </a:rPr>
                <a:t>3</a:t>
              </a:r>
              <a:endParaRPr kumimoji="0" lang="en-US" altLang="zh-CN" sz="2000" b="0">
                <a:latin typeface="Arial" panose="020B0604020202020204" pitchFamily="34" charset="0"/>
                <a:ea typeface="黑体" panose="02010609060101010101" pitchFamily="2" charset="-122"/>
              </a:endParaRPr>
            </a:p>
          </p:txBody>
        </p:sp>
      </p:grpSp>
      <p:sp>
        <p:nvSpPr>
          <p:cNvPr id="378899" name="Text Box 19"/>
          <p:cNvSpPr txBox="1">
            <a:spLocks noChangeArrowheads="1"/>
          </p:cNvSpPr>
          <p:nvPr/>
        </p:nvSpPr>
        <p:spPr bwMode="auto">
          <a:xfrm>
            <a:off x="849313" y="5445125"/>
            <a:ext cx="485261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kumimoji="0" lang="zh-CN" altLang="en-US" sz="2800" b="0">
                <a:latin typeface="Tahoma" panose="020B0604030504040204" pitchFamily="34" charset="0"/>
                <a:ea typeface="黑体" panose="02010609060101010101" pitchFamily="2" charset="-122"/>
              </a:rPr>
              <a:t>请注意：现在左边是</a:t>
            </a:r>
            <a:r>
              <a:rPr kumimoji="0" lang="zh-CN" altLang="en-US" sz="2800" b="0">
                <a:latin typeface="Arial" panose="020B0604020202020204" pitchFamily="34" charset="0"/>
                <a:ea typeface="黑体" panose="02010609060101010101" pitchFamily="2" charset="-122"/>
              </a:rPr>
              <a:t>“</a:t>
            </a:r>
            <a:r>
              <a:rPr kumimoji="0" lang="zh-CN" altLang="en-US" sz="2800" b="0">
                <a:latin typeface="Tahoma" panose="020B0604030504040204" pitchFamily="34" charset="0"/>
                <a:ea typeface="黑体" panose="02010609060101010101" pitchFamily="2" charset="-122"/>
              </a:rPr>
              <a:t>前面</a:t>
            </a:r>
            <a:r>
              <a:rPr kumimoji="0" lang="zh-CN" altLang="en-US" sz="2800" b="0">
                <a:latin typeface="Arial" panose="020B0604020202020204" pitchFamily="34" charset="0"/>
                <a:ea typeface="黑体" panose="02010609060101010101" pitchFamily="2" charset="-122"/>
              </a:rPr>
              <a:t>”</a:t>
            </a:r>
            <a:endParaRPr kumimoji="0" lang="zh-CN" altLang="en-US" sz="2800" b="0">
              <a:latin typeface="Tahoma" panose="020B0604030504040204" pitchFamily="34" charset="0"/>
              <a:ea typeface="黑体" panose="0201060906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2.5E-6 0.0 L 2.5E-6 0.09653 " pathEditMode="relative" rAng="0" ptsTypes="AA">
                                      <p:cBhvr>
                                        <p:cTn id="6" dur="1000" fill="hold"/>
                                        <p:tgtEl>
                                          <p:spTgt spid="378884"/>
                                        </p:tgtEl>
                                        <p:attrNameLst>
                                          <p:attrName>ppt_x</p:attrName>
                                          <p:attrName>ppt_y</p:attrName>
                                        </p:attrNameLst>
                                      </p:cBhvr>
                                      <p:rCtr x="0" y="4815"/>
                                    </p:animMotion>
                                  </p:childTnLst>
                                </p:cTn>
                              </p:par>
                            </p:childTnLst>
                          </p:cTn>
                        </p:par>
                        <p:par>
                          <p:cTn id="7" fill="hold">
                            <p:stCondLst>
                              <p:cond delay="1000"/>
                            </p:stCondLst>
                            <p:childTnLst>
                              <p:par>
                                <p:cTn id="8" presetID="1" presetClass="entr" presetSubtype="0" fill="hold" grpId="0" nodeType="afterEffect">
                                  <p:stCondLst>
                                    <p:cond delay="500"/>
                                  </p:stCondLst>
                                  <p:childTnLst>
                                    <p:set>
                                      <p:cBhvr>
                                        <p:cTn id="9" dur="1" fill="hold">
                                          <p:stCondLst>
                                            <p:cond delay="0"/>
                                          </p:stCondLst>
                                        </p:cTn>
                                        <p:tgtEl>
                                          <p:spTgt spid="378887"/>
                                        </p:tgtEl>
                                        <p:attrNameLst>
                                          <p:attrName>style.visibility</p:attrName>
                                        </p:attrNameLst>
                                      </p:cBhvr>
                                      <p:to>
                                        <p:strVal val="visible"/>
                                      </p:to>
                                    </p:set>
                                  </p:childTnLst>
                                </p:cTn>
                              </p:par>
                            </p:childTnLst>
                          </p:cTn>
                        </p:par>
                        <p:par>
                          <p:cTn id="10" fill="hold">
                            <p:stCondLst>
                              <p:cond delay="1500"/>
                            </p:stCondLst>
                            <p:childTnLst>
                              <p:par>
                                <p:cTn id="11" presetID="1" presetClass="entr" presetSubtype="0" fill="hold" nodeType="afterEffect">
                                  <p:stCondLst>
                                    <p:cond delay="500"/>
                                  </p:stCondLst>
                                  <p:childTnLst>
                                    <p:set>
                                      <p:cBhvr>
                                        <p:cTn id="12" dur="1" fill="hold">
                                          <p:stCondLst>
                                            <p:cond delay="0"/>
                                          </p:stCondLst>
                                        </p:cTn>
                                        <p:tgtEl>
                                          <p:spTgt spid="2"/>
                                        </p:tgtEl>
                                        <p:attrNameLst>
                                          <p:attrName>style.visibility</p:attrName>
                                        </p:attrNameLst>
                                      </p:cBhvr>
                                      <p:to>
                                        <p:strVal val="visible"/>
                                      </p:to>
                                    </p:set>
                                  </p:childTnLst>
                                </p:cTn>
                              </p:par>
                            </p:childTnLst>
                          </p:cTn>
                        </p:par>
                        <p:par>
                          <p:cTn id="13" fill="hold">
                            <p:stCondLst>
                              <p:cond delay="2000"/>
                            </p:stCondLst>
                            <p:childTnLst>
                              <p:par>
                                <p:cTn id="14" presetID="42" presetClass="path" presetSubtype="0" accel="50000" decel="50000" fill="hold" grpId="0" nodeType="afterEffect">
                                  <p:stCondLst>
                                    <p:cond delay="500"/>
                                  </p:stCondLst>
                                  <p:childTnLst>
                                    <p:animMotion origin="layout" path="M 0.0 -1.96532E-6 L 0.0 0.22035 " pathEditMode="relative" rAng="0" ptsTypes="AA">
                                      <p:cBhvr>
                                        <p:cTn id="15" dur="1000" fill="hold"/>
                                        <p:tgtEl>
                                          <p:spTgt spid="378885"/>
                                        </p:tgtEl>
                                        <p:attrNameLst>
                                          <p:attrName>ppt_x</p:attrName>
                                          <p:attrName>ppt_y</p:attrName>
                                        </p:attrNameLst>
                                      </p:cBhvr>
                                      <p:rCtr x="0" y="11006"/>
                                    </p:animMotion>
                                  </p:childTnLst>
                                </p:cTn>
                              </p:par>
                            </p:childTnLst>
                          </p:cTn>
                        </p:par>
                        <p:par>
                          <p:cTn id="16" fill="hold">
                            <p:stCondLst>
                              <p:cond delay="3500"/>
                            </p:stCondLst>
                            <p:childTnLst>
                              <p:par>
                                <p:cTn id="17" presetID="1" presetClass="entr" presetSubtype="0" fill="hold" grpId="0" nodeType="afterEffect">
                                  <p:stCondLst>
                                    <p:cond delay="500"/>
                                  </p:stCondLst>
                                  <p:childTnLst>
                                    <p:set>
                                      <p:cBhvr>
                                        <p:cTn id="18" dur="1" fill="hold">
                                          <p:stCondLst>
                                            <p:cond delay="0"/>
                                          </p:stCondLst>
                                        </p:cTn>
                                        <p:tgtEl>
                                          <p:spTgt spid="378888"/>
                                        </p:tgtEl>
                                        <p:attrNameLst>
                                          <p:attrName>style.visibility</p:attrName>
                                        </p:attrNameLst>
                                      </p:cBhvr>
                                      <p:to>
                                        <p:strVal val="visible"/>
                                      </p:to>
                                    </p:set>
                                  </p:childTnLst>
                                </p:cTn>
                              </p:par>
                            </p:childTnLst>
                          </p:cTn>
                        </p:par>
                        <p:par>
                          <p:cTn id="19" fill="hold">
                            <p:stCondLst>
                              <p:cond delay="4000"/>
                            </p:stCondLst>
                            <p:childTnLst>
                              <p:par>
                                <p:cTn id="20" presetID="1" presetClass="entr" presetSubtype="0" fill="hold" nodeType="afterEffect">
                                  <p:stCondLst>
                                    <p:cond delay="500"/>
                                  </p:stCondLst>
                                  <p:childTnLst>
                                    <p:set>
                                      <p:cBhvr>
                                        <p:cTn id="21" dur="1" fill="hold">
                                          <p:stCondLst>
                                            <p:cond delay="0"/>
                                          </p:stCondLst>
                                        </p:cTn>
                                        <p:tgtEl>
                                          <p:spTgt spid="3"/>
                                        </p:tgtEl>
                                        <p:attrNameLst>
                                          <p:attrName>style.visibility</p:attrName>
                                        </p:attrNameLst>
                                      </p:cBhvr>
                                      <p:to>
                                        <p:strVal val="visible"/>
                                      </p:to>
                                    </p:set>
                                  </p:childTnLst>
                                </p:cTn>
                              </p:par>
                            </p:childTnLst>
                          </p:cTn>
                        </p:par>
                        <p:par>
                          <p:cTn id="22" fill="hold">
                            <p:stCondLst>
                              <p:cond delay="4500"/>
                            </p:stCondLst>
                            <p:childTnLst>
                              <p:par>
                                <p:cTn id="23" presetID="42" presetClass="path" presetSubtype="0" accel="50000" decel="50000" fill="hold" grpId="0" nodeType="afterEffect">
                                  <p:stCondLst>
                                    <p:cond delay="500"/>
                                  </p:stCondLst>
                                  <p:childTnLst>
                                    <p:animMotion origin="layout" path="M -2.5E-6 -1.96532E-6 L -2.5E-6 0.34613 " pathEditMode="relative" rAng="0" ptsTypes="AA">
                                      <p:cBhvr>
                                        <p:cTn id="24" dur="1000" fill="hold"/>
                                        <p:tgtEl>
                                          <p:spTgt spid="378886"/>
                                        </p:tgtEl>
                                        <p:attrNameLst>
                                          <p:attrName>ppt_x</p:attrName>
                                          <p:attrName>ppt_y</p:attrName>
                                        </p:attrNameLst>
                                      </p:cBhvr>
                                      <p:rCtr x="0" y="17295"/>
                                    </p:animMotion>
                                  </p:childTnLst>
                                </p:cTn>
                              </p:par>
                            </p:childTnLst>
                          </p:cTn>
                        </p:par>
                        <p:par>
                          <p:cTn id="25" fill="hold">
                            <p:stCondLst>
                              <p:cond delay="6000"/>
                            </p:stCondLst>
                            <p:childTnLst>
                              <p:par>
                                <p:cTn id="26" presetID="1" presetClass="entr" presetSubtype="0" fill="hold" grpId="0" nodeType="afterEffect">
                                  <p:stCondLst>
                                    <p:cond delay="500"/>
                                  </p:stCondLst>
                                  <p:childTnLst>
                                    <p:set>
                                      <p:cBhvr>
                                        <p:cTn id="27" dur="1" fill="hold">
                                          <p:stCondLst>
                                            <p:cond delay="0"/>
                                          </p:stCondLst>
                                        </p:cTn>
                                        <p:tgtEl>
                                          <p:spTgt spid="378889"/>
                                        </p:tgtEl>
                                        <p:attrNameLst>
                                          <p:attrName>style.visibility</p:attrName>
                                        </p:attrNameLst>
                                      </p:cBhvr>
                                      <p:to>
                                        <p:strVal val="visible"/>
                                      </p:to>
                                    </p:set>
                                  </p:childTnLst>
                                </p:cTn>
                              </p:par>
                            </p:childTnLst>
                          </p:cTn>
                        </p:par>
                        <p:par>
                          <p:cTn id="28" fill="hold">
                            <p:stCondLst>
                              <p:cond delay="6500"/>
                            </p:stCondLst>
                            <p:childTnLst>
                              <p:par>
                                <p:cTn id="29" presetID="1" presetClass="entr" presetSubtype="0" fill="hold" nodeType="afterEffect">
                                  <p:stCondLst>
                                    <p:cond delay="500"/>
                                  </p:stCondLst>
                                  <p:childTnLst>
                                    <p:set>
                                      <p:cBhvr>
                                        <p:cTn id="30" dur="1" fill="hold">
                                          <p:stCondLst>
                                            <p:cond delay="0"/>
                                          </p:stCondLst>
                                        </p:cTn>
                                        <p:tgtEl>
                                          <p:spTgt spid="4"/>
                                        </p:tgtEl>
                                        <p:attrNameLst>
                                          <p:attrName>style.visibility</p:attrName>
                                        </p:attrNameLst>
                                      </p:cBhvr>
                                      <p:to>
                                        <p:strVal val="visible"/>
                                      </p:to>
                                    </p:set>
                                  </p:childTnLst>
                                </p:cTn>
                              </p:par>
                            </p:childTnLst>
                          </p:cTn>
                        </p:par>
                        <p:par>
                          <p:cTn id="31" fill="hold">
                            <p:stCondLst>
                              <p:cond delay="7000"/>
                            </p:stCondLst>
                            <p:childTnLst>
                              <p:par>
                                <p:cTn id="32" presetID="1" presetClass="entr" presetSubtype="0" fill="hold" grpId="0" nodeType="afterEffect">
                                  <p:stCondLst>
                                    <p:cond delay="0"/>
                                  </p:stCondLst>
                                  <p:childTnLst>
                                    <p:set>
                                      <p:cBhvr>
                                        <p:cTn id="33" dur="1" fill="hold">
                                          <p:stCondLst>
                                            <p:cond delay="0"/>
                                          </p:stCondLst>
                                        </p:cTn>
                                        <p:tgtEl>
                                          <p:spTgt spid="378899"/>
                                        </p:tgtEl>
                                        <p:attrNameLst>
                                          <p:attrName>style.visibility</p:attrName>
                                        </p:attrNameLst>
                                      </p:cBhvr>
                                      <p:to>
                                        <p:strVal val="visible"/>
                                      </p:to>
                                    </p:set>
                                  </p:childTnLst>
                                </p:cTn>
                              </p:par>
                            </p:childTnLst>
                          </p:cTn>
                        </p:par>
                        <p:par>
                          <p:cTn id="34" fill="hold">
                            <p:stCondLst>
                              <p:cond delay="7000"/>
                            </p:stCondLst>
                            <p:childTnLst>
                              <p:par>
                                <p:cTn id="35" presetID="35" presetClass="emph" presetSubtype="0" repeatCount="3000" fill="hold" grpId="1" nodeType="afterEffect">
                                  <p:stCondLst>
                                    <p:cond delay="0"/>
                                  </p:stCondLst>
                                  <p:childTnLst>
                                    <p:anim calcmode="discrete" valueType="str">
                                      <p:cBhvr>
                                        <p:cTn id="36" dur="1000" fill="hold"/>
                                        <p:tgtEl>
                                          <p:spTgt spid="37889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4" grpId="0" animBg="1"/>
      <p:bldP spid="378885" grpId="0" animBg="1"/>
      <p:bldP spid="378886" grpId="0" animBg="1"/>
      <p:bldP spid="378887" grpId="0" animBg="1"/>
      <p:bldP spid="378888" grpId="0" animBg="1"/>
      <p:bldP spid="378889" grpId="0" animBg="1"/>
      <p:bldP spid="378899" grpId="0"/>
      <p:bldP spid="378899"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p:txBody>
          <a:bodyPr/>
          <a:lstStyle/>
          <a:p>
            <a:pPr eaLnBrk="1" hangingPunct="1"/>
            <a:r>
              <a:rPr lang="zh-CN" altLang="en-US" dirty="0" smtClean="0"/>
              <a:t>分组交换的原理（三）</a:t>
            </a:r>
            <a:endParaRPr lang="zh-CN" altLang="en-US" dirty="0" smtClean="0"/>
          </a:p>
        </p:txBody>
      </p:sp>
      <p:sp>
        <p:nvSpPr>
          <p:cNvPr id="64515" name="Rectangle 3"/>
          <p:cNvSpPr>
            <a:spLocks noGrp="1" noChangeArrowheads="1"/>
          </p:cNvSpPr>
          <p:nvPr>
            <p:ph type="body" idx="4294967295"/>
          </p:nvPr>
        </p:nvSpPr>
        <p:spPr/>
        <p:txBody>
          <a:bodyPr/>
          <a:lstStyle/>
          <a:p>
            <a:pPr eaLnBrk="1" hangingPunct="1"/>
            <a:r>
              <a:rPr lang="zh-CN" altLang="en-US" sz="2800">
                <a:latin typeface="黑体" panose="02010609060101010101" pitchFamily="2" charset="-122"/>
                <a:ea typeface="黑体" panose="02010609060101010101" pitchFamily="2" charset="-122"/>
              </a:rPr>
              <a:t>分组交换网以“分组”作为数据传输单元。</a:t>
            </a:r>
            <a:endParaRPr lang="zh-CN" altLang="en-US" sz="2800">
              <a:latin typeface="黑体" panose="02010609060101010101" pitchFamily="2" charset="-122"/>
              <a:ea typeface="黑体" panose="02010609060101010101" pitchFamily="2" charset="-122"/>
            </a:endParaRPr>
          </a:p>
          <a:p>
            <a:pPr eaLnBrk="1" hangingPunct="1"/>
            <a:r>
              <a:rPr lang="zh-CN" altLang="en-US" sz="2800">
                <a:latin typeface="黑体" panose="02010609060101010101" pitchFamily="2" charset="-122"/>
                <a:ea typeface="黑体" panose="02010609060101010101" pitchFamily="2" charset="-122"/>
              </a:rPr>
              <a:t>依次把各分组发送到接收端（假定接收端在左边）。</a:t>
            </a:r>
            <a:endParaRPr lang="zh-CN" altLang="en-US" sz="2800">
              <a:latin typeface="黑体" panose="02010609060101010101" pitchFamily="2" charset="-122"/>
              <a:ea typeface="黑体" panose="02010609060101010101" pitchFamily="2" charset="-122"/>
            </a:endParaRPr>
          </a:p>
        </p:txBody>
      </p:sp>
      <p:grpSp>
        <p:nvGrpSpPr>
          <p:cNvPr id="2" name="Group 4"/>
          <p:cNvGrpSpPr/>
          <p:nvPr/>
        </p:nvGrpSpPr>
        <p:grpSpPr bwMode="auto">
          <a:xfrm>
            <a:off x="1995488" y="3527426"/>
            <a:ext cx="2305050" cy="993775"/>
            <a:chOff x="884" y="2078"/>
            <a:chExt cx="1452" cy="626"/>
          </a:xfrm>
        </p:grpSpPr>
        <p:sp>
          <p:nvSpPr>
            <p:cNvPr id="64529" name="Rectangle 5"/>
            <p:cNvSpPr>
              <a:spLocks noChangeArrowheads="1"/>
            </p:cNvSpPr>
            <p:nvPr/>
          </p:nvSpPr>
          <p:spPr bwMode="auto">
            <a:xfrm>
              <a:off x="1247" y="2432"/>
              <a:ext cx="1088" cy="272"/>
            </a:xfrm>
            <a:prstGeom prst="rect">
              <a:avLst/>
            </a:prstGeom>
            <a:solidFill>
              <a:srgbClr val="CCECFF"/>
            </a:solidFill>
            <a:ln w="28575">
              <a:solidFill>
                <a:schemeClr val="tx1"/>
              </a:solidFill>
              <a:miter lim="800000"/>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zh-CN" altLang="en-US" sz="2000" b="0">
                  <a:solidFill>
                    <a:srgbClr val="333399"/>
                  </a:solidFill>
                  <a:latin typeface="Tahoma" panose="020B0604030504040204" pitchFamily="34" charset="0"/>
                  <a:ea typeface="黑体" panose="02010609060101010101" pitchFamily="2" charset="-122"/>
                </a:rPr>
                <a:t>数     据</a:t>
              </a:r>
              <a:endParaRPr kumimoji="0" lang="zh-CN" altLang="en-US" sz="2000" b="0">
                <a:solidFill>
                  <a:srgbClr val="333399"/>
                </a:solidFill>
                <a:latin typeface="Tahoma" panose="020B0604030504040204" pitchFamily="34" charset="0"/>
                <a:ea typeface="黑体" panose="02010609060101010101" pitchFamily="2" charset="-122"/>
              </a:endParaRPr>
            </a:p>
          </p:txBody>
        </p:sp>
        <p:sp>
          <p:nvSpPr>
            <p:cNvPr id="64530" name="Rectangle 6"/>
            <p:cNvSpPr>
              <a:spLocks noChangeArrowheads="1"/>
            </p:cNvSpPr>
            <p:nvPr/>
          </p:nvSpPr>
          <p:spPr bwMode="auto">
            <a:xfrm>
              <a:off x="884" y="2432"/>
              <a:ext cx="363" cy="272"/>
            </a:xfrm>
            <a:prstGeom prst="rect">
              <a:avLst/>
            </a:prstGeom>
            <a:solidFill>
              <a:srgbClr val="FFFF99"/>
            </a:solidFill>
            <a:ln w="28575">
              <a:solidFill>
                <a:schemeClr val="tx1"/>
              </a:solidFill>
              <a:miter lim="800000"/>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zh-CN" altLang="en-US" sz="2000" b="0">
                  <a:solidFill>
                    <a:srgbClr val="FF0000"/>
                  </a:solidFill>
                  <a:latin typeface="Tahoma" panose="020B0604030504040204" pitchFamily="34" charset="0"/>
                  <a:ea typeface="黑体" panose="02010609060101010101" pitchFamily="2" charset="-122"/>
                </a:rPr>
                <a:t>首部</a:t>
              </a:r>
              <a:endParaRPr kumimoji="0" lang="zh-CN" altLang="en-US" sz="2000" b="0">
                <a:solidFill>
                  <a:srgbClr val="FF0000"/>
                </a:solidFill>
                <a:latin typeface="Tahoma" panose="020B0604030504040204" pitchFamily="34" charset="0"/>
                <a:ea typeface="黑体" panose="02010609060101010101" pitchFamily="2" charset="-122"/>
              </a:endParaRPr>
            </a:p>
          </p:txBody>
        </p:sp>
        <p:grpSp>
          <p:nvGrpSpPr>
            <p:cNvPr id="64531" name="Group 7"/>
            <p:cNvGrpSpPr/>
            <p:nvPr/>
          </p:nvGrpSpPr>
          <p:grpSpPr bwMode="auto">
            <a:xfrm>
              <a:off x="885" y="2078"/>
              <a:ext cx="1451" cy="308"/>
              <a:chOff x="1973" y="2532"/>
              <a:chExt cx="1451" cy="308"/>
            </a:xfrm>
          </p:grpSpPr>
          <p:sp>
            <p:nvSpPr>
              <p:cNvPr id="64532" name="AutoShape 8"/>
              <p:cNvSpPr/>
              <p:nvPr/>
            </p:nvSpPr>
            <p:spPr bwMode="auto">
              <a:xfrm rot="5400000">
                <a:off x="2654" y="2069"/>
                <a:ext cx="90" cy="1451"/>
              </a:xfrm>
              <a:prstGeom prst="leftBrace">
                <a:avLst>
                  <a:gd name="adj1" fmla="val 134352"/>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sz="2000">
                  <a:latin typeface="Comic Sans MS" panose="030F0702030302020204" pitchFamily="66" charset="0"/>
                  <a:ea typeface="黑体" panose="02010609060101010101" pitchFamily="2" charset="-122"/>
                </a:endParaRPr>
              </a:p>
            </p:txBody>
          </p:sp>
          <p:sp>
            <p:nvSpPr>
              <p:cNvPr id="64533" name="Text Box 9"/>
              <p:cNvSpPr txBox="1">
                <a:spLocks noChangeArrowheads="1"/>
              </p:cNvSpPr>
              <p:nvPr/>
            </p:nvSpPr>
            <p:spPr bwMode="auto">
              <a:xfrm>
                <a:off x="2489" y="2532"/>
                <a:ext cx="5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kumimoji="0" lang="zh-CN" altLang="en-US" sz="2000" b="0">
                    <a:latin typeface="Tahoma" panose="020B0604030504040204" pitchFamily="34" charset="0"/>
                    <a:ea typeface="黑体" panose="02010609060101010101" pitchFamily="2" charset="-122"/>
                  </a:rPr>
                  <a:t>分组</a:t>
                </a:r>
                <a:r>
                  <a:rPr kumimoji="0" lang="zh-CN" altLang="en-US" sz="1400" b="0">
                    <a:latin typeface="Tahoma" panose="020B0604030504040204" pitchFamily="34" charset="0"/>
                    <a:ea typeface="黑体" panose="02010609060101010101" pitchFamily="2" charset="-122"/>
                  </a:rPr>
                  <a:t> </a:t>
                </a:r>
                <a:r>
                  <a:rPr kumimoji="0" lang="en-US" altLang="zh-CN" sz="2000" b="0">
                    <a:latin typeface="Arial" panose="020B0604020202020204" pitchFamily="34" charset="0"/>
                    <a:ea typeface="黑体" panose="02010609060101010101" pitchFamily="2" charset="-122"/>
                  </a:rPr>
                  <a:t>1</a:t>
                </a:r>
                <a:endParaRPr kumimoji="0" lang="en-US" altLang="zh-CN" sz="2000" b="0">
                  <a:latin typeface="Arial" panose="020B0604020202020204" pitchFamily="34" charset="0"/>
                  <a:ea typeface="黑体" panose="02010609060101010101" pitchFamily="2" charset="-122"/>
                </a:endParaRPr>
              </a:p>
            </p:txBody>
          </p:sp>
        </p:grpSp>
      </p:grpSp>
      <p:grpSp>
        <p:nvGrpSpPr>
          <p:cNvPr id="4" name="Group 10"/>
          <p:cNvGrpSpPr/>
          <p:nvPr/>
        </p:nvGrpSpPr>
        <p:grpSpPr bwMode="auto">
          <a:xfrm>
            <a:off x="3724276" y="4392614"/>
            <a:ext cx="2303463" cy="993775"/>
            <a:chOff x="1973" y="2623"/>
            <a:chExt cx="1451" cy="626"/>
          </a:xfrm>
        </p:grpSpPr>
        <p:sp>
          <p:nvSpPr>
            <p:cNvPr id="64524" name="Rectangle 11"/>
            <p:cNvSpPr>
              <a:spLocks noChangeArrowheads="1"/>
            </p:cNvSpPr>
            <p:nvPr/>
          </p:nvSpPr>
          <p:spPr bwMode="auto">
            <a:xfrm>
              <a:off x="2336" y="2977"/>
              <a:ext cx="1088" cy="272"/>
            </a:xfrm>
            <a:prstGeom prst="rect">
              <a:avLst/>
            </a:prstGeom>
            <a:solidFill>
              <a:srgbClr val="CCECFF"/>
            </a:solidFill>
            <a:ln w="28575">
              <a:solidFill>
                <a:schemeClr val="tx1"/>
              </a:solidFill>
              <a:miter lim="800000"/>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zh-CN" altLang="en-US" sz="2000" b="0">
                  <a:solidFill>
                    <a:srgbClr val="333399"/>
                  </a:solidFill>
                  <a:latin typeface="Tahoma" panose="020B0604030504040204" pitchFamily="34" charset="0"/>
                  <a:ea typeface="黑体" panose="02010609060101010101" pitchFamily="2" charset="-122"/>
                </a:rPr>
                <a:t>数     据</a:t>
              </a:r>
              <a:endParaRPr kumimoji="0" lang="zh-CN" altLang="en-US" sz="2000" b="0">
                <a:solidFill>
                  <a:srgbClr val="333399"/>
                </a:solidFill>
                <a:latin typeface="Tahoma" panose="020B0604030504040204" pitchFamily="34" charset="0"/>
                <a:ea typeface="黑体" panose="02010609060101010101" pitchFamily="2" charset="-122"/>
              </a:endParaRPr>
            </a:p>
          </p:txBody>
        </p:sp>
        <p:sp>
          <p:nvSpPr>
            <p:cNvPr id="64525" name="Rectangle 12"/>
            <p:cNvSpPr>
              <a:spLocks noChangeArrowheads="1"/>
            </p:cNvSpPr>
            <p:nvPr/>
          </p:nvSpPr>
          <p:spPr bwMode="auto">
            <a:xfrm>
              <a:off x="1973" y="2977"/>
              <a:ext cx="363" cy="272"/>
            </a:xfrm>
            <a:prstGeom prst="rect">
              <a:avLst/>
            </a:prstGeom>
            <a:solidFill>
              <a:srgbClr val="FFFF99"/>
            </a:solidFill>
            <a:ln w="28575">
              <a:solidFill>
                <a:schemeClr val="tx1"/>
              </a:solidFill>
              <a:miter lim="800000"/>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zh-CN" altLang="en-US" sz="2000" b="0">
                  <a:solidFill>
                    <a:srgbClr val="FF0000"/>
                  </a:solidFill>
                  <a:latin typeface="Tahoma" panose="020B0604030504040204" pitchFamily="34" charset="0"/>
                  <a:ea typeface="黑体" panose="02010609060101010101" pitchFamily="2" charset="-122"/>
                </a:rPr>
                <a:t>首部</a:t>
              </a:r>
              <a:endParaRPr kumimoji="0" lang="zh-CN" altLang="en-US" sz="2000" b="0">
                <a:solidFill>
                  <a:srgbClr val="FF0000"/>
                </a:solidFill>
                <a:latin typeface="Tahoma" panose="020B0604030504040204" pitchFamily="34" charset="0"/>
                <a:ea typeface="黑体" panose="02010609060101010101" pitchFamily="2" charset="-122"/>
              </a:endParaRPr>
            </a:p>
          </p:txBody>
        </p:sp>
        <p:grpSp>
          <p:nvGrpSpPr>
            <p:cNvPr id="64526" name="Group 13"/>
            <p:cNvGrpSpPr/>
            <p:nvPr/>
          </p:nvGrpSpPr>
          <p:grpSpPr bwMode="auto">
            <a:xfrm>
              <a:off x="1973" y="2623"/>
              <a:ext cx="1451" cy="308"/>
              <a:chOff x="1973" y="2532"/>
              <a:chExt cx="1451" cy="308"/>
            </a:xfrm>
          </p:grpSpPr>
          <p:sp>
            <p:nvSpPr>
              <p:cNvPr id="64527" name="AutoShape 14"/>
              <p:cNvSpPr/>
              <p:nvPr/>
            </p:nvSpPr>
            <p:spPr bwMode="auto">
              <a:xfrm rot="5400000">
                <a:off x="2654" y="2069"/>
                <a:ext cx="90" cy="1451"/>
              </a:xfrm>
              <a:prstGeom prst="leftBrace">
                <a:avLst>
                  <a:gd name="adj1" fmla="val 134352"/>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sz="2000">
                  <a:latin typeface="Comic Sans MS" panose="030F0702030302020204" pitchFamily="66" charset="0"/>
                  <a:ea typeface="黑体" panose="02010609060101010101" pitchFamily="2" charset="-122"/>
                </a:endParaRPr>
              </a:p>
            </p:txBody>
          </p:sp>
          <p:sp>
            <p:nvSpPr>
              <p:cNvPr id="64528" name="Text Box 15"/>
              <p:cNvSpPr txBox="1">
                <a:spLocks noChangeArrowheads="1"/>
              </p:cNvSpPr>
              <p:nvPr/>
            </p:nvSpPr>
            <p:spPr bwMode="auto">
              <a:xfrm>
                <a:off x="2489" y="2532"/>
                <a:ext cx="5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kumimoji="0" lang="zh-CN" altLang="en-US" sz="2000" b="0">
                    <a:latin typeface="Tahoma" panose="020B0604030504040204" pitchFamily="34" charset="0"/>
                    <a:ea typeface="黑体" panose="02010609060101010101" pitchFamily="2" charset="-122"/>
                  </a:rPr>
                  <a:t>分组</a:t>
                </a:r>
                <a:r>
                  <a:rPr kumimoji="0" lang="zh-CN" altLang="en-US" sz="1000" b="0">
                    <a:latin typeface="Arial" panose="020B0604020202020204" pitchFamily="34" charset="0"/>
                    <a:ea typeface="黑体" panose="02010609060101010101" pitchFamily="2" charset="-122"/>
                  </a:rPr>
                  <a:t> </a:t>
                </a:r>
                <a:r>
                  <a:rPr kumimoji="0" lang="en-US" altLang="zh-CN" sz="2000" b="0">
                    <a:latin typeface="Arial" panose="020B0604020202020204" pitchFamily="34" charset="0"/>
                    <a:ea typeface="黑体" panose="02010609060101010101" pitchFamily="2" charset="-122"/>
                  </a:rPr>
                  <a:t>2</a:t>
                </a:r>
                <a:endParaRPr kumimoji="0" lang="en-US" altLang="zh-CN" sz="2000" b="0">
                  <a:latin typeface="Arial" panose="020B0604020202020204" pitchFamily="34" charset="0"/>
                  <a:ea typeface="黑体" panose="02010609060101010101" pitchFamily="2" charset="-122"/>
                </a:endParaRPr>
              </a:p>
            </p:txBody>
          </p:sp>
        </p:grpSp>
      </p:grpSp>
      <p:grpSp>
        <p:nvGrpSpPr>
          <p:cNvPr id="6" name="Group 16"/>
          <p:cNvGrpSpPr/>
          <p:nvPr/>
        </p:nvGrpSpPr>
        <p:grpSpPr bwMode="auto">
          <a:xfrm>
            <a:off x="5451476" y="5256214"/>
            <a:ext cx="2309813" cy="981075"/>
            <a:chOff x="3061" y="3167"/>
            <a:chExt cx="1455" cy="618"/>
          </a:xfrm>
        </p:grpSpPr>
        <p:sp>
          <p:nvSpPr>
            <p:cNvPr id="64519" name="Rectangle 17"/>
            <p:cNvSpPr>
              <a:spLocks noChangeArrowheads="1"/>
            </p:cNvSpPr>
            <p:nvPr/>
          </p:nvSpPr>
          <p:spPr bwMode="auto">
            <a:xfrm>
              <a:off x="3428" y="3513"/>
              <a:ext cx="1088" cy="272"/>
            </a:xfrm>
            <a:prstGeom prst="rect">
              <a:avLst/>
            </a:prstGeom>
            <a:solidFill>
              <a:srgbClr val="CCECFF"/>
            </a:solidFill>
            <a:ln w="28575">
              <a:solidFill>
                <a:schemeClr val="tx1"/>
              </a:solidFill>
              <a:miter lim="800000"/>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zh-CN" altLang="en-US" sz="2000" b="0">
                  <a:solidFill>
                    <a:srgbClr val="333399"/>
                  </a:solidFill>
                  <a:latin typeface="Tahoma" panose="020B0604030504040204" pitchFamily="34" charset="0"/>
                  <a:ea typeface="黑体" panose="02010609060101010101" pitchFamily="2" charset="-122"/>
                </a:rPr>
                <a:t>数     据</a:t>
              </a:r>
              <a:endParaRPr kumimoji="0" lang="zh-CN" altLang="en-US" sz="2000" b="0">
                <a:solidFill>
                  <a:srgbClr val="333399"/>
                </a:solidFill>
                <a:latin typeface="Tahoma" panose="020B0604030504040204" pitchFamily="34" charset="0"/>
                <a:ea typeface="黑体" panose="02010609060101010101" pitchFamily="2" charset="-122"/>
              </a:endParaRPr>
            </a:p>
          </p:txBody>
        </p:sp>
        <p:sp>
          <p:nvSpPr>
            <p:cNvPr id="64520" name="Rectangle 18"/>
            <p:cNvSpPr>
              <a:spLocks noChangeArrowheads="1"/>
            </p:cNvSpPr>
            <p:nvPr/>
          </p:nvSpPr>
          <p:spPr bwMode="auto">
            <a:xfrm>
              <a:off x="3061" y="3512"/>
              <a:ext cx="363" cy="272"/>
            </a:xfrm>
            <a:prstGeom prst="rect">
              <a:avLst/>
            </a:prstGeom>
            <a:solidFill>
              <a:srgbClr val="FFFF99"/>
            </a:solidFill>
            <a:ln w="28575">
              <a:solidFill>
                <a:schemeClr val="tx1"/>
              </a:solidFill>
              <a:miter lim="800000"/>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zh-CN" altLang="en-US" sz="2000" b="0">
                  <a:solidFill>
                    <a:srgbClr val="FF0000"/>
                  </a:solidFill>
                  <a:latin typeface="Tahoma" panose="020B0604030504040204" pitchFamily="34" charset="0"/>
                  <a:ea typeface="黑体" panose="02010609060101010101" pitchFamily="2" charset="-122"/>
                </a:rPr>
                <a:t>首部</a:t>
              </a:r>
              <a:endParaRPr kumimoji="0" lang="zh-CN" altLang="en-US" sz="2000" b="0">
                <a:solidFill>
                  <a:srgbClr val="FF0000"/>
                </a:solidFill>
                <a:latin typeface="Tahoma" panose="020B0604030504040204" pitchFamily="34" charset="0"/>
                <a:ea typeface="黑体" panose="02010609060101010101" pitchFamily="2" charset="-122"/>
              </a:endParaRPr>
            </a:p>
          </p:txBody>
        </p:sp>
        <p:grpSp>
          <p:nvGrpSpPr>
            <p:cNvPr id="64521" name="Group 19"/>
            <p:cNvGrpSpPr/>
            <p:nvPr/>
          </p:nvGrpSpPr>
          <p:grpSpPr bwMode="auto">
            <a:xfrm>
              <a:off x="3061" y="3167"/>
              <a:ext cx="1451" cy="308"/>
              <a:chOff x="1973" y="2532"/>
              <a:chExt cx="1451" cy="308"/>
            </a:xfrm>
          </p:grpSpPr>
          <p:sp>
            <p:nvSpPr>
              <p:cNvPr id="64522" name="AutoShape 20"/>
              <p:cNvSpPr/>
              <p:nvPr/>
            </p:nvSpPr>
            <p:spPr bwMode="auto">
              <a:xfrm rot="5400000">
                <a:off x="2654" y="2069"/>
                <a:ext cx="90" cy="1451"/>
              </a:xfrm>
              <a:prstGeom prst="leftBrace">
                <a:avLst>
                  <a:gd name="adj1" fmla="val 134352"/>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sz="2000">
                  <a:latin typeface="Comic Sans MS" panose="030F0702030302020204" pitchFamily="66" charset="0"/>
                  <a:ea typeface="黑体" panose="02010609060101010101" pitchFamily="2" charset="-122"/>
                </a:endParaRPr>
              </a:p>
            </p:txBody>
          </p:sp>
          <p:sp>
            <p:nvSpPr>
              <p:cNvPr id="64523" name="Text Box 21"/>
              <p:cNvSpPr txBox="1">
                <a:spLocks noChangeArrowheads="1"/>
              </p:cNvSpPr>
              <p:nvPr/>
            </p:nvSpPr>
            <p:spPr bwMode="auto">
              <a:xfrm>
                <a:off x="2489" y="2532"/>
                <a:ext cx="5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kumimoji="0" lang="zh-CN" altLang="en-US" sz="2000" b="0">
                    <a:latin typeface="Tahoma" panose="020B0604030504040204" pitchFamily="34" charset="0"/>
                    <a:ea typeface="黑体" panose="02010609060101010101" pitchFamily="2" charset="-122"/>
                  </a:rPr>
                  <a:t>分组</a:t>
                </a:r>
                <a:r>
                  <a:rPr kumimoji="0" lang="zh-CN" altLang="en-US" sz="1200" b="0">
                    <a:latin typeface="Arial" panose="020B0604020202020204" pitchFamily="34" charset="0"/>
                    <a:ea typeface="黑体" panose="02010609060101010101" pitchFamily="2" charset="-122"/>
                  </a:rPr>
                  <a:t> </a:t>
                </a:r>
                <a:r>
                  <a:rPr kumimoji="0" lang="en-US" altLang="zh-CN" sz="2000" b="0">
                    <a:latin typeface="Arial" panose="020B0604020202020204" pitchFamily="34" charset="0"/>
                    <a:ea typeface="黑体" panose="02010609060101010101" pitchFamily="2" charset="-122"/>
                  </a:rPr>
                  <a:t>3</a:t>
                </a:r>
                <a:endParaRPr kumimoji="0" lang="en-US" altLang="zh-CN" sz="2000" b="0">
                  <a:latin typeface="Arial" panose="020B0604020202020204" pitchFamily="34" charset="0"/>
                  <a:ea typeface="黑体" panose="02010609060101010101" pitchFamily="2"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4"/>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6"/>
                                        </p:tgtEl>
                                        <p:attrNameLst>
                                          <p:attrName>style.visibility</p:attrName>
                                        </p:attrNameLst>
                                      </p:cBhvr>
                                      <p:to>
                                        <p:strVal val="visible"/>
                                      </p:to>
                                    </p:set>
                                  </p:childTnLst>
                                </p:cTn>
                              </p:par>
                            </p:childTnLst>
                          </p:cTn>
                        </p:par>
                        <p:par>
                          <p:cTn id="13" fill="hold">
                            <p:stCondLst>
                              <p:cond delay="1000"/>
                            </p:stCondLst>
                            <p:childTnLst>
                              <p:par>
                                <p:cTn id="14" presetID="2" presetClass="exit" presetSubtype="8" fill="hold" nodeType="afterEffect">
                                  <p:stCondLst>
                                    <p:cond delay="500"/>
                                  </p:stCondLst>
                                  <p:childTnLst>
                                    <p:anim calcmode="lin" valueType="num">
                                      <p:cBhvr additive="base">
                                        <p:cTn id="15" dur="2000"/>
                                        <p:tgtEl>
                                          <p:spTgt spid="2"/>
                                        </p:tgtEl>
                                        <p:attrNameLst>
                                          <p:attrName>ppt_x</p:attrName>
                                        </p:attrNameLst>
                                      </p:cBhvr>
                                      <p:tavLst>
                                        <p:tav tm="0">
                                          <p:val>
                                            <p:strVal val="ppt_x"/>
                                          </p:val>
                                        </p:tav>
                                        <p:tav tm="100000">
                                          <p:val>
                                            <p:strVal val="0-ppt_w/2"/>
                                          </p:val>
                                        </p:tav>
                                      </p:tavLst>
                                    </p:anim>
                                    <p:anim calcmode="lin" valueType="num">
                                      <p:cBhvr additive="base">
                                        <p:cTn id="16" dur="2000"/>
                                        <p:tgtEl>
                                          <p:spTgt spid="2"/>
                                        </p:tgtEl>
                                        <p:attrNameLst>
                                          <p:attrName>ppt_y</p:attrName>
                                        </p:attrNameLst>
                                      </p:cBhvr>
                                      <p:tavLst>
                                        <p:tav tm="0">
                                          <p:val>
                                            <p:strVal val="ppt_y"/>
                                          </p:val>
                                        </p:tav>
                                        <p:tav tm="100000">
                                          <p:val>
                                            <p:strVal val="ppt_y"/>
                                          </p:val>
                                        </p:tav>
                                      </p:tavLst>
                                    </p:anim>
                                    <p:set>
                                      <p:cBhvr>
                                        <p:cTn id="17" dur="1" fill="hold">
                                          <p:stCondLst>
                                            <p:cond delay="1999"/>
                                          </p:stCondLst>
                                        </p:cTn>
                                        <p:tgtEl>
                                          <p:spTgt spid="2"/>
                                        </p:tgtEl>
                                        <p:attrNameLst>
                                          <p:attrName>style.visibility</p:attrName>
                                        </p:attrNameLst>
                                      </p:cBhvr>
                                      <p:to>
                                        <p:strVal val="hidden"/>
                                      </p:to>
                                    </p:set>
                                  </p:childTnLst>
                                </p:cTn>
                              </p:par>
                            </p:childTnLst>
                          </p:cTn>
                        </p:par>
                        <p:par>
                          <p:cTn id="18" fill="hold">
                            <p:stCondLst>
                              <p:cond delay="3500"/>
                            </p:stCondLst>
                            <p:childTnLst>
                              <p:par>
                                <p:cTn id="19" presetID="2" presetClass="exit" presetSubtype="8" fill="hold" nodeType="afterEffect">
                                  <p:stCondLst>
                                    <p:cond delay="500"/>
                                  </p:stCondLst>
                                  <p:childTnLst>
                                    <p:anim calcmode="lin" valueType="num">
                                      <p:cBhvr additive="base">
                                        <p:cTn id="20" dur="2000"/>
                                        <p:tgtEl>
                                          <p:spTgt spid="4"/>
                                        </p:tgtEl>
                                        <p:attrNameLst>
                                          <p:attrName>ppt_x</p:attrName>
                                        </p:attrNameLst>
                                      </p:cBhvr>
                                      <p:tavLst>
                                        <p:tav tm="0">
                                          <p:val>
                                            <p:strVal val="ppt_x"/>
                                          </p:val>
                                        </p:tav>
                                        <p:tav tm="100000">
                                          <p:val>
                                            <p:strVal val="0-ppt_w/2"/>
                                          </p:val>
                                        </p:tav>
                                      </p:tavLst>
                                    </p:anim>
                                    <p:anim calcmode="lin" valueType="num">
                                      <p:cBhvr additive="base">
                                        <p:cTn id="21" dur="2000"/>
                                        <p:tgtEl>
                                          <p:spTgt spid="4"/>
                                        </p:tgtEl>
                                        <p:attrNameLst>
                                          <p:attrName>ppt_y</p:attrName>
                                        </p:attrNameLst>
                                      </p:cBhvr>
                                      <p:tavLst>
                                        <p:tav tm="0">
                                          <p:val>
                                            <p:strVal val="ppt_y"/>
                                          </p:val>
                                        </p:tav>
                                        <p:tav tm="100000">
                                          <p:val>
                                            <p:strVal val="ppt_y"/>
                                          </p:val>
                                        </p:tav>
                                      </p:tavLst>
                                    </p:anim>
                                    <p:set>
                                      <p:cBhvr>
                                        <p:cTn id="22" dur="1" fill="hold">
                                          <p:stCondLst>
                                            <p:cond delay="1999"/>
                                          </p:stCondLst>
                                        </p:cTn>
                                        <p:tgtEl>
                                          <p:spTgt spid="4"/>
                                        </p:tgtEl>
                                        <p:attrNameLst>
                                          <p:attrName>style.visibility</p:attrName>
                                        </p:attrNameLst>
                                      </p:cBhvr>
                                      <p:to>
                                        <p:strVal val="hidden"/>
                                      </p:to>
                                    </p:set>
                                  </p:childTnLst>
                                </p:cTn>
                              </p:par>
                            </p:childTnLst>
                          </p:cTn>
                        </p:par>
                        <p:par>
                          <p:cTn id="23" fill="hold">
                            <p:stCondLst>
                              <p:cond delay="6000"/>
                            </p:stCondLst>
                            <p:childTnLst>
                              <p:par>
                                <p:cTn id="24" presetID="2" presetClass="exit" presetSubtype="8" fill="hold" nodeType="afterEffect">
                                  <p:stCondLst>
                                    <p:cond delay="500"/>
                                  </p:stCondLst>
                                  <p:childTnLst>
                                    <p:anim calcmode="lin" valueType="num">
                                      <p:cBhvr additive="base">
                                        <p:cTn id="25" dur="2000"/>
                                        <p:tgtEl>
                                          <p:spTgt spid="6"/>
                                        </p:tgtEl>
                                        <p:attrNameLst>
                                          <p:attrName>ppt_x</p:attrName>
                                        </p:attrNameLst>
                                      </p:cBhvr>
                                      <p:tavLst>
                                        <p:tav tm="0">
                                          <p:val>
                                            <p:strVal val="ppt_x"/>
                                          </p:val>
                                        </p:tav>
                                        <p:tav tm="100000">
                                          <p:val>
                                            <p:strVal val="0-ppt_w/2"/>
                                          </p:val>
                                        </p:tav>
                                      </p:tavLst>
                                    </p:anim>
                                    <p:anim calcmode="lin" valueType="num">
                                      <p:cBhvr additive="base">
                                        <p:cTn id="26" dur="2000"/>
                                        <p:tgtEl>
                                          <p:spTgt spid="6"/>
                                        </p:tgtEl>
                                        <p:attrNameLst>
                                          <p:attrName>ppt_y</p:attrName>
                                        </p:attrNameLst>
                                      </p:cBhvr>
                                      <p:tavLst>
                                        <p:tav tm="0">
                                          <p:val>
                                            <p:strVal val="ppt_y"/>
                                          </p:val>
                                        </p:tav>
                                        <p:tav tm="100000">
                                          <p:val>
                                            <p:strVal val="ppt_y"/>
                                          </p:val>
                                        </p:tav>
                                      </p:tavLst>
                                    </p:anim>
                                    <p:set>
                                      <p:cBhvr>
                                        <p:cTn id="27"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4294967295"/>
          </p:nvPr>
        </p:nvSpPr>
        <p:spPr>
          <a:noFill/>
        </p:spPr>
        <p:txBody>
          <a:bodyPr/>
          <a:lstStyle/>
          <a:p>
            <a:pPr eaLnBrk="1" hangingPunct="1"/>
            <a:r>
              <a:rPr lang="zh-CN" altLang="en-US" sz="2800">
                <a:latin typeface="黑体" panose="02010609060101010101" pitchFamily="2" charset="-122"/>
                <a:ea typeface="黑体" panose="02010609060101010101" pitchFamily="2" charset="-122"/>
              </a:rPr>
              <a:t>接收端收到分组后剥去首部还原成报文。</a:t>
            </a:r>
            <a:endParaRPr lang="zh-CN" altLang="en-US" sz="2800">
              <a:latin typeface="黑体" panose="02010609060101010101" pitchFamily="2" charset="-122"/>
              <a:ea typeface="黑体" panose="02010609060101010101" pitchFamily="2" charset="-122"/>
            </a:endParaRPr>
          </a:p>
          <a:p>
            <a:pPr eaLnBrk="1" hangingPunct="1"/>
            <a:endParaRPr lang="zh-CN" altLang="en-US" sz="2800">
              <a:latin typeface="黑体" panose="02010609060101010101" pitchFamily="2" charset="-122"/>
              <a:ea typeface="黑体" panose="02010609060101010101" pitchFamily="2" charset="-122"/>
            </a:endParaRPr>
          </a:p>
        </p:txBody>
      </p:sp>
      <p:sp>
        <p:nvSpPr>
          <p:cNvPr id="380931" name="Rectangle 3"/>
          <p:cNvSpPr>
            <a:spLocks noChangeArrowheads="1"/>
          </p:cNvSpPr>
          <p:nvPr/>
        </p:nvSpPr>
        <p:spPr bwMode="auto">
          <a:xfrm>
            <a:off x="3076575" y="3068638"/>
            <a:ext cx="1727200" cy="431800"/>
          </a:xfrm>
          <a:prstGeom prst="rect">
            <a:avLst/>
          </a:prstGeom>
          <a:solidFill>
            <a:srgbClr val="CCECFF"/>
          </a:solidFill>
          <a:ln w="28575">
            <a:solidFill>
              <a:schemeClr val="tx1"/>
            </a:solidFill>
            <a:miter lim="800000"/>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zh-CN" altLang="en-US" sz="2000" b="0">
                <a:solidFill>
                  <a:srgbClr val="333399"/>
                </a:solidFill>
                <a:latin typeface="Tahoma" panose="020B0604030504040204" pitchFamily="34" charset="0"/>
                <a:ea typeface="黑体" panose="02010609060101010101" pitchFamily="2" charset="-122"/>
              </a:rPr>
              <a:t>数     据</a:t>
            </a:r>
            <a:endParaRPr kumimoji="0" lang="zh-CN" altLang="en-US" sz="2000" b="0">
              <a:solidFill>
                <a:srgbClr val="333399"/>
              </a:solidFill>
              <a:latin typeface="Tahoma" panose="020B0604030504040204" pitchFamily="34" charset="0"/>
              <a:ea typeface="黑体" panose="02010609060101010101" pitchFamily="2" charset="-122"/>
            </a:endParaRPr>
          </a:p>
        </p:txBody>
      </p:sp>
      <p:sp>
        <p:nvSpPr>
          <p:cNvPr id="380932" name="Rectangle 4"/>
          <p:cNvSpPr>
            <a:spLocks noChangeArrowheads="1"/>
          </p:cNvSpPr>
          <p:nvPr/>
        </p:nvSpPr>
        <p:spPr bwMode="auto">
          <a:xfrm>
            <a:off x="2500313" y="3068638"/>
            <a:ext cx="576262" cy="431800"/>
          </a:xfrm>
          <a:prstGeom prst="rect">
            <a:avLst/>
          </a:prstGeom>
          <a:solidFill>
            <a:srgbClr val="FFFF99"/>
          </a:solidFill>
          <a:ln w="28575">
            <a:solidFill>
              <a:schemeClr val="tx1"/>
            </a:solidFill>
            <a:miter lim="800000"/>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zh-CN" altLang="en-US" sz="2000" b="0">
                <a:solidFill>
                  <a:srgbClr val="FF0000"/>
                </a:solidFill>
                <a:latin typeface="Tahoma" panose="020B0604030504040204" pitchFamily="34" charset="0"/>
                <a:ea typeface="黑体" panose="02010609060101010101" pitchFamily="2" charset="-122"/>
              </a:rPr>
              <a:t>首部</a:t>
            </a:r>
            <a:endParaRPr kumimoji="0" lang="zh-CN" altLang="en-US" sz="2000" b="0">
              <a:solidFill>
                <a:srgbClr val="FF0000"/>
              </a:solidFill>
              <a:latin typeface="Tahoma" panose="020B0604030504040204" pitchFamily="34" charset="0"/>
              <a:ea typeface="黑体" panose="02010609060101010101" pitchFamily="2" charset="-122"/>
            </a:endParaRPr>
          </a:p>
        </p:txBody>
      </p:sp>
      <p:grpSp>
        <p:nvGrpSpPr>
          <p:cNvPr id="2" name="Group 5"/>
          <p:cNvGrpSpPr/>
          <p:nvPr/>
        </p:nvGrpSpPr>
        <p:grpSpPr bwMode="auto">
          <a:xfrm>
            <a:off x="2501901" y="2506663"/>
            <a:ext cx="2303463" cy="488950"/>
            <a:chOff x="1973" y="2532"/>
            <a:chExt cx="1451" cy="308"/>
          </a:xfrm>
        </p:grpSpPr>
        <p:sp>
          <p:nvSpPr>
            <p:cNvPr id="65554" name="AutoShape 6"/>
            <p:cNvSpPr/>
            <p:nvPr/>
          </p:nvSpPr>
          <p:spPr bwMode="auto">
            <a:xfrm rot="5400000">
              <a:off x="2654" y="2069"/>
              <a:ext cx="90" cy="1451"/>
            </a:xfrm>
            <a:prstGeom prst="leftBrace">
              <a:avLst>
                <a:gd name="adj1" fmla="val 134352"/>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sz="2000">
                <a:latin typeface="Comic Sans MS" panose="030F0702030302020204" pitchFamily="66" charset="0"/>
                <a:ea typeface="黑体" panose="02010609060101010101" pitchFamily="2" charset="-122"/>
              </a:endParaRPr>
            </a:p>
          </p:txBody>
        </p:sp>
        <p:sp>
          <p:nvSpPr>
            <p:cNvPr id="65555" name="Text Box 7"/>
            <p:cNvSpPr txBox="1">
              <a:spLocks noChangeArrowheads="1"/>
            </p:cNvSpPr>
            <p:nvPr/>
          </p:nvSpPr>
          <p:spPr bwMode="auto">
            <a:xfrm>
              <a:off x="2489" y="2532"/>
              <a:ext cx="5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kumimoji="0" lang="zh-CN" altLang="en-US" sz="2000" b="0">
                  <a:latin typeface="Tahoma" panose="020B0604030504040204" pitchFamily="34" charset="0"/>
                  <a:ea typeface="黑体" panose="02010609060101010101" pitchFamily="2" charset="-122"/>
                </a:rPr>
                <a:t>分组</a:t>
              </a:r>
              <a:r>
                <a:rPr kumimoji="0" lang="zh-CN" altLang="en-US" sz="1000" b="0">
                  <a:latin typeface="Arial" panose="020B0604020202020204" pitchFamily="34" charset="0"/>
                  <a:ea typeface="黑体" panose="02010609060101010101" pitchFamily="2" charset="-122"/>
                </a:rPr>
                <a:t> </a:t>
              </a:r>
              <a:r>
                <a:rPr kumimoji="0" lang="en-US" altLang="zh-CN" sz="2000" b="0">
                  <a:latin typeface="Arial" panose="020B0604020202020204" pitchFamily="34" charset="0"/>
                  <a:ea typeface="黑体" panose="02010609060101010101" pitchFamily="2" charset="-122"/>
                </a:rPr>
                <a:t>1</a:t>
              </a:r>
              <a:endParaRPr kumimoji="0" lang="en-US" altLang="zh-CN" sz="2000" b="0">
                <a:latin typeface="Arial" panose="020B0604020202020204" pitchFamily="34" charset="0"/>
                <a:ea typeface="黑体" panose="02010609060101010101" pitchFamily="2" charset="-122"/>
              </a:endParaRPr>
            </a:p>
          </p:txBody>
        </p:sp>
      </p:grpSp>
      <p:sp>
        <p:nvSpPr>
          <p:cNvPr id="380936" name="Rectangle 8"/>
          <p:cNvSpPr>
            <a:spLocks noChangeArrowheads="1"/>
          </p:cNvSpPr>
          <p:nvPr/>
        </p:nvSpPr>
        <p:spPr bwMode="auto">
          <a:xfrm>
            <a:off x="4805363" y="3933825"/>
            <a:ext cx="1727200" cy="431800"/>
          </a:xfrm>
          <a:prstGeom prst="rect">
            <a:avLst/>
          </a:prstGeom>
          <a:solidFill>
            <a:srgbClr val="CCECFF"/>
          </a:solidFill>
          <a:ln w="28575">
            <a:solidFill>
              <a:schemeClr val="tx1"/>
            </a:solidFill>
            <a:miter lim="800000"/>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zh-CN" altLang="en-US" sz="2000" b="0">
                <a:solidFill>
                  <a:srgbClr val="333399"/>
                </a:solidFill>
                <a:latin typeface="Tahoma" panose="020B0604030504040204" pitchFamily="34" charset="0"/>
                <a:ea typeface="黑体" panose="02010609060101010101" pitchFamily="2" charset="-122"/>
              </a:rPr>
              <a:t>数     据</a:t>
            </a:r>
            <a:endParaRPr kumimoji="0" lang="zh-CN" altLang="en-US" sz="2000" b="0">
              <a:solidFill>
                <a:srgbClr val="333399"/>
              </a:solidFill>
              <a:latin typeface="Tahoma" panose="020B0604030504040204" pitchFamily="34" charset="0"/>
              <a:ea typeface="黑体" panose="02010609060101010101" pitchFamily="2" charset="-122"/>
            </a:endParaRPr>
          </a:p>
        </p:txBody>
      </p:sp>
      <p:sp>
        <p:nvSpPr>
          <p:cNvPr id="380937" name="Rectangle 9"/>
          <p:cNvSpPr>
            <a:spLocks noChangeArrowheads="1"/>
          </p:cNvSpPr>
          <p:nvPr/>
        </p:nvSpPr>
        <p:spPr bwMode="auto">
          <a:xfrm>
            <a:off x="4229101" y="3933825"/>
            <a:ext cx="576263" cy="431800"/>
          </a:xfrm>
          <a:prstGeom prst="rect">
            <a:avLst/>
          </a:prstGeom>
          <a:solidFill>
            <a:srgbClr val="FFFF99"/>
          </a:solidFill>
          <a:ln w="28575">
            <a:solidFill>
              <a:schemeClr val="tx1"/>
            </a:solidFill>
            <a:miter lim="800000"/>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zh-CN" altLang="en-US" sz="2000" b="0">
                <a:solidFill>
                  <a:srgbClr val="FF0000"/>
                </a:solidFill>
                <a:latin typeface="Tahoma" panose="020B0604030504040204" pitchFamily="34" charset="0"/>
                <a:ea typeface="黑体" panose="02010609060101010101" pitchFamily="2" charset="-122"/>
              </a:rPr>
              <a:t>首部</a:t>
            </a:r>
            <a:endParaRPr kumimoji="0" lang="zh-CN" altLang="en-US" sz="2000" b="0">
              <a:solidFill>
                <a:srgbClr val="FF0000"/>
              </a:solidFill>
              <a:latin typeface="Tahoma" panose="020B0604030504040204" pitchFamily="34" charset="0"/>
              <a:ea typeface="黑体" panose="02010609060101010101" pitchFamily="2" charset="-122"/>
            </a:endParaRPr>
          </a:p>
        </p:txBody>
      </p:sp>
      <p:grpSp>
        <p:nvGrpSpPr>
          <p:cNvPr id="3" name="Group 10"/>
          <p:cNvGrpSpPr/>
          <p:nvPr/>
        </p:nvGrpSpPr>
        <p:grpSpPr bwMode="auto">
          <a:xfrm>
            <a:off x="4229101" y="3371850"/>
            <a:ext cx="2303463" cy="488950"/>
            <a:chOff x="1973" y="2532"/>
            <a:chExt cx="1451" cy="308"/>
          </a:xfrm>
        </p:grpSpPr>
        <p:sp>
          <p:nvSpPr>
            <p:cNvPr id="65552" name="AutoShape 11"/>
            <p:cNvSpPr/>
            <p:nvPr/>
          </p:nvSpPr>
          <p:spPr bwMode="auto">
            <a:xfrm rot="5400000">
              <a:off x="2654" y="2069"/>
              <a:ext cx="90" cy="1451"/>
            </a:xfrm>
            <a:prstGeom prst="leftBrace">
              <a:avLst>
                <a:gd name="adj1" fmla="val 134352"/>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sz="2000">
                <a:latin typeface="Comic Sans MS" panose="030F0702030302020204" pitchFamily="66" charset="0"/>
                <a:ea typeface="黑体" panose="02010609060101010101" pitchFamily="2" charset="-122"/>
              </a:endParaRPr>
            </a:p>
          </p:txBody>
        </p:sp>
        <p:sp>
          <p:nvSpPr>
            <p:cNvPr id="65553" name="Text Box 12"/>
            <p:cNvSpPr txBox="1">
              <a:spLocks noChangeArrowheads="1"/>
            </p:cNvSpPr>
            <p:nvPr/>
          </p:nvSpPr>
          <p:spPr bwMode="auto">
            <a:xfrm>
              <a:off x="2489" y="2532"/>
              <a:ext cx="5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kumimoji="0" lang="zh-CN" altLang="en-US" sz="2000" b="0">
                  <a:latin typeface="Tahoma" panose="020B0604030504040204" pitchFamily="34" charset="0"/>
                  <a:ea typeface="黑体" panose="02010609060101010101" pitchFamily="2" charset="-122"/>
                </a:rPr>
                <a:t>分组</a:t>
              </a:r>
              <a:r>
                <a:rPr kumimoji="0" lang="zh-CN" altLang="en-US" sz="1000" b="0">
                  <a:latin typeface="Arial" panose="020B0604020202020204" pitchFamily="34" charset="0"/>
                  <a:ea typeface="黑体" panose="02010609060101010101" pitchFamily="2" charset="-122"/>
                </a:rPr>
                <a:t> </a:t>
              </a:r>
              <a:r>
                <a:rPr kumimoji="0" lang="en-US" altLang="zh-CN" sz="2000" b="0">
                  <a:latin typeface="Arial" panose="020B0604020202020204" pitchFamily="34" charset="0"/>
                  <a:ea typeface="黑体" panose="02010609060101010101" pitchFamily="2" charset="-122"/>
                </a:rPr>
                <a:t>2</a:t>
              </a:r>
              <a:endParaRPr kumimoji="0" lang="en-US" altLang="zh-CN" sz="2000" b="0">
                <a:latin typeface="Arial" panose="020B0604020202020204" pitchFamily="34" charset="0"/>
                <a:ea typeface="黑体" panose="02010609060101010101" pitchFamily="2" charset="-122"/>
              </a:endParaRPr>
            </a:p>
          </p:txBody>
        </p:sp>
      </p:grpSp>
      <p:sp>
        <p:nvSpPr>
          <p:cNvPr id="380941" name="Rectangle 13"/>
          <p:cNvSpPr>
            <a:spLocks noChangeArrowheads="1"/>
          </p:cNvSpPr>
          <p:nvPr/>
        </p:nvSpPr>
        <p:spPr bwMode="auto">
          <a:xfrm>
            <a:off x="6538913" y="4784725"/>
            <a:ext cx="1727200" cy="431800"/>
          </a:xfrm>
          <a:prstGeom prst="rect">
            <a:avLst/>
          </a:prstGeom>
          <a:solidFill>
            <a:srgbClr val="CCECFF"/>
          </a:solidFill>
          <a:ln w="28575">
            <a:solidFill>
              <a:schemeClr val="tx1"/>
            </a:solidFill>
            <a:miter lim="800000"/>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zh-CN" altLang="en-US" sz="2000" b="0">
                <a:solidFill>
                  <a:srgbClr val="333399"/>
                </a:solidFill>
                <a:latin typeface="Tahoma" panose="020B0604030504040204" pitchFamily="34" charset="0"/>
                <a:ea typeface="黑体" panose="02010609060101010101" pitchFamily="2" charset="-122"/>
              </a:rPr>
              <a:t>数     据</a:t>
            </a:r>
            <a:endParaRPr kumimoji="0" lang="zh-CN" altLang="en-US" sz="2000" b="0">
              <a:solidFill>
                <a:srgbClr val="333399"/>
              </a:solidFill>
              <a:latin typeface="Tahoma" panose="020B0604030504040204" pitchFamily="34" charset="0"/>
              <a:ea typeface="黑体" panose="02010609060101010101" pitchFamily="2" charset="-122"/>
            </a:endParaRPr>
          </a:p>
        </p:txBody>
      </p:sp>
      <p:sp>
        <p:nvSpPr>
          <p:cNvPr id="380942" name="Rectangle 14"/>
          <p:cNvSpPr>
            <a:spLocks noChangeArrowheads="1"/>
          </p:cNvSpPr>
          <p:nvPr/>
        </p:nvSpPr>
        <p:spPr bwMode="auto">
          <a:xfrm>
            <a:off x="5956301" y="4783138"/>
            <a:ext cx="576263" cy="431800"/>
          </a:xfrm>
          <a:prstGeom prst="rect">
            <a:avLst/>
          </a:prstGeom>
          <a:solidFill>
            <a:srgbClr val="FFFF99"/>
          </a:solidFill>
          <a:ln w="28575">
            <a:solidFill>
              <a:schemeClr val="tx1"/>
            </a:solidFill>
            <a:miter lim="800000"/>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zh-CN" altLang="en-US" sz="2000" b="0">
                <a:solidFill>
                  <a:srgbClr val="FF0000"/>
                </a:solidFill>
                <a:latin typeface="Tahoma" panose="020B0604030504040204" pitchFamily="34" charset="0"/>
                <a:ea typeface="黑体" panose="02010609060101010101" pitchFamily="2" charset="-122"/>
              </a:rPr>
              <a:t>首部</a:t>
            </a:r>
            <a:endParaRPr kumimoji="0" lang="zh-CN" altLang="en-US" sz="2000" b="0">
              <a:solidFill>
                <a:srgbClr val="FF0000"/>
              </a:solidFill>
              <a:latin typeface="Tahoma" panose="020B0604030504040204" pitchFamily="34" charset="0"/>
              <a:ea typeface="黑体" panose="02010609060101010101" pitchFamily="2" charset="-122"/>
            </a:endParaRPr>
          </a:p>
        </p:txBody>
      </p:sp>
      <p:grpSp>
        <p:nvGrpSpPr>
          <p:cNvPr id="4" name="Group 15"/>
          <p:cNvGrpSpPr/>
          <p:nvPr/>
        </p:nvGrpSpPr>
        <p:grpSpPr bwMode="auto">
          <a:xfrm>
            <a:off x="5956301" y="4235450"/>
            <a:ext cx="2303463" cy="488950"/>
            <a:chOff x="3061" y="2668"/>
            <a:chExt cx="1451" cy="308"/>
          </a:xfrm>
        </p:grpSpPr>
        <p:sp>
          <p:nvSpPr>
            <p:cNvPr id="65550" name="AutoShape 16"/>
            <p:cNvSpPr/>
            <p:nvPr/>
          </p:nvSpPr>
          <p:spPr bwMode="auto">
            <a:xfrm rot="5400000">
              <a:off x="3742" y="2205"/>
              <a:ext cx="90" cy="1451"/>
            </a:xfrm>
            <a:prstGeom prst="leftBrace">
              <a:avLst>
                <a:gd name="adj1" fmla="val 134352"/>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sz="2000">
                <a:latin typeface="Comic Sans MS" panose="030F0702030302020204" pitchFamily="66" charset="0"/>
                <a:ea typeface="黑体" panose="02010609060101010101" pitchFamily="2" charset="-122"/>
              </a:endParaRPr>
            </a:p>
          </p:txBody>
        </p:sp>
        <p:sp>
          <p:nvSpPr>
            <p:cNvPr id="65551" name="Text Box 17"/>
            <p:cNvSpPr txBox="1">
              <a:spLocks noChangeArrowheads="1"/>
            </p:cNvSpPr>
            <p:nvPr/>
          </p:nvSpPr>
          <p:spPr bwMode="auto">
            <a:xfrm>
              <a:off x="3577" y="2668"/>
              <a:ext cx="5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kumimoji="0" lang="zh-CN" altLang="en-US" sz="2000" b="0">
                  <a:latin typeface="Tahoma" panose="020B0604030504040204" pitchFamily="34" charset="0"/>
                  <a:ea typeface="黑体" panose="02010609060101010101" pitchFamily="2" charset="-122"/>
                </a:rPr>
                <a:t>分组</a:t>
              </a:r>
              <a:r>
                <a:rPr kumimoji="0" lang="zh-CN" altLang="en-US" sz="1000" b="0">
                  <a:latin typeface="Arial" panose="020B0604020202020204" pitchFamily="34" charset="0"/>
                  <a:ea typeface="黑体" panose="02010609060101010101" pitchFamily="2" charset="-122"/>
                </a:rPr>
                <a:t> </a:t>
              </a:r>
              <a:r>
                <a:rPr kumimoji="0" lang="en-US" altLang="zh-CN" sz="2000" b="0">
                  <a:latin typeface="Arial" panose="020B0604020202020204" pitchFamily="34" charset="0"/>
                  <a:ea typeface="黑体" panose="02010609060101010101" pitchFamily="2" charset="-122"/>
                </a:rPr>
                <a:t>3</a:t>
              </a:r>
              <a:endParaRPr kumimoji="0" lang="en-US" altLang="zh-CN" sz="2000" b="0">
                <a:latin typeface="Arial" panose="020B0604020202020204" pitchFamily="34" charset="0"/>
                <a:ea typeface="黑体" panose="02010609060101010101" pitchFamily="2" charset="-122"/>
              </a:endParaRPr>
            </a:p>
          </p:txBody>
        </p:sp>
      </p:grpSp>
      <p:sp>
        <p:nvSpPr>
          <p:cNvPr id="380946" name="Text Box 18"/>
          <p:cNvSpPr txBox="1">
            <a:spLocks noChangeArrowheads="1"/>
          </p:cNvSpPr>
          <p:nvPr/>
        </p:nvSpPr>
        <p:spPr bwMode="auto">
          <a:xfrm>
            <a:off x="849314" y="5229226"/>
            <a:ext cx="2016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spcBef>
                <a:spcPct val="50000"/>
              </a:spcBef>
            </a:pPr>
            <a:r>
              <a:rPr kumimoji="0" lang="zh-CN" altLang="en-US" sz="2800" b="0">
                <a:latin typeface="Tahoma" panose="020B0604030504040204" pitchFamily="34" charset="0"/>
                <a:ea typeface="黑体" panose="02010609060101010101" pitchFamily="2" charset="-122"/>
              </a:rPr>
              <a:t>收到的数据</a:t>
            </a:r>
            <a:endParaRPr kumimoji="0" lang="zh-CN" altLang="en-US" sz="2800" b="0">
              <a:latin typeface="Tahoma" panose="020B0604030504040204" pitchFamily="34" charset="0"/>
              <a:ea typeface="黑体" panose="02010609060101010101" pitchFamily="2" charset="-122"/>
            </a:endParaRPr>
          </a:p>
        </p:txBody>
      </p:sp>
      <p:sp>
        <p:nvSpPr>
          <p:cNvPr id="65549" name="Rectangle 19"/>
          <p:cNvSpPr>
            <a:spLocks noChangeArrowheads="1"/>
          </p:cNvSpPr>
          <p:nvPr/>
        </p:nvSpPr>
        <p:spPr bwMode="auto">
          <a:xfrm>
            <a:off x="381000" y="228600"/>
            <a:ext cx="8839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hangingPunct="1"/>
            <a:r>
              <a:rPr lang="zh-CN" altLang="en-US" sz="4400" dirty="0">
                <a:solidFill>
                  <a:srgbClr val="333399"/>
                </a:solidFill>
                <a:latin typeface="+mn-lt"/>
                <a:ea typeface="黑体" panose="02010609060101010101" pitchFamily="2" charset="-122"/>
                <a:cs typeface="+mj-cs"/>
              </a:rPr>
              <a:t>分组交换的原理（四）</a:t>
            </a:r>
            <a:endParaRPr lang="zh-CN" altLang="en-US" sz="4400" dirty="0">
              <a:solidFill>
                <a:srgbClr val="333399"/>
              </a:solidFill>
              <a:latin typeface="+mn-lt"/>
              <a:ea typeface="黑体" panose="02010609060101010101" pitchFamily="2" charset="-122"/>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par>
                          <p:cTn id="7" fill="hold">
                            <p:stCondLst>
                              <p:cond delay="0"/>
                            </p:stCondLst>
                            <p:childTnLst>
                              <p:par>
                                <p:cTn id="8" presetID="29" presetClass="exit" presetSubtype="0" fill="hold" grpId="0" nodeType="afterEffect">
                                  <p:stCondLst>
                                    <p:cond delay="500"/>
                                  </p:stCondLst>
                                  <p:childTnLst>
                                    <p:anim calcmode="lin" valueType="num">
                                      <p:cBhvr>
                                        <p:cTn id="9" dur="1000"/>
                                        <p:tgtEl>
                                          <p:spTgt spid="380932"/>
                                        </p:tgtEl>
                                        <p:attrNameLst>
                                          <p:attrName>ppt_x</p:attrName>
                                        </p:attrNameLst>
                                      </p:cBhvr>
                                      <p:tavLst>
                                        <p:tav tm="0">
                                          <p:val>
                                            <p:strVal val="ppt_x"/>
                                          </p:val>
                                        </p:tav>
                                        <p:tav tm="100000">
                                          <p:val>
                                            <p:strVal val="ppt_x-.2"/>
                                          </p:val>
                                        </p:tav>
                                      </p:tavLst>
                                    </p:anim>
                                    <p:anim calcmode="lin" valueType="num">
                                      <p:cBhvr>
                                        <p:cTn id="10" dur="1000"/>
                                        <p:tgtEl>
                                          <p:spTgt spid="380932"/>
                                        </p:tgtEl>
                                        <p:attrNameLst>
                                          <p:attrName>ppt_y</p:attrName>
                                        </p:attrNameLst>
                                      </p:cBhvr>
                                      <p:tavLst>
                                        <p:tav tm="0">
                                          <p:val>
                                            <p:strVal val="ppt_y"/>
                                          </p:val>
                                        </p:tav>
                                        <p:tav tm="100000">
                                          <p:val>
                                            <p:strVal val="ppt_y"/>
                                          </p:val>
                                        </p:tav>
                                      </p:tavLst>
                                    </p:anim>
                                    <p:animEffect transition="out" filter="fade">
                                      <p:cBhvr>
                                        <p:cTn id="11" dur="1000"/>
                                        <p:tgtEl>
                                          <p:spTgt spid="380932"/>
                                        </p:tgtEl>
                                      </p:cBhvr>
                                    </p:animEffect>
                                    <p:set>
                                      <p:cBhvr>
                                        <p:cTn id="12" dur="1" fill="hold">
                                          <p:stCondLst>
                                            <p:cond delay="999"/>
                                          </p:stCondLst>
                                        </p:cTn>
                                        <p:tgtEl>
                                          <p:spTgt spid="380932"/>
                                        </p:tgtEl>
                                        <p:attrNameLst>
                                          <p:attrName>style.visibility</p:attrName>
                                        </p:attrNameLst>
                                      </p:cBhvr>
                                      <p:to>
                                        <p:strVal val="hidden"/>
                                      </p:to>
                                    </p:set>
                                  </p:childTnLst>
                                </p:cTn>
                              </p:par>
                            </p:childTnLst>
                          </p:cTn>
                        </p:par>
                        <p:par>
                          <p:cTn id="13" fill="hold">
                            <p:stCondLst>
                              <p:cond delay="1500"/>
                            </p:stCondLst>
                            <p:childTnLst>
                              <p:par>
                                <p:cTn id="14" presetID="42" presetClass="path" presetSubtype="0" accel="50000" decel="50000" fill="hold" grpId="0" nodeType="afterEffect">
                                  <p:stCondLst>
                                    <p:cond delay="0"/>
                                  </p:stCondLst>
                                  <p:childTnLst>
                                    <p:animMotion origin="layout" path="M 2.5E-6 -1.50289E-6 L 2.5E-6 0.37757 " pathEditMode="relative" rAng="0" ptsTypes="AA">
                                      <p:cBhvr>
                                        <p:cTn id="15" dur="1000" fill="hold"/>
                                        <p:tgtEl>
                                          <p:spTgt spid="380931"/>
                                        </p:tgtEl>
                                        <p:attrNameLst>
                                          <p:attrName>ppt_x</p:attrName>
                                          <p:attrName>ppt_y</p:attrName>
                                        </p:attrNameLst>
                                      </p:cBhvr>
                                      <p:rCtr x="0" y="18867"/>
                                    </p:animMotion>
                                  </p:childTnLst>
                                </p:cTn>
                              </p:par>
                            </p:childTnLst>
                          </p:cTn>
                        </p:par>
                        <p:par>
                          <p:cTn id="16" fill="hold">
                            <p:stCondLst>
                              <p:cond delay="2500"/>
                            </p:stCondLst>
                            <p:childTnLst>
                              <p:par>
                                <p:cTn id="17" presetID="1" presetClass="exit" presetSubtype="0" fill="hold" nodeType="afterEffect">
                                  <p:stCondLst>
                                    <p:cond delay="500"/>
                                  </p:stCondLst>
                                  <p:childTnLst>
                                    <p:set>
                                      <p:cBhvr>
                                        <p:cTn id="18" dur="1" fill="hold">
                                          <p:stCondLst>
                                            <p:cond delay="0"/>
                                          </p:stCondLst>
                                        </p:cTn>
                                        <p:tgtEl>
                                          <p:spTgt spid="3"/>
                                        </p:tgtEl>
                                        <p:attrNameLst>
                                          <p:attrName>style.visibility</p:attrName>
                                        </p:attrNameLst>
                                      </p:cBhvr>
                                      <p:to>
                                        <p:strVal val="hidden"/>
                                      </p:to>
                                    </p:set>
                                  </p:childTnLst>
                                </p:cTn>
                              </p:par>
                            </p:childTnLst>
                          </p:cTn>
                        </p:par>
                        <p:par>
                          <p:cTn id="19" fill="hold">
                            <p:stCondLst>
                              <p:cond delay="3000"/>
                            </p:stCondLst>
                            <p:childTnLst>
                              <p:par>
                                <p:cTn id="20" presetID="29" presetClass="exit" presetSubtype="0" fill="hold" grpId="0" nodeType="afterEffect">
                                  <p:stCondLst>
                                    <p:cond delay="500"/>
                                  </p:stCondLst>
                                  <p:childTnLst>
                                    <p:anim calcmode="lin" valueType="num">
                                      <p:cBhvr>
                                        <p:cTn id="21" dur="500"/>
                                        <p:tgtEl>
                                          <p:spTgt spid="380937"/>
                                        </p:tgtEl>
                                        <p:attrNameLst>
                                          <p:attrName>ppt_x</p:attrName>
                                        </p:attrNameLst>
                                      </p:cBhvr>
                                      <p:tavLst>
                                        <p:tav tm="0">
                                          <p:val>
                                            <p:strVal val="ppt_x"/>
                                          </p:val>
                                        </p:tav>
                                        <p:tav tm="100000">
                                          <p:val>
                                            <p:strVal val="ppt_x-.2"/>
                                          </p:val>
                                        </p:tav>
                                      </p:tavLst>
                                    </p:anim>
                                    <p:anim calcmode="lin" valueType="num">
                                      <p:cBhvr>
                                        <p:cTn id="22" dur="500"/>
                                        <p:tgtEl>
                                          <p:spTgt spid="380937"/>
                                        </p:tgtEl>
                                        <p:attrNameLst>
                                          <p:attrName>ppt_y</p:attrName>
                                        </p:attrNameLst>
                                      </p:cBhvr>
                                      <p:tavLst>
                                        <p:tav tm="0">
                                          <p:val>
                                            <p:strVal val="ppt_y"/>
                                          </p:val>
                                        </p:tav>
                                        <p:tav tm="100000">
                                          <p:val>
                                            <p:strVal val="ppt_y"/>
                                          </p:val>
                                        </p:tav>
                                      </p:tavLst>
                                    </p:anim>
                                    <p:animEffect transition="out" filter="fade">
                                      <p:cBhvr>
                                        <p:cTn id="23" dur="500"/>
                                        <p:tgtEl>
                                          <p:spTgt spid="380937"/>
                                        </p:tgtEl>
                                      </p:cBhvr>
                                    </p:animEffect>
                                    <p:set>
                                      <p:cBhvr>
                                        <p:cTn id="24" dur="1" fill="hold">
                                          <p:stCondLst>
                                            <p:cond delay="499"/>
                                          </p:stCondLst>
                                        </p:cTn>
                                        <p:tgtEl>
                                          <p:spTgt spid="380937"/>
                                        </p:tgtEl>
                                        <p:attrNameLst>
                                          <p:attrName>style.visibility</p:attrName>
                                        </p:attrNameLst>
                                      </p:cBhvr>
                                      <p:to>
                                        <p:strVal val="hidden"/>
                                      </p:to>
                                    </p:set>
                                  </p:childTnLst>
                                </p:cTn>
                              </p:par>
                            </p:childTnLst>
                          </p:cTn>
                        </p:par>
                        <p:par>
                          <p:cTn id="25" fill="hold">
                            <p:stCondLst>
                              <p:cond delay="4000"/>
                            </p:stCondLst>
                            <p:childTnLst>
                              <p:par>
                                <p:cTn id="26" presetID="42" presetClass="path" presetSubtype="0" accel="50000" decel="50000" fill="hold" grpId="0" nodeType="afterEffect">
                                  <p:stCondLst>
                                    <p:cond delay="0"/>
                                  </p:stCondLst>
                                  <p:childTnLst>
                                    <p:animMotion origin="layout" path="M 0.0 -3.06358E-6 L 0.0 0.25156 " pathEditMode="relative" rAng="0" ptsTypes="AA">
                                      <p:cBhvr>
                                        <p:cTn id="27" dur="1000" fill="hold"/>
                                        <p:tgtEl>
                                          <p:spTgt spid="380936"/>
                                        </p:tgtEl>
                                        <p:attrNameLst>
                                          <p:attrName>ppt_x</p:attrName>
                                          <p:attrName>ppt_y</p:attrName>
                                        </p:attrNameLst>
                                      </p:cBhvr>
                                      <p:rCtr x="0" y="12578"/>
                                    </p:animMotion>
                                  </p:childTnLst>
                                </p:cTn>
                              </p:par>
                            </p:childTnLst>
                          </p:cTn>
                        </p:par>
                        <p:par>
                          <p:cTn id="28" fill="hold">
                            <p:stCondLst>
                              <p:cond delay="5000"/>
                            </p:stCondLst>
                            <p:childTnLst>
                              <p:par>
                                <p:cTn id="29" presetID="1" presetClass="exit" presetSubtype="0" fill="hold" nodeType="afterEffect">
                                  <p:stCondLst>
                                    <p:cond delay="500"/>
                                  </p:stCondLst>
                                  <p:childTnLst>
                                    <p:set>
                                      <p:cBhvr>
                                        <p:cTn id="30" dur="1" fill="hold">
                                          <p:stCondLst>
                                            <p:cond delay="0"/>
                                          </p:stCondLst>
                                        </p:cTn>
                                        <p:tgtEl>
                                          <p:spTgt spid="4"/>
                                        </p:tgtEl>
                                        <p:attrNameLst>
                                          <p:attrName>style.visibility</p:attrName>
                                        </p:attrNameLst>
                                      </p:cBhvr>
                                      <p:to>
                                        <p:strVal val="hidden"/>
                                      </p:to>
                                    </p:set>
                                  </p:childTnLst>
                                </p:cTn>
                              </p:par>
                            </p:childTnLst>
                          </p:cTn>
                        </p:par>
                        <p:par>
                          <p:cTn id="31" fill="hold">
                            <p:stCondLst>
                              <p:cond delay="5500"/>
                            </p:stCondLst>
                            <p:childTnLst>
                              <p:par>
                                <p:cTn id="32" presetID="29" presetClass="exit" presetSubtype="0" fill="hold" grpId="0" nodeType="afterEffect">
                                  <p:stCondLst>
                                    <p:cond delay="500"/>
                                  </p:stCondLst>
                                  <p:childTnLst>
                                    <p:anim calcmode="lin" valueType="num">
                                      <p:cBhvr>
                                        <p:cTn id="33" dur="500"/>
                                        <p:tgtEl>
                                          <p:spTgt spid="380942"/>
                                        </p:tgtEl>
                                        <p:attrNameLst>
                                          <p:attrName>ppt_x</p:attrName>
                                        </p:attrNameLst>
                                      </p:cBhvr>
                                      <p:tavLst>
                                        <p:tav tm="0">
                                          <p:val>
                                            <p:strVal val="ppt_x"/>
                                          </p:val>
                                        </p:tav>
                                        <p:tav tm="100000">
                                          <p:val>
                                            <p:strVal val="ppt_x-.2"/>
                                          </p:val>
                                        </p:tav>
                                      </p:tavLst>
                                    </p:anim>
                                    <p:anim calcmode="lin" valueType="num">
                                      <p:cBhvr>
                                        <p:cTn id="34" dur="500"/>
                                        <p:tgtEl>
                                          <p:spTgt spid="380942"/>
                                        </p:tgtEl>
                                        <p:attrNameLst>
                                          <p:attrName>ppt_y</p:attrName>
                                        </p:attrNameLst>
                                      </p:cBhvr>
                                      <p:tavLst>
                                        <p:tav tm="0">
                                          <p:val>
                                            <p:strVal val="ppt_y"/>
                                          </p:val>
                                        </p:tav>
                                        <p:tav tm="100000">
                                          <p:val>
                                            <p:strVal val="ppt_y"/>
                                          </p:val>
                                        </p:tav>
                                      </p:tavLst>
                                    </p:anim>
                                    <p:animEffect transition="out" filter="fade">
                                      <p:cBhvr>
                                        <p:cTn id="35" dur="500"/>
                                        <p:tgtEl>
                                          <p:spTgt spid="380942"/>
                                        </p:tgtEl>
                                      </p:cBhvr>
                                    </p:animEffect>
                                    <p:set>
                                      <p:cBhvr>
                                        <p:cTn id="36" dur="1" fill="hold">
                                          <p:stCondLst>
                                            <p:cond delay="499"/>
                                          </p:stCondLst>
                                        </p:cTn>
                                        <p:tgtEl>
                                          <p:spTgt spid="380942"/>
                                        </p:tgtEl>
                                        <p:attrNameLst>
                                          <p:attrName>style.visibility</p:attrName>
                                        </p:attrNameLst>
                                      </p:cBhvr>
                                      <p:to>
                                        <p:strVal val="hidden"/>
                                      </p:to>
                                    </p:set>
                                  </p:childTnLst>
                                </p:cTn>
                              </p:par>
                            </p:childTnLst>
                          </p:cTn>
                        </p:par>
                        <p:par>
                          <p:cTn id="37" fill="hold">
                            <p:stCondLst>
                              <p:cond delay="6500"/>
                            </p:stCondLst>
                            <p:childTnLst>
                              <p:par>
                                <p:cTn id="38" presetID="42" presetClass="path" presetSubtype="0" accel="50000" decel="50000" fill="hold" grpId="0" nodeType="afterEffect">
                                  <p:stCondLst>
                                    <p:cond delay="0"/>
                                  </p:stCondLst>
                                  <p:childTnLst>
                                    <p:animMotion origin="layout" path="M -3.33333E-6 -3.69942E-6 L -0.00052 0.12763 " pathEditMode="relative" rAng="0" ptsTypes="AA">
                                      <p:cBhvr>
                                        <p:cTn id="39" dur="1000" fill="hold"/>
                                        <p:tgtEl>
                                          <p:spTgt spid="380941"/>
                                        </p:tgtEl>
                                        <p:attrNameLst>
                                          <p:attrName>ppt_x</p:attrName>
                                          <p:attrName>ppt_y</p:attrName>
                                        </p:attrNameLst>
                                      </p:cBhvr>
                                      <p:rCtr x="-35" y="6382"/>
                                    </p:animMotion>
                                  </p:childTnLst>
                                </p:cTn>
                              </p:par>
                            </p:childTnLst>
                          </p:cTn>
                        </p:par>
                        <p:par>
                          <p:cTn id="40" fill="hold">
                            <p:stCondLst>
                              <p:cond delay="7500"/>
                            </p:stCondLst>
                            <p:childTnLst>
                              <p:par>
                                <p:cTn id="41" presetID="1" presetClass="entr" presetSubtype="0" fill="hold" grpId="0" nodeType="afterEffect">
                                  <p:stCondLst>
                                    <p:cond delay="0"/>
                                  </p:stCondLst>
                                  <p:childTnLst>
                                    <p:set>
                                      <p:cBhvr>
                                        <p:cTn id="42" dur="1" fill="hold">
                                          <p:stCondLst>
                                            <p:cond delay="0"/>
                                          </p:stCondLst>
                                        </p:cTn>
                                        <p:tgtEl>
                                          <p:spTgt spid="3809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1" grpId="0" animBg="1"/>
      <p:bldP spid="380932" grpId="0" animBg="1"/>
      <p:bldP spid="380936" grpId="0" animBg="1"/>
      <p:bldP spid="380937" grpId="0" animBg="1"/>
      <p:bldP spid="380941" grpId="0" animBg="1"/>
      <p:bldP spid="380942" grpId="0" animBg="1"/>
      <p:bldP spid="38094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p:txBody>
          <a:bodyPr/>
          <a:lstStyle/>
          <a:p>
            <a:pPr eaLnBrk="1" hangingPunct="1"/>
            <a:r>
              <a:rPr lang="zh-CN" altLang="en-US" smtClean="0"/>
              <a:t>分组交换的原理（五）</a:t>
            </a:r>
            <a:endParaRPr lang="zh-CN" altLang="en-US" smtClean="0"/>
          </a:p>
        </p:txBody>
      </p:sp>
      <p:sp>
        <p:nvSpPr>
          <p:cNvPr id="66563" name="Rectangle 3"/>
          <p:cNvSpPr>
            <a:spLocks noGrp="1" noChangeArrowheads="1"/>
          </p:cNvSpPr>
          <p:nvPr>
            <p:ph type="body" idx="4294967295"/>
          </p:nvPr>
        </p:nvSpPr>
        <p:spPr/>
        <p:txBody>
          <a:bodyPr/>
          <a:lstStyle/>
          <a:p>
            <a:pPr eaLnBrk="1" hangingPunct="1"/>
            <a:r>
              <a:rPr lang="zh-CN" altLang="en-US" sz="2800">
                <a:latin typeface="黑体" panose="02010609060101010101" pitchFamily="2" charset="-122"/>
                <a:ea typeface="黑体" panose="02010609060101010101" pitchFamily="2" charset="-122"/>
              </a:rPr>
              <a:t>最后，在接收端把收到的数据恢复成为原来的报文。</a:t>
            </a:r>
            <a:endParaRPr lang="zh-CN" altLang="en-US" sz="2800">
              <a:latin typeface="黑体" panose="02010609060101010101" pitchFamily="2" charset="-122"/>
              <a:ea typeface="黑体" panose="02010609060101010101" pitchFamily="2" charset="-122"/>
            </a:endParaRPr>
          </a:p>
          <a:p>
            <a:pPr eaLnBrk="1" hangingPunct="1"/>
            <a:endParaRPr lang="zh-CN" altLang="en-US" sz="2800">
              <a:latin typeface="黑体" panose="02010609060101010101" pitchFamily="2" charset="-122"/>
              <a:ea typeface="黑体" panose="02010609060101010101" pitchFamily="2" charset="-122"/>
            </a:endParaRPr>
          </a:p>
          <a:p>
            <a:pPr eaLnBrk="1" hangingPunct="1"/>
            <a:endParaRPr lang="zh-CN" altLang="en-US" sz="2800">
              <a:latin typeface="黑体" panose="02010609060101010101" pitchFamily="2" charset="-122"/>
              <a:ea typeface="黑体" panose="02010609060101010101" pitchFamily="2" charset="-122"/>
            </a:endParaRPr>
          </a:p>
        </p:txBody>
      </p:sp>
      <p:grpSp>
        <p:nvGrpSpPr>
          <p:cNvPr id="2" name="Group 4"/>
          <p:cNvGrpSpPr/>
          <p:nvPr/>
        </p:nvGrpSpPr>
        <p:grpSpPr bwMode="auto">
          <a:xfrm>
            <a:off x="2144713" y="2757488"/>
            <a:ext cx="5264150" cy="887412"/>
            <a:chOff x="1202" y="1919"/>
            <a:chExt cx="3316" cy="559"/>
          </a:xfrm>
        </p:grpSpPr>
        <p:grpSp>
          <p:nvGrpSpPr>
            <p:cNvPr id="66566" name="Group 5"/>
            <p:cNvGrpSpPr/>
            <p:nvPr/>
          </p:nvGrpSpPr>
          <p:grpSpPr bwMode="auto">
            <a:xfrm>
              <a:off x="1247" y="1919"/>
              <a:ext cx="3266" cy="250"/>
              <a:chOff x="1247" y="1737"/>
              <a:chExt cx="3266" cy="250"/>
            </a:xfrm>
          </p:grpSpPr>
          <p:sp>
            <p:nvSpPr>
              <p:cNvPr id="66574" name="Line 6"/>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5" name="Text Box 7"/>
              <p:cNvSpPr txBox="1">
                <a:spLocks noChangeArrowheads="1"/>
              </p:cNvSpPr>
              <p:nvPr/>
            </p:nvSpPr>
            <p:spPr bwMode="auto">
              <a:xfrm>
                <a:off x="2699" y="1737"/>
                <a:ext cx="436"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zh-CN" altLang="en-US" sz="2000" b="0">
                    <a:latin typeface="Times New Roman" panose="02020603050405020304" pitchFamily="18" charset="0"/>
                    <a:ea typeface="黑体" panose="02010609060101010101" pitchFamily="2" charset="-122"/>
                  </a:rPr>
                  <a:t>报文</a:t>
                </a:r>
                <a:endParaRPr lang="zh-CN" altLang="en-US" sz="2000" b="0">
                  <a:latin typeface="Times New Roman" panose="02020603050405020304" pitchFamily="18" charset="0"/>
                  <a:ea typeface="黑体" panose="02010609060101010101" pitchFamily="2" charset="-122"/>
                </a:endParaRPr>
              </a:p>
            </p:txBody>
          </p:sp>
        </p:grpSp>
        <p:grpSp>
          <p:nvGrpSpPr>
            <p:cNvPr id="66567" name="Group 8"/>
            <p:cNvGrpSpPr/>
            <p:nvPr/>
          </p:nvGrpSpPr>
          <p:grpSpPr bwMode="auto">
            <a:xfrm>
              <a:off x="1202" y="2206"/>
              <a:ext cx="3316" cy="272"/>
              <a:chOff x="1202" y="2206"/>
              <a:chExt cx="3316" cy="272"/>
            </a:xfrm>
          </p:grpSpPr>
          <p:grpSp>
            <p:nvGrpSpPr>
              <p:cNvPr id="66568" name="Group 9"/>
              <p:cNvGrpSpPr/>
              <p:nvPr/>
            </p:nvGrpSpPr>
            <p:grpSpPr bwMode="auto">
              <a:xfrm>
                <a:off x="1247" y="2206"/>
                <a:ext cx="3266" cy="272"/>
                <a:chOff x="1247" y="2931"/>
                <a:chExt cx="3266" cy="272"/>
              </a:xfrm>
            </p:grpSpPr>
            <p:sp>
              <p:nvSpPr>
                <p:cNvPr id="66570" name="Rectangle 10"/>
                <p:cNvSpPr>
                  <a:spLocks noChangeArrowheads="1"/>
                </p:cNvSpPr>
                <p:nvPr/>
              </p:nvSpPr>
              <p:spPr bwMode="auto">
                <a:xfrm>
                  <a:off x="1248" y="2931"/>
                  <a:ext cx="1088" cy="272"/>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endParaRPr kumimoji="0" lang="zh-CN" altLang="en-US" sz="2000" b="0">
                    <a:solidFill>
                      <a:srgbClr val="333399"/>
                    </a:solidFill>
                    <a:latin typeface="Arial" panose="020B0604020202020204" pitchFamily="34" charset="0"/>
                    <a:ea typeface="黑体" panose="02010609060101010101" pitchFamily="2" charset="-122"/>
                  </a:endParaRPr>
                </a:p>
              </p:txBody>
            </p:sp>
            <p:sp>
              <p:nvSpPr>
                <p:cNvPr id="66571" name="Rectangle 11"/>
                <p:cNvSpPr>
                  <a:spLocks noChangeArrowheads="1"/>
                </p:cNvSpPr>
                <p:nvPr/>
              </p:nvSpPr>
              <p:spPr bwMode="auto">
                <a:xfrm>
                  <a:off x="2336" y="2931"/>
                  <a:ext cx="1088" cy="272"/>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endParaRPr kumimoji="0" lang="zh-CN" altLang="en-US" sz="2000" b="0">
                    <a:solidFill>
                      <a:srgbClr val="333399"/>
                    </a:solidFill>
                    <a:latin typeface="Tahoma" panose="020B0604030504040204" pitchFamily="34" charset="0"/>
                    <a:ea typeface="黑体" panose="02010609060101010101" pitchFamily="2" charset="-122"/>
                  </a:endParaRPr>
                </a:p>
              </p:txBody>
            </p:sp>
            <p:sp>
              <p:nvSpPr>
                <p:cNvPr id="66572" name="Rectangle 12"/>
                <p:cNvSpPr>
                  <a:spLocks noChangeArrowheads="1"/>
                </p:cNvSpPr>
                <p:nvPr/>
              </p:nvSpPr>
              <p:spPr bwMode="auto">
                <a:xfrm>
                  <a:off x="3425" y="2931"/>
                  <a:ext cx="1088" cy="272"/>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endParaRPr kumimoji="0" lang="zh-CN" altLang="en-US" sz="2000" b="0">
                    <a:solidFill>
                      <a:srgbClr val="333399"/>
                    </a:solidFill>
                    <a:latin typeface="Arial" panose="020B0604020202020204" pitchFamily="34" charset="0"/>
                    <a:ea typeface="黑体" panose="02010609060101010101" pitchFamily="2" charset="-122"/>
                  </a:endParaRPr>
                </a:p>
              </p:txBody>
            </p:sp>
            <p:sp>
              <p:nvSpPr>
                <p:cNvPr id="66573" name="Rectangle 13"/>
                <p:cNvSpPr>
                  <a:spLocks noChangeArrowheads="1"/>
                </p:cNvSpPr>
                <p:nvPr/>
              </p:nvSpPr>
              <p:spPr bwMode="auto">
                <a:xfrm>
                  <a:off x="1247" y="2931"/>
                  <a:ext cx="3266" cy="272"/>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sz="2000">
                    <a:latin typeface="Comic Sans MS" panose="030F0702030302020204" pitchFamily="66" charset="0"/>
                    <a:ea typeface="黑体" panose="02010609060101010101" pitchFamily="2" charset="-122"/>
                  </a:endParaRPr>
                </a:p>
              </p:txBody>
            </p:sp>
          </p:grpSp>
          <p:sp>
            <p:nvSpPr>
              <p:cNvPr id="66569" name="Text Box 14"/>
              <p:cNvSpPr txBox="1">
                <a:spLocks noChangeArrowheads="1"/>
              </p:cNvSpPr>
              <p:nvPr/>
            </p:nvSpPr>
            <p:spPr bwMode="auto">
              <a:xfrm>
                <a:off x="1202" y="2219"/>
                <a:ext cx="3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kumimoji="0" lang="en-US" altLang="zh-CN" sz="1800" b="0">
                    <a:solidFill>
                      <a:srgbClr val="333399"/>
                    </a:solidFill>
                    <a:latin typeface="Arial" panose="020B0604020202020204" pitchFamily="34" charset="0"/>
                    <a:ea typeface="宋体" panose="02010600030101010101" pitchFamily="2" charset="-122"/>
                  </a:rPr>
                  <a:t>1101000110101010110101011100010011010010</a:t>
                </a:r>
                <a:endParaRPr kumimoji="0" lang="en-US" altLang="zh-CN" sz="1800" b="0">
                  <a:solidFill>
                    <a:srgbClr val="333399"/>
                  </a:solidFill>
                  <a:latin typeface="Arial" panose="020B0604020202020204" pitchFamily="34" charset="0"/>
                  <a:ea typeface="宋体" panose="02010600030101010101" pitchFamily="2" charset="-122"/>
                </a:endParaRPr>
              </a:p>
            </p:txBody>
          </p:sp>
        </p:grpSp>
      </p:grpSp>
      <p:sp>
        <p:nvSpPr>
          <p:cNvPr id="66565" name="Rectangle 15"/>
          <p:cNvSpPr>
            <a:spLocks noChangeArrowheads="1"/>
          </p:cNvSpPr>
          <p:nvPr/>
        </p:nvSpPr>
        <p:spPr bwMode="auto">
          <a:xfrm>
            <a:off x="1208089" y="4652963"/>
            <a:ext cx="7775575" cy="95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buClr>
                <a:schemeClr val="hlink"/>
              </a:buClr>
              <a:buFont typeface="Wingdings" panose="05000000000000000000" pitchFamily="2" charset="2"/>
              <a:buNone/>
            </a:pPr>
            <a:r>
              <a:rPr kumimoji="0" lang="zh-CN" altLang="en-US" b="0">
                <a:latin typeface="News Gothic MT" pitchFamily="34" charset="0"/>
                <a:ea typeface="黑体" panose="02010609060101010101" pitchFamily="2" charset="-122"/>
              </a:rPr>
              <a:t>        </a:t>
            </a:r>
            <a:r>
              <a:rPr lang="zh-CN" altLang="en-US" sz="2800" b="0">
                <a:latin typeface="黑体" panose="02010609060101010101" pitchFamily="2" charset="-122"/>
                <a:ea typeface="黑体" panose="02010609060101010101" pitchFamily="2" charset="-122"/>
              </a:rPr>
              <a:t>这里我们假定分组在传输过程中没有出现差错，在转时也没有被丢弃。</a:t>
            </a:r>
            <a:endParaRPr lang="zh-CN" altLang="en-US" sz="2800" b="0">
              <a:latin typeface="黑体" panose="02010609060101010101" pitchFamily="2" charset="-122"/>
              <a:ea typeface="黑体" panose="0201060906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1.1 </a:t>
            </a:r>
            <a:r>
              <a:rPr lang="en-US" altLang="zh-CN" sz="4000" dirty="0" smtClean="0"/>
              <a:t> </a:t>
            </a:r>
            <a:r>
              <a:rPr lang="zh-CN" altLang="zh-CN" sz="4000" dirty="0" smtClean="0"/>
              <a:t>计算机网络</a:t>
            </a:r>
            <a:r>
              <a:rPr lang="zh-CN" altLang="zh-CN" sz="4000" dirty="0"/>
              <a:t>在信息时代中的作用</a:t>
            </a:r>
            <a:endParaRPr lang="zh-CN" altLang="en-US" sz="4000" dirty="0"/>
          </a:p>
        </p:txBody>
      </p:sp>
      <p:sp>
        <p:nvSpPr>
          <p:cNvPr id="3" name="内容占位符 2"/>
          <p:cNvSpPr>
            <a:spLocks noGrp="1"/>
          </p:cNvSpPr>
          <p:nvPr>
            <p:ph idx="1"/>
          </p:nvPr>
        </p:nvSpPr>
        <p:spPr/>
        <p:txBody>
          <a:bodyPr/>
          <a:lstStyle/>
          <a:p>
            <a:r>
              <a:rPr lang="zh-CN" altLang="zh-CN" sz="2800" dirty="0"/>
              <a:t>随着技术的</a:t>
            </a:r>
            <a:r>
              <a:rPr lang="zh-CN" altLang="zh-CN" sz="2800" dirty="0" smtClean="0"/>
              <a:t>发展</a:t>
            </a:r>
            <a:r>
              <a:rPr lang="zh-CN" altLang="en-US" sz="2800" dirty="0" smtClean="0"/>
              <a:t>，网络技术</a:t>
            </a:r>
            <a:r>
              <a:rPr lang="zh-CN" altLang="en-US" sz="2800" dirty="0" smtClean="0">
                <a:solidFill>
                  <a:srgbClr val="FF0000"/>
                </a:solidFill>
              </a:rPr>
              <a:t>相互融合：</a:t>
            </a:r>
            <a:endParaRPr lang="en-US" altLang="zh-CN" sz="2800" dirty="0" smtClean="0">
              <a:solidFill>
                <a:srgbClr val="FF0000"/>
              </a:solidFill>
            </a:endParaRPr>
          </a:p>
          <a:p>
            <a:pPr lvl="1"/>
            <a:r>
              <a:rPr lang="zh-CN" altLang="zh-CN" sz="2400" dirty="0" smtClean="0"/>
              <a:t>电信</a:t>
            </a:r>
            <a:r>
              <a:rPr lang="zh-CN" altLang="zh-CN" sz="2400" dirty="0"/>
              <a:t>网络和有线电视网络都逐渐融入了现代</a:t>
            </a:r>
            <a:r>
              <a:rPr lang="zh-CN" altLang="zh-CN" sz="2400" dirty="0" smtClean="0"/>
              <a:t>计算机网络</a:t>
            </a:r>
            <a:r>
              <a:rPr lang="zh-CN" altLang="en-US" sz="2400" dirty="0" smtClean="0"/>
              <a:t>技术</a:t>
            </a:r>
            <a:r>
              <a:rPr lang="zh-CN" altLang="zh-CN" sz="2400" dirty="0" smtClean="0"/>
              <a:t>，</a:t>
            </a:r>
            <a:r>
              <a:rPr lang="zh-CN" altLang="zh-CN" sz="2400" dirty="0"/>
              <a:t>扩大了原有的服务</a:t>
            </a:r>
            <a:r>
              <a:rPr lang="zh-CN" altLang="zh-CN" sz="2400" dirty="0" smtClean="0"/>
              <a:t>范围</a:t>
            </a:r>
            <a:r>
              <a:rPr lang="zh-CN" altLang="en-US" sz="2400" dirty="0" smtClean="0"/>
              <a:t>；</a:t>
            </a:r>
            <a:endParaRPr lang="en-US" altLang="zh-CN" sz="2400" dirty="0" smtClean="0"/>
          </a:p>
          <a:p>
            <a:pPr lvl="1"/>
            <a:r>
              <a:rPr lang="zh-CN" altLang="zh-CN" sz="2400" dirty="0" smtClean="0"/>
              <a:t>计算机网络</a:t>
            </a:r>
            <a:r>
              <a:rPr lang="zh-CN" altLang="zh-CN" sz="2400" dirty="0"/>
              <a:t>也能够向用户提供电话通信、视频通信以及传送视频节目的服务</a:t>
            </a:r>
            <a:r>
              <a:rPr lang="zh-CN" altLang="zh-CN" sz="2400" dirty="0" smtClean="0"/>
              <a:t>。</a:t>
            </a:r>
            <a:endParaRPr lang="en-US" altLang="zh-CN" sz="2400" dirty="0" smtClean="0"/>
          </a:p>
          <a:p>
            <a:r>
              <a:rPr lang="zh-CN" altLang="zh-CN" sz="2800" dirty="0" smtClean="0"/>
              <a:t>从</a:t>
            </a:r>
            <a:r>
              <a:rPr lang="zh-CN" altLang="zh-CN" sz="2800" dirty="0"/>
              <a:t>理论上讲，可以把上述三种网络融合成一种网络就能够提供所有的上述服务，这就是很早以前就提出来的</a:t>
            </a:r>
            <a:r>
              <a:rPr lang="zh-CN" altLang="zh-CN" sz="2800" dirty="0">
                <a:solidFill>
                  <a:srgbClr val="FF0000"/>
                </a:solidFill>
              </a:rPr>
              <a:t>“三网融合”</a:t>
            </a:r>
            <a:r>
              <a:rPr lang="zh-CN" altLang="zh-CN" sz="2800" dirty="0" smtClean="0"/>
              <a:t>。</a:t>
            </a:r>
            <a:endParaRPr lang="en-US" altLang="zh-CN" sz="2800" dirty="0" smtClean="0"/>
          </a:p>
          <a:p>
            <a:r>
              <a:rPr lang="zh-CN" altLang="en-US" sz="2800" dirty="0" smtClean="0"/>
              <a:t>但实现融合并不</a:t>
            </a:r>
            <a:r>
              <a:rPr lang="zh-CN" altLang="zh-CN" sz="2800" dirty="0" smtClean="0"/>
              <a:t>简单</a:t>
            </a:r>
            <a:r>
              <a:rPr lang="zh-CN" altLang="zh-CN" sz="2800" dirty="0"/>
              <a:t>，因为这涉及到各方面的经济利益和行政管辖权的问题。</a:t>
            </a:r>
            <a:endParaRPr lang="en-US" altLang="zh-CN"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381000" y="3933826"/>
            <a:ext cx="9144000" cy="2924175"/>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sz="2000">
              <a:latin typeface="Comic Sans MS" panose="030F0702030302020204" pitchFamily="66" charset="0"/>
              <a:ea typeface="黑体" panose="02010609060101010101" pitchFamily="2" charset="-122"/>
            </a:endParaRPr>
          </a:p>
        </p:txBody>
      </p:sp>
      <p:grpSp>
        <p:nvGrpSpPr>
          <p:cNvPr id="2" name="Group 3"/>
          <p:cNvGrpSpPr/>
          <p:nvPr/>
        </p:nvGrpSpPr>
        <p:grpSpPr bwMode="auto">
          <a:xfrm>
            <a:off x="1385888" y="5170488"/>
            <a:ext cx="2305050" cy="1314450"/>
            <a:chOff x="633" y="3257"/>
            <a:chExt cx="1452" cy="828"/>
          </a:xfrm>
        </p:grpSpPr>
        <p:grpSp>
          <p:nvGrpSpPr>
            <p:cNvPr id="67650" name="Group 4"/>
            <p:cNvGrpSpPr/>
            <p:nvPr/>
          </p:nvGrpSpPr>
          <p:grpSpPr bwMode="auto">
            <a:xfrm>
              <a:off x="633" y="3257"/>
              <a:ext cx="1447" cy="552"/>
              <a:chOff x="633" y="3257"/>
              <a:chExt cx="1447" cy="552"/>
            </a:xfrm>
          </p:grpSpPr>
          <p:sp>
            <p:nvSpPr>
              <p:cNvPr id="67652" name="AutoShape 5"/>
              <p:cNvSpPr>
                <a:spLocks noChangeArrowheads="1"/>
              </p:cNvSpPr>
              <p:nvPr/>
            </p:nvSpPr>
            <p:spPr bwMode="auto">
              <a:xfrm rot="-1546647">
                <a:off x="1383" y="3430"/>
                <a:ext cx="96" cy="288"/>
              </a:xfrm>
              <a:prstGeom prst="downArrow">
                <a:avLst>
                  <a:gd name="adj1" fmla="val 50000"/>
                  <a:gd name="adj2" fmla="val 75000"/>
                </a:avLst>
              </a:prstGeom>
              <a:solidFill>
                <a:srgbClr val="FF3300"/>
              </a:solidFill>
              <a:ln w="9525">
                <a:solidFill>
                  <a:srgbClr val="000000"/>
                </a:solidFill>
                <a:miter lim="800000"/>
              </a:ln>
            </p:spPr>
            <p:txBody>
              <a:bodyPr vert="eaVert"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sz="2000">
                  <a:latin typeface="Comic Sans MS" panose="030F0702030302020204" pitchFamily="66" charset="0"/>
                  <a:ea typeface="黑体" panose="02010609060101010101" pitchFamily="2" charset="-122"/>
                </a:endParaRPr>
              </a:p>
            </p:txBody>
          </p:sp>
          <p:sp>
            <p:nvSpPr>
              <p:cNvPr id="67653" name="Line 6"/>
              <p:cNvSpPr>
                <a:spLocks noChangeShapeType="1"/>
              </p:cNvSpPr>
              <p:nvPr/>
            </p:nvSpPr>
            <p:spPr bwMode="auto">
              <a:xfrm>
                <a:off x="633" y="3270"/>
                <a:ext cx="364" cy="534"/>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67654" name="Line 7"/>
              <p:cNvSpPr>
                <a:spLocks noChangeShapeType="1"/>
              </p:cNvSpPr>
              <p:nvPr/>
            </p:nvSpPr>
            <p:spPr bwMode="auto">
              <a:xfrm>
                <a:off x="1744" y="3257"/>
                <a:ext cx="336" cy="552"/>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67651" name="Rectangle 8"/>
            <p:cNvSpPr>
              <a:spLocks noChangeArrowheads="1"/>
            </p:cNvSpPr>
            <p:nvPr/>
          </p:nvSpPr>
          <p:spPr bwMode="auto">
            <a:xfrm>
              <a:off x="975" y="3797"/>
              <a:ext cx="1110" cy="288"/>
            </a:xfrm>
            <a:prstGeom prst="rect">
              <a:avLst/>
            </a:prstGeom>
            <a:solidFill>
              <a:srgbClr val="FFCCCC"/>
            </a:solidFill>
            <a:ln w="19050">
              <a:solidFill>
                <a:srgbClr val="000000"/>
              </a:solidFill>
              <a:miter lim="800000"/>
            </a:ln>
            <a:effectLst>
              <a:outerShdw dist="17961" dir="2700000" algn="ctr" rotWithShape="0">
                <a:schemeClr val="tx1"/>
              </a:outerShdw>
            </a:effec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lang="zh-CN" altLang="en-US" sz="1800" b="0">
                  <a:solidFill>
                    <a:srgbClr val="040000"/>
                  </a:solidFill>
                  <a:latin typeface="Times New Roman" panose="02020603050405020304" pitchFamily="18" charset="0"/>
                  <a:ea typeface="黑体" panose="02010609060101010101" pitchFamily="2" charset="-122"/>
                </a:rPr>
                <a:t>数    据</a:t>
              </a:r>
              <a:endParaRPr lang="zh-CN" altLang="en-US" sz="1800" b="0">
                <a:solidFill>
                  <a:srgbClr val="040000"/>
                </a:solidFill>
                <a:latin typeface="Times New Roman" panose="02020603050405020304" pitchFamily="18" charset="0"/>
                <a:ea typeface="黑体" panose="02010609060101010101" pitchFamily="2" charset="-122"/>
              </a:endParaRPr>
            </a:p>
          </p:txBody>
        </p:sp>
      </p:grpSp>
      <p:grpSp>
        <p:nvGrpSpPr>
          <p:cNvPr id="4" name="Group 9"/>
          <p:cNvGrpSpPr/>
          <p:nvPr/>
        </p:nvGrpSpPr>
        <p:grpSpPr bwMode="auto">
          <a:xfrm>
            <a:off x="3676650" y="5195888"/>
            <a:ext cx="2141538" cy="1289050"/>
            <a:chOff x="2076" y="3273"/>
            <a:chExt cx="1349" cy="812"/>
          </a:xfrm>
        </p:grpSpPr>
        <p:sp>
          <p:nvSpPr>
            <p:cNvPr id="67646" name="AutoShape 10"/>
            <p:cNvSpPr>
              <a:spLocks noChangeArrowheads="1"/>
            </p:cNvSpPr>
            <p:nvPr/>
          </p:nvSpPr>
          <p:spPr bwMode="auto">
            <a:xfrm rot="1356105">
              <a:off x="2744" y="3385"/>
              <a:ext cx="96" cy="288"/>
            </a:xfrm>
            <a:prstGeom prst="downArrow">
              <a:avLst>
                <a:gd name="adj1" fmla="val 50000"/>
                <a:gd name="adj2" fmla="val 75000"/>
              </a:avLst>
            </a:prstGeom>
            <a:solidFill>
              <a:srgbClr val="FF3300"/>
            </a:solidFill>
            <a:ln w="9525">
              <a:solidFill>
                <a:srgbClr val="000000"/>
              </a:solidFill>
              <a:miter lim="800000"/>
            </a:ln>
          </p:spPr>
          <p:txBody>
            <a:bodyPr vert="eaVert"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sz="2000">
                <a:latin typeface="Comic Sans MS" panose="030F0702030302020204" pitchFamily="66" charset="0"/>
                <a:ea typeface="黑体" panose="02010609060101010101" pitchFamily="2" charset="-122"/>
              </a:endParaRPr>
            </a:p>
          </p:txBody>
        </p:sp>
        <p:sp>
          <p:nvSpPr>
            <p:cNvPr id="67647" name="Line 11"/>
            <p:cNvSpPr>
              <a:spLocks noChangeShapeType="1"/>
            </p:cNvSpPr>
            <p:nvPr/>
          </p:nvSpPr>
          <p:spPr bwMode="auto">
            <a:xfrm flipH="1">
              <a:off x="2076" y="3273"/>
              <a:ext cx="240" cy="528"/>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67648" name="Line 12"/>
            <p:cNvSpPr>
              <a:spLocks noChangeShapeType="1"/>
            </p:cNvSpPr>
            <p:nvPr/>
          </p:nvSpPr>
          <p:spPr bwMode="auto">
            <a:xfrm flipH="1">
              <a:off x="3185" y="3273"/>
              <a:ext cx="240" cy="528"/>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67649" name="Rectangle 13"/>
            <p:cNvSpPr>
              <a:spLocks noChangeArrowheads="1"/>
            </p:cNvSpPr>
            <p:nvPr/>
          </p:nvSpPr>
          <p:spPr bwMode="auto">
            <a:xfrm>
              <a:off x="2086" y="3797"/>
              <a:ext cx="1110" cy="288"/>
            </a:xfrm>
            <a:prstGeom prst="rect">
              <a:avLst/>
            </a:prstGeom>
            <a:solidFill>
              <a:srgbClr val="FFCCCC"/>
            </a:solidFill>
            <a:ln w="19050">
              <a:solidFill>
                <a:srgbClr val="000000"/>
              </a:solidFill>
              <a:miter lim="800000"/>
            </a:ln>
            <a:effectLst>
              <a:outerShdw dist="17961" dir="2700000" algn="ctr" rotWithShape="0">
                <a:schemeClr val="tx1"/>
              </a:outerShdw>
            </a:effec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lang="zh-CN" altLang="en-US" sz="1800" b="0">
                  <a:solidFill>
                    <a:srgbClr val="040000"/>
                  </a:solidFill>
                  <a:latin typeface="Times New Roman" panose="02020603050405020304" pitchFamily="18" charset="0"/>
                  <a:ea typeface="黑体" panose="02010609060101010101" pitchFamily="2" charset="-122"/>
                </a:rPr>
                <a:t>数    据</a:t>
              </a:r>
              <a:endParaRPr lang="zh-CN" altLang="en-US" sz="1800" b="0">
                <a:solidFill>
                  <a:srgbClr val="040000"/>
                </a:solidFill>
                <a:latin typeface="Times New Roman" panose="02020603050405020304" pitchFamily="18" charset="0"/>
                <a:ea typeface="黑体" panose="02010609060101010101" pitchFamily="2" charset="-122"/>
              </a:endParaRPr>
            </a:p>
          </p:txBody>
        </p:sp>
      </p:grpSp>
      <p:grpSp>
        <p:nvGrpSpPr>
          <p:cNvPr id="5" name="Group 14"/>
          <p:cNvGrpSpPr/>
          <p:nvPr/>
        </p:nvGrpSpPr>
        <p:grpSpPr bwMode="auto">
          <a:xfrm>
            <a:off x="5445126" y="5186364"/>
            <a:ext cx="2968625" cy="1298575"/>
            <a:chOff x="3190" y="3267"/>
            <a:chExt cx="1870" cy="818"/>
          </a:xfrm>
        </p:grpSpPr>
        <p:sp>
          <p:nvSpPr>
            <p:cNvPr id="67642" name="AutoShape 15"/>
            <p:cNvSpPr>
              <a:spLocks noChangeArrowheads="1"/>
            </p:cNvSpPr>
            <p:nvPr/>
          </p:nvSpPr>
          <p:spPr bwMode="auto">
            <a:xfrm rot="3331918">
              <a:off x="4019" y="3379"/>
              <a:ext cx="96" cy="288"/>
            </a:xfrm>
            <a:prstGeom prst="downArrow">
              <a:avLst>
                <a:gd name="adj1" fmla="val 50000"/>
                <a:gd name="adj2" fmla="val 75000"/>
              </a:avLst>
            </a:prstGeom>
            <a:solidFill>
              <a:srgbClr val="FF3300"/>
            </a:solidFill>
            <a:ln w="9525">
              <a:solidFill>
                <a:srgbClr val="000000"/>
              </a:solidFill>
              <a:miter lim="800000"/>
            </a:ln>
          </p:spPr>
          <p:txBody>
            <a:bodyPr vert="eaVert"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sz="2000">
                <a:latin typeface="Comic Sans MS" panose="030F0702030302020204" pitchFamily="66" charset="0"/>
                <a:ea typeface="黑体" panose="02010609060101010101" pitchFamily="2" charset="-122"/>
              </a:endParaRPr>
            </a:p>
          </p:txBody>
        </p:sp>
        <p:sp>
          <p:nvSpPr>
            <p:cNvPr id="67643" name="Line 16"/>
            <p:cNvSpPr>
              <a:spLocks noChangeShapeType="1"/>
            </p:cNvSpPr>
            <p:nvPr/>
          </p:nvSpPr>
          <p:spPr bwMode="auto">
            <a:xfrm flipH="1">
              <a:off x="3190" y="3267"/>
              <a:ext cx="768" cy="528"/>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67644" name="Line 17"/>
            <p:cNvSpPr>
              <a:spLocks noChangeShapeType="1"/>
            </p:cNvSpPr>
            <p:nvPr/>
          </p:nvSpPr>
          <p:spPr bwMode="auto">
            <a:xfrm flipH="1">
              <a:off x="4302" y="3272"/>
              <a:ext cx="758" cy="531"/>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67645" name="Rectangle 18"/>
            <p:cNvSpPr>
              <a:spLocks noChangeArrowheads="1"/>
            </p:cNvSpPr>
            <p:nvPr/>
          </p:nvSpPr>
          <p:spPr bwMode="auto">
            <a:xfrm>
              <a:off x="3198" y="3797"/>
              <a:ext cx="1110" cy="288"/>
            </a:xfrm>
            <a:prstGeom prst="rect">
              <a:avLst/>
            </a:prstGeom>
            <a:solidFill>
              <a:srgbClr val="FFCCCC"/>
            </a:solidFill>
            <a:ln w="19050">
              <a:solidFill>
                <a:srgbClr val="000000"/>
              </a:solidFill>
              <a:miter lim="800000"/>
            </a:ln>
            <a:effectLst>
              <a:outerShdw dist="17961" dir="2700000" algn="ctr" rotWithShape="0">
                <a:schemeClr val="tx1"/>
              </a:outerShdw>
            </a:effec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lang="zh-CN" altLang="en-US" sz="1800" b="0">
                  <a:solidFill>
                    <a:srgbClr val="040000"/>
                  </a:solidFill>
                  <a:latin typeface="Times New Roman" panose="02020603050405020304" pitchFamily="18" charset="0"/>
                  <a:ea typeface="黑体" panose="02010609060101010101" pitchFamily="2" charset="-122"/>
                </a:rPr>
                <a:t>数    据</a:t>
              </a:r>
              <a:endParaRPr lang="zh-CN" altLang="en-US" sz="1800" b="0">
                <a:solidFill>
                  <a:srgbClr val="040000"/>
                </a:solidFill>
                <a:latin typeface="Times New Roman" panose="02020603050405020304" pitchFamily="18" charset="0"/>
                <a:ea typeface="黑体" panose="02010609060101010101" pitchFamily="2" charset="-122"/>
              </a:endParaRPr>
            </a:p>
          </p:txBody>
        </p:sp>
      </p:grpSp>
      <p:sp>
        <p:nvSpPr>
          <p:cNvPr id="382995" name="Rectangle 19"/>
          <p:cNvSpPr>
            <a:spLocks noChangeArrowheads="1"/>
          </p:cNvSpPr>
          <p:nvPr/>
        </p:nvSpPr>
        <p:spPr bwMode="auto">
          <a:xfrm>
            <a:off x="457200" y="0"/>
            <a:ext cx="2438400" cy="1066800"/>
          </a:xfrm>
          <a:prstGeom prst="rect">
            <a:avLst/>
          </a:prstGeom>
          <a:gradFill rotWithShape="0">
            <a:gsLst>
              <a:gs pos="0">
                <a:srgbClr val="0099FF"/>
              </a:gs>
              <a:gs pos="100000">
                <a:srgbClr val="0099FF">
                  <a:gamma/>
                  <a:shade val="46275"/>
                  <a:invGamma/>
                </a:srgbClr>
              </a:gs>
            </a:gsLst>
            <a:path path="shape">
              <a:fillToRect l="50000" t="50000" r="50000" b="50000"/>
            </a:path>
          </a:gradFill>
          <a:ln w="9525">
            <a:noFill/>
            <a:miter lim="800000"/>
          </a:ln>
          <a:effectLst/>
        </p:spPr>
        <p:txBody>
          <a:bodyPr wrap="none" anchor="ctr"/>
          <a:lstStyle/>
          <a:p>
            <a:pPr latinLnBrk="0">
              <a:defRPr/>
            </a:pPr>
            <a:r>
              <a:rPr lang="zh-CN" altLang="en-US" sz="4400">
                <a:solidFill>
                  <a:srgbClr val="FFFF00"/>
                </a:solidFill>
                <a:effectLst>
                  <a:outerShdw blurRad="38100" dist="38100" dir="2700000" algn="tl">
                    <a:srgbClr val="000000"/>
                  </a:outerShdw>
                </a:effectLst>
                <a:latin typeface="Times New Roman" panose="02020603050405020304" pitchFamily="18" charset="0"/>
                <a:ea typeface="黑体" panose="02010609060101010101" pitchFamily="2" charset="-122"/>
              </a:rPr>
              <a:t>分组交换</a:t>
            </a:r>
            <a:endParaRPr lang="zh-CN" altLang="en-US" sz="4400">
              <a:solidFill>
                <a:srgbClr val="FFFF00"/>
              </a:solidFill>
              <a:effectLst>
                <a:outerShdw blurRad="38100" dist="38100" dir="2700000" algn="tl">
                  <a:srgbClr val="000000"/>
                </a:outerShdw>
              </a:effectLst>
              <a:latin typeface="Times New Roman" panose="02020603050405020304" pitchFamily="18" charset="0"/>
              <a:ea typeface="黑体" panose="02010609060101010101" pitchFamily="2" charset="-122"/>
            </a:endParaRPr>
          </a:p>
        </p:txBody>
      </p:sp>
      <p:sp>
        <p:nvSpPr>
          <p:cNvPr id="67591" name="Rectangle 20"/>
          <p:cNvSpPr>
            <a:spLocks noChangeArrowheads="1"/>
          </p:cNvSpPr>
          <p:nvPr/>
        </p:nvSpPr>
        <p:spPr bwMode="auto">
          <a:xfrm>
            <a:off x="4267200" y="1"/>
            <a:ext cx="5257800" cy="1235075"/>
          </a:xfrm>
          <a:prstGeom prst="rect">
            <a:avLst/>
          </a:prstGeom>
          <a:solidFill>
            <a:srgbClr val="FFFF99"/>
          </a:solidFill>
          <a:ln w="9525">
            <a:solidFill>
              <a:schemeClr val="tx1"/>
            </a:solidFill>
            <a:miter lim="800000"/>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sz="2000">
              <a:latin typeface="Comic Sans MS" panose="030F0702030302020204" pitchFamily="66" charset="0"/>
              <a:ea typeface="黑体" panose="02010609060101010101" pitchFamily="2" charset="-122"/>
            </a:endParaRPr>
          </a:p>
        </p:txBody>
      </p:sp>
      <p:sp>
        <p:nvSpPr>
          <p:cNvPr id="382997" name="Text Box 21"/>
          <p:cNvSpPr txBox="1">
            <a:spLocks noChangeArrowheads="1"/>
          </p:cNvSpPr>
          <p:nvPr/>
        </p:nvSpPr>
        <p:spPr bwMode="auto">
          <a:xfrm>
            <a:off x="4016376" y="1"/>
            <a:ext cx="5508625" cy="11906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buFont typeface="Wingdings" panose="05000000000000000000" pitchFamily="2" charset="2"/>
              <a:buChar char="F"/>
            </a:pPr>
            <a:r>
              <a:rPr lang="zh-CN" altLang="en-US" sz="1800" b="0">
                <a:solidFill>
                  <a:srgbClr val="040000"/>
                </a:solidFill>
                <a:latin typeface="Times New Roman" panose="02020603050405020304" pitchFamily="18" charset="0"/>
                <a:ea typeface="黑体" panose="02010609060101010101" pitchFamily="2" charset="-122"/>
              </a:rPr>
              <a:t>  在发送端</a:t>
            </a:r>
            <a:r>
              <a:rPr lang="zh-CN" altLang="en-US" sz="1800" b="0">
                <a:solidFill>
                  <a:srgbClr val="040000"/>
                </a:solidFill>
                <a:latin typeface="黑体" panose="02010609060101010101" pitchFamily="2" charset="-122"/>
                <a:ea typeface="黑体" panose="02010609060101010101" pitchFamily="2" charset="-122"/>
              </a:rPr>
              <a:t>把要发送的报文分隔为较短的数据块</a:t>
            </a:r>
            <a:endParaRPr lang="zh-CN" altLang="en-US" sz="1800" b="0">
              <a:solidFill>
                <a:srgbClr val="040000"/>
              </a:solidFill>
              <a:latin typeface="黑体" panose="02010609060101010101" pitchFamily="2" charset="-122"/>
              <a:ea typeface="黑体" panose="02010609060101010101" pitchFamily="2" charset="-122"/>
            </a:endParaRPr>
          </a:p>
          <a:p>
            <a:pPr eaLnBrk="1" latinLnBrk="0" hangingPunct="1">
              <a:buFont typeface="Wingdings" panose="05000000000000000000" pitchFamily="2" charset="2"/>
              <a:buChar char="F"/>
            </a:pPr>
            <a:r>
              <a:rPr lang="zh-CN" altLang="en-US" sz="1800" b="0">
                <a:solidFill>
                  <a:srgbClr val="040000"/>
                </a:solidFill>
                <a:latin typeface="黑体" panose="02010609060101010101" pitchFamily="2" charset="-122"/>
                <a:ea typeface="黑体" panose="02010609060101010101" pitchFamily="2" charset="-122"/>
              </a:rPr>
              <a:t> 每个块增加带有控制信息的首部构成分组（包）</a:t>
            </a:r>
            <a:endParaRPr lang="zh-CN" altLang="en-US" sz="1800" b="0">
              <a:solidFill>
                <a:srgbClr val="040000"/>
              </a:solidFill>
              <a:latin typeface="黑体" panose="02010609060101010101" pitchFamily="2" charset="-122"/>
              <a:ea typeface="黑体" panose="02010609060101010101" pitchFamily="2" charset="-122"/>
            </a:endParaRPr>
          </a:p>
          <a:p>
            <a:pPr eaLnBrk="1" latinLnBrk="0" hangingPunct="1">
              <a:buFont typeface="Wingdings" panose="05000000000000000000" pitchFamily="2" charset="2"/>
              <a:buChar char="F"/>
            </a:pPr>
            <a:r>
              <a:rPr lang="zh-CN" altLang="en-US" sz="1800" b="0">
                <a:solidFill>
                  <a:srgbClr val="040000"/>
                </a:solidFill>
                <a:latin typeface="黑体" panose="02010609060101010101" pitchFamily="2" charset="-122"/>
                <a:ea typeface="黑体" panose="02010609060101010101" pitchFamily="2" charset="-122"/>
              </a:rPr>
              <a:t> 依次把各分组发送到接收端</a:t>
            </a:r>
            <a:endParaRPr lang="zh-CN" altLang="en-US" sz="1800" b="0">
              <a:solidFill>
                <a:srgbClr val="040000"/>
              </a:solidFill>
              <a:latin typeface="黑体" panose="02010609060101010101" pitchFamily="2" charset="-122"/>
              <a:ea typeface="黑体" panose="02010609060101010101" pitchFamily="2" charset="-122"/>
            </a:endParaRPr>
          </a:p>
          <a:p>
            <a:pPr eaLnBrk="1" latinLnBrk="0" hangingPunct="1">
              <a:buFont typeface="Wingdings" panose="05000000000000000000" pitchFamily="2" charset="2"/>
              <a:buChar char="F"/>
            </a:pPr>
            <a:r>
              <a:rPr lang="zh-CN" altLang="en-US" sz="1800" b="0">
                <a:solidFill>
                  <a:srgbClr val="040000"/>
                </a:solidFill>
                <a:latin typeface="黑体" panose="02010609060101010101" pitchFamily="2" charset="-122"/>
                <a:ea typeface="黑体" panose="02010609060101010101" pitchFamily="2" charset="-122"/>
              </a:rPr>
              <a:t> 接收端剥去首部，抽出数据部分，还原成报文</a:t>
            </a:r>
            <a:endParaRPr lang="zh-CN" altLang="en-US" sz="1800" b="0">
              <a:solidFill>
                <a:srgbClr val="040000"/>
              </a:solidFill>
              <a:latin typeface="黑体" panose="02010609060101010101" pitchFamily="2" charset="-122"/>
              <a:ea typeface="黑体" panose="02010609060101010101" pitchFamily="2" charset="-122"/>
            </a:endParaRPr>
          </a:p>
        </p:txBody>
      </p:sp>
      <p:grpSp>
        <p:nvGrpSpPr>
          <p:cNvPr id="6" name="Group 22"/>
          <p:cNvGrpSpPr/>
          <p:nvPr/>
        </p:nvGrpSpPr>
        <p:grpSpPr bwMode="auto">
          <a:xfrm>
            <a:off x="1390650" y="2060576"/>
            <a:ext cx="2279650" cy="1223963"/>
            <a:chOff x="636" y="1298"/>
            <a:chExt cx="1436" cy="771"/>
          </a:xfrm>
        </p:grpSpPr>
        <p:sp>
          <p:nvSpPr>
            <p:cNvPr id="67638" name="Line 23"/>
            <p:cNvSpPr>
              <a:spLocks noChangeShapeType="1"/>
            </p:cNvSpPr>
            <p:nvPr/>
          </p:nvSpPr>
          <p:spPr bwMode="auto">
            <a:xfrm flipH="1">
              <a:off x="648" y="1298"/>
              <a:ext cx="327" cy="478"/>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39" name="Line 24"/>
            <p:cNvSpPr>
              <a:spLocks noChangeShapeType="1"/>
            </p:cNvSpPr>
            <p:nvPr/>
          </p:nvSpPr>
          <p:spPr bwMode="auto">
            <a:xfrm flipH="1">
              <a:off x="1752" y="1328"/>
              <a:ext cx="320" cy="44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40" name="AutoShape 25"/>
            <p:cNvSpPr>
              <a:spLocks noChangeArrowheads="1"/>
            </p:cNvSpPr>
            <p:nvPr/>
          </p:nvSpPr>
          <p:spPr bwMode="auto">
            <a:xfrm rot="2051630">
              <a:off x="1293" y="1389"/>
              <a:ext cx="96" cy="288"/>
            </a:xfrm>
            <a:prstGeom prst="downArrow">
              <a:avLst>
                <a:gd name="adj1" fmla="val 50000"/>
                <a:gd name="adj2" fmla="val 75000"/>
              </a:avLst>
            </a:prstGeom>
            <a:solidFill>
              <a:schemeClr val="hlink"/>
            </a:solidFill>
            <a:ln w="9525">
              <a:solidFill>
                <a:srgbClr val="000000"/>
              </a:solidFill>
              <a:miter lim="800000"/>
            </a:ln>
          </p:spPr>
          <p:txBody>
            <a:bodyPr vert="eaVert"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sz="2000">
                <a:latin typeface="Comic Sans MS" panose="030F0702030302020204" pitchFamily="66" charset="0"/>
                <a:ea typeface="黑体" panose="02010609060101010101" pitchFamily="2" charset="-122"/>
              </a:endParaRPr>
            </a:p>
          </p:txBody>
        </p:sp>
        <p:sp>
          <p:nvSpPr>
            <p:cNvPr id="67641" name="Rectangle 26"/>
            <p:cNvSpPr>
              <a:spLocks noChangeArrowheads="1"/>
            </p:cNvSpPr>
            <p:nvPr/>
          </p:nvSpPr>
          <p:spPr bwMode="auto">
            <a:xfrm>
              <a:off x="636" y="1781"/>
              <a:ext cx="1110" cy="288"/>
            </a:xfrm>
            <a:prstGeom prst="rect">
              <a:avLst/>
            </a:prstGeom>
            <a:solidFill>
              <a:srgbClr val="FFCCCC"/>
            </a:solidFill>
            <a:ln w="19050">
              <a:solidFill>
                <a:srgbClr val="000000"/>
              </a:solidFill>
              <a:miter lim="800000"/>
            </a:ln>
            <a:effectLst>
              <a:outerShdw dist="17961" dir="2700000" algn="ctr" rotWithShape="0">
                <a:schemeClr val="tx1"/>
              </a:outerShdw>
            </a:effec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lang="zh-CN" altLang="en-US" sz="1800" b="0">
                  <a:solidFill>
                    <a:srgbClr val="040000"/>
                  </a:solidFill>
                  <a:latin typeface="Times New Roman" panose="02020603050405020304" pitchFamily="18" charset="0"/>
                  <a:ea typeface="黑体" panose="02010609060101010101" pitchFamily="2" charset="-122"/>
                </a:rPr>
                <a:t>数    据</a:t>
              </a:r>
              <a:endParaRPr lang="zh-CN" altLang="en-US" sz="1800" b="0">
                <a:solidFill>
                  <a:srgbClr val="040000"/>
                </a:solidFill>
                <a:latin typeface="Times New Roman" panose="02020603050405020304" pitchFamily="18" charset="0"/>
                <a:ea typeface="黑体" panose="02010609060101010101" pitchFamily="2" charset="-122"/>
              </a:endParaRPr>
            </a:p>
          </p:txBody>
        </p:sp>
      </p:grpSp>
      <p:grpSp>
        <p:nvGrpSpPr>
          <p:cNvPr id="7" name="Group 27"/>
          <p:cNvGrpSpPr/>
          <p:nvPr/>
        </p:nvGrpSpPr>
        <p:grpSpPr bwMode="auto">
          <a:xfrm>
            <a:off x="1376363" y="3359151"/>
            <a:ext cx="2362200" cy="366713"/>
            <a:chOff x="627" y="2116"/>
            <a:chExt cx="1488" cy="231"/>
          </a:xfrm>
        </p:grpSpPr>
        <p:sp>
          <p:nvSpPr>
            <p:cNvPr id="67636" name="Line 28"/>
            <p:cNvSpPr>
              <a:spLocks noChangeShapeType="1"/>
            </p:cNvSpPr>
            <p:nvPr/>
          </p:nvSpPr>
          <p:spPr bwMode="auto">
            <a:xfrm>
              <a:off x="627" y="2223"/>
              <a:ext cx="1488" cy="0"/>
            </a:xfrm>
            <a:prstGeom prst="line">
              <a:avLst/>
            </a:prstGeom>
            <a:noFill/>
            <a:ln w="9525">
              <a:solidFill>
                <a:srgbClr val="000000"/>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37" name="Text Box 29"/>
            <p:cNvSpPr txBox="1">
              <a:spLocks noChangeArrowheads="1"/>
            </p:cNvSpPr>
            <p:nvPr/>
          </p:nvSpPr>
          <p:spPr bwMode="auto">
            <a:xfrm>
              <a:off x="1066" y="2116"/>
              <a:ext cx="404" cy="231"/>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zh-CN" altLang="en-US" sz="1800" b="0">
                  <a:solidFill>
                    <a:srgbClr val="040000"/>
                  </a:solidFill>
                  <a:latin typeface="Times New Roman" panose="02020603050405020304" pitchFamily="18" charset="0"/>
                  <a:ea typeface="黑体" panose="02010609060101010101" pitchFamily="2" charset="-122"/>
                </a:rPr>
                <a:t>分组</a:t>
              </a:r>
              <a:endParaRPr lang="zh-CN" altLang="en-US" sz="1800" b="0">
                <a:solidFill>
                  <a:srgbClr val="040000"/>
                </a:solidFill>
                <a:latin typeface="Times New Roman" panose="02020603050405020304" pitchFamily="18" charset="0"/>
                <a:ea typeface="黑体" panose="02010609060101010101" pitchFamily="2" charset="-122"/>
              </a:endParaRPr>
            </a:p>
          </p:txBody>
        </p:sp>
      </p:grpSp>
      <p:grpSp>
        <p:nvGrpSpPr>
          <p:cNvPr id="8" name="Group 30"/>
          <p:cNvGrpSpPr/>
          <p:nvPr/>
        </p:nvGrpSpPr>
        <p:grpSpPr bwMode="auto">
          <a:xfrm>
            <a:off x="381001" y="1258888"/>
            <a:ext cx="6805613" cy="1331912"/>
            <a:chOff x="0" y="793"/>
            <a:chExt cx="4287" cy="839"/>
          </a:xfrm>
        </p:grpSpPr>
        <p:sp>
          <p:nvSpPr>
            <p:cNvPr id="67630" name="Line 31"/>
            <p:cNvSpPr>
              <a:spLocks noChangeShapeType="1"/>
            </p:cNvSpPr>
            <p:nvPr/>
          </p:nvSpPr>
          <p:spPr bwMode="auto">
            <a:xfrm>
              <a:off x="973" y="910"/>
              <a:ext cx="3312" cy="0"/>
            </a:xfrm>
            <a:prstGeom prst="line">
              <a:avLst/>
            </a:prstGeom>
            <a:noFill/>
            <a:ln w="9525">
              <a:solidFill>
                <a:srgbClr val="000000"/>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3008" name="Rectangle 32"/>
            <p:cNvSpPr>
              <a:spLocks noChangeArrowheads="1"/>
            </p:cNvSpPr>
            <p:nvPr/>
          </p:nvSpPr>
          <p:spPr bwMode="auto">
            <a:xfrm>
              <a:off x="975" y="1026"/>
              <a:ext cx="3312" cy="288"/>
            </a:xfrm>
            <a:prstGeom prst="rect">
              <a:avLst/>
            </a:prstGeom>
            <a:solidFill>
              <a:srgbClr val="FFCCCC"/>
            </a:solidFill>
            <a:ln w="19050">
              <a:solidFill>
                <a:srgbClr val="000000"/>
              </a:solidFill>
              <a:miter lim="800000"/>
            </a:ln>
            <a:effectLst>
              <a:outerShdw dist="17961" dir="2700000" algn="ctr" rotWithShape="0">
                <a:schemeClr val="tx1"/>
              </a:outerShdw>
            </a:effectLst>
          </p:spPr>
          <p:txBody>
            <a:bodyPr wrap="none" anchor="ctr"/>
            <a:lstStyle/>
            <a:p>
              <a:pPr algn="ctr" latinLnBrk="0">
                <a:defRPr/>
              </a:pPr>
              <a:r>
                <a:rPr lang="en-US" altLang="zh-CN" sz="2000">
                  <a:solidFill>
                    <a:srgbClr val="000000"/>
                  </a:solidFill>
                  <a:effectLst>
                    <a:outerShdw blurRad="38100" dist="38100" dir="2700000" algn="tl">
                      <a:srgbClr val="FFFFFF"/>
                    </a:outerShdw>
                  </a:effectLst>
                  <a:latin typeface="Tahoma" panose="020B0604030504040204" pitchFamily="34" charset="0"/>
                  <a:ea typeface="黑体" panose="02010609060101010101" pitchFamily="2" charset="-122"/>
                </a:rPr>
                <a:t>11010011101 •</a:t>
              </a:r>
              <a:r>
                <a:rPr lang="en-US" altLang="zh-CN" sz="800">
                  <a:solidFill>
                    <a:srgbClr val="000000"/>
                  </a:solidFill>
                  <a:effectLst>
                    <a:outerShdw blurRad="38100" dist="38100" dir="2700000" algn="tl">
                      <a:srgbClr val="FFFFFF"/>
                    </a:outerShdw>
                  </a:effectLst>
                  <a:latin typeface="Tahoma" panose="020B0604030504040204" pitchFamily="34" charset="0"/>
                  <a:ea typeface="黑体" panose="02010609060101010101" pitchFamily="2" charset="-122"/>
                </a:rPr>
                <a:t> </a:t>
              </a:r>
              <a:r>
                <a:rPr lang="en-US" altLang="zh-CN" sz="2000">
                  <a:solidFill>
                    <a:srgbClr val="000000"/>
                  </a:solidFill>
                  <a:effectLst>
                    <a:outerShdw blurRad="38100" dist="38100" dir="2700000" algn="tl">
                      <a:srgbClr val="FFFFFF"/>
                    </a:outerShdw>
                  </a:effectLst>
                  <a:latin typeface="Tahoma" panose="020B0604030504040204" pitchFamily="34" charset="0"/>
                  <a:ea typeface="黑体" panose="02010609060101010101" pitchFamily="2" charset="-122"/>
                </a:rPr>
                <a:t> • • • • • • •   00101001110</a:t>
              </a:r>
              <a:endParaRPr lang="en-US" altLang="zh-CN" sz="2000">
                <a:solidFill>
                  <a:srgbClr val="000000"/>
                </a:solidFill>
                <a:effectLst>
                  <a:outerShdw blurRad="38100" dist="38100" dir="2700000" algn="tl">
                    <a:srgbClr val="FFFFFF"/>
                  </a:outerShdw>
                </a:effectLst>
                <a:latin typeface="Tahoma" panose="020B0604030504040204" pitchFamily="34" charset="0"/>
                <a:ea typeface="黑体" panose="02010609060101010101" pitchFamily="2" charset="-122"/>
              </a:endParaRPr>
            </a:p>
          </p:txBody>
        </p:sp>
        <p:sp>
          <p:nvSpPr>
            <p:cNvPr id="67632" name="Line 33"/>
            <p:cNvSpPr>
              <a:spLocks noChangeShapeType="1"/>
            </p:cNvSpPr>
            <p:nvPr/>
          </p:nvSpPr>
          <p:spPr bwMode="auto">
            <a:xfrm>
              <a:off x="2079" y="1026"/>
              <a:ext cx="0" cy="28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33" name="Line 34"/>
            <p:cNvSpPr>
              <a:spLocks noChangeShapeType="1"/>
            </p:cNvSpPr>
            <p:nvPr/>
          </p:nvSpPr>
          <p:spPr bwMode="auto">
            <a:xfrm>
              <a:off x="3183" y="1026"/>
              <a:ext cx="0" cy="28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34" name="Text Box 35"/>
            <p:cNvSpPr txBox="1">
              <a:spLocks noChangeArrowheads="1"/>
            </p:cNvSpPr>
            <p:nvPr/>
          </p:nvSpPr>
          <p:spPr bwMode="auto">
            <a:xfrm>
              <a:off x="2393" y="793"/>
              <a:ext cx="404" cy="231"/>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zh-CN" altLang="en-US" sz="1800" b="0">
                  <a:solidFill>
                    <a:srgbClr val="040000"/>
                  </a:solidFill>
                  <a:latin typeface="Times New Roman" panose="02020603050405020304" pitchFamily="18" charset="0"/>
                  <a:ea typeface="黑体" panose="02010609060101010101" pitchFamily="2" charset="-122"/>
                </a:rPr>
                <a:t>报文</a:t>
              </a:r>
              <a:endParaRPr lang="zh-CN" altLang="en-US" sz="1800" b="0">
                <a:solidFill>
                  <a:srgbClr val="040000"/>
                </a:solidFill>
                <a:latin typeface="Times New Roman" panose="02020603050405020304" pitchFamily="18" charset="0"/>
                <a:ea typeface="黑体" panose="02010609060101010101" pitchFamily="2" charset="-122"/>
              </a:endParaRPr>
            </a:p>
          </p:txBody>
        </p:sp>
        <p:sp>
          <p:nvSpPr>
            <p:cNvPr id="67635" name="Text Box 36"/>
            <p:cNvSpPr txBox="1">
              <a:spLocks noChangeArrowheads="1"/>
            </p:cNvSpPr>
            <p:nvPr/>
          </p:nvSpPr>
          <p:spPr bwMode="auto">
            <a:xfrm>
              <a:off x="0" y="1344"/>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zh-CN" altLang="en-US" b="0">
                  <a:solidFill>
                    <a:srgbClr val="040000"/>
                  </a:solidFill>
                  <a:latin typeface="Times New Roman" panose="02020603050405020304" pitchFamily="18" charset="0"/>
                  <a:ea typeface="黑体" panose="02010609060101010101" pitchFamily="2" charset="-122"/>
                </a:rPr>
                <a:t>发送端</a:t>
              </a:r>
              <a:endParaRPr lang="zh-CN" altLang="en-US" b="0">
                <a:solidFill>
                  <a:srgbClr val="040000"/>
                </a:solidFill>
                <a:latin typeface="Times New Roman" panose="02020603050405020304" pitchFamily="18" charset="0"/>
                <a:ea typeface="黑体" panose="02010609060101010101" pitchFamily="2" charset="-122"/>
              </a:endParaRPr>
            </a:p>
          </p:txBody>
        </p:sp>
      </p:grpSp>
      <p:sp>
        <p:nvSpPr>
          <p:cNvPr id="383013" name="Rectangle 37"/>
          <p:cNvSpPr>
            <a:spLocks noChangeArrowheads="1"/>
          </p:cNvSpPr>
          <p:nvPr/>
        </p:nvSpPr>
        <p:spPr bwMode="auto">
          <a:xfrm>
            <a:off x="3152775" y="2827338"/>
            <a:ext cx="609600" cy="457200"/>
          </a:xfrm>
          <a:prstGeom prst="rect">
            <a:avLst/>
          </a:prstGeom>
          <a:solidFill>
            <a:srgbClr val="FFFF99"/>
          </a:solidFill>
          <a:ln w="19050">
            <a:solidFill>
              <a:srgbClr val="000000"/>
            </a:solidFill>
            <a:miter lim="800000"/>
          </a:ln>
          <a:effectLst>
            <a:outerShdw dist="17961" dir="2700000" algn="ctr" rotWithShape="0">
              <a:schemeClr val="tx1"/>
            </a:outerShdw>
          </a:effec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lang="zh-CN" altLang="en-US" sz="1800" b="0">
                <a:solidFill>
                  <a:srgbClr val="040000"/>
                </a:solidFill>
                <a:latin typeface="Times New Roman" panose="02020603050405020304" pitchFamily="18" charset="0"/>
                <a:ea typeface="黑体" panose="02010609060101010101" pitchFamily="2" charset="-122"/>
              </a:rPr>
              <a:t>首部</a:t>
            </a:r>
            <a:endParaRPr lang="zh-CN" altLang="en-US" sz="1800" b="0">
              <a:solidFill>
                <a:srgbClr val="040000"/>
              </a:solidFill>
              <a:latin typeface="Times New Roman" panose="02020603050405020304" pitchFamily="18" charset="0"/>
              <a:ea typeface="黑体" panose="02010609060101010101" pitchFamily="2" charset="-122"/>
            </a:endParaRPr>
          </a:p>
        </p:txBody>
      </p:sp>
      <p:grpSp>
        <p:nvGrpSpPr>
          <p:cNvPr id="9" name="Group 38"/>
          <p:cNvGrpSpPr/>
          <p:nvPr/>
        </p:nvGrpSpPr>
        <p:grpSpPr bwMode="auto">
          <a:xfrm>
            <a:off x="4054475" y="3357563"/>
            <a:ext cx="2344738" cy="366712"/>
            <a:chOff x="2314" y="2115"/>
            <a:chExt cx="1477" cy="231"/>
          </a:xfrm>
        </p:grpSpPr>
        <p:sp>
          <p:nvSpPr>
            <p:cNvPr id="67628" name="Line 39"/>
            <p:cNvSpPr>
              <a:spLocks noChangeShapeType="1"/>
            </p:cNvSpPr>
            <p:nvPr/>
          </p:nvSpPr>
          <p:spPr bwMode="auto">
            <a:xfrm>
              <a:off x="2314" y="2228"/>
              <a:ext cx="1477" cy="3"/>
            </a:xfrm>
            <a:prstGeom prst="line">
              <a:avLst/>
            </a:prstGeom>
            <a:noFill/>
            <a:ln w="9525">
              <a:solidFill>
                <a:srgbClr val="000000"/>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29" name="Text Box 40"/>
            <p:cNvSpPr txBox="1">
              <a:spLocks noChangeArrowheads="1"/>
            </p:cNvSpPr>
            <p:nvPr/>
          </p:nvSpPr>
          <p:spPr bwMode="auto">
            <a:xfrm>
              <a:off x="2839" y="2115"/>
              <a:ext cx="404" cy="231"/>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zh-CN" altLang="en-US" sz="1800" b="0">
                  <a:solidFill>
                    <a:srgbClr val="040000"/>
                  </a:solidFill>
                  <a:latin typeface="Times New Roman" panose="02020603050405020304" pitchFamily="18" charset="0"/>
                  <a:ea typeface="黑体" panose="02010609060101010101" pitchFamily="2" charset="-122"/>
                </a:rPr>
                <a:t>分组</a:t>
              </a:r>
              <a:endParaRPr lang="zh-CN" altLang="en-US" sz="1800" b="0">
                <a:solidFill>
                  <a:srgbClr val="040000"/>
                </a:solidFill>
                <a:latin typeface="Times New Roman" panose="02020603050405020304" pitchFamily="18" charset="0"/>
                <a:ea typeface="黑体" panose="02010609060101010101" pitchFamily="2" charset="-122"/>
              </a:endParaRPr>
            </a:p>
          </p:txBody>
        </p:sp>
      </p:grpSp>
      <p:grpSp>
        <p:nvGrpSpPr>
          <p:cNvPr id="10" name="Group 41"/>
          <p:cNvGrpSpPr/>
          <p:nvPr/>
        </p:nvGrpSpPr>
        <p:grpSpPr bwMode="auto">
          <a:xfrm>
            <a:off x="3670300" y="2087564"/>
            <a:ext cx="2146300" cy="1196975"/>
            <a:chOff x="2072" y="1315"/>
            <a:chExt cx="1352" cy="754"/>
          </a:xfrm>
        </p:grpSpPr>
        <p:sp>
          <p:nvSpPr>
            <p:cNvPr id="67624" name="Line 42"/>
            <p:cNvSpPr>
              <a:spLocks noChangeShapeType="1"/>
            </p:cNvSpPr>
            <p:nvPr/>
          </p:nvSpPr>
          <p:spPr bwMode="auto">
            <a:xfrm>
              <a:off x="2072" y="1319"/>
              <a:ext cx="244" cy="446"/>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25" name="Line 43"/>
            <p:cNvSpPr>
              <a:spLocks noChangeShapeType="1"/>
            </p:cNvSpPr>
            <p:nvPr/>
          </p:nvSpPr>
          <p:spPr bwMode="auto">
            <a:xfrm>
              <a:off x="3181" y="1315"/>
              <a:ext cx="234" cy="466"/>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26" name="AutoShape 44"/>
            <p:cNvSpPr>
              <a:spLocks noChangeArrowheads="1"/>
            </p:cNvSpPr>
            <p:nvPr/>
          </p:nvSpPr>
          <p:spPr bwMode="auto">
            <a:xfrm rot="-1323792">
              <a:off x="2701" y="1395"/>
              <a:ext cx="96" cy="288"/>
            </a:xfrm>
            <a:prstGeom prst="downArrow">
              <a:avLst>
                <a:gd name="adj1" fmla="val 50000"/>
                <a:gd name="adj2" fmla="val 75000"/>
              </a:avLst>
            </a:prstGeom>
            <a:solidFill>
              <a:schemeClr val="hlink"/>
            </a:solidFill>
            <a:ln w="9525">
              <a:solidFill>
                <a:srgbClr val="000000"/>
              </a:solidFill>
              <a:miter lim="800000"/>
            </a:ln>
          </p:spPr>
          <p:txBody>
            <a:bodyPr vert="eaVert"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sz="2000">
                <a:latin typeface="Comic Sans MS" panose="030F0702030302020204" pitchFamily="66" charset="0"/>
                <a:ea typeface="黑体" panose="02010609060101010101" pitchFamily="2" charset="-122"/>
              </a:endParaRPr>
            </a:p>
          </p:txBody>
        </p:sp>
        <p:sp>
          <p:nvSpPr>
            <p:cNvPr id="67627" name="Rectangle 45"/>
            <p:cNvSpPr>
              <a:spLocks noChangeArrowheads="1"/>
            </p:cNvSpPr>
            <p:nvPr/>
          </p:nvSpPr>
          <p:spPr bwMode="auto">
            <a:xfrm>
              <a:off x="2314" y="1781"/>
              <a:ext cx="1110" cy="288"/>
            </a:xfrm>
            <a:prstGeom prst="rect">
              <a:avLst/>
            </a:prstGeom>
            <a:solidFill>
              <a:srgbClr val="FFCCCC"/>
            </a:solidFill>
            <a:ln w="19050">
              <a:solidFill>
                <a:srgbClr val="000000"/>
              </a:solidFill>
              <a:miter lim="800000"/>
            </a:ln>
            <a:effectLst>
              <a:outerShdw dist="17961" dir="2700000" algn="ctr" rotWithShape="0">
                <a:schemeClr val="tx1"/>
              </a:outerShdw>
            </a:effec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lang="zh-CN" altLang="en-US" sz="1800" b="0">
                  <a:solidFill>
                    <a:srgbClr val="040000"/>
                  </a:solidFill>
                  <a:latin typeface="Times New Roman" panose="02020603050405020304" pitchFamily="18" charset="0"/>
                  <a:ea typeface="黑体" panose="02010609060101010101" pitchFamily="2" charset="-122"/>
                </a:rPr>
                <a:t>数    据</a:t>
              </a:r>
              <a:endParaRPr lang="zh-CN" altLang="en-US" sz="1800" b="0">
                <a:solidFill>
                  <a:srgbClr val="040000"/>
                </a:solidFill>
                <a:latin typeface="Times New Roman" panose="02020603050405020304" pitchFamily="18" charset="0"/>
                <a:ea typeface="黑体" panose="02010609060101010101" pitchFamily="2" charset="-122"/>
              </a:endParaRPr>
            </a:p>
          </p:txBody>
        </p:sp>
      </p:grpSp>
      <p:sp>
        <p:nvSpPr>
          <p:cNvPr id="383022" name="Rectangle 46"/>
          <p:cNvSpPr>
            <a:spLocks noChangeArrowheads="1"/>
          </p:cNvSpPr>
          <p:nvPr/>
        </p:nvSpPr>
        <p:spPr bwMode="auto">
          <a:xfrm>
            <a:off x="5816600" y="2827338"/>
            <a:ext cx="609600" cy="457200"/>
          </a:xfrm>
          <a:prstGeom prst="rect">
            <a:avLst/>
          </a:prstGeom>
          <a:solidFill>
            <a:srgbClr val="FFFF99"/>
          </a:solidFill>
          <a:ln w="19050">
            <a:solidFill>
              <a:srgbClr val="000000"/>
            </a:solidFill>
            <a:miter lim="800000"/>
          </a:ln>
          <a:effectLst>
            <a:outerShdw dist="17961" dir="2700000" algn="ctr" rotWithShape="0">
              <a:schemeClr val="tx1"/>
            </a:outerShdw>
          </a:effec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lang="zh-CN" altLang="en-US" sz="1800" b="0">
                <a:solidFill>
                  <a:srgbClr val="040000"/>
                </a:solidFill>
                <a:latin typeface="Times New Roman" panose="02020603050405020304" pitchFamily="18" charset="0"/>
                <a:ea typeface="黑体" panose="02010609060101010101" pitchFamily="2" charset="-122"/>
              </a:rPr>
              <a:t>首部</a:t>
            </a:r>
            <a:endParaRPr lang="zh-CN" altLang="en-US" sz="1800" b="0">
              <a:solidFill>
                <a:srgbClr val="040000"/>
              </a:solidFill>
              <a:latin typeface="Times New Roman" panose="02020603050405020304" pitchFamily="18" charset="0"/>
              <a:ea typeface="黑体" panose="02010609060101010101" pitchFamily="2" charset="-122"/>
            </a:endParaRPr>
          </a:p>
        </p:txBody>
      </p:sp>
      <p:grpSp>
        <p:nvGrpSpPr>
          <p:cNvPr id="11" name="Group 47"/>
          <p:cNvGrpSpPr/>
          <p:nvPr/>
        </p:nvGrpSpPr>
        <p:grpSpPr bwMode="auto">
          <a:xfrm>
            <a:off x="6623050" y="3362326"/>
            <a:ext cx="2362200" cy="366713"/>
            <a:chOff x="3932" y="2118"/>
            <a:chExt cx="1488" cy="231"/>
          </a:xfrm>
        </p:grpSpPr>
        <p:sp>
          <p:nvSpPr>
            <p:cNvPr id="67622" name="Line 48"/>
            <p:cNvSpPr>
              <a:spLocks noChangeShapeType="1"/>
            </p:cNvSpPr>
            <p:nvPr/>
          </p:nvSpPr>
          <p:spPr bwMode="auto">
            <a:xfrm>
              <a:off x="3932" y="2231"/>
              <a:ext cx="1488" cy="0"/>
            </a:xfrm>
            <a:prstGeom prst="line">
              <a:avLst/>
            </a:prstGeom>
            <a:noFill/>
            <a:ln w="9525">
              <a:solidFill>
                <a:srgbClr val="000000"/>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23" name="Text Box 49"/>
            <p:cNvSpPr txBox="1">
              <a:spLocks noChangeArrowheads="1"/>
            </p:cNvSpPr>
            <p:nvPr/>
          </p:nvSpPr>
          <p:spPr bwMode="auto">
            <a:xfrm>
              <a:off x="4468" y="2118"/>
              <a:ext cx="404" cy="231"/>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zh-CN" altLang="en-US" sz="1800" b="0">
                  <a:solidFill>
                    <a:srgbClr val="040000"/>
                  </a:solidFill>
                  <a:latin typeface="Times New Roman" panose="02020603050405020304" pitchFamily="18" charset="0"/>
                  <a:ea typeface="黑体" panose="02010609060101010101" pitchFamily="2" charset="-122"/>
                </a:rPr>
                <a:t>分组</a:t>
              </a:r>
              <a:endParaRPr lang="zh-CN" altLang="en-US" sz="1800" b="0">
                <a:solidFill>
                  <a:srgbClr val="040000"/>
                </a:solidFill>
                <a:latin typeface="Times New Roman" panose="02020603050405020304" pitchFamily="18" charset="0"/>
                <a:ea typeface="黑体" panose="02010609060101010101" pitchFamily="2" charset="-122"/>
              </a:endParaRPr>
            </a:p>
          </p:txBody>
        </p:sp>
      </p:grpSp>
      <p:sp>
        <p:nvSpPr>
          <p:cNvPr id="383026" name="Rectangle 50"/>
          <p:cNvSpPr>
            <a:spLocks noChangeArrowheads="1"/>
          </p:cNvSpPr>
          <p:nvPr/>
        </p:nvSpPr>
        <p:spPr bwMode="auto">
          <a:xfrm>
            <a:off x="8408988" y="2827338"/>
            <a:ext cx="609600" cy="457200"/>
          </a:xfrm>
          <a:prstGeom prst="rect">
            <a:avLst/>
          </a:prstGeom>
          <a:solidFill>
            <a:srgbClr val="FFFF99"/>
          </a:solidFill>
          <a:ln w="19050">
            <a:solidFill>
              <a:srgbClr val="000000"/>
            </a:solidFill>
            <a:miter lim="800000"/>
          </a:ln>
          <a:effectLst>
            <a:outerShdw dist="17961" dir="2700000" algn="ctr" rotWithShape="0">
              <a:schemeClr val="tx1"/>
            </a:outerShdw>
          </a:effec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lang="zh-CN" altLang="en-US" sz="1800" b="0">
                <a:solidFill>
                  <a:srgbClr val="040000"/>
                </a:solidFill>
                <a:latin typeface="Times New Roman" panose="02020603050405020304" pitchFamily="18" charset="0"/>
                <a:ea typeface="黑体" panose="02010609060101010101" pitchFamily="2" charset="-122"/>
              </a:rPr>
              <a:t>首部</a:t>
            </a:r>
            <a:endParaRPr lang="zh-CN" altLang="en-US" sz="1800" b="0">
              <a:solidFill>
                <a:srgbClr val="040000"/>
              </a:solidFill>
              <a:latin typeface="Times New Roman" panose="02020603050405020304" pitchFamily="18" charset="0"/>
              <a:ea typeface="黑体" panose="02010609060101010101" pitchFamily="2" charset="-122"/>
            </a:endParaRPr>
          </a:p>
        </p:txBody>
      </p:sp>
      <p:grpSp>
        <p:nvGrpSpPr>
          <p:cNvPr id="12" name="Group 51"/>
          <p:cNvGrpSpPr/>
          <p:nvPr/>
        </p:nvGrpSpPr>
        <p:grpSpPr bwMode="auto">
          <a:xfrm>
            <a:off x="5430838" y="2079626"/>
            <a:ext cx="2978150" cy="1204913"/>
            <a:chOff x="3181" y="1310"/>
            <a:chExt cx="1876" cy="759"/>
          </a:xfrm>
        </p:grpSpPr>
        <p:sp>
          <p:nvSpPr>
            <p:cNvPr id="67618" name="Line 52"/>
            <p:cNvSpPr>
              <a:spLocks noChangeShapeType="1"/>
            </p:cNvSpPr>
            <p:nvPr/>
          </p:nvSpPr>
          <p:spPr bwMode="auto">
            <a:xfrm>
              <a:off x="3181" y="1316"/>
              <a:ext cx="762" cy="466"/>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9" name="AutoShape 53"/>
            <p:cNvSpPr>
              <a:spLocks noChangeArrowheads="1"/>
            </p:cNvSpPr>
            <p:nvPr/>
          </p:nvSpPr>
          <p:spPr bwMode="auto">
            <a:xfrm rot="-3420168">
              <a:off x="4045" y="1375"/>
              <a:ext cx="96" cy="288"/>
            </a:xfrm>
            <a:prstGeom prst="downArrow">
              <a:avLst>
                <a:gd name="adj1" fmla="val 50000"/>
                <a:gd name="adj2" fmla="val 75000"/>
              </a:avLst>
            </a:prstGeom>
            <a:solidFill>
              <a:schemeClr val="hlink"/>
            </a:solidFill>
            <a:ln w="9525">
              <a:solidFill>
                <a:srgbClr val="000000"/>
              </a:solidFill>
              <a:miter lim="800000"/>
            </a:ln>
          </p:spPr>
          <p:txBody>
            <a:bodyPr vert="eaVert"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sz="2000">
                <a:latin typeface="Comic Sans MS" panose="030F0702030302020204" pitchFamily="66" charset="0"/>
                <a:ea typeface="黑体" panose="02010609060101010101" pitchFamily="2" charset="-122"/>
              </a:endParaRPr>
            </a:p>
          </p:txBody>
        </p:sp>
        <p:sp>
          <p:nvSpPr>
            <p:cNvPr id="67620" name="Rectangle 54"/>
            <p:cNvSpPr>
              <a:spLocks noChangeArrowheads="1"/>
            </p:cNvSpPr>
            <p:nvPr/>
          </p:nvSpPr>
          <p:spPr bwMode="auto">
            <a:xfrm>
              <a:off x="3947" y="1781"/>
              <a:ext cx="1110" cy="288"/>
            </a:xfrm>
            <a:prstGeom prst="rect">
              <a:avLst/>
            </a:prstGeom>
            <a:solidFill>
              <a:srgbClr val="FFCCCC"/>
            </a:solidFill>
            <a:ln w="19050">
              <a:solidFill>
                <a:srgbClr val="000000"/>
              </a:solidFill>
              <a:miter lim="800000"/>
            </a:ln>
            <a:effectLst>
              <a:outerShdw dist="17961" dir="2700000" algn="ctr" rotWithShape="0">
                <a:schemeClr val="tx1"/>
              </a:outerShdw>
            </a:effec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lang="zh-CN" altLang="en-US" sz="1800" b="0">
                  <a:solidFill>
                    <a:srgbClr val="040000"/>
                  </a:solidFill>
                  <a:latin typeface="Times New Roman" panose="02020603050405020304" pitchFamily="18" charset="0"/>
                  <a:ea typeface="黑体" panose="02010609060101010101" pitchFamily="2" charset="-122"/>
                </a:rPr>
                <a:t>数    据</a:t>
              </a:r>
              <a:endParaRPr lang="zh-CN" altLang="en-US" sz="1800" b="0">
                <a:solidFill>
                  <a:srgbClr val="040000"/>
                </a:solidFill>
                <a:latin typeface="Times New Roman" panose="02020603050405020304" pitchFamily="18" charset="0"/>
                <a:ea typeface="黑体" panose="02010609060101010101" pitchFamily="2" charset="-122"/>
              </a:endParaRPr>
            </a:p>
          </p:txBody>
        </p:sp>
        <p:sp>
          <p:nvSpPr>
            <p:cNvPr id="67621" name="Line 55"/>
            <p:cNvSpPr>
              <a:spLocks noChangeShapeType="1"/>
            </p:cNvSpPr>
            <p:nvPr/>
          </p:nvSpPr>
          <p:spPr bwMode="auto">
            <a:xfrm>
              <a:off x="4293" y="1310"/>
              <a:ext cx="751" cy="472"/>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83032" name="AutoShape 56"/>
          <p:cNvSpPr>
            <a:spLocks noChangeArrowheads="1"/>
          </p:cNvSpPr>
          <p:nvPr/>
        </p:nvSpPr>
        <p:spPr bwMode="auto">
          <a:xfrm>
            <a:off x="2055813" y="3716338"/>
            <a:ext cx="762000" cy="838200"/>
          </a:xfrm>
          <a:prstGeom prst="downArrow">
            <a:avLst>
              <a:gd name="adj1" fmla="val 50000"/>
              <a:gd name="adj2" fmla="val 27500"/>
            </a:avLst>
          </a:prstGeom>
          <a:solidFill>
            <a:srgbClr val="3399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lang="zh-CN" altLang="en-US" b="0">
                <a:latin typeface="Times New Roman" panose="02020603050405020304" pitchFamily="18" charset="0"/>
                <a:ea typeface="黑体" panose="02010609060101010101" pitchFamily="2" charset="-122"/>
              </a:rPr>
              <a:t>发</a:t>
            </a:r>
            <a:endParaRPr lang="zh-CN" altLang="en-US" b="0">
              <a:latin typeface="Times New Roman" panose="02020603050405020304" pitchFamily="18" charset="0"/>
              <a:ea typeface="黑体" panose="02010609060101010101" pitchFamily="2" charset="-122"/>
            </a:endParaRPr>
          </a:p>
          <a:p>
            <a:pPr algn="ctr" eaLnBrk="1" latinLnBrk="0" hangingPunct="1"/>
            <a:r>
              <a:rPr lang="zh-CN" altLang="en-US" b="0">
                <a:latin typeface="Times New Roman" panose="02020603050405020304" pitchFamily="18" charset="0"/>
                <a:ea typeface="黑体" panose="02010609060101010101" pitchFamily="2" charset="-122"/>
              </a:rPr>
              <a:t>送</a:t>
            </a:r>
            <a:endParaRPr lang="zh-CN" altLang="en-US" b="0">
              <a:latin typeface="Times New Roman" panose="02020603050405020304" pitchFamily="18" charset="0"/>
              <a:ea typeface="黑体" panose="02010609060101010101" pitchFamily="2" charset="-122"/>
            </a:endParaRPr>
          </a:p>
        </p:txBody>
      </p:sp>
      <p:sp>
        <p:nvSpPr>
          <p:cNvPr id="383033" name="AutoShape 57"/>
          <p:cNvSpPr>
            <a:spLocks noChangeArrowheads="1"/>
          </p:cNvSpPr>
          <p:nvPr/>
        </p:nvSpPr>
        <p:spPr bwMode="auto">
          <a:xfrm>
            <a:off x="4838700" y="3716338"/>
            <a:ext cx="762000" cy="838200"/>
          </a:xfrm>
          <a:prstGeom prst="downArrow">
            <a:avLst>
              <a:gd name="adj1" fmla="val 50000"/>
              <a:gd name="adj2" fmla="val 27500"/>
            </a:avLst>
          </a:prstGeom>
          <a:solidFill>
            <a:srgbClr val="3399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lang="zh-CN" altLang="en-US" b="0">
                <a:latin typeface="Times New Roman" panose="02020603050405020304" pitchFamily="18" charset="0"/>
                <a:ea typeface="黑体" panose="02010609060101010101" pitchFamily="2" charset="-122"/>
              </a:rPr>
              <a:t>发</a:t>
            </a:r>
            <a:endParaRPr lang="zh-CN" altLang="en-US" b="0">
              <a:latin typeface="Times New Roman" panose="02020603050405020304" pitchFamily="18" charset="0"/>
              <a:ea typeface="黑体" panose="02010609060101010101" pitchFamily="2" charset="-122"/>
            </a:endParaRPr>
          </a:p>
          <a:p>
            <a:pPr algn="ctr" eaLnBrk="1" latinLnBrk="0" hangingPunct="1"/>
            <a:r>
              <a:rPr lang="zh-CN" altLang="en-US" b="0">
                <a:latin typeface="Times New Roman" panose="02020603050405020304" pitchFamily="18" charset="0"/>
                <a:ea typeface="黑体" panose="02010609060101010101" pitchFamily="2" charset="-122"/>
              </a:rPr>
              <a:t>送</a:t>
            </a:r>
            <a:endParaRPr lang="zh-CN" altLang="en-US" b="0">
              <a:latin typeface="Times New Roman" panose="02020603050405020304" pitchFamily="18" charset="0"/>
              <a:ea typeface="黑体" panose="02010609060101010101" pitchFamily="2" charset="-122"/>
            </a:endParaRPr>
          </a:p>
        </p:txBody>
      </p:sp>
      <p:grpSp>
        <p:nvGrpSpPr>
          <p:cNvPr id="13" name="Group 58"/>
          <p:cNvGrpSpPr/>
          <p:nvPr/>
        </p:nvGrpSpPr>
        <p:grpSpPr bwMode="auto">
          <a:xfrm>
            <a:off x="7431089" y="3335339"/>
            <a:ext cx="2058987" cy="1246187"/>
            <a:chOff x="4441" y="2101"/>
            <a:chExt cx="1297" cy="785"/>
          </a:xfrm>
        </p:grpSpPr>
        <p:grpSp>
          <p:nvGrpSpPr>
            <p:cNvPr id="67614" name="Group 59"/>
            <p:cNvGrpSpPr/>
            <p:nvPr/>
          </p:nvGrpSpPr>
          <p:grpSpPr bwMode="auto">
            <a:xfrm>
              <a:off x="5239" y="2101"/>
              <a:ext cx="499" cy="532"/>
              <a:chOff x="5239" y="2101"/>
              <a:chExt cx="499" cy="532"/>
            </a:xfrm>
          </p:grpSpPr>
          <p:sp>
            <p:nvSpPr>
              <p:cNvPr id="67616" name="Line 60"/>
              <p:cNvSpPr>
                <a:spLocks noChangeShapeType="1"/>
              </p:cNvSpPr>
              <p:nvPr/>
            </p:nvSpPr>
            <p:spPr bwMode="auto">
              <a:xfrm flipV="1">
                <a:off x="5443" y="2101"/>
                <a:ext cx="0" cy="192"/>
              </a:xfrm>
              <a:prstGeom prst="line">
                <a:avLst/>
              </a:prstGeom>
              <a:noFill/>
              <a:ln w="9525">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7" name="Text Box 61"/>
              <p:cNvSpPr txBox="1">
                <a:spLocks noChangeArrowheads="1"/>
              </p:cNvSpPr>
              <p:nvPr/>
            </p:nvSpPr>
            <p:spPr bwMode="auto">
              <a:xfrm>
                <a:off x="5239" y="2296"/>
                <a:ext cx="499"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lnSpc>
                    <a:spcPct val="80000"/>
                  </a:lnSpc>
                </a:pPr>
                <a:r>
                  <a:rPr lang="zh-CN" altLang="en-US" sz="1800" b="0">
                    <a:solidFill>
                      <a:srgbClr val="040000"/>
                    </a:solidFill>
                    <a:latin typeface="Times New Roman" panose="02020603050405020304" pitchFamily="18" charset="0"/>
                    <a:ea typeface="黑体" panose="02010609060101010101" pitchFamily="2" charset="-122"/>
                  </a:rPr>
                  <a:t>发送</a:t>
                </a:r>
                <a:endParaRPr lang="zh-CN" altLang="en-US" sz="1800" b="0">
                  <a:solidFill>
                    <a:srgbClr val="040000"/>
                  </a:solidFill>
                  <a:latin typeface="Times New Roman" panose="02020603050405020304" pitchFamily="18" charset="0"/>
                  <a:ea typeface="黑体" panose="02010609060101010101" pitchFamily="2" charset="-122"/>
                </a:endParaRPr>
              </a:p>
              <a:p>
                <a:pPr eaLnBrk="1" latinLnBrk="0" hangingPunct="1">
                  <a:lnSpc>
                    <a:spcPct val="80000"/>
                  </a:lnSpc>
                </a:pPr>
                <a:r>
                  <a:rPr lang="zh-CN" altLang="en-US" sz="1800" b="0">
                    <a:solidFill>
                      <a:srgbClr val="040000"/>
                    </a:solidFill>
                    <a:latin typeface="Times New Roman" panose="02020603050405020304" pitchFamily="18" charset="0"/>
                    <a:ea typeface="黑体" panose="02010609060101010101" pitchFamily="2" charset="-122"/>
                  </a:rPr>
                  <a:t>在前</a:t>
                </a:r>
                <a:endParaRPr lang="zh-CN" altLang="en-US" sz="1800" b="0">
                  <a:solidFill>
                    <a:srgbClr val="040000"/>
                  </a:solidFill>
                  <a:latin typeface="Times New Roman" panose="02020603050405020304" pitchFamily="18" charset="0"/>
                  <a:ea typeface="黑体" panose="02010609060101010101" pitchFamily="2" charset="-122"/>
                </a:endParaRPr>
              </a:p>
            </p:txBody>
          </p:sp>
        </p:grpSp>
        <p:sp>
          <p:nvSpPr>
            <p:cNvPr id="67615" name="AutoShape 62"/>
            <p:cNvSpPr>
              <a:spLocks noChangeArrowheads="1"/>
            </p:cNvSpPr>
            <p:nvPr/>
          </p:nvSpPr>
          <p:spPr bwMode="auto">
            <a:xfrm>
              <a:off x="4441" y="2358"/>
              <a:ext cx="480" cy="528"/>
            </a:xfrm>
            <a:prstGeom prst="downArrow">
              <a:avLst>
                <a:gd name="adj1" fmla="val 50000"/>
                <a:gd name="adj2" fmla="val 27500"/>
              </a:avLst>
            </a:prstGeom>
            <a:solidFill>
              <a:srgbClr val="3399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lang="zh-CN" altLang="en-US" b="0">
                  <a:latin typeface="Times New Roman" panose="02020603050405020304" pitchFamily="18" charset="0"/>
                  <a:ea typeface="黑体" panose="02010609060101010101" pitchFamily="2" charset="-122"/>
                </a:rPr>
                <a:t>发</a:t>
              </a:r>
              <a:endParaRPr lang="zh-CN" altLang="en-US" b="0">
                <a:latin typeface="Times New Roman" panose="02020603050405020304" pitchFamily="18" charset="0"/>
                <a:ea typeface="黑体" panose="02010609060101010101" pitchFamily="2" charset="-122"/>
              </a:endParaRPr>
            </a:p>
            <a:p>
              <a:pPr algn="ctr" eaLnBrk="1" latinLnBrk="0" hangingPunct="1"/>
              <a:r>
                <a:rPr lang="zh-CN" altLang="en-US" b="0">
                  <a:latin typeface="Times New Roman" panose="02020603050405020304" pitchFamily="18" charset="0"/>
                  <a:ea typeface="黑体" panose="02010609060101010101" pitchFamily="2" charset="-122"/>
                </a:rPr>
                <a:t>送</a:t>
              </a:r>
              <a:endParaRPr lang="zh-CN" altLang="en-US" b="0">
                <a:latin typeface="Times New Roman" panose="02020603050405020304" pitchFamily="18" charset="0"/>
                <a:ea typeface="黑体" panose="02010609060101010101" pitchFamily="2" charset="-122"/>
              </a:endParaRPr>
            </a:p>
          </p:txBody>
        </p:sp>
      </p:grpSp>
      <p:sp>
        <p:nvSpPr>
          <p:cNvPr id="383039" name="Text Box 63"/>
          <p:cNvSpPr txBox="1">
            <a:spLocks noChangeArrowheads="1"/>
          </p:cNvSpPr>
          <p:nvPr/>
        </p:nvSpPr>
        <p:spPr bwMode="auto">
          <a:xfrm>
            <a:off x="381000" y="5373688"/>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zh-CN" altLang="en-US" b="0">
                <a:solidFill>
                  <a:srgbClr val="040000"/>
                </a:solidFill>
                <a:latin typeface="Times New Roman" panose="02020603050405020304" pitchFamily="18" charset="0"/>
                <a:ea typeface="黑体" panose="02010609060101010101" pitchFamily="2" charset="-122"/>
              </a:rPr>
              <a:t>接收端</a:t>
            </a:r>
            <a:endParaRPr lang="zh-CN" altLang="en-US" b="0">
              <a:solidFill>
                <a:srgbClr val="040000"/>
              </a:solidFill>
              <a:latin typeface="Times New Roman" panose="02020603050405020304" pitchFamily="18" charset="0"/>
              <a:ea typeface="黑体" panose="02010609060101010101" pitchFamily="2" charset="-122"/>
            </a:endParaRPr>
          </a:p>
        </p:txBody>
      </p:sp>
      <p:sp>
        <p:nvSpPr>
          <p:cNvPr id="383040" name="Rectangle 64"/>
          <p:cNvSpPr>
            <a:spLocks noChangeArrowheads="1"/>
          </p:cNvSpPr>
          <p:nvPr/>
        </p:nvSpPr>
        <p:spPr bwMode="auto">
          <a:xfrm>
            <a:off x="1390651" y="4729163"/>
            <a:ext cx="1762125" cy="457200"/>
          </a:xfrm>
          <a:prstGeom prst="rect">
            <a:avLst/>
          </a:prstGeom>
          <a:solidFill>
            <a:srgbClr val="FFCCCC"/>
          </a:solidFill>
          <a:ln w="19050">
            <a:solidFill>
              <a:srgbClr val="000000"/>
            </a:solidFill>
            <a:miter lim="800000"/>
          </a:ln>
          <a:effectLst>
            <a:outerShdw dist="17961" dir="2700000" algn="ctr" rotWithShape="0">
              <a:schemeClr val="tx1"/>
            </a:outerShdw>
          </a:effec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lang="zh-CN" altLang="en-US" sz="1800" b="0">
                <a:solidFill>
                  <a:srgbClr val="040000"/>
                </a:solidFill>
                <a:latin typeface="Times New Roman" panose="02020603050405020304" pitchFamily="18" charset="0"/>
                <a:ea typeface="黑体" panose="02010609060101010101" pitchFamily="2" charset="-122"/>
              </a:rPr>
              <a:t>数    据</a:t>
            </a:r>
            <a:endParaRPr lang="zh-CN" altLang="en-US" sz="1800" b="0">
              <a:solidFill>
                <a:srgbClr val="040000"/>
              </a:solidFill>
              <a:latin typeface="Times New Roman" panose="02020603050405020304" pitchFamily="18" charset="0"/>
              <a:ea typeface="黑体" panose="02010609060101010101" pitchFamily="2" charset="-122"/>
            </a:endParaRPr>
          </a:p>
        </p:txBody>
      </p:sp>
      <p:sp>
        <p:nvSpPr>
          <p:cNvPr id="383041" name="Rectangle 65"/>
          <p:cNvSpPr>
            <a:spLocks noChangeArrowheads="1"/>
          </p:cNvSpPr>
          <p:nvPr/>
        </p:nvSpPr>
        <p:spPr bwMode="auto">
          <a:xfrm>
            <a:off x="3152775" y="4729163"/>
            <a:ext cx="609600" cy="457200"/>
          </a:xfrm>
          <a:prstGeom prst="rect">
            <a:avLst/>
          </a:prstGeom>
          <a:solidFill>
            <a:srgbClr val="FFFF99"/>
          </a:solidFill>
          <a:ln w="19050">
            <a:solidFill>
              <a:srgbClr val="000000"/>
            </a:solidFill>
            <a:miter lim="800000"/>
          </a:ln>
          <a:effectLst>
            <a:outerShdw dist="17961" dir="2700000" algn="ctr" rotWithShape="0">
              <a:schemeClr val="tx1"/>
            </a:outerShdw>
          </a:effec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lang="zh-CN" altLang="en-US" sz="1800" b="0">
                <a:solidFill>
                  <a:srgbClr val="040000"/>
                </a:solidFill>
                <a:latin typeface="Times New Roman" panose="02020603050405020304" pitchFamily="18" charset="0"/>
                <a:ea typeface="黑体" panose="02010609060101010101" pitchFamily="2" charset="-122"/>
              </a:rPr>
              <a:t>首部</a:t>
            </a:r>
            <a:endParaRPr lang="zh-CN" altLang="en-US" sz="1800" b="0">
              <a:solidFill>
                <a:srgbClr val="040000"/>
              </a:solidFill>
              <a:latin typeface="Times New Roman" panose="02020603050405020304" pitchFamily="18" charset="0"/>
              <a:ea typeface="黑体" panose="02010609060101010101" pitchFamily="2" charset="-122"/>
            </a:endParaRPr>
          </a:p>
        </p:txBody>
      </p:sp>
      <p:sp>
        <p:nvSpPr>
          <p:cNvPr id="383042" name="Rectangle 66"/>
          <p:cNvSpPr>
            <a:spLocks noChangeArrowheads="1"/>
          </p:cNvSpPr>
          <p:nvPr/>
        </p:nvSpPr>
        <p:spPr bwMode="auto">
          <a:xfrm>
            <a:off x="4054476" y="4729163"/>
            <a:ext cx="1762125" cy="457200"/>
          </a:xfrm>
          <a:prstGeom prst="rect">
            <a:avLst/>
          </a:prstGeom>
          <a:solidFill>
            <a:srgbClr val="FFCCCC"/>
          </a:solidFill>
          <a:ln w="19050">
            <a:solidFill>
              <a:srgbClr val="000000"/>
            </a:solidFill>
            <a:miter lim="800000"/>
          </a:ln>
          <a:effectLst>
            <a:outerShdw dist="17961" dir="2700000" algn="ctr" rotWithShape="0">
              <a:schemeClr val="tx1"/>
            </a:outerShdw>
          </a:effec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lang="zh-CN" altLang="en-US" sz="1800" b="0">
                <a:solidFill>
                  <a:srgbClr val="040000"/>
                </a:solidFill>
                <a:latin typeface="Times New Roman" panose="02020603050405020304" pitchFamily="18" charset="0"/>
                <a:ea typeface="黑体" panose="02010609060101010101" pitchFamily="2" charset="-122"/>
              </a:rPr>
              <a:t>数    据</a:t>
            </a:r>
            <a:endParaRPr lang="zh-CN" altLang="en-US" sz="1800" b="0">
              <a:solidFill>
                <a:srgbClr val="040000"/>
              </a:solidFill>
              <a:latin typeface="Times New Roman" panose="02020603050405020304" pitchFamily="18" charset="0"/>
              <a:ea typeface="黑体" panose="02010609060101010101" pitchFamily="2" charset="-122"/>
            </a:endParaRPr>
          </a:p>
        </p:txBody>
      </p:sp>
      <p:sp>
        <p:nvSpPr>
          <p:cNvPr id="383043" name="Rectangle 67"/>
          <p:cNvSpPr>
            <a:spLocks noChangeArrowheads="1"/>
          </p:cNvSpPr>
          <p:nvPr/>
        </p:nvSpPr>
        <p:spPr bwMode="auto">
          <a:xfrm>
            <a:off x="5816600" y="4729163"/>
            <a:ext cx="609600" cy="457200"/>
          </a:xfrm>
          <a:prstGeom prst="rect">
            <a:avLst/>
          </a:prstGeom>
          <a:solidFill>
            <a:srgbClr val="FFFF99"/>
          </a:solidFill>
          <a:ln w="19050">
            <a:solidFill>
              <a:srgbClr val="000000"/>
            </a:solidFill>
            <a:miter lim="800000"/>
          </a:ln>
          <a:effectLst>
            <a:outerShdw dist="17961" dir="2700000" algn="ctr" rotWithShape="0">
              <a:schemeClr val="tx1"/>
            </a:outerShdw>
          </a:effec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lang="zh-CN" altLang="en-US" sz="1800" b="0">
                <a:solidFill>
                  <a:srgbClr val="040000"/>
                </a:solidFill>
                <a:latin typeface="Times New Roman" panose="02020603050405020304" pitchFamily="18" charset="0"/>
                <a:ea typeface="黑体" panose="02010609060101010101" pitchFamily="2" charset="-122"/>
              </a:rPr>
              <a:t>首部</a:t>
            </a:r>
            <a:endParaRPr lang="zh-CN" altLang="en-US" sz="1800" b="0">
              <a:solidFill>
                <a:srgbClr val="040000"/>
              </a:solidFill>
              <a:latin typeface="Times New Roman" panose="02020603050405020304" pitchFamily="18" charset="0"/>
              <a:ea typeface="黑体" panose="02010609060101010101" pitchFamily="2" charset="-122"/>
            </a:endParaRPr>
          </a:p>
        </p:txBody>
      </p:sp>
      <p:sp>
        <p:nvSpPr>
          <p:cNvPr id="383044" name="Rectangle 68"/>
          <p:cNvSpPr>
            <a:spLocks noChangeArrowheads="1"/>
          </p:cNvSpPr>
          <p:nvPr/>
        </p:nvSpPr>
        <p:spPr bwMode="auto">
          <a:xfrm>
            <a:off x="6646864" y="4729163"/>
            <a:ext cx="1762125" cy="457200"/>
          </a:xfrm>
          <a:prstGeom prst="rect">
            <a:avLst/>
          </a:prstGeom>
          <a:solidFill>
            <a:srgbClr val="FFCCCC"/>
          </a:solidFill>
          <a:ln w="19050">
            <a:solidFill>
              <a:srgbClr val="000000"/>
            </a:solidFill>
            <a:miter lim="800000"/>
          </a:ln>
          <a:effectLst>
            <a:outerShdw dist="17961" dir="2700000" algn="ctr" rotWithShape="0">
              <a:schemeClr val="tx1"/>
            </a:outerShdw>
          </a:effec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lang="zh-CN" altLang="en-US" sz="1800" b="0">
                <a:solidFill>
                  <a:srgbClr val="040000"/>
                </a:solidFill>
                <a:latin typeface="Times New Roman" panose="02020603050405020304" pitchFamily="18" charset="0"/>
                <a:ea typeface="黑体" panose="02010609060101010101" pitchFamily="2" charset="-122"/>
              </a:rPr>
              <a:t>数    据</a:t>
            </a:r>
            <a:endParaRPr lang="zh-CN" altLang="en-US" sz="1800" b="0">
              <a:solidFill>
                <a:srgbClr val="040000"/>
              </a:solidFill>
              <a:latin typeface="Times New Roman" panose="02020603050405020304" pitchFamily="18" charset="0"/>
              <a:ea typeface="黑体" panose="02010609060101010101" pitchFamily="2" charset="-122"/>
            </a:endParaRPr>
          </a:p>
        </p:txBody>
      </p:sp>
      <p:sp>
        <p:nvSpPr>
          <p:cNvPr id="383045" name="Rectangle 69"/>
          <p:cNvSpPr>
            <a:spLocks noChangeArrowheads="1"/>
          </p:cNvSpPr>
          <p:nvPr/>
        </p:nvSpPr>
        <p:spPr bwMode="auto">
          <a:xfrm>
            <a:off x="8408988" y="4729163"/>
            <a:ext cx="609600" cy="457200"/>
          </a:xfrm>
          <a:prstGeom prst="rect">
            <a:avLst/>
          </a:prstGeom>
          <a:solidFill>
            <a:srgbClr val="FFFF99"/>
          </a:solidFill>
          <a:ln w="19050">
            <a:solidFill>
              <a:srgbClr val="000000"/>
            </a:solidFill>
            <a:miter lim="800000"/>
          </a:ln>
          <a:effectLst>
            <a:outerShdw dist="17961" dir="2700000" algn="ctr" rotWithShape="0">
              <a:schemeClr val="tx1"/>
            </a:outerShdw>
          </a:effec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lang="zh-CN" altLang="en-US" sz="1800" b="0">
                <a:solidFill>
                  <a:srgbClr val="040000"/>
                </a:solidFill>
                <a:latin typeface="Times New Roman" panose="02020603050405020304" pitchFamily="18" charset="0"/>
                <a:ea typeface="黑体" panose="02010609060101010101" pitchFamily="2" charset="-122"/>
              </a:rPr>
              <a:t>首部</a:t>
            </a:r>
            <a:endParaRPr lang="zh-CN" altLang="en-US" sz="1800" b="0">
              <a:solidFill>
                <a:srgbClr val="040000"/>
              </a:solidFill>
              <a:latin typeface="Times New Roman" panose="02020603050405020304" pitchFamily="18" charset="0"/>
              <a:ea typeface="黑体" panose="02010609060101010101" pitchFamily="2" charset="-122"/>
            </a:endParaRPr>
          </a:p>
        </p:txBody>
      </p:sp>
      <p:sp>
        <p:nvSpPr>
          <p:cNvPr id="383046" name="Rectangle 70"/>
          <p:cNvSpPr>
            <a:spLocks noChangeArrowheads="1"/>
          </p:cNvSpPr>
          <p:nvPr/>
        </p:nvSpPr>
        <p:spPr bwMode="auto">
          <a:xfrm>
            <a:off x="1928813" y="6021388"/>
            <a:ext cx="5294312" cy="457200"/>
          </a:xfrm>
          <a:prstGeom prst="rect">
            <a:avLst/>
          </a:prstGeom>
          <a:solidFill>
            <a:srgbClr val="FFCCCC"/>
          </a:solidFill>
          <a:ln w="19050">
            <a:solidFill>
              <a:srgbClr val="000000"/>
            </a:solidFill>
            <a:miter lim="800000"/>
          </a:ln>
          <a:effectLst>
            <a:outerShdw dist="17961" dir="2700000" algn="ctr" rotWithShape="0">
              <a:schemeClr val="tx1"/>
            </a:outerShdw>
          </a:effectLst>
        </p:spPr>
        <p:txBody>
          <a:bodyPr wrap="none" anchor="ctr"/>
          <a:lstStyle/>
          <a:p>
            <a:pPr algn="ctr" latinLnBrk="0">
              <a:defRPr/>
            </a:pPr>
            <a:r>
              <a:rPr lang="en-US" altLang="zh-CN" sz="2000">
                <a:solidFill>
                  <a:srgbClr val="000000"/>
                </a:solidFill>
                <a:effectLst>
                  <a:outerShdw blurRad="38100" dist="38100" dir="2700000" algn="tl">
                    <a:srgbClr val="FFFFFF"/>
                  </a:outerShdw>
                </a:effectLst>
                <a:latin typeface="Tahoma" panose="020B0604030504040204" pitchFamily="34" charset="0"/>
                <a:ea typeface="黑体" panose="02010609060101010101" pitchFamily="2" charset="-122"/>
              </a:rPr>
              <a:t>11010011101 •</a:t>
            </a:r>
            <a:r>
              <a:rPr lang="en-US" altLang="zh-CN" sz="800">
                <a:solidFill>
                  <a:srgbClr val="000000"/>
                </a:solidFill>
                <a:effectLst>
                  <a:outerShdw blurRad="38100" dist="38100" dir="2700000" algn="tl">
                    <a:srgbClr val="FFFFFF"/>
                  </a:outerShdw>
                </a:effectLst>
                <a:latin typeface="Tahoma" panose="020B0604030504040204" pitchFamily="34" charset="0"/>
                <a:ea typeface="黑体" panose="02010609060101010101" pitchFamily="2" charset="-122"/>
              </a:rPr>
              <a:t> </a:t>
            </a:r>
            <a:r>
              <a:rPr lang="en-US" altLang="zh-CN" sz="2000">
                <a:solidFill>
                  <a:srgbClr val="000000"/>
                </a:solidFill>
                <a:effectLst>
                  <a:outerShdw blurRad="38100" dist="38100" dir="2700000" algn="tl">
                    <a:srgbClr val="FFFFFF"/>
                  </a:outerShdw>
                </a:effectLst>
                <a:latin typeface="Tahoma" panose="020B0604030504040204" pitchFamily="34" charset="0"/>
                <a:ea typeface="黑体" panose="02010609060101010101" pitchFamily="2" charset="-122"/>
              </a:rPr>
              <a:t> • • • • • • •   00101001110</a:t>
            </a:r>
            <a:endParaRPr lang="en-US" altLang="zh-CN" sz="2000">
              <a:solidFill>
                <a:srgbClr val="000000"/>
              </a:solidFill>
              <a:effectLst>
                <a:outerShdw blurRad="38100" dist="38100" dir="2700000" algn="tl">
                  <a:srgbClr val="FFFFFF"/>
                </a:outerShdw>
              </a:effectLst>
              <a:latin typeface="Tahoma" panose="020B0604030504040204" pitchFamily="34" charset="0"/>
              <a:ea typeface="黑体" panose="02010609060101010101" pitchFamily="2"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2997">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82997">
                                            <p:txEl>
                                              <p:pRg st="1" end="1"/>
                                            </p:txEl>
                                          </p:spTgt>
                                        </p:tgtEl>
                                        <p:attrNameLst>
                                          <p:attrName>style.visibility</p:attrName>
                                        </p:attrNameLst>
                                      </p:cBhvr>
                                      <p:to>
                                        <p:strVal val="visible"/>
                                      </p:to>
                                    </p:set>
                                  </p:childTnLst>
                                </p:cTn>
                              </p:par>
                            </p:childTnLst>
                          </p:cTn>
                        </p:par>
                        <p:par>
                          <p:cTn id="14" fill="hold">
                            <p:stCondLst>
                              <p:cond delay="0"/>
                            </p:stCondLst>
                            <p:childTnLst>
                              <p:par>
                                <p:cTn id="15" presetID="22" presetClass="entr" presetSubtype="1"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1000"/>
                                        <p:tgtEl>
                                          <p:spTgt spid="12"/>
                                        </p:tgtEl>
                                      </p:cBhvr>
                                    </p:animEffect>
                                  </p:childTnLst>
                                </p:cTn>
                              </p:par>
                            </p:childTnLst>
                          </p:cTn>
                        </p:par>
                        <p:par>
                          <p:cTn id="18" fill="hold">
                            <p:stCondLst>
                              <p:cond delay="1000"/>
                            </p:stCondLst>
                            <p:childTnLst>
                              <p:par>
                                <p:cTn id="19" presetID="1" presetClass="entr" presetSubtype="0" fill="hold" grpId="0" nodeType="afterEffect">
                                  <p:stCondLst>
                                    <p:cond delay="1000"/>
                                  </p:stCondLst>
                                  <p:childTnLst>
                                    <p:set>
                                      <p:cBhvr>
                                        <p:cTn id="20" dur="1" fill="hold">
                                          <p:stCondLst>
                                            <p:cond delay="0"/>
                                          </p:stCondLst>
                                        </p:cTn>
                                        <p:tgtEl>
                                          <p:spTgt spid="383026"/>
                                        </p:tgtEl>
                                        <p:attrNameLst>
                                          <p:attrName>style.visibility</p:attrName>
                                        </p:attrNameLst>
                                      </p:cBhvr>
                                      <p:to>
                                        <p:strVal val="visible"/>
                                      </p:to>
                                    </p:set>
                                  </p:childTnLst>
                                </p:cTn>
                              </p:par>
                            </p:childTnLst>
                          </p:cTn>
                        </p:par>
                        <p:par>
                          <p:cTn id="21" fill="hold">
                            <p:stCondLst>
                              <p:cond delay="2000"/>
                            </p:stCondLst>
                            <p:childTnLst>
                              <p:par>
                                <p:cTn id="22" presetID="1" presetClass="entr" presetSubtype="0"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par>
                          <p:cTn id="24" fill="hold">
                            <p:stCondLst>
                              <p:cond delay="2000"/>
                            </p:stCondLst>
                            <p:childTnLst>
                              <p:par>
                                <p:cTn id="25" presetID="22" presetClass="entr" presetSubtype="1" fill="hold" nodeType="afterEffect">
                                  <p:stCondLst>
                                    <p:cond delay="100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1000"/>
                                        <p:tgtEl>
                                          <p:spTgt spid="10"/>
                                        </p:tgtEl>
                                      </p:cBhvr>
                                    </p:animEffect>
                                  </p:childTnLst>
                                </p:cTn>
                              </p:par>
                            </p:childTnLst>
                          </p:cTn>
                        </p:par>
                        <p:par>
                          <p:cTn id="28" fill="hold">
                            <p:stCondLst>
                              <p:cond delay="4000"/>
                            </p:stCondLst>
                            <p:childTnLst>
                              <p:par>
                                <p:cTn id="29" presetID="1" presetClass="entr" presetSubtype="0" fill="hold" grpId="0" nodeType="afterEffect">
                                  <p:stCondLst>
                                    <p:cond delay="1000"/>
                                  </p:stCondLst>
                                  <p:childTnLst>
                                    <p:set>
                                      <p:cBhvr>
                                        <p:cTn id="30" dur="1" fill="hold">
                                          <p:stCondLst>
                                            <p:cond delay="0"/>
                                          </p:stCondLst>
                                        </p:cTn>
                                        <p:tgtEl>
                                          <p:spTgt spid="383022"/>
                                        </p:tgtEl>
                                        <p:attrNameLst>
                                          <p:attrName>style.visibility</p:attrName>
                                        </p:attrNameLst>
                                      </p:cBhvr>
                                      <p:to>
                                        <p:strVal val="visible"/>
                                      </p:to>
                                    </p:set>
                                  </p:childTnLst>
                                </p:cTn>
                              </p:par>
                            </p:childTnLst>
                          </p:cTn>
                        </p:par>
                        <p:par>
                          <p:cTn id="31" fill="hold">
                            <p:stCondLst>
                              <p:cond delay="5000"/>
                            </p:stCondLst>
                            <p:childTnLst>
                              <p:par>
                                <p:cTn id="32" presetID="1" presetClass="entr" presetSubtype="0" fill="hold" nodeType="after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par>
                          <p:cTn id="34" fill="hold">
                            <p:stCondLst>
                              <p:cond delay="5000"/>
                            </p:stCondLst>
                            <p:childTnLst>
                              <p:par>
                                <p:cTn id="35" presetID="22" presetClass="entr" presetSubtype="1" fill="hold" nodeType="afterEffect">
                                  <p:stCondLst>
                                    <p:cond delay="1000"/>
                                  </p:stCondLst>
                                  <p:childTnLst>
                                    <p:set>
                                      <p:cBhvr>
                                        <p:cTn id="36" dur="1" fill="hold">
                                          <p:stCondLst>
                                            <p:cond delay="0"/>
                                          </p:stCondLst>
                                        </p:cTn>
                                        <p:tgtEl>
                                          <p:spTgt spid="6"/>
                                        </p:tgtEl>
                                        <p:attrNameLst>
                                          <p:attrName>style.visibility</p:attrName>
                                        </p:attrNameLst>
                                      </p:cBhvr>
                                      <p:to>
                                        <p:strVal val="visible"/>
                                      </p:to>
                                    </p:set>
                                    <p:animEffect transition="in" filter="wipe(up)">
                                      <p:cBhvr>
                                        <p:cTn id="37" dur="1000"/>
                                        <p:tgtEl>
                                          <p:spTgt spid="6"/>
                                        </p:tgtEl>
                                      </p:cBhvr>
                                    </p:animEffect>
                                  </p:childTnLst>
                                </p:cTn>
                              </p:par>
                            </p:childTnLst>
                          </p:cTn>
                        </p:par>
                        <p:par>
                          <p:cTn id="38" fill="hold">
                            <p:stCondLst>
                              <p:cond delay="7000"/>
                            </p:stCondLst>
                            <p:childTnLst>
                              <p:par>
                                <p:cTn id="39" presetID="1" presetClass="entr" presetSubtype="0" fill="hold" grpId="0" nodeType="afterEffect">
                                  <p:stCondLst>
                                    <p:cond delay="1000"/>
                                  </p:stCondLst>
                                  <p:childTnLst>
                                    <p:set>
                                      <p:cBhvr>
                                        <p:cTn id="40" dur="1" fill="hold">
                                          <p:stCondLst>
                                            <p:cond delay="0"/>
                                          </p:stCondLst>
                                        </p:cTn>
                                        <p:tgtEl>
                                          <p:spTgt spid="383013"/>
                                        </p:tgtEl>
                                        <p:attrNameLst>
                                          <p:attrName>style.visibility</p:attrName>
                                        </p:attrNameLst>
                                      </p:cBhvr>
                                      <p:to>
                                        <p:strVal val="visible"/>
                                      </p:to>
                                    </p:set>
                                  </p:childTnLst>
                                </p:cTn>
                              </p:par>
                            </p:childTnLst>
                          </p:cTn>
                        </p:par>
                        <p:par>
                          <p:cTn id="41" fill="hold">
                            <p:stCondLst>
                              <p:cond delay="8000"/>
                            </p:stCondLst>
                            <p:childTnLst>
                              <p:par>
                                <p:cTn id="42" presetID="1" presetClass="entr" presetSubtype="0"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82997">
                                            <p:txEl>
                                              <p:pRg st="2" end="2"/>
                                            </p:txEl>
                                          </p:spTgt>
                                        </p:tgtEl>
                                        <p:attrNameLst>
                                          <p:attrName>style.visibility</p:attrName>
                                        </p:attrNameLst>
                                      </p:cBhvr>
                                      <p:to>
                                        <p:strVal val="visible"/>
                                      </p:to>
                                    </p:set>
                                  </p:childTnLst>
                                </p:cTn>
                              </p:par>
                            </p:childTnLst>
                          </p:cTn>
                        </p:par>
                        <p:par>
                          <p:cTn id="48" fill="hold">
                            <p:stCondLst>
                              <p:cond delay="0"/>
                            </p:stCondLst>
                            <p:childTnLst>
                              <p:par>
                                <p:cTn id="49" presetID="22" presetClass="entr" presetSubtype="1" fill="hold"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up)">
                                      <p:cBhvr>
                                        <p:cTn id="51" dur="2000"/>
                                        <p:tgtEl>
                                          <p:spTgt spid="13"/>
                                        </p:tgtEl>
                                      </p:cBhvr>
                                    </p:animEffect>
                                  </p:childTnLst>
                                </p:cTn>
                              </p:par>
                            </p:childTnLst>
                          </p:cTn>
                        </p:par>
                        <p:par>
                          <p:cTn id="52" fill="hold">
                            <p:stCondLst>
                              <p:cond delay="2000"/>
                            </p:stCondLst>
                            <p:childTnLst>
                              <p:par>
                                <p:cTn id="53" presetID="1" presetClass="entr" presetSubtype="0" fill="hold" grpId="0" nodeType="afterEffect">
                                  <p:stCondLst>
                                    <p:cond delay="0"/>
                                  </p:stCondLst>
                                  <p:childTnLst>
                                    <p:set>
                                      <p:cBhvr>
                                        <p:cTn id="54" dur="1" fill="hold">
                                          <p:stCondLst>
                                            <p:cond delay="0"/>
                                          </p:stCondLst>
                                        </p:cTn>
                                        <p:tgtEl>
                                          <p:spTgt spid="383039"/>
                                        </p:tgtEl>
                                        <p:attrNameLst>
                                          <p:attrName>style.visibility</p:attrName>
                                        </p:attrNameLst>
                                      </p:cBhvr>
                                      <p:to>
                                        <p:strVal val="visible"/>
                                      </p:to>
                                    </p:set>
                                  </p:childTnLst>
                                </p:cTn>
                              </p:par>
                            </p:childTnLst>
                          </p:cTn>
                        </p:par>
                        <p:par>
                          <p:cTn id="55" fill="hold">
                            <p:stCondLst>
                              <p:cond delay="2000"/>
                            </p:stCondLst>
                            <p:childTnLst>
                              <p:par>
                                <p:cTn id="56" presetID="22" presetClass="entr" presetSubtype="2" fill="hold" grpId="0" nodeType="afterEffect">
                                  <p:stCondLst>
                                    <p:cond delay="0"/>
                                  </p:stCondLst>
                                  <p:childTnLst>
                                    <p:set>
                                      <p:cBhvr>
                                        <p:cTn id="57" dur="1" fill="hold">
                                          <p:stCondLst>
                                            <p:cond delay="0"/>
                                          </p:stCondLst>
                                        </p:cTn>
                                        <p:tgtEl>
                                          <p:spTgt spid="383045"/>
                                        </p:tgtEl>
                                        <p:attrNameLst>
                                          <p:attrName>style.visibility</p:attrName>
                                        </p:attrNameLst>
                                      </p:cBhvr>
                                      <p:to>
                                        <p:strVal val="visible"/>
                                      </p:to>
                                    </p:set>
                                    <p:animEffect transition="in" filter="wipe(right)">
                                      <p:cBhvr>
                                        <p:cTn id="58" dur="500"/>
                                        <p:tgtEl>
                                          <p:spTgt spid="383045"/>
                                        </p:tgtEl>
                                      </p:cBhvr>
                                    </p:animEffect>
                                  </p:childTnLst>
                                </p:cTn>
                              </p:par>
                            </p:childTnLst>
                          </p:cTn>
                        </p:par>
                        <p:par>
                          <p:cTn id="59" fill="hold">
                            <p:stCondLst>
                              <p:cond delay="2500"/>
                            </p:stCondLst>
                            <p:childTnLst>
                              <p:par>
                                <p:cTn id="60" presetID="22" presetClass="entr" presetSubtype="2" fill="hold" grpId="0" nodeType="afterEffect">
                                  <p:stCondLst>
                                    <p:cond delay="0"/>
                                  </p:stCondLst>
                                  <p:childTnLst>
                                    <p:set>
                                      <p:cBhvr>
                                        <p:cTn id="61" dur="1" fill="hold">
                                          <p:stCondLst>
                                            <p:cond delay="0"/>
                                          </p:stCondLst>
                                        </p:cTn>
                                        <p:tgtEl>
                                          <p:spTgt spid="383044"/>
                                        </p:tgtEl>
                                        <p:attrNameLst>
                                          <p:attrName>style.visibility</p:attrName>
                                        </p:attrNameLst>
                                      </p:cBhvr>
                                      <p:to>
                                        <p:strVal val="visible"/>
                                      </p:to>
                                    </p:set>
                                    <p:animEffect transition="in" filter="wipe(right)">
                                      <p:cBhvr>
                                        <p:cTn id="62" dur="500"/>
                                        <p:tgtEl>
                                          <p:spTgt spid="383044"/>
                                        </p:tgtEl>
                                      </p:cBhvr>
                                    </p:animEffect>
                                  </p:childTnLst>
                                </p:cTn>
                              </p:par>
                            </p:childTnLst>
                          </p:cTn>
                        </p:par>
                        <p:par>
                          <p:cTn id="63" fill="hold">
                            <p:stCondLst>
                              <p:cond delay="3000"/>
                            </p:stCondLst>
                            <p:childTnLst>
                              <p:par>
                                <p:cTn id="64" presetID="22" presetClass="entr" presetSubtype="1" fill="hold" grpId="0" nodeType="afterEffect">
                                  <p:stCondLst>
                                    <p:cond delay="0"/>
                                  </p:stCondLst>
                                  <p:childTnLst>
                                    <p:set>
                                      <p:cBhvr>
                                        <p:cTn id="65" dur="1" fill="hold">
                                          <p:stCondLst>
                                            <p:cond delay="0"/>
                                          </p:stCondLst>
                                        </p:cTn>
                                        <p:tgtEl>
                                          <p:spTgt spid="383033"/>
                                        </p:tgtEl>
                                        <p:attrNameLst>
                                          <p:attrName>style.visibility</p:attrName>
                                        </p:attrNameLst>
                                      </p:cBhvr>
                                      <p:to>
                                        <p:strVal val="visible"/>
                                      </p:to>
                                    </p:set>
                                    <p:animEffect transition="in" filter="wipe(up)">
                                      <p:cBhvr>
                                        <p:cTn id="66" dur="2000"/>
                                        <p:tgtEl>
                                          <p:spTgt spid="383033"/>
                                        </p:tgtEl>
                                      </p:cBhvr>
                                    </p:animEffect>
                                  </p:childTnLst>
                                </p:cTn>
                              </p:par>
                            </p:childTnLst>
                          </p:cTn>
                        </p:par>
                        <p:par>
                          <p:cTn id="67" fill="hold">
                            <p:stCondLst>
                              <p:cond delay="5000"/>
                            </p:stCondLst>
                            <p:childTnLst>
                              <p:par>
                                <p:cTn id="68" presetID="22" presetClass="entr" presetSubtype="2" fill="hold" grpId="0" nodeType="afterEffect">
                                  <p:stCondLst>
                                    <p:cond delay="0"/>
                                  </p:stCondLst>
                                  <p:childTnLst>
                                    <p:set>
                                      <p:cBhvr>
                                        <p:cTn id="69" dur="1" fill="hold">
                                          <p:stCondLst>
                                            <p:cond delay="0"/>
                                          </p:stCondLst>
                                        </p:cTn>
                                        <p:tgtEl>
                                          <p:spTgt spid="383043"/>
                                        </p:tgtEl>
                                        <p:attrNameLst>
                                          <p:attrName>style.visibility</p:attrName>
                                        </p:attrNameLst>
                                      </p:cBhvr>
                                      <p:to>
                                        <p:strVal val="visible"/>
                                      </p:to>
                                    </p:set>
                                    <p:animEffect transition="in" filter="wipe(right)">
                                      <p:cBhvr>
                                        <p:cTn id="70" dur="500"/>
                                        <p:tgtEl>
                                          <p:spTgt spid="383043"/>
                                        </p:tgtEl>
                                      </p:cBhvr>
                                    </p:animEffect>
                                  </p:childTnLst>
                                </p:cTn>
                              </p:par>
                            </p:childTnLst>
                          </p:cTn>
                        </p:par>
                        <p:par>
                          <p:cTn id="71" fill="hold">
                            <p:stCondLst>
                              <p:cond delay="5500"/>
                            </p:stCondLst>
                            <p:childTnLst>
                              <p:par>
                                <p:cTn id="72" presetID="22" presetClass="entr" presetSubtype="2" fill="hold" grpId="0" nodeType="afterEffect">
                                  <p:stCondLst>
                                    <p:cond delay="0"/>
                                  </p:stCondLst>
                                  <p:childTnLst>
                                    <p:set>
                                      <p:cBhvr>
                                        <p:cTn id="73" dur="1" fill="hold">
                                          <p:stCondLst>
                                            <p:cond delay="0"/>
                                          </p:stCondLst>
                                        </p:cTn>
                                        <p:tgtEl>
                                          <p:spTgt spid="383042"/>
                                        </p:tgtEl>
                                        <p:attrNameLst>
                                          <p:attrName>style.visibility</p:attrName>
                                        </p:attrNameLst>
                                      </p:cBhvr>
                                      <p:to>
                                        <p:strVal val="visible"/>
                                      </p:to>
                                    </p:set>
                                    <p:animEffect transition="in" filter="wipe(right)">
                                      <p:cBhvr>
                                        <p:cTn id="74" dur="500"/>
                                        <p:tgtEl>
                                          <p:spTgt spid="383042"/>
                                        </p:tgtEl>
                                      </p:cBhvr>
                                    </p:animEffect>
                                  </p:childTnLst>
                                </p:cTn>
                              </p:par>
                            </p:childTnLst>
                          </p:cTn>
                        </p:par>
                        <p:par>
                          <p:cTn id="75" fill="hold">
                            <p:stCondLst>
                              <p:cond delay="6000"/>
                            </p:stCondLst>
                            <p:childTnLst>
                              <p:par>
                                <p:cTn id="76" presetID="22" presetClass="entr" presetSubtype="1" fill="hold" grpId="0" nodeType="afterEffect">
                                  <p:stCondLst>
                                    <p:cond delay="0"/>
                                  </p:stCondLst>
                                  <p:childTnLst>
                                    <p:set>
                                      <p:cBhvr>
                                        <p:cTn id="77" dur="1" fill="hold">
                                          <p:stCondLst>
                                            <p:cond delay="0"/>
                                          </p:stCondLst>
                                        </p:cTn>
                                        <p:tgtEl>
                                          <p:spTgt spid="383032"/>
                                        </p:tgtEl>
                                        <p:attrNameLst>
                                          <p:attrName>style.visibility</p:attrName>
                                        </p:attrNameLst>
                                      </p:cBhvr>
                                      <p:to>
                                        <p:strVal val="visible"/>
                                      </p:to>
                                    </p:set>
                                    <p:animEffect transition="in" filter="wipe(up)">
                                      <p:cBhvr>
                                        <p:cTn id="78" dur="2000"/>
                                        <p:tgtEl>
                                          <p:spTgt spid="383032"/>
                                        </p:tgtEl>
                                      </p:cBhvr>
                                    </p:animEffect>
                                  </p:childTnLst>
                                </p:cTn>
                              </p:par>
                            </p:childTnLst>
                          </p:cTn>
                        </p:par>
                        <p:par>
                          <p:cTn id="79" fill="hold">
                            <p:stCondLst>
                              <p:cond delay="8000"/>
                            </p:stCondLst>
                            <p:childTnLst>
                              <p:par>
                                <p:cTn id="80" presetID="22" presetClass="entr" presetSubtype="2" fill="hold" grpId="0" nodeType="afterEffect">
                                  <p:stCondLst>
                                    <p:cond delay="0"/>
                                  </p:stCondLst>
                                  <p:childTnLst>
                                    <p:set>
                                      <p:cBhvr>
                                        <p:cTn id="81" dur="1" fill="hold">
                                          <p:stCondLst>
                                            <p:cond delay="0"/>
                                          </p:stCondLst>
                                        </p:cTn>
                                        <p:tgtEl>
                                          <p:spTgt spid="383041"/>
                                        </p:tgtEl>
                                        <p:attrNameLst>
                                          <p:attrName>style.visibility</p:attrName>
                                        </p:attrNameLst>
                                      </p:cBhvr>
                                      <p:to>
                                        <p:strVal val="visible"/>
                                      </p:to>
                                    </p:set>
                                    <p:animEffect transition="in" filter="wipe(right)">
                                      <p:cBhvr>
                                        <p:cTn id="82" dur="500"/>
                                        <p:tgtEl>
                                          <p:spTgt spid="383041"/>
                                        </p:tgtEl>
                                      </p:cBhvr>
                                    </p:animEffect>
                                  </p:childTnLst>
                                </p:cTn>
                              </p:par>
                            </p:childTnLst>
                          </p:cTn>
                        </p:par>
                        <p:par>
                          <p:cTn id="83" fill="hold">
                            <p:stCondLst>
                              <p:cond delay="8500"/>
                            </p:stCondLst>
                            <p:childTnLst>
                              <p:par>
                                <p:cTn id="84" presetID="22" presetClass="entr" presetSubtype="2" fill="hold" grpId="0" nodeType="afterEffect">
                                  <p:stCondLst>
                                    <p:cond delay="0"/>
                                  </p:stCondLst>
                                  <p:childTnLst>
                                    <p:set>
                                      <p:cBhvr>
                                        <p:cTn id="85" dur="1" fill="hold">
                                          <p:stCondLst>
                                            <p:cond delay="0"/>
                                          </p:stCondLst>
                                        </p:cTn>
                                        <p:tgtEl>
                                          <p:spTgt spid="383040"/>
                                        </p:tgtEl>
                                        <p:attrNameLst>
                                          <p:attrName>style.visibility</p:attrName>
                                        </p:attrNameLst>
                                      </p:cBhvr>
                                      <p:to>
                                        <p:strVal val="visible"/>
                                      </p:to>
                                    </p:set>
                                    <p:animEffect transition="in" filter="wipe(right)">
                                      <p:cBhvr>
                                        <p:cTn id="86" dur="500"/>
                                        <p:tgtEl>
                                          <p:spTgt spid="383040"/>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82997">
                                            <p:txEl>
                                              <p:pRg st="3" end="3"/>
                                            </p:txEl>
                                          </p:spTgt>
                                        </p:tgtEl>
                                        <p:attrNameLst>
                                          <p:attrName>style.visibility</p:attrName>
                                        </p:attrNameLst>
                                      </p:cBhvr>
                                      <p:to>
                                        <p:strVal val="visible"/>
                                      </p:to>
                                    </p:set>
                                  </p:childTnLst>
                                </p:cTn>
                              </p:par>
                            </p:childTnLst>
                          </p:cTn>
                        </p:par>
                        <p:par>
                          <p:cTn id="91" fill="hold">
                            <p:stCondLst>
                              <p:cond delay="0"/>
                            </p:stCondLst>
                            <p:childTnLst>
                              <p:par>
                                <p:cTn id="92" presetID="2" presetClass="exit" presetSubtype="4" fill="hold" grpId="1" nodeType="afterEffect">
                                  <p:stCondLst>
                                    <p:cond delay="0"/>
                                  </p:stCondLst>
                                  <p:childTnLst>
                                    <p:anim calcmode="lin" valueType="num">
                                      <p:cBhvr additive="base">
                                        <p:cTn id="93" dur="500"/>
                                        <p:tgtEl>
                                          <p:spTgt spid="383045"/>
                                        </p:tgtEl>
                                        <p:attrNameLst>
                                          <p:attrName>ppt_x</p:attrName>
                                        </p:attrNameLst>
                                      </p:cBhvr>
                                      <p:tavLst>
                                        <p:tav tm="0">
                                          <p:val>
                                            <p:strVal val="ppt_x"/>
                                          </p:val>
                                        </p:tav>
                                        <p:tav tm="100000">
                                          <p:val>
                                            <p:strVal val="ppt_x"/>
                                          </p:val>
                                        </p:tav>
                                      </p:tavLst>
                                    </p:anim>
                                    <p:anim calcmode="lin" valueType="num">
                                      <p:cBhvr additive="base">
                                        <p:cTn id="94" dur="500"/>
                                        <p:tgtEl>
                                          <p:spTgt spid="383045"/>
                                        </p:tgtEl>
                                        <p:attrNameLst>
                                          <p:attrName>ppt_y</p:attrName>
                                        </p:attrNameLst>
                                      </p:cBhvr>
                                      <p:tavLst>
                                        <p:tav tm="0">
                                          <p:val>
                                            <p:strVal val="ppt_y"/>
                                          </p:val>
                                        </p:tav>
                                        <p:tav tm="100000">
                                          <p:val>
                                            <p:strVal val="1+ppt_h/2"/>
                                          </p:val>
                                        </p:tav>
                                      </p:tavLst>
                                    </p:anim>
                                    <p:set>
                                      <p:cBhvr>
                                        <p:cTn id="95" dur="1" fill="hold">
                                          <p:stCondLst>
                                            <p:cond delay="499"/>
                                          </p:stCondLst>
                                        </p:cTn>
                                        <p:tgtEl>
                                          <p:spTgt spid="383045"/>
                                        </p:tgtEl>
                                        <p:attrNameLst>
                                          <p:attrName>style.visibility</p:attrName>
                                        </p:attrNameLst>
                                      </p:cBhvr>
                                      <p:to>
                                        <p:strVal val="hidden"/>
                                      </p:to>
                                    </p:set>
                                  </p:childTnLst>
                                </p:cTn>
                              </p:par>
                            </p:childTnLst>
                          </p:cTn>
                        </p:par>
                        <p:par>
                          <p:cTn id="96" fill="hold">
                            <p:stCondLst>
                              <p:cond delay="500"/>
                            </p:stCondLst>
                            <p:childTnLst>
                              <p:par>
                                <p:cTn id="97" presetID="22" presetClass="entr" presetSubtype="1" fill="hold" nodeType="afterEffect">
                                  <p:stCondLst>
                                    <p:cond delay="0"/>
                                  </p:stCondLst>
                                  <p:childTnLst>
                                    <p:set>
                                      <p:cBhvr>
                                        <p:cTn id="98" dur="1" fill="hold">
                                          <p:stCondLst>
                                            <p:cond delay="0"/>
                                          </p:stCondLst>
                                        </p:cTn>
                                        <p:tgtEl>
                                          <p:spTgt spid="5"/>
                                        </p:tgtEl>
                                        <p:attrNameLst>
                                          <p:attrName>style.visibility</p:attrName>
                                        </p:attrNameLst>
                                      </p:cBhvr>
                                      <p:to>
                                        <p:strVal val="visible"/>
                                      </p:to>
                                    </p:set>
                                    <p:animEffect transition="in" filter="wipe(up)">
                                      <p:cBhvr>
                                        <p:cTn id="99" dur="500"/>
                                        <p:tgtEl>
                                          <p:spTgt spid="5"/>
                                        </p:tgtEl>
                                      </p:cBhvr>
                                    </p:animEffect>
                                  </p:childTnLst>
                                </p:cTn>
                              </p:par>
                            </p:childTnLst>
                          </p:cTn>
                        </p:par>
                        <p:par>
                          <p:cTn id="100" fill="hold">
                            <p:stCondLst>
                              <p:cond delay="1000"/>
                            </p:stCondLst>
                            <p:childTnLst>
                              <p:par>
                                <p:cTn id="101" presetID="2" presetClass="exit" presetSubtype="4" fill="hold" grpId="1" nodeType="afterEffect">
                                  <p:stCondLst>
                                    <p:cond delay="0"/>
                                  </p:stCondLst>
                                  <p:childTnLst>
                                    <p:anim calcmode="lin" valueType="num">
                                      <p:cBhvr additive="base">
                                        <p:cTn id="102" dur="500"/>
                                        <p:tgtEl>
                                          <p:spTgt spid="383043"/>
                                        </p:tgtEl>
                                        <p:attrNameLst>
                                          <p:attrName>ppt_x</p:attrName>
                                        </p:attrNameLst>
                                      </p:cBhvr>
                                      <p:tavLst>
                                        <p:tav tm="0">
                                          <p:val>
                                            <p:strVal val="ppt_x"/>
                                          </p:val>
                                        </p:tav>
                                        <p:tav tm="100000">
                                          <p:val>
                                            <p:strVal val="ppt_x"/>
                                          </p:val>
                                        </p:tav>
                                      </p:tavLst>
                                    </p:anim>
                                    <p:anim calcmode="lin" valueType="num">
                                      <p:cBhvr additive="base">
                                        <p:cTn id="103" dur="500"/>
                                        <p:tgtEl>
                                          <p:spTgt spid="383043"/>
                                        </p:tgtEl>
                                        <p:attrNameLst>
                                          <p:attrName>ppt_y</p:attrName>
                                        </p:attrNameLst>
                                      </p:cBhvr>
                                      <p:tavLst>
                                        <p:tav tm="0">
                                          <p:val>
                                            <p:strVal val="ppt_y"/>
                                          </p:val>
                                        </p:tav>
                                        <p:tav tm="100000">
                                          <p:val>
                                            <p:strVal val="1+ppt_h/2"/>
                                          </p:val>
                                        </p:tav>
                                      </p:tavLst>
                                    </p:anim>
                                    <p:set>
                                      <p:cBhvr>
                                        <p:cTn id="104" dur="1" fill="hold">
                                          <p:stCondLst>
                                            <p:cond delay="499"/>
                                          </p:stCondLst>
                                        </p:cTn>
                                        <p:tgtEl>
                                          <p:spTgt spid="383043"/>
                                        </p:tgtEl>
                                        <p:attrNameLst>
                                          <p:attrName>style.visibility</p:attrName>
                                        </p:attrNameLst>
                                      </p:cBhvr>
                                      <p:to>
                                        <p:strVal val="hidden"/>
                                      </p:to>
                                    </p:set>
                                  </p:childTnLst>
                                </p:cTn>
                              </p:par>
                            </p:childTnLst>
                          </p:cTn>
                        </p:par>
                        <p:par>
                          <p:cTn id="105" fill="hold">
                            <p:stCondLst>
                              <p:cond delay="1500"/>
                            </p:stCondLst>
                            <p:childTnLst>
                              <p:par>
                                <p:cTn id="106" presetID="22" presetClass="entr" presetSubtype="1" fill="hold" nodeType="afterEffect">
                                  <p:stCondLst>
                                    <p:cond delay="0"/>
                                  </p:stCondLst>
                                  <p:childTnLst>
                                    <p:set>
                                      <p:cBhvr>
                                        <p:cTn id="107" dur="1" fill="hold">
                                          <p:stCondLst>
                                            <p:cond delay="0"/>
                                          </p:stCondLst>
                                        </p:cTn>
                                        <p:tgtEl>
                                          <p:spTgt spid="4"/>
                                        </p:tgtEl>
                                        <p:attrNameLst>
                                          <p:attrName>style.visibility</p:attrName>
                                        </p:attrNameLst>
                                      </p:cBhvr>
                                      <p:to>
                                        <p:strVal val="visible"/>
                                      </p:to>
                                    </p:set>
                                    <p:animEffect transition="in" filter="wipe(up)">
                                      <p:cBhvr>
                                        <p:cTn id="108" dur="500"/>
                                        <p:tgtEl>
                                          <p:spTgt spid="4"/>
                                        </p:tgtEl>
                                      </p:cBhvr>
                                    </p:animEffect>
                                  </p:childTnLst>
                                </p:cTn>
                              </p:par>
                            </p:childTnLst>
                          </p:cTn>
                        </p:par>
                        <p:par>
                          <p:cTn id="109" fill="hold">
                            <p:stCondLst>
                              <p:cond delay="2000"/>
                            </p:stCondLst>
                            <p:childTnLst>
                              <p:par>
                                <p:cTn id="110" presetID="2" presetClass="exit" presetSubtype="4" fill="hold" grpId="1" nodeType="afterEffect">
                                  <p:stCondLst>
                                    <p:cond delay="0"/>
                                  </p:stCondLst>
                                  <p:childTnLst>
                                    <p:anim calcmode="lin" valueType="num">
                                      <p:cBhvr additive="base">
                                        <p:cTn id="111" dur="500"/>
                                        <p:tgtEl>
                                          <p:spTgt spid="383041"/>
                                        </p:tgtEl>
                                        <p:attrNameLst>
                                          <p:attrName>ppt_x</p:attrName>
                                        </p:attrNameLst>
                                      </p:cBhvr>
                                      <p:tavLst>
                                        <p:tav tm="0">
                                          <p:val>
                                            <p:strVal val="ppt_x"/>
                                          </p:val>
                                        </p:tav>
                                        <p:tav tm="100000">
                                          <p:val>
                                            <p:strVal val="ppt_x"/>
                                          </p:val>
                                        </p:tav>
                                      </p:tavLst>
                                    </p:anim>
                                    <p:anim calcmode="lin" valueType="num">
                                      <p:cBhvr additive="base">
                                        <p:cTn id="112" dur="500"/>
                                        <p:tgtEl>
                                          <p:spTgt spid="383041"/>
                                        </p:tgtEl>
                                        <p:attrNameLst>
                                          <p:attrName>ppt_y</p:attrName>
                                        </p:attrNameLst>
                                      </p:cBhvr>
                                      <p:tavLst>
                                        <p:tav tm="0">
                                          <p:val>
                                            <p:strVal val="ppt_y"/>
                                          </p:val>
                                        </p:tav>
                                        <p:tav tm="100000">
                                          <p:val>
                                            <p:strVal val="1+ppt_h/2"/>
                                          </p:val>
                                        </p:tav>
                                      </p:tavLst>
                                    </p:anim>
                                    <p:set>
                                      <p:cBhvr>
                                        <p:cTn id="113" dur="1" fill="hold">
                                          <p:stCondLst>
                                            <p:cond delay="499"/>
                                          </p:stCondLst>
                                        </p:cTn>
                                        <p:tgtEl>
                                          <p:spTgt spid="383041"/>
                                        </p:tgtEl>
                                        <p:attrNameLst>
                                          <p:attrName>style.visibility</p:attrName>
                                        </p:attrNameLst>
                                      </p:cBhvr>
                                      <p:to>
                                        <p:strVal val="hidden"/>
                                      </p:to>
                                    </p:set>
                                  </p:childTnLst>
                                </p:cTn>
                              </p:par>
                            </p:childTnLst>
                          </p:cTn>
                        </p:par>
                        <p:par>
                          <p:cTn id="114" fill="hold">
                            <p:stCondLst>
                              <p:cond delay="2500"/>
                            </p:stCondLst>
                            <p:childTnLst>
                              <p:par>
                                <p:cTn id="115" presetID="22" presetClass="entr" presetSubtype="1" fill="hold" nodeType="afterEffect">
                                  <p:stCondLst>
                                    <p:cond delay="0"/>
                                  </p:stCondLst>
                                  <p:childTnLst>
                                    <p:set>
                                      <p:cBhvr>
                                        <p:cTn id="116" dur="1" fill="hold">
                                          <p:stCondLst>
                                            <p:cond delay="0"/>
                                          </p:stCondLst>
                                        </p:cTn>
                                        <p:tgtEl>
                                          <p:spTgt spid="2"/>
                                        </p:tgtEl>
                                        <p:attrNameLst>
                                          <p:attrName>style.visibility</p:attrName>
                                        </p:attrNameLst>
                                      </p:cBhvr>
                                      <p:to>
                                        <p:strVal val="visible"/>
                                      </p:to>
                                    </p:set>
                                    <p:animEffect transition="in" filter="wipe(up)">
                                      <p:cBhvr>
                                        <p:cTn id="117" dur="500"/>
                                        <p:tgtEl>
                                          <p:spTgt spid="2"/>
                                        </p:tgtEl>
                                      </p:cBhvr>
                                    </p:animEffect>
                                  </p:childTnLst>
                                </p:cTn>
                              </p:par>
                            </p:childTnLst>
                          </p:cTn>
                        </p:par>
                        <p:par>
                          <p:cTn id="118" fill="hold">
                            <p:stCondLst>
                              <p:cond delay="3000"/>
                            </p:stCondLst>
                            <p:childTnLst>
                              <p:par>
                                <p:cTn id="119" presetID="9" presetClass="entr" presetSubtype="0" fill="hold" grpId="0" nodeType="afterEffect">
                                  <p:stCondLst>
                                    <p:cond delay="1000"/>
                                  </p:stCondLst>
                                  <p:childTnLst>
                                    <p:set>
                                      <p:cBhvr>
                                        <p:cTn id="120" dur="1" fill="hold">
                                          <p:stCondLst>
                                            <p:cond delay="0"/>
                                          </p:stCondLst>
                                        </p:cTn>
                                        <p:tgtEl>
                                          <p:spTgt spid="383046"/>
                                        </p:tgtEl>
                                        <p:attrNameLst>
                                          <p:attrName>style.visibility</p:attrName>
                                        </p:attrNameLst>
                                      </p:cBhvr>
                                      <p:to>
                                        <p:strVal val="visible"/>
                                      </p:to>
                                    </p:set>
                                    <p:animEffect transition="in" filter="dissolve">
                                      <p:cBhvr>
                                        <p:cTn id="121" dur="1000"/>
                                        <p:tgtEl>
                                          <p:spTgt spid="383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3013" grpId="0" animBg="1"/>
      <p:bldP spid="383022" grpId="0" animBg="1"/>
      <p:bldP spid="383026" grpId="0" animBg="1"/>
      <p:bldP spid="383032" grpId="0" animBg="1"/>
      <p:bldP spid="383033" grpId="0" animBg="1"/>
      <p:bldP spid="383039" grpId="0"/>
      <p:bldP spid="383040" grpId="0" animBg="1"/>
      <p:bldP spid="383041" grpId="0" animBg="1"/>
      <p:bldP spid="383041" grpId="1" animBg="1"/>
      <p:bldP spid="383042" grpId="0" animBg="1"/>
      <p:bldP spid="383043" grpId="0" animBg="1"/>
      <p:bldP spid="383043" grpId="1" animBg="1"/>
      <p:bldP spid="383044" grpId="0" animBg="1"/>
      <p:bldP spid="383045" grpId="0" animBg="1"/>
      <p:bldP spid="383045" grpId="1" animBg="1"/>
      <p:bldP spid="38304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p:txBody>
          <a:bodyPr/>
          <a:lstStyle/>
          <a:p>
            <a:pPr eaLnBrk="1" hangingPunct="1"/>
            <a:r>
              <a:rPr lang="zh-CN" altLang="en-US" smtClean="0"/>
              <a:t>分组交换的示意图</a:t>
            </a:r>
            <a:endParaRPr lang="zh-CN" altLang="en-US" smtClean="0"/>
          </a:p>
        </p:txBody>
      </p:sp>
      <p:grpSp>
        <p:nvGrpSpPr>
          <p:cNvPr id="68611" name="Group 4"/>
          <p:cNvGrpSpPr/>
          <p:nvPr/>
        </p:nvGrpSpPr>
        <p:grpSpPr bwMode="auto">
          <a:xfrm>
            <a:off x="2125664" y="2249489"/>
            <a:ext cx="4090987" cy="3667125"/>
            <a:chOff x="2256" y="2386"/>
            <a:chExt cx="2147" cy="1919"/>
          </a:xfrm>
        </p:grpSpPr>
        <p:sp>
          <p:nvSpPr>
            <p:cNvPr id="68658" name="Oval 5"/>
            <p:cNvSpPr>
              <a:spLocks noChangeArrowheads="1"/>
            </p:cNvSpPr>
            <p:nvPr/>
          </p:nvSpPr>
          <p:spPr bwMode="auto">
            <a:xfrm rot="-1674972">
              <a:off x="2346" y="2526"/>
              <a:ext cx="1015" cy="692"/>
            </a:xfrm>
            <a:prstGeom prst="ellipse">
              <a:avLst/>
            </a:prstGeom>
            <a:solidFill>
              <a:srgbClr val="FFFF99"/>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68659" name="Oval 6"/>
            <p:cNvSpPr>
              <a:spLocks noChangeArrowheads="1"/>
            </p:cNvSpPr>
            <p:nvPr/>
          </p:nvSpPr>
          <p:spPr bwMode="auto">
            <a:xfrm rot="-774972">
              <a:off x="3025" y="2386"/>
              <a:ext cx="887" cy="642"/>
            </a:xfrm>
            <a:prstGeom prst="ellipse">
              <a:avLst/>
            </a:prstGeom>
            <a:solidFill>
              <a:srgbClr val="FFFF99"/>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68660" name="Oval 7"/>
            <p:cNvSpPr>
              <a:spLocks noChangeArrowheads="1"/>
            </p:cNvSpPr>
            <p:nvPr/>
          </p:nvSpPr>
          <p:spPr bwMode="auto">
            <a:xfrm rot="-174972">
              <a:off x="3673" y="2621"/>
              <a:ext cx="655" cy="832"/>
            </a:xfrm>
            <a:prstGeom prst="ellipse">
              <a:avLst/>
            </a:prstGeom>
            <a:solidFill>
              <a:srgbClr val="FFFF99"/>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68661" name="Oval 8"/>
            <p:cNvSpPr>
              <a:spLocks noChangeArrowheads="1"/>
            </p:cNvSpPr>
            <p:nvPr/>
          </p:nvSpPr>
          <p:spPr bwMode="auto">
            <a:xfrm rot="-3234972">
              <a:off x="3754" y="3108"/>
              <a:ext cx="687" cy="610"/>
            </a:xfrm>
            <a:prstGeom prst="ellipse">
              <a:avLst/>
            </a:prstGeom>
            <a:solidFill>
              <a:srgbClr val="FFFF99"/>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68662" name="Oval 9"/>
            <p:cNvSpPr>
              <a:spLocks noChangeArrowheads="1"/>
            </p:cNvSpPr>
            <p:nvPr/>
          </p:nvSpPr>
          <p:spPr bwMode="auto">
            <a:xfrm rot="-1674972">
              <a:off x="3052" y="3445"/>
              <a:ext cx="1110" cy="772"/>
            </a:xfrm>
            <a:prstGeom prst="ellipse">
              <a:avLst/>
            </a:prstGeom>
            <a:solidFill>
              <a:srgbClr val="FFFF99"/>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68663" name="Oval 10"/>
            <p:cNvSpPr>
              <a:spLocks noChangeArrowheads="1"/>
            </p:cNvSpPr>
            <p:nvPr/>
          </p:nvSpPr>
          <p:spPr bwMode="auto">
            <a:xfrm rot="-594972">
              <a:off x="2616" y="3772"/>
              <a:ext cx="793" cy="533"/>
            </a:xfrm>
            <a:prstGeom prst="ellipse">
              <a:avLst/>
            </a:prstGeom>
            <a:solidFill>
              <a:srgbClr val="FFFF99"/>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68664" name="Oval 11"/>
            <p:cNvSpPr>
              <a:spLocks noChangeArrowheads="1"/>
            </p:cNvSpPr>
            <p:nvPr/>
          </p:nvSpPr>
          <p:spPr bwMode="auto">
            <a:xfrm rot="-1674972">
              <a:off x="2311" y="3539"/>
              <a:ext cx="503" cy="631"/>
            </a:xfrm>
            <a:prstGeom prst="ellipse">
              <a:avLst/>
            </a:prstGeom>
            <a:solidFill>
              <a:srgbClr val="FFFF99"/>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68665" name="Oval 12"/>
            <p:cNvSpPr>
              <a:spLocks noChangeArrowheads="1"/>
            </p:cNvSpPr>
            <p:nvPr/>
          </p:nvSpPr>
          <p:spPr bwMode="auto">
            <a:xfrm rot="-3534972">
              <a:off x="2160" y="3115"/>
              <a:ext cx="695" cy="504"/>
            </a:xfrm>
            <a:prstGeom prst="ellipse">
              <a:avLst/>
            </a:prstGeom>
            <a:solidFill>
              <a:srgbClr val="FFFF99"/>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68666" name="Freeform 13"/>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931"/>
                <a:gd name="T145" fmla="*/ 0 h 1684"/>
                <a:gd name="T146" fmla="*/ 1931 w 1931"/>
                <a:gd name="T147" fmla="*/ 1684 h 168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grpSp>
      <p:sp>
        <p:nvSpPr>
          <p:cNvPr id="68612" name="Line 14"/>
          <p:cNvSpPr>
            <a:spLocks noChangeShapeType="1"/>
          </p:cNvSpPr>
          <p:nvPr/>
        </p:nvSpPr>
        <p:spPr bwMode="auto">
          <a:xfrm flipV="1">
            <a:off x="3257551" y="2484439"/>
            <a:ext cx="1281113" cy="55562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13" name="Line 15"/>
          <p:cNvSpPr>
            <a:spLocks noChangeShapeType="1"/>
          </p:cNvSpPr>
          <p:nvPr/>
        </p:nvSpPr>
        <p:spPr bwMode="auto">
          <a:xfrm>
            <a:off x="4695825" y="2559050"/>
            <a:ext cx="757238" cy="139858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14" name="Line 16"/>
          <p:cNvSpPr>
            <a:spLocks noChangeShapeType="1"/>
          </p:cNvSpPr>
          <p:nvPr/>
        </p:nvSpPr>
        <p:spPr bwMode="auto">
          <a:xfrm flipH="1">
            <a:off x="2501901" y="3132138"/>
            <a:ext cx="665163" cy="125571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15" name="Line 17"/>
          <p:cNvSpPr>
            <a:spLocks noChangeShapeType="1"/>
          </p:cNvSpPr>
          <p:nvPr/>
        </p:nvSpPr>
        <p:spPr bwMode="auto">
          <a:xfrm>
            <a:off x="2543176" y="4565650"/>
            <a:ext cx="1520825" cy="88265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16" name="Line 18"/>
          <p:cNvSpPr>
            <a:spLocks noChangeShapeType="1"/>
          </p:cNvSpPr>
          <p:nvPr/>
        </p:nvSpPr>
        <p:spPr bwMode="auto">
          <a:xfrm flipV="1">
            <a:off x="4127501" y="4233863"/>
            <a:ext cx="1325563" cy="130651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17" name="Line 19"/>
          <p:cNvSpPr>
            <a:spLocks noChangeShapeType="1"/>
          </p:cNvSpPr>
          <p:nvPr/>
        </p:nvSpPr>
        <p:spPr bwMode="auto">
          <a:xfrm>
            <a:off x="3309938" y="3138488"/>
            <a:ext cx="2125662" cy="94615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18" name="Line 20"/>
          <p:cNvSpPr>
            <a:spLocks noChangeShapeType="1"/>
          </p:cNvSpPr>
          <p:nvPr/>
        </p:nvSpPr>
        <p:spPr bwMode="auto">
          <a:xfrm>
            <a:off x="3208339" y="2974975"/>
            <a:ext cx="1000125" cy="247173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19" name="Line 21"/>
          <p:cNvSpPr>
            <a:spLocks noChangeShapeType="1"/>
          </p:cNvSpPr>
          <p:nvPr/>
        </p:nvSpPr>
        <p:spPr bwMode="auto">
          <a:xfrm flipV="1">
            <a:off x="3532188" y="5518151"/>
            <a:ext cx="639762" cy="549275"/>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0" name="Line 22"/>
          <p:cNvSpPr>
            <a:spLocks noChangeShapeType="1"/>
          </p:cNvSpPr>
          <p:nvPr/>
        </p:nvSpPr>
        <p:spPr bwMode="auto">
          <a:xfrm rot="16200000">
            <a:off x="4456113" y="2168525"/>
            <a:ext cx="336550"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1" name="Line 23"/>
          <p:cNvSpPr>
            <a:spLocks noChangeShapeType="1"/>
          </p:cNvSpPr>
          <p:nvPr/>
        </p:nvSpPr>
        <p:spPr bwMode="auto">
          <a:xfrm>
            <a:off x="5545138" y="4233863"/>
            <a:ext cx="639762" cy="100806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2" name="Line 24"/>
          <p:cNvSpPr>
            <a:spLocks noChangeShapeType="1"/>
          </p:cNvSpPr>
          <p:nvPr/>
        </p:nvSpPr>
        <p:spPr bwMode="auto">
          <a:xfrm flipV="1">
            <a:off x="1624014" y="4491038"/>
            <a:ext cx="644525" cy="635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3" name="Line 25"/>
          <p:cNvSpPr>
            <a:spLocks noChangeShapeType="1"/>
          </p:cNvSpPr>
          <p:nvPr/>
        </p:nvSpPr>
        <p:spPr bwMode="auto">
          <a:xfrm rot="5400000" flipH="1">
            <a:off x="2781301" y="2600326"/>
            <a:ext cx="773112" cy="158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4" name="Text Box 26"/>
          <p:cNvSpPr txBox="1">
            <a:spLocks noChangeArrowheads="1"/>
          </p:cNvSpPr>
          <p:nvPr/>
        </p:nvSpPr>
        <p:spPr bwMode="auto">
          <a:xfrm>
            <a:off x="1279525" y="3867150"/>
            <a:ext cx="4651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en-US" altLang="zh-CN" sz="2000" b="0">
                <a:solidFill>
                  <a:srgbClr val="333399"/>
                </a:solidFill>
                <a:latin typeface="Arial" panose="020B0604020202020204" pitchFamily="34" charset="0"/>
                <a:ea typeface="华文楷体" panose="02010600040101010101" pitchFamily="2" charset="-122"/>
              </a:rPr>
              <a:t>H</a:t>
            </a:r>
            <a:r>
              <a:rPr lang="en-US" altLang="zh-CN" sz="2000" b="0" baseline="-25000">
                <a:solidFill>
                  <a:srgbClr val="333399"/>
                </a:solidFill>
                <a:latin typeface="Arial" panose="020B0604020202020204" pitchFamily="34" charset="0"/>
                <a:ea typeface="华文楷体" panose="02010600040101010101" pitchFamily="2" charset="-122"/>
              </a:rPr>
              <a:t>1</a:t>
            </a:r>
            <a:endParaRPr lang="en-US" altLang="zh-CN" sz="2000" b="0">
              <a:solidFill>
                <a:srgbClr val="333399"/>
              </a:solidFill>
              <a:latin typeface="Arial" panose="020B0604020202020204" pitchFamily="34" charset="0"/>
              <a:ea typeface="华文楷体" panose="02010600040101010101" pitchFamily="2" charset="-122"/>
            </a:endParaRPr>
          </a:p>
        </p:txBody>
      </p:sp>
      <p:sp>
        <p:nvSpPr>
          <p:cNvPr id="68625" name="Oval 27"/>
          <p:cNvSpPr>
            <a:spLocks noChangeArrowheads="1"/>
          </p:cNvSpPr>
          <p:nvPr/>
        </p:nvSpPr>
        <p:spPr bwMode="auto">
          <a:xfrm>
            <a:off x="2252663" y="4233864"/>
            <a:ext cx="457200" cy="458787"/>
          </a:xfrm>
          <a:prstGeom prst="ellipse">
            <a:avLst/>
          </a:prstGeom>
          <a:solidFill>
            <a:srgbClr val="66FF33"/>
          </a:solidFill>
          <a:ln w="1905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en-US" altLang="zh-CN" sz="2000" b="0">
                <a:latin typeface="Arial" panose="020B0604020202020204" pitchFamily="34" charset="0"/>
                <a:ea typeface="华文楷体" panose="02010600040101010101" pitchFamily="2" charset="-122"/>
              </a:rPr>
              <a:t>A</a:t>
            </a:r>
            <a:endParaRPr kumimoji="0" lang="en-US" altLang="zh-CN" sz="2000" b="0">
              <a:latin typeface="Arial" panose="020B0604020202020204" pitchFamily="34" charset="0"/>
              <a:ea typeface="华文楷体" panose="02010600040101010101" pitchFamily="2" charset="-122"/>
            </a:endParaRPr>
          </a:p>
        </p:txBody>
      </p:sp>
      <p:sp>
        <p:nvSpPr>
          <p:cNvPr id="68626" name="Line 28"/>
          <p:cNvSpPr>
            <a:spLocks noChangeShapeType="1"/>
          </p:cNvSpPr>
          <p:nvPr/>
        </p:nvSpPr>
        <p:spPr bwMode="auto">
          <a:xfrm flipV="1">
            <a:off x="5545138" y="3636963"/>
            <a:ext cx="806450" cy="41275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7" name="AutoShape 29"/>
          <p:cNvSpPr>
            <a:spLocks noChangeArrowheads="1"/>
          </p:cNvSpPr>
          <p:nvPr/>
        </p:nvSpPr>
        <p:spPr bwMode="auto">
          <a:xfrm flipV="1">
            <a:off x="5097463" y="5884863"/>
            <a:ext cx="1655762" cy="425450"/>
          </a:xfrm>
          <a:prstGeom prst="wedgeRoundRectCallout">
            <a:avLst>
              <a:gd name="adj1" fmla="val -60356"/>
              <a:gd name="adj2" fmla="val 115671"/>
              <a:gd name="adj3" fmla="val 16667"/>
            </a:avLst>
          </a:prstGeom>
          <a:solidFill>
            <a:schemeClr val="bg1"/>
          </a:solidFill>
          <a:ln w="9525">
            <a:solidFill>
              <a:schemeClr val="tx1"/>
            </a:solidFill>
            <a:miter lim="800000"/>
          </a:ln>
        </p:spPr>
        <p:txBody>
          <a:bodyPr rot="10800000"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endParaRPr lang="zh-CN" altLang="zh-CN" b="0">
              <a:latin typeface="Arial" panose="020B0604020202020204" pitchFamily="34" charset="0"/>
              <a:ea typeface="华文楷体" panose="02010600040101010101" pitchFamily="2" charset="-122"/>
            </a:endParaRPr>
          </a:p>
        </p:txBody>
      </p:sp>
      <p:sp>
        <p:nvSpPr>
          <p:cNvPr id="68628" name="Text Box 30"/>
          <p:cNvSpPr txBox="1">
            <a:spLocks noChangeArrowheads="1"/>
          </p:cNvSpPr>
          <p:nvPr/>
        </p:nvSpPr>
        <p:spPr bwMode="auto">
          <a:xfrm>
            <a:off x="5200650" y="5942014"/>
            <a:ext cx="145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zh-CN" altLang="en-US" sz="2000" b="0">
                <a:latin typeface="Arial" panose="020B0604020202020204" pitchFamily="34" charset="0"/>
                <a:ea typeface="华文楷体" panose="02010600040101010101" pitchFamily="2" charset="-122"/>
              </a:rPr>
              <a:t>分组交换网</a:t>
            </a:r>
            <a:endParaRPr lang="zh-CN" altLang="en-US" sz="2000" b="0">
              <a:latin typeface="Arial" panose="020B0604020202020204" pitchFamily="34" charset="0"/>
              <a:ea typeface="华文楷体" panose="02010600040101010101" pitchFamily="2" charset="-122"/>
            </a:endParaRPr>
          </a:p>
        </p:txBody>
      </p:sp>
      <p:pic>
        <p:nvPicPr>
          <p:cNvPr id="68629" name="Picture 3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10064" y="1557339"/>
            <a:ext cx="585787"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30" name="Picture 3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237289" y="3271839"/>
            <a:ext cx="58737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31" name="Picture 3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67064" y="5976939"/>
            <a:ext cx="585787"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32" name="Picture 3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002339" y="5059364"/>
            <a:ext cx="585787"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33" name="Picture 3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92426" y="1755776"/>
            <a:ext cx="5873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34" name="Oval 36"/>
          <p:cNvSpPr>
            <a:spLocks noChangeArrowheads="1"/>
          </p:cNvSpPr>
          <p:nvPr/>
        </p:nvSpPr>
        <p:spPr bwMode="auto">
          <a:xfrm>
            <a:off x="2976563" y="2867025"/>
            <a:ext cx="457200" cy="458788"/>
          </a:xfrm>
          <a:prstGeom prst="ellipse">
            <a:avLst/>
          </a:prstGeom>
          <a:solidFill>
            <a:srgbClr val="66FF33"/>
          </a:solidFill>
          <a:ln w="1905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en-US" altLang="zh-CN" sz="2000" b="0">
                <a:latin typeface="Arial" panose="020B0604020202020204" pitchFamily="34" charset="0"/>
                <a:ea typeface="华文楷体" panose="02010600040101010101" pitchFamily="2" charset="-122"/>
              </a:rPr>
              <a:t>B</a:t>
            </a:r>
            <a:endParaRPr kumimoji="0" lang="en-US" altLang="zh-CN" sz="2000" b="0">
              <a:latin typeface="Arial" panose="020B0604020202020204" pitchFamily="34" charset="0"/>
              <a:ea typeface="华文楷体" panose="02010600040101010101" pitchFamily="2" charset="-122"/>
            </a:endParaRPr>
          </a:p>
        </p:txBody>
      </p:sp>
      <p:sp>
        <p:nvSpPr>
          <p:cNvPr id="68635" name="Oval 37"/>
          <p:cNvSpPr>
            <a:spLocks noChangeArrowheads="1"/>
          </p:cNvSpPr>
          <p:nvPr/>
        </p:nvSpPr>
        <p:spPr bwMode="auto">
          <a:xfrm>
            <a:off x="4397375" y="2255839"/>
            <a:ext cx="457200" cy="458787"/>
          </a:xfrm>
          <a:prstGeom prst="ellipse">
            <a:avLst/>
          </a:prstGeom>
          <a:solidFill>
            <a:srgbClr val="66FF33"/>
          </a:solidFill>
          <a:ln w="1905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en-US" altLang="zh-CN" sz="2000" b="0">
                <a:latin typeface="Arial" panose="020B0604020202020204" pitchFamily="34" charset="0"/>
                <a:ea typeface="华文楷体" panose="02010600040101010101" pitchFamily="2" charset="-122"/>
              </a:rPr>
              <a:t>D</a:t>
            </a:r>
            <a:endParaRPr kumimoji="0" lang="en-US" altLang="zh-CN" sz="2000" b="0">
              <a:latin typeface="Arial" panose="020B0604020202020204" pitchFamily="34" charset="0"/>
              <a:ea typeface="华文楷体" panose="02010600040101010101" pitchFamily="2" charset="-122"/>
            </a:endParaRPr>
          </a:p>
        </p:txBody>
      </p:sp>
      <p:sp>
        <p:nvSpPr>
          <p:cNvPr id="68636" name="Oval 38"/>
          <p:cNvSpPr>
            <a:spLocks noChangeArrowheads="1"/>
          </p:cNvSpPr>
          <p:nvPr/>
        </p:nvSpPr>
        <p:spPr bwMode="auto">
          <a:xfrm>
            <a:off x="5251450" y="3884614"/>
            <a:ext cx="457200" cy="458787"/>
          </a:xfrm>
          <a:prstGeom prst="ellipse">
            <a:avLst/>
          </a:prstGeom>
          <a:solidFill>
            <a:srgbClr val="66FF33"/>
          </a:solidFill>
          <a:ln w="1905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en-US" altLang="zh-CN" sz="2000" b="0">
                <a:latin typeface="Arial" panose="020B0604020202020204" pitchFamily="34" charset="0"/>
                <a:ea typeface="华文楷体" panose="02010600040101010101" pitchFamily="2" charset="-122"/>
              </a:rPr>
              <a:t>E</a:t>
            </a:r>
            <a:endParaRPr kumimoji="0" lang="en-US" altLang="zh-CN" sz="2000" b="0">
              <a:latin typeface="Arial" panose="020B0604020202020204" pitchFamily="34" charset="0"/>
              <a:ea typeface="华文楷体" panose="02010600040101010101" pitchFamily="2" charset="-122"/>
            </a:endParaRPr>
          </a:p>
        </p:txBody>
      </p:sp>
      <p:sp>
        <p:nvSpPr>
          <p:cNvPr id="68637" name="Oval 39"/>
          <p:cNvSpPr>
            <a:spLocks noChangeArrowheads="1"/>
          </p:cNvSpPr>
          <p:nvPr/>
        </p:nvSpPr>
        <p:spPr bwMode="auto">
          <a:xfrm>
            <a:off x="3943350" y="5203825"/>
            <a:ext cx="457200" cy="458788"/>
          </a:xfrm>
          <a:prstGeom prst="ellipse">
            <a:avLst/>
          </a:prstGeom>
          <a:solidFill>
            <a:srgbClr val="66FF33"/>
          </a:solidFill>
          <a:ln w="1905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en-US" altLang="zh-CN" sz="2000" b="0">
                <a:latin typeface="Arial" panose="020B0604020202020204" pitchFamily="34" charset="0"/>
                <a:ea typeface="华文楷体" panose="02010600040101010101" pitchFamily="2" charset="-122"/>
              </a:rPr>
              <a:t>C</a:t>
            </a:r>
            <a:endParaRPr kumimoji="0" lang="en-US" altLang="zh-CN" sz="2000" b="0">
              <a:latin typeface="Arial" panose="020B0604020202020204" pitchFamily="34" charset="0"/>
              <a:ea typeface="华文楷体" panose="02010600040101010101" pitchFamily="2" charset="-122"/>
            </a:endParaRPr>
          </a:p>
        </p:txBody>
      </p:sp>
      <p:sp>
        <p:nvSpPr>
          <p:cNvPr id="68638" name="Text Box 40"/>
          <p:cNvSpPr txBox="1">
            <a:spLocks noChangeArrowheads="1"/>
          </p:cNvSpPr>
          <p:nvPr/>
        </p:nvSpPr>
        <p:spPr bwMode="auto">
          <a:xfrm>
            <a:off x="5673725" y="5024438"/>
            <a:ext cx="4651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en-US" altLang="zh-CN" sz="2000" b="0">
                <a:latin typeface="Arial" panose="020B0604020202020204" pitchFamily="34" charset="0"/>
                <a:ea typeface="华文楷体" panose="02010600040101010101" pitchFamily="2" charset="-122"/>
              </a:rPr>
              <a:t>H</a:t>
            </a:r>
            <a:r>
              <a:rPr lang="en-US" altLang="zh-CN" sz="2000" b="0" baseline="-25000">
                <a:latin typeface="Arial" panose="020B0604020202020204" pitchFamily="34" charset="0"/>
                <a:ea typeface="华文楷体" panose="02010600040101010101" pitchFamily="2" charset="-122"/>
              </a:rPr>
              <a:t>5</a:t>
            </a:r>
            <a:endParaRPr lang="en-US" altLang="zh-CN" sz="2000" b="0">
              <a:latin typeface="Arial" panose="020B0604020202020204" pitchFamily="34" charset="0"/>
              <a:ea typeface="华文楷体" panose="02010600040101010101" pitchFamily="2" charset="-122"/>
            </a:endParaRPr>
          </a:p>
        </p:txBody>
      </p:sp>
      <p:sp>
        <p:nvSpPr>
          <p:cNvPr id="68639" name="Text Box 41"/>
          <p:cNvSpPr txBox="1">
            <a:spLocks noChangeArrowheads="1"/>
          </p:cNvSpPr>
          <p:nvPr/>
        </p:nvSpPr>
        <p:spPr bwMode="auto">
          <a:xfrm>
            <a:off x="6681788" y="3224213"/>
            <a:ext cx="4651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en-US" altLang="zh-CN" sz="2000" b="0">
                <a:latin typeface="Arial" panose="020B0604020202020204" pitchFamily="34" charset="0"/>
                <a:ea typeface="华文楷体" panose="02010600040101010101" pitchFamily="2" charset="-122"/>
              </a:rPr>
              <a:t>H</a:t>
            </a:r>
            <a:r>
              <a:rPr lang="en-US" altLang="zh-CN" sz="2000" b="0" baseline="-25000">
                <a:latin typeface="Arial" panose="020B0604020202020204" pitchFamily="34" charset="0"/>
                <a:ea typeface="华文楷体" panose="02010600040101010101" pitchFamily="2" charset="-122"/>
              </a:rPr>
              <a:t>6</a:t>
            </a:r>
            <a:endParaRPr lang="en-US" altLang="zh-CN" sz="2000" b="0">
              <a:latin typeface="Arial" panose="020B0604020202020204" pitchFamily="34" charset="0"/>
              <a:ea typeface="华文楷体" panose="02010600040101010101" pitchFamily="2" charset="-122"/>
            </a:endParaRPr>
          </a:p>
        </p:txBody>
      </p:sp>
      <p:sp>
        <p:nvSpPr>
          <p:cNvPr id="68640" name="Text Box 42"/>
          <p:cNvSpPr txBox="1">
            <a:spLocks noChangeArrowheads="1"/>
          </p:cNvSpPr>
          <p:nvPr/>
        </p:nvSpPr>
        <p:spPr bwMode="auto">
          <a:xfrm>
            <a:off x="3944938" y="1568450"/>
            <a:ext cx="4651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en-US" altLang="zh-CN" sz="2000" b="0">
                <a:latin typeface="Arial" panose="020B0604020202020204" pitchFamily="34" charset="0"/>
                <a:ea typeface="华文楷体" panose="02010600040101010101" pitchFamily="2" charset="-122"/>
              </a:rPr>
              <a:t>H</a:t>
            </a:r>
            <a:r>
              <a:rPr lang="en-US" altLang="zh-CN" sz="2000" b="0" baseline="-25000">
                <a:latin typeface="Arial" panose="020B0604020202020204" pitchFamily="34" charset="0"/>
                <a:ea typeface="华文楷体" panose="02010600040101010101" pitchFamily="2" charset="-122"/>
              </a:rPr>
              <a:t>4</a:t>
            </a:r>
            <a:endParaRPr lang="en-US" altLang="zh-CN" sz="2000" b="0">
              <a:latin typeface="Arial" panose="020B0604020202020204" pitchFamily="34" charset="0"/>
              <a:ea typeface="华文楷体" panose="02010600040101010101" pitchFamily="2" charset="-122"/>
            </a:endParaRPr>
          </a:p>
        </p:txBody>
      </p:sp>
      <p:sp>
        <p:nvSpPr>
          <p:cNvPr id="68641" name="Text Box 43"/>
          <p:cNvSpPr txBox="1">
            <a:spLocks noChangeArrowheads="1"/>
          </p:cNvSpPr>
          <p:nvPr/>
        </p:nvSpPr>
        <p:spPr bwMode="auto">
          <a:xfrm>
            <a:off x="2576513" y="1712913"/>
            <a:ext cx="4651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en-US" altLang="zh-CN" sz="2000" b="0">
                <a:latin typeface="Arial" panose="020B0604020202020204" pitchFamily="34" charset="0"/>
                <a:ea typeface="华文楷体" panose="02010600040101010101" pitchFamily="2" charset="-122"/>
              </a:rPr>
              <a:t>H</a:t>
            </a:r>
            <a:r>
              <a:rPr lang="en-US" altLang="zh-CN" sz="2000" b="0" baseline="-25000">
                <a:latin typeface="Arial" panose="020B0604020202020204" pitchFamily="34" charset="0"/>
                <a:ea typeface="华文楷体" panose="02010600040101010101" pitchFamily="2" charset="-122"/>
              </a:rPr>
              <a:t>2</a:t>
            </a:r>
            <a:endParaRPr lang="en-US" altLang="zh-CN" sz="2000" b="0">
              <a:latin typeface="Arial" panose="020B0604020202020204" pitchFamily="34" charset="0"/>
              <a:ea typeface="华文楷体" panose="02010600040101010101" pitchFamily="2" charset="-122"/>
            </a:endParaRPr>
          </a:p>
        </p:txBody>
      </p:sp>
      <p:sp>
        <p:nvSpPr>
          <p:cNvPr id="68642" name="Text Box 44"/>
          <p:cNvSpPr txBox="1">
            <a:spLocks noChangeArrowheads="1"/>
          </p:cNvSpPr>
          <p:nvPr/>
        </p:nvSpPr>
        <p:spPr bwMode="auto">
          <a:xfrm>
            <a:off x="2792413" y="5961063"/>
            <a:ext cx="4651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en-US" altLang="zh-CN" sz="2000" b="0">
                <a:latin typeface="Arial" panose="020B0604020202020204" pitchFamily="34" charset="0"/>
                <a:ea typeface="华文楷体" panose="02010600040101010101" pitchFamily="2" charset="-122"/>
              </a:rPr>
              <a:t>H</a:t>
            </a:r>
            <a:r>
              <a:rPr lang="en-US" altLang="zh-CN" sz="2000" b="0" baseline="-25000">
                <a:latin typeface="Arial" panose="020B0604020202020204" pitchFamily="34" charset="0"/>
                <a:ea typeface="华文楷体" panose="02010600040101010101" pitchFamily="2" charset="-122"/>
              </a:rPr>
              <a:t>3</a:t>
            </a:r>
            <a:endParaRPr lang="en-US" altLang="zh-CN" sz="2000" b="0">
              <a:latin typeface="Arial" panose="020B0604020202020204" pitchFamily="34" charset="0"/>
              <a:ea typeface="华文楷体" panose="02010600040101010101" pitchFamily="2" charset="-122"/>
            </a:endParaRPr>
          </a:p>
        </p:txBody>
      </p:sp>
      <p:sp>
        <p:nvSpPr>
          <p:cNvPr id="505901" name="Rectangle 45"/>
          <p:cNvSpPr>
            <a:spLocks noChangeArrowheads="1"/>
          </p:cNvSpPr>
          <p:nvPr/>
        </p:nvSpPr>
        <p:spPr bwMode="auto">
          <a:xfrm>
            <a:off x="3081339" y="1917700"/>
            <a:ext cx="217487" cy="217488"/>
          </a:xfrm>
          <a:prstGeom prst="rect">
            <a:avLst/>
          </a:prstGeom>
          <a:solidFill>
            <a:srgbClr val="333399"/>
          </a:solidFill>
          <a:ln w="9525">
            <a:solidFill>
              <a:srgbClr val="333399"/>
            </a:solidFill>
            <a:miter lim="800000"/>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pic>
        <p:nvPicPr>
          <p:cNvPr id="68644" name="Picture 4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08089" y="4233864"/>
            <a:ext cx="58737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5903" name="Rectangle 47"/>
          <p:cNvSpPr>
            <a:spLocks noChangeArrowheads="1"/>
          </p:cNvSpPr>
          <p:nvPr/>
        </p:nvSpPr>
        <p:spPr bwMode="auto">
          <a:xfrm>
            <a:off x="1423989" y="4365625"/>
            <a:ext cx="217487" cy="217488"/>
          </a:xfrm>
          <a:prstGeom prst="rect">
            <a:avLst/>
          </a:prstGeom>
          <a:solidFill>
            <a:srgbClr val="FF0000"/>
          </a:solidFill>
          <a:ln w="9525">
            <a:solidFill>
              <a:schemeClr val="hlink"/>
            </a:solidFill>
            <a:miter lim="800000"/>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05904" name="Rectangle 48"/>
          <p:cNvSpPr>
            <a:spLocks noChangeArrowheads="1"/>
          </p:cNvSpPr>
          <p:nvPr/>
        </p:nvSpPr>
        <p:spPr bwMode="auto">
          <a:xfrm>
            <a:off x="1423989" y="4360864"/>
            <a:ext cx="217487" cy="217487"/>
          </a:xfrm>
          <a:prstGeom prst="rect">
            <a:avLst/>
          </a:prstGeom>
          <a:solidFill>
            <a:srgbClr val="FF0000"/>
          </a:solidFill>
          <a:ln w="9525">
            <a:solidFill>
              <a:schemeClr val="hlink"/>
            </a:solidFill>
            <a:miter lim="800000"/>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68647" name="Text Box 49"/>
          <p:cNvSpPr txBox="1">
            <a:spLocks noChangeArrowheads="1"/>
          </p:cNvSpPr>
          <p:nvPr/>
        </p:nvSpPr>
        <p:spPr bwMode="auto">
          <a:xfrm>
            <a:off x="6824663" y="4881564"/>
            <a:ext cx="2609850" cy="466725"/>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en-US" altLang="zh-CN" b="0">
                <a:solidFill>
                  <a:srgbClr val="FF0000"/>
                </a:solidFill>
                <a:latin typeface="Arial" panose="020B0604020202020204" pitchFamily="34" charset="0"/>
                <a:ea typeface="华文楷体" panose="02010600040101010101" pitchFamily="2" charset="-122"/>
              </a:rPr>
              <a:t>H</a:t>
            </a:r>
            <a:r>
              <a:rPr lang="en-US" altLang="zh-CN" b="0" baseline="-25000">
                <a:solidFill>
                  <a:srgbClr val="FF0000"/>
                </a:solidFill>
                <a:latin typeface="Arial" panose="020B0604020202020204" pitchFamily="34" charset="0"/>
                <a:ea typeface="华文楷体" panose="02010600040101010101" pitchFamily="2" charset="-122"/>
              </a:rPr>
              <a:t>1 </a:t>
            </a:r>
            <a:r>
              <a:rPr lang="zh-CN" altLang="en-US" b="0">
                <a:solidFill>
                  <a:srgbClr val="FF0000"/>
                </a:solidFill>
                <a:latin typeface="Arial" panose="020B0604020202020204" pitchFamily="34" charset="0"/>
                <a:ea typeface="华文楷体" panose="02010600040101010101" pitchFamily="2" charset="-122"/>
              </a:rPr>
              <a:t>向 </a:t>
            </a:r>
            <a:r>
              <a:rPr lang="en-US" altLang="zh-CN" b="0">
                <a:solidFill>
                  <a:srgbClr val="FF0000"/>
                </a:solidFill>
                <a:latin typeface="Arial" panose="020B0604020202020204" pitchFamily="34" charset="0"/>
                <a:ea typeface="华文楷体" panose="02010600040101010101" pitchFamily="2" charset="-122"/>
              </a:rPr>
              <a:t>H</a:t>
            </a:r>
            <a:r>
              <a:rPr lang="en-US" altLang="zh-CN" b="0" baseline="-25000">
                <a:solidFill>
                  <a:srgbClr val="FF0000"/>
                </a:solidFill>
                <a:latin typeface="Arial" panose="020B0604020202020204" pitchFamily="34" charset="0"/>
                <a:ea typeface="华文楷体" panose="02010600040101010101" pitchFamily="2" charset="-122"/>
              </a:rPr>
              <a:t>5</a:t>
            </a:r>
            <a:r>
              <a:rPr lang="en-US" altLang="zh-CN" b="0">
                <a:solidFill>
                  <a:srgbClr val="FF0000"/>
                </a:solidFill>
                <a:latin typeface="Arial" panose="020B0604020202020204" pitchFamily="34" charset="0"/>
                <a:ea typeface="华文楷体" panose="02010600040101010101" pitchFamily="2" charset="-122"/>
              </a:rPr>
              <a:t> </a:t>
            </a:r>
            <a:r>
              <a:rPr lang="zh-CN" altLang="en-US" b="0">
                <a:solidFill>
                  <a:srgbClr val="FF0000"/>
                </a:solidFill>
                <a:latin typeface="Arial" panose="020B0604020202020204" pitchFamily="34" charset="0"/>
                <a:ea typeface="华文楷体" panose="02010600040101010101" pitchFamily="2" charset="-122"/>
              </a:rPr>
              <a:t>发送分组</a:t>
            </a:r>
            <a:endParaRPr lang="zh-CN" altLang="en-US" b="0">
              <a:solidFill>
                <a:srgbClr val="FF0000"/>
              </a:solidFill>
              <a:latin typeface="Arial" panose="020B0604020202020204" pitchFamily="34" charset="0"/>
              <a:ea typeface="华文楷体" panose="02010600040101010101" pitchFamily="2" charset="-122"/>
            </a:endParaRPr>
          </a:p>
        </p:txBody>
      </p:sp>
      <p:sp>
        <p:nvSpPr>
          <p:cNvPr id="505906" name="Text Box 50"/>
          <p:cNvSpPr txBox="1">
            <a:spLocks noChangeArrowheads="1"/>
          </p:cNvSpPr>
          <p:nvPr/>
        </p:nvSpPr>
        <p:spPr bwMode="auto">
          <a:xfrm>
            <a:off x="6824663" y="4016376"/>
            <a:ext cx="2609850" cy="466725"/>
          </a:xfrm>
          <a:prstGeom prst="rect">
            <a:avLst/>
          </a:prstGeom>
          <a:noFill/>
          <a:ln w="9525">
            <a:solidFill>
              <a:srgbClr val="333399"/>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en-US" altLang="zh-CN" b="0">
                <a:latin typeface="Arial" panose="020B0604020202020204" pitchFamily="34" charset="0"/>
                <a:ea typeface="华文楷体" panose="02010600040101010101" pitchFamily="2" charset="-122"/>
              </a:rPr>
              <a:t>H</a:t>
            </a:r>
            <a:r>
              <a:rPr lang="en-US" altLang="zh-CN" b="0" baseline="-25000">
                <a:latin typeface="Arial" panose="020B0604020202020204" pitchFamily="34" charset="0"/>
                <a:ea typeface="华文楷体" panose="02010600040101010101" pitchFamily="2" charset="-122"/>
              </a:rPr>
              <a:t>2 </a:t>
            </a:r>
            <a:r>
              <a:rPr lang="zh-CN" altLang="en-US" b="0">
                <a:latin typeface="Arial" panose="020B0604020202020204" pitchFamily="34" charset="0"/>
                <a:ea typeface="华文楷体" panose="02010600040101010101" pitchFamily="2" charset="-122"/>
              </a:rPr>
              <a:t>向 </a:t>
            </a:r>
            <a:r>
              <a:rPr lang="en-US" altLang="zh-CN" b="0">
                <a:latin typeface="Arial" panose="020B0604020202020204" pitchFamily="34" charset="0"/>
                <a:ea typeface="华文楷体" panose="02010600040101010101" pitchFamily="2" charset="-122"/>
              </a:rPr>
              <a:t>H</a:t>
            </a:r>
            <a:r>
              <a:rPr lang="en-US" altLang="zh-CN" b="0" baseline="-25000">
                <a:latin typeface="Arial" panose="020B0604020202020204" pitchFamily="34" charset="0"/>
                <a:ea typeface="华文楷体" panose="02010600040101010101" pitchFamily="2" charset="-122"/>
              </a:rPr>
              <a:t>6</a:t>
            </a:r>
            <a:r>
              <a:rPr lang="en-US" altLang="zh-CN" b="0">
                <a:latin typeface="Arial" panose="020B0604020202020204" pitchFamily="34" charset="0"/>
                <a:ea typeface="华文楷体" panose="02010600040101010101" pitchFamily="2" charset="-122"/>
              </a:rPr>
              <a:t> </a:t>
            </a:r>
            <a:r>
              <a:rPr lang="zh-CN" altLang="en-US" b="0">
                <a:latin typeface="Arial" panose="020B0604020202020204" pitchFamily="34" charset="0"/>
                <a:ea typeface="华文楷体" panose="02010600040101010101" pitchFamily="2" charset="-122"/>
              </a:rPr>
              <a:t>发送分组</a:t>
            </a:r>
            <a:endParaRPr lang="zh-CN" altLang="en-US" b="0">
              <a:latin typeface="Arial" panose="020B0604020202020204" pitchFamily="34" charset="0"/>
              <a:ea typeface="华文楷体" panose="02010600040101010101" pitchFamily="2" charset="-122"/>
            </a:endParaRPr>
          </a:p>
        </p:txBody>
      </p:sp>
      <p:sp>
        <p:nvSpPr>
          <p:cNvPr id="505907" name="Rectangle 51"/>
          <p:cNvSpPr>
            <a:spLocks noChangeArrowheads="1"/>
          </p:cNvSpPr>
          <p:nvPr/>
        </p:nvSpPr>
        <p:spPr bwMode="auto">
          <a:xfrm>
            <a:off x="1423989" y="4360864"/>
            <a:ext cx="217487" cy="217487"/>
          </a:xfrm>
          <a:prstGeom prst="rect">
            <a:avLst/>
          </a:prstGeom>
          <a:solidFill>
            <a:srgbClr val="FF0000"/>
          </a:solidFill>
          <a:ln w="9525">
            <a:solidFill>
              <a:schemeClr val="hlink"/>
            </a:solidFill>
            <a:miter lim="800000"/>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05908" name="Rectangle 52"/>
          <p:cNvSpPr>
            <a:spLocks noChangeArrowheads="1"/>
          </p:cNvSpPr>
          <p:nvPr/>
        </p:nvSpPr>
        <p:spPr bwMode="auto">
          <a:xfrm>
            <a:off x="3081339" y="1917700"/>
            <a:ext cx="217487" cy="217488"/>
          </a:xfrm>
          <a:prstGeom prst="rect">
            <a:avLst/>
          </a:prstGeom>
          <a:solidFill>
            <a:srgbClr val="333399"/>
          </a:solidFill>
          <a:ln w="9525">
            <a:solidFill>
              <a:srgbClr val="333399"/>
            </a:solidFill>
            <a:miter lim="800000"/>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05909" name="Rectangle 53"/>
          <p:cNvSpPr>
            <a:spLocks noChangeArrowheads="1"/>
          </p:cNvSpPr>
          <p:nvPr/>
        </p:nvSpPr>
        <p:spPr bwMode="auto">
          <a:xfrm>
            <a:off x="1423989" y="4365625"/>
            <a:ext cx="217487" cy="217488"/>
          </a:xfrm>
          <a:prstGeom prst="rect">
            <a:avLst/>
          </a:prstGeom>
          <a:solidFill>
            <a:srgbClr val="FF0000"/>
          </a:solidFill>
          <a:ln w="9525">
            <a:solidFill>
              <a:srgbClr val="333399"/>
            </a:solidFill>
            <a:miter lim="800000"/>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05910" name="Rectangle 54"/>
          <p:cNvSpPr>
            <a:spLocks noChangeArrowheads="1"/>
          </p:cNvSpPr>
          <p:nvPr/>
        </p:nvSpPr>
        <p:spPr bwMode="auto">
          <a:xfrm>
            <a:off x="3081339" y="1917700"/>
            <a:ext cx="217487" cy="217488"/>
          </a:xfrm>
          <a:prstGeom prst="rect">
            <a:avLst/>
          </a:prstGeom>
          <a:solidFill>
            <a:srgbClr val="333399"/>
          </a:solidFill>
          <a:ln w="9525">
            <a:solidFill>
              <a:srgbClr val="333399"/>
            </a:solidFill>
            <a:miter lim="800000"/>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05911" name="Text Box 55"/>
          <p:cNvSpPr txBox="1">
            <a:spLocks noChangeArrowheads="1"/>
          </p:cNvSpPr>
          <p:nvPr/>
        </p:nvSpPr>
        <p:spPr bwMode="auto">
          <a:xfrm>
            <a:off x="5673726" y="2008188"/>
            <a:ext cx="3775393" cy="523220"/>
          </a:xfrm>
          <a:prstGeom prst="rect">
            <a:avLst/>
          </a:prstGeom>
          <a:solidFill>
            <a:srgbClr val="FFFFCC"/>
          </a:solidFill>
          <a:ln w="76200" cmpd="tri">
            <a:solidFill>
              <a:srgbClr val="333399"/>
            </a:solidFill>
            <a:miter lim="800000"/>
          </a:ln>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zh-CN" altLang="en-US" sz="2800" b="0">
                <a:solidFill>
                  <a:srgbClr val="FF0000"/>
                </a:solidFill>
                <a:latin typeface="Arial" panose="020B0604020202020204" pitchFamily="34" charset="0"/>
                <a:ea typeface="华文楷体" panose="02010600040101010101" pitchFamily="2" charset="-122"/>
              </a:rPr>
              <a:t>注意分组路径的变化！</a:t>
            </a:r>
            <a:endParaRPr lang="zh-CN" altLang="en-US" sz="2800" b="0">
              <a:solidFill>
                <a:srgbClr val="FF0000"/>
              </a:solidFill>
              <a:latin typeface="Arial" panose="020B0604020202020204" pitchFamily="34" charset="0"/>
              <a:ea typeface="华文楷体" panose="02010600040101010101" pitchFamily="2" charset="-122"/>
            </a:endParaRPr>
          </a:p>
        </p:txBody>
      </p:sp>
      <p:sp>
        <p:nvSpPr>
          <p:cNvPr id="68654" name="Text Box 56"/>
          <p:cNvSpPr txBox="1">
            <a:spLocks noChangeArrowheads="1"/>
          </p:cNvSpPr>
          <p:nvPr/>
        </p:nvSpPr>
        <p:spPr bwMode="auto">
          <a:xfrm>
            <a:off x="847726" y="2593976"/>
            <a:ext cx="722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en-US" altLang="zh-CN" sz="2000" b="0">
                <a:latin typeface="Arial" panose="020B0604020202020204" pitchFamily="34" charset="0"/>
                <a:ea typeface="华文楷体" panose="02010600040101010101" pitchFamily="2" charset="-122"/>
              </a:rPr>
              <a:t>CCP</a:t>
            </a:r>
            <a:endParaRPr lang="en-US" altLang="zh-CN" sz="2000" b="0">
              <a:latin typeface="Arial" panose="020B0604020202020204" pitchFamily="34" charset="0"/>
              <a:ea typeface="华文楷体" panose="02010600040101010101" pitchFamily="2" charset="-122"/>
            </a:endParaRPr>
          </a:p>
        </p:txBody>
      </p:sp>
      <p:sp>
        <p:nvSpPr>
          <p:cNvPr id="68655" name="Text Box 57"/>
          <p:cNvSpPr txBox="1">
            <a:spLocks noChangeArrowheads="1"/>
          </p:cNvSpPr>
          <p:nvPr/>
        </p:nvSpPr>
        <p:spPr bwMode="auto">
          <a:xfrm>
            <a:off x="596900" y="3386139"/>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zh-CN" altLang="en-US" sz="2000" b="0">
                <a:latin typeface="Arial" panose="020B0604020202020204" pitchFamily="34" charset="0"/>
                <a:ea typeface="华文楷体" panose="02010600040101010101" pitchFamily="2" charset="-122"/>
              </a:rPr>
              <a:t>主机</a:t>
            </a:r>
            <a:endParaRPr lang="zh-CN" altLang="en-US" sz="2000" b="0">
              <a:latin typeface="Arial" panose="020B0604020202020204" pitchFamily="34" charset="0"/>
              <a:ea typeface="华文楷体" panose="02010600040101010101" pitchFamily="2" charset="-122"/>
            </a:endParaRPr>
          </a:p>
        </p:txBody>
      </p:sp>
      <p:sp>
        <p:nvSpPr>
          <p:cNvPr id="68656" name="Line 58"/>
          <p:cNvSpPr>
            <a:spLocks noChangeShapeType="1"/>
          </p:cNvSpPr>
          <p:nvPr/>
        </p:nvSpPr>
        <p:spPr bwMode="auto">
          <a:xfrm>
            <a:off x="2216151" y="2781300"/>
            <a:ext cx="792163" cy="215900"/>
          </a:xfrm>
          <a:prstGeom prst="line">
            <a:avLst/>
          </a:prstGeom>
          <a:noFill/>
          <a:ln w="28575">
            <a:solidFill>
              <a:srgbClr val="333399"/>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8657" name="Line 59"/>
          <p:cNvSpPr>
            <a:spLocks noChangeShapeType="1"/>
          </p:cNvSpPr>
          <p:nvPr/>
        </p:nvSpPr>
        <p:spPr bwMode="auto">
          <a:xfrm>
            <a:off x="992188" y="3717926"/>
            <a:ext cx="360362" cy="576263"/>
          </a:xfrm>
          <a:prstGeom prst="line">
            <a:avLst/>
          </a:prstGeom>
          <a:noFill/>
          <a:ln w="28575">
            <a:solidFill>
              <a:srgbClr val="333399"/>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5903"/>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grpId="1" nodeType="afterEffect">
                                  <p:stCondLst>
                                    <p:cond delay="0"/>
                                  </p:stCondLst>
                                  <p:childTnLst>
                                    <p:animMotion origin="layout" path="M 2.5E-6 -4.04624E-7 L 0.10468 -4.04624E-7 L 0.28889 0.15006 L 0.43802 -0.04439 L 0.52222 0.13318 " pathEditMode="relative" ptsTypes="AAAAA">
                                      <p:cBhvr>
                                        <p:cTn id="9" dur="2000" fill="hold"/>
                                        <p:tgtEl>
                                          <p:spTgt spid="505903"/>
                                        </p:tgtEl>
                                        <p:attrNameLst>
                                          <p:attrName>ppt_x</p:attrName>
                                          <p:attrName>ppt_y</p:attrName>
                                        </p:attrNameLst>
                                      </p:cBhvr>
                                    </p:animMotion>
                                  </p:childTnLst>
                                </p:cTn>
                              </p:par>
                            </p:childTnLst>
                          </p:cTn>
                        </p:par>
                        <p:par>
                          <p:cTn id="10" fill="hold">
                            <p:stCondLst>
                              <p:cond delay="2000"/>
                            </p:stCondLst>
                            <p:childTnLst>
                              <p:par>
                                <p:cTn id="11" presetID="1" presetClass="exit" presetSubtype="0" fill="hold" grpId="2" nodeType="afterEffect">
                                  <p:stCondLst>
                                    <p:cond delay="0"/>
                                  </p:stCondLst>
                                  <p:childTnLst>
                                    <p:set>
                                      <p:cBhvr>
                                        <p:cTn id="12" dur="1" fill="hold">
                                          <p:stCondLst>
                                            <p:cond delay="0"/>
                                          </p:stCondLst>
                                        </p:cTn>
                                        <p:tgtEl>
                                          <p:spTgt spid="505903"/>
                                        </p:tgtEl>
                                        <p:attrNameLst>
                                          <p:attrName>style.visibility</p:attrName>
                                        </p:attrNameLst>
                                      </p:cBhvr>
                                      <p:to>
                                        <p:strVal val="hidden"/>
                                      </p:to>
                                    </p:set>
                                  </p:childTnLst>
                                </p:cTn>
                              </p:par>
                            </p:childTnLst>
                          </p:cTn>
                        </p:par>
                        <p:par>
                          <p:cTn id="13" fill="hold">
                            <p:stCondLst>
                              <p:cond delay="2000"/>
                            </p:stCondLst>
                            <p:childTnLst>
                              <p:par>
                                <p:cTn id="14" presetID="1" presetClass="entr" presetSubtype="0" fill="hold" grpId="0" nodeType="afterEffect">
                                  <p:stCondLst>
                                    <p:cond delay="0"/>
                                  </p:stCondLst>
                                  <p:childTnLst>
                                    <p:set>
                                      <p:cBhvr>
                                        <p:cTn id="15" dur="1" fill="hold">
                                          <p:stCondLst>
                                            <p:cond delay="0"/>
                                          </p:stCondLst>
                                        </p:cTn>
                                        <p:tgtEl>
                                          <p:spTgt spid="505904"/>
                                        </p:tgtEl>
                                        <p:attrNameLst>
                                          <p:attrName>style.visibility</p:attrName>
                                        </p:attrNameLst>
                                      </p:cBhvr>
                                      <p:to>
                                        <p:strVal val="visible"/>
                                      </p:to>
                                    </p:set>
                                  </p:childTnLst>
                                </p:cTn>
                              </p:par>
                            </p:childTnLst>
                          </p:cTn>
                        </p:par>
                        <p:par>
                          <p:cTn id="16" fill="hold">
                            <p:stCondLst>
                              <p:cond delay="2000"/>
                            </p:stCondLst>
                            <p:childTnLst>
                              <p:par>
                                <p:cTn id="17" presetID="0" presetClass="path" presetSubtype="0" accel="50000" decel="50000" fill="hold" grpId="1" nodeType="afterEffect">
                                  <p:stCondLst>
                                    <p:cond delay="0"/>
                                  </p:stCondLst>
                                  <p:childTnLst>
                                    <p:animMotion origin="layout" path="M -2.5E-6 -4.04624E-7 L 0.10313 0.00208 L 0.17934 -0.20717 L 0.43021 -0.05503 L 0.52535 0.14382 " pathEditMode="relative" ptsTypes="AAAAA">
                                      <p:cBhvr>
                                        <p:cTn id="18" dur="2000" fill="hold"/>
                                        <p:tgtEl>
                                          <p:spTgt spid="505904"/>
                                        </p:tgtEl>
                                        <p:attrNameLst>
                                          <p:attrName>ppt_x</p:attrName>
                                          <p:attrName>ppt_y</p:attrName>
                                        </p:attrNameLst>
                                      </p:cBhvr>
                                    </p:animMotion>
                                  </p:childTnLst>
                                </p:cTn>
                              </p:par>
                            </p:childTnLst>
                          </p:cTn>
                        </p:par>
                        <p:par>
                          <p:cTn id="19" fill="hold">
                            <p:stCondLst>
                              <p:cond delay="4000"/>
                            </p:stCondLst>
                            <p:childTnLst>
                              <p:par>
                                <p:cTn id="20" presetID="1" presetClass="exit" presetSubtype="0" fill="hold" grpId="2" nodeType="afterEffect">
                                  <p:stCondLst>
                                    <p:cond delay="0"/>
                                  </p:stCondLst>
                                  <p:childTnLst>
                                    <p:set>
                                      <p:cBhvr>
                                        <p:cTn id="21" dur="1" fill="hold">
                                          <p:stCondLst>
                                            <p:cond delay="0"/>
                                          </p:stCondLst>
                                        </p:cTn>
                                        <p:tgtEl>
                                          <p:spTgt spid="505904"/>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05906"/>
                                        </p:tgtEl>
                                        <p:attrNameLst>
                                          <p:attrName>style.visibility</p:attrName>
                                        </p:attrNameLst>
                                      </p:cBhvr>
                                      <p:to>
                                        <p:strVal val="visible"/>
                                      </p:to>
                                    </p:set>
                                  </p:childTnLst>
                                </p:cTn>
                              </p:par>
                            </p:childTnLst>
                          </p:cTn>
                        </p:par>
                        <p:par>
                          <p:cTn id="26" fill="hold">
                            <p:stCondLst>
                              <p:cond delay="0"/>
                            </p:stCondLst>
                            <p:childTnLst>
                              <p:par>
                                <p:cTn id="27" presetID="35" presetClass="emph" presetSubtype="0" repeatCount="3000" fill="hold" grpId="1" nodeType="afterEffect">
                                  <p:stCondLst>
                                    <p:cond delay="0"/>
                                  </p:stCondLst>
                                  <p:childTnLst>
                                    <p:anim calcmode="discrete" valueType="str">
                                      <p:cBhvr>
                                        <p:cTn id="28" dur="1000" fill="hold"/>
                                        <p:tgtEl>
                                          <p:spTgt spid="505906"/>
                                        </p:tgtEl>
                                        <p:attrNameLst>
                                          <p:attrName>style.visibility</p:attrName>
                                        </p:attrNameLst>
                                      </p:cBhvr>
                                      <p:tavLst>
                                        <p:tav tm="0">
                                          <p:val>
                                            <p:strVal val="hidden"/>
                                          </p:val>
                                        </p:tav>
                                        <p:tav tm="50000">
                                          <p:val>
                                            <p:strVal val="visible"/>
                                          </p:val>
                                        </p:tav>
                                      </p:tavLst>
                                    </p:anim>
                                  </p:childTnLst>
                                </p:cTn>
                              </p:par>
                            </p:childTnLst>
                          </p:cTn>
                        </p:par>
                        <p:par>
                          <p:cTn id="29" fill="hold">
                            <p:stCondLst>
                              <p:cond delay="1000"/>
                            </p:stCondLst>
                            <p:childTnLst>
                              <p:par>
                                <p:cTn id="30" presetID="1" presetClass="entr" presetSubtype="0" fill="hold" grpId="0" nodeType="afterEffect">
                                  <p:stCondLst>
                                    <p:cond delay="0"/>
                                  </p:stCondLst>
                                  <p:childTnLst>
                                    <p:set>
                                      <p:cBhvr>
                                        <p:cTn id="31" dur="1" fill="hold">
                                          <p:stCondLst>
                                            <p:cond delay="0"/>
                                          </p:stCondLst>
                                        </p:cTn>
                                        <p:tgtEl>
                                          <p:spTgt spid="505901"/>
                                        </p:tgtEl>
                                        <p:attrNameLst>
                                          <p:attrName>style.visibility</p:attrName>
                                        </p:attrNameLst>
                                      </p:cBhvr>
                                      <p:to>
                                        <p:strVal val="visible"/>
                                      </p:to>
                                    </p:set>
                                  </p:childTnLst>
                                </p:cTn>
                              </p:par>
                            </p:childTnLst>
                          </p:cTn>
                        </p:par>
                        <p:par>
                          <p:cTn id="32" fill="hold">
                            <p:stCondLst>
                              <p:cond delay="1000"/>
                            </p:stCondLst>
                            <p:childTnLst>
                              <p:par>
                                <p:cTn id="33" presetID="0" presetClass="path" presetSubtype="0" accel="50000" decel="50000" fill="hold" grpId="1" nodeType="afterEffect">
                                  <p:stCondLst>
                                    <p:cond delay="0"/>
                                  </p:stCondLst>
                                  <p:childTnLst>
                                    <p:animMotion origin="layout" path="M 2.22222E-6 1.79191E-6 L 0.00156 0.14381 L 0.25711 0.29803 L 0.36979 0.21572 " pathEditMode="relative" ptsTypes="AAAA">
                                      <p:cBhvr>
                                        <p:cTn id="34" dur="2000" fill="hold"/>
                                        <p:tgtEl>
                                          <p:spTgt spid="505901"/>
                                        </p:tgtEl>
                                        <p:attrNameLst>
                                          <p:attrName>ppt_x</p:attrName>
                                          <p:attrName>ppt_y</p:attrName>
                                        </p:attrNameLst>
                                      </p:cBhvr>
                                    </p:animMotion>
                                  </p:childTnLst>
                                </p:cTn>
                              </p:par>
                            </p:childTnLst>
                          </p:cTn>
                        </p:par>
                        <p:par>
                          <p:cTn id="35" fill="hold">
                            <p:stCondLst>
                              <p:cond delay="3000"/>
                            </p:stCondLst>
                            <p:childTnLst>
                              <p:par>
                                <p:cTn id="36" presetID="1" presetClass="exit" presetSubtype="0" fill="hold" grpId="2" nodeType="afterEffect">
                                  <p:stCondLst>
                                    <p:cond delay="0"/>
                                  </p:stCondLst>
                                  <p:childTnLst>
                                    <p:set>
                                      <p:cBhvr>
                                        <p:cTn id="37" dur="1" fill="hold">
                                          <p:stCondLst>
                                            <p:cond delay="0"/>
                                          </p:stCondLst>
                                        </p:cTn>
                                        <p:tgtEl>
                                          <p:spTgt spid="505901"/>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505911"/>
                                        </p:tgtEl>
                                        <p:attrNameLst>
                                          <p:attrName>style.visibility</p:attrName>
                                        </p:attrNameLst>
                                      </p:cBhvr>
                                      <p:to>
                                        <p:strVal val="visible"/>
                                      </p:to>
                                    </p:set>
                                  </p:childTnLst>
                                </p:cTn>
                              </p:par>
                            </p:childTnLst>
                          </p:cTn>
                        </p:par>
                        <p:par>
                          <p:cTn id="42" fill="hold">
                            <p:stCondLst>
                              <p:cond delay="0"/>
                            </p:stCondLst>
                            <p:childTnLst>
                              <p:par>
                                <p:cTn id="43" presetID="35" presetClass="emph" presetSubtype="0" repeatCount="2000" fill="hold" grpId="1" nodeType="afterEffect">
                                  <p:stCondLst>
                                    <p:cond delay="0"/>
                                  </p:stCondLst>
                                  <p:childTnLst>
                                    <p:anim calcmode="discrete" valueType="str">
                                      <p:cBhvr>
                                        <p:cTn id="44" dur="1000" fill="hold"/>
                                        <p:tgtEl>
                                          <p:spTgt spid="505911"/>
                                        </p:tgtEl>
                                        <p:attrNameLst>
                                          <p:attrName>style.visibility</p:attrName>
                                        </p:attrNameLst>
                                      </p:cBhvr>
                                      <p:tavLst>
                                        <p:tav tm="0">
                                          <p:val>
                                            <p:strVal val="hidden"/>
                                          </p:val>
                                        </p:tav>
                                        <p:tav tm="50000">
                                          <p:val>
                                            <p:strVal val="visible"/>
                                          </p:val>
                                        </p:tav>
                                      </p:tavLst>
                                    </p:anim>
                                  </p:childTnLst>
                                </p:cTn>
                              </p:par>
                            </p:childTnLst>
                          </p:cTn>
                        </p:par>
                        <p:par>
                          <p:cTn id="45" fill="hold">
                            <p:stCondLst>
                              <p:cond delay="1000"/>
                            </p:stCondLst>
                            <p:childTnLst>
                              <p:par>
                                <p:cTn id="46" presetID="1" presetClass="entr" presetSubtype="0" fill="hold" grpId="0" nodeType="afterEffect">
                                  <p:stCondLst>
                                    <p:cond delay="0"/>
                                  </p:stCondLst>
                                  <p:childTnLst>
                                    <p:set>
                                      <p:cBhvr>
                                        <p:cTn id="47" dur="1" fill="hold">
                                          <p:stCondLst>
                                            <p:cond delay="0"/>
                                          </p:stCondLst>
                                        </p:cTn>
                                        <p:tgtEl>
                                          <p:spTgt spid="505907"/>
                                        </p:tgtEl>
                                        <p:attrNameLst>
                                          <p:attrName>style.visibility</p:attrName>
                                        </p:attrNameLst>
                                      </p:cBhvr>
                                      <p:to>
                                        <p:strVal val="visible"/>
                                      </p:to>
                                    </p:set>
                                  </p:childTnLst>
                                </p:cTn>
                              </p:par>
                            </p:childTnLst>
                          </p:cTn>
                        </p:par>
                        <p:par>
                          <p:cTn id="48" fill="hold">
                            <p:stCondLst>
                              <p:cond delay="1000"/>
                            </p:stCondLst>
                            <p:childTnLst>
                              <p:par>
                                <p:cTn id="49" presetID="0" presetClass="path" presetSubtype="0" accel="50000" decel="50000" fill="hold" grpId="1" nodeType="afterEffect">
                                  <p:stCondLst>
                                    <p:cond delay="0"/>
                                  </p:stCondLst>
                                  <p:childTnLst>
                                    <p:animMotion origin="layout" path="M -2.5E-6 -4.04624E-7 L 0.10313 0.00208 L 0.17934 -0.20717 L 0.43021 -0.05503 L 0.52535 0.14382 " pathEditMode="relative" ptsTypes="AAAAA">
                                      <p:cBhvr>
                                        <p:cTn id="50" dur="2000" fill="hold"/>
                                        <p:tgtEl>
                                          <p:spTgt spid="505907"/>
                                        </p:tgtEl>
                                        <p:attrNameLst>
                                          <p:attrName>ppt_x</p:attrName>
                                          <p:attrName>ppt_y</p:attrName>
                                        </p:attrNameLst>
                                      </p:cBhvr>
                                    </p:animMotion>
                                  </p:childTnLst>
                                </p:cTn>
                              </p:par>
                            </p:childTnLst>
                          </p:cTn>
                        </p:par>
                        <p:par>
                          <p:cTn id="51" fill="hold">
                            <p:stCondLst>
                              <p:cond delay="3000"/>
                            </p:stCondLst>
                            <p:childTnLst>
                              <p:par>
                                <p:cTn id="52" presetID="1" presetClass="exit" presetSubtype="0" fill="hold" grpId="2" nodeType="afterEffect">
                                  <p:stCondLst>
                                    <p:cond delay="0"/>
                                  </p:stCondLst>
                                  <p:childTnLst>
                                    <p:set>
                                      <p:cBhvr>
                                        <p:cTn id="53" dur="1" fill="hold">
                                          <p:stCondLst>
                                            <p:cond delay="0"/>
                                          </p:stCondLst>
                                        </p:cTn>
                                        <p:tgtEl>
                                          <p:spTgt spid="505907"/>
                                        </p:tgtEl>
                                        <p:attrNameLst>
                                          <p:attrName>style.visibility</p:attrName>
                                        </p:attrNameLst>
                                      </p:cBhvr>
                                      <p:to>
                                        <p:strVal val="hidden"/>
                                      </p:to>
                                    </p:set>
                                  </p:childTnLst>
                                </p:cTn>
                              </p:par>
                            </p:childTnLst>
                          </p:cTn>
                        </p:par>
                        <p:par>
                          <p:cTn id="54" fill="hold">
                            <p:stCondLst>
                              <p:cond delay="3000"/>
                            </p:stCondLst>
                            <p:childTnLst>
                              <p:par>
                                <p:cTn id="55" presetID="1" presetClass="entr" presetSubtype="0" fill="hold" grpId="0" nodeType="afterEffect">
                                  <p:stCondLst>
                                    <p:cond delay="0"/>
                                  </p:stCondLst>
                                  <p:childTnLst>
                                    <p:set>
                                      <p:cBhvr>
                                        <p:cTn id="56" dur="1" fill="hold">
                                          <p:stCondLst>
                                            <p:cond delay="0"/>
                                          </p:stCondLst>
                                        </p:cTn>
                                        <p:tgtEl>
                                          <p:spTgt spid="505908"/>
                                        </p:tgtEl>
                                        <p:attrNameLst>
                                          <p:attrName>style.visibility</p:attrName>
                                        </p:attrNameLst>
                                      </p:cBhvr>
                                      <p:to>
                                        <p:strVal val="visible"/>
                                      </p:to>
                                    </p:set>
                                  </p:childTnLst>
                                </p:cTn>
                              </p:par>
                            </p:childTnLst>
                          </p:cTn>
                        </p:par>
                        <p:par>
                          <p:cTn id="57" fill="hold">
                            <p:stCondLst>
                              <p:cond delay="3000"/>
                            </p:stCondLst>
                            <p:childTnLst>
                              <p:par>
                                <p:cTn id="58" presetID="0" presetClass="path" presetSubtype="0" accel="50000" decel="50000" fill="hold" grpId="1" nodeType="afterEffect">
                                  <p:stCondLst>
                                    <p:cond delay="0"/>
                                  </p:stCondLst>
                                  <p:childTnLst>
                                    <p:animMotion origin="layout" path="M 2.22222E-6 1.79191E-6 L 0.00156 0.14381 L 0.25711 0.29803 L 0.36979 0.21572 " pathEditMode="relative" ptsTypes="AAAA">
                                      <p:cBhvr>
                                        <p:cTn id="59" dur="2000" fill="hold"/>
                                        <p:tgtEl>
                                          <p:spTgt spid="505908"/>
                                        </p:tgtEl>
                                        <p:attrNameLst>
                                          <p:attrName>ppt_x</p:attrName>
                                          <p:attrName>ppt_y</p:attrName>
                                        </p:attrNameLst>
                                      </p:cBhvr>
                                    </p:animMotion>
                                  </p:childTnLst>
                                </p:cTn>
                              </p:par>
                            </p:childTnLst>
                          </p:cTn>
                        </p:par>
                        <p:par>
                          <p:cTn id="60" fill="hold">
                            <p:stCondLst>
                              <p:cond delay="5000"/>
                            </p:stCondLst>
                            <p:childTnLst>
                              <p:par>
                                <p:cTn id="61" presetID="1" presetClass="exit" presetSubtype="0" fill="hold" grpId="2" nodeType="afterEffect">
                                  <p:stCondLst>
                                    <p:cond delay="0"/>
                                  </p:stCondLst>
                                  <p:childTnLst>
                                    <p:set>
                                      <p:cBhvr>
                                        <p:cTn id="62" dur="1" fill="hold">
                                          <p:stCondLst>
                                            <p:cond delay="0"/>
                                          </p:stCondLst>
                                        </p:cTn>
                                        <p:tgtEl>
                                          <p:spTgt spid="505908"/>
                                        </p:tgtEl>
                                        <p:attrNameLst>
                                          <p:attrName>style.visibility</p:attrName>
                                        </p:attrNameLst>
                                      </p:cBhvr>
                                      <p:to>
                                        <p:strVal val="hidden"/>
                                      </p:to>
                                    </p:set>
                                  </p:childTnLst>
                                </p:cTn>
                              </p:par>
                            </p:childTnLst>
                          </p:cTn>
                        </p:par>
                        <p:par>
                          <p:cTn id="63" fill="hold">
                            <p:stCondLst>
                              <p:cond delay="5000"/>
                            </p:stCondLst>
                            <p:childTnLst>
                              <p:par>
                                <p:cTn id="64" presetID="1" presetClass="entr" presetSubtype="0" fill="hold" grpId="0" nodeType="afterEffect">
                                  <p:stCondLst>
                                    <p:cond delay="0"/>
                                  </p:stCondLst>
                                  <p:childTnLst>
                                    <p:set>
                                      <p:cBhvr>
                                        <p:cTn id="65" dur="1" fill="hold">
                                          <p:stCondLst>
                                            <p:cond delay="0"/>
                                          </p:stCondLst>
                                        </p:cTn>
                                        <p:tgtEl>
                                          <p:spTgt spid="505909"/>
                                        </p:tgtEl>
                                        <p:attrNameLst>
                                          <p:attrName>style.visibility</p:attrName>
                                        </p:attrNameLst>
                                      </p:cBhvr>
                                      <p:to>
                                        <p:strVal val="visible"/>
                                      </p:to>
                                    </p:set>
                                  </p:childTnLst>
                                </p:cTn>
                              </p:par>
                            </p:childTnLst>
                          </p:cTn>
                        </p:par>
                        <p:par>
                          <p:cTn id="66" fill="hold">
                            <p:stCondLst>
                              <p:cond delay="5000"/>
                            </p:stCondLst>
                            <p:childTnLst>
                              <p:par>
                                <p:cTn id="67" presetID="0" presetClass="path" presetSubtype="0" accel="50000" decel="50000" fill="hold" grpId="1" nodeType="afterEffect">
                                  <p:stCondLst>
                                    <p:cond delay="0"/>
                                  </p:stCondLst>
                                  <p:childTnLst>
                                    <p:animMotion origin="layout" path="M -3.05556E-6 1.84971E-6 L 0.10469 0.00416 L 0.18733 -0.19885 L 0.29358 0.14798 L 0.43802 -0.04879 L 0.52535 0.13734 " pathEditMode="relative" ptsTypes="AAAAAA">
                                      <p:cBhvr>
                                        <p:cTn id="68" dur="2000" fill="hold"/>
                                        <p:tgtEl>
                                          <p:spTgt spid="505909"/>
                                        </p:tgtEl>
                                        <p:attrNameLst>
                                          <p:attrName>ppt_x</p:attrName>
                                          <p:attrName>ppt_y</p:attrName>
                                        </p:attrNameLst>
                                      </p:cBhvr>
                                    </p:animMotion>
                                  </p:childTnLst>
                                </p:cTn>
                              </p:par>
                            </p:childTnLst>
                          </p:cTn>
                        </p:par>
                        <p:par>
                          <p:cTn id="69" fill="hold">
                            <p:stCondLst>
                              <p:cond delay="7000"/>
                            </p:stCondLst>
                            <p:childTnLst>
                              <p:par>
                                <p:cTn id="70" presetID="1" presetClass="exit" presetSubtype="0" fill="hold" grpId="2" nodeType="afterEffect">
                                  <p:stCondLst>
                                    <p:cond delay="0"/>
                                  </p:stCondLst>
                                  <p:childTnLst>
                                    <p:set>
                                      <p:cBhvr>
                                        <p:cTn id="71" dur="1" fill="hold">
                                          <p:stCondLst>
                                            <p:cond delay="0"/>
                                          </p:stCondLst>
                                        </p:cTn>
                                        <p:tgtEl>
                                          <p:spTgt spid="505909"/>
                                        </p:tgtEl>
                                        <p:attrNameLst>
                                          <p:attrName>style.visibility</p:attrName>
                                        </p:attrNameLst>
                                      </p:cBhvr>
                                      <p:to>
                                        <p:strVal val="hidden"/>
                                      </p:to>
                                    </p:set>
                                  </p:childTnLst>
                                </p:cTn>
                              </p:par>
                            </p:childTnLst>
                          </p:cTn>
                        </p:par>
                        <p:par>
                          <p:cTn id="72" fill="hold">
                            <p:stCondLst>
                              <p:cond delay="7000"/>
                            </p:stCondLst>
                            <p:childTnLst>
                              <p:par>
                                <p:cTn id="73" presetID="1" presetClass="entr" presetSubtype="0" fill="hold" grpId="0" nodeType="afterEffect">
                                  <p:stCondLst>
                                    <p:cond delay="0"/>
                                  </p:stCondLst>
                                  <p:childTnLst>
                                    <p:set>
                                      <p:cBhvr>
                                        <p:cTn id="74" dur="1" fill="hold">
                                          <p:stCondLst>
                                            <p:cond delay="0"/>
                                          </p:stCondLst>
                                        </p:cTn>
                                        <p:tgtEl>
                                          <p:spTgt spid="505910"/>
                                        </p:tgtEl>
                                        <p:attrNameLst>
                                          <p:attrName>style.visibility</p:attrName>
                                        </p:attrNameLst>
                                      </p:cBhvr>
                                      <p:to>
                                        <p:strVal val="visible"/>
                                      </p:to>
                                    </p:set>
                                  </p:childTnLst>
                                </p:cTn>
                              </p:par>
                            </p:childTnLst>
                          </p:cTn>
                        </p:par>
                        <p:par>
                          <p:cTn id="75" fill="hold">
                            <p:stCondLst>
                              <p:cond delay="7000"/>
                            </p:stCondLst>
                            <p:childTnLst>
                              <p:par>
                                <p:cTn id="76" presetID="0" presetClass="path" presetSubtype="0" accel="50000" decel="50000" fill="hold" grpId="1" nodeType="afterEffect">
                                  <p:stCondLst>
                                    <p:cond delay="0"/>
                                  </p:stCondLst>
                                  <p:childTnLst>
                                    <p:animMotion origin="layout" path="M 1.66667E-6 -5.43353E-6 L 0.00173 0.16485 L 0.15729 0.06751 L 0.25399 0.30011 L 0.36996 0.21965 " pathEditMode="relative" ptsTypes="AAAAA">
                                      <p:cBhvr>
                                        <p:cTn id="77" dur="2000" fill="hold"/>
                                        <p:tgtEl>
                                          <p:spTgt spid="505910"/>
                                        </p:tgtEl>
                                        <p:attrNameLst>
                                          <p:attrName>ppt_x</p:attrName>
                                          <p:attrName>ppt_y</p:attrName>
                                        </p:attrNameLst>
                                      </p:cBhvr>
                                    </p:animMotion>
                                  </p:childTnLst>
                                </p:cTn>
                              </p:par>
                            </p:childTnLst>
                          </p:cTn>
                        </p:par>
                        <p:par>
                          <p:cTn id="78" fill="hold">
                            <p:stCondLst>
                              <p:cond delay="9000"/>
                            </p:stCondLst>
                            <p:childTnLst>
                              <p:par>
                                <p:cTn id="79" presetID="1" presetClass="exit" presetSubtype="0" fill="hold" grpId="2" nodeType="afterEffect">
                                  <p:stCondLst>
                                    <p:cond delay="0"/>
                                  </p:stCondLst>
                                  <p:childTnLst>
                                    <p:set>
                                      <p:cBhvr>
                                        <p:cTn id="80" dur="1" fill="hold">
                                          <p:stCondLst>
                                            <p:cond delay="0"/>
                                          </p:stCondLst>
                                        </p:cTn>
                                        <p:tgtEl>
                                          <p:spTgt spid="5059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901" grpId="0" animBg="1"/>
      <p:bldP spid="505901" grpId="1" animBg="1"/>
      <p:bldP spid="505901" grpId="2" animBg="1"/>
      <p:bldP spid="505903" grpId="0" animBg="1"/>
      <p:bldP spid="505903" grpId="1" animBg="1"/>
      <p:bldP spid="505903" grpId="2" animBg="1"/>
      <p:bldP spid="505904" grpId="0" animBg="1"/>
      <p:bldP spid="505904" grpId="1" animBg="1"/>
      <p:bldP spid="505904" grpId="2" animBg="1"/>
      <p:bldP spid="505906" grpId="0" animBg="1"/>
      <p:bldP spid="505906" grpId="1" animBg="1"/>
      <p:bldP spid="505907" grpId="0" animBg="1"/>
      <p:bldP spid="505907" grpId="1" animBg="1"/>
      <p:bldP spid="505907" grpId="2" animBg="1"/>
      <p:bldP spid="505908" grpId="0" animBg="1"/>
      <p:bldP spid="505908" grpId="1" animBg="1"/>
      <p:bldP spid="505908" grpId="2" animBg="1"/>
      <p:bldP spid="505909" grpId="0" animBg="1"/>
      <p:bldP spid="505909" grpId="1" animBg="1"/>
      <p:bldP spid="505909" grpId="2" animBg="1"/>
      <p:bldP spid="505910" grpId="0" animBg="1"/>
      <p:bldP spid="505910" grpId="1" animBg="1"/>
      <p:bldP spid="505910" grpId="2" animBg="1"/>
      <p:bldP spid="505911" grpId="0" animBg="1"/>
      <p:bldP spid="505911" grpId="1"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p:txBody>
          <a:bodyPr/>
          <a:lstStyle/>
          <a:p>
            <a:pPr eaLnBrk="1" hangingPunct="1"/>
            <a:r>
              <a:rPr lang="zh-CN" altLang="en-US" smtClean="0"/>
              <a:t>注意分组的</a:t>
            </a:r>
            <a:r>
              <a:rPr lang="zh-CN" altLang="en-US" smtClean="0">
                <a:solidFill>
                  <a:srgbClr val="FF0000"/>
                </a:solidFill>
              </a:rPr>
              <a:t>存储转发</a:t>
            </a:r>
            <a:r>
              <a:rPr lang="zh-CN" altLang="en-US" smtClean="0"/>
              <a:t>过程</a:t>
            </a:r>
            <a:endParaRPr lang="zh-CN" altLang="en-US" smtClean="0"/>
          </a:p>
        </p:txBody>
      </p:sp>
      <p:grpSp>
        <p:nvGrpSpPr>
          <p:cNvPr id="69635" name="Group 59"/>
          <p:cNvGrpSpPr/>
          <p:nvPr/>
        </p:nvGrpSpPr>
        <p:grpSpPr bwMode="auto">
          <a:xfrm>
            <a:off x="2125664" y="2105026"/>
            <a:ext cx="4090987" cy="3667125"/>
            <a:chOff x="2256" y="2386"/>
            <a:chExt cx="2147" cy="1919"/>
          </a:xfrm>
        </p:grpSpPr>
        <p:sp>
          <p:nvSpPr>
            <p:cNvPr id="69681" name="Oval 60"/>
            <p:cNvSpPr>
              <a:spLocks noChangeArrowheads="1"/>
            </p:cNvSpPr>
            <p:nvPr/>
          </p:nvSpPr>
          <p:spPr bwMode="auto">
            <a:xfrm rot="-1674972">
              <a:off x="2346" y="2526"/>
              <a:ext cx="1015" cy="692"/>
            </a:xfrm>
            <a:prstGeom prst="ellipse">
              <a:avLst/>
            </a:prstGeom>
            <a:solidFill>
              <a:srgbClr val="FFFF99"/>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69682" name="Oval 61"/>
            <p:cNvSpPr>
              <a:spLocks noChangeArrowheads="1"/>
            </p:cNvSpPr>
            <p:nvPr/>
          </p:nvSpPr>
          <p:spPr bwMode="auto">
            <a:xfrm rot="-774972">
              <a:off x="3025" y="2386"/>
              <a:ext cx="887" cy="642"/>
            </a:xfrm>
            <a:prstGeom prst="ellipse">
              <a:avLst/>
            </a:prstGeom>
            <a:solidFill>
              <a:srgbClr val="FFFF99"/>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69683" name="Oval 62"/>
            <p:cNvSpPr>
              <a:spLocks noChangeArrowheads="1"/>
            </p:cNvSpPr>
            <p:nvPr/>
          </p:nvSpPr>
          <p:spPr bwMode="auto">
            <a:xfrm rot="-174972">
              <a:off x="3673" y="2621"/>
              <a:ext cx="655" cy="832"/>
            </a:xfrm>
            <a:prstGeom prst="ellipse">
              <a:avLst/>
            </a:prstGeom>
            <a:solidFill>
              <a:srgbClr val="FFFF99"/>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69684" name="Oval 63"/>
            <p:cNvSpPr>
              <a:spLocks noChangeArrowheads="1"/>
            </p:cNvSpPr>
            <p:nvPr/>
          </p:nvSpPr>
          <p:spPr bwMode="auto">
            <a:xfrm rot="-3234972">
              <a:off x="3754" y="3108"/>
              <a:ext cx="687" cy="610"/>
            </a:xfrm>
            <a:prstGeom prst="ellipse">
              <a:avLst/>
            </a:prstGeom>
            <a:solidFill>
              <a:srgbClr val="FFFF99"/>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69685" name="Oval 64"/>
            <p:cNvSpPr>
              <a:spLocks noChangeArrowheads="1"/>
            </p:cNvSpPr>
            <p:nvPr/>
          </p:nvSpPr>
          <p:spPr bwMode="auto">
            <a:xfrm rot="-1674972">
              <a:off x="3052" y="3445"/>
              <a:ext cx="1110" cy="772"/>
            </a:xfrm>
            <a:prstGeom prst="ellipse">
              <a:avLst/>
            </a:prstGeom>
            <a:solidFill>
              <a:srgbClr val="FFFF99"/>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69686" name="Oval 65"/>
            <p:cNvSpPr>
              <a:spLocks noChangeArrowheads="1"/>
            </p:cNvSpPr>
            <p:nvPr/>
          </p:nvSpPr>
          <p:spPr bwMode="auto">
            <a:xfrm rot="-594972">
              <a:off x="2616" y="3772"/>
              <a:ext cx="793" cy="533"/>
            </a:xfrm>
            <a:prstGeom prst="ellipse">
              <a:avLst/>
            </a:prstGeom>
            <a:solidFill>
              <a:srgbClr val="FFFF99"/>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69687" name="Oval 66"/>
            <p:cNvSpPr>
              <a:spLocks noChangeArrowheads="1"/>
            </p:cNvSpPr>
            <p:nvPr/>
          </p:nvSpPr>
          <p:spPr bwMode="auto">
            <a:xfrm rot="-1674972">
              <a:off x="2311" y="3539"/>
              <a:ext cx="503" cy="631"/>
            </a:xfrm>
            <a:prstGeom prst="ellipse">
              <a:avLst/>
            </a:prstGeom>
            <a:solidFill>
              <a:srgbClr val="FFFF99"/>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69688" name="Oval 67"/>
            <p:cNvSpPr>
              <a:spLocks noChangeArrowheads="1"/>
            </p:cNvSpPr>
            <p:nvPr/>
          </p:nvSpPr>
          <p:spPr bwMode="auto">
            <a:xfrm rot="-3534972">
              <a:off x="2160" y="3115"/>
              <a:ext cx="695" cy="504"/>
            </a:xfrm>
            <a:prstGeom prst="ellipse">
              <a:avLst/>
            </a:prstGeom>
            <a:solidFill>
              <a:srgbClr val="FFFF99"/>
            </a:solidFill>
            <a:ln w="1270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69689" name="Freeform 68"/>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931"/>
                <a:gd name="T145" fmla="*/ 0 h 1684"/>
                <a:gd name="T146" fmla="*/ 1931 w 1931"/>
                <a:gd name="T147" fmla="*/ 1684 h 168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grpSp>
      <p:sp>
        <p:nvSpPr>
          <p:cNvPr id="69636" name="Line 69"/>
          <p:cNvSpPr>
            <a:spLocks noChangeShapeType="1"/>
          </p:cNvSpPr>
          <p:nvPr/>
        </p:nvSpPr>
        <p:spPr bwMode="auto">
          <a:xfrm flipV="1">
            <a:off x="3257551" y="2339976"/>
            <a:ext cx="1281113" cy="55562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37" name="Line 70"/>
          <p:cNvSpPr>
            <a:spLocks noChangeShapeType="1"/>
          </p:cNvSpPr>
          <p:nvPr/>
        </p:nvSpPr>
        <p:spPr bwMode="auto">
          <a:xfrm>
            <a:off x="4695825" y="2414589"/>
            <a:ext cx="757238" cy="1398587"/>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38" name="Line 71"/>
          <p:cNvSpPr>
            <a:spLocks noChangeShapeType="1"/>
          </p:cNvSpPr>
          <p:nvPr/>
        </p:nvSpPr>
        <p:spPr bwMode="auto">
          <a:xfrm flipH="1">
            <a:off x="2501901" y="2987676"/>
            <a:ext cx="665163" cy="1255713"/>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39" name="Line 72"/>
          <p:cNvSpPr>
            <a:spLocks noChangeShapeType="1"/>
          </p:cNvSpPr>
          <p:nvPr/>
        </p:nvSpPr>
        <p:spPr bwMode="auto">
          <a:xfrm>
            <a:off x="2543176" y="4421188"/>
            <a:ext cx="1520825" cy="88265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0" name="Line 73"/>
          <p:cNvSpPr>
            <a:spLocks noChangeShapeType="1"/>
          </p:cNvSpPr>
          <p:nvPr/>
        </p:nvSpPr>
        <p:spPr bwMode="auto">
          <a:xfrm flipV="1">
            <a:off x="4127501" y="4089401"/>
            <a:ext cx="1325563" cy="1306513"/>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1" name="Line 74"/>
          <p:cNvSpPr>
            <a:spLocks noChangeShapeType="1"/>
          </p:cNvSpPr>
          <p:nvPr/>
        </p:nvSpPr>
        <p:spPr bwMode="auto">
          <a:xfrm>
            <a:off x="3309938" y="2994025"/>
            <a:ext cx="2125662" cy="94615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2" name="Line 75"/>
          <p:cNvSpPr>
            <a:spLocks noChangeShapeType="1"/>
          </p:cNvSpPr>
          <p:nvPr/>
        </p:nvSpPr>
        <p:spPr bwMode="auto">
          <a:xfrm>
            <a:off x="3208339" y="2830514"/>
            <a:ext cx="1000125" cy="2471737"/>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3" name="Line 76"/>
          <p:cNvSpPr>
            <a:spLocks noChangeShapeType="1"/>
          </p:cNvSpPr>
          <p:nvPr/>
        </p:nvSpPr>
        <p:spPr bwMode="auto">
          <a:xfrm flipV="1">
            <a:off x="3532188" y="5373689"/>
            <a:ext cx="639762" cy="549275"/>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4" name="Line 77"/>
          <p:cNvSpPr>
            <a:spLocks noChangeShapeType="1"/>
          </p:cNvSpPr>
          <p:nvPr/>
        </p:nvSpPr>
        <p:spPr bwMode="auto">
          <a:xfrm rot="16200000">
            <a:off x="4456113" y="2024063"/>
            <a:ext cx="336550"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5" name="Line 78"/>
          <p:cNvSpPr>
            <a:spLocks noChangeShapeType="1"/>
          </p:cNvSpPr>
          <p:nvPr/>
        </p:nvSpPr>
        <p:spPr bwMode="auto">
          <a:xfrm>
            <a:off x="5545138" y="4089401"/>
            <a:ext cx="639762" cy="1008063"/>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6" name="Line 79"/>
          <p:cNvSpPr>
            <a:spLocks noChangeShapeType="1"/>
          </p:cNvSpPr>
          <p:nvPr/>
        </p:nvSpPr>
        <p:spPr bwMode="auto">
          <a:xfrm flipV="1">
            <a:off x="1624014" y="4346575"/>
            <a:ext cx="644525" cy="635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7" name="Line 80"/>
          <p:cNvSpPr>
            <a:spLocks noChangeShapeType="1"/>
          </p:cNvSpPr>
          <p:nvPr/>
        </p:nvSpPr>
        <p:spPr bwMode="auto">
          <a:xfrm rot="5400000" flipH="1">
            <a:off x="2781301" y="2455864"/>
            <a:ext cx="773113" cy="158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8" name="Text Box 81"/>
          <p:cNvSpPr txBox="1">
            <a:spLocks noChangeArrowheads="1"/>
          </p:cNvSpPr>
          <p:nvPr/>
        </p:nvSpPr>
        <p:spPr bwMode="auto">
          <a:xfrm>
            <a:off x="1279525" y="3722688"/>
            <a:ext cx="4651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en-US" altLang="zh-CN" sz="2000" b="0">
                <a:latin typeface="Arial" panose="020B0604020202020204" pitchFamily="34" charset="0"/>
                <a:ea typeface="华文楷体" panose="02010600040101010101" pitchFamily="2" charset="-122"/>
              </a:rPr>
              <a:t>H</a:t>
            </a:r>
            <a:r>
              <a:rPr lang="en-US" altLang="zh-CN" sz="2000" b="0" baseline="-25000">
                <a:latin typeface="Arial" panose="020B0604020202020204" pitchFamily="34" charset="0"/>
                <a:ea typeface="华文楷体" panose="02010600040101010101" pitchFamily="2" charset="-122"/>
              </a:rPr>
              <a:t>1</a:t>
            </a:r>
            <a:endParaRPr lang="en-US" altLang="zh-CN" sz="2000" b="0">
              <a:latin typeface="Arial" panose="020B0604020202020204" pitchFamily="34" charset="0"/>
              <a:ea typeface="华文楷体" panose="02010600040101010101" pitchFamily="2" charset="-122"/>
            </a:endParaRPr>
          </a:p>
        </p:txBody>
      </p:sp>
      <p:sp>
        <p:nvSpPr>
          <p:cNvPr id="69649" name="Oval 82"/>
          <p:cNvSpPr>
            <a:spLocks noChangeArrowheads="1"/>
          </p:cNvSpPr>
          <p:nvPr/>
        </p:nvSpPr>
        <p:spPr bwMode="auto">
          <a:xfrm>
            <a:off x="2252664" y="4089401"/>
            <a:ext cx="560387" cy="561975"/>
          </a:xfrm>
          <a:prstGeom prst="ellipse">
            <a:avLst/>
          </a:prstGeom>
          <a:solidFill>
            <a:srgbClr val="66FF33"/>
          </a:solidFill>
          <a:ln w="1905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en-US" altLang="zh-CN" sz="2000" b="0">
                <a:latin typeface="Arial" panose="020B0604020202020204" pitchFamily="34" charset="0"/>
                <a:ea typeface="华文楷体" panose="02010600040101010101" pitchFamily="2" charset="-122"/>
              </a:rPr>
              <a:t>A</a:t>
            </a:r>
            <a:endParaRPr kumimoji="0" lang="en-US" altLang="zh-CN" sz="2000" b="0">
              <a:latin typeface="Arial" panose="020B0604020202020204" pitchFamily="34" charset="0"/>
              <a:ea typeface="华文楷体" panose="02010600040101010101" pitchFamily="2" charset="-122"/>
            </a:endParaRPr>
          </a:p>
        </p:txBody>
      </p:sp>
      <p:sp>
        <p:nvSpPr>
          <p:cNvPr id="69650" name="Line 83"/>
          <p:cNvSpPr>
            <a:spLocks noChangeShapeType="1"/>
          </p:cNvSpPr>
          <p:nvPr/>
        </p:nvSpPr>
        <p:spPr bwMode="auto">
          <a:xfrm flipV="1">
            <a:off x="5545138" y="3492500"/>
            <a:ext cx="806450" cy="41275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51" name="AutoShape 84"/>
          <p:cNvSpPr>
            <a:spLocks noChangeArrowheads="1"/>
          </p:cNvSpPr>
          <p:nvPr/>
        </p:nvSpPr>
        <p:spPr bwMode="auto">
          <a:xfrm flipV="1">
            <a:off x="5097463" y="5740400"/>
            <a:ext cx="1655762" cy="425450"/>
          </a:xfrm>
          <a:prstGeom prst="wedgeRoundRectCallout">
            <a:avLst>
              <a:gd name="adj1" fmla="val -60356"/>
              <a:gd name="adj2" fmla="val 115671"/>
              <a:gd name="adj3" fmla="val 16667"/>
            </a:avLst>
          </a:prstGeom>
          <a:solidFill>
            <a:schemeClr val="bg1"/>
          </a:solidFill>
          <a:ln w="9525">
            <a:solidFill>
              <a:schemeClr val="tx1"/>
            </a:solidFill>
            <a:miter lim="800000"/>
          </a:ln>
        </p:spPr>
        <p:txBody>
          <a:bodyPr rot="10800000"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endParaRPr lang="zh-CN" altLang="zh-CN" b="0">
              <a:latin typeface="Arial" panose="020B0604020202020204" pitchFamily="34" charset="0"/>
              <a:ea typeface="华文楷体" panose="02010600040101010101" pitchFamily="2" charset="-122"/>
            </a:endParaRPr>
          </a:p>
        </p:txBody>
      </p:sp>
      <p:sp>
        <p:nvSpPr>
          <p:cNvPr id="69652" name="Text Box 85"/>
          <p:cNvSpPr txBox="1">
            <a:spLocks noChangeArrowheads="1"/>
          </p:cNvSpPr>
          <p:nvPr/>
        </p:nvSpPr>
        <p:spPr bwMode="auto">
          <a:xfrm>
            <a:off x="5200650" y="5797551"/>
            <a:ext cx="145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zh-CN" altLang="en-US" sz="2000" b="0">
                <a:latin typeface="Arial" panose="020B0604020202020204" pitchFamily="34" charset="0"/>
                <a:ea typeface="华文楷体" panose="02010600040101010101" pitchFamily="2" charset="-122"/>
              </a:rPr>
              <a:t>分组交换网</a:t>
            </a:r>
            <a:endParaRPr lang="zh-CN" altLang="en-US" sz="2000" b="0">
              <a:latin typeface="Arial" panose="020B0604020202020204" pitchFamily="34" charset="0"/>
              <a:ea typeface="华文楷体" panose="02010600040101010101" pitchFamily="2" charset="-122"/>
            </a:endParaRPr>
          </a:p>
        </p:txBody>
      </p:sp>
      <p:pic>
        <p:nvPicPr>
          <p:cNvPr id="69653" name="Picture 8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10064" y="1412876"/>
            <a:ext cx="585787"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54" name="Picture 8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237289" y="3127376"/>
            <a:ext cx="58737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55" name="Picture 8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67064" y="5832476"/>
            <a:ext cx="585787"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56" name="Picture 8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002339" y="4914901"/>
            <a:ext cx="585787"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57" name="Picture 9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92426" y="1611313"/>
            <a:ext cx="587375"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58" name="Oval 91"/>
          <p:cNvSpPr>
            <a:spLocks noChangeArrowheads="1"/>
          </p:cNvSpPr>
          <p:nvPr/>
        </p:nvSpPr>
        <p:spPr bwMode="auto">
          <a:xfrm>
            <a:off x="2976564" y="2722564"/>
            <a:ext cx="528637" cy="530225"/>
          </a:xfrm>
          <a:prstGeom prst="ellipse">
            <a:avLst/>
          </a:prstGeom>
          <a:solidFill>
            <a:srgbClr val="66FF33"/>
          </a:solidFill>
          <a:ln w="1905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en-US" altLang="zh-CN" sz="2000" b="0">
                <a:latin typeface="Arial" panose="020B0604020202020204" pitchFamily="34" charset="0"/>
                <a:ea typeface="华文楷体" panose="02010600040101010101" pitchFamily="2" charset="-122"/>
              </a:rPr>
              <a:t>B</a:t>
            </a:r>
            <a:endParaRPr kumimoji="0" lang="en-US" altLang="zh-CN" sz="2000" b="0">
              <a:latin typeface="Arial" panose="020B0604020202020204" pitchFamily="34" charset="0"/>
              <a:ea typeface="华文楷体" panose="02010600040101010101" pitchFamily="2" charset="-122"/>
            </a:endParaRPr>
          </a:p>
        </p:txBody>
      </p:sp>
      <p:sp>
        <p:nvSpPr>
          <p:cNvPr id="69659" name="Oval 92"/>
          <p:cNvSpPr>
            <a:spLocks noChangeArrowheads="1"/>
          </p:cNvSpPr>
          <p:nvPr/>
        </p:nvSpPr>
        <p:spPr bwMode="auto">
          <a:xfrm>
            <a:off x="4397375" y="2111376"/>
            <a:ext cx="515938" cy="517525"/>
          </a:xfrm>
          <a:prstGeom prst="ellipse">
            <a:avLst/>
          </a:prstGeom>
          <a:solidFill>
            <a:srgbClr val="66FF33"/>
          </a:solidFill>
          <a:ln w="1905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en-US" altLang="zh-CN" sz="2000" b="0">
                <a:latin typeface="Arial" panose="020B0604020202020204" pitchFamily="34" charset="0"/>
                <a:ea typeface="华文楷体" panose="02010600040101010101" pitchFamily="2" charset="-122"/>
              </a:rPr>
              <a:t>D</a:t>
            </a:r>
            <a:endParaRPr kumimoji="0" lang="en-US" altLang="zh-CN" sz="2000" b="0">
              <a:latin typeface="Arial" panose="020B0604020202020204" pitchFamily="34" charset="0"/>
              <a:ea typeface="华文楷体" panose="02010600040101010101" pitchFamily="2" charset="-122"/>
            </a:endParaRPr>
          </a:p>
        </p:txBody>
      </p:sp>
      <p:sp>
        <p:nvSpPr>
          <p:cNvPr id="69660" name="Oval 93"/>
          <p:cNvSpPr>
            <a:spLocks noChangeArrowheads="1"/>
          </p:cNvSpPr>
          <p:nvPr/>
        </p:nvSpPr>
        <p:spPr bwMode="auto">
          <a:xfrm>
            <a:off x="5222876" y="3711576"/>
            <a:ext cx="574675" cy="576263"/>
          </a:xfrm>
          <a:prstGeom prst="ellipse">
            <a:avLst/>
          </a:prstGeom>
          <a:solidFill>
            <a:srgbClr val="66FF33"/>
          </a:solidFill>
          <a:ln w="1905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en-US" altLang="zh-CN" sz="2000" b="0">
                <a:latin typeface="Arial" panose="020B0604020202020204" pitchFamily="34" charset="0"/>
                <a:ea typeface="华文楷体" panose="02010600040101010101" pitchFamily="2" charset="-122"/>
              </a:rPr>
              <a:t>E</a:t>
            </a:r>
            <a:endParaRPr kumimoji="0" lang="en-US" altLang="zh-CN" sz="2000" b="0">
              <a:latin typeface="Arial" panose="020B0604020202020204" pitchFamily="34" charset="0"/>
              <a:ea typeface="华文楷体" panose="02010600040101010101" pitchFamily="2" charset="-122"/>
            </a:endParaRPr>
          </a:p>
        </p:txBody>
      </p:sp>
      <p:sp>
        <p:nvSpPr>
          <p:cNvPr id="69661" name="Oval 94"/>
          <p:cNvSpPr>
            <a:spLocks noChangeArrowheads="1"/>
          </p:cNvSpPr>
          <p:nvPr/>
        </p:nvSpPr>
        <p:spPr bwMode="auto">
          <a:xfrm>
            <a:off x="3943350" y="5059364"/>
            <a:ext cx="546100" cy="547687"/>
          </a:xfrm>
          <a:prstGeom prst="ellipse">
            <a:avLst/>
          </a:prstGeom>
          <a:solidFill>
            <a:srgbClr val="66FF33"/>
          </a:solidFill>
          <a:ln w="19050">
            <a:solidFill>
              <a:schemeClr val="tx1"/>
            </a:solidFill>
            <a:round/>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kumimoji="0" lang="en-US" altLang="zh-CN" sz="2000" b="0">
                <a:latin typeface="Arial" panose="020B0604020202020204" pitchFamily="34" charset="0"/>
                <a:ea typeface="华文楷体" panose="02010600040101010101" pitchFamily="2" charset="-122"/>
              </a:rPr>
              <a:t>C</a:t>
            </a:r>
            <a:endParaRPr kumimoji="0" lang="en-US" altLang="zh-CN" sz="2000" b="0">
              <a:latin typeface="Arial" panose="020B0604020202020204" pitchFamily="34" charset="0"/>
              <a:ea typeface="华文楷体" panose="02010600040101010101" pitchFamily="2" charset="-122"/>
            </a:endParaRPr>
          </a:p>
        </p:txBody>
      </p:sp>
      <p:sp>
        <p:nvSpPr>
          <p:cNvPr id="69662" name="Text Box 95"/>
          <p:cNvSpPr txBox="1">
            <a:spLocks noChangeArrowheads="1"/>
          </p:cNvSpPr>
          <p:nvPr/>
        </p:nvSpPr>
        <p:spPr bwMode="auto">
          <a:xfrm>
            <a:off x="5673725" y="4879975"/>
            <a:ext cx="4651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en-US" altLang="zh-CN" sz="2000" b="0">
                <a:latin typeface="Arial" panose="020B0604020202020204" pitchFamily="34" charset="0"/>
                <a:ea typeface="华文楷体" panose="02010600040101010101" pitchFamily="2" charset="-122"/>
              </a:rPr>
              <a:t>H</a:t>
            </a:r>
            <a:r>
              <a:rPr lang="en-US" altLang="zh-CN" sz="2000" b="0" baseline="-25000">
                <a:latin typeface="Arial" panose="020B0604020202020204" pitchFamily="34" charset="0"/>
                <a:ea typeface="华文楷体" panose="02010600040101010101" pitchFamily="2" charset="-122"/>
              </a:rPr>
              <a:t>5</a:t>
            </a:r>
            <a:endParaRPr lang="en-US" altLang="zh-CN" sz="2000" b="0">
              <a:latin typeface="Arial" panose="020B0604020202020204" pitchFamily="34" charset="0"/>
              <a:ea typeface="华文楷体" panose="02010600040101010101" pitchFamily="2" charset="-122"/>
            </a:endParaRPr>
          </a:p>
        </p:txBody>
      </p:sp>
      <p:sp>
        <p:nvSpPr>
          <p:cNvPr id="69663" name="Text Box 96"/>
          <p:cNvSpPr txBox="1">
            <a:spLocks noChangeArrowheads="1"/>
          </p:cNvSpPr>
          <p:nvPr/>
        </p:nvSpPr>
        <p:spPr bwMode="auto">
          <a:xfrm>
            <a:off x="6681788" y="3079750"/>
            <a:ext cx="4651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en-US" altLang="zh-CN" sz="2000" b="0">
                <a:latin typeface="Arial" panose="020B0604020202020204" pitchFamily="34" charset="0"/>
                <a:ea typeface="华文楷体" panose="02010600040101010101" pitchFamily="2" charset="-122"/>
              </a:rPr>
              <a:t>H</a:t>
            </a:r>
            <a:r>
              <a:rPr lang="en-US" altLang="zh-CN" sz="2000" b="0" baseline="-25000">
                <a:latin typeface="Arial" panose="020B0604020202020204" pitchFamily="34" charset="0"/>
                <a:ea typeface="华文楷体" panose="02010600040101010101" pitchFamily="2" charset="-122"/>
              </a:rPr>
              <a:t>6</a:t>
            </a:r>
            <a:endParaRPr lang="en-US" altLang="zh-CN" sz="2000" b="0">
              <a:latin typeface="Arial" panose="020B0604020202020204" pitchFamily="34" charset="0"/>
              <a:ea typeface="华文楷体" panose="02010600040101010101" pitchFamily="2" charset="-122"/>
            </a:endParaRPr>
          </a:p>
        </p:txBody>
      </p:sp>
      <p:sp>
        <p:nvSpPr>
          <p:cNvPr id="69664" name="Text Box 97"/>
          <p:cNvSpPr txBox="1">
            <a:spLocks noChangeArrowheads="1"/>
          </p:cNvSpPr>
          <p:nvPr/>
        </p:nvSpPr>
        <p:spPr bwMode="auto">
          <a:xfrm>
            <a:off x="3944938" y="1423988"/>
            <a:ext cx="4651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en-US" altLang="zh-CN" sz="2000" b="0">
                <a:latin typeface="Arial" panose="020B0604020202020204" pitchFamily="34" charset="0"/>
                <a:ea typeface="华文楷体" panose="02010600040101010101" pitchFamily="2" charset="-122"/>
              </a:rPr>
              <a:t>H</a:t>
            </a:r>
            <a:r>
              <a:rPr lang="en-US" altLang="zh-CN" sz="2000" b="0" baseline="-25000">
                <a:latin typeface="Arial" panose="020B0604020202020204" pitchFamily="34" charset="0"/>
                <a:ea typeface="华文楷体" panose="02010600040101010101" pitchFamily="2" charset="-122"/>
              </a:rPr>
              <a:t>4</a:t>
            </a:r>
            <a:endParaRPr lang="en-US" altLang="zh-CN" sz="2000" b="0">
              <a:latin typeface="Arial" panose="020B0604020202020204" pitchFamily="34" charset="0"/>
              <a:ea typeface="华文楷体" panose="02010600040101010101" pitchFamily="2" charset="-122"/>
            </a:endParaRPr>
          </a:p>
        </p:txBody>
      </p:sp>
      <p:sp>
        <p:nvSpPr>
          <p:cNvPr id="69665" name="Text Box 98"/>
          <p:cNvSpPr txBox="1">
            <a:spLocks noChangeArrowheads="1"/>
          </p:cNvSpPr>
          <p:nvPr/>
        </p:nvSpPr>
        <p:spPr bwMode="auto">
          <a:xfrm>
            <a:off x="2576513" y="1568450"/>
            <a:ext cx="4651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en-US" altLang="zh-CN" sz="2000" b="0">
                <a:latin typeface="Arial" panose="020B0604020202020204" pitchFamily="34" charset="0"/>
                <a:ea typeface="华文楷体" panose="02010600040101010101" pitchFamily="2" charset="-122"/>
              </a:rPr>
              <a:t>H</a:t>
            </a:r>
            <a:r>
              <a:rPr lang="en-US" altLang="zh-CN" sz="2000" b="0" baseline="-25000">
                <a:latin typeface="Arial" panose="020B0604020202020204" pitchFamily="34" charset="0"/>
                <a:ea typeface="华文楷体" panose="02010600040101010101" pitchFamily="2" charset="-122"/>
              </a:rPr>
              <a:t>2</a:t>
            </a:r>
            <a:endParaRPr lang="en-US" altLang="zh-CN" sz="2000" b="0">
              <a:latin typeface="Arial" panose="020B0604020202020204" pitchFamily="34" charset="0"/>
              <a:ea typeface="华文楷体" panose="02010600040101010101" pitchFamily="2" charset="-122"/>
            </a:endParaRPr>
          </a:p>
        </p:txBody>
      </p:sp>
      <p:sp>
        <p:nvSpPr>
          <p:cNvPr id="69666" name="Text Box 99"/>
          <p:cNvSpPr txBox="1">
            <a:spLocks noChangeArrowheads="1"/>
          </p:cNvSpPr>
          <p:nvPr/>
        </p:nvSpPr>
        <p:spPr bwMode="auto">
          <a:xfrm>
            <a:off x="2792413" y="5816600"/>
            <a:ext cx="4651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en-US" altLang="zh-CN" sz="2000" b="0">
                <a:latin typeface="Arial" panose="020B0604020202020204" pitchFamily="34" charset="0"/>
                <a:ea typeface="华文楷体" panose="02010600040101010101" pitchFamily="2" charset="-122"/>
              </a:rPr>
              <a:t>H</a:t>
            </a:r>
            <a:r>
              <a:rPr lang="en-US" altLang="zh-CN" sz="2000" b="0" baseline="-25000">
                <a:latin typeface="Arial" panose="020B0604020202020204" pitchFamily="34" charset="0"/>
                <a:ea typeface="华文楷体" panose="02010600040101010101" pitchFamily="2" charset="-122"/>
              </a:rPr>
              <a:t>3</a:t>
            </a:r>
            <a:endParaRPr lang="en-US" altLang="zh-CN" sz="2000" b="0">
              <a:latin typeface="Arial" panose="020B0604020202020204" pitchFamily="34" charset="0"/>
              <a:ea typeface="华文楷体" panose="02010600040101010101" pitchFamily="2" charset="-122"/>
            </a:endParaRPr>
          </a:p>
        </p:txBody>
      </p:sp>
      <p:pic>
        <p:nvPicPr>
          <p:cNvPr id="69667" name="Picture 10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08089" y="4089401"/>
            <a:ext cx="58737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8005" name="Rectangle 101"/>
          <p:cNvSpPr>
            <a:spLocks noChangeArrowheads="1"/>
          </p:cNvSpPr>
          <p:nvPr/>
        </p:nvSpPr>
        <p:spPr bwMode="auto">
          <a:xfrm>
            <a:off x="1423988" y="4221163"/>
            <a:ext cx="158750" cy="158750"/>
          </a:xfrm>
          <a:prstGeom prst="rect">
            <a:avLst/>
          </a:prstGeom>
          <a:solidFill>
            <a:srgbClr val="FF0000"/>
          </a:solidFill>
          <a:ln w="9525">
            <a:solidFill>
              <a:schemeClr val="hlink"/>
            </a:solidFill>
            <a:miter lim="800000"/>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69669" name="Text Box 102"/>
          <p:cNvSpPr txBox="1">
            <a:spLocks noChangeArrowheads="1"/>
          </p:cNvSpPr>
          <p:nvPr/>
        </p:nvSpPr>
        <p:spPr bwMode="auto">
          <a:xfrm>
            <a:off x="6480176" y="2420938"/>
            <a:ext cx="2919389" cy="523220"/>
          </a:xfrm>
          <a:prstGeom prst="rect">
            <a:avLst/>
          </a:prstGeom>
          <a:noFill/>
          <a:ln w="38100">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en-US" altLang="zh-CN" sz="2800" b="0">
                <a:solidFill>
                  <a:srgbClr val="FF0000"/>
                </a:solidFill>
                <a:latin typeface="Arial" panose="020B0604020202020204" pitchFamily="34" charset="0"/>
                <a:ea typeface="华文楷体" panose="02010600040101010101" pitchFamily="2" charset="-122"/>
              </a:rPr>
              <a:t>H</a:t>
            </a:r>
            <a:r>
              <a:rPr lang="en-US" altLang="zh-CN" sz="2800" b="0" baseline="-25000">
                <a:solidFill>
                  <a:srgbClr val="FF0000"/>
                </a:solidFill>
                <a:latin typeface="Arial" panose="020B0604020202020204" pitchFamily="34" charset="0"/>
                <a:ea typeface="华文楷体" panose="02010600040101010101" pitchFamily="2" charset="-122"/>
              </a:rPr>
              <a:t>1</a:t>
            </a:r>
            <a:r>
              <a:rPr lang="en-US" altLang="zh-CN" sz="1600" b="0" baseline="-25000">
                <a:solidFill>
                  <a:srgbClr val="FF0000"/>
                </a:solidFill>
                <a:latin typeface="Arial" panose="020B0604020202020204" pitchFamily="34" charset="0"/>
                <a:ea typeface="华文楷体" panose="02010600040101010101" pitchFamily="2" charset="-122"/>
              </a:rPr>
              <a:t> </a:t>
            </a:r>
            <a:r>
              <a:rPr lang="zh-CN" altLang="en-US" sz="2800" b="0">
                <a:solidFill>
                  <a:srgbClr val="FF0000"/>
                </a:solidFill>
                <a:latin typeface="Arial" panose="020B0604020202020204" pitchFamily="34" charset="0"/>
                <a:ea typeface="华文楷体" panose="02010600040101010101" pitchFamily="2" charset="-122"/>
              </a:rPr>
              <a:t>向</a:t>
            </a:r>
            <a:r>
              <a:rPr lang="zh-CN" altLang="en-US" sz="1600" b="0">
                <a:solidFill>
                  <a:srgbClr val="FF0000"/>
                </a:solidFill>
                <a:latin typeface="Arial" panose="020B0604020202020204" pitchFamily="34" charset="0"/>
                <a:ea typeface="华文楷体" panose="02010600040101010101" pitchFamily="2" charset="-122"/>
              </a:rPr>
              <a:t> </a:t>
            </a:r>
            <a:r>
              <a:rPr lang="en-US" altLang="zh-CN" sz="2800" b="0">
                <a:solidFill>
                  <a:srgbClr val="FF0000"/>
                </a:solidFill>
                <a:latin typeface="Arial" panose="020B0604020202020204" pitchFamily="34" charset="0"/>
                <a:ea typeface="华文楷体" panose="02010600040101010101" pitchFamily="2" charset="-122"/>
              </a:rPr>
              <a:t>H</a:t>
            </a:r>
            <a:r>
              <a:rPr lang="en-US" altLang="zh-CN" sz="2800" b="0" baseline="-25000">
                <a:solidFill>
                  <a:srgbClr val="FF0000"/>
                </a:solidFill>
                <a:latin typeface="Arial" panose="020B0604020202020204" pitchFamily="34" charset="0"/>
                <a:ea typeface="华文楷体" panose="02010600040101010101" pitchFamily="2" charset="-122"/>
              </a:rPr>
              <a:t>5</a:t>
            </a:r>
            <a:r>
              <a:rPr lang="en-US" altLang="zh-CN" sz="1600" b="0">
                <a:solidFill>
                  <a:srgbClr val="FF0000"/>
                </a:solidFill>
                <a:latin typeface="Arial" panose="020B0604020202020204" pitchFamily="34" charset="0"/>
                <a:ea typeface="华文楷体" panose="02010600040101010101" pitchFamily="2" charset="-122"/>
              </a:rPr>
              <a:t> </a:t>
            </a:r>
            <a:r>
              <a:rPr lang="zh-CN" altLang="en-US" sz="2800" b="0">
                <a:solidFill>
                  <a:srgbClr val="FF0000"/>
                </a:solidFill>
                <a:latin typeface="Arial" panose="020B0604020202020204" pitchFamily="34" charset="0"/>
                <a:ea typeface="华文楷体" panose="02010600040101010101" pitchFamily="2" charset="-122"/>
              </a:rPr>
              <a:t>发送分组</a:t>
            </a:r>
            <a:endParaRPr lang="zh-CN" altLang="en-US" sz="2800" b="0">
              <a:solidFill>
                <a:srgbClr val="FF0000"/>
              </a:solidFill>
              <a:latin typeface="Arial" panose="020B0604020202020204" pitchFamily="34" charset="0"/>
              <a:ea typeface="华文楷体" panose="02010600040101010101" pitchFamily="2" charset="-122"/>
            </a:endParaRPr>
          </a:p>
        </p:txBody>
      </p:sp>
      <p:sp>
        <p:nvSpPr>
          <p:cNvPr id="69670" name="Text Box 103"/>
          <p:cNvSpPr txBox="1">
            <a:spLocks noChangeArrowheads="1"/>
          </p:cNvSpPr>
          <p:nvPr/>
        </p:nvSpPr>
        <p:spPr bwMode="auto">
          <a:xfrm>
            <a:off x="847725" y="2449513"/>
            <a:ext cx="666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en-US" altLang="zh-CN" sz="1800" b="0">
                <a:latin typeface="Arial" panose="020B0604020202020204" pitchFamily="34" charset="0"/>
                <a:ea typeface="宋体" panose="02010600030101010101" pitchFamily="2" charset="-122"/>
              </a:rPr>
              <a:t>CCP</a:t>
            </a:r>
            <a:endParaRPr lang="zh-CN" altLang="en-US" sz="1800" b="0">
              <a:latin typeface="Arial" panose="020B0604020202020204" pitchFamily="34" charset="0"/>
              <a:ea typeface="宋体" panose="02010600030101010101" pitchFamily="2" charset="-122"/>
            </a:endParaRPr>
          </a:p>
        </p:txBody>
      </p:sp>
      <p:sp>
        <p:nvSpPr>
          <p:cNvPr id="69671" name="Text Box 104"/>
          <p:cNvSpPr txBox="1">
            <a:spLocks noChangeArrowheads="1"/>
          </p:cNvSpPr>
          <p:nvPr/>
        </p:nvSpPr>
        <p:spPr bwMode="auto">
          <a:xfrm>
            <a:off x="596900" y="3241676"/>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latinLnBrk="0" hangingPunct="1"/>
            <a:r>
              <a:rPr lang="zh-CN" altLang="en-US" sz="2000" b="0">
                <a:latin typeface="Arial" panose="020B0604020202020204" pitchFamily="34" charset="0"/>
                <a:ea typeface="华文楷体" panose="02010600040101010101" pitchFamily="2" charset="-122"/>
              </a:rPr>
              <a:t>主机</a:t>
            </a:r>
            <a:endParaRPr lang="zh-CN" altLang="en-US" sz="2000" b="0">
              <a:latin typeface="Arial" panose="020B0604020202020204" pitchFamily="34" charset="0"/>
              <a:ea typeface="华文楷体" panose="02010600040101010101" pitchFamily="2" charset="-122"/>
            </a:endParaRPr>
          </a:p>
        </p:txBody>
      </p:sp>
      <p:sp>
        <p:nvSpPr>
          <p:cNvPr id="69672" name="Line 105"/>
          <p:cNvSpPr>
            <a:spLocks noChangeShapeType="1"/>
          </p:cNvSpPr>
          <p:nvPr/>
        </p:nvSpPr>
        <p:spPr bwMode="auto">
          <a:xfrm>
            <a:off x="2216151" y="2636838"/>
            <a:ext cx="792163" cy="215900"/>
          </a:xfrm>
          <a:prstGeom prst="line">
            <a:avLst/>
          </a:prstGeom>
          <a:noFill/>
          <a:ln w="28575">
            <a:solidFill>
              <a:srgbClr val="333399"/>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508010" name="Text Box 106"/>
          <p:cNvSpPr txBox="1">
            <a:spLocks noChangeArrowheads="1"/>
          </p:cNvSpPr>
          <p:nvPr/>
        </p:nvSpPr>
        <p:spPr bwMode="auto">
          <a:xfrm>
            <a:off x="1712914" y="1773239"/>
            <a:ext cx="3671887" cy="1384995"/>
          </a:xfrm>
          <a:prstGeom prst="rect">
            <a:avLst/>
          </a:prstGeom>
          <a:solidFill>
            <a:srgbClr val="FFCCFF"/>
          </a:solidFill>
          <a:ln w="76200" cmpd="tri">
            <a:solidFill>
              <a:srgbClr val="333399"/>
            </a:solidFill>
            <a:miter lim="800000"/>
          </a:ln>
        </p:spPr>
        <p:txBody>
          <a:bodyPr>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lang="zh-CN" altLang="en-US" sz="2800" b="0">
                <a:solidFill>
                  <a:srgbClr val="FF0000"/>
                </a:solidFill>
                <a:latin typeface="Arial" panose="020B0604020202020204" pitchFamily="34" charset="0"/>
                <a:ea typeface="华文楷体" panose="02010600040101010101" pitchFamily="2" charset="-122"/>
              </a:rPr>
              <a:t>在结点交换机</a:t>
            </a:r>
            <a:r>
              <a:rPr lang="zh-CN" altLang="en-US" sz="1000" b="0">
                <a:solidFill>
                  <a:srgbClr val="FF0000"/>
                </a:solidFill>
                <a:latin typeface="Arial" panose="020B0604020202020204" pitchFamily="34" charset="0"/>
                <a:ea typeface="华文楷体" panose="02010600040101010101" pitchFamily="2" charset="-122"/>
              </a:rPr>
              <a:t> </a:t>
            </a:r>
            <a:r>
              <a:rPr lang="en-US" altLang="zh-CN" sz="2800" b="0">
                <a:solidFill>
                  <a:srgbClr val="FF0000"/>
                </a:solidFill>
                <a:latin typeface="Arial" panose="020B0604020202020204" pitchFamily="34" charset="0"/>
                <a:ea typeface="华文楷体" panose="02010600040101010101" pitchFamily="2" charset="-122"/>
              </a:rPr>
              <a:t>A</a:t>
            </a:r>
            <a:r>
              <a:rPr lang="en-US" altLang="zh-CN" sz="1000" b="0">
                <a:solidFill>
                  <a:srgbClr val="FF0000"/>
                </a:solidFill>
                <a:latin typeface="Arial" panose="020B0604020202020204" pitchFamily="34" charset="0"/>
                <a:ea typeface="华文楷体" panose="02010600040101010101" pitchFamily="2" charset="-122"/>
              </a:rPr>
              <a:t> </a:t>
            </a:r>
            <a:r>
              <a:rPr lang="zh-CN" altLang="en-US" sz="2800" b="0">
                <a:solidFill>
                  <a:srgbClr val="FF0000"/>
                </a:solidFill>
                <a:latin typeface="Arial" panose="020B0604020202020204" pitchFamily="34" charset="0"/>
                <a:ea typeface="华文楷体" panose="02010600040101010101" pitchFamily="2" charset="-122"/>
              </a:rPr>
              <a:t>暂存</a:t>
            </a:r>
            <a:endParaRPr lang="zh-CN" altLang="en-US" sz="2800" b="0">
              <a:solidFill>
                <a:srgbClr val="FF0000"/>
              </a:solidFill>
              <a:latin typeface="Arial" panose="020B0604020202020204" pitchFamily="34" charset="0"/>
              <a:ea typeface="华文楷体" panose="02010600040101010101" pitchFamily="2" charset="-122"/>
            </a:endParaRPr>
          </a:p>
          <a:p>
            <a:pPr algn="ctr" eaLnBrk="1" latinLnBrk="0" hangingPunct="1"/>
            <a:r>
              <a:rPr lang="zh-CN" altLang="en-US" sz="2800" b="0">
                <a:solidFill>
                  <a:srgbClr val="FF0000"/>
                </a:solidFill>
                <a:latin typeface="Arial" panose="020B0604020202020204" pitchFamily="34" charset="0"/>
                <a:ea typeface="华文楷体" panose="02010600040101010101" pitchFamily="2" charset="-122"/>
              </a:rPr>
              <a:t>查找转发表</a:t>
            </a:r>
            <a:endParaRPr lang="zh-CN" altLang="en-US" sz="2800" b="0">
              <a:solidFill>
                <a:srgbClr val="FF0000"/>
              </a:solidFill>
              <a:latin typeface="Arial" panose="020B0604020202020204" pitchFamily="34" charset="0"/>
              <a:ea typeface="华文楷体" panose="02010600040101010101" pitchFamily="2" charset="-122"/>
            </a:endParaRPr>
          </a:p>
          <a:p>
            <a:pPr algn="ctr" eaLnBrk="1" latinLnBrk="0" hangingPunct="1"/>
            <a:r>
              <a:rPr lang="zh-CN" altLang="en-US" sz="2800" b="0">
                <a:solidFill>
                  <a:srgbClr val="FF0000"/>
                </a:solidFill>
                <a:latin typeface="Arial" panose="020B0604020202020204" pitchFamily="34" charset="0"/>
                <a:ea typeface="华文楷体" panose="02010600040101010101" pitchFamily="2" charset="-122"/>
              </a:rPr>
              <a:t>找到转发的端口</a:t>
            </a:r>
            <a:endParaRPr lang="zh-CN" altLang="en-US" sz="2800" b="0">
              <a:solidFill>
                <a:srgbClr val="FF0000"/>
              </a:solidFill>
              <a:latin typeface="Arial" panose="020B0604020202020204" pitchFamily="34" charset="0"/>
              <a:ea typeface="华文楷体" panose="02010600040101010101" pitchFamily="2" charset="-122"/>
            </a:endParaRPr>
          </a:p>
        </p:txBody>
      </p:sp>
      <p:sp>
        <p:nvSpPr>
          <p:cNvPr id="69674" name="Line 107"/>
          <p:cNvSpPr>
            <a:spLocks noChangeShapeType="1"/>
          </p:cNvSpPr>
          <p:nvPr/>
        </p:nvSpPr>
        <p:spPr bwMode="auto">
          <a:xfrm>
            <a:off x="992188" y="3573463"/>
            <a:ext cx="360362" cy="576262"/>
          </a:xfrm>
          <a:prstGeom prst="line">
            <a:avLst/>
          </a:prstGeom>
          <a:noFill/>
          <a:ln w="28575">
            <a:solidFill>
              <a:srgbClr val="333399"/>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508012" name="Rectangle 108"/>
          <p:cNvSpPr>
            <a:spLocks noChangeArrowheads="1"/>
          </p:cNvSpPr>
          <p:nvPr/>
        </p:nvSpPr>
        <p:spPr bwMode="auto">
          <a:xfrm>
            <a:off x="2287588" y="4221163"/>
            <a:ext cx="158750" cy="158750"/>
          </a:xfrm>
          <a:prstGeom prst="rect">
            <a:avLst/>
          </a:prstGeom>
          <a:solidFill>
            <a:srgbClr val="FF0000"/>
          </a:solidFill>
          <a:ln w="9525">
            <a:solidFill>
              <a:schemeClr val="hlink"/>
            </a:solidFill>
            <a:miter lim="800000"/>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08013" name="Text Box 109"/>
          <p:cNvSpPr txBox="1">
            <a:spLocks noChangeArrowheads="1"/>
          </p:cNvSpPr>
          <p:nvPr/>
        </p:nvSpPr>
        <p:spPr bwMode="auto">
          <a:xfrm flipH="1">
            <a:off x="1928814" y="1773239"/>
            <a:ext cx="3671887" cy="1384995"/>
          </a:xfrm>
          <a:prstGeom prst="rect">
            <a:avLst/>
          </a:prstGeom>
          <a:solidFill>
            <a:srgbClr val="FFCCFF"/>
          </a:solidFill>
          <a:ln w="76200" cmpd="tri">
            <a:solidFill>
              <a:srgbClr val="333399"/>
            </a:solidFill>
            <a:miter lim="800000"/>
          </a:ln>
        </p:spPr>
        <p:txBody>
          <a:bodyPr>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lang="zh-CN" altLang="en-US" sz="2800" b="0">
                <a:solidFill>
                  <a:srgbClr val="FF0000"/>
                </a:solidFill>
                <a:latin typeface="Arial" panose="020B0604020202020204" pitchFamily="34" charset="0"/>
                <a:ea typeface="华文楷体" panose="02010600040101010101" pitchFamily="2" charset="-122"/>
              </a:rPr>
              <a:t>在结点交换机</a:t>
            </a:r>
            <a:r>
              <a:rPr lang="zh-CN" altLang="en-US" sz="1000" b="0">
                <a:solidFill>
                  <a:srgbClr val="FF0000"/>
                </a:solidFill>
                <a:latin typeface="Arial" panose="020B0604020202020204" pitchFamily="34" charset="0"/>
                <a:ea typeface="华文楷体" panose="02010600040101010101" pitchFamily="2" charset="-122"/>
              </a:rPr>
              <a:t> </a:t>
            </a:r>
            <a:r>
              <a:rPr lang="en-US" altLang="zh-CN" sz="2800" b="0">
                <a:solidFill>
                  <a:srgbClr val="FF0000"/>
                </a:solidFill>
                <a:latin typeface="Arial" panose="020B0604020202020204" pitchFamily="34" charset="0"/>
                <a:ea typeface="华文楷体" panose="02010600040101010101" pitchFamily="2" charset="-122"/>
              </a:rPr>
              <a:t>C</a:t>
            </a:r>
            <a:r>
              <a:rPr lang="en-US" altLang="zh-CN" sz="1000" b="0">
                <a:solidFill>
                  <a:srgbClr val="FF0000"/>
                </a:solidFill>
                <a:latin typeface="Arial" panose="020B0604020202020204" pitchFamily="34" charset="0"/>
                <a:ea typeface="华文楷体" panose="02010600040101010101" pitchFamily="2" charset="-122"/>
              </a:rPr>
              <a:t> </a:t>
            </a:r>
            <a:r>
              <a:rPr lang="zh-CN" altLang="en-US" sz="2800" b="0">
                <a:solidFill>
                  <a:srgbClr val="FF0000"/>
                </a:solidFill>
                <a:latin typeface="Arial" panose="020B0604020202020204" pitchFamily="34" charset="0"/>
                <a:ea typeface="华文楷体" panose="02010600040101010101" pitchFamily="2" charset="-122"/>
              </a:rPr>
              <a:t>暂存</a:t>
            </a:r>
            <a:endParaRPr lang="zh-CN" altLang="en-US" sz="2800" b="0">
              <a:solidFill>
                <a:srgbClr val="FF0000"/>
              </a:solidFill>
              <a:latin typeface="Arial" panose="020B0604020202020204" pitchFamily="34" charset="0"/>
              <a:ea typeface="华文楷体" panose="02010600040101010101" pitchFamily="2" charset="-122"/>
            </a:endParaRPr>
          </a:p>
          <a:p>
            <a:pPr algn="ctr" eaLnBrk="1" latinLnBrk="0" hangingPunct="1"/>
            <a:r>
              <a:rPr lang="zh-CN" altLang="en-US" sz="2800" b="0">
                <a:solidFill>
                  <a:srgbClr val="FF0000"/>
                </a:solidFill>
                <a:latin typeface="Arial" panose="020B0604020202020204" pitchFamily="34" charset="0"/>
                <a:ea typeface="华文楷体" panose="02010600040101010101" pitchFamily="2" charset="-122"/>
              </a:rPr>
              <a:t>查找转发表</a:t>
            </a:r>
            <a:endParaRPr lang="zh-CN" altLang="en-US" sz="2800" b="0">
              <a:solidFill>
                <a:srgbClr val="FF0000"/>
              </a:solidFill>
              <a:latin typeface="Arial" panose="020B0604020202020204" pitchFamily="34" charset="0"/>
              <a:ea typeface="华文楷体" panose="02010600040101010101" pitchFamily="2" charset="-122"/>
            </a:endParaRPr>
          </a:p>
          <a:p>
            <a:pPr algn="ctr" eaLnBrk="1" latinLnBrk="0" hangingPunct="1"/>
            <a:r>
              <a:rPr lang="zh-CN" altLang="en-US" sz="2800" b="0">
                <a:solidFill>
                  <a:srgbClr val="FF0000"/>
                </a:solidFill>
                <a:latin typeface="Arial" panose="020B0604020202020204" pitchFamily="34" charset="0"/>
                <a:ea typeface="华文楷体" panose="02010600040101010101" pitchFamily="2" charset="-122"/>
              </a:rPr>
              <a:t>找到转发的端口</a:t>
            </a:r>
            <a:endParaRPr lang="zh-CN" altLang="en-US" sz="2800" b="0">
              <a:solidFill>
                <a:srgbClr val="FF0000"/>
              </a:solidFill>
              <a:latin typeface="Arial" panose="020B0604020202020204" pitchFamily="34" charset="0"/>
              <a:ea typeface="华文楷体" panose="02010600040101010101" pitchFamily="2" charset="-122"/>
            </a:endParaRPr>
          </a:p>
        </p:txBody>
      </p:sp>
      <p:sp>
        <p:nvSpPr>
          <p:cNvPr id="508014" name="Rectangle 110"/>
          <p:cNvSpPr>
            <a:spLocks noChangeArrowheads="1"/>
          </p:cNvSpPr>
          <p:nvPr/>
        </p:nvSpPr>
        <p:spPr bwMode="auto">
          <a:xfrm>
            <a:off x="4089401" y="5229226"/>
            <a:ext cx="144463" cy="144463"/>
          </a:xfrm>
          <a:prstGeom prst="rect">
            <a:avLst/>
          </a:prstGeom>
          <a:solidFill>
            <a:srgbClr val="FF0000"/>
          </a:solidFill>
          <a:ln w="9525">
            <a:solidFill>
              <a:schemeClr val="hlink"/>
            </a:solidFill>
            <a:miter lim="800000"/>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08015" name="Text Box 111"/>
          <p:cNvSpPr txBox="1">
            <a:spLocks noChangeArrowheads="1"/>
          </p:cNvSpPr>
          <p:nvPr/>
        </p:nvSpPr>
        <p:spPr bwMode="auto">
          <a:xfrm>
            <a:off x="2216150" y="1773239"/>
            <a:ext cx="3671888" cy="1384995"/>
          </a:xfrm>
          <a:prstGeom prst="rect">
            <a:avLst/>
          </a:prstGeom>
          <a:solidFill>
            <a:srgbClr val="FFCCFF"/>
          </a:solidFill>
          <a:ln w="76200" cmpd="tri">
            <a:solidFill>
              <a:srgbClr val="333399"/>
            </a:solidFill>
            <a:miter lim="800000"/>
          </a:ln>
        </p:spPr>
        <p:txBody>
          <a:bodyPr>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lang="zh-CN" altLang="en-US" sz="2800" b="0">
                <a:solidFill>
                  <a:srgbClr val="FF0000"/>
                </a:solidFill>
                <a:latin typeface="Arial" panose="020B0604020202020204" pitchFamily="34" charset="0"/>
                <a:ea typeface="华文楷体" panose="02010600040101010101" pitchFamily="2" charset="-122"/>
              </a:rPr>
              <a:t>在结点交换机</a:t>
            </a:r>
            <a:r>
              <a:rPr lang="zh-CN" altLang="en-US" sz="1000" b="0">
                <a:solidFill>
                  <a:srgbClr val="FF0000"/>
                </a:solidFill>
                <a:latin typeface="Arial" panose="020B0604020202020204" pitchFamily="34" charset="0"/>
                <a:ea typeface="华文楷体" panose="02010600040101010101" pitchFamily="2" charset="-122"/>
              </a:rPr>
              <a:t> </a:t>
            </a:r>
            <a:r>
              <a:rPr lang="en-US" altLang="zh-CN" sz="2800" b="0">
                <a:solidFill>
                  <a:srgbClr val="FF0000"/>
                </a:solidFill>
                <a:latin typeface="Arial" panose="020B0604020202020204" pitchFamily="34" charset="0"/>
                <a:ea typeface="华文楷体" panose="02010600040101010101" pitchFamily="2" charset="-122"/>
              </a:rPr>
              <a:t>E</a:t>
            </a:r>
            <a:r>
              <a:rPr lang="en-US" altLang="zh-CN" sz="1000" b="0">
                <a:solidFill>
                  <a:srgbClr val="FF0000"/>
                </a:solidFill>
                <a:latin typeface="Arial" panose="020B0604020202020204" pitchFamily="34" charset="0"/>
                <a:ea typeface="华文楷体" panose="02010600040101010101" pitchFamily="2" charset="-122"/>
              </a:rPr>
              <a:t> </a:t>
            </a:r>
            <a:r>
              <a:rPr lang="zh-CN" altLang="en-US" sz="2800" b="0">
                <a:solidFill>
                  <a:srgbClr val="FF0000"/>
                </a:solidFill>
                <a:latin typeface="Arial" panose="020B0604020202020204" pitchFamily="34" charset="0"/>
                <a:ea typeface="华文楷体" panose="02010600040101010101" pitchFamily="2" charset="-122"/>
              </a:rPr>
              <a:t>暂存</a:t>
            </a:r>
            <a:endParaRPr lang="zh-CN" altLang="en-US" sz="2800" b="0">
              <a:solidFill>
                <a:srgbClr val="FF0000"/>
              </a:solidFill>
              <a:latin typeface="Arial" panose="020B0604020202020204" pitchFamily="34" charset="0"/>
              <a:ea typeface="华文楷体" panose="02010600040101010101" pitchFamily="2" charset="-122"/>
            </a:endParaRPr>
          </a:p>
          <a:p>
            <a:pPr algn="ctr" eaLnBrk="1" latinLnBrk="0" hangingPunct="1"/>
            <a:r>
              <a:rPr lang="zh-CN" altLang="en-US" sz="2800" b="0">
                <a:solidFill>
                  <a:srgbClr val="FF0000"/>
                </a:solidFill>
                <a:latin typeface="Arial" panose="020B0604020202020204" pitchFamily="34" charset="0"/>
                <a:ea typeface="华文楷体" panose="02010600040101010101" pitchFamily="2" charset="-122"/>
              </a:rPr>
              <a:t>查找转发表</a:t>
            </a:r>
            <a:endParaRPr lang="zh-CN" altLang="en-US" sz="2800" b="0">
              <a:solidFill>
                <a:srgbClr val="FF0000"/>
              </a:solidFill>
              <a:latin typeface="Arial" panose="020B0604020202020204" pitchFamily="34" charset="0"/>
              <a:ea typeface="华文楷体" panose="02010600040101010101" pitchFamily="2" charset="-122"/>
            </a:endParaRPr>
          </a:p>
          <a:p>
            <a:pPr algn="ctr" eaLnBrk="1" latinLnBrk="0" hangingPunct="1"/>
            <a:r>
              <a:rPr lang="zh-CN" altLang="en-US" sz="2800" b="0">
                <a:solidFill>
                  <a:srgbClr val="FF0000"/>
                </a:solidFill>
                <a:latin typeface="Arial" panose="020B0604020202020204" pitchFamily="34" charset="0"/>
                <a:ea typeface="华文楷体" panose="02010600040101010101" pitchFamily="2" charset="-122"/>
              </a:rPr>
              <a:t>找到转发的端口</a:t>
            </a:r>
            <a:endParaRPr lang="zh-CN" altLang="en-US" sz="2800" b="0">
              <a:solidFill>
                <a:srgbClr val="FF0000"/>
              </a:solidFill>
              <a:latin typeface="Arial" panose="020B0604020202020204" pitchFamily="34" charset="0"/>
              <a:ea typeface="华文楷体" panose="02010600040101010101" pitchFamily="2" charset="-122"/>
            </a:endParaRPr>
          </a:p>
        </p:txBody>
      </p:sp>
      <p:sp>
        <p:nvSpPr>
          <p:cNvPr id="508016" name="Rectangle 112"/>
          <p:cNvSpPr>
            <a:spLocks noChangeArrowheads="1"/>
          </p:cNvSpPr>
          <p:nvPr/>
        </p:nvSpPr>
        <p:spPr bwMode="auto">
          <a:xfrm>
            <a:off x="5384801" y="4076701"/>
            <a:ext cx="144463" cy="144463"/>
          </a:xfrm>
          <a:prstGeom prst="rect">
            <a:avLst/>
          </a:prstGeom>
          <a:solidFill>
            <a:srgbClr val="FF0000"/>
          </a:solidFill>
          <a:ln w="9525">
            <a:solidFill>
              <a:schemeClr val="hlink"/>
            </a:solidFill>
            <a:miter lim="800000"/>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endParaRPr kumimoji="0" lang="zh-CN" altLang="en-US" sz="1200" b="0">
              <a:latin typeface="Verdana" panose="020B0604030504040204" pitchFamily="34" charset="0"/>
              <a:ea typeface="华文楷体" panose="02010600040101010101" pitchFamily="2" charset="-122"/>
            </a:endParaRPr>
          </a:p>
        </p:txBody>
      </p:sp>
      <p:sp>
        <p:nvSpPr>
          <p:cNvPr id="508017" name="Text Box 113"/>
          <p:cNvSpPr txBox="1">
            <a:spLocks noChangeArrowheads="1"/>
          </p:cNvSpPr>
          <p:nvPr/>
        </p:nvSpPr>
        <p:spPr bwMode="auto">
          <a:xfrm>
            <a:off x="2432050" y="1773238"/>
            <a:ext cx="3816350" cy="523220"/>
          </a:xfrm>
          <a:prstGeom prst="rect">
            <a:avLst/>
          </a:prstGeom>
          <a:solidFill>
            <a:srgbClr val="FFCCFF"/>
          </a:solidFill>
          <a:ln w="76200" cmpd="tri">
            <a:solidFill>
              <a:srgbClr val="333399"/>
            </a:solidFill>
            <a:miter lim="800000"/>
          </a:ln>
        </p:spPr>
        <p:txBody>
          <a:bodyPr>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r>
              <a:rPr lang="zh-CN" altLang="en-US" sz="2800" b="0">
                <a:solidFill>
                  <a:srgbClr val="FF0000"/>
                </a:solidFill>
                <a:latin typeface="Arial" panose="020B0604020202020204" pitchFamily="34" charset="0"/>
                <a:ea typeface="华文楷体" panose="02010600040101010101" pitchFamily="2" charset="-122"/>
              </a:rPr>
              <a:t>最后到达目的主机</a:t>
            </a:r>
            <a:r>
              <a:rPr lang="zh-CN" altLang="en-US" sz="800" b="0">
                <a:solidFill>
                  <a:srgbClr val="FF0000"/>
                </a:solidFill>
                <a:latin typeface="Arial" panose="020B0604020202020204" pitchFamily="34" charset="0"/>
                <a:ea typeface="华文楷体" panose="02010600040101010101" pitchFamily="2" charset="-122"/>
              </a:rPr>
              <a:t> </a:t>
            </a:r>
            <a:r>
              <a:rPr lang="en-US" altLang="zh-CN" sz="2800" b="0">
                <a:solidFill>
                  <a:srgbClr val="FF0000"/>
                </a:solidFill>
                <a:latin typeface="Arial" panose="020B0604020202020204" pitchFamily="34" charset="0"/>
                <a:ea typeface="华文楷体" panose="02010600040101010101" pitchFamily="2" charset="-122"/>
              </a:rPr>
              <a:t>H</a:t>
            </a:r>
            <a:r>
              <a:rPr lang="en-US" altLang="zh-CN" sz="2800" b="0" baseline="-25000">
                <a:solidFill>
                  <a:srgbClr val="FF0000"/>
                </a:solidFill>
                <a:latin typeface="Arial" panose="020B0604020202020204" pitchFamily="34" charset="0"/>
                <a:ea typeface="华文楷体" panose="02010600040101010101" pitchFamily="2" charset="-122"/>
              </a:rPr>
              <a:t>5</a:t>
            </a:r>
            <a:endParaRPr lang="en-US" altLang="zh-CN" sz="2800" b="0" baseline="-25000">
              <a:solidFill>
                <a:srgbClr val="FF0000"/>
              </a:solidFill>
              <a:latin typeface="Arial" panose="020B0604020202020204" pitchFamily="34" charset="0"/>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8005"/>
                                        </p:tgtEl>
                                        <p:attrNameLst>
                                          <p:attrName>style.visibility</p:attrName>
                                        </p:attrNameLst>
                                      </p:cBhvr>
                                      <p:to>
                                        <p:strVal val="visible"/>
                                      </p:to>
                                    </p:set>
                                  </p:childTnLst>
                                </p:cTn>
                              </p:par>
                            </p:childTnLst>
                          </p:cTn>
                        </p:par>
                        <p:par>
                          <p:cTn id="7" fill="hold">
                            <p:stCondLst>
                              <p:cond delay="0"/>
                            </p:stCondLst>
                            <p:childTnLst>
                              <p:par>
                                <p:cTn id="8" presetID="63" presetClass="path" presetSubtype="0" accel="50000" decel="50000" fill="hold" grpId="1" nodeType="afterEffect">
                                  <p:stCondLst>
                                    <p:cond delay="0"/>
                                  </p:stCondLst>
                                  <p:childTnLst>
                                    <p:animMotion origin="layout" path="M 0.00365 -0.0074 L 0.09445 7.51445E-7 " pathEditMode="relative" rAng="0" ptsTypes="AA">
                                      <p:cBhvr>
                                        <p:cTn id="9" dur="2000" fill="hold"/>
                                        <p:tgtEl>
                                          <p:spTgt spid="508005"/>
                                        </p:tgtEl>
                                        <p:attrNameLst>
                                          <p:attrName>ppt_x</p:attrName>
                                          <p:attrName>ppt_y</p:attrName>
                                        </p:attrNameLst>
                                      </p:cBhvr>
                                      <p:rCtr x="4531" y="370"/>
                                    </p:animMotion>
                                  </p:childTnLst>
                                </p:cTn>
                              </p:par>
                            </p:childTnLst>
                          </p:cTn>
                        </p:par>
                        <p:par>
                          <p:cTn id="10" fill="hold">
                            <p:stCondLst>
                              <p:cond delay="2000"/>
                            </p:stCondLst>
                            <p:childTnLst>
                              <p:par>
                                <p:cTn id="11" presetID="1" presetClass="entr" presetSubtype="0" fill="hold" grpId="0" nodeType="afterEffect">
                                  <p:stCondLst>
                                    <p:cond delay="0"/>
                                  </p:stCondLst>
                                  <p:childTnLst>
                                    <p:set>
                                      <p:cBhvr>
                                        <p:cTn id="12" dur="1" fill="hold">
                                          <p:stCondLst>
                                            <p:cond delay="0"/>
                                          </p:stCondLst>
                                        </p:cTn>
                                        <p:tgtEl>
                                          <p:spTgt spid="508010"/>
                                        </p:tgtEl>
                                        <p:attrNameLst>
                                          <p:attrName>style.visibility</p:attrName>
                                        </p:attrNameLst>
                                      </p:cBhvr>
                                      <p:to>
                                        <p:strVal val="visible"/>
                                      </p:to>
                                    </p:set>
                                  </p:childTnLst>
                                </p:cTn>
                              </p:par>
                            </p:childTnLst>
                          </p:cTn>
                        </p:par>
                        <p:par>
                          <p:cTn id="13" fill="hold">
                            <p:stCondLst>
                              <p:cond delay="2000"/>
                            </p:stCondLst>
                            <p:childTnLst>
                              <p:par>
                                <p:cTn id="14" presetID="6" presetClass="emph" presetSubtype="0" fill="hold" grpId="1" nodeType="afterEffect">
                                  <p:stCondLst>
                                    <p:cond delay="300"/>
                                  </p:stCondLst>
                                  <p:childTnLst>
                                    <p:animScale>
                                      <p:cBhvr>
                                        <p:cTn id="15" dur="1000" fill="hold"/>
                                        <p:tgtEl>
                                          <p:spTgt spid="508010"/>
                                        </p:tgtEl>
                                      </p:cBhvr>
                                      <p:by x="150000" y="150000"/>
                                    </p:animScale>
                                  </p:childTnLst>
                                </p:cTn>
                              </p:par>
                            </p:childTnLst>
                          </p:cTn>
                        </p:par>
                        <p:par>
                          <p:cTn id="16" fill="hold">
                            <p:stCondLst>
                              <p:cond delay="3300"/>
                            </p:stCondLst>
                            <p:childTnLst>
                              <p:par>
                                <p:cTn id="17" presetID="1" presetClass="exit" presetSubtype="0" fill="hold" grpId="2" nodeType="afterEffect">
                                  <p:stCondLst>
                                    <p:cond delay="2000"/>
                                  </p:stCondLst>
                                  <p:childTnLst>
                                    <p:set>
                                      <p:cBhvr>
                                        <p:cTn id="18" dur="1" fill="hold">
                                          <p:stCondLst>
                                            <p:cond delay="0"/>
                                          </p:stCondLst>
                                        </p:cTn>
                                        <p:tgtEl>
                                          <p:spTgt spid="508010"/>
                                        </p:tgtEl>
                                        <p:attrNameLst>
                                          <p:attrName>style.visibility</p:attrName>
                                        </p:attrNameLst>
                                      </p:cBhvr>
                                      <p:to>
                                        <p:strVal val="hidden"/>
                                      </p:to>
                                    </p:set>
                                  </p:childTnLst>
                                </p:cTn>
                              </p:par>
                            </p:childTnLst>
                          </p:cTn>
                        </p:par>
                        <p:par>
                          <p:cTn id="19" fill="hold">
                            <p:stCondLst>
                              <p:cond delay="5300"/>
                            </p:stCondLst>
                            <p:childTnLst>
                              <p:par>
                                <p:cTn id="20" presetID="1" presetClass="exit" presetSubtype="0" fill="hold" grpId="2" nodeType="afterEffect">
                                  <p:stCondLst>
                                    <p:cond delay="0"/>
                                  </p:stCondLst>
                                  <p:childTnLst>
                                    <p:set>
                                      <p:cBhvr>
                                        <p:cTn id="21" dur="1" fill="hold">
                                          <p:stCondLst>
                                            <p:cond delay="0"/>
                                          </p:stCondLst>
                                        </p:cTn>
                                        <p:tgtEl>
                                          <p:spTgt spid="508005"/>
                                        </p:tgtEl>
                                        <p:attrNameLst>
                                          <p:attrName>style.visibility</p:attrName>
                                        </p:attrNameLst>
                                      </p:cBhvr>
                                      <p:to>
                                        <p:strVal val="hidden"/>
                                      </p:to>
                                    </p:set>
                                  </p:childTnLst>
                                </p:cTn>
                              </p:par>
                            </p:childTnLst>
                          </p:cTn>
                        </p:par>
                        <p:par>
                          <p:cTn id="22" fill="hold">
                            <p:stCondLst>
                              <p:cond delay="5300"/>
                            </p:stCondLst>
                            <p:childTnLst>
                              <p:par>
                                <p:cTn id="23" presetID="1" presetClass="entr" presetSubtype="0" fill="hold" grpId="0" nodeType="afterEffect">
                                  <p:stCondLst>
                                    <p:cond delay="0"/>
                                  </p:stCondLst>
                                  <p:childTnLst>
                                    <p:set>
                                      <p:cBhvr>
                                        <p:cTn id="24" dur="1" fill="hold">
                                          <p:stCondLst>
                                            <p:cond delay="0"/>
                                          </p:stCondLst>
                                        </p:cTn>
                                        <p:tgtEl>
                                          <p:spTgt spid="508012"/>
                                        </p:tgtEl>
                                        <p:attrNameLst>
                                          <p:attrName>style.visibility</p:attrName>
                                        </p:attrNameLst>
                                      </p:cBhvr>
                                      <p:to>
                                        <p:strVal val="visible"/>
                                      </p:to>
                                    </p:set>
                                  </p:childTnLst>
                                </p:cTn>
                              </p:par>
                            </p:childTnLst>
                          </p:cTn>
                        </p:par>
                        <p:par>
                          <p:cTn id="25" fill="hold">
                            <p:stCondLst>
                              <p:cond delay="5300"/>
                            </p:stCondLst>
                            <p:childTnLst>
                              <p:par>
                                <p:cTn id="26" presetID="63" presetClass="path" presetSubtype="0" accel="50000" decel="50000" fill="hold" grpId="1" nodeType="afterEffect">
                                  <p:stCondLst>
                                    <p:cond delay="0"/>
                                  </p:stCondLst>
                                  <p:childTnLst>
                                    <p:animMotion origin="layout" path="M 3.61111E-6 1.44509E-6 L 0.18264 0.14381 " pathEditMode="relative" rAng="0" ptsTypes="AA">
                                      <p:cBhvr>
                                        <p:cTn id="27" dur="2000" fill="hold"/>
                                        <p:tgtEl>
                                          <p:spTgt spid="508012"/>
                                        </p:tgtEl>
                                        <p:attrNameLst>
                                          <p:attrName>ppt_x</p:attrName>
                                          <p:attrName>ppt_y</p:attrName>
                                        </p:attrNameLst>
                                      </p:cBhvr>
                                      <p:rCtr x="9132" y="7191"/>
                                    </p:animMotion>
                                  </p:childTnLst>
                                </p:cTn>
                              </p:par>
                            </p:childTnLst>
                          </p:cTn>
                        </p:par>
                        <p:par>
                          <p:cTn id="28" fill="hold">
                            <p:stCondLst>
                              <p:cond delay="7300"/>
                            </p:stCondLst>
                            <p:childTnLst>
                              <p:par>
                                <p:cTn id="29" presetID="1" presetClass="entr" presetSubtype="0" fill="hold" grpId="0" nodeType="afterEffect">
                                  <p:stCondLst>
                                    <p:cond delay="0"/>
                                  </p:stCondLst>
                                  <p:childTnLst>
                                    <p:set>
                                      <p:cBhvr>
                                        <p:cTn id="30" dur="1" fill="hold">
                                          <p:stCondLst>
                                            <p:cond delay="0"/>
                                          </p:stCondLst>
                                        </p:cTn>
                                        <p:tgtEl>
                                          <p:spTgt spid="508013"/>
                                        </p:tgtEl>
                                        <p:attrNameLst>
                                          <p:attrName>style.visibility</p:attrName>
                                        </p:attrNameLst>
                                      </p:cBhvr>
                                      <p:to>
                                        <p:strVal val="visible"/>
                                      </p:to>
                                    </p:set>
                                  </p:childTnLst>
                                </p:cTn>
                              </p:par>
                            </p:childTnLst>
                          </p:cTn>
                        </p:par>
                        <p:par>
                          <p:cTn id="31" fill="hold">
                            <p:stCondLst>
                              <p:cond delay="7300"/>
                            </p:stCondLst>
                            <p:childTnLst>
                              <p:par>
                                <p:cTn id="32" presetID="6" presetClass="emph" presetSubtype="0" fill="hold" grpId="1" nodeType="afterEffect">
                                  <p:stCondLst>
                                    <p:cond delay="0"/>
                                  </p:stCondLst>
                                  <p:childTnLst>
                                    <p:animScale>
                                      <p:cBhvr>
                                        <p:cTn id="33" dur="1000" fill="hold"/>
                                        <p:tgtEl>
                                          <p:spTgt spid="508013"/>
                                        </p:tgtEl>
                                      </p:cBhvr>
                                      <p:by x="150000" y="150000"/>
                                    </p:animScale>
                                  </p:childTnLst>
                                </p:cTn>
                              </p:par>
                            </p:childTnLst>
                          </p:cTn>
                        </p:par>
                        <p:par>
                          <p:cTn id="34" fill="hold">
                            <p:stCondLst>
                              <p:cond delay="8300"/>
                            </p:stCondLst>
                            <p:childTnLst>
                              <p:par>
                                <p:cTn id="35" presetID="1" presetClass="exit" presetSubtype="0" fill="hold" grpId="2" nodeType="afterEffect">
                                  <p:stCondLst>
                                    <p:cond delay="2000"/>
                                  </p:stCondLst>
                                  <p:childTnLst>
                                    <p:set>
                                      <p:cBhvr>
                                        <p:cTn id="36" dur="1" fill="hold">
                                          <p:stCondLst>
                                            <p:cond delay="0"/>
                                          </p:stCondLst>
                                        </p:cTn>
                                        <p:tgtEl>
                                          <p:spTgt spid="508013"/>
                                        </p:tgtEl>
                                        <p:attrNameLst>
                                          <p:attrName>style.visibility</p:attrName>
                                        </p:attrNameLst>
                                      </p:cBhvr>
                                      <p:to>
                                        <p:strVal val="hidden"/>
                                      </p:to>
                                    </p:set>
                                  </p:childTnLst>
                                </p:cTn>
                              </p:par>
                            </p:childTnLst>
                          </p:cTn>
                        </p:par>
                        <p:par>
                          <p:cTn id="37" fill="hold">
                            <p:stCondLst>
                              <p:cond delay="10300"/>
                            </p:stCondLst>
                            <p:childTnLst>
                              <p:par>
                                <p:cTn id="38" presetID="1" presetClass="exit" presetSubtype="0" fill="hold" grpId="2" nodeType="afterEffect">
                                  <p:stCondLst>
                                    <p:cond delay="0"/>
                                  </p:stCondLst>
                                  <p:childTnLst>
                                    <p:set>
                                      <p:cBhvr>
                                        <p:cTn id="39" dur="1" fill="hold">
                                          <p:stCondLst>
                                            <p:cond delay="0"/>
                                          </p:stCondLst>
                                        </p:cTn>
                                        <p:tgtEl>
                                          <p:spTgt spid="508012"/>
                                        </p:tgtEl>
                                        <p:attrNameLst>
                                          <p:attrName>style.visibility</p:attrName>
                                        </p:attrNameLst>
                                      </p:cBhvr>
                                      <p:to>
                                        <p:strVal val="hidden"/>
                                      </p:to>
                                    </p:set>
                                  </p:childTnLst>
                                </p:cTn>
                              </p:par>
                            </p:childTnLst>
                          </p:cTn>
                        </p:par>
                        <p:par>
                          <p:cTn id="40" fill="hold">
                            <p:stCondLst>
                              <p:cond delay="10300"/>
                            </p:stCondLst>
                            <p:childTnLst>
                              <p:par>
                                <p:cTn id="41" presetID="1" presetClass="entr" presetSubtype="0" fill="hold" grpId="0" nodeType="afterEffect">
                                  <p:stCondLst>
                                    <p:cond delay="0"/>
                                  </p:stCondLst>
                                  <p:childTnLst>
                                    <p:set>
                                      <p:cBhvr>
                                        <p:cTn id="42" dur="1" fill="hold">
                                          <p:stCondLst>
                                            <p:cond delay="0"/>
                                          </p:stCondLst>
                                        </p:cTn>
                                        <p:tgtEl>
                                          <p:spTgt spid="508014"/>
                                        </p:tgtEl>
                                        <p:attrNameLst>
                                          <p:attrName>style.visibility</p:attrName>
                                        </p:attrNameLst>
                                      </p:cBhvr>
                                      <p:to>
                                        <p:strVal val="visible"/>
                                      </p:to>
                                    </p:set>
                                  </p:childTnLst>
                                </p:cTn>
                              </p:par>
                            </p:childTnLst>
                          </p:cTn>
                        </p:par>
                        <p:par>
                          <p:cTn id="43" fill="hold">
                            <p:stCondLst>
                              <p:cond delay="10300"/>
                            </p:stCondLst>
                            <p:childTnLst>
                              <p:par>
                                <p:cTn id="44" presetID="63" presetClass="path" presetSubtype="0" accel="50000" decel="50000" fill="hold" grpId="1" nodeType="afterEffect">
                                  <p:stCondLst>
                                    <p:cond delay="0"/>
                                  </p:stCondLst>
                                  <p:childTnLst>
                                    <p:animMotion origin="layout" path="M 0.00729 -0.00185 L 0.14166 -0.17803 " pathEditMode="relative" rAng="0" ptsTypes="AA">
                                      <p:cBhvr>
                                        <p:cTn id="45" dur="2000" fill="hold"/>
                                        <p:tgtEl>
                                          <p:spTgt spid="508014"/>
                                        </p:tgtEl>
                                        <p:attrNameLst>
                                          <p:attrName>ppt_x</p:attrName>
                                          <p:attrName>ppt_y</p:attrName>
                                        </p:attrNameLst>
                                      </p:cBhvr>
                                      <p:rCtr x="6719" y="-8809"/>
                                    </p:animMotion>
                                  </p:childTnLst>
                                </p:cTn>
                              </p:par>
                            </p:childTnLst>
                          </p:cTn>
                        </p:par>
                        <p:par>
                          <p:cTn id="46" fill="hold">
                            <p:stCondLst>
                              <p:cond delay="12300"/>
                            </p:stCondLst>
                            <p:childTnLst>
                              <p:par>
                                <p:cTn id="47" presetID="1" presetClass="entr" presetSubtype="0" fill="hold" grpId="0" nodeType="afterEffect">
                                  <p:stCondLst>
                                    <p:cond delay="0"/>
                                  </p:stCondLst>
                                  <p:childTnLst>
                                    <p:set>
                                      <p:cBhvr>
                                        <p:cTn id="48" dur="1" fill="hold">
                                          <p:stCondLst>
                                            <p:cond delay="0"/>
                                          </p:stCondLst>
                                        </p:cTn>
                                        <p:tgtEl>
                                          <p:spTgt spid="508015"/>
                                        </p:tgtEl>
                                        <p:attrNameLst>
                                          <p:attrName>style.visibility</p:attrName>
                                        </p:attrNameLst>
                                      </p:cBhvr>
                                      <p:to>
                                        <p:strVal val="visible"/>
                                      </p:to>
                                    </p:set>
                                  </p:childTnLst>
                                </p:cTn>
                              </p:par>
                            </p:childTnLst>
                          </p:cTn>
                        </p:par>
                        <p:par>
                          <p:cTn id="49" fill="hold">
                            <p:stCondLst>
                              <p:cond delay="12300"/>
                            </p:stCondLst>
                            <p:childTnLst>
                              <p:par>
                                <p:cTn id="50" presetID="6" presetClass="emph" presetSubtype="0" fill="hold" grpId="1" nodeType="afterEffect">
                                  <p:stCondLst>
                                    <p:cond delay="0"/>
                                  </p:stCondLst>
                                  <p:childTnLst>
                                    <p:animScale>
                                      <p:cBhvr>
                                        <p:cTn id="51" dur="1000" fill="hold"/>
                                        <p:tgtEl>
                                          <p:spTgt spid="508015"/>
                                        </p:tgtEl>
                                      </p:cBhvr>
                                      <p:by x="150000" y="150000"/>
                                    </p:animScale>
                                  </p:childTnLst>
                                </p:cTn>
                              </p:par>
                            </p:childTnLst>
                          </p:cTn>
                        </p:par>
                        <p:par>
                          <p:cTn id="52" fill="hold">
                            <p:stCondLst>
                              <p:cond delay="13300"/>
                            </p:stCondLst>
                            <p:childTnLst>
                              <p:par>
                                <p:cTn id="53" presetID="1" presetClass="exit" presetSubtype="0" fill="hold" grpId="2" nodeType="afterEffect">
                                  <p:stCondLst>
                                    <p:cond delay="2000"/>
                                  </p:stCondLst>
                                  <p:childTnLst>
                                    <p:set>
                                      <p:cBhvr>
                                        <p:cTn id="54" dur="1" fill="hold">
                                          <p:stCondLst>
                                            <p:cond delay="0"/>
                                          </p:stCondLst>
                                        </p:cTn>
                                        <p:tgtEl>
                                          <p:spTgt spid="508015"/>
                                        </p:tgtEl>
                                        <p:attrNameLst>
                                          <p:attrName>style.visibility</p:attrName>
                                        </p:attrNameLst>
                                      </p:cBhvr>
                                      <p:to>
                                        <p:strVal val="hidden"/>
                                      </p:to>
                                    </p:set>
                                  </p:childTnLst>
                                </p:cTn>
                              </p:par>
                            </p:childTnLst>
                          </p:cTn>
                        </p:par>
                        <p:par>
                          <p:cTn id="55" fill="hold">
                            <p:stCondLst>
                              <p:cond delay="15300"/>
                            </p:stCondLst>
                            <p:childTnLst>
                              <p:par>
                                <p:cTn id="56" presetID="1" presetClass="exit" presetSubtype="0" fill="hold" grpId="2" nodeType="afterEffect">
                                  <p:stCondLst>
                                    <p:cond delay="0"/>
                                  </p:stCondLst>
                                  <p:childTnLst>
                                    <p:set>
                                      <p:cBhvr>
                                        <p:cTn id="57" dur="1" fill="hold">
                                          <p:stCondLst>
                                            <p:cond delay="0"/>
                                          </p:stCondLst>
                                        </p:cTn>
                                        <p:tgtEl>
                                          <p:spTgt spid="508014"/>
                                        </p:tgtEl>
                                        <p:attrNameLst>
                                          <p:attrName>style.visibility</p:attrName>
                                        </p:attrNameLst>
                                      </p:cBhvr>
                                      <p:to>
                                        <p:strVal val="hidden"/>
                                      </p:to>
                                    </p:set>
                                  </p:childTnLst>
                                </p:cTn>
                              </p:par>
                            </p:childTnLst>
                          </p:cTn>
                        </p:par>
                        <p:par>
                          <p:cTn id="58" fill="hold">
                            <p:stCondLst>
                              <p:cond delay="15300"/>
                            </p:stCondLst>
                            <p:childTnLst>
                              <p:par>
                                <p:cTn id="59" presetID="1" presetClass="entr" presetSubtype="0" fill="hold" grpId="0" nodeType="afterEffect">
                                  <p:stCondLst>
                                    <p:cond delay="0"/>
                                  </p:stCondLst>
                                  <p:childTnLst>
                                    <p:set>
                                      <p:cBhvr>
                                        <p:cTn id="60" dur="1" fill="hold">
                                          <p:stCondLst>
                                            <p:cond delay="0"/>
                                          </p:stCondLst>
                                        </p:cTn>
                                        <p:tgtEl>
                                          <p:spTgt spid="508016"/>
                                        </p:tgtEl>
                                        <p:attrNameLst>
                                          <p:attrName>style.visibility</p:attrName>
                                        </p:attrNameLst>
                                      </p:cBhvr>
                                      <p:to>
                                        <p:strVal val="visible"/>
                                      </p:to>
                                    </p:set>
                                  </p:childTnLst>
                                </p:cTn>
                              </p:par>
                            </p:childTnLst>
                          </p:cTn>
                        </p:par>
                        <p:par>
                          <p:cTn id="61" fill="hold">
                            <p:stCondLst>
                              <p:cond delay="15300"/>
                            </p:stCondLst>
                            <p:childTnLst>
                              <p:par>
                                <p:cTn id="62" presetID="63" presetClass="path" presetSubtype="0" accel="50000" decel="50000" fill="hold" grpId="1" nodeType="afterEffect">
                                  <p:stCondLst>
                                    <p:cond delay="0"/>
                                  </p:stCondLst>
                                  <p:childTnLst>
                                    <p:animMotion origin="layout" path="M 0.02205 0.00671 L 0.08664 0.14705 " pathEditMode="relative" rAng="0" ptsTypes="AA">
                                      <p:cBhvr>
                                        <p:cTn id="63" dur="2000" fill="hold"/>
                                        <p:tgtEl>
                                          <p:spTgt spid="508016"/>
                                        </p:tgtEl>
                                        <p:attrNameLst>
                                          <p:attrName>ppt_x</p:attrName>
                                          <p:attrName>ppt_y</p:attrName>
                                        </p:attrNameLst>
                                      </p:cBhvr>
                                      <p:rCtr x="3229" y="7006"/>
                                    </p:animMotion>
                                  </p:childTnLst>
                                </p:cTn>
                              </p:par>
                            </p:childTnLst>
                          </p:cTn>
                        </p:par>
                        <p:par>
                          <p:cTn id="64" fill="hold">
                            <p:stCondLst>
                              <p:cond delay="17300"/>
                            </p:stCondLst>
                            <p:childTnLst>
                              <p:par>
                                <p:cTn id="65" presetID="1" presetClass="entr" presetSubtype="0" fill="hold" grpId="0" nodeType="afterEffect">
                                  <p:stCondLst>
                                    <p:cond delay="0"/>
                                  </p:stCondLst>
                                  <p:childTnLst>
                                    <p:set>
                                      <p:cBhvr>
                                        <p:cTn id="66" dur="1" fill="hold">
                                          <p:stCondLst>
                                            <p:cond delay="0"/>
                                          </p:stCondLst>
                                        </p:cTn>
                                        <p:tgtEl>
                                          <p:spTgt spid="508017"/>
                                        </p:tgtEl>
                                        <p:attrNameLst>
                                          <p:attrName>style.visibility</p:attrName>
                                        </p:attrNameLst>
                                      </p:cBhvr>
                                      <p:to>
                                        <p:strVal val="visible"/>
                                      </p:to>
                                    </p:set>
                                  </p:childTnLst>
                                </p:cTn>
                              </p:par>
                            </p:childTnLst>
                          </p:cTn>
                        </p:par>
                        <p:par>
                          <p:cTn id="67" fill="hold">
                            <p:stCondLst>
                              <p:cond delay="17300"/>
                            </p:stCondLst>
                            <p:childTnLst>
                              <p:par>
                                <p:cTn id="68" presetID="6" presetClass="emph" presetSubtype="0" fill="hold" grpId="1" nodeType="afterEffect">
                                  <p:stCondLst>
                                    <p:cond delay="0"/>
                                  </p:stCondLst>
                                  <p:childTnLst>
                                    <p:animScale>
                                      <p:cBhvr>
                                        <p:cTn id="69" dur="1000" fill="hold"/>
                                        <p:tgtEl>
                                          <p:spTgt spid="50801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005" grpId="0" animBg="1"/>
      <p:bldP spid="508005" grpId="1" animBg="1"/>
      <p:bldP spid="508005" grpId="2" animBg="1"/>
      <p:bldP spid="508010" grpId="0" animBg="1"/>
      <p:bldP spid="508010" grpId="1" animBg="1"/>
      <p:bldP spid="508010" grpId="2" animBg="1"/>
      <p:bldP spid="508012" grpId="0" animBg="1"/>
      <p:bldP spid="508012" grpId="1" animBg="1"/>
      <p:bldP spid="508012" grpId="2" animBg="1"/>
      <p:bldP spid="508013" grpId="0" animBg="1"/>
      <p:bldP spid="508013" grpId="1" animBg="1"/>
      <p:bldP spid="508013" grpId="2" animBg="1"/>
      <p:bldP spid="508014" grpId="0" animBg="1"/>
      <p:bldP spid="508014" grpId="1" animBg="1"/>
      <p:bldP spid="508014" grpId="2" animBg="1"/>
      <p:bldP spid="508015" grpId="0" animBg="1"/>
      <p:bldP spid="508015" grpId="1" animBg="1"/>
      <p:bldP spid="508015" grpId="2" animBg="1"/>
      <p:bldP spid="508016" grpId="0" animBg="1"/>
      <p:bldP spid="508016" grpId="1" animBg="1"/>
      <p:bldP spid="508017" grpId="0" animBg="1"/>
      <p:bldP spid="508017" grpId="1"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p:txBody>
          <a:bodyPr/>
          <a:lstStyle/>
          <a:p>
            <a:pPr eaLnBrk="1" hangingPunct="1"/>
            <a:r>
              <a:rPr lang="zh-CN" altLang="en-US" sz="3600"/>
              <a:t>存储转发的优点</a:t>
            </a:r>
            <a:endParaRPr lang="zh-CN" altLang="en-US" sz="3600"/>
          </a:p>
        </p:txBody>
      </p:sp>
      <p:sp>
        <p:nvSpPr>
          <p:cNvPr id="70659" name="Rectangle 3"/>
          <p:cNvSpPr>
            <a:spLocks noGrp="1" noChangeArrowheads="1"/>
          </p:cNvSpPr>
          <p:nvPr>
            <p:ph type="body" idx="4294967295"/>
          </p:nvPr>
        </p:nvSpPr>
        <p:spPr>
          <a:xfrm>
            <a:off x="942975" y="1295400"/>
            <a:ext cx="8097838" cy="4724400"/>
          </a:xfrm>
        </p:spPr>
        <p:txBody>
          <a:bodyPr/>
          <a:lstStyle/>
          <a:p>
            <a:pPr eaLnBrk="1" hangingPunct="1"/>
            <a:r>
              <a:rPr lang="zh-CN" altLang="en-US" sz="2400">
                <a:latin typeface="黑体" panose="02010609060101010101" pitchFamily="2" charset="-122"/>
                <a:ea typeface="黑体" panose="02010609060101010101" pitchFamily="2" charset="-122"/>
              </a:rPr>
              <a:t>线路利用率高 提高系统效率</a:t>
            </a:r>
            <a:endParaRPr lang="en-US" altLang="zh-CN" sz="2400">
              <a:latin typeface="黑体" panose="02010609060101010101" pitchFamily="2" charset="-122"/>
              <a:ea typeface="黑体" panose="02010609060101010101" pitchFamily="2" charset="-122"/>
            </a:endParaRPr>
          </a:p>
          <a:p>
            <a:pPr eaLnBrk="1" hangingPunct="1"/>
            <a:r>
              <a:rPr lang="zh-CN" altLang="en-US" sz="2400">
                <a:latin typeface="黑体" panose="02010609060101010101" pitchFamily="2" charset="-122"/>
                <a:ea typeface="黑体" panose="02010609060101010101" pitchFamily="2" charset="-122"/>
              </a:rPr>
              <a:t>可以动态选择通过通信子网的最佳路径</a:t>
            </a:r>
            <a:endParaRPr lang="zh-CN" altLang="en-US" sz="2400">
              <a:latin typeface="黑体" panose="02010609060101010101" pitchFamily="2" charset="-122"/>
              <a:ea typeface="黑体" panose="02010609060101010101" pitchFamily="2" charset="-122"/>
            </a:endParaRPr>
          </a:p>
          <a:p>
            <a:pPr eaLnBrk="1" hangingPunct="1"/>
            <a:r>
              <a:rPr lang="zh-CN" altLang="en-US" sz="2400">
                <a:latin typeface="黑体" panose="02010609060101010101" pitchFamily="2" charset="-122"/>
                <a:ea typeface="黑体" panose="02010609060101010101" pitchFamily="2" charset="-122"/>
              </a:rPr>
              <a:t>通信子网中的结点可以对不同通信速率的线路进行速率转换，也可以对不同的数据代码格式进行变换</a:t>
            </a:r>
            <a:endParaRPr lang="zh-CN" altLang="en-US" sz="2400">
              <a:solidFill>
                <a:srgbClr val="3333FF"/>
              </a:solidFill>
              <a:latin typeface="黑体" panose="02010609060101010101" pitchFamily="2" charset="-122"/>
              <a:ea typeface="黑体" panose="02010609060101010101" pitchFamily="2" charset="-122"/>
            </a:endParaRPr>
          </a:p>
          <a:p>
            <a:pPr eaLnBrk="1" hangingPunct="1"/>
            <a:r>
              <a:rPr lang="zh-CN" altLang="en-US" sz="2400">
                <a:latin typeface="黑体" panose="02010609060101010101" pitchFamily="2" charset="-122"/>
                <a:ea typeface="黑体" panose="02010609060101010101" pitchFamily="2" charset="-122"/>
              </a:rPr>
              <a:t>可以平滑通信量</a:t>
            </a:r>
            <a:endParaRPr lang="zh-CN" altLang="en-US" sz="2400">
              <a:latin typeface="黑体" panose="02010609060101010101" pitchFamily="2" charset="-122"/>
              <a:ea typeface="黑体" panose="02010609060101010101" pitchFamily="2" charset="-122"/>
            </a:endParaRPr>
          </a:p>
          <a:p>
            <a:pPr eaLnBrk="1" hangingPunct="1"/>
            <a:r>
              <a:rPr lang="zh-CN" altLang="en-US" sz="2400">
                <a:latin typeface="黑体" panose="02010609060101010101" pitchFamily="2" charset="-122"/>
                <a:ea typeface="黑体" panose="02010609060101010101" pitchFamily="2" charset="-122"/>
              </a:rPr>
              <a:t>通信子网中的结点可以进行差错检查和纠错处理，能提高系统可靠性</a:t>
            </a:r>
            <a:endParaRPr lang="zh-CN" altLang="en-US" sz="2400">
              <a:latin typeface="黑体" panose="02010609060101010101" pitchFamily="2" charset="-122"/>
              <a:ea typeface="黑体" panose="02010609060101010101" pitchFamily="2" charset="-122"/>
            </a:endParaRPr>
          </a:p>
          <a:p>
            <a:pPr eaLnBrk="1" hangingPunct="1"/>
            <a:r>
              <a:rPr lang="zh-CN" altLang="en-US" sz="2400">
                <a:latin typeface="黑体" panose="02010609060101010101" pitchFamily="2" charset="-122"/>
                <a:ea typeface="黑体" panose="02010609060101010101" pitchFamily="2" charset="-122"/>
              </a:rPr>
              <a:t>采用存储转发的分组交换，实质上是采用了在数据通信的过程中断续（或动态）分配传输带宽的策略。</a:t>
            </a:r>
            <a:endParaRPr lang="zh-CN" altLang="en-US" sz="2400">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659">
                                            <p:bg/>
                                          </p:spTgt>
                                        </p:tgtEl>
                                        <p:attrNameLst>
                                          <p:attrName>style.visibility</p:attrName>
                                        </p:attrNameLst>
                                      </p:cBhvr>
                                      <p:to>
                                        <p:strVal val="visible"/>
                                      </p:to>
                                    </p:set>
                                    <p:anim calcmode="lin" valueType="num">
                                      <p:cBhvr additive="base">
                                        <p:cTn id="7" dur="500" fill="hold"/>
                                        <p:tgtEl>
                                          <p:spTgt spid="7065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70659">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0659">
                                            <p:txEl>
                                              <p:pRg st="0" end="0"/>
                                            </p:txEl>
                                          </p:spTgt>
                                        </p:tgtEl>
                                        <p:attrNameLst>
                                          <p:attrName>style.visibility</p:attrName>
                                        </p:attrNameLst>
                                      </p:cBhvr>
                                      <p:to>
                                        <p:strVal val="visible"/>
                                      </p:to>
                                    </p:set>
                                    <p:anim calcmode="lin" valueType="num">
                                      <p:cBhvr additive="base">
                                        <p:cTn id="13" dur="500" fill="hold"/>
                                        <p:tgtEl>
                                          <p:spTgt spid="7065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06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0659">
                                            <p:txEl>
                                              <p:pRg st="1" end="1"/>
                                            </p:txEl>
                                          </p:spTgt>
                                        </p:tgtEl>
                                        <p:attrNameLst>
                                          <p:attrName>style.visibility</p:attrName>
                                        </p:attrNameLst>
                                      </p:cBhvr>
                                      <p:to>
                                        <p:strVal val="visible"/>
                                      </p:to>
                                    </p:set>
                                    <p:anim calcmode="lin" valueType="num">
                                      <p:cBhvr additive="base">
                                        <p:cTn id="19" dur="500" fill="hold"/>
                                        <p:tgtEl>
                                          <p:spTgt spid="7065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06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0659">
                                            <p:txEl>
                                              <p:pRg st="2" end="2"/>
                                            </p:txEl>
                                          </p:spTgt>
                                        </p:tgtEl>
                                        <p:attrNameLst>
                                          <p:attrName>style.visibility</p:attrName>
                                        </p:attrNameLst>
                                      </p:cBhvr>
                                      <p:to>
                                        <p:strVal val="visible"/>
                                      </p:to>
                                    </p:set>
                                    <p:anim calcmode="lin" valueType="num">
                                      <p:cBhvr additive="base">
                                        <p:cTn id="25" dur="500" fill="hold"/>
                                        <p:tgtEl>
                                          <p:spTgt spid="7065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06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0659">
                                            <p:txEl>
                                              <p:pRg st="3" end="3"/>
                                            </p:txEl>
                                          </p:spTgt>
                                        </p:tgtEl>
                                        <p:attrNameLst>
                                          <p:attrName>style.visibility</p:attrName>
                                        </p:attrNameLst>
                                      </p:cBhvr>
                                      <p:to>
                                        <p:strVal val="visible"/>
                                      </p:to>
                                    </p:set>
                                    <p:anim calcmode="lin" valueType="num">
                                      <p:cBhvr additive="base">
                                        <p:cTn id="31" dur="500" fill="hold"/>
                                        <p:tgtEl>
                                          <p:spTgt spid="7065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06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0659">
                                            <p:txEl>
                                              <p:pRg st="4" end="4"/>
                                            </p:txEl>
                                          </p:spTgt>
                                        </p:tgtEl>
                                        <p:attrNameLst>
                                          <p:attrName>style.visibility</p:attrName>
                                        </p:attrNameLst>
                                      </p:cBhvr>
                                      <p:to>
                                        <p:strVal val="visible"/>
                                      </p:to>
                                    </p:set>
                                    <p:anim calcmode="lin" valueType="num">
                                      <p:cBhvr additive="base">
                                        <p:cTn id="37" dur="500" fill="hold"/>
                                        <p:tgtEl>
                                          <p:spTgt spid="70659">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06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0659">
                                            <p:txEl>
                                              <p:pRg st="5" end="5"/>
                                            </p:txEl>
                                          </p:spTgt>
                                        </p:tgtEl>
                                        <p:attrNameLst>
                                          <p:attrName>style.visibility</p:attrName>
                                        </p:attrNameLst>
                                      </p:cBhvr>
                                      <p:to>
                                        <p:strVal val="visible"/>
                                      </p:to>
                                    </p:set>
                                    <p:anim calcmode="lin" valueType="num">
                                      <p:cBhvr additive="base">
                                        <p:cTn id="43" dur="500" fill="hold"/>
                                        <p:tgtEl>
                                          <p:spTgt spid="70659">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065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animBg="1" build="p"/>
      <p:bldP spid="70659" grpId="1" animBg="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p:txBody>
          <a:bodyPr/>
          <a:lstStyle/>
          <a:p>
            <a:pPr eaLnBrk="1" hangingPunct="1"/>
            <a:r>
              <a:rPr lang="zh-CN" altLang="en-US" smtClean="0"/>
              <a:t>带来的问题？</a:t>
            </a:r>
            <a:endParaRPr lang="zh-CN" altLang="en-US" smtClean="0"/>
          </a:p>
        </p:txBody>
      </p:sp>
      <p:sp>
        <p:nvSpPr>
          <p:cNvPr id="71683" name="Rectangle 3"/>
          <p:cNvSpPr>
            <a:spLocks noGrp="1" noChangeArrowheads="1"/>
          </p:cNvSpPr>
          <p:nvPr>
            <p:ph type="body" idx="4294967295"/>
          </p:nvPr>
        </p:nvSpPr>
        <p:spPr/>
        <p:txBody>
          <a:bodyPr/>
          <a:lstStyle/>
          <a:p>
            <a:pPr eaLnBrk="1" hangingPunct="1"/>
            <a:r>
              <a:rPr lang="zh-CN" altLang="en-US" sz="2800">
                <a:latin typeface="黑体" panose="02010609060101010101" pitchFamily="2" charset="-122"/>
                <a:ea typeface="黑体" panose="02010609060101010101" pitchFamily="2" charset="-122"/>
              </a:rPr>
              <a:t>分组在各结点存储转发时需要</a:t>
            </a:r>
            <a:r>
              <a:rPr lang="zh-CN" altLang="en-US" sz="2800">
                <a:solidFill>
                  <a:srgbClr val="FF0000"/>
                </a:solidFill>
                <a:latin typeface="黑体" panose="02010609060101010101" pitchFamily="2" charset="-122"/>
                <a:ea typeface="黑体" panose="02010609060101010101" pitchFamily="2" charset="-122"/>
              </a:rPr>
              <a:t>排队</a:t>
            </a:r>
            <a:r>
              <a:rPr lang="zh-CN" altLang="en-US" sz="2800">
                <a:latin typeface="黑体" panose="02010609060101010101" pitchFamily="2" charset="-122"/>
                <a:ea typeface="黑体" panose="02010609060101010101" pitchFamily="2" charset="-122"/>
              </a:rPr>
              <a:t>，这就会造成一定的</a:t>
            </a:r>
            <a:r>
              <a:rPr lang="zh-CN" altLang="en-US" sz="2800">
                <a:solidFill>
                  <a:srgbClr val="FF0000"/>
                </a:solidFill>
                <a:latin typeface="黑体" panose="02010609060101010101" pitchFamily="2" charset="-122"/>
                <a:ea typeface="黑体" panose="02010609060101010101" pitchFamily="2" charset="-122"/>
              </a:rPr>
              <a:t>时延</a:t>
            </a:r>
            <a:r>
              <a:rPr lang="zh-CN" altLang="en-US" sz="2800">
                <a:latin typeface="黑体" panose="02010609060101010101" pitchFamily="2" charset="-122"/>
                <a:ea typeface="黑体" panose="02010609060101010101" pitchFamily="2" charset="-122"/>
              </a:rPr>
              <a:t>。 </a:t>
            </a:r>
            <a:endParaRPr lang="zh-CN" altLang="en-US" sz="2800">
              <a:latin typeface="黑体" panose="02010609060101010101" pitchFamily="2" charset="-122"/>
              <a:ea typeface="黑体" panose="02010609060101010101" pitchFamily="2" charset="-122"/>
            </a:endParaRPr>
          </a:p>
          <a:p>
            <a:pPr eaLnBrk="1" hangingPunct="1"/>
            <a:r>
              <a:rPr lang="zh-CN" altLang="en-US" sz="2800">
                <a:latin typeface="黑体" panose="02010609060101010101" pitchFamily="2" charset="-122"/>
                <a:ea typeface="黑体" panose="02010609060101010101" pitchFamily="2" charset="-122"/>
              </a:rPr>
              <a:t>分组必须携带的首部（里面有必不可少的控制信息）也造成了一定的</a:t>
            </a:r>
            <a:r>
              <a:rPr lang="zh-CN" altLang="en-US" sz="2800">
                <a:solidFill>
                  <a:srgbClr val="FF0000"/>
                </a:solidFill>
                <a:latin typeface="黑体" panose="02010609060101010101" pitchFamily="2" charset="-122"/>
                <a:ea typeface="黑体" panose="02010609060101010101" pitchFamily="2" charset="-122"/>
              </a:rPr>
              <a:t>开销</a:t>
            </a:r>
            <a:r>
              <a:rPr lang="zh-CN" altLang="en-US" sz="2800">
                <a:latin typeface="黑体" panose="02010609060101010101" pitchFamily="2" charset="-122"/>
                <a:ea typeface="黑体" panose="02010609060101010101" pitchFamily="2" charset="-122"/>
              </a:rPr>
              <a:t>。</a:t>
            </a:r>
            <a:endParaRPr lang="zh-CN" altLang="en-US" sz="2800">
              <a:latin typeface="黑体" panose="02010609060101010101" pitchFamily="2" charset="-122"/>
              <a:ea typeface="黑体" panose="0201060906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683">
                                            <p:bg/>
                                          </p:spTgt>
                                        </p:tgtEl>
                                        <p:attrNameLst>
                                          <p:attrName>style.visibility</p:attrName>
                                        </p:attrNameLst>
                                      </p:cBhvr>
                                      <p:to>
                                        <p:strVal val="visible"/>
                                      </p:to>
                                    </p:set>
                                    <p:anim calcmode="lin" valueType="num">
                                      <p:cBhvr additive="base">
                                        <p:cTn id="7" dur="500" fill="hold"/>
                                        <p:tgtEl>
                                          <p:spTgt spid="7168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7168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683">
                                            <p:txEl>
                                              <p:pRg st="0" end="0"/>
                                            </p:txEl>
                                          </p:spTgt>
                                        </p:tgtEl>
                                        <p:attrNameLst>
                                          <p:attrName>style.visibility</p:attrName>
                                        </p:attrNameLst>
                                      </p:cBhvr>
                                      <p:to>
                                        <p:strVal val="visible"/>
                                      </p:to>
                                    </p:set>
                                    <p:anim calcmode="lin" valueType="num">
                                      <p:cBhvr additive="base">
                                        <p:cTn id="13" dur="500" fill="hold"/>
                                        <p:tgtEl>
                                          <p:spTgt spid="7168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6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1683">
                                            <p:txEl>
                                              <p:pRg st="1" end="1"/>
                                            </p:txEl>
                                          </p:spTgt>
                                        </p:tgtEl>
                                        <p:attrNameLst>
                                          <p:attrName>style.visibility</p:attrName>
                                        </p:attrNameLst>
                                      </p:cBhvr>
                                      <p:to>
                                        <p:strVal val="visible"/>
                                      </p:to>
                                    </p:set>
                                    <p:anim calcmode="lin" valueType="num">
                                      <p:cBhvr additive="base">
                                        <p:cTn id="19" dur="500" fill="hold"/>
                                        <p:tgtEl>
                                          <p:spTgt spid="7168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68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animBg="1" build="p"/>
      <p:bldP spid="71683" grpId="1" animBg="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en-US" altLang="zh-CN" dirty="0"/>
              <a:t>1.3.2  </a:t>
            </a:r>
            <a:r>
              <a:rPr lang="zh-CN" altLang="en-US" dirty="0"/>
              <a:t>互联网的核心部分</a:t>
            </a:r>
            <a:endParaRPr lang="zh-CN" altLang="en-US" dirty="0"/>
          </a:p>
        </p:txBody>
      </p:sp>
      <p:sp>
        <p:nvSpPr>
          <p:cNvPr id="361475" name="Rectangle 3"/>
          <p:cNvSpPr>
            <a:spLocks noGrp="1" noChangeArrowheads="1"/>
          </p:cNvSpPr>
          <p:nvPr>
            <p:ph idx="1"/>
          </p:nvPr>
        </p:nvSpPr>
        <p:spPr/>
        <p:txBody>
          <a:bodyPr/>
          <a:lstStyle/>
          <a:p>
            <a:r>
              <a:rPr lang="zh-CN" altLang="en-US" dirty="0"/>
              <a:t>互联网</a:t>
            </a:r>
            <a:r>
              <a:rPr lang="zh-CN" altLang="en-US" dirty="0" smtClean="0"/>
              <a:t>的</a:t>
            </a:r>
            <a:r>
              <a:rPr lang="zh-CN" altLang="en-US" dirty="0"/>
              <a:t>核心部分是由</a:t>
            </a:r>
            <a:r>
              <a:rPr lang="zh-CN" altLang="en-US" dirty="0">
                <a:solidFill>
                  <a:srgbClr val="FF0000"/>
                </a:solidFill>
              </a:rPr>
              <a:t>许多网络</a:t>
            </a:r>
            <a:r>
              <a:rPr lang="zh-CN" altLang="en-US" dirty="0"/>
              <a:t>和把它们互连起来的</a:t>
            </a:r>
            <a:r>
              <a:rPr lang="zh-CN" altLang="en-US" dirty="0">
                <a:solidFill>
                  <a:srgbClr val="FF0000"/>
                </a:solidFill>
              </a:rPr>
              <a:t>路由器</a:t>
            </a:r>
            <a:r>
              <a:rPr lang="zh-CN" altLang="en-US" dirty="0"/>
              <a:t>组成，而</a:t>
            </a:r>
            <a:r>
              <a:rPr lang="zh-CN" altLang="en-US" dirty="0">
                <a:solidFill>
                  <a:srgbClr val="FF0000"/>
                </a:solidFill>
              </a:rPr>
              <a:t>主机</a:t>
            </a:r>
            <a:r>
              <a:rPr lang="zh-CN" altLang="en-US" dirty="0" smtClean="0">
                <a:solidFill>
                  <a:srgbClr val="FF0000"/>
                </a:solidFill>
              </a:rPr>
              <a:t>处在互联网的</a:t>
            </a:r>
            <a:r>
              <a:rPr lang="zh-CN" altLang="en-US" dirty="0">
                <a:solidFill>
                  <a:srgbClr val="FF0000"/>
                </a:solidFill>
              </a:rPr>
              <a:t>边缘部分。</a:t>
            </a:r>
            <a:endParaRPr lang="zh-CN" altLang="en-US" dirty="0">
              <a:solidFill>
                <a:srgbClr val="FF0000"/>
              </a:solidFill>
            </a:endParaRPr>
          </a:p>
          <a:p>
            <a:r>
              <a:rPr lang="zh-CN" altLang="en-US" dirty="0"/>
              <a:t>互联网核心</a:t>
            </a:r>
            <a:r>
              <a:rPr lang="zh-CN" altLang="en-US" dirty="0" smtClean="0"/>
              <a:t>部分中的</a:t>
            </a:r>
            <a:r>
              <a:rPr lang="zh-CN" altLang="en-US" dirty="0"/>
              <a:t>路由器之间一般都用</a:t>
            </a:r>
            <a:r>
              <a:rPr lang="zh-CN" altLang="en-US" dirty="0">
                <a:solidFill>
                  <a:srgbClr val="FF0000"/>
                </a:solidFill>
              </a:rPr>
              <a:t>高速链路</a:t>
            </a:r>
            <a:r>
              <a:rPr lang="zh-CN" altLang="en-US" dirty="0"/>
              <a:t>相连接，而在网络边缘的主机接入到核心部分则通常以相对</a:t>
            </a:r>
            <a:r>
              <a:rPr lang="zh-CN" altLang="en-US" dirty="0">
                <a:solidFill>
                  <a:srgbClr val="FF0000"/>
                </a:solidFill>
              </a:rPr>
              <a:t>较低速率</a:t>
            </a:r>
            <a:r>
              <a:rPr lang="zh-CN" altLang="en-US" dirty="0"/>
              <a:t>的链路相连接。</a:t>
            </a:r>
            <a:endParaRPr lang="zh-CN" altLang="en-US" dirty="0"/>
          </a:p>
          <a:p>
            <a:r>
              <a:rPr lang="zh-CN" altLang="en-US" dirty="0">
                <a:solidFill>
                  <a:srgbClr val="FF0000"/>
                </a:solidFill>
              </a:rPr>
              <a:t>主机</a:t>
            </a:r>
            <a:r>
              <a:rPr lang="zh-CN" altLang="en-US" dirty="0"/>
              <a:t>的用途是为用户进行信息处理的，并且可以和其他主机通过网络交换信息</a:t>
            </a:r>
            <a:r>
              <a:rPr lang="zh-CN" altLang="en-US" dirty="0" smtClean="0"/>
              <a:t>。</a:t>
            </a:r>
            <a:r>
              <a:rPr lang="zh-CN" altLang="en-US" dirty="0" smtClean="0">
                <a:solidFill>
                  <a:srgbClr val="FF0000"/>
                </a:solidFill>
              </a:rPr>
              <a:t>路由器</a:t>
            </a:r>
            <a:r>
              <a:rPr lang="zh-CN" altLang="en-US" dirty="0"/>
              <a:t>的用途则是用来转发分组的，即进行分组交换的。 </a:t>
            </a:r>
            <a:endParaRPr lang="zh-CN" alt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700" name="Text Box 204"/>
          <p:cNvSpPr txBox="1">
            <a:spLocks noChangeArrowheads="1"/>
          </p:cNvSpPr>
          <p:nvPr/>
        </p:nvSpPr>
        <p:spPr bwMode="auto">
          <a:xfrm>
            <a:off x="3520640" y="35913"/>
            <a:ext cx="265649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C00000"/>
                </a:solidFill>
                <a:ea typeface="黑体" panose="02010609060101010101" pitchFamily="2" charset="-122"/>
              </a:rPr>
              <a:t>网络核心部分</a:t>
            </a:r>
            <a:endParaRPr kumimoji="1" lang="zh-CN" altLang="en-US" sz="3200" b="1" dirty="0">
              <a:solidFill>
                <a:srgbClr val="C00000"/>
              </a:solidFill>
              <a:ea typeface="黑体" panose="02010609060101010101" pitchFamily="2" charset="-122"/>
            </a:endParaRPr>
          </a:p>
        </p:txBody>
      </p:sp>
      <p:grpSp>
        <p:nvGrpSpPr>
          <p:cNvPr id="4" name="组合 3"/>
          <p:cNvGrpSpPr/>
          <p:nvPr/>
        </p:nvGrpSpPr>
        <p:grpSpPr>
          <a:xfrm>
            <a:off x="560512" y="263341"/>
            <a:ext cx="7943931" cy="5325899"/>
            <a:chOff x="488504" y="235124"/>
            <a:chExt cx="8544166" cy="6118225"/>
          </a:xfrm>
        </p:grpSpPr>
        <p:sp>
          <p:nvSpPr>
            <p:cNvPr id="362500" name="Oval 4"/>
            <p:cNvSpPr>
              <a:spLocks noChangeArrowheads="1"/>
            </p:cNvSpPr>
            <p:nvPr/>
          </p:nvSpPr>
          <p:spPr bwMode="auto">
            <a:xfrm rot="-1674972">
              <a:off x="2504099" y="1500362"/>
              <a:ext cx="2567650" cy="1584325"/>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1" name="Oval 5"/>
            <p:cNvSpPr>
              <a:spLocks noChangeArrowheads="1"/>
            </p:cNvSpPr>
            <p:nvPr/>
          </p:nvSpPr>
          <p:spPr bwMode="auto">
            <a:xfrm rot="-774972">
              <a:off x="4223891" y="1179686"/>
              <a:ext cx="2242608" cy="1471612"/>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2" name="Oval 6"/>
            <p:cNvSpPr>
              <a:spLocks noChangeArrowheads="1"/>
            </p:cNvSpPr>
            <p:nvPr/>
          </p:nvSpPr>
          <p:spPr bwMode="auto">
            <a:xfrm rot="-174972">
              <a:off x="5862853" y="1716261"/>
              <a:ext cx="1656159" cy="1903412"/>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3" name="Oval 7"/>
            <p:cNvSpPr>
              <a:spLocks noChangeArrowheads="1"/>
            </p:cNvSpPr>
            <p:nvPr/>
          </p:nvSpPr>
          <p:spPr bwMode="auto">
            <a:xfrm rot="18365028">
              <a:off x="6151051" y="2757860"/>
              <a:ext cx="1571625" cy="1542653"/>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4" name="Oval 8"/>
            <p:cNvSpPr>
              <a:spLocks noChangeArrowheads="1"/>
            </p:cNvSpPr>
            <p:nvPr/>
          </p:nvSpPr>
          <p:spPr bwMode="auto">
            <a:xfrm rot="-1674972">
              <a:off x="4290964" y="3603798"/>
              <a:ext cx="2808419" cy="1766888"/>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5" name="Oval 9"/>
            <p:cNvSpPr>
              <a:spLocks noChangeArrowheads="1"/>
            </p:cNvSpPr>
            <p:nvPr/>
          </p:nvSpPr>
          <p:spPr bwMode="auto">
            <a:xfrm rot="-594972">
              <a:off x="3188577" y="4349924"/>
              <a:ext cx="2006997" cy="1222375"/>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6" name="Oval 10"/>
            <p:cNvSpPr>
              <a:spLocks noChangeArrowheads="1"/>
            </p:cNvSpPr>
            <p:nvPr/>
          </p:nvSpPr>
          <p:spPr bwMode="auto">
            <a:xfrm rot="-1674972">
              <a:off x="2418110" y="3818112"/>
              <a:ext cx="1270927" cy="1444625"/>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7" name="Oval 11"/>
            <p:cNvSpPr>
              <a:spLocks noChangeArrowheads="1"/>
            </p:cNvSpPr>
            <p:nvPr/>
          </p:nvSpPr>
          <p:spPr bwMode="auto">
            <a:xfrm rot="18065028">
              <a:off x="2120653" y="2784054"/>
              <a:ext cx="1590675" cy="1274365"/>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8" name="Freeform 12"/>
            <p:cNvSpPr/>
            <p:nvPr/>
          </p:nvSpPr>
          <p:spPr bwMode="auto">
            <a:xfrm>
              <a:off x="2536776" y="1455911"/>
              <a:ext cx="4884208" cy="3852862"/>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9" name="Line 13"/>
            <p:cNvSpPr>
              <a:spLocks noChangeShapeType="1"/>
            </p:cNvSpPr>
            <p:nvPr/>
          </p:nvSpPr>
          <p:spPr bwMode="auto">
            <a:xfrm flipV="1">
              <a:off x="3780185" y="1462261"/>
              <a:ext cx="1699154" cy="66516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0" name="Line 14"/>
            <p:cNvSpPr>
              <a:spLocks noChangeShapeType="1"/>
            </p:cNvSpPr>
            <p:nvPr/>
          </p:nvSpPr>
          <p:spPr bwMode="auto">
            <a:xfrm>
              <a:off x="5689154" y="1551162"/>
              <a:ext cx="1004358" cy="167163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1" name="Line 15"/>
            <p:cNvSpPr>
              <a:spLocks noChangeShapeType="1"/>
            </p:cNvSpPr>
            <p:nvPr/>
          </p:nvSpPr>
          <p:spPr bwMode="auto">
            <a:xfrm flipH="1">
              <a:off x="2779266" y="2235373"/>
              <a:ext cx="882254" cy="150653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2" name="Line 16"/>
            <p:cNvSpPr>
              <a:spLocks noChangeShapeType="1"/>
            </p:cNvSpPr>
            <p:nvPr/>
          </p:nvSpPr>
          <p:spPr bwMode="auto">
            <a:xfrm>
              <a:off x="2832580" y="3951461"/>
              <a:ext cx="2013876" cy="105886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3" name="Line 17"/>
            <p:cNvSpPr>
              <a:spLocks noChangeShapeType="1"/>
            </p:cNvSpPr>
            <p:nvPr/>
          </p:nvSpPr>
          <p:spPr bwMode="auto">
            <a:xfrm flipV="1">
              <a:off x="4932445" y="3554587"/>
              <a:ext cx="1761067" cy="156368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4" name="Line 18"/>
            <p:cNvSpPr>
              <a:spLocks noChangeShapeType="1"/>
            </p:cNvSpPr>
            <p:nvPr/>
          </p:nvSpPr>
          <p:spPr bwMode="auto">
            <a:xfrm>
              <a:off x="3848977" y="2243311"/>
              <a:ext cx="2823898" cy="113506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5" name="Line 19"/>
            <p:cNvSpPr>
              <a:spLocks noChangeShapeType="1"/>
            </p:cNvSpPr>
            <p:nvPr/>
          </p:nvSpPr>
          <p:spPr bwMode="auto">
            <a:xfrm>
              <a:off x="3714833" y="2051223"/>
              <a:ext cx="1327679" cy="29591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6" name="Line 20"/>
            <p:cNvSpPr>
              <a:spLocks noChangeShapeType="1"/>
            </p:cNvSpPr>
            <p:nvPr/>
          </p:nvSpPr>
          <p:spPr bwMode="auto">
            <a:xfrm flipV="1">
              <a:off x="4143062" y="5094462"/>
              <a:ext cx="849577" cy="65563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7" name="Line 21"/>
            <p:cNvSpPr>
              <a:spLocks noChangeShapeType="1"/>
            </p:cNvSpPr>
            <p:nvPr/>
          </p:nvSpPr>
          <p:spPr bwMode="auto">
            <a:xfrm rot="-5400000">
              <a:off x="5896322" y="767730"/>
              <a:ext cx="493713" cy="10731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8" name="Line 22"/>
            <p:cNvSpPr>
              <a:spLocks noChangeShapeType="1"/>
            </p:cNvSpPr>
            <p:nvPr/>
          </p:nvSpPr>
          <p:spPr bwMode="auto">
            <a:xfrm>
              <a:off x="6817337" y="3554587"/>
              <a:ext cx="849577" cy="120808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9" name="Line 23"/>
            <p:cNvSpPr>
              <a:spLocks noChangeShapeType="1"/>
            </p:cNvSpPr>
            <p:nvPr/>
          </p:nvSpPr>
          <p:spPr bwMode="auto">
            <a:xfrm>
              <a:off x="1608089" y="3872086"/>
              <a:ext cx="1181496" cy="190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0" name="Line 24"/>
            <p:cNvSpPr>
              <a:spLocks noChangeShapeType="1"/>
            </p:cNvSpPr>
            <p:nvPr/>
          </p:nvSpPr>
          <p:spPr bwMode="auto">
            <a:xfrm rot="5400000" flipH="1">
              <a:off x="3201278" y="1598654"/>
              <a:ext cx="923925" cy="34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1" name="Text Box 25"/>
            <p:cNvSpPr txBox="1">
              <a:spLocks noChangeArrowheads="1"/>
            </p:cNvSpPr>
            <p:nvPr/>
          </p:nvSpPr>
          <p:spPr bwMode="auto">
            <a:xfrm>
              <a:off x="488504" y="354029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H</a:t>
              </a:r>
              <a:r>
                <a:rPr kumimoji="1" lang="en-US" altLang="zh-CN" sz="2800" b="1" baseline="-25000">
                  <a:solidFill>
                    <a:srgbClr val="000099"/>
                  </a:solidFill>
                  <a:ea typeface="黑体" panose="02010609060101010101" pitchFamily="2" charset="-122"/>
                </a:rPr>
                <a:t>1</a:t>
              </a:r>
              <a:endParaRPr kumimoji="1" lang="en-US" altLang="zh-CN" sz="2800" b="1">
                <a:solidFill>
                  <a:srgbClr val="000099"/>
                </a:solidFill>
                <a:ea typeface="黑体" panose="02010609060101010101" pitchFamily="2" charset="-122"/>
              </a:endParaRPr>
            </a:p>
          </p:txBody>
        </p:sp>
        <p:sp>
          <p:nvSpPr>
            <p:cNvPr id="362522" name="Text Box 26"/>
            <p:cNvSpPr txBox="1">
              <a:spLocks noChangeArrowheads="1"/>
            </p:cNvSpPr>
            <p:nvPr/>
          </p:nvSpPr>
          <p:spPr bwMode="auto">
            <a:xfrm>
              <a:off x="8158775" y="4468986"/>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H</a:t>
              </a:r>
              <a:r>
                <a:rPr kumimoji="1" lang="en-US" altLang="zh-CN" sz="2800" b="1" baseline="-25000">
                  <a:solidFill>
                    <a:srgbClr val="000099"/>
                  </a:solidFill>
                  <a:ea typeface="黑体" panose="02010609060101010101" pitchFamily="2" charset="-122"/>
                </a:rPr>
                <a:t>5</a:t>
              </a:r>
              <a:endParaRPr kumimoji="1" lang="en-US" altLang="zh-CN" sz="2800" b="1">
                <a:solidFill>
                  <a:srgbClr val="000099"/>
                </a:solidFill>
                <a:ea typeface="黑体" panose="02010609060101010101" pitchFamily="2" charset="-122"/>
              </a:endParaRPr>
            </a:p>
          </p:txBody>
        </p:sp>
        <p:sp>
          <p:nvSpPr>
            <p:cNvPr id="362523" name="Text Box 27"/>
            <p:cNvSpPr txBox="1">
              <a:spLocks noChangeArrowheads="1"/>
            </p:cNvSpPr>
            <p:nvPr/>
          </p:nvSpPr>
          <p:spPr bwMode="auto">
            <a:xfrm>
              <a:off x="2787866" y="578024"/>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H</a:t>
              </a:r>
              <a:r>
                <a:rPr kumimoji="1" lang="en-US" altLang="zh-CN" sz="2800" b="1" baseline="-25000">
                  <a:solidFill>
                    <a:srgbClr val="000099"/>
                  </a:solidFill>
                  <a:ea typeface="黑体" panose="02010609060101010101" pitchFamily="2" charset="-122"/>
                </a:rPr>
                <a:t>2</a:t>
              </a:r>
              <a:endParaRPr kumimoji="1" lang="en-US" altLang="zh-CN" sz="2800" b="1">
                <a:solidFill>
                  <a:srgbClr val="000099"/>
                </a:solidFill>
                <a:ea typeface="黑体" panose="02010609060101010101" pitchFamily="2" charset="-122"/>
              </a:endParaRPr>
            </a:p>
          </p:txBody>
        </p:sp>
        <p:sp>
          <p:nvSpPr>
            <p:cNvPr id="362524" name="Text Box 28"/>
            <p:cNvSpPr txBox="1">
              <a:spLocks noChangeArrowheads="1"/>
            </p:cNvSpPr>
            <p:nvPr/>
          </p:nvSpPr>
          <p:spPr bwMode="auto">
            <a:xfrm>
              <a:off x="7004795" y="235124"/>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H</a:t>
              </a:r>
              <a:r>
                <a:rPr kumimoji="1" lang="en-US" altLang="zh-CN" sz="2800" b="1" baseline="-25000">
                  <a:solidFill>
                    <a:srgbClr val="000099"/>
                  </a:solidFill>
                  <a:ea typeface="黑体" panose="02010609060101010101" pitchFamily="2" charset="-122"/>
                </a:rPr>
                <a:t>4</a:t>
              </a:r>
              <a:endParaRPr kumimoji="1" lang="en-US" altLang="zh-CN" sz="2800" b="1">
                <a:solidFill>
                  <a:srgbClr val="000099"/>
                </a:solidFill>
                <a:ea typeface="黑体" panose="02010609060101010101" pitchFamily="2" charset="-122"/>
              </a:endParaRPr>
            </a:p>
          </p:txBody>
        </p:sp>
        <p:sp>
          <p:nvSpPr>
            <p:cNvPr id="362525" name="Text Box 29"/>
            <p:cNvSpPr txBox="1">
              <a:spLocks noChangeArrowheads="1"/>
            </p:cNvSpPr>
            <p:nvPr/>
          </p:nvSpPr>
          <p:spPr bwMode="auto">
            <a:xfrm>
              <a:off x="3142143" y="5618336"/>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H</a:t>
              </a:r>
              <a:r>
                <a:rPr kumimoji="1" lang="en-US" altLang="zh-CN" sz="2800" b="1" baseline="-25000">
                  <a:solidFill>
                    <a:srgbClr val="000099"/>
                  </a:solidFill>
                  <a:ea typeface="黑体" panose="02010609060101010101" pitchFamily="2" charset="-122"/>
                </a:rPr>
                <a:t>3</a:t>
              </a:r>
              <a:endParaRPr kumimoji="1" lang="en-US" altLang="zh-CN" sz="2800" b="1">
                <a:solidFill>
                  <a:srgbClr val="000099"/>
                </a:solidFill>
                <a:ea typeface="黑体" panose="02010609060101010101" pitchFamily="2" charset="-122"/>
              </a:endParaRPr>
            </a:p>
          </p:txBody>
        </p:sp>
        <p:sp>
          <p:nvSpPr>
            <p:cNvPr id="362526" name="Line 30"/>
            <p:cNvSpPr>
              <a:spLocks noChangeShapeType="1"/>
            </p:cNvSpPr>
            <p:nvPr/>
          </p:nvSpPr>
          <p:spPr bwMode="auto">
            <a:xfrm flipV="1">
              <a:off x="6817337" y="2536999"/>
              <a:ext cx="1200415" cy="7969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7" name="Text Box 31"/>
            <p:cNvSpPr txBox="1">
              <a:spLocks noChangeArrowheads="1"/>
            </p:cNvSpPr>
            <p:nvPr/>
          </p:nvSpPr>
          <p:spPr bwMode="auto">
            <a:xfrm>
              <a:off x="8455268" y="1811878"/>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anose="02010609060101010101" pitchFamily="2" charset="-122"/>
                </a:rPr>
                <a:t>H</a:t>
              </a:r>
              <a:r>
                <a:rPr kumimoji="1" lang="en-US" altLang="zh-CN" sz="2800" b="1" baseline="-25000" dirty="0">
                  <a:solidFill>
                    <a:srgbClr val="000099"/>
                  </a:solidFill>
                  <a:ea typeface="黑体" panose="02010609060101010101" pitchFamily="2" charset="-122"/>
                </a:rPr>
                <a:t>6</a:t>
              </a:r>
              <a:endParaRPr kumimoji="1" lang="en-US" altLang="zh-CN" sz="2800" b="1" dirty="0">
                <a:solidFill>
                  <a:srgbClr val="000099"/>
                </a:solidFill>
                <a:ea typeface="黑体" panose="02010609060101010101" pitchFamily="2" charset="-122"/>
              </a:endParaRPr>
            </a:p>
          </p:txBody>
        </p:sp>
        <p:pic>
          <p:nvPicPr>
            <p:cNvPr id="362528" name="Picture 3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42675" y="351012"/>
              <a:ext cx="773906"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29" name="Picture 3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733987" y="1944862"/>
              <a:ext cx="78078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0" name="Picture 3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9474" y="3554586"/>
              <a:ext cx="777346"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1" name="Picture 3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61520" y="5638974"/>
              <a:ext cx="777346"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362532" name="Picture 3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20985" y="4545187"/>
              <a:ext cx="78078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3" name="Picture 3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95204" y="590724"/>
              <a:ext cx="78078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4" name="Picture 3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27880" y="1921048"/>
              <a:ext cx="82550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5" name="Picture 3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4172" y="1303512"/>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6" name="Picture 4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73883" y="3149774"/>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7" name="Picture 4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33454" y="4629324"/>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8" name="Picture 4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1297" y="3519662"/>
              <a:ext cx="8255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362539" name="Group 43"/>
            <p:cNvGrpSpPr/>
            <p:nvPr/>
          </p:nvGrpSpPr>
          <p:grpSpPr bwMode="auto">
            <a:xfrm>
              <a:off x="4265167" y="1425748"/>
              <a:ext cx="803143" cy="617538"/>
              <a:chOff x="2949" y="196"/>
              <a:chExt cx="941" cy="598"/>
            </a:xfrm>
          </p:grpSpPr>
          <p:sp>
            <p:nvSpPr>
              <p:cNvPr id="362540" name="Oval 44"/>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1" name="Oval 45"/>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2" name="Oval 46"/>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3" name="Oval 47"/>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4" name="Oval 48"/>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5" name="Oval 49"/>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6" name="Oval 50"/>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7" name="Oval 51"/>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8" name="Freeform 52"/>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49" name="Freeform 53"/>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50" name="Freeform 54"/>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51" name="Group 55"/>
            <p:cNvGrpSpPr/>
            <p:nvPr/>
          </p:nvGrpSpPr>
          <p:grpSpPr bwMode="auto">
            <a:xfrm rot="867730">
              <a:off x="4533453" y="2411586"/>
              <a:ext cx="1205575" cy="741362"/>
              <a:chOff x="2949" y="196"/>
              <a:chExt cx="941" cy="598"/>
            </a:xfrm>
          </p:grpSpPr>
          <p:sp>
            <p:nvSpPr>
              <p:cNvPr id="362552" name="Oval 56"/>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3" name="Oval 57"/>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4" name="Oval 58"/>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5" name="Oval 59"/>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6" name="Oval 60"/>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7" name="Oval 61"/>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8" name="Oval 62"/>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9" name="Oval 63"/>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0" name="Freeform 64"/>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61" name="Freeform 65"/>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62" name="Freeform 66"/>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63" name="Group 67"/>
            <p:cNvGrpSpPr/>
            <p:nvPr/>
          </p:nvGrpSpPr>
          <p:grpSpPr bwMode="auto">
            <a:xfrm>
              <a:off x="6944601" y="2659236"/>
              <a:ext cx="804863" cy="615950"/>
              <a:chOff x="2949" y="196"/>
              <a:chExt cx="941" cy="598"/>
            </a:xfrm>
          </p:grpSpPr>
          <p:sp>
            <p:nvSpPr>
              <p:cNvPr id="362564" name="Oval 68"/>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5" name="Oval 69"/>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6" name="Oval 70"/>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7" name="Oval 71"/>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8" name="Oval 72"/>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9" name="Oval 73"/>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0" name="Oval 74"/>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1" name="Oval 75"/>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2" name="Freeform 76"/>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73" name="Freeform 77"/>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74" name="Freeform 78"/>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75" name="Group 79"/>
            <p:cNvGrpSpPr/>
            <p:nvPr/>
          </p:nvGrpSpPr>
          <p:grpSpPr bwMode="auto">
            <a:xfrm rot="-448665">
              <a:off x="5739029" y="2043287"/>
              <a:ext cx="1205573" cy="739775"/>
              <a:chOff x="2949" y="196"/>
              <a:chExt cx="941" cy="598"/>
            </a:xfrm>
          </p:grpSpPr>
          <p:sp>
            <p:nvSpPr>
              <p:cNvPr id="362576" name="Oval 80"/>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7" name="Oval 81"/>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8" name="Oval 82"/>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9" name="Oval 83"/>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0" name="Oval 84"/>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1" name="Oval 85"/>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2" name="Oval 86"/>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3" name="Oval 87"/>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4" name="Freeform 88"/>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85" name="Freeform 89"/>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86" name="Freeform 90"/>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87" name="Group 91"/>
            <p:cNvGrpSpPr/>
            <p:nvPr/>
          </p:nvGrpSpPr>
          <p:grpSpPr bwMode="auto">
            <a:xfrm>
              <a:off x="3730312" y="3149773"/>
              <a:ext cx="1337998" cy="863600"/>
              <a:chOff x="2949" y="196"/>
              <a:chExt cx="941" cy="598"/>
            </a:xfrm>
          </p:grpSpPr>
          <p:sp>
            <p:nvSpPr>
              <p:cNvPr id="362588" name="Oval 92"/>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9" name="Oval 93"/>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0" name="Oval 94"/>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1" name="Oval 95"/>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2" name="Oval 96"/>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3" name="Oval 97"/>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4" name="Oval 98"/>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5" name="Oval 99"/>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6" name="Freeform 100"/>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97" name="Freeform 101"/>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98" name="Freeform 102"/>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99" name="Group 103"/>
            <p:cNvGrpSpPr/>
            <p:nvPr/>
          </p:nvGrpSpPr>
          <p:grpSpPr bwMode="auto">
            <a:xfrm rot="-485573">
              <a:off x="5338316" y="3765724"/>
              <a:ext cx="1205575" cy="741363"/>
              <a:chOff x="2949" y="196"/>
              <a:chExt cx="941" cy="598"/>
            </a:xfrm>
          </p:grpSpPr>
          <p:sp>
            <p:nvSpPr>
              <p:cNvPr id="362600" name="Oval 104"/>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1" name="Oval 105"/>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2" name="Oval 106"/>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3" name="Oval 107"/>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4" name="Oval 108"/>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5" name="Oval 109"/>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6" name="Oval 110"/>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7" name="Oval 111"/>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8" name="Freeform 112"/>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09" name="Freeform 113"/>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10" name="Freeform 114"/>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11" name="Group 115"/>
            <p:cNvGrpSpPr/>
            <p:nvPr/>
          </p:nvGrpSpPr>
          <p:grpSpPr bwMode="auto">
            <a:xfrm rot="-2399024">
              <a:off x="6812178" y="3891136"/>
              <a:ext cx="803142" cy="615950"/>
              <a:chOff x="2949" y="196"/>
              <a:chExt cx="941" cy="598"/>
            </a:xfrm>
          </p:grpSpPr>
          <p:sp>
            <p:nvSpPr>
              <p:cNvPr id="362612" name="Oval 116"/>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3" name="Oval 117"/>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4" name="Oval 118"/>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5" name="Oval 119"/>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6" name="Oval 120"/>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7" name="Oval 121"/>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8" name="Oval 122"/>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9" name="Oval 123"/>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0" name="Freeform 124"/>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21" name="Freeform 125"/>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22" name="Freeform 126"/>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23" name="Group 127"/>
            <p:cNvGrpSpPr/>
            <p:nvPr/>
          </p:nvGrpSpPr>
          <p:grpSpPr bwMode="auto">
            <a:xfrm rot="651098">
              <a:off x="4191216" y="5188123"/>
              <a:ext cx="803142" cy="495300"/>
              <a:chOff x="2949" y="196"/>
              <a:chExt cx="941" cy="598"/>
            </a:xfrm>
          </p:grpSpPr>
          <p:sp>
            <p:nvSpPr>
              <p:cNvPr id="362624" name="Oval 128"/>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5" name="Oval 129"/>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6" name="Oval 130"/>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7" name="Oval 131"/>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8" name="Oval 132"/>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9" name="Oval 133"/>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0" name="Oval 134"/>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1" name="Oval 135"/>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2" name="Freeform 136"/>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33" name="Freeform 137"/>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34" name="Freeform 138"/>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35" name="Group 139"/>
            <p:cNvGrpSpPr/>
            <p:nvPr/>
          </p:nvGrpSpPr>
          <p:grpSpPr bwMode="auto">
            <a:xfrm rot="-564615">
              <a:off x="3192016" y="4135611"/>
              <a:ext cx="804863" cy="615950"/>
              <a:chOff x="2949" y="196"/>
              <a:chExt cx="941" cy="598"/>
            </a:xfrm>
          </p:grpSpPr>
          <p:sp>
            <p:nvSpPr>
              <p:cNvPr id="362636" name="Oval 140"/>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7" name="Oval 141"/>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8" name="Oval 142"/>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9" name="Oval 143"/>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0" name="Oval 144"/>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1" name="Oval 145"/>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2" name="Oval 146"/>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3" name="Oval 147"/>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4" name="Freeform 148"/>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45" name="Freeform 149"/>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46" name="Freeform 150"/>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47" name="Group 151"/>
            <p:cNvGrpSpPr/>
            <p:nvPr/>
          </p:nvGrpSpPr>
          <p:grpSpPr bwMode="auto">
            <a:xfrm rot="1237793">
              <a:off x="5960880" y="1097137"/>
              <a:ext cx="593329" cy="388937"/>
              <a:chOff x="2949" y="196"/>
              <a:chExt cx="941" cy="598"/>
            </a:xfrm>
          </p:grpSpPr>
          <p:sp>
            <p:nvSpPr>
              <p:cNvPr id="362648" name="Oval 152"/>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9" name="Oval 153"/>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0" name="Oval 154"/>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1" name="Oval 155"/>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2" name="Oval 156"/>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3" name="Oval 157"/>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4" name="Oval 158"/>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5" name="Oval 159"/>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6" name="Freeform 160"/>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57" name="Freeform 161"/>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58" name="Freeform 162"/>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59" name="Group 163"/>
            <p:cNvGrpSpPr/>
            <p:nvPr/>
          </p:nvGrpSpPr>
          <p:grpSpPr bwMode="auto">
            <a:xfrm rot="1582351">
              <a:off x="2789585" y="2659236"/>
              <a:ext cx="804863" cy="615950"/>
              <a:chOff x="2949" y="196"/>
              <a:chExt cx="941" cy="598"/>
            </a:xfrm>
          </p:grpSpPr>
          <p:sp>
            <p:nvSpPr>
              <p:cNvPr id="362660" name="Oval 164"/>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1" name="Oval 165"/>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2" name="Oval 166"/>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3" name="Oval 167"/>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4" name="Oval 168"/>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5" name="Oval 169"/>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6" name="Oval 170"/>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7" name="Oval 171"/>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8" name="Freeform 172"/>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69" name="Freeform 173"/>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70" name="Freeform 174"/>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71" name="Group 175"/>
            <p:cNvGrpSpPr/>
            <p:nvPr/>
          </p:nvGrpSpPr>
          <p:grpSpPr bwMode="auto">
            <a:xfrm rot="-311414">
              <a:off x="3377754" y="1416223"/>
              <a:ext cx="595048" cy="387350"/>
              <a:chOff x="2949" y="196"/>
              <a:chExt cx="941" cy="598"/>
            </a:xfrm>
          </p:grpSpPr>
          <p:sp>
            <p:nvSpPr>
              <p:cNvPr id="362672" name="Oval 176"/>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3" name="Oval 177"/>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4" name="Oval 178"/>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5" name="Oval 179"/>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6" name="Oval 180"/>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7" name="Oval 181"/>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8" name="Oval 182"/>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9" name="Oval 183"/>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0" name="Freeform 184"/>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81" name="Freeform 185"/>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82" name="Freeform 186"/>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83" name="Group 187"/>
            <p:cNvGrpSpPr/>
            <p:nvPr/>
          </p:nvGrpSpPr>
          <p:grpSpPr bwMode="auto">
            <a:xfrm rot="5241567">
              <a:off x="1752882" y="3622385"/>
              <a:ext cx="730250" cy="527977"/>
              <a:chOff x="2949" y="196"/>
              <a:chExt cx="941" cy="598"/>
            </a:xfrm>
          </p:grpSpPr>
          <p:sp>
            <p:nvSpPr>
              <p:cNvPr id="362684" name="Oval 188"/>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5" name="Oval 189"/>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6" name="Oval 190"/>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7" name="Oval 191"/>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8" name="Oval 192"/>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9" name="Oval 193"/>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0" name="Oval 194"/>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1" name="Oval 195"/>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2" name="Freeform 196"/>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3" name="Freeform 197"/>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4" name="Freeform 198"/>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sp>
          <p:nvSpPr>
            <p:cNvPr id="362696" name="Text Box 200"/>
            <p:cNvSpPr txBox="1">
              <a:spLocks noChangeArrowheads="1"/>
            </p:cNvSpPr>
            <p:nvPr/>
          </p:nvSpPr>
          <p:spPr bwMode="auto">
            <a:xfrm>
              <a:off x="1047436" y="1082849"/>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99"/>
                  </a:solidFill>
                  <a:ea typeface="黑体" panose="02010609060101010101" pitchFamily="2" charset="-122"/>
                </a:rPr>
                <a:t>路由器</a:t>
              </a:r>
              <a:endParaRPr kumimoji="1" lang="zh-CN" altLang="en-US" sz="2800" b="1" dirty="0">
                <a:solidFill>
                  <a:srgbClr val="000099"/>
                </a:solidFill>
                <a:ea typeface="黑体" panose="02010609060101010101" pitchFamily="2" charset="-122"/>
              </a:endParaRPr>
            </a:p>
          </p:txBody>
        </p:sp>
        <p:sp>
          <p:nvSpPr>
            <p:cNvPr id="362697" name="Line 201"/>
            <p:cNvSpPr>
              <a:spLocks noChangeShapeType="1"/>
            </p:cNvSpPr>
            <p:nvPr/>
          </p:nvSpPr>
          <p:spPr bwMode="auto">
            <a:xfrm>
              <a:off x="2254730" y="1551162"/>
              <a:ext cx="1073150" cy="4921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8" name="Text Box 202"/>
            <p:cNvSpPr txBox="1">
              <a:spLocks noChangeArrowheads="1"/>
            </p:cNvSpPr>
            <p:nvPr/>
          </p:nvSpPr>
          <p:spPr bwMode="auto">
            <a:xfrm>
              <a:off x="1236614" y="1801986"/>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anose="02010609060101010101" pitchFamily="2" charset="-122"/>
                </a:rPr>
                <a:t>网络</a:t>
              </a:r>
              <a:endParaRPr kumimoji="1" lang="zh-CN" altLang="en-US" sz="2800" b="1">
                <a:solidFill>
                  <a:srgbClr val="000099"/>
                </a:solidFill>
                <a:ea typeface="黑体" panose="02010609060101010101" pitchFamily="2" charset="-122"/>
              </a:endParaRPr>
            </a:p>
          </p:txBody>
        </p:sp>
        <p:sp>
          <p:nvSpPr>
            <p:cNvPr id="362699" name="Line 203"/>
            <p:cNvSpPr>
              <a:spLocks noChangeShapeType="1"/>
            </p:cNvSpPr>
            <p:nvPr/>
          </p:nvSpPr>
          <p:spPr bwMode="auto">
            <a:xfrm>
              <a:off x="2118866" y="2289349"/>
              <a:ext cx="804863" cy="4921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701" name="Line 205"/>
            <p:cNvSpPr>
              <a:spLocks noChangeShapeType="1"/>
            </p:cNvSpPr>
            <p:nvPr/>
          </p:nvSpPr>
          <p:spPr bwMode="auto">
            <a:xfrm>
              <a:off x="5145700" y="638349"/>
              <a:ext cx="58473" cy="5429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702" name="Text Box 206"/>
            <p:cNvSpPr txBox="1">
              <a:spLocks noChangeArrowheads="1"/>
            </p:cNvSpPr>
            <p:nvPr/>
          </p:nvSpPr>
          <p:spPr bwMode="auto">
            <a:xfrm>
              <a:off x="512581" y="2792586"/>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anose="02010609060101010101" pitchFamily="2" charset="-122"/>
                </a:rPr>
                <a:t>主机</a:t>
              </a:r>
              <a:endParaRPr kumimoji="1" lang="zh-CN" altLang="en-US" sz="2800" b="1">
                <a:solidFill>
                  <a:srgbClr val="000099"/>
                </a:solidFill>
                <a:ea typeface="黑体" panose="02010609060101010101" pitchFamily="2" charset="-122"/>
              </a:endParaRPr>
            </a:p>
          </p:txBody>
        </p:sp>
      </p:grpSp>
      <p:sp>
        <p:nvSpPr>
          <p:cNvPr id="2" name="矩形 1"/>
          <p:cNvSpPr/>
          <p:nvPr/>
        </p:nvSpPr>
        <p:spPr>
          <a:xfrm>
            <a:off x="2848397" y="6063679"/>
            <a:ext cx="4226621"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分组交换</a:t>
            </a:r>
            <a:r>
              <a:rPr lang="zh-CN" altLang="zh-CN" sz="2400" b="1" dirty="0">
                <a:latin typeface="+mn-lt"/>
                <a:ea typeface="黑体" panose="02010609060101010101" pitchFamily="2" charset="-122"/>
              </a:rPr>
              <a:t>的示意图</a:t>
            </a:r>
            <a:endParaRPr lang="zh-CN" altLang="en-US" sz="2400" b="1" dirty="0">
              <a:latin typeface="+mn-lt"/>
              <a:ea typeface="黑体" panose="02010609060101010101" pitchFamily="2" charset="-122"/>
            </a:endParaRPr>
          </a:p>
        </p:txBody>
      </p:sp>
      <p:sp>
        <p:nvSpPr>
          <p:cNvPr id="3" name="矩形 2"/>
          <p:cNvSpPr/>
          <p:nvPr/>
        </p:nvSpPr>
        <p:spPr>
          <a:xfrm>
            <a:off x="2681965" y="5637862"/>
            <a:ext cx="4575291" cy="400110"/>
          </a:xfrm>
          <a:prstGeom prst="rect">
            <a:avLst/>
          </a:prstGeom>
        </p:spPr>
        <p:txBody>
          <a:bodyPr wrap="none">
            <a:spAutoFit/>
          </a:bodyPr>
          <a:lstStyle/>
          <a:p>
            <a:pPr algn="ctr"/>
            <a:r>
              <a:rPr lang="en-US" altLang="zh-CN" sz="2000" b="1" dirty="0">
                <a:latin typeface="+mn-lt"/>
                <a:ea typeface="黑体" panose="02010609060101010101" pitchFamily="2" charset="-122"/>
              </a:rPr>
              <a:t>(a) </a:t>
            </a:r>
            <a:r>
              <a:rPr lang="zh-CN" altLang="zh-CN" sz="2000" b="1" dirty="0">
                <a:latin typeface="+mn-lt"/>
                <a:ea typeface="黑体" panose="02010609060101010101" pitchFamily="2" charset="-122"/>
              </a:rPr>
              <a:t>核心部分的路由器把网络互连起来</a:t>
            </a:r>
            <a:endParaRPr lang="zh-CN" altLang="en-US" sz="20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ctr"/>
            <a:r>
              <a:rPr lang="zh-CN" altLang="en-US"/>
              <a:t>路由器</a:t>
            </a:r>
            <a:endParaRPr lang="zh-CN" altLang="en-US"/>
          </a:p>
        </p:txBody>
      </p:sp>
      <p:sp>
        <p:nvSpPr>
          <p:cNvPr id="63491" name="Rectangle 3"/>
          <p:cNvSpPr>
            <a:spLocks noGrp="1" noChangeArrowheads="1"/>
          </p:cNvSpPr>
          <p:nvPr>
            <p:ph idx="1"/>
          </p:nvPr>
        </p:nvSpPr>
        <p:spPr/>
        <p:txBody>
          <a:bodyPr/>
          <a:lstStyle/>
          <a:p>
            <a:r>
              <a:rPr lang="zh-CN" altLang="en-US" dirty="0"/>
              <a:t>在路由器中的输入和输出端口之间</a:t>
            </a:r>
            <a:r>
              <a:rPr lang="zh-CN" altLang="en-US" dirty="0">
                <a:solidFill>
                  <a:srgbClr val="FF0000"/>
                </a:solidFill>
              </a:rPr>
              <a:t>没有直接连线。</a:t>
            </a:r>
            <a:endParaRPr lang="zh-CN" altLang="en-US" dirty="0">
              <a:solidFill>
                <a:srgbClr val="FF0000"/>
              </a:solidFill>
            </a:endParaRPr>
          </a:p>
          <a:p>
            <a:r>
              <a:rPr lang="zh-CN" altLang="en-US" dirty="0"/>
              <a:t>路由器处理分组的过程是：</a:t>
            </a:r>
            <a:endParaRPr lang="zh-CN" altLang="en-US" dirty="0"/>
          </a:p>
          <a:p>
            <a:pPr lvl="1"/>
            <a:r>
              <a:rPr lang="zh-CN" altLang="en-US" dirty="0">
                <a:ea typeface="黑体" panose="02010609060101010101" pitchFamily="2" charset="-122"/>
              </a:rPr>
              <a:t>把收到的分组先</a:t>
            </a:r>
            <a:r>
              <a:rPr lang="zh-CN" altLang="en-US" dirty="0">
                <a:solidFill>
                  <a:srgbClr val="FF0000"/>
                </a:solidFill>
                <a:ea typeface="黑体" panose="02010609060101010101" pitchFamily="2" charset="-122"/>
              </a:rPr>
              <a:t>放入缓存（暂时存储）；</a:t>
            </a:r>
            <a:endParaRPr lang="zh-CN" altLang="en-US" dirty="0">
              <a:solidFill>
                <a:srgbClr val="FF0000"/>
              </a:solidFill>
              <a:ea typeface="黑体" panose="02010609060101010101" pitchFamily="2" charset="-122"/>
            </a:endParaRPr>
          </a:p>
          <a:p>
            <a:pPr lvl="1"/>
            <a:r>
              <a:rPr lang="zh-CN" altLang="en-US" dirty="0">
                <a:solidFill>
                  <a:srgbClr val="FF0000"/>
                </a:solidFill>
                <a:ea typeface="黑体" panose="02010609060101010101" pitchFamily="2" charset="-122"/>
              </a:rPr>
              <a:t>查找转发表，</a:t>
            </a:r>
            <a:r>
              <a:rPr lang="zh-CN" altLang="en-US" dirty="0">
                <a:ea typeface="黑体" panose="02010609060101010101" pitchFamily="2" charset="-122"/>
              </a:rPr>
              <a:t>找出到某个目的地址应从哪个端口转发；</a:t>
            </a:r>
            <a:endParaRPr lang="zh-CN" altLang="en-US" dirty="0">
              <a:ea typeface="黑体" panose="02010609060101010101" pitchFamily="2" charset="-122"/>
            </a:endParaRPr>
          </a:p>
          <a:p>
            <a:pPr lvl="1"/>
            <a:r>
              <a:rPr lang="zh-CN" altLang="en-US" dirty="0">
                <a:ea typeface="黑体" panose="02010609060101010101" pitchFamily="2" charset="-122"/>
              </a:rPr>
              <a:t>把分组送到适当的端口</a:t>
            </a:r>
            <a:r>
              <a:rPr lang="zh-CN" altLang="en-US" dirty="0">
                <a:solidFill>
                  <a:srgbClr val="FF0000"/>
                </a:solidFill>
                <a:ea typeface="黑体" panose="02010609060101010101" pitchFamily="2" charset="-122"/>
              </a:rPr>
              <a:t>转发</a:t>
            </a:r>
            <a:r>
              <a:rPr lang="zh-CN" altLang="en-US" dirty="0">
                <a:ea typeface="黑体" panose="02010609060101010101" pitchFamily="2" charset="-122"/>
              </a:rPr>
              <a:t>出去。</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491">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491">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49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4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ctr"/>
            <a:r>
              <a:rPr lang="zh-CN" altLang="en-US"/>
              <a:t>主机和路由器的作用不同</a:t>
            </a:r>
            <a:endParaRPr lang="zh-CN" altLang="en-US"/>
          </a:p>
        </p:txBody>
      </p:sp>
      <p:sp>
        <p:nvSpPr>
          <p:cNvPr id="62467" name="Rectangle 3"/>
          <p:cNvSpPr>
            <a:spLocks noGrp="1" noChangeArrowheads="1"/>
          </p:cNvSpPr>
          <p:nvPr>
            <p:ph idx="1"/>
          </p:nvPr>
        </p:nvSpPr>
        <p:spPr/>
        <p:txBody>
          <a:bodyPr/>
          <a:lstStyle/>
          <a:p>
            <a:r>
              <a:rPr lang="zh-CN" altLang="en-US" dirty="0"/>
              <a:t>主机是</a:t>
            </a:r>
            <a:r>
              <a:rPr lang="zh-CN" altLang="en-US" dirty="0">
                <a:solidFill>
                  <a:srgbClr val="FF0000"/>
                </a:solidFill>
              </a:rPr>
              <a:t>为用户进行信息处理</a:t>
            </a:r>
            <a:r>
              <a:rPr lang="zh-CN" altLang="en-US" dirty="0"/>
              <a:t>的，并向网络发送分组，从网络接收分组。</a:t>
            </a:r>
            <a:endParaRPr lang="zh-CN" altLang="en-US" dirty="0"/>
          </a:p>
          <a:p>
            <a:r>
              <a:rPr lang="zh-CN" altLang="en-US" dirty="0"/>
              <a:t>路由器对分组进行</a:t>
            </a:r>
            <a:r>
              <a:rPr lang="zh-CN" altLang="en-US" dirty="0">
                <a:solidFill>
                  <a:srgbClr val="FF0000"/>
                </a:solidFill>
              </a:rPr>
              <a:t>存储转发，</a:t>
            </a:r>
            <a:r>
              <a:rPr lang="zh-CN" altLang="en-US" dirty="0"/>
              <a:t>最后把分组交付目的主机。</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lgn="ctr"/>
            <a:r>
              <a:rPr lang="zh-CN" altLang="en-US"/>
              <a:t>分组交换的优点</a:t>
            </a:r>
            <a:endParaRPr lang="zh-CN" altLang="en-US"/>
          </a:p>
        </p:txBody>
      </p:sp>
      <p:graphicFrame>
        <p:nvGraphicFramePr>
          <p:cNvPr id="3" name="内容占位符 2"/>
          <p:cNvGraphicFramePr>
            <a:graphicFrameLocks noGrp="1"/>
          </p:cNvGraphicFramePr>
          <p:nvPr>
            <p:ph idx="1"/>
          </p:nvPr>
        </p:nvGraphicFramePr>
        <p:xfrm>
          <a:off x="684000" y="1268760"/>
          <a:ext cx="8712968" cy="4626918"/>
        </p:xfrm>
        <a:graphic>
          <a:graphicData uri="http://schemas.openxmlformats.org/drawingml/2006/table">
            <a:tbl>
              <a:tblPr firstRow="1" firstCol="1" bandRow="1" bandCol="1">
                <a:tableStyleId>{073A0DAA-6AF3-43AB-8588-CEC1D06C72B9}</a:tableStyleId>
              </a:tblPr>
              <a:tblGrid>
                <a:gridCol w="1100648"/>
                <a:gridCol w="7612320"/>
              </a:tblGrid>
              <a:tr h="892899">
                <a:tc>
                  <a:txBody>
                    <a:bodyPr/>
                    <a:lstStyle/>
                    <a:p>
                      <a:pPr algn="ctr">
                        <a:lnSpc>
                          <a:spcPct val="100000"/>
                        </a:lnSpc>
                        <a:spcAft>
                          <a:spcPts val="0"/>
                        </a:spcAft>
                      </a:pPr>
                      <a:r>
                        <a:rPr lang="zh-CN" sz="2800" b="1" kern="100" cap="none" spc="0" dirty="0">
                          <a:ln>
                            <a:noFill/>
                          </a:ln>
                          <a:effectLst/>
                          <a:latin typeface="+mn-lt"/>
                          <a:ea typeface="黑体" panose="02010609060101010101" pitchFamily="2" charset="-122"/>
                        </a:rPr>
                        <a:t>优点</a:t>
                      </a:r>
                      <a:endParaRPr lang="zh-CN" sz="2800" b="1" kern="100" cap="none" spc="0" dirty="0">
                        <a:ln>
                          <a:noFill/>
                        </a:ln>
                        <a:solidFill>
                          <a:schemeClr val="tx1"/>
                        </a:solidFill>
                        <a:effectLst/>
                        <a:latin typeface="+mn-lt"/>
                        <a:ea typeface="黑体" panose="02010609060101010101" pitchFamily="2" charset="-122"/>
                      </a:endParaRPr>
                    </a:p>
                  </a:txBody>
                  <a:tcPr marL="108000" marR="108000" marT="72000" marB="72000" anchor="ctr"/>
                </a:tc>
                <a:tc>
                  <a:txBody>
                    <a:bodyPr/>
                    <a:lstStyle/>
                    <a:p>
                      <a:pPr algn="ctr">
                        <a:lnSpc>
                          <a:spcPct val="100000"/>
                        </a:lnSpc>
                        <a:spcAft>
                          <a:spcPts val="0"/>
                        </a:spcAft>
                      </a:pPr>
                      <a:r>
                        <a:rPr lang="zh-CN" sz="2800" b="1" kern="100" cap="none" spc="0" dirty="0">
                          <a:ln>
                            <a:noFill/>
                          </a:ln>
                          <a:effectLst/>
                          <a:latin typeface="+mn-lt"/>
                          <a:ea typeface="黑体" panose="02010609060101010101" pitchFamily="2" charset="-122"/>
                        </a:rPr>
                        <a:t>所采用的手段</a:t>
                      </a:r>
                      <a:endParaRPr lang="zh-CN" sz="2800" b="1" kern="100" cap="none" spc="0" dirty="0">
                        <a:ln>
                          <a:noFill/>
                        </a:ln>
                        <a:solidFill>
                          <a:schemeClr val="tx1"/>
                        </a:solidFill>
                        <a:effectLst/>
                        <a:latin typeface="+mn-lt"/>
                        <a:ea typeface="黑体" panose="02010609060101010101" pitchFamily="2" charset="-122"/>
                      </a:endParaRPr>
                    </a:p>
                  </a:txBody>
                  <a:tcPr marL="90000" marR="90000" marT="46800" marB="46800" anchor="ctr"/>
                </a:tc>
              </a:tr>
              <a:tr h="892899">
                <a:tc>
                  <a:txBody>
                    <a:bodyPr/>
                    <a:lstStyle/>
                    <a:p>
                      <a:pPr algn="ctr">
                        <a:lnSpc>
                          <a:spcPct val="100000"/>
                        </a:lnSpc>
                        <a:spcAft>
                          <a:spcPts val="0"/>
                        </a:spcAft>
                      </a:pPr>
                      <a:r>
                        <a:rPr lang="zh-CN" sz="2800" b="1" kern="100" cap="none" spc="0">
                          <a:ln>
                            <a:noFill/>
                          </a:ln>
                          <a:effectLst/>
                          <a:latin typeface="+mn-lt"/>
                          <a:ea typeface="黑体" panose="02010609060101010101" pitchFamily="2" charset="-122"/>
                        </a:rPr>
                        <a:t>高效</a:t>
                      </a:r>
                      <a:endParaRPr lang="zh-CN" sz="2800" b="1" kern="100" cap="none" spc="0">
                        <a:ln>
                          <a:noFill/>
                        </a:ln>
                        <a:solidFill>
                          <a:schemeClr val="tx1"/>
                        </a:solidFill>
                        <a:effectLst/>
                        <a:latin typeface="+mn-lt"/>
                        <a:ea typeface="黑体" panose="02010609060101010101"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anose="02010609060101010101" pitchFamily="2" charset="-122"/>
                        </a:rPr>
                        <a:t>在分组传输的过程中</a:t>
                      </a:r>
                      <a:r>
                        <a:rPr lang="zh-CN" sz="2800" b="1" kern="100" cap="none" spc="0" dirty="0">
                          <a:ln>
                            <a:noFill/>
                          </a:ln>
                          <a:solidFill>
                            <a:srgbClr val="FF0000"/>
                          </a:solidFill>
                          <a:effectLst/>
                          <a:latin typeface="+mn-lt"/>
                          <a:ea typeface="黑体" panose="02010609060101010101" pitchFamily="2" charset="-122"/>
                        </a:rPr>
                        <a:t>动态分配</a:t>
                      </a:r>
                      <a:r>
                        <a:rPr lang="zh-CN" sz="2800" b="1" kern="100" cap="none" spc="0" dirty="0">
                          <a:ln>
                            <a:noFill/>
                          </a:ln>
                          <a:effectLst/>
                          <a:latin typeface="+mn-lt"/>
                          <a:ea typeface="黑体" panose="02010609060101010101" pitchFamily="2" charset="-122"/>
                        </a:rPr>
                        <a:t>传输带宽，对通信链路是逐段</a:t>
                      </a:r>
                      <a:r>
                        <a:rPr lang="zh-CN" sz="2800" b="1" kern="100" cap="none" spc="0" dirty="0" smtClean="0">
                          <a:ln>
                            <a:noFill/>
                          </a:ln>
                          <a:effectLst/>
                          <a:latin typeface="+mn-lt"/>
                          <a:ea typeface="黑体" panose="02010609060101010101" pitchFamily="2" charset="-122"/>
                        </a:rPr>
                        <a:t>占用</a:t>
                      </a:r>
                      <a:r>
                        <a:rPr lang="zh-CN" altLang="en-US" sz="2800" b="1" kern="100" cap="none" spc="0" dirty="0" smtClean="0">
                          <a:ln>
                            <a:noFill/>
                          </a:ln>
                          <a:effectLst/>
                          <a:latin typeface="+mn-lt"/>
                          <a:ea typeface="黑体" panose="02010609060101010101" pitchFamily="2" charset="-122"/>
                        </a:rPr>
                        <a:t>。</a:t>
                      </a:r>
                      <a:endParaRPr lang="zh-CN" sz="2800" b="1" kern="100" cap="none" spc="0" dirty="0">
                        <a:ln>
                          <a:noFill/>
                        </a:ln>
                        <a:solidFill>
                          <a:schemeClr val="tx1"/>
                        </a:solidFill>
                        <a:effectLst/>
                        <a:latin typeface="+mn-lt"/>
                        <a:ea typeface="黑体" panose="02010609060101010101" pitchFamily="2" charset="-122"/>
                      </a:endParaRPr>
                    </a:p>
                  </a:txBody>
                  <a:tcPr marL="90000" marR="90000" marT="46800" marB="46800" anchor="ctr"/>
                </a:tc>
              </a:tr>
              <a:tr h="892899">
                <a:tc>
                  <a:txBody>
                    <a:bodyPr/>
                    <a:lstStyle/>
                    <a:p>
                      <a:pPr algn="ctr">
                        <a:lnSpc>
                          <a:spcPct val="100000"/>
                        </a:lnSpc>
                        <a:spcAft>
                          <a:spcPts val="0"/>
                        </a:spcAft>
                      </a:pPr>
                      <a:r>
                        <a:rPr lang="zh-CN" sz="2800" b="1" kern="100" cap="none" spc="0">
                          <a:ln>
                            <a:noFill/>
                          </a:ln>
                          <a:effectLst/>
                          <a:latin typeface="+mn-lt"/>
                          <a:ea typeface="黑体" panose="02010609060101010101" pitchFamily="2" charset="-122"/>
                        </a:rPr>
                        <a:t>灵活</a:t>
                      </a:r>
                      <a:endParaRPr lang="zh-CN" sz="2800" b="1" kern="100" cap="none" spc="0">
                        <a:ln>
                          <a:noFill/>
                        </a:ln>
                        <a:solidFill>
                          <a:schemeClr val="tx1"/>
                        </a:solidFill>
                        <a:effectLst/>
                        <a:latin typeface="+mn-lt"/>
                        <a:ea typeface="黑体" panose="02010609060101010101"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anose="02010609060101010101" pitchFamily="2" charset="-122"/>
                        </a:rPr>
                        <a:t>为每一个分组</a:t>
                      </a:r>
                      <a:r>
                        <a:rPr lang="zh-CN" sz="2800" b="1" kern="100" cap="none" spc="0" dirty="0">
                          <a:ln>
                            <a:noFill/>
                          </a:ln>
                          <a:solidFill>
                            <a:srgbClr val="FF0000"/>
                          </a:solidFill>
                          <a:effectLst/>
                          <a:latin typeface="+mn-lt"/>
                          <a:ea typeface="黑体" panose="02010609060101010101" pitchFamily="2" charset="-122"/>
                        </a:rPr>
                        <a:t>独立</a:t>
                      </a:r>
                      <a:r>
                        <a:rPr lang="zh-CN" sz="2800" b="1" kern="100" cap="none" spc="0" dirty="0">
                          <a:ln>
                            <a:noFill/>
                          </a:ln>
                          <a:effectLst/>
                          <a:latin typeface="+mn-lt"/>
                          <a:ea typeface="黑体" panose="02010609060101010101" pitchFamily="2" charset="-122"/>
                        </a:rPr>
                        <a:t>地选择最合适的转发</a:t>
                      </a:r>
                      <a:r>
                        <a:rPr lang="zh-CN" sz="2800" b="1" kern="100" cap="none" spc="0" dirty="0" smtClean="0">
                          <a:ln>
                            <a:noFill/>
                          </a:ln>
                          <a:effectLst/>
                          <a:latin typeface="+mn-lt"/>
                          <a:ea typeface="黑体" panose="02010609060101010101" pitchFamily="2" charset="-122"/>
                        </a:rPr>
                        <a:t>路由</a:t>
                      </a:r>
                      <a:r>
                        <a:rPr lang="zh-CN" altLang="en-US" sz="2800" b="1" kern="100" cap="none" spc="0" dirty="0" smtClean="0">
                          <a:ln>
                            <a:noFill/>
                          </a:ln>
                          <a:effectLst/>
                          <a:latin typeface="+mn-lt"/>
                          <a:ea typeface="黑体" panose="02010609060101010101" pitchFamily="2" charset="-122"/>
                        </a:rPr>
                        <a:t>。</a:t>
                      </a:r>
                      <a:endParaRPr lang="zh-CN" sz="2800" b="1" kern="100" cap="none" spc="0" dirty="0">
                        <a:ln>
                          <a:noFill/>
                        </a:ln>
                        <a:solidFill>
                          <a:schemeClr val="tx1"/>
                        </a:solidFill>
                        <a:effectLst/>
                        <a:latin typeface="+mn-lt"/>
                        <a:ea typeface="黑体" panose="02010609060101010101" pitchFamily="2" charset="-122"/>
                      </a:endParaRPr>
                    </a:p>
                  </a:txBody>
                  <a:tcPr marL="90000" marR="90000" marT="46800" marB="46800" anchor="ctr"/>
                </a:tc>
              </a:tr>
              <a:tr h="892899">
                <a:tc>
                  <a:txBody>
                    <a:bodyPr/>
                    <a:lstStyle/>
                    <a:p>
                      <a:pPr algn="ctr">
                        <a:lnSpc>
                          <a:spcPct val="100000"/>
                        </a:lnSpc>
                        <a:spcAft>
                          <a:spcPts val="0"/>
                        </a:spcAft>
                      </a:pPr>
                      <a:r>
                        <a:rPr lang="zh-CN" sz="2800" b="1" kern="100" cap="none" spc="0">
                          <a:ln>
                            <a:noFill/>
                          </a:ln>
                          <a:effectLst/>
                          <a:latin typeface="+mn-lt"/>
                          <a:ea typeface="黑体" panose="02010609060101010101" pitchFamily="2" charset="-122"/>
                        </a:rPr>
                        <a:t>迅速</a:t>
                      </a:r>
                      <a:endParaRPr lang="zh-CN" sz="2800" b="1" kern="100" cap="none" spc="0">
                        <a:ln>
                          <a:noFill/>
                        </a:ln>
                        <a:solidFill>
                          <a:schemeClr val="tx1"/>
                        </a:solidFill>
                        <a:effectLst/>
                        <a:latin typeface="+mn-lt"/>
                        <a:ea typeface="黑体" panose="02010609060101010101"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anose="02010609060101010101" pitchFamily="2" charset="-122"/>
                        </a:rPr>
                        <a:t>以分组作为传送单位，可以</a:t>
                      </a:r>
                      <a:r>
                        <a:rPr lang="zh-CN" sz="2800" b="1" kern="100" cap="none" spc="0" dirty="0">
                          <a:ln>
                            <a:noFill/>
                          </a:ln>
                          <a:solidFill>
                            <a:srgbClr val="FF0000"/>
                          </a:solidFill>
                          <a:effectLst/>
                          <a:latin typeface="+mn-lt"/>
                          <a:ea typeface="黑体" panose="02010609060101010101" pitchFamily="2" charset="-122"/>
                        </a:rPr>
                        <a:t>不先建立连接</a:t>
                      </a:r>
                      <a:r>
                        <a:rPr lang="zh-CN" sz="2800" b="1" kern="100" cap="none" spc="0" dirty="0">
                          <a:ln>
                            <a:noFill/>
                          </a:ln>
                          <a:effectLst/>
                          <a:latin typeface="+mn-lt"/>
                          <a:ea typeface="黑体" panose="02010609060101010101" pitchFamily="2" charset="-122"/>
                        </a:rPr>
                        <a:t>就能向其他主机发送</a:t>
                      </a:r>
                      <a:r>
                        <a:rPr lang="zh-CN" sz="2800" b="1" kern="100" cap="none" spc="0" dirty="0" smtClean="0">
                          <a:ln>
                            <a:noFill/>
                          </a:ln>
                          <a:effectLst/>
                          <a:latin typeface="+mn-lt"/>
                          <a:ea typeface="黑体" panose="02010609060101010101" pitchFamily="2" charset="-122"/>
                        </a:rPr>
                        <a:t>分组</a:t>
                      </a:r>
                      <a:r>
                        <a:rPr lang="zh-CN" altLang="en-US" sz="2800" b="1" kern="100" cap="none" spc="0" dirty="0" smtClean="0">
                          <a:ln>
                            <a:noFill/>
                          </a:ln>
                          <a:effectLst/>
                          <a:latin typeface="+mn-lt"/>
                          <a:ea typeface="黑体" panose="02010609060101010101" pitchFamily="2" charset="-122"/>
                        </a:rPr>
                        <a:t>。</a:t>
                      </a:r>
                      <a:endParaRPr lang="zh-CN" sz="2800" b="1" kern="100" cap="none" spc="0" dirty="0">
                        <a:ln>
                          <a:noFill/>
                        </a:ln>
                        <a:solidFill>
                          <a:schemeClr val="tx1"/>
                        </a:solidFill>
                        <a:effectLst/>
                        <a:latin typeface="+mn-lt"/>
                        <a:ea typeface="黑体" panose="02010609060101010101" pitchFamily="2" charset="-122"/>
                      </a:endParaRPr>
                    </a:p>
                  </a:txBody>
                  <a:tcPr marL="90000" marR="90000" marT="46800" marB="46800" anchor="ctr"/>
                </a:tc>
              </a:tr>
              <a:tr h="892899">
                <a:tc>
                  <a:txBody>
                    <a:bodyPr/>
                    <a:lstStyle/>
                    <a:p>
                      <a:pPr algn="ctr">
                        <a:lnSpc>
                          <a:spcPct val="100000"/>
                        </a:lnSpc>
                        <a:spcAft>
                          <a:spcPts val="0"/>
                        </a:spcAft>
                      </a:pPr>
                      <a:r>
                        <a:rPr lang="zh-CN" sz="2800" b="1" kern="100" cap="none" spc="0">
                          <a:ln>
                            <a:noFill/>
                          </a:ln>
                          <a:effectLst/>
                          <a:latin typeface="+mn-lt"/>
                          <a:ea typeface="黑体" panose="02010609060101010101" pitchFamily="2" charset="-122"/>
                        </a:rPr>
                        <a:t>可靠</a:t>
                      </a:r>
                      <a:endParaRPr lang="zh-CN" sz="2800" b="1" kern="100" cap="none" spc="0">
                        <a:ln>
                          <a:noFill/>
                        </a:ln>
                        <a:solidFill>
                          <a:schemeClr val="tx1"/>
                        </a:solidFill>
                        <a:effectLst/>
                        <a:latin typeface="+mn-lt"/>
                        <a:ea typeface="黑体" panose="02010609060101010101"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anose="02010609060101010101" pitchFamily="2" charset="-122"/>
                        </a:rPr>
                        <a:t>保证可靠性的网络协议；分布式多路由的分组交换网，使网络有很好的</a:t>
                      </a:r>
                      <a:r>
                        <a:rPr lang="zh-CN" sz="2800" b="1" kern="100" cap="none" spc="0" dirty="0" smtClean="0">
                          <a:ln>
                            <a:noFill/>
                          </a:ln>
                          <a:effectLst/>
                          <a:latin typeface="+mn-lt"/>
                          <a:ea typeface="黑体" panose="02010609060101010101" pitchFamily="2" charset="-122"/>
                        </a:rPr>
                        <a:t>生存性</a:t>
                      </a:r>
                      <a:r>
                        <a:rPr lang="zh-CN" altLang="en-US" sz="2800" b="1" kern="100" cap="none" spc="0" dirty="0" smtClean="0">
                          <a:ln>
                            <a:noFill/>
                          </a:ln>
                          <a:effectLst/>
                          <a:latin typeface="+mn-lt"/>
                          <a:ea typeface="黑体" panose="02010609060101010101" pitchFamily="2" charset="-122"/>
                        </a:rPr>
                        <a:t>。</a:t>
                      </a:r>
                      <a:endParaRPr lang="zh-CN" sz="2800" b="1" kern="100" cap="none" spc="0" dirty="0">
                        <a:ln>
                          <a:noFill/>
                        </a:ln>
                        <a:solidFill>
                          <a:schemeClr val="tx1"/>
                        </a:solidFill>
                        <a:effectLst/>
                        <a:latin typeface="+mn-lt"/>
                        <a:ea typeface="黑体" panose="02010609060101010101" pitchFamily="2" charset="-122"/>
                      </a:endParaRPr>
                    </a:p>
                  </a:txBody>
                  <a:tcPr marL="90000" marR="90000" marT="46800" marB="46800" anchor="ct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Internet </a:t>
            </a:r>
            <a:r>
              <a:rPr lang="zh-CN" altLang="en-US" dirty="0" smtClean="0"/>
              <a:t>发展</a:t>
            </a:r>
            <a:endParaRPr lang="zh-CN" altLang="en-US" dirty="0"/>
          </a:p>
        </p:txBody>
      </p:sp>
      <p:sp>
        <p:nvSpPr>
          <p:cNvPr id="3" name="内容占位符 2"/>
          <p:cNvSpPr>
            <a:spLocks noGrp="1"/>
          </p:cNvSpPr>
          <p:nvPr>
            <p:ph idx="1"/>
          </p:nvPr>
        </p:nvSpPr>
        <p:spPr/>
        <p:txBody>
          <a:bodyPr/>
          <a:lstStyle/>
          <a:p>
            <a:r>
              <a:rPr lang="zh-CN" altLang="zh-CN" dirty="0" smtClean="0"/>
              <a:t>自从</a:t>
            </a:r>
            <a:r>
              <a:rPr lang="en-US" altLang="zh-CN" dirty="0" smtClean="0"/>
              <a:t> 20 </a:t>
            </a:r>
            <a:r>
              <a:rPr lang="zh-CN" altLang="zh-CN" dirty="0" smtClean="0"/>
              <a:t>世纪</a:t>
            </a:r>
            <a:r>
              <a:rPr lang="en-US" altLang="zh-CN" dirty="0" smtClean="0"/>
              <a:t> 90 </a:t>
            </a:r>
            <a:r>
              <a:rPr lang="zh-CN" altLang="zh-CN" dirty="0" smtClean="0"/>
              <a:t>年代</a:t>
            </a:r>
            <a:r>
              <a:rPr lang="zh-CN" altLang="zh-CN" dirty="0"/>
              <a:t>以后，</a:t>
            </a:r>
            <a:r>
              <a:rPr lang="zh-CN" altLang="zh-CN" dirty="0" smtClean="0"/>
              <a:t>以</a:t>
            </a:r>
            <a:r>
              <a:rPr lang="en-US" altLang="zh-CN" dirty="0" smtClean="0"/>
              <a:t> Internet </a:t>
            </a:r>
            <a:r>
              <a:rPr lang="zh-CN" altLang="zh-CN" dirty="0" smtClean="0"/>
              <a:t>为</a:t>
            </a:r>
            <a:r>
              <a:rPr lang="zh-CN" altLang="zh-CN" dirty="0"/>
              <a:t>代表的计算机网络得到了飞速的</a:t>
            </a:r>
            <a:r>
              <a:rPr lang="zh-CN" altLang="zh-CN" dirty="0" smtClean="0"/>
              <a:t>发展</a:t>
            </a:r>
            <a:r>
              <a:rPr lang="zh-CN" altLang="en-US" dirty="0" smtClean="0"/>
              <a:t>。</a:t>
            </a:r>
            <a:endParaRPr lang="en-US" altLang="zh-CN" dirty="0" smtClean="0"/>
          </a:p>
          <a:p>
            <a:r>
              <a:rPr lang="zh-CN" altLang="en-US" dirty="0"/>
              <a:t>已从最初的教育科研</a:t>
            </a:r>
            <a:r>
              <a:rPr lang="zh-CN" altLang="en-US" dirty="0" smtClean="0"/>
              <a:t>网络（免费）逐步</a:t>
            </a:r>
            <a:r>
              <a:rPr lang="zh-CN" altLang="en-US" dirty="0"/>
              <a:t>发展成为商业</a:t>
            </a:r>
            <a:r>
              <a:rPr lang="zh-CN" altLang="en-US" dirty="0" smtClean="0"/>
              <a:t>网络（有偿使用）。</a:t>
            </a:r>
            <a:endParaRPr lang="en-US" altLang="zh-CN" dirty="0" smtClean="0"/>
          </a:p>
          <a:p>
            <a:r>
              <a:rPr lang="zh-CN" altLang="en-US" dirty="0" smtClean="0"/>
              <a:t>已</a:t>
            </a:r>
            <a:r>
              <a:rPr lang="zh-CN" altLang="zh-CN" dirty="0" smtClean="0"/>
              <a:t>成为</a:t>
            </a:r>
            <a:r>
              <a:rPr lang="zh-CN" altLang="zh-CN" dirty="0"/>
              <a:t>全球最大的和最重要的</a:t>
            </a:r>
            <a:r>
              <a:rPr lang="zh-CN" altLang="zh-CN" dirty="0" smtClean="0"/>
              <a:t>计算机网络</a:t>
            </a:r>
            <a:r>
              <a:rPr lang="zh-CN" altLang="en-US" dirty="0" smtClean="0"/>
              <a:t>。</a:t>
            </a:r>
            <a:endParaRPr lang="en-US" altLang="zh-CN" dirty="0" smtClean="0"/>
          </a:p>
          <a:p>
            <a:r>
              <a:rPr lang="zh-CN" altLang="zh-CN" dirty="0"/>
              <a:t>是人类自印刷术发明以来人类</a:t>
            </a:r>
            <a:r>
              <a:rPr lang="zh-CN" altLang="zh-CN" dirty="0" smtClean="0"/>
              <a:t>在存储</a:t>
            </a:r>
            <a:r>
              <a:rPr lang="zh-CN" altLang="zh-CN" dirty="0"/>
              <a:t>和交换</a:t>
            </a:r>
            <a:r>
              <a:rPr lang="zh-CN" altLang="zh-CN" dirty="0" smtClean="0"/>
              <a:t>信息领域</a:t>
            </a:r>
            <a:r>
              <a:rPr lang="zh-CN" altLang="zh-CN" dirty="0"/>
              <a:t>中的最大</a:t>
            </a:r>
            <a:r>
              <a:rPr lang="zh-CN" altLang="zh-CN" dirty="0" smtClean="0"/>
              <a:t>变革</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zh-CN" altLang="en-US" sz="4000" dirty="0"/>
              <a:t>存储转发原理并非完全新的概念 </a:t>
            </a:r>
            <a:endParaRPr lang="zh-CN" altLang="en-US" sz="4000" dirty="0"/>
          </a:p>
        </p:txBody>
      </p:sp>
      <p:sp>
        <p:nvSpPr>
          <p:cNvPr id="153603" name="Rectangle 3"/>
          <p:cNvSpPr>
            <a:spLocks noGrp="1" noChangeArrowheads="1"/>
          </p:cNvSpPr>
          <p:nvPr>
            <p:ph idx="1"/>
          </p:nvPr>
        </p:nvSpPr>
        <p:spPr/>
        <p:txBody>
          <a:bodyPr/>
          <a:lstStyle/>
          <a:p>
            <a:r>
              <a:rPr lang="zh-CN" altLang="en-US" dirty="0"/>
              <a:t>在 </a:t>
            </a:r>
            <a:r>
              <a:rPr lang="en-US" altLang="zh-CN" dirty="0"/>
              <a:t>20 </a:t>
            </a:r>
            <a:r>
              <a:rPr lang="zh-CN" altLang="en-US" dirty="0"/>
              <a:t>世纪 </a:t>
            </a:r>
            <a:r>
              <a:rPr lang="en-US" altLang="zh-CN" dirty="0"/>
              <a:t>40 </a:t>
            </a:r>
            <a:r>
              <a:rPr lang="zh-CN" altLang="en-US" dirty="0"/>
              <a:t>年代，电报通信也采用了基于存储转发原理的</a:t>
            </a:r>
            <a:r>
              <a:rPr lang="zh-CN" altLang="en-US" dirty="0" smtClean="0">
                <a:solidFill>
                  <a:srgbClr val="FF0000"/>
                </a:solidFill>
              </a:rPr>
              <a:t>报文交换 </a:t>
            </a:r>
            <a:r>
              <a:rPr lang="en-US" altLang="zh-CN" dirty="0" smtClean="0"/>
              <a:t>(</a:t>
            </a:r>
            <a:r>
              <a:rPr lang="en-US" altLang="zh-CN" dirty="0"/>
              <a:t>message switching)</a:t>
            </a:r>
            <a:r>
              <a:rPr lang="zh-CN" altLang="en-US" dirty="0"/>
              <a:t>。 </a:t>
            </a:r>
            <a:endParaRPr lang="zh-CN" altLang="en-US" dirty="0"/>
          </a:p>
          <a:p>
            <a:r>
              <a:rPr lang="zh-CN" altLang="en-US" dirty="0"/>
              <a:t>报文交换的时延较长，从几分钟到几小时不等。现在报文交换已经很少有人使用了。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3">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idx="4294967295"/>
          </p:nvPr>
        </p:nvSpPr>
        <p:spPr>
          <a:xfrm>
            <a:off x="475630" y="0"/>
            <a:ext cx="9157890" cy="692150"/>
          </a:xfrm>
        </p:spPr>
        <p:txBody>
          <a:bodyPr/>
          <a:lstStyle/>
          <a:p>
            <a:pPr algn="ctr"/>
            <a:r>
              <a:rPr lang="zh-CN" altLang="en-US" sz="4000" dirty="0"/>
              <a:t>三种交换的比较 </a:t>
            </a:r>
            <a:endParaRPr lang="zh-CN" altLang="en-US" sz="4000" dirty="0"/>
          </a:p>
        </p:txBody>
      </p:sp>
      <p:grpSp>
        <p:nvGrpSpPr>
          <p:cNvPr id="154758" name="Group 134"/>
          <p:cNvGrpSpPr/>
          <p:nvPr/>
        </p:nvGrpSpPr>
        <p:grpSpPr bwMode="auto">
          <a:xfrm>
            <a:off x="8002192" y="1458916"/>
            <a:ext cx="629444" cy="396876"/>
            <a:chOff x="4653" y="1614"/>
            <a:chExt cx="366" cy="250"/>
          </a:xfrm>
        </p:grpSpPr>
        <p:sp>
          <p:nvSpPr>
            <p:cNvPr id="154628" name="AutoShape 4"/>
            <p:cNvSpPr>
              <a:spLocks noChangeArrowheads="1"/>
            </p:cNvSpPr>
            <p:nvPr/>
          </p:nvSpPr>
          <p:spPr bwMode="auto">
            <a:xfrm rot="5400000">
              <a:off x="4733" y="1579"/>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29" name="Text Box 5"/>
            <p:cNvSpPr txBox="1">
              <a:spLocks noChangeArrowheads="1"/>
            </p:cNvSpPr>
            <p:nvPr/>
          </p:nvSpPr>
          <p:spPr bwMode="auto">
            <a:xfrm rot="626605">
              <a:off x="4671" y="1614"/>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1</a:t>
              </a:r>
              <a:endParaRPr kumimoji="1" lang="en-US" altLang="zh-CN">
                <a:solidFill>
                  <a:srgbClr val="333399"/>
                </a:solidFill>
                <a:ea typeface="黑体" panose="02010609060101010101" pitchFamily="2" charset="-122"/>
              </a:endParaRPr>
            </a:p>
          </p:txBody>
        </p:sp>
        <p:sp>
          <p:nvSpPr>
            <p:cNvPr id="154630" name="Line 6"/>
            <p:cNvSpPr>
              <a:spLocks noChangeShapeType="1"/>
            </p:cNvSpPr>
            <p:nvPr/>
          </p:nvSpPr>
          <p:spPr bwMode="auto">
            <a:xfrm>
              <a:off x="4656" y="165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1" name="Line 7"/>
            <p:cNvSpPr>
              <a:spLocks noChangeShapeType="1"/>
            </p:cNvSpPr>
            <p:nvPr/>
          </p:nvSpPr>
          <p:spPr bwMode="auto">
            <a:xfrm>
              <a:off x="4653" y="1801"/>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2" name="AutoShape 8"/>
            <p:cNvSpPr>
              <a:spLocks noChangeArrowheads="1"/>
            </p:cNvSpPr>
            <p:nvPr/>
          </p:nvSpPr>
          <p:spPr bwMode="auto">
            <a:xfrm rot="746037">
              <a:off x="4847" y="1715"/>
              <a:ext cx="133" cy="126"/>
            </a:xfrm>
            <a:prstGeom prst="rightArrow">
              <a:avLst>
                <a:gd name="adj1" fmla="val 50000"/>
                <a:gd name="adj2" fmla="val 26389"/>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9" name="Group 135"/>
          <p:cNvGrpSpPr/>
          <p:nvPr/>
        </p:nvGrpSpPr>
        <p:grpSpPr bwMode="auto">
          <a:xfrm>
            <a:off x="7993592" y="1743073"/>
            <a:ext cx="631164" cy="396874"/>
            <a:chOff x="4648" y="1793"/>
            <a:chExt cx="367" cy="250"/>
          </a:xfrm>
        </p:grpSpPr>
        <p:sp>
          <p:nvSpPr>
            <p:cNvPr id="154633" name="AutoShape 9"/>
            <p:cNvSpPr>
              <a:spLocks noChangeArrowheads="1"/>
            </p:cNvSpPr>
            <p:nvPr/>
          </p:nvSpPr>
          <p:spPr bwMode="auto">
            <a:xfrm rot="5400000">
              <a:off x="4729" y="1758"/>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4" name="Text Box 10"/>
            <p:cNvSpPr txBox="1">
              <a:spLocks noChangeArrowheads="1"/>
            </p:cNvSpPr>
            <p:nvPr/>
          </p:nvSpPr>
          <p:spPr bwMode="auto">
            <a:xfrm rot="626605">
              <a:off x="4660" y="1793"/>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2</a:t>
              </a:r>
              <a:endParaRPr kumimoji="1" lang="en-US" altLang="zh-CN">
                <a:solidFill>
                  <a:srgbClr val="333399"/>
                </a:solidFill>
                <a:ea typeface="黑体" panose="02010609060101010101" pitchFamily="2" charset="-122"/>
              </a:endParaRPr>
            </a:p>
          </p:txBody>
        </p:sp>
        <p:sp>
          <p:nvSpPr>
            <p:cNvPr id="154635" name="Line 11"/>
            <p:cNvSpPr>
              <a:spLocks noChangeShapeType="1"/>
            </p:cNvSpPr>
            <p:nvPr/>
          </p:nvSpPr>
          <p:spPr bwMode="auto">
            <a:xfrm>
              <a:off x="4652" y="1829"/>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6" name="Line 12"/>
            <p:cNvSpPr>
              <a:spLocks noChangeShapeType="1"/>
            </p:cNvSpPr>
            <p:nvPr/>
          </p:nvSpPr>
          <p:spPr bwMode="auto">
            <a:xfrm>
              <a:off x="4648" y="19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7" name="AutoShape 13"/>
            <p:cNvSpPr>
              <a:spLocks noChangeArrowheads="1"/>
            </p:cNvSpPr>
            <p:nvPr/>
          </p:nvSpPr>
          <p:spPr bwMode="auto">
            <a:xfrm rot="746037">
              <a:off x="4843" y="1894"/>
              <a:ext cx="132" cy="126"/>
            </a:xfrm>
            <a:prstGeom prst="rightArrow">
              <a:avLst>
                <a:gd name="adj1" fmla="val 50000"/>
                <a:gd name="adj2" fmla="val 26190"/>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0" name="Group 136"/>
          <p:cNvGrpSpPr/>
          <p:nvPr/>
        </p:nvGrpSpPr>
        <p:grpSpPr bwMode="auto">
          <a:xfrm>
            <a:off x="8000471" y="2031996"/>
            <a:ext cx="629444" cy="387349"/>
            <a:chOff x="4652" y="1975"/>
            <a:chExt cx="366" cy="244"/>
          </a:xfrm>
        </p:grpSpPr>
        <p:sp>
          <p:nvSpPr>
            <p:cNvPr id="154638" name="AutoShape 14"/>
            <p:cNvSpPr>
              <a:spLocks noChangeArrowheads="1"/>
            </p:cNvSpPr>
            <p:nvPr/>
          </p:nvSpPr>
          <p:spPr bwMode="auto">
            <a:xfrm rot="5400000">
              <a:off x="4732" y="1934"/>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9" name="Text Box 15"/>
            <p:cNvSpPr txBox="1">
              <a:spLocks noChangeArrowheads="1"/>
            </p:cNvSpPr>
            <p:nvPr/>
          </p:nvSpPr>
          <p:spPr bwMode="auto">
            <a:xfrm rot="626605">
              <a:off x="4664" y="1975"/>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3</a:t>
              </a:r>
              <a:endParaRPr kumimoji="1" lang="en-US" altLang="zh-CN">
                <a:solidFill>
                  <a:srgbClr val="333399"/>
                </a:solidFill>
                <a:ea typeface="黑体" panose="02010609060101010101" pitchFamily="2" charset="-122"/>
              </a:endParaRPr>
            </a:p>
          </p:txBody>
        </p:sp>
        <p:sp>
          <p:nvSpPr>
            <p:cNvPr id="154640" name="Line 16"/>
            <p:cNvSpPr>
              <a:spLocks noChangeShapeType="1"/>
            </p:cNvSpPr>
            <p:nvPr/>
          </p:nvSpPr>
          <p:spPr bwMode="auto">
            <a:xfrm>
              <a:off x="4656" y="2004"/>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1" name="Line 17"/>
            <p:cNvSpPr>
              <a:spLocks noChangeShapeType="1"/>
            </p:cNvSpPr>
            <p:nvPr/>
          </p:nvSpPr>
          <p:spPr bwMode="auto">
            <a:xfrm>
              <a:off x="4652" y="2155"/>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2" name="AutoShape 18"/>
            <p:cNvSpPr>
              <a:spLocks noChangeArrowheads="1"/>
            </p:cNvSpPr>
            <p:nvPr/>
          </p:nvSpPr>
          <p:spPr bwMode="auto">
            <a:xfrm rot="746037">
              <a:off x="4846" y="2069"/>
              <a:ext cx="133" cy="127"/>
            </a:xfrm>
            <a:prstGeom prst="rightArrow">
              <a:avLst>
                <a:gd name="adj1" fmla="val 50000"/>
                <a:gd name="adj2" fmla="val 26181"/>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1" name="Group 137"/>
          <p:cNvGrpSpPr/>
          <p:nvPr/>
        </p:nvGrpSpPr>
        <p:grpSpPr bwMode="auto">
          <a:xfrm>
            <a:off x="8007350" y="2301880"/>
            <a:ext cx="629444" cy="395288"/>
            <a:chOff x="4656" y="2145"/>
            <a:chExt cx="366" cy="249"/>
          </a:xfrm>
        </p:grpSpPr>
        <p:sp>
          <p:nvSpPr>
            <p:cNvPr id="154643" name="AutoShape 19"/>
            <p:cNvSpPr>
              <a:spLocks noChangeArrowheads="1"/>
            </p:cNvSpPr>
            <p:nvPr/>
          </p:nvSpPr>
          <p:spPr bwMode="auto">
            <a:xfrm rot="5400000">
              <a:off x="4737" y="2109"/>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4" name="Text Box 20"/>
            <p:cNvSpPr txBox="1">
              <a:spLocks noChangeArrowheads="1"/>
            </p:cNvSpPr>
            <p:nvPr/>
          </p:nvSpPr>
          <p:spPr bwMode="auto">
            <a:xfrm rot="626605">
              <a:off x="4668" y="2145"/>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4</a:t>
              </a:r>
              <a:endParaRPr kumimoji="1" lang="en-US" altLang="zh-CN">
                <a:solidFill>
                  <a:srgbClr val="333399"/>
                </a:solidFill>
                <a:ea typeface="黑体" panose="02010609060101010101" pitchFamily="2" charset="-122"/>
              </a:endParaRPr>
            </a:p>
          </p:txBody>
        </p:sp>
        <p:sp>
          <p:nvSpPr>
            <p:cNvPr id="154645" name="Line 21"/>
            <p:cNvSpPr>
              <a:spLocks noChangeShapeType="1"/>
            </p:cNvSpPr>
            <p:nvPr/>
          </p:nvSpPr>
          <p:spPr bwMode="auto">
            <a:xfrm>
              <a:off x="4659" y="21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6" name="Line 22"/>
            <p:cNvSpPr>
              <a:spLocks noChangeShapeType="1"/>
            </p:cNvSpPr>
            <p:nvPr/>
          </p:nvSpPr>
          <p:spPr bwMode="auto">
            <a:xfrm>
              <a:off x="4656" y="233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7" name="AutoShape 23"/>
            <p:cNvSpPr>
              <a:spLocks noChangeArrowheads="1"/>
            </p:cNvSpPr>
            <p:nvPr/>
          </p:nvSpPr>
          <p:spPr bwMode="auto">
            <a:xfrm rot="746037">
              <a:off x="4850" y="2245"/>
              <a:ext cx="132" cy="126"/>
            </a:xfrm>
            <a:prstGeom prst="rightArrow">
              <a:avLst>
                <a:gd name="adj1" fmla="val 50000"/>
                <a:gd name="adj2" fmla="val 26190"/>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3" name="Group 139"/>
          <p:cNvGrpSpPr/>
          <p:nvPr/>
        </p:nvGrpSpPr>
        <p:grpSpPr bwMode="auto">
          <a:xfrm>
            <a:off x="8624761" y="1854204"/>
            <a:ext cx="629445" cy="385763"/>
            <a:chOff x="5015" y="1863"/>
            <a:chExt cx="366" cy="243"/>
          </a:xfrm>
        </p:grpSpPr>
        <p:sp>
          <p:nvSpPr>
            <p:cNvPr id="154648" name="AutoShape 24"/>
            <p:cNvSpPr>
              <a:spLocks noChangeArrowheads="1"/>
            </p:cNvSpPr>
            <p:nvPr/>
          </p:nvSpPr>
          <p:spPr bwMode="auto">
            <a:xfrm rot="5400000">
              <a:off x="5096" y="1821"/>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9" name="Text Box 25"/>
            <p:cNvSpPr txBox="1">
              <a:spLocks noChangeArrowheads="1"/>
            </p:cNvSpPr>
            <p:nvPr/>
          </p:nvSpPr>
          <p:spPr bwMode="auto">
            <a:xfrm rot="626605">
              <a:off x="5021" y="1863"/>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1</a:t>
              </a:r>
              <a:endParaRPr kumimoji="1" lang="en-US" altLang="zh-CN">
                <a:solidFill>
                  <a:srgbClr val="333399"/>
                </a:solidFill>
                <a:ea typeface="黑体" panose="02010609060101010101" pitchFamily="2" charset="-122"/>
              </a:endParaRPr>
            </a:p>
          </p:txBody>
        </p:sp>
        <p:sp>
          <p:nvSpPr>
            <p:cNvPr id="154650" name="Line 26"/>
            <p:cNvSpPr>
              <a:spLocks noChangeShapeType="1"/>
            </p:cNvSpPr>
            <p:nvPr/>
          </p:nvSpPr>
          <p:spPr bwMode="auto">
            <a:xfrm>
              <a:off x="5018" y="189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1" name="Line 27"/>
            <p:cNvSpPr>
              <a:spLocks noChangeShapeType="1"/>
            </p:cNvSpPr>
            <p:nvPr/>
          </p:nvSpPr>
          <p:spPr bwMode="auto">
            <a:xfrm>
              <a:off x="5015" y="2043"/>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2" name="AutoShape 28"/>
            <p:cNvSpPr>
              <a:spLocks noChangeArrowheads="1"/>
            </p:cNvSpPr>
            <p:nvPr/>
          </p:nvSpPr>
          <p:spPr bwMode="auto">
            <a:xfrm rot="746037">
              <a:off x="5209" y="1957"/>
              <a:ext cx="132" cy="126"/>
            </a:xfrm>
            <a:prstGeom prst="rightArrow">
              <a:avLst>
                <a:gd name="adj1" fmla="val 50000"/>
                <a:gd name="adj2" fmla="val 26190"/>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4" name="Group 140"/>
          <p:cNvGrpSpPr/>
          <p:nvPr/>
        </p:nvGrpSpPr>
        <p:grpSpPr bwMode="auto">
          <a:xfrm>
            <a:off x="8616162" y="2119317"/>
            <a:ext cx="629444" cy="404813"/>
            <a:chOff x="5010" y="2030"/>
            <a:chExt cx="366" cy="255"/>
          </a:xfrm>
        </p:grpSpPr>
        <p:sp>
          <p:nvSpPr>
            <p:cNvPr id="154653" name="AutoShape 29"/>
            <p:cNvSpPr>
              <a:spLocks noChangeArrowheads="1"/>
            </p:cNvSpPr>
            <p:nvPr/>
          </p:nvSpPr>
          <p:spPr bwMode="auto">
            <a:xfrm rot="5400000">
              <a:off x="5091" y="2000"/>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4" name="Text Box 30"/>
            <p:cNvSpPr txBox="1">
              <a:spLocks noChangeArrowheads="1"/>
            </p:cNvSpPr>
            <p:nvPr/>
          </p:nvSpPr>
          <p:spPr bwMode="auto">
            <a:xfrm rot="626605">
              <a:off x="5016" y="2030"/>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2</a:t>
              </a:r>
              <a:endParaRPr kumimoji="1" lang="en-US" altLang="zh-CN">
                <a:solidFill>
                  <a:srgbClr val="333399"/>
                </a:solidFill>
                <a:ea typeface="黑体" panose="02010609060101010101" pitchFamily="2" charset="-122"/>
              </a:endParaRPr>
            </a:p>
          </p:txBody>
        </p:sp>
        <p:sp>
          <p:nvSpPr>
            <p:cNvPr id="154655" name="Line 31"/>
            <p:cNvSpPr>
              <a:spLocks noChangeShapeType="1"/>
            </p:cNvSpPr>
            <p:nvPr/>
          </p:nvSpPr>
          <p:spPr bwMode="auto">
            <a:xfrm>
              <a:off x="5014" y="207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6" name="Line 32"/>
            <p:cNvSpPr>
              <a:spLocks noChangeShapeType="1"/>
            </p:cNvSpPr>
            <p:nvPr/>
          </p:nvSpPr>
          <p:spPr bwMode="auto">
            <a:xfrm>
              <a:off x="5010" y="222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7" name="AutoShape 33"/>
            <p:cNvSpPr>
              <a:spLocks noChangeArrowheads="1"/>
            </p:cNvSpPr>
            <p:nvPr/>
          </p:nvSpPr>
          <p:spPr bwMode="auto">
            <a:xfrm rot="746037">
              <a:off x="5204" y="2136"/>
              <a:ext cx="133" cy="127"/>
            </a:xfrm>
            <a:prstGeom prst="rightArrow">
              <a:avLst>
                <a:gd name="adj1" fmla="val 50000"/>
                <a:gd name="adj2" fmla="val 26181"/>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5" name="Group 141"/>
          <p:cNvGrpSpPr/>
          <p:nvPr/>
        </p:nvGrpSpPr>
        <p:grpSpPr bwMode="auto">
          <a:xfrm>
            <a:off x="8623036" y="2406647"/>
            <a:ext cx="629444" cy="396874"/>
            <a:chOff x="5014" y="2211"/>
            <a:chExt cx="366" cy="250"/>
          </a:xfrm>
        </p:grpSpPr>
        <p:sp>
          <p:nvSpPr>
            <p:cNvPr id="154658" name="AutoShape 34"/>
            <p:cNvSpPr>
              <a:spLocks noChangeArrowheads="1"/>
            </p:cNvSpPr>
            <p:nvPr/>
          </p:nvSpPr>
          <p:spPr bwMode="auto">
            <a:xfrm rot="5400000">
              <a:off x="5094" y="217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9" name="Text Box 35"/>
            <p:cNvSpPr txBox="1">
              <a:spLocks noChangeArrowheads="1"/>
            </p:cNvSpPr>
            <p:nvPr/>
          </p:nvSpPr>
          <p:spPr bwMode="auto">
            <a:xfrm rot="626605">
              <a:off x="5026" y="2211"/>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3</a:t>
              </a:r>
              <a:endParaRPr kumimoji="1" lang="en-US" altLang="zh-CN">
                <a:solidFill>
                  <a:srgbClr val="333399"/>
                </a:solidFill>
                <a:ea typeface="黑体" panose="02010609060101010101" pitchFamily="2" charset="-122"/>
              </a:endParaRPr>
            </a:p>
          </p:txBody>
        </p:sp>
        <p:sp>
          <p:nvSpPr>
            <p:cNvPr id="154660" name="Line 36"/>
            <p:cNvSpPr>
              <a:spLocks noChangeShapeType="1"/>
            </p:cNvSpPr>
            <p:nvPr/>
          </p:nvSpPr>
          <p:spPr bwMode="auto">
            <a:xfrm>
              <a:off x="5017" y="224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1" name="Line 37"/>
            <p:cNvSpPr>
              <a:spLocks noChangeShapeType="1"/>
            </p:cNvSpPr>
            <p:nvPr/>
          </p:nvSpPr>
          <p:spPr bwMode="auto">
            <a:xfrm>
              <a:off x="5014" y="2398"/>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2" name="AutoShape 38"/>
            <p:cNvSpPr>
              <a:spLocks noChangeArrowheads="1"/>
            </p:cNvSpPr>
            <p:nvPr/>
          </p:nvSpPr>
          <p:spPr bwMode="auto">
            <a:xfrm rot="746037">
              <a:off x="5208" y="2312"/>
              <a:ext cx="133" cy="126"/>
            </a:xfrm>
            <a:prstGeom prst="rightArrow">
              <a:avLst>
                <a:gd name="adj1" fmla="val 50000"/>
                <a:gd name="adj2" fmla="val 26389"/>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6" name="Group 142"/>
          <p:cNvGrpSpPr/>
          <p:nvPr/>
        </p:nvGrpSpPr>
        <p:grpSpPr bwMode="auto">
          <a:xfrm>
            <a:off x="8628201" y="2676521"/>
            <a:ext cx="631164" cy="406399"/>
            <a:chOff x="5017" y="2381"/>
            <a:chExt cx="367" cy="256"/>
          </a:xfrm>
        </p:grpSpPr>
        <p:sp>
          <p:nvSpPr>
            <p:cNvPr id="154663" name="AutoShape 39"/>
            <p:cNvSpPr>
              <a:spLocks noChangeArrowheads="1"/>
            </p:cNvSpPr>
            <p:nvPr/>
          </p:nvSpPr>
          <p:spPr bwMode="auto">
            <a:xfrm rot="5400000">
              <a:off x="5098" y="2352"/>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4" name="Text Box 40"/>
            <p:cNvSpPr txBox="1">
              <a:spLocks noChangeArrowheads="1"/>
            </p:cNvSpPr>
            <p:nvPr/>
          </p:nvSpPr>
          <p:spPr bwMode="auto">
            <a:xfrm rot="626605">
              <a:off x="5023" y="2381"/>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4</a:t>
              </a:r>
              <a:endParaRPr kumimoji="1" lang="en-US" altLang="zh-CN">
                <a:solidFill>
                  <a:srgbClr val="333399"/>
                </a:solidFill>
                <a:ea typeface="黑体" panose="02010609060101010101" pitchFamily="2" charset="-122"/>
              </a:endParaRPr>
            </a:p>
          </p:txBody>
        </p:sp>
        <p:sp>
          <p:nvSpPr>
            <p:cNvPr id="154665" name="Line 41"/>
            <p:cNvSpPr>
              <a:spLocks noChangeShapeType="1"/>
            </p:cNvSpPr>
            <p:nvPr/>
          </p:nvSpPr>
          <p:spPr bwMode="auto">
            <a:xfrm>
              <a:off x="5021" y="2422"/>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6" name="Line 42"/>
            <p:cNvSpPr>
              <a:spLocks noChangeShapeType="1"/>
            </p:cNvSpPr>
            <p:nvPr/>
          </p:nvSpPr>
          <p:spPr bwMode="auto">
            <a:xfrm>
              <a:off x="5017" y="2573"/>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7" name="AutoShape 43"/>
            <p:cNvSpPr>
              <a:spLocks noChangeArrowheads="1"/>
            </p:cNvSpPr>
            <p:nvPr/>
          </p:nvSpPr>
          <p:spPr bwMode="auto">
            <a:xfrm rot="746037">
              <a:off x="5212" y="2487"/>
              <a:ext cx="132" cy="127"/>
            </a:xfrm>
            <a:prstGeom prst="rightArrow">
              <a:avLst>
                <a:gd name="adj1" fmla="val 50000"/>
                <a:gd name="adj2" fmla="val 25984"/>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6" name="Group 132"/>
          <p:cNvGrpSpPr/>
          <p:nvPr/>
        </p:nvGrpSpPr>
        <p:grpSpPr bwMode="auto">
          <a:xfrm>
            <a:off x="7377912" y="1638304"/>
            <a:ext cx="629444" cy="395288"/>
            <a:chOff x="4290" y="1727"/>
            <a:chExt cx="366" cy="249"/>
          </a:xfrm>
        </p:grpSpPr>
        <p:sp>
          <p:nvSpPr>
            <p:cNvPr id="154673" name="AutoShape 49"/>
            <p:cNvSpPr>
              <a:spLocks noChangeArrowheads="1"/>
            </p:cNvSpPr>
            <p:nvPr/>
          </p:nvSpPr>
          <p:spPr bwMode="auto">
            <a:xfrm rot="5400000">
              <a:off x="4371" y="1691"/>
              <a:ext cx="210" cy="360"/>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4" name="Text Box 50"/>
            <p:cNvSpPr txBox="1">
              <a:spLocks noChangeArrowheads="1"/>
            </p:cNvSpPr>
            <p:nvPr/>
          </p:nvSpPr>
          <p:spPr bwMode="auto">
            <a:xfrm rot="626605">
              <a:off x="4296" y="1727"/>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3</a:t>
              </a:r>
              <a:endParaRPr kumimoji="1" lang="en-US" altLang="zh-CN">
                <a:solidFill>
                  <a:srgbClr val="333399"/>
                </a:solidFill>
                <a:ea typeface="黑体" panose="02010609060101010101" pitchFamily="2" charset="-122"/>
              </a:endParaRPr>
            </a:p>
          </p:txBody>
        </p:sp>
        <p:sp>
          <p:nvSpPr>
            <p:cNvPr id="154675" name="Line 51"/>
            <p:cNvSpPr>
              <a:spLocks noChangeShapeType="1"/>
            </p:cNvSpPr>
            <p:nvPr/>
          </p:nvSpPr>
          <p:spPr bwMode="auto">
            <a:xfrm>
              <a:off x="4294" y="1762"/>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6" name="Line 52"/>
            <p:cNvSpPr>
              <a:spLocks noChangeShapeType="1"/>
            </p:cNvSpPr>
            <p:nvPr/>
          </p:nvSpPr>
          <p:spPr bwMode="auto">
            <a:xfrm>
              <a:off x="4290" y="1913"/>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7" name="AutoShape 53"/>
            <p:cNvSpPr>
              <a:spLocks noChangeArrowheads="1"/>
            </p:cNvSpPr>
            <p:nvPr/>
          </p:nvSpPr>
          <p:spPr bwMode="auto">
            <a:xfrm rot="746037">
              <a:off x="4484" y="1827"/>
              <a:ext cx="133" cy="127"/>
            </a:xfrm>
            <a:prstGeom prst="rightArrow">
              <a:avLst>
                <a:gd name="adj1" fmla="val 50000"/>
                <a:gd name="adj2" fmla="val 26181"/>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7" name="Group 133"/>
          <p:cNvGrpSpPr/>
          <p:nvPr/>
        </p:nvGrpSpPr>
        <p:grpSpPr bwMode="auto">
          <a:xfrm>
            <a:off x="7384786" y="1916116"/>
            <a:ext cx="629444" cy="396876"/>
            <a:chOff x="4294" y="1902"/>
            <a:chExt cx="366" cy="250"/>
          </a:xfrm>
        </p:grpSpPr>
        <p:sp>
          <p:nvSpPr>
            <p:cNvPr id="154678" name="AutoShape 54"/>
            <p:cNvSpPr>
              <a:spLocks noChangeArrowheads="1"/>
            </p:cNvSpPr>
            <p:nvPr/>
          </p:nvSpPr>
          <p:spPr bwMode="auto">
            <a:xfrm rot="5400000">
              <a:off x="4374" y="186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9" name="Text Box 55"/>
            <p:cNvSpPr txBox="1">
              <a:spLocks noChangeArrowheads="1"/>
            </p:cNvSpPr>
            <p:nvPr/>
          </p:nvSpPr>
          <p:spPr bwMode="auto">
            <a:xfrm rot="626605">
              <a:off x="4306" y="1902"/>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4</a:t>
              </a:r>
              <a:endParaRPr kumimoji="1" lang="en-US" altLang="zh-CN">
                <a:solidFill>
                  <a:srgbClr val="333399"/>
                </a:solidFill>
                <a:ea typeface="黑体" panose="02010609060101010101" pitchFamily="2" charset="-122"/>
              </a:endParaRPr>
            </a:p>
          </p:txBody>
        </p:sp>
        <p:sp>
          <p:nvSpPr>
            <p:cNvPr id="154680" name="Line 56"/>
            <p:cNvSpPr>
              <a:spLocks noChangeShapeType="1"/>
            </p:cNvSpPr>
            <p:nvPr/>
          </p:nvSpPr>
          <p:spPr bwMode="auto">
            <a:xfrm>
              <a:off x="4297" y="19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1" name="Line 57"/>
            <p:cNvSpPr>
              <a:spLocks noChangeShapeType="1"/>
            </p:cNvSpPr>
            <p:nvPr/>
          </p:nvSpPr>
          <p:spPr bwMode="auto">
            <a:xfrm>
              <a:off x="4294" y="2089"/>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2" name="AutoShape 58"/>
            <p:cNvSpPr>
              <a:spLocks noChangeArrowheads="1"/>
            </p:cNvSpPr>
            <p:nvPr/>
          </p:nvSpPr>
          <p:spPr bwMode="auto">
            <a:xfrm rot="746037">
              <a:off x="4488" y="2003"/>
              <a:ext cx="133" cy="126"/>
            </a:xfrm>
            <a:prstGeom prst="rightArrow">
              <a:avLst>
                <a:gd name="adj1" fmla="val 50000"/>
                <a:gd name="adj2" fmla="val 26389"/>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1" name="Group 127"/>
          <p:cNvGrpSpPr/>
          <p:nvPr/>
        </p:nvGrpSpPr>
        <p:grpSpPr bwMode="auto">
          <a:xfrm>
            <a:off x="4946121" y="2374901"/>
            <a:ext cx="631164" cy="1069975"/>
            <a:chOff x="2876" y="2191"/>
            <a:chExt cx="367" cy="674"/>
          </a:xfrm>
        </p:grpSpPr>
        <p:sp>
          <p:nvSpPr>
            <p:cNvPr id="154683" name="AutoShape 59"/>
            <p:cNvSpPr>
              <a:spLocks noChangeArrowheads="1"/>
            </p:cNvSpPr>
            <p:nvPr/>
          </p:nvSpPr>
          <p:spPr bwMode="auto">
            <a:xfrm rot="5400000">
              <a:off x="2729" y="2350"/>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4" name="AutoShape 60"/>
            <p:cNvSpPr>
              <a:spLocks noChangeArrowheads="1"/>
            </p:cNvSpPr>
            <p:nvPr/>
          </p:nvSpPr>
          <p:spPr bwMode="auto">
            <a:xfrm rot="746037">
              <a:off x="2925" y="2654"/>
              <a:ext cx="227" cy="127"/>
            </a:xfrm>
            <a:prstGeom prst="rightArrow">
              <a:avLst>
                <a:gd name="adj1" fmla="val 50000"/>
                <a:gd name="adj2" fmla="val 44685"/>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5" name="Text Box 61"/>
            <p:cNvSpPr txBox="1">
              <a:spLocks noChangeArrowheads="1"/>
            </p:cNvSpPr>
            <p:nvPr/>
          </p:nvSpPr>
          <p:spPr bwMode="auto">
            <a:xfrm>
              <a:off x="2919" y="2300"/>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anose="02010609060101010101" pitchFamily="2" charset="-122"/>
                </a:rPr>
                <a:t>报</a:t>
              </a:r>
              <a:endParaRPr kumimoji="1" lang="zh-CN" altLang="en-US" b="1" dirty="0">
                <a:solidFill>
                  <a:srgbClr val="333399"/>
                </a:solidFill>
                <a:ea typeface="黑体" panose="02010609060101010101" pitchFamily="2" charset="-122"/>
              </a:endParaRPr>
            </a:p>
            <a:p>
              <a:pPr>
                <a:lnSpc>
                  <a:spcPct val="80000"/>
                </a:lnSpc>
              </a:pPr>
              <a:r>
                <a:rPr kumimoji="1" lang="zh-CN" altLang="en-US" b="1" dirty="0">
                  <a:solidFill>
                    <a:srgbClr val="333399"/>
                  </a:solidFill>
                  <a:ea typeface="黑体" panose="02010609060101010101" pitchFamily="2" charset="-122"/>
                </a:rPr>
                <a:t>文</a:t>
              </a:r>
              <a:endParaRPr kumimoji="1" lang="zh-CN" altLang="en-US" b="1" dirty="0">
                <a:solidFill>
                  <a:srgbClr val="333399"/>
                </a:solidFill>
                <a:ea typeface="黑体" panose="02010609060101010101" pitchFamily="2" charset="-122"/>
              </a:endParaRPr>
            </a:p>
          </p:txBody>
        </p:sp>
        <p:sp>
          <p:nvSpPr>
            <p:cNvPr id="154686" name="Line 62"/>
            <p:cNvSpPr>
              <a:spLocks noChangeShapeType="1"/>
            </p:cNvSpPr>
            <p:nvPr/>
          </p:nvSpPr>
          <p:spPr bwMode="auto">
            <a:xfrm>
              <a:off x="2876" y="2191"/>
              <a:ext cx="363" cy="57"/>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7" name="Line 63"/>
            <p:cNvSpPr>
              <a:spLocks noChangeShapeType="1"/>
            </p:cNvSpPr>
            <p:nvPr/>
          </p:nvSpPr>
          <p:spPr bwMode="auto">
            <a:xfrm>
              <a:off x="2876" y="2807"/>
              <a:ext cx="363"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2" name="Group 128"/>
          <p:cNvGrpSpPr/>
          <p:nvPr/>
        </p:nvGrpSpPr>
        <p:grpSpPr bwMode="auto">
          <a:xfrm>
            <a:off x="5591044" y="3711576"/>
            <a:ext cx="629444" cy="1071563"/>
            <a:chOff x="3251" y="3033"/>
            <a:chExt cx="366" cy="675"/>
          </a:xfrm>
        </p:grpSpPr>
        <p:sp>
          <p:nvSpPr>
            <p:cNvPr id="154688" name="AutoShape 64"/>
            <p:cNvSpPr>
              <a:spLocks noChangeArrowheads="1"/>
            </p:cNvSpPr>
            <p:nvPr/>
          </p:nvSpPr>
          <p:spPr bwMode="auto">
            <a:xfrm rot="5400000">
              <a:off x="3102" y="3193"/>
              <a:ext cx="675" cy="355"/>
            </a:xfrm>
            <a:prstGeom prst="parallelogram">
              <a:avLst>
                <a:gd name="adj" fmla="val 1829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9" name="AutoShape 65"/>
            <p:cNvSpPr>
              <a:spLocks noChangeArrowheads="1"/>
            </p:cNvSpPr>
            <p:nvPr/>
          </p:nvSpPr>
          <p:spPr bwMode="auto">
            <a:xfrm rot="746037">
              <a:off x="3300" y="3497"/>
              <a:ext cx="226" cy="126"/>
            </a:xfrm>
            <a:prstGeom prst="rightArrow">
              <a:avLst>
                <a:gd name="adj1" fmla="val 50000"/>
                <a:gd name="adj2" fmla="val 44841"/>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0" name="Text Box 66"/>
            <p:cNvSpPr txBox="1">
              <a:spLocks noChangeArrowheads="1"/>
            </p:cNvSpPr>
            <p:nvPr/>
          </p:nvSpPr>
          <p:spPr bwMode="auto">
            <a:xfrm>
              <a:off x="3293" y="3143"/>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anose="02010609060101010101" pitchFamily="2" charset="-122"/>
                </a:rPr>
                <a:t>报</a:t>
              </a:r>
              <a:endParaRPr kumimoji="1" lang="zh-CN" altLang="en-US" b="1" dirty="0">
                <a:solidFill>
                  <a:srgbClr val="333399"/>
                </a:solidFill>
                <a:ea typeface="黑体" panose="02010609060101010101" pitchFamily="2" charset="-122"/>
              </a:endParaRPr>
            </a:p>
            <a:p>
              <a:pPr>
                <a:lnSpc>
                  <a:spcPct val="80000"/>
                </a:lnSpc>
              </a:pPr>
              <a:r>
                <a:rPr kumimoji="1" lang="zh-CN" altLang="en-US" b="1" dirty="0">
                  <a:solidFill>
                    <a:srgbClr val="333399"/>
                  </a:solidFill>
                  <a:ea typeface="黑体" panose="02010609060101010101" pitchFamily="2" charset="-122"/>
                </a:rPr>
                <a:t>文</a:t>
              </a:r>
              <a:endParaRPr kumimoji="1" lang="zh-CN" altLang="en-US" b="1" dirty="0">
                <a:solidFill>
                  <a:srgbClr val="333399"/>
                </a:solidFill>
                <a:ea typeface="黑体" panose="02010609060101010101" pitchFamily="2" charset="-122"/>
              </a:endParaRPr>
            </a:p>
          </p:txBody>
        </p:sp>
        <p:sp>
          <p:nvSpPr>
            <p:cNvPr id="154691" name="Line 67"/>
            <p:cNvSpPr>
              <a:spLocks noChangeShapeType="1"/>
            </p:cNvSpPr>
            <p:nvPr/>
          </p:nvSpPr>
          <p:spPr bwMode="auto">
            <a:xfrm>
              <a:off x="3251" y="3033"/>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2" name="Line 68"/>
            <p:cNvSpPr>
              <a:spLocks noChangeShapeType="1"/>
            </p:cNvSpPr>
            <p:nvPr/>
          </p:nvSpPr>
          <p:spPr bwMode="auto">
            <a:xfrm>
              <a:off x="3251" y="3650"/>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0" name="Group 126"/>
          <p:cNvGrpSpPr/>
          <p:nvPr/>
        </p:nvGrpSpPr>
        <p:grpSpPr bwMode="auto">
          <a:xfrm>
            <a:off x="4332156" y="1103314"/>
            <a:ext cx="620844" cy="1069975"/>
            <a:chOff x="2519" y="1390"/>
            <a:chExt cx="361" cy="674"/>
          </a:xfrm>
        </p:grpSpPr>
        <p:sp>
          <p:nvSpPr>
            <p:cNvPr id="154693" name="AutoShape 69"/>
            <p:cNvSpPr>
              <a:spLocks noChangeArrowheads="1"/>
            </p:cNvSpPr>
            <p:nvPr/>
          </p:nvSpPr>
          <p:spPr bwMode="auto">
            <a:xfrm rot="5400000">
              <a:off x="2366" y="1549"/>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4" name="AutoShape 70"/>
            <p:cNvSpPr>
              <a:spLocks noChangeArrowheads="1"/>
            </p:cNvSpPr>
            <p:nvPr/>
          </p:nvSpPr>
          <p:spPr bwMode="auto">
            <a:xfrm rot="746037">
              <a:off x="2563" y="1853"/>
              <a:ext cx="226" cy="127"/>
            </a:xfrm>
            <a:prstGeom prst="rightArrow">
              <a:avLst>
                <a:gd name="adj1" fmla="val 50000"/>
                <a:gd name="adj2" fmla="val 44488"/>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5" name="Text Box 71"/>
            <p:cNvSpPr txBox="1">
              <a:spLocks noChangeArrowheads="1"/>
            </p:cNvSpPr>
            <p:nvPr/>
          </p:nvSpPr>
          <p:spPr bwMode="auto">
            <a:xfrm>
              <a:off x="2567" y="1500"/>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anose="02010609060101010101" pitchFamily="2" charset="-122"/>
                </a:rPr>
                <a:t>报</a:t>
              </a:r>
              <a:endParaRPr kumimoji="1" lang="zh-CN" altLang="en-US" b="1" dirty="0">
                <a:solidFill>
                  <a:srgbClr val="333399"/>
                </a:solidFill>
                <a:ea typeface="黑体" panose="02010609060101010101" pitchFamily="2" charset="-122"/>
              </a:endParaRPr>
            </a:p>
            <a:p>
              <a:pPr>
                <a:lnSpc>
                  <a:spcPct val="80000"/>
                </a:lnSpc>
              </a:pPr>
              <a:r>
                <a:rPr kumimoji="1" lang="zh-CN" altLang="en-US" b="1" dirty="0">
                  <a:solidFill>
                    <a:srgbClr val="333399"/>
                  </a:solidFill>
                  <a:ea typeface="黑体" panose="02010609060101010101" pitchFamily="2" charset="-122"/>
                </a:rPr>
                <a:t>文</a:t>
              </a:r>
              <a:endParaRPr kumimoji="1" lang="zh-CN" altLang="en-US" b="1" dirty="0">
                <a:solidFill>
                  <a:srgbClr val="333399"/>
                </a:solidFill>
                <a:ea typeface="黑体" panose="02010609060101010101" pitchFamily="2" charset="-122"/>
              </a:endParaRPr>
            </a:p>
          </p:txBody>
        </p:sp>
        <p:sp>
          <p:nvSpPr>
            <p:cNvPr id="154696" name="Line 72"/>
            <p:cNvSpPr>
              <a:spLocks noChangeShapeType="1"/>
            </p:cNvSpPr>
            <p:nvPr/>
          </p:nvSpPr>
          <p:spPr bwMode="auto">
            <a:xfrm>
              <a:off x="2519" y="1395"/>
              <a:ext cx="357" cy="5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7" name="Line 73"/>
            <p:cNvSpPr>
              <a:spLocks noChangeShapeType="1"/>
            </p:cNvSpPr>
            <p:nvPr/>
          </p:nvSpPr>
          <p:spPr bwMode="auto">
            <a:xfrm>
              <a:off x="2519" y="2001"/>
              <a:ext cx="357"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698" name="Line 74"/>
          <p:cNvSpPr>
            <a:spLocks noChangeShapeType="1"/>
          </p:cNvSpPr>
          <p:nvPr/>
        </p:nvSpPr>
        <p:spPr bwMode="auto">
          <a:xfrm>
            <a:off x="2044833" y="1103314"/>
            <a:ext cx="0" cy="381317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9" name="Line 75"/>
          <p:cNvSpPr>
            <a:spLocks noChangeShapeType="1"/>
          </p:cNvSpPr>
          <p:nvPr/>
        </p:nvSpPr>
        <p:spPr bwMode="auto">
          <a:xfrm>
            <a:off x="2669117" y="1103314"/>
            <a:ext cx="0" cy="381317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0" name="Text Box 76"/>
          <p:cNvSpPr txBox="1">
            <a:spLocks noChangeArrowheads="1"/>
          </p:cNvSpPr>
          <p:nvPr/>
        </p:nvSpPr>
        <p:spPr bwMode="auto">
          <a:xfrm>
            <a:off x="1264711"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anose="02010609060101010101" pitchFamily="2" charset="-122"/>
              </a:rPr>
              <a:t>A      B      C     D </a:t>
            </a:r>
            <a:endParaRPr kumimoji="1" lang="en-US" altLang="zh-CN" sz="2000" b="1">
              <a:solidFill>
                <a:srgbClr val="333399"/>
              </a:solidFill>
              <a:ea typeface="黑体" panose="02010609060101010101" pitchFamily="2" charset="-122"/>
            </a:endParaRPr>
          </a:p>
        </p:txBody>
      </p:sp>
      <p:sp>
        <p:nvSpPr>
          <p:cNvPr id="154701" name="Text Box 77"/>
          <p:cNvSpPr txBox="1">
            <a:spLocks noChangeArrowheads="1"/>
          </p:cNvSpPr>
          <p:nvPr/>
        </p:nvSpPr>
        <p:spPr bwMode="auto">
          <a:xfrm>
            <a:off x="4186636"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anose="02010609060101010101" pitchFamily="2" charset="-122"/>
              </a:rPr>
              <a:t>A      B      C      D</a:t>
            </a:r>
            <a:endParaRPr kumimoji="1" lang="en-US" altLang="zh-CN" sz="2000" b="1">
              <a:solidFill>
                <a:srgbClr val="333399"/>
              </a:solidFill>
              <a:ea typeface="黑体" panose="02010609060101010101" pitchFamily="2" charset="-122"/>
            </a:endParaRPr>
          </a:p>
        </p:txBody>
      </p:sp>
      <p:sp>
        <p:nvSpPr>
          <p:cNvPr id="154702" name="Text Box 78"/>
          <p:cNvSpPr txBox="1">
            <a:spLocks noChangeArrowheads="1"/>
          </p:cNvSpPr>
          <p:nvPr/>
        </p:nvSpPr>
        <p:spPr bwMode="auto">
          <a:xfrm>
            <a:off x="7228948"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anose="02010609060101010101" pitchFamily="2" charset="-122"/>
              </a:rPr>
              <a:t>A      B      C      D</a:t>
            </a:r>
            <a:endParaRPr kumimoji="1" lang="en-US" altLang="zh-CN" sz="2000" b="1">
              <a:solidFill>
                <a:srgbClr val="333399"/>
              </a:solidFill>
              <a:ea typeface="黑体" panose="02010609060101010101" pitchFamily="2" charset="-122"/>
            </a:endParaRPr>
          </a:p>
        </p:txBody>
      </p:sp>
      <p:sp>
        <p:nvSpPr>
          <p:cNvPr id="154703" name="Line 79"/>
          <p:cNvSpPr>
            <a:spLocks noChangeShapeType="1"/>
          </p:cNvSpPr>
          <p:nvPr/>
        </p:nvSpPr>
        <p:spPr bwMode="auto">
          <a:xfrm>
            <a:off x="1420548" y="1236664"/>
            <a:ext cx="624285" cy="66675"/>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4" name="Line 80"/>
          <p:cNvSpPr>
            <a:spLocks noChangeShapeType="1"/>
          </p:cNvSpPr>
          <p:nvPr/>
        </p:nvSpPr>
        <p:spPr bwMode="auto">
          <a:xfrm>
            <a:off x="2044833" y="1504951"/>
            <a:ext cx="624284" cy="66675"/>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5" name="Line 81"/>
          <p:cNvSpPr>
            <a:spLocks noChangeShapeType="1"/>
          </p:cNvSpPr>
          <p:nvPr/>
        </p:nvSpPr>
        <p:spPr bwMode="auto">
          <a:xfrm>
            <a:off x="2669117" y="1771651"/>
            <a:ext cx="622565" cy="66675"/>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6" name="Line 82"/>
          <p:cNvSpPr>
            <a:spLocks noChangeShapeType="1"/>
          </p:cNvSpPr>
          <p:nvPr/>
        </p:nvSpPr>
        <p:spPr bwMode="auto">
          <a:xfrm flipH="1">
            <a:off x="1420548" y="2173289"/>
            <a:ext cx="1871133" cy="268287"/>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11" name="Text Box 87"/>
          <p:cNvSpPr txBox="1">
            <a:spLocks noChangeArrowheads="1"/>
          </p:cNvSpPr>
          <p:nvPr/>
        </p:nvSpPr>
        <p:spPr bwMode="auto">
          <a:xfrm>
            <a:off x="4665795"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C00000"/>
                </a:solidFill>
                <a:ea typeface="黑体" panose="02010609060101010101" pitchFamily="2" charset="-122"/>
              </a:rPr>
              <a:t>报文交换</a:t>
            </a:r>
            <a:endParaRPr kumimoji="1" lang="zh-CN" altLang="en-US" sz="2400">
              <a:solidFill>
                <a:srgbClr val="C00000"/>
              </a:solidFill>
              <a:ea typeface="黑体" panose="02010609060101010101" pitchFamily="2" charset="-122"/>
            </a:endParaRPr>
          </a:p>
        </p:txBody>
      </p:sp>
      <p:sp>
        <p:nvSpPr>
          <p:cNvPr id="154712" name="Text Box 88"/>
          <p:cNvSpPr txBox="1">
            <a:spLocks noChangeArrowheads="1"/>
          </p:cNvSpPr>
          <p:nvPr/>
        </p:nvSpPr>
        <p:spPr bwMode="auto">
          <a:xfrm>
            <a:off x="1676797"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solidFill>
                  <a:srgbClr val="C00000"/>
                </a:solidFill>
                <a:ea typeface="黑体" panose="02010609060101010101" pitchFamily="2" charset="-122"/>
              </a:rPr>
              <a:t>电路交换</a:t>
            </a:r>
            <a:endParaRPr kumimoji="1" lang="zh-CN" altLang="en-US" sz="2400" dirty="0">
              <a:solidFill>
                <a:srgbClr val="C00000"/>
              </a:solidFill>
              <a:ea typeface="黑体" panose="02010609060101010101" pitchFamily="2" charset="-122"/>
            </a:endParaRPr>
          </a:p>
        </p:txBody>
      </p:sp>
      <p:sp>
        <p:nvSpPr>
          <p:cNvPr id="154713" name="Text Box 89"/>
          <p:cNvSpPr txBox="1">
            <a:spLocks noChangeArrowheads="1"/>
          </p:cNvSpPr>
          <p:nvPr/>
        </p:nvSpPr>
        <p:spPr bwMode="auto">
          <a:xfrm>
            <a:off x="7646194"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C00000"/>
                </a:solidFill>
                <a:ea typeface="黑体" panose="02010609060101010101" pitchFamily="2" charset="-122"/>
              </a:rPr>
              <a:t>分组交换</a:t>
            </a:r>
            <a:endParaRPr kumimoji="1" lang="zh-CN" altLang="en-US" sz="2400">
              <a:solidFill>
                <a:srgbClr val="C00000"/>
              </a:solidFill>
              <a:ea typeface="黑体" panose="02010609060101010101" pitchFamily="2" charset="-122"/>
            </a:endParaRPr>
          </a:p>
        </p:txBody>
      </p:sp>
      <p:sp>
        <p:nvSpPr>
          <p:cNvPr id="154714" name="Line 90"/>
          <p:cNvSpPr>
            <a:spLocks noChangeShapeType="1"/>
          </p:cNvSpPr>
          <p:nvPr/>
        </p:nvSpPr>
        <p:spPr bwMode="auto">
          <a:xfrm>
            <a:off x="3804179" y="1571625"/>
            <a:ext cx="0" cy="2743200"/>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15" name="Text Box 91"/>
          <p:cNvSpPr txBox="1">
            <a:spLocks noChangeArrowheads="1"/>
          </p:cNvSpPr>
          <p:nvPr/>
        </p:nvSpPr>
        <p:spPr bwMode="auto">
          <a:xfrm>
            <a:off x="3694112" y="4330701"/>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t</a:t>
            </a:r>
            <a:endParaRPr kumimoji="1" lang="en-US" altLang="zh-CN">
              <a:solidFill>
                <a:srgbClr val="333399"/>
              </a:solidFill>
              <a:ea typeface="黑体" panose="02010609060101010101" pitchFamily="2" charset="-122"/>
            </a:endParaRPr>
          </a:p>
        </p:txBody>
      </p:sp>
      <p:grpSp>
        <p:nvGrpSpPr>
          <p:cNvPr id="154746" name="Group 122"/>
          <p:cNvGrpSpPr/>
          <p:nvPr/>
        </p:nvGrpSpPr>
        <p:grpSpPr bwMode="auto">
          <a:xfrm>
            <a:off x="194337" y="1235075"/>
            <a:ext cx="1202134" cy="1230313"/>
            <a:chOff x="113" y="1473"/>
            <a:chExt cx="699" cy="775"/>
          </a:xfrm>
        </p:grpSpPr>
        <p:sp>
          <p:nvSpPr>
            <p:cNvPr id="154716" name="Line 92"/>
            <p:cNvSpPr>
              <a:spLocks noChangeShapeType="1"/>
            </p:cNvSpPr>
            <p:nvPr/>
          </p:nvSpPr>
          <p:spPr bwMode="auto">
            <a:xfrm>
              <a:off x="630" y="1474"/>
              <a:ext cx="182" cy="0"/>
            </a:xfrm>
            <a:prstGeom prst="line">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18" name="Line 94"/>
            <p:cNvSpPr>
              <a:spLocks noChangeShapeType="1"/>
            </p:cNvSpPr>
            <p:nvPr/>
          </p:nvSpPr>
          <p:spPr bwMode="auto">
            <a:xfrm>
              <a:off x="622" y="2248"/>
              <a:ext cx="181" cy="0"/>
            </a:xfrm>
            <a:prstGeom prst="line">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19" name="Text Box 95"/>
            <p:cNvSpPr txBox="1">
              <a:spLocks noChangeArrowheads="1"/>
            </p:cNvSpPr>
            <p:nvPr/>
          </p:nvSpPr>
          <p:spPr bwMode="auto">
            <a:xfrm>
              <a:off x="113" y="1733"/>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dirty="0">
                  <a:solidFill>
                    <a:srgbClr val="333399"/>
                  </a:solidFill>
                  <a:ea typeface="黑体" panose="02010609060101010101" pitchFamily="2" charset="-122"/>
                </a:rPr>
                <a:t>连接建立</a:t>
              </a:r>
              <a:endParaRPr kumimoji="1" lang="zh-CN" altLang="en-US" b="1" dirty="0">
                <a:solidFill>
                  <a:srgbClr val="333399"/>
                </a:solidFill>
                <a:ea typeface="黑体" panose="02010609060101010101" pitchFamily="2" charset="-122"/>
              </a:endParaRPr>
            </a:p>
          </p:txBody>
        </p:sp>
        <p:sp>
          <p:nvSpPr>
            <p:cNvPr id="154721" name="Line 97"/>
            <p:cNvSpPr>
              <a:spLocks noChangeShapeType="1"/>
            </p:cNvSpPr>
            <p:nvPr/>
          </p:nvSpPr>
          <p:spPr bwMode="auto">
            <a:xfrm>
              <a:off x="720" y="1473"/>
              <a:ext cx="0" cy="759"/>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54747" name="Group 123"/>
          <p:cNvGrpSpPr/>
          <p:nvPr/>
        </p:nvGrpSpPr>
        <p:grpSpPr bwMode="auto">
          <a:xfrm>
            <a:off x="194337" y="2462214"/>
            <a:ext cx="1202134" cy="1011237"/>
            <a:chOff x="113" y="2246"/>
            <a:chExt cx="699" cy="637"/>
          </a:xfrm>
        </p:grpSpPr>
        <p:sp>
          <p:nvSpPr>
            <p:cNvPr id="154717" name="Line 93"/>
            <p:cNvSpPr>
              <a:spLocks noChangeShapeType="1"/>
            </p:cNvSpPr>
            <p:nvPr/>
          </p:nvSpPr>
          <p:spPr bwMode="auto">
            <a:xfrm>
              <a:off x="630" y="2881"/>
              <a:ext cx="182" cy="0"/>
            </a:xfrm>
            <a:prstGeom prst="line">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20" name="Text Box 96"/>
            <p:cNvSpPr txBox="1">
              <a:spLocks noChangeArrowheads="1"/>
            </p:cNvSpPr>
            <p:nvPr/>
          </p:nvSpPr>
          <p:spPr bwMode="auto">
            <a:xfrm>
              <a:off x="113" y="2405"/>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333399"/>
                  </a:solidFill>
                  <a:ea typeface="黑体" panose="02010609060101010101" pitchFamily="2" charset="-122"/>
                </a:rPr>
                <a:t>数据传送</a:t>
              </a:r>
              <a:endParaRPr kumimoji="1" lang="zh-CN" altLang="en-US" b="1">
                <a:solidFill>
                  <a:srgbClr val="333399"/>
                </a:solidFill>
                <a:ea typeface="黑体" panose="02010609060101010101" pitchFamily="2" charset="-122"/>
              </a:endParaRPr>
            </a:p>
          </p:txBody>
        </p:sp>
        <p:sp>
          <p:nvSpPr>
            <p:cNvPr id="154722" name="Line 98"/>
            <p:cNvSpPr>
              <a:spLocks noChangeShapeType="1"/>
            </p:cNvSpPr>
            <p:nvPr/>
          </p:nvSpPr>
          <p:spPr bwMode="auto">
            <a:xfrm>
              <a:off x="721" y="2246"/>
              <a:ext cx="0" cy="637"/>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154723" name="Freeform 99"/>
          <p:cNvSpPr/>
          <p:nvPr/>
        </p:nvSpPr>
        <p:spPr bwMode="auto">
          <a:xfrm>
            <a:off x="1415389" y="1103313"/>
            <a:ext cx="5159" cy="3821112"/>
          </a:xfrm>
          <a:custGeom>
            <a:avLst/>
            <a:gdLst>
              <a:gd name="T0" fmla="*/ 3 w 3"/>
              <a:gd name="T1" fmla="*/ 0 h 2742"/>
              <a:gd name="T2" fmla="*/ 0 w 3"/>
              <a:gd name="T3" fmla="*/ 2742 h 2742"/>
            </a:gdLst>
            <a:ahLst/>
            <a:cxnLst>
              <a:cxn ang="0">
                <a:pos x="T0" y="T1"/>
              </a:cxn>
              <a:cxn ang="0">
                <a:pos x="T2" y="T3"/>
              </a:cxn>
            </a:cxnLst>
            <a:rect l="0" t="0" r="r" b="b"/>
            <a:pathLst>
              <a:path w="3" h="2742">
                <a:moveTo>
                  <a:pt x="3" y="0"/>
                </a:moveTo>
                <a:lnTo>
                  <a:pt x="0" y="2742"/>
                </a:lnTo>
              </a:path>
            </a:pathLst>
          </a:custGeom>
          <a:noFill/>
          <a:ln w="127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4" name="Freeform 100"/>
          <p:cNvSpPr/>
          <p:nvPr/>
        </p:nvSpPr>
        <p:spPr bwMode="auto">
          <a:xfrm>
            <a:off x="6215328" y="1081089"/>
            <a:ext cx="5160" cy="3813175"/>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5" name="Line 101"/>
          <p:cNvSpPr>
            <a:spLocks noChangeShapeType="1"/>
          </p:cNvSpPr>
          <p:nvPr/>
        </p:nvSpPr>
        <p:spPr bwMode="auto">
          <a:xfrm>
            <a:off x="9250760" y="1130301"/>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6" name="Line 102"/>
          <p:cNvSpPr>
            <a:spLocks noChangeShapeType="1"/>
          </p:cNvSpPr>
          <p:nvPr/>
        </p:nvSpPr>
        <p:spPr bwMode="auto">
          <a:xfrm>
            <a:off x="8624756" y="11160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7" name="Line 103"/>
          <p:cNvSpPr>
            <a:spLocks noChangeShapeType="1"/>
          </p:cNvSpPr>
          <p:nvPr/>
        </p:nvSpPr>
        <p:spPr bwMode="auto">
          <a:xfrm>
            <a:off x="8009070" y="11033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8" name="Line 104"/>
          <p:cNvSpPr>
            <a:spLocks noChangeShapeType="1"/>
          </p:cNvSpPr>
          <p:nvPr/>
        </p:nvSpPr>
        <p:spPr bwMode="auto">
          <a:xfrm>
            <a:off x="4328716"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9" name="Line 105"/>
          <p:cNvSpPr>
            <a:spLocks noChangeShapeType="1"/>
          </p:cNvSpPr>
          <p:nvPr/>
        </p:nvSpPr>
        <p:spPr bwMode="auto">
          <a:xfrm>
            <a:off x="4946121"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0" name="Line 106"/>
          <p:cNvSpPr>
            <a:spLocks noChangeShapeType="1"/>
          </p:cNvSpPr>
          <p:nvPr/>
        </p:nvSpPr>
        <p:spPr bwMode="auto">
          <a:xfrm>
            <a:off x="5589323"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4749" name="Group 125"/>
          <p:cNvGrpSpPr/>
          <p:nvPr/>
        </p:nvGrpSpPr>
        <p:grpSpPr bwMode="auto">
          <a:xfrm>
            <a:off x="1405071" y="2449514"/>
            <a:ext cx="1914128" cy="1279525"/>
            <a:chOff x="817" y="2238"/>
            <a:chExt cx="1113" cy="806"/>
          </a:xfrm>
        </p:grpSpPr>
        <p:sp>
          <p:nvSpPr>
            <p:cNvPr id="154707" name="Line 83"/>
            <p:cNvSpPr>
              <a:spLocks noChangeShapeType="1"/>
            </p:cNvSpPr>
            <p:nvPr/>
          </p:nvSpPr>
          <p:spPr bwMode="auto">
            <a:xfrm>
              <a:off x="841" y="2268"/>
              <a:ext cx="1089" cy="16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bg2"/>
                  </a:solidFill>
                  <a:rou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8" name="AutoShape 84"/>
            <p:cNvSpPr>
              <a:spLocks noChangeArrowheads="1"/>
            </p:cNvSpPr>
            <p:nvPr/>
          </p:nvSpPr>
          <p:spPr bwMode="auto">
            <a:xfrm rot="5400000">
              <a:off x="976" y="2091"/>
              <a:ext cx="793" cy="1092"/>
            </a:xfrm>
            <a:prstGeom prst="parallelogram">
              <a:avLst>
                <a:gd name="adj" fmla="val 21176"/>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9" name="Text Box 85"/>
            <p:cNvSpPr txBox="1">
              <a:spLocks noChangeArrowheads="1"/>
            </p:cNvSpPr>
            <p:nvPr/>
          </p:nvSpPr>
          <p:spPr bwMode="auto">
            <a:xfrm>
              <a:off x="1113" y="2429"/>
              <a:ext cx="37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333399"/>
                  </a:solidFill>
                  <a:ea typeface="黑体" panose="02010609060101010101" pitchFamily="2" charset="-122"/>
                </a:rPr>
                <a:t>报文</a:t>
              </a:r>
              <a:endParaRPr kumimoji="1" lang="zh-CN" altLang="en-US" b="1" dirty="0">
                <a:solidFill>
                  <a:srgbClr val="333399"/>
                </a:solidFill>
                <a:ea typeface="黑体" panose="02010609060101010101" pitchFamily="2" charset="-122"/>
              </a:endParaRPr>
            </a:p>
          </p:txBody>
        </p:sp>
        <p:sp>
          <p:nvSpPr>
            <p:cNvPr id="154710" name="AutoShape 86"/>
            <p:cNvSpPr>
              <a:spLocks noChangeArrowheads="1"/>
            </p:cNvSpPr>
            <p:nvPr/>
          </p:nvSpPr>
          <p:spPr bwMode="auto">
            <a:xfrm rot="746037">
              <a:off x="1174" y="2745"/>
              <a:ext cx="408" cy="127"/>
            </a:xfrm>
            <a:prstGeom prst="rightArrow">
              <a:avLst>
                <a:gd name="adj1" fmla="val 50000"/>
                <a:gd name="adj2" fmla="val 80315"/>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2" name="Line 108"/>
            <p:cNvSpPr>
              <a:spLocks noChangeShapeType="1"/>
            </p:cNvSpPr>
            <p:nvPr/>
          </p:nvSpPr>
          <p:spPr bwMode="auto">
            <a:xfrm>
              <a:off x="823" y="2238"/>
              <a:ext cx="1094" cy="17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3" name="Line 109"/>
            <p:cNvSpPr>
              <a:spLocks noChangeShapeType="1"/>
            </p:cNvSpPr>
            <p:nvPr/>
          </p:nvSpPr>
          <p:spPr bwMode="auto">
            <a:xfrm>
              <a:off x="817" y="2865"/>
              <a:ext cx="1100" cy="179"/>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5" name="Group 131"/>
          <p:cNvGrpSpPr/>
          <p:nvPr/>
        </p:nvGrpSpPr>
        <p:grpSpPr bwMode="auto">
          <a:xfrm>
            <a:off x="7371028" y="1368422"/>
            <a:ext cx="631164" cy="387349"/>
            <a:chOff x="4286" y="1557"/>
            <a:chExt cx="367" cy="244"/>
          </a:xfrm>
        </p:grpSpPr>
        <p:sp>
          <p:nvSpPr>
            <p:cNvPr id="154668" name="AutoShape 44"/>
            <p:cNvSpPr>
              <a:spLocks noChangeArrowheads="1"/>
            </p:cNvSpPr>
            <p:nvPr/>
          </p:nvSpPr>
          <p:spPr bwMode="auto">
            <a:xfrm rot="5400000">
              <a:off x="4367" y="151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9" name="Text Box 45"/>
            <p:cNvSpPr txBox="1">
              <a:spLocks noChangeArrowheads="1"/>
            </p:cNvSpPr>
            <p:nvPr/>
          </p:nvSpPr>
          <p:spPr bwMode="auto">
            <a:xfrm rot="626605">
              <a:off x="4304" y="1557"/>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2</a:t>
              </a:r>
              <a:endParaRPr kumimoji="1" lang="en-US" altLang="zh-CN">
                <a:solidFill>
                  <a:srgbClr val="333399"/>
                </a:solidFill>
                <a:ea typeface="黑体" panose="02010609060101010101" pitchFamily="2" charset="-122"/>
              </a:endParaRPr>
            </a:p>
          </p:txBody>
        </p:sp>
        <p:sp>
          <p:nvSpPr>
            <p:cNvPr id="154671" name="Line 47"/>
            <p:cNvSpPr>
              <a:spLocks noChangeShapeType="1"/>
            </p:cNvSpPr>
            <p:nvPr/>
          </p:nvSpPr>
          <p:spPr bwMode="auto">
            <a:xfrm>
              <a:off x="4286" y="17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2" name="AutoShape 48"/>
            <p:cNvSpPr>
              <a:spLocks noChangeArrowheads="1"/>
            </p:cNvSpPr>
            <p:nvPr/>
          </p:nvSpPr>
          <p:spPr bwMode="auto">
            <a:xfrm rot="746037">
              <a:off x="4481" y="1652"/>
              <a:ext cx="132" cy="126"/>
            </a:xfrm>
            <a:prstGeom prst="rightArrow">
              <a:avLst>
                <a:gd name="adj1" fmla="val 50000"/>
                <a:gd name="adj2" fmla="val 26190"/>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0" name="Line 46"/>
            <p:cNvSpPr>
              <a:spLocks noChangeShapeType="1"/>
            </p:cNvSpPr>
            <p:nvPr/>
          </p:nvSpPr>
          <p:spPr bwMode="auto">
            <a:xfrm>
              <a:off x="4290" y="158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4" name="Group 130"/>
          <p:cNvGrpSpPr/>
          <p:nvPr/>
        </p:nvGrpSpPr>
        <p:grpSpPr bwMode="auto">
          <a:xfrm>
            <a:off x="7379627" y="1074740"/>
            <a:ext cx="629444" cy="396876"/>
            <a:chOff x="4291" y="1372"/>
            <a:chExt cx="366" cy="250"/>
          </a:xfrm>
        </p:grpSpPr>
        <p:sp>
          <p:nvSpPr>
            <p:cNvPr id="154734" name="AutoShape 110"/>
            <p:cNvSpPr>
              <a:spLocks noChangeArrowheads="1"/>
            </p:cNvSpPr>
            <p:nvPr/>
          </p:nvSpPr>
          <p:spPr bwMode="auto">
            <a:xfrm rot="5400000">
              <a:off x="4371" y="133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5" name="Text Box 111"/>
            <p:cNvSpPr txBox="1">
              <a:spLocks noChangeArrowheads="1"/>
            </p:cNvSpPr>
            <p:nvPr/>
          </p:nvSpPr>
          <p:spPr bwMode="auto">
            <a:xfrm rot="626605">
              <a:off x="4303" y="1372"/>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rgbClr val="333399"/>
                  </a:solidFill>
                  <a:ea typeface="黑体" panose="02010609060101010101" pitchFamily="2" charset="-122"/>
                </a:rPr>
                <a:t>P</a:t>
              </a:r>
              <a:r>
                <a:rPr kumimoji="1" lang="en-US" altLang="zh-CN" baseline="-25000" dirty="0">
                  <a:solidFill>
                    <a:srgbClr val="333399"/>
                  </a:solidFill>
                  <a:ea typeface="黑体" panose="02010609060101010101" pitchFamily="2" charset="-122"/>
                </a:rPr>
                <a:t>1</a:t>
              </a:r>
              <a:endParaRPr kumimoji="1" lang="en-US" altLang="zh-CN" dirty="0">
                <a:solidFill>
                  <a:srgbClr val="333399"/>
                </a:solidFill>
                <a:ea typeface="黑体" panose="02010609060101010101" pitchFamily="2" charset="-122"/>
              </a:endParaRPr>
            </a:p>
          </p:txBody>
        </p:sp>
        <p:sp>
          <p:nvSpPr>
            <p:cNvPr id="154736" name="Line 112"/>
            <p:cNvSpPr>
              <a:spLocks noChangeShapeType="1"/>
            </p:cNvSpPr>
            <p:nvPr/>
          </p:nvSpPr>
          <p:spPr bwMode="auto">
            <a:xfrm>
              <a:off x="4295" y="1407"/>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7" name="Line 113"/>
            <p:cNvSpPr>
              <a:spLocks noChangeShapeType="1"/>
            </p:cNvSpPr>
            <p:nvPr/>
          </p:nvSpPr>
          <p:spPr bwMode="auto">
            <a:xfrm>
              <a:off x="4291" y="1558"/>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8" name="AutoShape 114"/>
            <p:cNvSpPr>
              <a:spLocks noChangeArrowheads="1"/>
            </p:cNvSpPr>
            <p:nvPr/>
          </p:nvSpPr>
          <p:spPr bwMode="auto">
            <a:xfrm rot="746037">
              <a:off x="4485" y="1472"/>
              <a:ext cx="133" cy="127"/>
            </a:xfrm>
            <a:prstGeom prst="rightArrow">
              <a:avLst>
                <a:gd name="adj1" fmla="val 50000"/>
                <a:gd name="adj2" fmla="val 26181"/>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739" name="Line 115"/>
          <p:cNvSpPr>
            <a:spLocks noChangeShapeType="1"/>
          </p:cNvSpPr>
          <p:nvPr/>
        </p:nvSpPr>
        <p:spPr bwMode="auto">
          <a:xfrm>
            <a:off x="7376187" y="10906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0" name="Line 116"/>
          <p:cNvSpPr>
            <a:spLocks noChangeShapeType="1"/>
          </p:cNvSpPr>
          <p:nvPr/>
        </p:nvSpPr>
        <p:spPr bwMode="auto">
          <a:xfrm>
            <a:off x="1415389" y="3556000"/>
            <a:ext cx="624284" cy="95250"/>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1" name="Line 117"/>
          <p:cNvSpPr>
            <a:spLocks noChangeShapeType="1"/>
          </p:cNvSpPr>
          <p:nvPr/>
        </p:nvSpPr>
        <p:spPr bwMode="auto">
          <a:xfrm>
            <a:off x="2049992" y="3736975"/>
            <a:ext cx="613966" cy="95250"/>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2" name="Line 118"/>
          <p:cNvSpPr>
            <a:spLocks noChangeShapeType="1"/>
          </p:cNvSpPr>
          <p:nvPr/>
        </p:nvSpPr>
        <p:spPr bwMode="auto">
          <a:xfrm>
            <a:off x="2663958" y="3927476"/>
            <a:ext cx="622565" cy="85725"/>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4748" name="Group 124"/>
          <p:cNvGrpSpPr/>
          <p:nvPr/>
        </p:nvGrpSpPr>
        <p:grpSpPr bwMode="auto">
          <a:xfrm>
            <a:off x="194337" y="3451225"/>
            <a:ext cx="1176338" cy="592138"/>
            <a:chOff x="113" y="2869"/>
            <a:chExt cx="684" cy="373"/>
          </a:xfrm>
        </p:grpSpPr>
        <p:sp>
          <p:nvSpPr>
            <p:cNvPr id="154743" name="Line 119"/>
            <p:cNvSpPr>
              <a:spLocks noChangeShapeType="1"/>
            </p:cNvSpPr>
            <p:nvPr/>
          </p:nvSpPr>
          <p:spPr bwMode="auto">
            <a:xfrm>
              <a:off x="615" y="3241"/>
              <a:ext cx="182" cy="0"/>
            </a:xfrm>
            <a:prstGeom prst="line">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44" name="Line 120"/>
            <p:cNvSpPr>
              <a:spLocks noChangeShapeType="1"/>
            </p:cNvSpPr>
            <p:nvPr/>
          </p:nvSpPr>
          <p:spPr bwMode="auto">
            <a:xfrm>
              <a:off x="721" y="2869"/>
              <a:ext cx="0" cy="373"/>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45" name="Text Box 121"/>
            <p:cNvSpPr txBox="1">
              <a:spLocks noChangeArrowheads="1"/>
            </p:cNvSpPr>
            <p:nvPr/>
          </p:nvSpPr>
          <p:spPr bwMode="auto">
            <a:xfrm>
              <a:off x="113" y="2933"/>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333399"/>
                  </a:solidFill>
                  <a:ea typeface="黑体" panose="02010609060101010101" pitchFamily="2" charset="-122"/>
                </a:rPr>
                <a:t>连接释放</a:t>
              </a:r>
              <a:endParaRPr kumimoji="1" lang="zh-CN" altLang="en-US" b="1">
                <a:solidFill>
                  <a:srgbClr val="333399"/>
                </a:solidFill>
                <a:ea typeface="黑体" panose="02010609060101010101" pitchFamily="2" charset="-122"/>
              </a:endParaRPr>
            </a:p>
          </p:txBody>
        </p:sp>
      </p:grpSp>
      <p:sp>
        <p:nvSpPr>
          <p:cNvPr id="154731" name="Freeform 107"/>
          <p:cNvSpPr/>
          <p:nvPr/>
        </p:nvSpPr>
        <p:spPr bwMode="auto">
          <a:xfrm>
            <a:off x="3293402" y="1125539"/>
            <a:ext cx="5159" cy="3813175"/>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67" name="AutoShape 143"/>
          <p:cNvSpPr>
            <a:spLocks noChangeArrowheads="1"/>
          </p:cNvSpPr>
          <p:nvPr/>
        </p:nvSpPr>
        <p:spPr bwMode="auto">
          <a:xfrm>
            <a:off x="416496" y="5365750"/>
            <a:ext cx="9220919" cy="1447800"/>
          </a:xfrm>
          <a:prstGeom prst="roundRect">
            <a:avLst>
              <a:gd name="adj" fmla="val 16667"/>
            </a:avLst>
          </a:prstGeom>
          <a:noFill/>
          <a:ln w="9525">
            <a:solidFill>
              <a:schemeClr val="tx1"/>
            </a:solidFill>
            <a:round/>
            <a:headEnd type="none" w="sm" len="lg"/>
            <a:tailEnd type="none" w="sm" len="lg"/>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68" name="Line 144"/>
          <p:cNvSpPr>
            <a:spLocks noChangeShapeType="1"/>
          </p:cNvSpPr>
          <p:nvPr/>
        </p:nvSpPr>
        <p:spPr bwMode="auto">
          <a:xfrm>
            <a:off x="732601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769" name="Line 145"/>
          <p:cNvSpPr>
            <a:spLocks noChangeShapeType="1"/>
          </p:cNvSpPr>
          <p:nvPr/>
        </p:nvSpPr>
        <p:spPr bwMode="auto">
          <a:xfrm>
            <a:off x="427166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770" name="Line 146"/>
          <p:cNvSpPr>
            <a:spLocks noChangeShapeType="1"/>
          </p:cNvSpPr>
          <p:nvPr/>
        </p:nvSpPr>
        <p:spPr bwMode="auto">
          <a:xfrm>
            <a:off x="138241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54771" name="Group 147"/>
          <p:cNvGrpSpPr/>
          <p:nvPr/>
        </p:nvGrpSpPr>
        <p:grpSpPr bwMode="auto">
          <a:xfrm>
            <a:off x="1299865" y="6051550"/>
            <a:ext cx="2063750" cy="228600"/>
            <a:chOff x="768" y="2544"/>
            <a:chExt cx="1200" cy="144"/>
          </a:xfrm>
        </p:grpSpPr>
        <p:sp>
          <p:nvSpPr>
            <p:cNvPr id="154772" name="AutoShape 14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3" name="AutoShape 14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4" name="AutoShape 15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5" name="AutoShape 15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76" name="Group 152"/>
          <p:cNvGrpSpPr/>
          <p:nvPr/>
        </p:nvGrpSpPr>
        <p:grpSpPr bwMode="auto">
          <a:xfrm>
            <a:off x="4189115" y="6051550"/>
            <a:ext cx="2063750" cy="228600"/>
            <a:chOff x="768" y="2544"/>
            <a:chExt cx="1200" cy="144"/>
          </a:xfrm>
        </p:grpSpPr>
        <p:sp>
          <p:nvSpPr>
            <p:cNvPr id="154777" name="AutoShape 153"/>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8" name="AutoShape 154"/>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9" name="AutoShape 155"/>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0" name="AutoShape 156"/>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81" name="Group 157"/>
          <p:cNvGrpSpPr/>
          <p:nvPr/>
        </p:nvGrpSpPr>
        <p:grpSpPr bwMode="auto">
          <a:xfrm>
            <a:off x="7243465" y="6051550"/>
            <a:ext cx="2063750" cy="228600"/>
            <a:chOff x="768" y="2544"/>
            <a:chExt cx="1200" cy="144"/>
          </a:xfrm>
        </p:grpSpPr>
        <p:sp>
          <p:nvSpPr>
            <p:cNvPr id="154782" name="AutoShape 15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3" name="AutoShape 15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4" name="AutoShape 16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5" name="AutoShape 16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786" name="AutoShape 162"/>
          <p:cNvSpPr>
            <a:spLocks noChangeArrowheads="1"/>
          </p:cNvSpPr>
          <p:nvPr/>
        </p:nvSpPr>
        <p:spPr bwMode="auto">
          <a:xfrm>
            <a:off x="4189115"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7" name="AutoShape 163"/>
          <p:cNvSpPr>
            <a:spLocks noChangeArrowheads="1"/>
          </p:cNvSpPr>
          <p:nvPr/>
        </p:nvSpPr>
        <p:spPr bwMode="auto">
          <a:xfrm>
            <a:off x="4890790"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8" name="AutoShape 164"/>
          <p:cNvSpPr>
            <a:spLocks noChangeArrowheads="1"/>
          </p:cNvSpPr>
          <p:nvPr/>
        </p:nvSpPr>
        <p:spPr bwMode="auto">
          <a:xfrm>
            <a:off x="5592465"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9" name="AutoShape 165"/>
          <p:cNvSpPr>
            <a:spLocks noChangeArrowheads="1"/>
          </p:cNvSpPr>
          <p:nvPr/>
        </p:nvSpPr>
        <p:spPr bwMode="auto">
          <a:xfrm>
            <a:off x="1382415" y="5746750"/>
            <a:ext cx="2063750" cy="304800"/>
          </a:xfrm>
          <a:prstGeom prst="rightArrow">
            <a:avLst>
              <a:gd name="adj1" fmla="val 58333"/>
              <a:gd name="adj2" fmla="val 109375"/>
            </a:avLst>
          </a:prstGeom>
          <a:solidFill>
            <a:srgbClr val="969696"/>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0" name="AutoShape 166"/>
          <p:cNvSpPr>
            <a:spLocks noChangeArrowheads="1"/>
          </p:cNvSpPr>
          <p:nvPr/>
        </p:nvSpPr>
        <p:spPr bwMode="auto">
          <a:xfrm>
            <a:off x="72434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1" name="AutoShape 167"/>
          <p:cNvSpPr>
            <a:spLocks noChangeArrowheads="1"/>
          </p:cNvSpPr>
          <p:nvPr/>
        </p:nvSpPr>
        <p:spPr bwMode="auto">
          <a:xfrm>
            <a:off x="79038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2" name="AutoShape 168"/>
          <p:cNvSpPr>
            <a:spLocks noChangeArrowheads="1"/>
          </p:cNvSpPr>
          <p:nvPr/>
        </p:nvSpPr>
        <p:spPr bwMode="auto">
          <a:xfrm>
            <a:off x="85642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3" name="Text Box 169"/>
          <p:cNvSpPr txBox="1">
            <a:spLocks noChangeArrowheads="1"/>
          </p:cNvSpPr>
          <p:nvPr/>
        </p:nvSpPr>
        <p:spPr bwMode="auto">
          <a:xfrm>
            <a:off x="562253" y="5613106"/>
            <a:ext cx="646331"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b="1" dirty="0" smtClean="0">
                <a:solidFill>
                  <a:srgbClr val="FF0000"/>
                </a:solidFill>
                <a:latin typeface="Times New Roman" panose="02020603050405020304" pitchFamily="18" charset="0"/>
              </a:rPr>
              <a:t>数据</a:t>
            </a:r>
            <a:endParaRPr kumimoji="1" lang="en-US" altLang="zh-CN" b="1" dirty="0" smtClean="0">
              <a:solidFill>
                <a:srgbClr val="FF0000"/>
              </a:solidFill>
              <a:latin typeface="Times New Roman" panose="02020603050405020304" pitchFamily="18" charset="0"/>
            </a:endParaRPr>
          </a:p>
          <a:p>
            <a:pPr algn="ctr">
              <a:lnSpc>
                <a:spcPct val="90000"/>
              </a:lnSpc>
            </a:pPr>
            <a:r>
              <a:rPr kumimoji="1" lang="zh-CN" altLang="en-US" b="1" dirty="0" smtClean="0">
                <a:solidFill>
                  <a:srgbClr val="FF0000"/>
                </a:solidFill>
                <a:latin typeface="Times New Roman" panose="02020603050405020304" pitchFamily="18" charset="0"/>
              </a:rPr>
              <a:t>传送</a:t>
            </a:r>
            <a:endParaRPr kumimoji="1" lang="zh-CN" altLang="en-US" b="1" dirty="0">
              <a:solidFill>
                <a:srgbClr val="FF0000"/>
              </a:solidFill>
              <a:latin typeface="Times New Roman" panose="02020603050405020304" pitchFamily="18" charset="0"/>
            </a:endParaRPr>
          </a:p>
          <a:p>
            <a:pPr algn="ctr">
              <a:lnSpc>
                <a:spcPct val="90000"/>
              </a:lnSpc>
            </a:pPr>
            <a:r>
              <a:rPr kumimoji="1" lang="zh-CN" altLang="en-US" b="1" dirty="0" smtClean="0">
                <a:solidFill>
                  <a:srgbClr val="FF0000"/>
                </a:solidFill>
                <a:latin typeface="Times New Roman" panose="02020603050405020304" pitchFamily="18" charset="0"/>
              </a:rPr>
              <a:t>特点</a:t>
            </a:r>
            <a:endParaRPr kumimoji="1" lang="zh-CN" altLang="en-US" b="1" dirty="0">
              <a:solidFill>
                <a:srgbClr val="FF0000"/>
              </a:solidFill>
              <a:latin typeface="Times New Roman" panose="02020603050405020304" pitchFamily="18" charset="0"/>
            </a:endParaRPr>
          </a:p>
        </p:txBody>
      </p:sp>
      <p:sp>
        <p:nvSpPr>
          <p:cNvPr id="154794" name="Text Box 170"/>
          <p:cNvSpPr txBox="1">
            <a:spLocks noChangeArrowheads="1"/>
          </p:cNvSpPr>
          <p:nvPr/>
        </p:nvSpPr>
        <p:spPr bwMode="auto">
          <a:xfrm>
            <a:off x="1342860" y="5465764"/>
            <a:ext cx="1800493"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anose="02020603050405020304" pitchFamily="18" charset="0"/>
              </a:rPr>
              <a:t>比特流直达终点</a:t>
            </a:r>
            <a:endParaRPr kumimoji="1" lang="zh-CN" altLang="en-US" b="1">
              <a:solidFill>
                <a:srgbClr val="FF0000"/>
              </a:solidFill>
              <a:latin typeface="Times New Roman" panose="02020603050405020304" pitchFamily="18" charset="0"/>
            </a:endParaRPr>
          </a:p>
        </p:txBody>
      </p:sp>
      <p:sp>
        <p:nvSpPr>
          <p:cNvPr id="154795" name="Text Box 171"/>
          <p:cNvSpPr txBox="1">
            <a:spLocks noChangeArrowheads="1"/>
          </p:cNvSpPr>
          <p:nvPr/>
        </p:nvSpPr>
        <p:spPr bwMode="auto">
          <a:xfrm>
            <a:off x="4189115"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dirty="0">
                <a:solidFill>
                  <a:srgbClr val="FF0000"/>
                </a:solidFill>
                <a:latin typeface="Times New Roman" panose="02020603050405020304" pitchFamily="18" charset="0"/>
              </a:rPr>
              <a:t>报文</a:t>
            </a:r>
            <a:endParaRPr kumimoji="1" lang="zh-CN" altLang="en-US" b="1" dirty="0">
              <a:solidFill>
                <a:srgbClr val="FF0000"/>
              </a:solidFill>
              <a:latin typeface="Times New Roman" panose="02020603050405020304" pitchFamily="18" charset="0"/>
            </a:endParaRPr>
          </a:p>
        </p:txBody>
      </p:sp>
      <p:sp>
        <p:nvSpPr>
          <p:cNvPr id="154796" name="Text Box 172"/>
          <p:cNvSpPr txBox="1">
            <a:spLocks noChangeArrowheads="1"/>
          </p:cNvSpPr>
          <p:nvPr/>
        </p:nvSpPr>
        <p:spPr bwMode="auto">
          <a:xfrm>
            <a:off x="4901109"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anose="02020603050405020304" pitchFamily="18" charset="0"/>
              </a:rPr>
              <a:t>报文</a:t>
            </a:r>
            <a:endParaRPr kumimoji="1" lang="zh-CN" altLang="en-US" b="1">
              <a:solidFill>
                <a:srgbClr val="FF0000"/>
              </a:solidFill>
              <a:latin typeface="Times New Roman" panose="02020603050405020304" pitchFamily="18" charset="0"/>
            </a:endParaRPr>
          </a:p>
        </p:txBody>
      </p:sp>
      <p:sp>
        <p:nvSpPr>
          <p:cNvPr id="154797" name="Text Box 173"/>
          <p:cNvSpPr txBox="1">
            <a:spLocks noChangeArrowheads="1"/>
          </p:cNvSpPr>
          <p:nvPr/>
        </p:nvSpPr>
        <p:spPr bwMode="auto">
          <a:xfrm>
            <a:off x="5613102"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anose="02020603050405020304" pitchFamily="18" charset="0"/>
              </a:rPr>
              <a:t>报文</a:t>
            </a:r>
            <a:endParaRPr kumimoji="1" lang="zh-CN" altLang="en-US" b="1">
              <a:solidFill>
                <a:srgbClr val="FF0000"/>
              </a:solidFill>
              <a:latin typeface="Times New Roman" panose="02020603050405020304" pitchFamily="18" charset="0"/>
            </a:endParaRPr>
          </a:p>
        </p:txBody>
      </p:sp>
      <p:sp>
        <p:nvSpPr>
          <p:cNvPr id="154798" name="Text Box 174"/>
          <p:cNvSpPr txBox="1">
            <a:spLocks noChangeArrowheads="1"/>
          </p:cNvSpPr>
          <p:nvPr/>
        </p:nvSpPr>
        <p:spPr bwMode="auto">
          <a:xfrm>
            <a:off x="7243465"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anose="02020603050405020304" pitchFamily="18" charset="0"/>
              </a:rPr>
              <a:t>分组</a:t>
            </a:r>
            <a:endParaRPr kumimoji="1" lang="zh-CN" altLang="en-US" b="1">
              <a:solidFill>
                <a:srgbClr val="FF0000"/>
              </a:solidFill>
              <a:latin typeface="Times New Roman" panose="02020603050405020304" pitchFamily="18" charset="0"/>
            </a:endParaRPr>
          </a:p>
        </p:txBody>
      </p:sp>
      <p:sp>
        <p:nvSpPr>
          <p:cNvPr id="154799" name="Text Box 175"/>
          <p:cNvSpPr txBox="1">
            <a:spLocks noChangeArrowheads="1"/>
          </p:cNvSpPr>
          <p:nvPr/>
        </p:nvSpPr>
        <p:spPr bwMode="auto">
          <a:xfrm>
            <a:off x="7914184"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anose="02020603050405020304" pitchFamily="18" charset="0"/>
              </a:rPr>
              <a:t>分组</a:t>
            </a:r>
            <a:endParaRPr kumimoji="1" lang="zh-CN" altLang="en-US" b="1">
              <a:solidFill>
                <a:srgbClr val="FF0000"/>
              </a:solidFill>
              <a:latin typeface="Times New Roman" panose="02020603050405020304" pitchFamily="18" charset="0"/>
            </a:endParaRPr>
          </a:p>
        </p:txBody>
      </p:sp>
      <p:sp>
        <p:nvSpPr>
          <p:cNvPr id="154800" name="Text Box 176"/>
          <p:cNvSpPr txBox="1">
            <a:spLocks noChangeArrowheads="1"/>
          </p:cNvSpPr>
          <p:nvPr/>
        </p:nvSpPr>
        <p:spPr bwMode="auto">
          <a:xfrm>
            <a:off x="8584902"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anose="02020603050405020304" pitchFamily="18" charset="0"/>
              </a:rPr>
              <a:t>分组</a:t>
            </a:r>
            <a:endParaRPr kumimoji="1" lang="zh-CN" altLang="en-US" b="1">
              <a:solidFill>
                <a:srgbClr val="FF0000"/>
              </a:solidFill>
              <a:latin typeface="Times New Roman" panose="02020603050405020304" pitchFamily="18" charset="0"/>
            </a:endParaRPr>
          </a:p>
        </p:txBody>
      </p:sp>
      <p:sp>
        <p:nvSpPr>
          <p:cNvPr id="154801" name="Text Box 177"/>
          <p:cNvSpPr txBox="1">
            <a:spLocks noChangeArrowheads="1"/>
          </p:cNvSpPr>
          <p:nvPr/>
        </p:nvSpPr>
        <p:spPr bwMode="auto">
          <a:xfrm>
            <a:off x="4569189"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dirty="0">
                <a:latin typeface="Times New Roman" panose="02020603050405020304" pitchFamily="18" charset="0"/>
              </a:rPr>
              <a:t>存储</a:t>
            </a:r>
            <a:endParaRPr kumimoji="1" lang="zh-CN" altLang="en-US" sz="1600" b="1" dirty="0">
              <a:latin typeface="Times New Roman" panose="02020603050405020304" pitchFamily="18" charset="0"/>
            </a:endParaRPr>
          </a:p>
          <a:p>
            <a:pPr>
              <a:lnSpc>
                <a:spcPct val="90000"/>
              </a:lnSpc>
            </a:pPr>
            <a:r>
              <a:rPr kumimoji="1" lang="zh-CN" altLang="en-US" sz="1600" b="1" dirty="0">
                <a:latin typeface="Times New Roman" panose="02020603050405020304" pitchFamily="18" charset="0"/>
              </a:rPr>
              <a:t>转发</a:t>
            </a:r>
            <a:endParaRPr kumimoji="1" lang="zh-CN" altLang="en-US" sz="1600" b="1" dirty="0">
              <a:latin typeface="Times New Roman" panose="02020603050405020304" pitchFamily="18" charset="0"/>
            </a:endParaRPr>
          </a:p>
        </p:txBody>
      </p:sp>
      <p:sp>
        <p:nvSpPr>
          <p:cNvPr id="154802" name="Text Box 178"/>
          <p:cNvSpPr txBox="1">
            <a:spLocks noChangeArrowheads="1"/>
          </p:cNvSpPr>
          <p:nvPr/>
        </p:nvSpPr>
        <p:spPr bwMode="auto">
          <a:xfrm>
            <a:off x="5200352"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anose="02020603050405020304" pitchFamily="18" charset="0"/>
              </a:rPr>
              <a:t>存储</a:t>
            </a:r>
            <a:endParaRPr kumimoji="1" lang="zh-CN" altLang="en-US" sz="1600" b="1">
              <a:latin typeface="Times New Roman" panose="02020603050405020304" pitchFamily="18" charset="0"/>
            </a:endParaRPr>
          </a:p>
          <a:p>
            <a:pPr>
              <a:lnSpc>
                <a:spcPct val="90000"/>
              </a:lnSpc>
            </a:pPr>
            <a:r>
              <a:rPr kumimoji="1" lang="zh-CN" altLang="en-US" sz="1600" b="1">
                <a:latin typeface="Times New Roman" panose="02020603050405020304" pitchFamily="18" charset="0"/>
              </a:rPr>
              <a:t>转发</a:t>
            </a:r>
            <a:endParaRPr kumimoji="1" lang="zh-CN" altLang="en-US" sz="1600" b="1">
              <a:latin typeface="Times New Roman" panose="02020603050405020304" pitchFamily="18" charset="0"/>
            </a:endParaRPr>
          </a:p>
        </p:txBody>
      </p:sp>
      <p:sp>
        <p:nvSpPr>
          <p:cNvPr id="154803" name="Text Box 179"/>
          <p:cNvSpPr txBox="1">
            <a:spLocks noChangeArrowheads="1"/>
          </p:cNvSpPr>
          <p:nvPr/>
        </p:nvSpPr>
        <p:spPr bwMode="auto">
          <a:xfrm>
            <a:off x="7642456" y="62674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anose="02020603050405020304" pitchFamily="18" charset="0"/>
              </a:rPr>
              <a:t>存储</a:t>
            </a:r>
            <a:endParaRPr kumimoji="1" lang="zh-CN" altLang="en-US" sz="1600" b="1">
              <a:latin typeface="Times New Roman" panose="02020603050405020304" pitchFamily="18" charset="0"/>
            </a:endParaRPr>
          </a:p>
          <a:p>
            <a:pPr>
              <a:lnSpc>
                <a:spcPct val="90000"/>
              </a:lnSpc>
            </a:pPr>
            <a:r>
              <a:rPr kumimoji="1" lang="zh-CN" altLang="en-US" sz="1600" b="1">
                <a:latin typeface="Times New Roman" panose="02020603050405020304" pitchFamily="18" charset="0"/>
              </a:rPr>
              <a:t>转发</a:t>
            </a:r>
            <a:endParaRPr kumimoji="1" lang="zh-CN" altLang="en-US" sz="1600" b="1">
              <a:latin typeface="Times New Roman" panose="02020603050405020304" pitchFamily="18" charset="0"/>
            </a:endParaRPr>
          </a:p>
        </p:txBody>
      </p:sp>
      <p:sp>
        <p:nvSpPr>
          <p:cNvPr id="154804" name="Text Box 180"/>
          <p:cNvSpPr txBox="1">
            <a:spLocks noChangeArrowheads="1"/>
          </p:cNvSpPr>
          <p:nvPr/>
        </p:nvSpPr>
        <p:spPr bwMode="auto">
          <a:xfrm>
            <a:off x="8254702"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anose="02020603050405020304" pitchFamily="18" charset="0"/>
              </a:rPr>
              <a:t>存储</a:t>
            </a:r>
            <a:endParaRPr kumimoji="1" lang="zh-CN" altLang="en-US" sz="1600" b="1">
              <a:latin typeface="Times New Roman" panose="02020603050405020304" pitchFamily="18" charset="0"/>
            </a:endParaRPr>
          </a:p>
          <a:p>
            <a:pPr>
              <a:lnSpc>
                <a:spcPct val="90000"/>
              </a:lnSpc>
            </a:pPr>
            <a:r>
              <a:rPr kumimoji="1" lang="zh-CN" altLang="en-US" sz="1600" b="1">
                <a:latin typeface="Times New Roman" panose="02020603050405020304" pitchFamily="18" charset="0"/>
              </a:rPr>
              <a:t>转发</a:t>
            </a:r>
            <a:endParaRPr kumimoji="1" lang="zh-CN" altLang="en-US" sz="16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4746"/>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54703"/>
                                        </p:tgtEl>
                                        <p:attrNameLst>
                                          <p:attrName>style.visibility</p:attrName>
                                        </p:attrNameLst>
                                      </p:cBhvr>
                                      <p:to>
                                        <p:strVal val="visible"/>
                                      </p:to>
                                    </p:set>
                                    <p:animEffect transition="in" filter="wipe(left)">
                                      <p:cBhvr>
                                        <p:cTn id="10" dur="500"/>
                                        <p:tgtEl>
                                          <p:spTgt spid="15470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54704"/>
                                        </p:tgtEl>
                                        <p:attrNameLst>
                                          <p:attrName>style.visibility</p:attrName>
                                        </p:attrNameLst>
                                      </p:cBhvr>
                                      <p:to>
                                        <p:strVal val="visible"/>
                                      </p:to>
                                    </p:set>
                                    <p:animEffect transition="in" filter="wipe(left)">
                                      <p:cBhvr>
                                        <p:cTn id="14" dur="500"/>
                                        <p:tgtEl>
                                          <p:spTgt spid="154704"/>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4705"/>
                                        </p:tgtEl>
                                        <p:attrNameLst>
                                          <p:attrName>style.visibility</p:attrName>
                                        </p:attrNameLst>
                                      </p:cBhvr>
                                      <p:to>
                                        <p:strVal val="visible"/>
                                      </p:to>
                                    </p:set>
                                    <p:animEffect transition="in" filter="wipe(left)">
                                      <p:cBhvr>
                                        <p:cTn id="18" dur="500"/>
                                        <p:tgtEl>
                                          <p:spTgt spid="154705"/>
                                        </p:tgtEl>
                                      </p:cBhvr>
                                    </p:animEffect>
                                  </p:childTnLst>
                                </p:cTn>
                              </p:par>
                            </p:childTnLst>
                          </p:cTn>
                        </p:par>
                        <p:par>
                          <p:cTn id="19" fill="hold">
                            <p:stCondLst>
                              <p:cond delay="1500"/>
                            </p:stCondLst>
                            <p:childTnLst>
                              <p:par>
                                <p:cTn id="20" presetID="22" presetClass="entr" presetSubtype="2" fill="hold" grpId="0" nodeType="afterEffect">
                                  <p:stCondLst>
                                    <p:cond delay="0"/>
                                  </p:stCondLst>
                                  <p:childTnLst>
                                    <p:set>
                                      <p:cBhvr>
                                        <p:cTn id="21" dur="1" fill="hold">
                                          <p:stCondLst>
                                            <p:cond delay="0"/>
                                          </p:stCondLst>
                                        </p:cTn>
                                        <p:tgtEl>
                                          <p:spTgt spid="154706"/>
                                        </p:tgtEl>
                                        <p:attrNameLst>
                                          <p:attrName>style.visibility</p:attrName>
                                        </p:attrNameLst>
                                      </p:cBhvr>
                                      <p:to>
                                        <p:strVal val="visible"/>
                                      </p:to>
                                    </p:set>
                                    <p:animEffect transition="in" filter="wipe(right)">
                                      <p:cBhvr>
                                        <p:cTn id="22" dur="500"/>
                                        <p:tgtEl>
                                          <p:spTgt spid="154706"/>
                                        </p:tgtEl>
                                      </p:cBhvr>
                                    </p:animEffect>
                                  </p:childTnLst>
                                </p:cTn>
                              </p:par>
                            </p:childTnLst>
                          </p:cTn>
                        </p:par>
                        <p:par>
                          <p:cTn id="23" fill="hold">
                            <p:stCondLst>
                              <p:cond delay="2000"/>
                            </p:stCondLst>
                            <p:childTnLst>
                              <p:par>
                                <p:cTn id="24" presetID="1" presetClass="entr" presetSubtype="0" fill="hold" nodeType="afterEffect">
                                  <p:stCondLst>
                                    <p:cond delay="500"/>
                                  </p:stCondLst>
                                  <p:childTnLst>
                                    <p:set>
                                      <p:cBhvr>
                                        <p:cTn id="25" dur="1" fill="hold">
                                          <p:stCondLst>
                                            <p:cond delay="0"/>
                                          </p:stCondLst>
                                        </p:cTn>
                                        <p:tgtEl>
                                          <p:spTgt spid="154747"/>
                                        </p:tgtEl>
                                        <p:attrNameLst>
                                          <p:attrName>style.visibility</p:attrName>
                                        </p:attrNameLst>
                                      </p:cBhvr>
                                      <p:to>
                                        <p:strVal val="visible"/>
                                      </p:to>
                                    </p:set>
                                  </p:childTnLst>
                                </p:cTn>
                              </p:par>
                            </p:childTnLst>
                          </p:cTn>
                        </p:par>
                        <p:par>
                          <p:cTn id="26" fill="hold">
                            <p:stCondLst>
                              <p:cond delay="2500"/>
                            </p:stCondLst>
                            <p:childTnLst>
                              <p:par>
                                <p:cTn id="27" presetID="22" presetClass="entr" presetSubtype="8" fill="hold" nodeType="afterEffect">
                                  <p:stCondLst>
                                    <p:cond delay="0"/>
                                  </p:stCondLst>
                                  <p:childTnLst>
                                    <p:set>
                                      <p:cBhvr>
                                        <p:cTn id="28" dur="1" fill="hold">
                                          <p:stCondLst>
                                            <p:cond delay="0"/>
                                          </p:stCondLst>
                                        </p:cTn>
                                        <p:tgtEl>
                                          <p:spTgt spid="154749"/>
                                        </p:tgtEl>
                                        <p:attrNameLst>
                                          <p:attrName>style.visibility</p:attrName>
                                        </p:attrNameLst>
                                      </p:cBhvr>
                                      <p:to>
                                        <p:strVal val="visible"/>
                                      </p:to>
                                    </p:set>
                                    <p:animEffect transition="in" filter="wipe(left)">
                                      <p:cBhvr>
                                        <p:cTn id="29" dur="500"/>
                                        <p:tgtEl>
                                          <p:spTgt spid="154749"/>
                                        </p:tgtEl>
                                      </p:cBhvr>
                                    </p:animEffect>
                                  </p:childTnLst>
                                </p:cTn>
                              </p:par>
                            </p:childTnLst>
                          </p:cTn>
                        </p:par>
                        <p:par>
                          <p:cTn id="30" fill="hold">
                            <p:stCondLst>
                              <p:cond delay="3000"/>
                            </p:stCondLst>
                            <p:childTnLst>
                              <p:par>
                                <p:cTn id="31" presetID="1" presetClass="entr" presetSubtype="0" fill="hold" nodeType="afterEffect">
                                  <p:stCondLst>
                                    <p:cond delay="500"/>
                                  </p:stCondLst>
                                  <p:childTnLst>
                                    <p:set>
                                      <p:cBhvr>
                                        <p:cTn id="32" dur="1" fill="hold">
                                          <p:stCondLst>
                                            <p:cond delay="0"/>
                                          </p:stCondLst>
                                        </p:cTn>
                                        <p:tgtEl>
                                          <p:spTgt spid="154748"/>
                                        </p:tgtEl>
                                        <p:attrNameLst>
                                          <p:attrName>style.visibility</p:attrName>
                                        </p:attrNameLst>
                                      </p:cBhvr>
                                      <p:to>
                                        <p:strVal val="visible"/>
                                      </p:to>
                                    </p:se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154740"/>
                                        </p:tgtEl>
                                        <p:attrNameLst>
                                          <p:attrName>style.visibility</p:attrName>
                                        </p:attrNameLst>
                                      </p:cBhvr>
                                      <p:to>
                                        <p:strVal val="visible"/>
                                      </p:to>
                                    </p:set>
                                    <p:animEffect transition="in" filter="wipe(left)">
                                      <p:cBhvr>
                                        <p:cTn id="36" dur="500"/>
                                        <p:tgtEl>
                                          <p:spTgt spid="154740"/>
                                        </p:tgtEl>
                                      </p:cBhvr>
                                    </p:animEffect>
                                  </p:childTnLst>
                                </p:cTn>
                              </p:par>
                            </p:childTnLst>
                          </p:cTn>
                        </p:par>
                        <p:par>
                          <p:cTn id="37" fill="hold">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154741"/>
                                        </p:tgtEl>
                                        <p:attrNameLst>
                                          <p:attrName>style.visibility</p:attrName>
                                        </p:attrNameLst>
                                      </p:cBhvr>
                                      <p:to>
                                        <p:strVal val="visible"/>
                                      </p:to>
                                    </p:set>
                                    <p:animEffect transition="in" filter="wipe(left)">
                                      <p:cBhvr>
                                        <p:cTn id="40" dur="500"/>
                                        <p:tgtEl>
                                          <p:spTgt spid="154741"/>
                                        </p:tgtEl>
                                      </p:cBhvr>
                                    </p:animEffect>
                                  </p:childTnLst>
                                </p:cTn>
                              </p:par>
                            </p:childTnLst>
                          </p:cTn>
                        </p:par>
                        <p:par>
                          <p:cTn id="41" fill="hold">
                            <p:stCondLst>
                              <p:cond delay="4500"/>
                            </p:stCondLst>
                            <p:childTnLst>
                              <p:par>
                                <p:cTn id="42" presetID="22" presetClass="entr" presetSubtype="8" fill="hold" grpId="0" nodeType="afterEffect">
                                  <p:stCondLst>
                                    <p:cond delay="0"/>
                                  </p:stCondLst>
                                  <p:childTnLst>
                                    <p:set>
                                      <p:cBhvr>
                                        <p:cTn id="43" dur="1" fill="hold">
                                          <p:stCondLst>
                                            <p:cond delay="0"/>
                                          </p:stCondLst>
                                        </p:cTn>
                                        <p:tgtEl>
                                          <p:spTgt spid="154742"/>
                                        </p:tgtEl>
                                        <p:attrNameLst>
                                          <p:attrName>style.visibility</p:attrName>
                                        </p:attrNameLst>
                                      </p:cBhvr>
                                      <p:to>
                                        <p:strVal val="visible"/>
                                      </p:to>
                                    </p:set>
                                    <p:animEffect transition="in" filter="wipe(left)">
                                      <p:cBhvr>
                                        <p:cTn id="44" dur="500"/>
                                        <p:tgtEl>
                                          <p:spTgt spid="154742"/>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4711"/>
                                        </p:tgtEl>
                                        <p:attrNameLst>
                                          <p:attrName>style.visibility</p:attrName>
                                        </p:attrNameLst>
                                      </p:cBhvr>
                                      <p:to>
                                        <p:strVal val="visible"/>
                                      </p:to>
                                    </p:set>
                                  </p:childTnLst>
                                </p:cTn>
                              </p:par>
                            </p:childTnLst>
                          </p:cTn>
                        </p:par>
                        <p:par>
                          <p:cTn id="49" fill="hold">
                            <p:stCondLst>
                              <p:cond delay="0"/>
                            </p:stCondLst>
                            <p:childTnLst>
                              <p:par>
                                <p:cTn id="50" presetID="22" presetClass="entr" presetSubtype="8" fill="hold" nodeType="afterEffect">
                                  <p:stCondLst>
                                    <p:cond delay="0"/>
                                  </p:stCondLst>
                                  <p:childTnLst>
                                    <p:set>
                                      <p:cBhvr>
                                        <p:cTn id="51" dur="1" fill="hold">
                                          <p:stCondLst>
                                            <p:cond delay="0"/>
                                          </p:stCondLst>
                                        </p:cTn>
                                        <p:tgtEl>
                                          <p:spTgt spid="154750"/>
                                        </p:tgtEl>
                                        <p:attrNameLst>
                                          <p:attrName>style.visibility</p:attrName>
                                        </p:attrNameLst>
                                      </p:cBhvr>
                                      <p:to>
                                        <p:strVal val="visible"/>
                                      </p:to>
                                    </p:set>
                                    <p:animEffect transition="in" filter="wipe(left)">
                                      <p:cBhvr>
                                        <p:cTn id="52" dur="2000"/>
                                        <p:tgtEl>
                                          <p:spTgt spid="154750"/>
                                        </p:tgtEl>
                                      </p:cBhvr>
                                    </p:animEffect>
                                  </p:childTnLst>
                                </p:cTn>
                              </p:par>
                            </p:childTnLst>
                          </p:cTn>
                        </p:par>
                        <p:par>
                          <p:cTn id="53" fill="hold">
                            <p:stCondLst>
                              <p:cond delay="2000"/>
                            </p:stCondLst>
                            <p:childTnLst>
                              <p:par>
                                <p:cTn id="54" presetID="22" presetClass="entr" presetSubtype="8" fill="hold" nodeType="afterEffect">
                                  <p:stCondLst>
                                    <p:cond delay="1000"/>
                                  </p:stCondLst>
                                  <p:childTnLst>
                                    <p:set>
                                      <p:cBhvr>
                                        <p:cTn id="55" dur="1" fill="hold">
                                          <p:stCondLst>
                                            <p:cond delay="0"/>
                                          </p:stCondLst>
                                        </p:cTn>
                                        <p:tgtEl>
                                          <p:spTgt spid="154751"/>
                                        </p:tgtEl>
                                        <p:attrNameLst>
                                          <p:attrName>style.visibility</p:attrName>
                                        </p:attrNameLst>
                                      </p:cBhvr>
                                      <p:to>
                                        <p:strVal val="visible"/>
                                      </p:to>
                                    </p:set>
                                    <p:animEffect transition="in" filter="wipe(left)">
                                      <p:cBhvr>
                                        <p:cTn id="56" dur="2000"/>
                                        <p:tgtEl>
                                          <p:spTgt spid="154751"/>
                                        </p:tgtEl>
                                      </p:cBhvr>
                                    </p:animEffect>
                                  </p:childTnLst>
                                </p:cTn>
                              </p:par>
                            </p:childTnLst>
                          </p:cTn>
                        </p:par>
                        <p:par>
                          <p:cTn id="57" fill="hold">
                            <p:stCondLst>
                              <p:cond delay="5000"/>
                            </p:stCondLst>
                            <p:childTnLst>
                              <p:par>
                                <p:cTn id="58" presetID="22" presetClass="entr" presetSubtype="8" fill="hold" nodeType="afterEffect">
                                  <p:stCondLst>
                                    <p:cond delay="1000"/>
                                  </p:stCondLst>
                                  <p:childTnLst>
                                    <p:set>
                                      <p:cBhvr>
                                        <p:cTn id="59" dur="1" fill="hold">
                                          <p:stCondLst>
                                            <p:cond delay="0"/>
                                          </p:stCondLst>
                                        </p:cTn>
                                        <p:tgtEl>
                                          <p:spTgt spid="154752"/>
                                        </p:tgtEl>
                                        <p:attrNameLst>
                                          <p:attrName>style.visibility</p:attrName>
                                        </p:attrNameLst>
                                      </p:cBhvr>
                                      <p:to>
                                        <p:strVal val="visible"/>
                                      </p:to>
                                    </p:set>
                                    <p:animEffect transition="in" filter="wipe(left)">
                                      <p:cBhvr>
                                        <p:cTn id="60" dur="2000"/>
                                        <p:tgtEl>
                                          <p:spTgt spid="154752"/>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54713"/>
                                        </p:tgtEl>
                                        <p:attrNameLst>
                                          <p:attrName>style.visibility</p:attrName>
                                        </p:attrNameLst>
                                      </p:cBhvr>
                                      <p:to>
                                        <p:strVal val="visible"/>
                                      </p:to>
                                    </p:set>
                                  </p:childTnLst>
                                </p:cTn>
                              </p:par>
                            </p:childTnLst>
                          </p:cTn>
                        </p:par>
                        <p:par>
                          <p:cTn id="65" fill="hold">
                            <p:stCondLst>
                              <p:cond delay="0"/>
                            </p:stCondLst>
                            <p:childTnLst>
                              <p:par>
                                <p:cTn id="66" presetID="22" presetClass="entr" presetSubtype="8" fill="hold" nodeType="afterEffect">
                                  <p:stCondLst>
                                    <p:cond delay="0"/>
                                  </p:stCondLst>
                                  <p:childTnLst>
                                    <p:set>
                                      <p:cBhvr>
                                        <p:cTn id="67" dur="1" fill="hold">
                                          <p:stCondLst>
                                            <p:cond delay="0"/>
                                          </p:stCondLst>
                                        </p:cTn>
                                        <p:tgtEl>
                                          <p:spTgt spid="154754"/>
                                        </p:tgtEl>
                                        <p:attrNameLst>
                                          <p:attrName>style.visibility</p:attrName>
                                        </p:attrNameLst>
                                      </p:cBhvr>
                                      <p:to>
                                        <p:strVal val="visible"/>
                                      </p:to>
                                    </p:set>
                                    <p:animEffect transition="in" filter="wipe(left)">
                                      <p:cBhvr>
                                        <p:cTn id="68" dur="500"/>
                                        <p:tgtEl>
                                          <p:spTgt spid="154754"/>
                                        </p:tgtEl>
                                      </p:cBhvr>
                                    </p:animEffect>
                                  </p:childTnLst>
                                </p:cTn>
                              </p:par>
                            </p:childTnLst>
                          </p:cTn>
                        </p:par>
                        <p:par>
                          <p:cTn id="69" fill="hold">
                            <p:stCondLst>
                              <p:cond delay="500"/>
                            </p:stCondLst>
                            <p:childTnLst>
                              <p:par>
                                <p:cTn id="70" presetID="22" presetClass="entr" presetSubtype="8" fill="hold" nodeType="afterEffect">
                                  <p:stCondLst>
                                    <p:cond delay="0"/>
                                  </p:stCondLst>
                                  <p:childTnLst>
                                    <p:set>
                                      <p:cBhvr>
                                        <p:cTn id="71" dur="1" fill="hold">
                                          <p:stCondLst>
                                            <p:cond delay="0"/>
                                          </p:stCondLst>
                                        </p:cTn>
                                        <p:tgtEl>
                                          <p:spTgt spid="154755"/>
                                        </p:tgtEl>
                                        <p:attrNameLst>
                                          <p:attrName>style.visibility</p:attrName>
                                        </p:attrNameLst>
                                      </p:cBhvr>
                                      <p:to>
                                        <p:strVal val="visible"/>
                                      </p:to>
                                    </p:set>
                                    <p:animEffect transition="in" filter="wipe(left)">
                                      <p:cBhvr>
                                        <p:cTn id="72" dur="500"/>
                                        <p:tgtEl>
                                          <p:spTgt spid="154755"/>
                                        </p:tgtEl>
                                      </p:cBhvr>
                                    </p:animEffect>
                                  </p:childTnLst>
                                </p:cTn>
                              </p:par>
                              <p:par>
                                <p:cTn id="73" presetID="22" presetClass="entr" presetSubtype="8" fill="hold" nodeType="withEffect">
                                  <p:stCondLst>
                                    <p:cond delay="0"/>
                                  </p:stCondLst>
                                  <p:childTnLst>
                                    <p:set>
                                      <p:cBhvr>
                                        <p:cTn id="74" dur="1" fill="hold">
                                          <p:stCondLst>
                                            <p:cond delay="0"/>
                                          </p:stCondLst>
                                        </p:cTn>
                                        <p:tgtEl>
                                          <p:spTgt spid="154758"/>
                                        </p:tgtEl>
                                        <p:attrNameLst>
                                          <p:attrName>style.visibility</p:attrName>
                                        </p:attrNameLst>
                                      </p:cBhvr>
                                      <p:to>
                                        <p:strVal val="visible"/>
                                      </p:to>
                                    </p:set>
                                    <p:animEffect transition="in" filter="wipe(left)">
                                      <p:cBhvr>
                                        <p:cTn id="75" dur="500"/>
                                        <p:tgtEl>
                                          <p:spTgt spid="154758"/>
                                        </p:tgtEl>
                                      </p:cBhvr>
                                    </p:animEffect>
                                  </p:childTnLst>
                                </p:cTn>
                              </p:par>
                            </p:childTnLst>
                          </p:cTn>
                        </p:par>
                        <p:par>
                          <p:cTn id="76" fill="hold">
                            <p:stCondLst>
                              <p:cond delay="1000"/>
                            </p:stCondLst>
                            <p:childTnLst>
                              <p:par>
                                <p:cTn id="77" presetID="22" presetClass="entr" presetSubtype="8" fill="hold" nodeType="afterEffect">
                                  <p:stCondLst>
                                    <p:cond delay="0"/>
                                  </p:stCondLst>
                                  <p:childTnLst>
                                    <p:set>
                                      <p:cBhvr>
                                        <p:cTn id="78" dur="1" fill="hold">
                                          <p:stCondLst>
                                            <p:cond delay="0"/>
                                          </p:stCondLst>
                                        </p:cTn>
                                        <p:tgtEl>
                                          <p:spTgt spid="154756"/>
                                        </p:tgtEl>
                                        <p:attrNameLst>
                                          <p:attrName>style.visibility</p:attrName>
                                        </p:attrNameLst>
                                      </p:cBhvr>
                                      <p:to>
                                        <p:strVal val="visible"/>
                                      </p:to>
                                    </p:set>
                                    <p:animEffect transition="in" filter="wipe(left)">
                                      <p:cBhvr>
                                        <p:cTn id="79" dur="500"/>
                                        <p:tgtEl>
                                          <p:spTgt spid="154756"/>
                                        </p:tgtEl>
                                      </p:cBhvr>
                                    </p:animEffect>
                                  </p:childTnLst>
                                </p:cTn>
                              </p:par>
                              <p:par>
                                <p:cTn id="80" presetID="22" presetClass="entr" presetSubtype="8" fill="hold" nodeType="withEffect">
                                  <p:stCondLst>
                                    <p:cond delay="0"/>
                                  </p:stCondLst>
                                  <p:childTnLst>
                                    <p:set>
                                      <p:cBhvr>
                                        <p:cTn id="81" dur="1" fill="hold">
                                          <p:stCondLst>
                                            <p:cond delay="0"/>
                                          </p:stCondLst>
                                        </p:cTn>
                                        <p:tgtEl>
                                          <p:spTgt spid="154759"/>
                                        </p:tgtEl>
                                        <p:attrNameLst>
                                          <p:attrName>style.visibility</p:attrName>
                                        </p:attrNameLst>
                                      </p:cBhvr>
                                      <p:to>
                                        <p:strVal val="visible"/>
                                      </p:to>
                                    </p:set>
                                    <p:animEffect transition="in" filter="wipe(left)">
                                      <p:cBhvr>
                                        <p:cTn id="82" dur="500"/>
                                        <p:tgtEl>
                                          <p:spTgt spid="154759"/>
                                        </p:tgtEl>
                                      </p:cBhvr>
                                    </p:animEffect>
                                  </p:childTnLst>
                                </p:cTn>
                              </p:par>
                              <p:par>
                                <p:cTn id="83" presetID="22" presetClass="entr" presetSubtype="8" fill="hold" nodeType="withEffect">
                                  <p:stCondLst>
                                    <p:cond delay="0"/>
                                  </p:stCondLst>
                                  <p:childTnLst>
                                    <p:set>
                                      <p:cBhvr>
                                        <p:cTn id="84" dur="1" fill="hold">
                                          <p:stCondLst>
                                            <p:cond delay="0"/>
                                          </p:stCondLst>
                                        </p:cTn>
                                        <p:tgtEl>
                                          <p:spTgt spid="154763"/>
                                        </p:tgtEl>
                                        <p:attrNameLst>
                                          <p:attrName>style.visibility</p:attrName>
                                        </p:attrNameLst>
                                      </p:cBhvr>
                                      <p:to>
                                        <p:strVal val="visible"/>
                                      </p:to>
                                    </p:set>
                                    <p:animEffect transition="in" filter="wipe(left)">
                                      <p:cBhvr>
                                        <p:cTn id="85" dur="500"/>
                                        <p:tgtEl>
                                          <p:spTgt spid="154763"/>
                                        </p:tgtEl>
                                      </p:cBhvr>
                                    </p:animEffect>
                                  </p:childTnLst>
                                </p:cTn>
                              </p:par>
                            </p:childTnLst>
                          </p:cTn>
                        </p:par>
                        <p:par>
                          <p:cTn id="86" fill="hold">
                            <p:stCondLst>
                              <p:cond delay="1500"/>
                            </p:stCondLst>
                            <p:childTnLst>
                              <p:par>
                                <p:cTn id="87" presetID="22" presetClass="entr" presetSubtype="8" fill="hold" nodeType="afterEffect">
                                  <p:stCondLst>
                                    <p:cond delay="0"/>
                                  </p:stCondLst>
                                  <p:childTnLst>
                                    <p:set>
                                      <p:cBhvr>
                                        <p:cTn id="88" dur="1" fill="hold">
                                          <p:stCondLst>
                                            <p:cond delay="0"/>
                                          </p:stCondLst>
                                        </p:cTn>
                                        <p:tgtEl>
                                          <p:spTgt spid="154764"/>
                                        </p:tgtEl>
                                        <p:attrNameLst>
                                          <p:attrName>style.visibility</p:attrName>
                                        </p:attrNameLst>
                                      </p:cBhvr>
                                      <p:to>
                                        <p:strVal val="visible"/>
                                      </p:to>
                                    </p:set>
                                    <p:animEffect transition="in" filter="wipe(left)">
                                      <p:cBhvr>
                                        <p:cTn id="89" dur="500"/>
                                        <p:tgtEl>
                                          <p:spTgt spid="154764"/>
                                        </p:tgtEl>
                                      </p:cBhvr>
                                    </p:animEffect>
                                  </p:childTnLst>
                                </p:cTn>
                              </p:par>
                              <p:par>
                                <p:cTn id="90" presetID="22" presetClass="entr" presetSubtype="8" fill="hold" nodeType="withEffect">
                                  <p:stCondLst>
                                    <p:cond delay="0"/>
                                  </p:stCondLst>
                                  <p:childTnLst>
                                    <p:set>
                                      <p:cBhvr>
                                        <p:cTn id="91" dur="1" fill="hold">
                                          <p:stCondLst>
                                            <p:cond delay="0"/>
                                          </p:stCondLst>
                                        </p:cTn>
                                        <p:tgtEl>
                                          <p:spTgt spid="154760"/>
                                        </p:tgtEl>
                                        <p:attrNameLst>
                                          <p:attrName>style.visibility</p:attrName>
                                        </p:attrNameLst>
                                      </p:cBhvr>
                                      <p:to>
                                        <p:strVal val="visible"/>
                                      </p:to>
                                    </p:set>
                                    <p:animEffect transition="in" filter="wipe(left)">
                                      <p:cBhvr>
                                        <p:cTn id="92" dur="500"/>
                                        <p:tgtEl>
                                          <p:spTgt spid="154760"/>
                                        </p:tgtEl>
                                      </p:cBhvr>
                                    </p:animEffect>
                                  </p:childTnLst>
                                </p:cTn>
                              </p:par>
                              <p:par>
                                <p:cTn id="93" presetID="22" presetClass="entr" presetSubtype="8" fill="hold" nodeType="withEffect">
                                  <p:stCondLst>
                                    <p:cond delay="0"/>
                                  </p:stCondLst>
                                  <p:childTnLst>
                                    <p:set>
                                      <p:cBhvr>
                                        <p:cTn id="94" dur="1" fill="hold">
                                          <p:stCondLst>
                                            <p:cond delay="0"/>
                                          </p:stCondLst>
                                        </p:cTn>
                                        <p:tgtEl>
                                          <p:spTgt spid="154757"/>
                                        </p:tgtEl>
                                        <p:attrNameLst>
                                          <p:attrName>style.visibility</p:attrName>
                                        </p:attrNameLst>
                                      </p:cBhvr>
                                      <p:to>
                                        <p:strVal val="visible"/>
                                      </p:to>
                                    </p:set>
                                    <p:animEffect transition="in" filter="wipe(left)">
                                      <p:cBhvr>
                                        <p:cTn id="95" dur="500"/>
                                        <p:tgtEl>
                                          <p:spTgt spid="154757"/>
                                        </p:tgtEl>
                                      </p:cBhvr>
                                    </p:animEffect>
                                  </p:childTnLst>
                                </p:cTn>
                              </p:par>
                            </p:childTnLst>
                          </p:cTn>
                        </p:par>
                        <p:par>
                          <p:cTn id="96" fill="hold">
                            <p:stCondLst>
                              <p:cond delay="2000"/>
                            </p:stCondLst>
                            <p:childTnLst>
                              <p:par>
                                <p:cTn id="97" presetID="22" presetClass="entr" presetSubtype="8" fill="hold" nodeType="afterEffect">
                                  <p:stCondLst>
                                    <p:cond delay="0"/>
                                  </p:stCondLst>
                                  <p:childTnLst>
                                    <p:set>
                                      <p:cBhvr>
                                        <p:cTn id="98" dur="1" fill="hold">
                                          <p:stCondLst>
                                            <p:cond delay="0"/>
                                          </p:stCondLst>
                                        </p:cTn>
                                        <p:tgtEl>
                                          <p:spTgt spid="154761"/>
                                        </p:tgtEl>
                                        <p:attrNameLst>
                                          <p:attrName>style.visibility</p:attrName>
                                        </p:attrNameLst>
                                      </p:cBhvr>
                                      <p:to>
                                        <p:strVal val="visible"/>
                                      </p:to>
                                    </p:set>
                                    <p:animEffect transition="in" filter="wipe(left)">
                                      <p:cBhvr>
                                        <p:cTn id="99" dur="500"/>
                                        <p:tgtEl>
                                          <p:spTgt spid="154761"/>
                                        </p:tgtEl>
                                      </p:cBhvr>
                                    </p:animEffect>
                                  </p:childTnLst>
                                </p:cTn>
                              </p:par>
                              <p:par>
                                <p:cTn id="100" presetID="22" presetClass="entr" presetSubtype="8" fill="hold" nodeType="withEffect">
                                  <p:stCondLst>
                                    <p:cond delay="0"/>
                                  </p:stCondLst>
                                  <p:childTnLst>
                                    <p:set>
                                      <p:cBhvr>
                                        <p:cTn id="101" dur="1" fill="hold">
                                          <p:stCondLst>
                                            <p:cond delay="0"/>
                                          </p:stCondLst>
                                        </p:cTn>
                                        <p:tgtEl>
                                          <p:spTgt spid="154765"/>
                                        </p:tgtEl>
                                        <p:attrNameLst>
                                          <p:attrName>style.visibility</p:attrName>
                                        </p:attrNameLst>
                                      </p:cBhvr>
                                      <p:to>
                                        <p:strVal val="visible"/>
                                      </p:to>
                                    </p:set>
                                    <p:animEffect transition="in" filter="wipe(left)">
                                      <p:cBhvr>
                                        <p:cTn id="102" dur="500"/>
                                        <p:tgtEl>
                                          <p:spTgt spid="154765"/>
                                        </p:tgtEl>
                                      </p:cBhvr>
                                    </p:animEffect>
                                  </p:childTnLst>
                                </p:cTn>
                              </p:par>
                            </p:childTnLst>
                          </p:cTn>
                        </p:par>
                        <p:par>
                          <p:cTn id="103" fill="hold">
                            <p:stCondLst>
                              <p:cond delay="2500"/>
                            </p:stCondLst>
                            <p:childTnLst>
                              <p:par>
                                <p:cTn id="104" presetID="22" presetClass="entr" presetSubtype="8" fill="hold" nodeType="afterEffect">
                                  <p:stCondLst>
                                    <p:cond delay="0"/>
                                  </p:stCondLst>
                                  <p:childTnLst>
                                    <p:set>
                                      <p:cBhvr>
                                        <p:cTn id="105" dur="1" fill="hold">
                                          <p:stCondLst>
                                            <p:cond delay="0"/>
                                          </p:stCondLst>
                                        </p:cTn>
                                        <p:tgtEl>
                                          <p:spTgt spid="154766"/>
                                        </p:tgtEl>
                                        <p:attrNameLst>
                                          <p:attrName>style.visibility</p:attrName>
                                        </p:attrNameLst>
                                      </p:cBhvr>
                                      <p:to>
                                        <p:strVal val="visible"/>
                                      </p:to>
                                    </p:set>
                                    <p:animEffect transition="in" filter="wipe(left)">
                                      <p:cBhvr>
                                        <p:cTn id="106" dur="500"/>
                                        <p:tgtEl>
                                          <p:spTgt spid="154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703" grpId="0" animBg="1"/>
      <p:bldP spid="154704" grpId="0" animBg="1"/>
      <p:bldP spid="154705" grpId="0" animBg="1"/>
      <p:bldP spid="154706" grpId="0" animBg="1"/>
      <p:bldP spid="154711" grpId="0"/>
      <p:bldP spid="154713" grpId="0"/>
      <p:bldP spid="154740" grpId="0" animBg="1"/>
      <p:bldP spid="154741" grpId="0" animBg="1"/>
      <p:bldP spid="15474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三种交换的比较</a:t>
            </a:r>
            <a:endParaRPr lang="zh-CN" altLang="en-US" dirty="0"/>
          </a:p>
        </p:txBody>
      </p:sp>
      <p:sp>
        <p:nvSpPr>
          <p:cNvPr id="3" name="内容占位符 2"/>
          <p:cNvSpPr>
            <a:spLocks noGrp="1"/>
          </p:cNvSpPr>
          <p:nvPr>
            <p:ph idx="1"/>
          </p:nvPr>
        </p:nvSpPr>
        <p:spPr/>
        <p:txBody>
          <a:bodyPr/>
          <a:lstStyle/>
          <a:p>
            <a:r>
              <a:rPr lang="zh-CN" altLang="zh-CN" dirty="0"/>
              <a:t>若要连续传送大量的数据，且其传送时间远大于连接建立时间，则电路交换的传输速率较快</a:t>
            </a:r>
            <a:r>
              <a:rPr lang="zh-CN" altLang="zh-CN" dirty="0" smtClean="0"/>
              <a:t>。</a:t>
            </a:r>
            <a:endParaRPr lang="en-US" altLang="zh-CN" dirty="0" smtClean="0"/>
          </a:p>
          <a:p>
            <a:r>
              <a:rPr lang="zh-CN" altLang="zh-CN" dirty="0" smtClean="0"/>
              <a:t>报文交换</a:t>
            </a:r>
            <a:r>
              <a:rPr lang="zh-CN" altLang="zh-CN" dirty="0"/>
              <a:t>和分组交换不需要预先分配传输带宽，在传送突发数据时可提高整个网络的</a:t>
            </a:r>
            <a:r>
              <a:rPr lang="zh-CN" altLang="zh-CN" dirty="0" smtClean="0"/>
              <a:t>信道利用率。</a:t>
            </a:r>
            <a:endParaRPr lang="en-US" altLang="zh-CN" dirty="0" smtClean="0"/>
          </a:p>
          <a:p>
            <a:r>
              <a:rPr lang="zh-CN" altLang="zh-CN" dirty="0" smtClean="0"/>
              <a:t>由于</a:t>
            </a:r>
            <a:r>
              <a:rPr lang="zh-CN" altLang="zh-CN" dirty="0"/>
              <a:t>一个分组的长度往往远小于整个报文的长度，因此分组交换比报文交换的时延小，同时也具有更好的</a:t>
            </a:r>
            <a:r>
              <a:rPr lang="zh-CN" altLang="zh-CN" dirty="0" smtClean="0"/>
              <a:t>灵活性</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  </a:t>
            </a:r>
            <a:r>
              <a:rPr lang="zh-CN" altLang="zh-CN" dirty="0" smtClean="0"/>
              <a:t>计算机网络</a:t>
            </a:r>
            <a:r>
              <a:rPr lang="zh-CN" altLang="zh-CN" dirty="0"/>
              <a:t>的类别</a:t>
            </a:r>
            <a:endParaRPr lang="zh-CN" altLang="en-US" dirty="0"/>
          </a:p>
        </p:txBody>
      </p:sp>
      <p:sp>
        <p:nvSpPr>
          <p:cNvPr id="3" name="内容占位符 2"/>
          <p:cNvSpPr>
            <a:spLocks noGrp="1"/>
          </p:cNvSpPr>
          <p:nvPr>
            <p:ph idx="1"/>
          </p:nvPr>
        </p:nvSpPr>
        <p:spPr/>
        <p:txBody>
          <a:bodyPr/>
          <a:lstStyle/>
          <a:p>
            <a:r>
              <a:rPr lang="en-US" altLang="zh-CN" dirty="0"/>
              <a:t>1.5.1  </a:t>
            </a:r>
            <a:r>
              <a:rPr lang="zh-CN" altLang="zh-CN" dirty="0"/>
              <a:t>计算机网络的定义</a:t>
            </a:r>
            <a:endParaRPr lang="zh-CN" altLang="zh-CN" dirty="0"/>
          </a:p>
          <a:p>
            <a:r>
              <a:rPr lang="en-US" altLang="zh-CN" dirty="0" smtClean="0"/>
              <a:t>1.5.2  </a:t>
            </a:r>
            <a:r>
              <a:rPr lang="zh-CN" altLang="zh-CN" dirty="0"/>
              <a:t>几种不同类别的网络</a:t>
            </a:r>
            <a:endParaRPr lang="zh-CN" altLang="zh-CN" dirty="0"/>
          </a:p>
          <a:p>
            <a:endParaRPr lang="en-US" altLang="zh-CN"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dirty="0"/>
              <a:t>1.5.1  </a:t>
            </a:r>
            <a:r>
              <a:rPr lang="zh-CN" altLang="zh-CN" dirty="0"/>
              <a:t>计算机网络的定义</a:t>
            </a:r>
            <a:endParaRPr lang="zh-CN" altLang="en-US" dirty="0"/>
          </a:p>
        </p:txBody>
      </p:sp>
      <p:sp>
        <p:nvSpPr>
          <p:cNvPr id="79875" name="Rectangle 3"/>
          <p:cNvSpPr>
            <a:spLocks noGrp="1" noChangeArrowheads="1"/>
          </p:cNvSpPr>
          <p:nvPr>
            <p:ph idx="1"/>
          </p:nvPr>
        </p:nvSpPr>
        <p:spPr/>
        <p:txBody>
          <a:bodyPr/>
          <a:lstStyle/>
          <a:p>
            <a:r>
              <a:rPr lang="zh-CN" altLang="zh-CN" dirty="0"/>
              <a:t>计算机网络的精确定义并未统一</a:t>
            </a:r>
            <a:r>
              <a:rPr lang="zh-CN" altLang="zh-CN" dirty="0" smtClean="0"/>
              <a:t>。</a:t>
            </a:r>
            <a:endParaRPr lang="en-US" altLang="zh-CN" dirty="0" smtClean="0">
              <a:solidFill>
                <a:srgbClr val="333399"/>
              </a:solidFill>
              <a:latin typeface="Arial" panose="020B0604020202020204" pitchFamily="34" charset="0"/>
              <a:ea typeface="黑体" panose="02010609060101010101" pitchFamily="2" charset="-122"/>
            </a:endParaRPr>
          </a:p>
          <a:p>
            <a:r>
              <a:rPr lang="zh-CN" altLang="zh-CN" dirty="0"/>
              <a:t>较好的</a:t>
            </a:r>
            <a:r>
              <a:rPr lang="zh-CN" altLang="zh-CN" dirty="0" smtClean="0"/>
              <a:t>定义</a:t>
            </a:r>
            <a:r>
              <a:rPr lang="zh-CN" altLang="en-US" dirty="0" smtClean="0"/>
              <a:t>：</a:t>
            </a:r>
            <a:endParaRPr lang="en-US" altLang="zh-CN" dirty="0" smtClean="0"/>
          </a:p>
          <a:p>
            <a:pPr lvl="1"/>
            <a:r>
              <a:rPr lang="zh-CN" altLang="zh-CN" dirty="0" smtClean="0">
                <a:solidFill>
                  <a:srgbClr val="0000CC"/>
                </a:solidFill>
              </a:rPr>
              <a:t>计算机网络</a:t>
            </a:r>
            <a:r>
              <a:rPr lang="zh-CN" altLang="zh-CN" dirty="0">
                <a:solidFill>
                  <a:srgbClr val="0000CC"/>
                </a:solidFill>
              </a:rPr>
              <a:t>主要是由一些通用的、可编程的硬件互连而成的，而这些硬件并非专门用来实现某一特定目的（例如，传送数据或视频信号）。这些可编程的硬件能够用来传送多种不同类型的数据，并能支持广泛的和日益增长的应用</a:t>
            </a:r>
            <a:r>
              <a:rPr lang="zh-CN" altLang="zh-CN" dirty="0" smtClean="0">
                <a:solidFill>
                  <a:srgbClr val="0000CC"/>
                </a:solidFill>
              </a:rPr>
              <a:t>。</a:t>
            </a:r>
            <a:endParaRPr lang="zh-CN" altLang="zh-CN" dirty="0" smtClean="0">
              <a:solidFill>
                <a:srgbClr val="0000CC"/>
              </a:solidFill>
            </a:endParaRPr>
          </a:p>
          <a:p>
            <a:pPr lvl="1"/>
            <a:r>
              <a:rPr lang="zh-CN" altLang="zh-CN" dirty="0" smtClean="0">
                <a:solidFill>
                  <a:srgbClr val="0000CC"/>
                </a:solidFill>
              </a:rPr>
              <a:t>以资源共享为目的而连接起来的主机的集合</a:t>
            </a:r>
            <a:endParaRPr lang="zh-CN" altLang="zh-CN" dirty="0" smtClean="0">
              <a:solidFill>
                <a:srgbClr val="0000CC"/>
              </a:solidFil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dirty="0"/>
              <a:t>1.5.2  </a:t>
            </a:r>
            <a:r>
              <a:rPr lang="zh-CN" altLang="en-US" dirty="0"/>
              <a:t>几种不同类别的网络</a:t>
            </a:r>
            <a:endParaRPr lang="zh-CN" altLang="en-US" dirty="0"/>
          </a:p>
        </p:txBody>
      </p:sp>
      <p:sp>
        <p:nvSpPr>
          <p:cNvPr id="81923" name="Rectangle 3"/>
          <p:cNvSpPr>
            <a:spLocks noGrp="1" noChangeArrowheads="1"/>
          </p:cNvSpPr>
          <p:nvPr>
            <p:ph idx="1"/>
          </p:nvPr>
        </p:nvSpPr>
        <p:spPr/>
        <p:txBody>
          <a:bodyPr/>
          <a:lstStyle/>
          <a:p>
            <a:r>
              <a:rPr lang="zh-CN" altLang="zh-CN" dirty="0"/>
              <a:t>计算机网络有多种</a:t>
            </a:r>
            <a:r>
              <a:rPr lang="zh-CN" altLang="zh-CN" dirty="0" smtClean="0"/>
              <a:t>类别</a:t>
            </a:r>
            <a:r>
              <a:rPr lang="zh-CN" altLang="en-US" dirty="0" smtClean="0"/>
              <a:t>。典型包括：</a:t>
            </a:r>
            <a:endParaRPr lang="en-US" altLang="zh-CN" dirty="0" smtClean="0"/>
          </a:p>
          <a:p>
            <a:pPr lvl="1"/>
            <a:r>
              <a:rPr lang="en-US" altLang="zh-CN" dirty="0" smtClean="0"/>
              <a:t>1</a:t>
            </a:r>
            <a:r>
              <a:rPr lang="en-US" altLang="zh-CN" dirty="0"/>
              <a:t>. </a:t>
            </a:r>
            <a:r>
              <a:rPr lang="zh-CN" altLang="en-US" dirty="0"/>
              <a:t>按照</a:t>
            </a:r>
            <a:r>
              <a:rPr lang="zh-CN" altLang="en-US" dirty="0" smtClean="0"/>
              <a:t>网络</a:t>
            </a:r>
            <a:r>
              <a:rPr lang="zh-CN" altLang="en-US" dirty="0"/>
              <a:t>的作用范围进行</a:t>
            </a:r>
            <a:r>
              <a:rPr lang="zh-CN" altLang="en-US" dirty="0" smtClean="0"/>
              <a:t>分类</a:t>
            </a:r>
            <a:endParaRPr lang="en-US" altLang="zh-CN" dirty="0" smtClean="0"/>
          </a:p>
          <a:p>
            <a:pPr lvl="1"/>
            <a:r>
              <a:rPr lang="en-US" altLang="zh-CN" dirty="0"/>
              <a:t>2</a:t>
            </a:r>
            <a:r>
              <a:rPr lang="en-US" altLang="zh-CN" dirty="0" smtClean="0"/>
              <a:t>. </a:t>
            </a:r>
            <a:r>
              <a:rPr lang="zh-CN" altLang="en-US" dirty="0" smtClean="0"/>
              <a:t>按照</a:t>
            </a:r>
            <a:r>
              <a:rPr lang="zh-CN" altLang="zh-CN" dirty="0" smtClean="0"/>
              <a:t>网络</a:t>
            </a:r>
            <a:r>
              <a:rPr lang="zh-CN" altLang="zh-CN" dirty="0"/>
              <a:t>的使用者进行分类</a:t>
            </a:r>
            <a:endParaRPr lang="zh-CN" altLang="zh-CN" dirty="0"/>
          </a:p>
          <a:p>
            <a:pPr lvl="1"/>
            <a:r>
              <a:rPr lang="en-US" altLang="zh-CN" dirty="0"/>
              <a:t>3. </a:t>
            </a:r>
            <a:r>
              <a:rPr lang="zh-CN" altLang="zh-CN" dirty="0" smtClean="0"/>
              <a:t>用来</a:t>
            </a:r>
            <a:r>
              <a:rPr lang="zh-CN" altLang="zh-CN" dirty="0"/>
              <a:t>把用户接入到互联网的</a:t>
            </a:r>
            <a:r>
              <a:rPr lang="zh-CN" altLang="zh-CN" dirty="0" smtClean="0"/>
              <a:t>网络</a:t>
            </a:r>
            <a:endParaRPr lang="zh-CN" altLang="zh-CN"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dirty="0"/>
              <a:t>1. </a:t>
            </a:r>
            <a:r>
              <a:rPr lang="zh-CN" altLang="en-US" dirty="0"/>
              <a:t>按照</a:t>
            </a:r>
            <a:r>
              <a:rPr lang="zh-CN" altLang="en-US" dirty="0" smtClean="0"/>
              <a:t>网络</a:t>
            </a:r>
            <a:r>
              <a:rPr lang="zh-CN" altLang="en-US" dirty="0"/>
              <a:t>的作用范围进行分类</a:t>
            </a:r>
            <a:endParaRPr lang="zh-CN" altLang="en-US" dirty="0"/>
          </a:p>
        </p:txBody>
      </p:sp>
      <p:sp>
        <p:nvSpPr>
          <p:cNvPr id="8192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100000"/>
              </a:lnSpc>
              <a:spcBef>
                <a:spcPts val="1200"/>
              </a:spcBef>
            </a:pPr>
            <a:r>
              <a:rPr lang="zh-CN" altLang="en-US" sz="2800" dirty="0" smtClean="0">
                <a:solidFill>
                  <a:srgbClr val="FF0000"/>
                </a:solidFill>
              </a:rPr>
              <a:t>广域网 </a:t>
            </a:r>
            <a:r>
              <a:rPr lang="en-US" altLang="zh-CN" sz="2800" dirty="0">
                <a:solidFill>
                  <a:srgbClr val="FF0000"/>
                </a:solidFill>
              </a:rPr>
              <a:t>WAN </a:t>
            </a:r>
            <a:r>
              <a:rPr lang="en-US" altLang="zh-CN" sz="2800" dirty="0"/>
              <a:t>(Wide Area Network</a:t>
            </a:r>
            <a:r>
              <a:rPr lang="en-US" altLang="zh-CN" sz="2800" dirty="0" smtClean="0"/>
              <a:t>)</a:t>
            </a:r>
            <a:r>
              <a:rPr lang="zh-CN" altLang="en-US" sz="2800" dirty="0" smtClean="0"/>
              <a:t>：</a:t>
            </a:r>
            <a:r>
              <a:rPr lang="zh-CN" altLang="zh-CN" sz="2800" dirty="0"/>
              <a:t>作用范围通常为几十到几千</a:t>
            </a:r>
            <a:r>
              <a:rPr lang="zh-CN" altLang="zh-CN" sz="2800" dirty="0" smtClean="0"/>
              <a:t>公里</a:t>
            </a:r>
            <a:r>
              <a:rPr lang="zh-CN" altLang="en-US" sz="2800" dirty="0" smtClean="0"/>
              <a:t>。</a:t>
            </a:r>
            <a:endParaRPr lang="en-US" altLang="zh-CN" sz="2800" dirty="0" smtClean="0"/>
          </a:p>
          <a:p>
            <a:pPr>
              <a:lnSpc>
                <a:spcPct val="100000"/>
              </a:lnSpc>
              <a:spcBef>
                <a:spcPts val="1200"/>
              </a:spcBef>
            </a:pPr>
            <a:r>
              <a:rPr lang="zh-CN" altLang="en-US" sz="2800" dirty="0" smtClean="0">
                <a:solidFill>
                  <a:srgbClr val="FF0000"/>
                </a:solidFill>
              </a:rPr>
              <a:t>城域网 </a:t>
            </a:r>
            <a:r>
              <a:rPr lang="en-US" altLang="zh-CN" sz="2800" dirty="0" smtClean="0">
                <a:solidFill>
                  <a:srgbClr val="FF0000"/>
                </a:solidFill>
              </a:rPr>
              <a:t>MAN </a:t>
            </a:r>
            <a:r>
              <a:rPr lang="en-US" altLang="zh-CN" sz="2800" dirty="0" smtClean="0"/>
              <a:t>(Metropolitan Area Network)</a:t>
            </a:r>
            <a:r>
              <a:rPr lang="zh-CN" altLang="en-US" sz="2800" dirty="0" smtClean="0"/>
              <a:t>：</a:t>
            </a:r>
            <a:r>
              <a:rPr lang="zh-CN" altLang="zh-CN" sz="2800" dirty="0" smtClean="0"/>
              <a:t>作用</a:t>
            </a:r>
            <a:r>
              <a:rPr lang="zh-CN" altLang="zh-CN" sz="2800" dirty="0"/>
              <a:t>距离约</a:t>
            </a:r>
            <a:r>
              <a:rPr lang="zh-CN" altLang="zh-CN" sz="2800" dirty="0" smtClean="0"/>
              <a:t>为</a:t>
            </a:r>
            <a:r>
              <a:rPr lang="en-US" altLang="zh-CN" sz="2800" dirty="0" smtClean="0"/>
              <a:t>  5 </a:t>
            </a:r>
            <a:r>
              <a:rPr lang="en-US" altLang="zh-CN" sz="2800" dirty="0"/>
              <a:t>~ 50 </a:t>
            </a:r>
            <a:r>
              <a:rPr lang="zh-CN" altLang="en-US" sz="2800" dirty="0"/>
              <a:t>公里</a:t>
            </a:r>
            <a:r>
              <a:rPr lang="zh-CN" altLang="en-US" sz="2800" dirty="0" smtClean="0"/>
              <a:t>。</a:t>
            </a:r>
            <a:endParaRPr lang="en-US" altLang="zh-CN" sz="2800" dirty="0"/>
          </a:p>
          <a:p>
            <a:pPr>
              <a:lnSpc>
                <a:spcPct val="100000"/>
              </a:lnSpc>
              <a:spcBef>
                <a:spcPts val="1200"/>
              </a:spcBef>
            </a:pPr>
            <a:r>
              <a:rPr lang="zh-CN" altLang="en-US" sz="2800" dirty="0" smtClean="0">
                <a:solidFill>
                  <a:srgbClr val="FF0000"/>
                </a:solidFill>
              </a:rPr>
              <a:t>局域网 </a:t>
            </a:r>
            <a:r>
              <a:rPr lang="en-US" altLang="zh-CN" sz="2800" dirty="0" smtClean="0">
                <a:solidFill>
                  <a:srgbClr val="FF0000"/>
                </a:solidFill>
              </a:rPr>
              <a:t>LAN </a:t>
            </a:r>
            <a:r>
              <a:rPr lang="en-US" altLang="zh-CN" sz="2800" dirty="0" smtClean="0"/>
              <a:t>(Local Area Network) </a:t>
            </a:r>
            <a:r>
              <a:rPr lang="zh-CN" altLang="en-US" sz="2800" dirty="0" smtClean="0"/>
              <a:t>：</a:t>
            </a:r>
            <a:r>
              <a:rPr lang="zh-CN" altLang="zh-CN" sz="2800" dirty="0" smtClean="0"/>
              <a:t>局限</a:t>
            </a:r>
            <a:r>
              <a:rPr lang="zh-CN" altLang="zh-CN" sz="2800" dirty="0"/>
              <a:t>在较小的范围（</a:t>
            </a:r>
            <a:r>
              <a:rPr lang="zh-CN" altLang="zh-CN" sz="2800" dirty="0" smtClean="0"/>
              <a:t>如</a:t>
            </a:r>
            <a:r>
              <a:rPr lang="en-US" altLang="zh-CN" sz="2800" dirty="0" smtClean="0"/>
              <a:t> 1 </a:t>
            </a:r>
            <a:r>
              <a:rPr lang="zh-CN" altLang="en-US" sz="2800" dirty="0" smtClean="0"/>
              <a:t>公里</a:t>
            </a:r>
            <a:r>
              <a:rPr lang="zh-CN" altLang="zh-CN" sz="2800" dirty="0" smtClean="0"/>
              <a:t>左右）</a:t>
            </a:r>
            <a:r>
              <a:rPr lang="zh-CN" altLang="en-US" sz="2800" dirty="0" smtClean="0"/>
              <a:t>。</a:t>
            </a:r>
            <a:endParaRPr lang="en-US" altLang="zh-CN" sz="2800" dirty="0"/>
          </a:p>
          <a:p>
            <a:pPr>
              <a:lnSpc>
                <a:spcPct val="100000"/>
              </a:lnSpc>
              <a:spcBef>
                <a:spcPts val="1200"/>
              </a:spcBef>
            </a:pPr>
            <a:r>
              <a:rPr lang="zh-CN" altLang="en-US" sz="2800" dirty="0">
                <a:solidFill>
                  <a:srgbClr val="FF0000"/>
                </a:solidFill>
              </a:rPr>
              <a:t>个人区域网 </a:t>
            </a:r>
            <a:r>
              <a:rPr lang="en-US" altLang="zh-CN" sz="2800" dirty="0">
                <a:solidFill>
                  <a:srgbClr val="FF0000"/>
                </a:solidFill>
              </a:rPr>
              <a:t>PAN </a:t>
            </a:r>
            <a:r>
              <a:rPr lang="en-US" altLang="zh-CN" sz="2800" dirty="0"/>
              <a:t>(Personal Area Network) </a:t>
            </a:r>
            <a:r>
              <a:rPr lang="zh-CN" altLang="en-US" sz="2800" dirty="0" smtClean="0"/>
              <a:t>：</a:t>
            </a:r>
            <a:r>
              <a:rPr lang="zh-CN" altLang="zh-CN" sz="2800" dirty="0"/>
              <a:t>范围很小，大约</a:t>
            </a:r>
            <a:r>
              <a:rPr lang="zh-CN" altLang="zh-CN" sz="2800" dirty="0" smtClean="0"/>
              <a:t>在</a:t>
            </a:r>
            <a:r>
              <a:rPr lang="en-US" altLang="zh-CN" sz="2800" dirty="0" smtClean="0"/>
              <a:t> 10 </a:t>
            </a:r>
            <a:r>
              <a:rPr lang="zh-CN" altLang="en-US" sz="2800" smtClean="0"/>
              <a:t>米</a:t>
            </a:r>
            <a:r>
              <a:rPr lang="zh-CN" altLang="zh-CN" sz="2800" smtClean="0"/>
              <a:t>左右</a:t>
            </a:r>
            <a:r>
              <a:rPr lang="zh-CN" altLang="en-US" sz="2800" smtClean="0"/>
              <a:t>。</a:t>
            </a:r>
            <a:endParaRPr lang="en-US" altLang="zh-CN" sz="2800" dirty="0"/>
          </a:p>
        </p:txBody>
      </p:sp>
      <p:sp>
        <p:nvSpPr>
          <p:cNvPr id="2" name="Rectangle 1"/>
          <p:cNvSpPr>
            <a:spLocks noChangeArrowheads="1"/>
          </p:cNvSpPr>
          <p:nvPr/>
        </p:nvSpPr>
        <p:spPr bwMode="auto">
          <a:xfrm>
            <a:off x="416496" y="5188433"/>
            <a:ext cx="9345488" cy="904863"/>
          </a:xfrm>
          <a:prstGeom prst="rect">
            <a:avLst/>
          </a:prstGeom>
          <a:solidFill>
            <a:srgbClr val="FFFF66"/>
          </a:solidFill>
          <a:ln>
            <a:solidFill>
              <a:schemeClr val="tx1"/>
            </a:solidFill>
          </a:ln>
        </p:spPr>
        <p:txBody>
          <a:bodyPr wrap="square">
            <a:spAutoFit/>
          </a:bodyPr>
          <a:lstStyle/>
          <a:p>
            <a:pPr>
              <a:lnSpc>
                <a:spcPct val="110000"/>
              </a:lnSpc>
            </a:pPr>
            <a:r>
              <a:rPr lang="zh-CN" altLang="en-US" sz="2400" b="1" dirty="0">
                <a:solidFill>
                  <a:srgbClr val="000099"/>
                </a:solidFill>
                <a:latin typeface="+mn-lt"/>
                <a:ea typeface="黑体" panose="02010609060101010101" pitchFamily="2" charset="-122"/>
              </a:rPr>
              <a:t>若中央处理机之间的距离非常近（如仅</a:t>
            </a:r>
            <a:r>
              <a:rPr lang="en-US" altLang="zh-CN" sz="2400" b="1" dirty="0">
                <a:solidFill>
                  <a:srgbClr val="000099"/>
                </a:solidFill>
                <a:latin typeface="+mn-lt"/>
                <a:ea typeface="黑体" panose="02010609060101010101" pitchFamily="2" charset="-122"/>
              </a:rPr>
              <a:t>1</a:t>
            </a:r>
            <a:r>
              <a:rPr lang="zh-CN" altLang="en-US" sz="2400" b="1" dirty="0">
                <a:solidFill>
                  <a:srgbClr val="000099"/>
                </a:solidFill>
                <a:latin typeface="+mn-lt"/>
                <a:ea typeface="黑体" panose="02010609060101010101" pitchFamily="2" charset="-122"/>
              </a:rPr>
              <a:t>米的数量级甚至更小些），则一般就称之为</a:t>
            </a:r>
            <a:r>
              <a:rPr lang="zh-CN" altLang="en-US" sz="2400" b="1" dirty="0" smtClean="0">
                <a:solidFill>
                  <a:srgbClr val="FF0000"/>
                </a:solidFill>
                <a:latin typeface="+mn-lt"/>
                <a:ea typeface="黑体" panose="02010609060101010101" pitchFamily="2" charset="-122"/>
              </a:rPr>
              <a:t>多处理机系统，</a:t>
            </a:r>
            <a:r>
              <a:rPr lang="zh-CN" altLang="en-US" sz="2400" b="1" dirty="0" smtClean="0">
                <a:solidFill>
                  <a:srgbClr val="000099"/>
                </a:solidFill>
                <a:latin typeface="+mn-lt"/>
                <a:ea typeface="黑体" panose="02010609060101010101" pitchFamily="2" charset="-122"/>
              </a:rPr>
              <a:t>而</a:t>
            </a:r>
            <a:r>
              <a:rPr lang="zh-CN" altLang="en-US" sz="2400" b="1" dirty="0">
                <a:solidFill>
                  <a:srgbClr val="000099"/>
                </a:solidFill>
                <a:latin typeface="+mn-lt"/>
                <a:ea typeface="黑体" panose="02010609060101010101" pitchFamily="2" charset="-122"/>
              </a:rPr>
              <a:t>不称它为计算机网络。 </a:t>
            </a:r>
            <a:endParaRPr lang="zh-CN" altLang="en-US" sz="24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ltLang="zh-CN" dirty="0" smtClean="0"/>
              <a:t>2. </a:t>
            </a:r>
            <a:r>
              <a:rPr lang="zh-CN" altLang="en-US" dirty="0"/>
              <a:t>按照</a:t>
            </a:r>
            <a:r>
              <a:rPr lang="zh-CN" altLang="zh-CN" dirty="0" smtClean="0"/>
              <a:t>网络</a:t>
            </a:r>
            <a:r>
              <a:rPr lang="zh-CN" altLang="zh-CN" dirty="0"/>
              <a:t>的使用者进行</a:t>
            </a:r>
            <a:r>
              <a:rPr lang="zh-CN" altLang="zh-CN" dirty="0" smtClean="0"/>
              <a:t>分类</a:t>
            </a:r>
            <a:endParaRPr lang="zh-CN" altLang="en-US" dirty="0"/>
          </a:p>
        </p:txBody>
      </p:sp>
      <p:sp>
        <p:nvSpPr>
          <p:cNvPr id="16486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solidFill>
                  <a:srgbClr val="FF0000"/>
                </a:solidFill>
              </a:rPr>
              <a:t>公用网</a:t>
            </a:r>
            <a:r>
              <a:rPr lang="zh-CN" altLang="en-US" dirty="0"/>
              <a:t> </a:t>
            </a:r>
            <a:r>
              <a:rPr lang="en-US" altLang="zh-CN" dirty="0"/>
              <a:t>(public network) </a:t>
            </a:r>
            <a:endParaRPr lang="en-US" altLang="zh-CN" dirty="0" smtClean="0"/>
          </a:p>
          <a:p>
            <a:pPr lvl="1"/>
            <a:r>
              <a:rPr lang="zh-CN" altLang="en-US" dirty="0" smtClean="0"/>
              <a:t>按</a:t>
            </a:r>
            <a:r>
              <a:rPr lang="zh-CN" altLang="zh-CN" dirty="0" smtClean="0"/>
              <a:t>规定</a:t>
            </a:r>
            <a:r>
              <a:rPr lang="zh-CN" altLang="zh-CN" dirty="0"/>
              <a:t>交纳费用的人都</a:t>
            </a:r>
            <a:r>
              <a:rPr lang="zh-CN" altLang="zh-CN" dirty="0" smtClean="0"/>
              <a:t>可以</a:t>
            </a:r>
            <a:r>
              <a:rPr lang="zh-CN" altLang="en-US" dirty="0" smtClean="0"/>
              <a:t>使用的</a:t>
            </a:r>
            <a:r>
              <a:rPr lang="zh-CN" altLang="zh-CN" dirty="0" smtClean="0"/>
              <a:t>网络</a:t>
            </a:r>
            <a:r>
              <a:rPr lang="zh-CN" altLang="zh-CN" dirty="0"/>
              <a:t>。</a:t>
            </a:r>
            <a:r>
              <a:rPr lang="zh-CN" altLang="zh-CN" dirty="0" smtClean="0"/>
              <a:t>因此也</a:t>
            </a:r>
            <a:r>
              <a:rPr lang="zh-CN" altLang="zh-CN" dirty="0"/>
              <a:t>可称为公众网。</a:t>
            </a:r>
            <a:endParaRPr lang="en-US" altLang="zh-CN" dirty="0"/>
          </a:p>
          <a:p>
            <a:r>
              <a:rPr lang="zh-CN" altLang="en-US" dirty="0">
                <a:solidFill>
                  <a:srgbClr val="FF0000"/>
                </a:solidFill>
              </a:rPr>
              <a:t>专用网 </a:t>
            </a:r>
            <a:r>
              <a:rPr lang="en-US" altLang="zh-CN" dirty="0"/>
              <a:t>(private network) </a:t>
            </a:r>
            <a:endParaRPr lang="en-US" altLang="zh-CN" dirty="0" smtClean="0"/>
          </a:p>
          <a:p>
            <a:pPr lvl="1"/>
            <a:r>
              <a:rPr lang="zh-CN" altLang="zh-CN" dirty="0" smtClean="0"/>
              <a:t>为特殊</a:t>
            </a:r>
            <a:r>
              <a:rPr lang="zh-CN" altLang="zh-CN" dirty="0"/>
              <a:t>业务工作的需要而建造的</a:t>
            </a:r>
            <a:r>
              <a:rPr lang="zh-CN" altLang="zh-CN" dirty="0" smtClean="0"/>
              <a:t>网络</a:t>
            </a:r>
            <a:r>
              <a:rPr lang="zh-CN" altLang="en-US" dirty="0" smtClean="0"/>
              <a:t>。</a:t>
            </a:r>
            <a:endParaRPr lang="en-US" altLang="zh-CN" dirty="0"/>
          </a:p>
        </p:txBody>
      </p:sp>
      <p:sp>
        <p:nvSpPr>
          <p:cNvPr id="2" name="矩形 1"/>
          <p:cNvSpPr/>
          <p:nvPr/>
        </p:nvSpPr>
        <p:spPr>
          <a:xfrm>
            <a:off x="560512" y="4365104"/>
            <a:ext cx="9001000" cy="999697"/>
          </a:xfrm>
          <a:prstGeom prst="rect">
            <a:avLst/>
          </a:prstGeom>
          <a:solidFill>
            <a:srgbClr val="FFFF66"/>
          </a:solidFill>
          <a:ln>
            <a:solidFill>
              <a:schemeClr val="tx1"/>
            </a:solidFill>
          </a:ln>
        </p:spPr>
        <p:txBody>
          <a:bodyPr wrap="square">
            <a:spAutoFit/>
          </a:bodyPr>
          <a:lstStyle/>
          <a:p>
            <a:pPr>
              <a:lnSpc>
                <a:spcPct val="110000"/>
              </a:lnSpc>
            </a:pPr>
            <a:r>
              <a:rPr lang="zh-CN" altLang="zh-CN" sz="2800" b="1" dirty="0">
                <a:solidFill>
                  <a:srgbClr val="000099"/>
                </a:solidFill>
                <a:latin typeface="+mn-lt"/>
                <a:ea typeface="黑体" panose="02010609060101010101" pitchFamily="2" charset="-122"/>
              </a:rPr>
              <a:t>公用网和专用网都</a:t>
            </a:r>
            <a:r>
              <a:rPr lang="zh-CN" altLang="zh-CN" sz="2800" b="1" dirty="0" smtClean="0">
                <a:solidFill>
                  <a:srgbClr val="000099"/>
                </a:solidFill>
                <a:latin typeface="+mn-lt"/>
                <a:ea typeface="黑体" panose="02010609060101010101" pitchFamily="2" charset="-122"/>
              </a:rPr>
              <a:t>可以</a:t>
            </a:r>
            <a:r>
              <a:rPr lang="zh-CN" altLang="zh-CN" sz="2800" b="1" dirty="0">
                <a:solidFill>
                  <a:srgbClr val="000099"/>
                </a:solidFill>
                <a:latin typeface="+mn-lt"/>
                <a:ea typeface="黑体" panose="02010609060101010101" pitchFamily="2" charset="-122"/>
              </a:rPr>
              <a:t>提供多种服务。如传送的是计算机数据，则分别是公用计算机网络和专用计算机网络。</a:t>
            </a:r>
            <a:endParaRPr lang="zh-CN" altLang="en-US" sz="28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  </a:t>
            </a:r>
            <a:r>
              <a:rPr lang="zh-CN" altLang="zh-CN" dirty="0" smtClean="0"/>
              <a:t>计算机网络</a:t>
            </a:r>
            <a:r>
              <a:rPr lang="zh-CN" altLang="zh-CN" dirty="0"/>
              <a:t>的性能</a:t>
            </a:r>
            <a:endParaRPr lang="zh-CN" altLang="en-US" dirty="0"/>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110000"/>
              </a:lnSpc>
              <a:spcBef>
                <a:spcPts val="600"/>
              </a:spcBef>
            </a:pPr>
            <a:r>
              <a:rPr lang="en-US" altLang="zh-CN" dirty="0"/>
              <a:t>1.6.1  </a:t>
            </a:r>
            <a:r>
              <a:rPr lang="zh-CN" altLang="zh-CN" dirty="0"/>
              <a:t>计算机网络的性能指标</a:t>
            </a:r>
            <a:endParaRPr lang="zh-CN" altLang="zh-CN" dirty="0"/>
          </a:p>
          <a:p>
            <a:pPr>
              <a:lnSpc>
                <a:spcPct val="110000"/>
              </a:lnSpc>
              <a:spcBef>
                <a:spcPts val="600"/>
              </a:spcBef>
            </a:pPr>
            <a:r>
              <a:rPr lang="en-US" altLang="zh-CN" dirty="0"/>
              <a:t>1.6.2  </a:t>
            </a:r>
            <a:r>
              <a:rPr lang="zh-CN" altLang="zh-CN" dirty="0"/>
              <a:t>计算机网络的非性能特征</a:t>
            </a:r>
            <a:endParaRPr lang="zh-CN" altLang="zh-CN"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1.6.1  </a:t>
            </a:r>
            <a:r>
              <a:rPr lang="zh-CN" altLang="en-US" dirty="0"/>
              <a:t>计算机网络的性能指标</a:t>
            </a:r>
            <a:endParaRPr lang="zh-CN" altLang="en-US" dirty="0"/>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110000"/>
              </a:lnSpc>
              <a:spcBef>
                <a:spcPts val="600"/>
              </a:spcBef>
            </a:pPr>
            <a:r>
              <a:rPr lang="zh-CN" altLang="zh-CN" dirty="0"/>
              <a:t>计算机网络的性能一般是指它的几个重要的性能指标</a:t>
            </a:r>
            <a:r>
              <a:rPr lang="zh-CN" altLang="en-US" dirty="0" smtClean="0"/>
              <a:t>，主要包括</a:t>
            </a:r>
            <a:r>
              <a:rPr lang="zh-CN" altLang="en-US" dirty="0"/>
              <a:t>：</a:t>
            </a:r>
            <a:endParaRPr lang="en-US" altLang="zh-CN" dirty="0"/>
          </a:p>
          <a:p>
            <a:pPr lvl="1"/>
            <a:r>
              <a:rPr lang="zh-CN" altLang="zh-CN" dirty="0" smtClean="0"/>
              <a:t>速率</a:t>
            </a:r>
            <a:endParaRPr lang="en-US" altLang="zh-CN" dirty="0" smtClean="0"/>
          </a:p>
          <a:p>
            <a:pPr lvl="1"/>
            <a:r>
              <a:rPr lang="zh-CN" altLang="en-US" dirty="0" smtClean="0"/>
              <a:t>带宽</a:t>
            </a:r>
            <a:endParaRPr lang="en-US" altLang="zh-CN" dirty="0" smtClean="0"/>
          </a:p>
          <a:p>
            <a:pPr lvl="1"/>
            <a:r>
              <a:rPr lang="zh-CN" altLang="en-US" dirty="0" smtClean="0"/>
              <a:t>吞吐率</a:t>
            </a:r>
            <a:endParaRPr lang="en-US" altLang="zh-CN" dirty="0" smtClean="0"/>
          </a:p>
          <a:p>
            <a:pPr lvl="1"/>
            <a:r>
              <a:rPr lang="zh-CN" altLang="en-US" dirty="0" smtClean="0"/>
              <a:t>时延</a:t>
            </a:r>
            <a:endParaRPr lang="en-US" altLang="zh-CN" dirty="0" smtClean="0"/>
          </a:p>
          <a:p>
            <a:pPr lvl="1"/>
            <a:r>
              <a:rPr lang="zh-CN" altLang="en-US" dirty="0"/>
              <a:t>时延</a:t>
            </a:r>
            <a:r>
              <a:rPr lang="zh-CN" altLang="en-US" dirty="0" smtClean="0"/>
              <a:t>带宽积</a:t>
            </a:r>
            <a:endParaRPr lang="en-US" altLang="zh-CN" dirty="0" smtClean="0"/>
          </a:p>
          <a:p>
            <a:pPr lvl="1"/>
            <a:r>
              <a:rPr lang="zh-CN" altLang="en-US" dirty="0" smtClean="0"/>
              <a:t>往返时间 </a:t>
            </a:r>
            <a:r>
              <a:rPr lang="en-US" altLang="zh-CN" dirty="0" smtClean="0"/>
              <a:t>RTT</a:t>
            </a:r>
            <a:endParaRPr lang="en-US" altLang="zh-CN" dirty="0" smtClean="0"/>
          </a:p>
          <a:p>
            <a:pPr lvl="1"/>
            <a:r>
              <a:rPr lang="zh-CN" altLang="en-US" dirty="0"/>
              <a:t>利用率</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Internet </a:t>
            </a:r>
            <a:r>
              <a:rPr lang="zh-CN" altLang="en-US" dirty="0" smtClean="0"/>
              <a:t>中文译名</a:t>
            </a:r>
            <a:endParaRPr lang="zh-CN" altLang="en-US" dirty="0"/>
          </a:p>
        </p:txBody>
      </p:sp>
      <p:sp>
        <p:nvSpPr>
          <p:cNvPr id="3" name="内容占位符 2"/>
          <p:cNvSpPr>
            <a:spLocks noGrp="1"/>
          </p:cNvSpPr>
          <p:nvPr>
            <p:ph idx="1"/>
          </p:nvPr>
        </p:nvSpPr>
        <p:spPr/>
        <p:txBody>
          <a:bodyPr/>
          <a:lstStyle/>
          <a:p>
            <a:r>
              <a:rPr lang="en-US" altLang="zh-CN" dirty="0" smtClean="0"/>
              <a:t>Internet </a:t>
            </a:r>
            <a:r>
              <a:rPr lang="zh-CN" altLang="zh-CN" dirty="0" smtClean="0"/>
              <a:t>的</a:t>
            </a:r>
            <a:r>
              <a:rPr lang="zh-CN" altLang="zh-CN" dirty="0"/>
              <a:t>中文译名并不统一。现有</a:t>
            </a:r>
            <a:r>
              <a:rPr lang="zh-CN" altLang="zh-CN" dirty="0" smtClean="0"/>
              <a:t>的</a:t>
            </a:r>
            <a:r>
              <a:rPr lang="en-US" altLang="zh-CN" dirty="0" smtClean="0"/>
              <a:t> Internet </a:t>
            </a:r>
            <a:r>
              <a:rPr lang="zh-CN" altLang="zh-CN" dirty="0" smtClean="0"/>
              <a:t>译名</a:t>
            </a:r>
            <a:r>
              <a:rPr lang="zh-CN" altLang="zh-CN" dirty="0"/>
              <a:t>有两种</a:t>
            </a:r>
            <a:r>
              <a:rPr lang="zh-CN" altLang="zh-CN" dirty="0" smtClean="0"/>
              <a:t>：</a:t>
            </a:r>
            <a:endParaRPr lang="en-US" altLang="zh-CN" dirty="0" smtClean="0"/>
          </a:p>
          <a:p>
            <a:pPr lvl="1"/>
            <a:r>
              <a:rPr lang="zh-CN" altLang="en-US" dirty="0">
                <a:solidFill>
                  <a:srgbClr val="FF0000"/>
                </a:solidFill>
              </a:rPr>
              <a:t>因特</a:t>
            </a:r>
            <a:r>
              <a:rPr lang="zh-CN" altLang="en-US" dirty="0" smtClean="0">
                <a:solidFill>
                  <a:srgbClr val="FF0000"/>
                </a:solidFill>
              </a:rPr>
              <a:t>网</a:t>
            </a:r>
            <a:r>
              <a:rPr lang="zh-CN" altLang="zh-CN" dirty="0" smtClean="0">
                <a:solidFill>
                  <a:srgbClr val="FF0000"/>
                </a:solidFill>
              </a:rPr>
              <a:t>，</a:t>
            </a:r>
            <a:r>
              <a:rPr lang="zh-CN" altLang="zh-CN" dirty="0"/>
              <a:t>这个译名是全国科学技术名词审定委员会推荐</a:t>
            </a:r>
            <a:r>
              <a:rPr lang="zh-CN" altLang="zh-CN" dirty="0" smtClean="0"/>
              <a:t>的</a:t>
            </a:r>
            <a:r>
              <a:rPr lang="zh-CN" altLang="en-US" dirty="0" smtClean="0"/>
              <a:t>，</a:t>
            </a:r>
            <a:r>
              <a:rPr lang="zh-CN" altLang="zh-CN" dirty="0">
                <a:solidFill>
                  <a:srgbClr val="0000CC"/>
                </a:solidFill>
              </a:rPr>
              <a:t>但却长期未得到</a:t>
            </a:r>
            <a:r>
              <a:rPr lang="zh-CN" altLang="zh-CN" dirty="0" smtClean="0">
                <a:solidFill>
                  <a:srgbClr val="0000CC"/>
                </a:solidFill>
              </a:rPr>
              <a:t>推广</a:t>
            </a:r>
            <a:r>
              <a:rPr lang="zh-CN" altLang="en-US" dirty="0" smtClean="0">
                <a:solidFill>
                  <a:srgbClr val="0000CC"/>
                </a:solidFill>
              </a:rPr>
              <a:t>；</a:t>
            </a:r>
            <a:endParaRPr lang="en-US" altLang="zh-CN" dirty="0" smtClean="0">
              <a:solidFill>
                <a:srgbClr val="0000CC"/>
              </a:solidFill>
            </a:endParaRPr>
          </a:p>
          <a:p>
            <a:pPr lvl="1"/>
            <a:r>
              <a:rPr lang="zh-CN" altLang="zh-CN" dirty="0">
                <a:solidFill>
                  <a:srgbClr val="FF0000"/>
                </a:solidFill>
              </a:rPr>
              <a:t>互联网，</a:t>
            </a:r>
            <a:r>
              <a:rPr lang="zh-CN" altLang="zh-CN" dirty="0">
                <a:solidFill>
                  <a:srgbClr val="0000CC"/>
                </a:solidFill>
              </a:rPr>
              <a:t>这是目前流行最广的、事实上的标准译名。</a:t>
            </a:r>
            <a:r>
              <a:rPr lang="zh-CN" altLang="zh-CN" dirty="0"/>
              <a:t>现在我国的各种报刊杂志、政府文件以及电视节目中都毫无例外地使用这个译名</a:t>
            </a:r>
            <a:r>
              <a:rPr lang="zh-CN" altLang="zh-CN" dirty="0" smtClean="0"/>
              <a:t>。</a:t>
            </a:r>
            <a:endParaRPr lang="zh-CN" altLang="en-US" dirty="0"/>
          </a:p>
        </p:txBody>
      </p:sp>
      <p:sp>
        <p:nvSpPr>
          <p:cNvPr id="4" name="矩形 3"/>
          <p:cNvSpPr/>
          <p:nvPr/>
        </p:nvSpPr>
        <p:spPr>
          <a:xfrm>
            <a:off x="1352600" y="4851157"/>
            <a:ext cx="7920880" cy="954107"/>
          </a:xfrm>
          <a:prstGeom prst="rect">
            <a:avLst/>
          </a:prstGeom>
          <a:solidFill>
            <a:srgbClr val="0000CC"/>
          </a:solidFill>
        </p:spPr>
        <p:txBody>
          <a:bodyPr wrap="square">
            <a:spAutoFit/>
          </a:bodyPr>
          <a:lstStyle/>
          <a:p>
            <a:r>
              <a:rPr lang="zh-CN" altLang="en-US" sz="2800" b="1" dirty="0">
                <a:solidFill>
                  <a:schemeClr val="bg1"/>
                </a:solidFill>
                <a:latin typeface="+mn-lt"/>
                <a:ea typeface="黑体" panose="02010609060101010101" pitchFamily="2" charset="-122"/>
              </a:rPr>
              <a:t>该</a:t>
            </a:r>
            <a:r>
              <a:rPr lang="zh-CN" altLang="zh-CN" sz="2800" b="1" dirty="0">
                <a:solidFill>
                  <a:schemeClr val="bg1"/>
                </a:solidFill>
                <a:latin typeface="+mn-lt"/>
                <a:ea typeface="黑体" panose="02010609060101010101" pitchFamily="2" charset="-122"/>
              </a:rPr>
              <a:t>译名能够体现</a:t>
            </a:r>
            <a:r>
              <a:rPr lang="zh-CN" altLang="zh-CN" sz="2800" b="1" dirty="0" smtClean="0">
                <a:solidFill>
                  <a:schemeClr val="bg1"/>
                </a:solidFill>
                <a:latin typeface="+mn-lt"/>
                <a:ea typeface="黑体" panose="02010609060101010101" pitchFamily="2" charset="-122"/>
              </a:rPr>
              <a:t>出</a:t>
            </a:r>
            <a:r>
              <a:rPr lang="en-US" altLang="zh-CN" sz="2800" b="1" dirty="0" smtClean="0">
                <a:solidFill>
                  <a:schemeClr val="bg1"/>
                </a:solidFill>
                <a:latin typeface="+mn-lt"/>
                <a:ea typeface="黑体" panose="02010609060101010101" pitchFamily="2" charset="-122"/>
              </a:rPr>
              <a:t> </a:t>
            </a:r>
            <a:r>
              <a:rPr lang="en-US" altLang="zh-CN" sz="2800" b="1" dirty="0" smtClean="0">
                <a:solidFill>
                  <a:srgbClr val="FFC000"/>
                </a:solidFill>
                <a:latin typeface="+mn-lt"/>
                <a:ea typeface="黑体" panose="02010609060101010101" pitchFamily="2" charset="-122"/>
              </a:rPr>
              <a:t>Internet </a:t>
            </a:r>
            <a:r>
              <a:rPr lang="zh-CN" altLang="zh-CN" sz="2800" b="1" dirty="0" smtClean="0">
                <a:solidFill>
                  <a:srgbClr val="FFC000"/>
                </a:solidFill>
                <a:latin typeface="+mn-lt"/>
                <a:ea typeface="黑体" panose="02010609060101010101" pitchFamily="2" charset="-122"/>
              </a:rPr>
              <a:t>最主要</a:t>
            </a:r>
            <a:r>
              <a:rPr lang="zh-CN" altLang="zh-CN" sz="2800" b="1" dirty="0">
                <a:solidFill>
                  <a:srgbClr val="FFC000"/>
                </a:solidFill>
                <a:latin typeface="+mn-lt"/>
                <a:ea typeface="黑体" panose="02010609060101010101" pitchFamily="2" charset="-122"/>
              </a:rPr>
              <a:t>的特征</a:t>
            </a:r>
            <a:r>
              <a:rPr lang="zh-CN" altLang="en-US" sz="2800" b="1" dirty="0">
                <a:solidFill>
                  <a:srgbClr val="FFC000"/>
                </a:solidFill>
                <a:latin typeface="+mn-lt"/>
                <a:ea typeface="黑体" panose="02010609060101010101" pitchFamily="2" charset="-122"/>
              </a:rPr>
              <a:t>：</a:t>
            </a:r>
            <a:r>
              <a:rPr lang="zh-CN" altLang="zh-CN" sz="2800" b="1" dirty="0">
                <a:solidFill>
                  <a:schemeClr val="bg1"/>
                </a:solidFill>
                <a:latin typeface="+mn-lt"/>
                <a:ea typeface="黑体" panose="02010609060101010101" pitchFamily="2" charset="-122"/>
              </a:rPr>
              <a:t>由数量极大的各种计算机网络互连起来的</a:t>
            </a:r>
            <a:r>
              <a:rPr lang="zh-CN" altLang="en-US" sz="2800" b="1" dirty="0">
                <a:solidFill>
                  <a:schemeClr val="bg1"/>
                </a:solidFill>
                <a:latin typeface="+mn-lt"/>
                <a:ea typeface="黑体" panose="02010609060101010101" pitchFamily="2" charset="-122"/>
              </a:rPr>
              <a:t>。</a:t>
            </a:r>
            <a:endParaRPr lang="zh-CN" altLang="en-US" sz="2800" b="1" dirty="0">
              <a:solidFill>
                <a:schemeClr val="bg1"/>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zh-CN" dirty="0" smtClean="0"/>
              <a:t>1. </a:t>
            </a:r>
            <a:r>
              <a:rPr lang="zh-CN" altLang="en-US" dirty="0" smtClean="0"/>
              <a:t>速率</a:t>
            </a:r>
            <a:endParaRPr lang="zh-CN" altLang="en-US" dirty="0"/>
          </a:p>
        </p:txBody>
      </p:sp>
      <p:sp>
        <p:nvSpPr>
          <p:cNvPr id="849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spcBef>
                <a:spcPts val="600"/>
              </a:spcBef>
            </a:pPr>
            <a:r>
              <a:rPr lang="zh-CN" altLang="en-US" sz="2600" dirty="0" smtClean="0"/>
              <a:t>比特</a:t>
            </a:r>
            <a:r>
              <a:rPr lang="zh-CN" altLang="en-US" sz="2600" dirty="0"/>
              <a:t>（</a:t>
            </a:r>
            <a:r>
              <a:rPr lang="en-US" altLang="zh-CN" sz="2600" dirty="0"/>
              <a:t>bit</a:t>
            </a:r>
            <a:r>
              <a:rPr lang="zh-CN" altLang="en-US" sz="2600" dirty="0"/>
              <a:t>）是计算机中数据量的单位，也是信息论中使用的信息量的单位。</a:t>
            </a:r>
            <a:endParaRPr lang="zh-CN" altLang="en-US" sz="2600" dirty="0"/>
          </a:p>
          <a:p>
            <a:pPr>
              <a:spcBef>
                <a:spcPts val="600"/>
              </a:spcBef>
            </a:pPr>
            <a:r>
              <a:rPr lang="zh-CN" altLang="en-US" sz="2600" dirty="0"/>
              <a:t>比特（</a:t>
            </a:r>
            <a:r>
              <a:rPr lang="en-US" altLang="zh-CN" sz="2600" dirty="0"/>
              <a:t>bit</a:t>
            </a:r>
            <a:r>
              <a:rPr lang="zh-CN" altLang="en-US" sz="2600" dirty="0"/>
              <a:t>）</a:t>
            </a:r>
            <a:r>
              <a:rPr lang="zh-CN" altLang="en-US" sz="2600" dirty="0" smtClean="0"/>
              <a:t>来源于 </a:t>
            </a:r>
            <a:r>
              <a:rPr lang="en-US" altLang="zh-CN" sz="2600" dirty="0"/>
              <a:t>binary digit</a:t>
            </a:r>
            <a:r>
              <a:rPr lang="zh-CN" altLang="en-US" sz="2600" dirty="0"/>
              <a:t>，意思是一个“二进制数字”，因此一个比特就是二进制数字中的一个 </a:t>
            </a:r>
            <a:r>
              <a:rPr lang="en-US" altLang="zh-CN" sz="2600" dirty="0"/>
              <a:t>1 </a:t>
            </a:r>
            <a:r>
              <a:rPr lang="zh-CN" altLang="en-US" sz="2600" dirty="0"/>
              <a:t>或 </a:t>
            </a:r>
            <a:r>
              <a:rPr lang="en-US" altLang="zh-CN" sz="2600" dirty="0"/>
              <a:t>0</a:t>
            </a:r>
            <a:r>
              <a:rPr lang="zh-CN" altLang="en-US" sz="2600" dirty="0" smtClean="0"/>
              <a:t>。</a:t>
            </a:r>
            <a:endParaRPr lang="en-US" altLang="zh-CN" sz="2600" dirty="0" smtClean="0"/>
          </a:p>
          <a:p>
            <a:pPr>
              <a:spcBef>
                <a:spcPts val="600"/>
              </a:spcBef>
            </a:pPr>
            <a:r>
              <a:rPr lang="zh-CN" altLang="zh-CN" sz="2600" dirty="0" smtClean="0"/>
              <a:t>速率</a:t>
            </a:r>
            <a:r>
              <a:rPr lang="zh-CN" altLang="zh-CN" sz="2600" dirty="0"/>
              <a:t>是计算机网络中最重要的一个</a:t>
            </a:r>
            <a:r>
              <a:rPr lang="zh-CN" altLang="zh-CN" sz="2600" dirty="0" smtClean="0"/>
              <a:t>性能指标</a:t>
            </a:r>
            <a:r>
              <a:rPr lang="zh-CN" altLang="en-US" sz="2600" dirty="0" smtClean="0"/>
              <a:t>，</a:t>
            </a:r>
            <a:r>
              <a:rPr lang="zh-CN" altLang="zh-CN" sz="2600" dirty="0" smtClean="0"/>
              <a:t>指</a:t>
            </a:r>
            <a:r>
              <a:rPr lang="zh-CN" altLang="zh-CN" sz="2600" dirty="0"/>
              <a:t>的是</a:t>
            </a:r>
            <a:r>
              <a:rPr lang="zh-CN" altLang="zh-CN" sz="2600" dirty="0">
                <a:solidFill>
                  <a:srgbClr val="FF0000"/>
                </a:solidFill>
              </a:rPr>
              <a:t>数据的传送速率，</a:t>
            </a:r>
            <a:r>
              <a:rPr lang="zh-CN" altLang="zh-CN" sz="2600" dirty="0"/>
              <a:t>它也称为</a:t>
            </a:r>
            <a:r>
              <a:rPr lang="zh-CN" altLang="zh-CN" sz="2600" dirty="0">
                <a:solidFill>
                  <a:srgbClr val="FF0000"/>
                </a:solidFill>
              </a:rPr>
              <a:t>数据</a:t>
            </a:r>
            <a:r>
              <a:rPr lang="zh-CN" altLang="zh-CN" sz="2600" dirty="0" smtClean="0">
                <a:solidFill>
                  <a:srgbClr val="FF0000"/>
                </a:solidFill>
              </a:rPr>
              <a:t>率</a:t>
            </a:r>
            <a:r>
              <a:rPr lang="en-US" altLang="zh-CN" sz="2600" dirty="0" smtClean="0">
                <a:solidFill>
                  <a:srgbClr val="FF0000"/>
                </a:solidFill>
              </a:rPr>
              <a:t> </a:t>
            </a:r>
            <a:r>
              <a:rPr lang="en-US" altLang="zh-CN" sz="2600" dirty="0" smtClean="0"/>
              <a:t>(</a:t>
            </a:r>
            <a:r>
              <a:rPr lang="en-US" altLang="zh-CN" sz="2600" dirty="0"/>
              <a:t>data rate)</a:t>
            </a:r>
            <a:r>
              <a:rPr lang="zh-CN" altLang="zh-CN" sz="2600" dirty="0"/>
              <a:t>或</a:t>
            </a:r>
            <a:r>
              <a:rPr lang="zh-CN" altLang="zh-CN" sz="2600" dirty="0" smtClean="0">
                <a:solidFill>
                  <a:srgbClr val="FF0000"/>
                </a:solidFill>
              </a:rPr>
              <a:t>比特率</a:t>
            </a:r>
            <a:r>
              <a:rPr lang="en-US" altLang="zh-CN" sz="2600" dirty="0" smtClean="0">
                <a:solidFill>
                  <a:srgbClr val="FF0000"/>
                </a:solidFill>
              </a:rPr>
              <a:t> </a:t>
            </a:r>
            <a:r>
              <a:rPr lang="en-US" altLang="zh-CN" sz="2600" dirty="0" smtClean="0"/>
              <a:t>(</a:t>
            </a:r>
            <a:r>
              <a:rPr lang="en-US" altLang="zh-CN" sz="2600" dirty="0"/>
              <a:t>bit rate)</a:t>
            </a:r>
            <a:r>
              <a:rPr lang="zh-CN" altLang="zh-CN" sz="2600" dirty="0" smtClean="0"/>
              <a:t>。</a:t>
            </a:r>
            <a:endParaRPr lang="en-US" altLang="zh-CN" sz="2600" dirty="0" smtClean="0"/>
          </a:p>
          <a:p>
            <a:pPr>
              <a:spcBef>
                <a:spcPts val="600"/>
              </a:spcBef>
            </a:pPr>
            <a:r>
              <a:rPr lang="zh-CN" altLang="en-US" sz="2600" dirty="0" smtClean="0"/>
              <a:t>速率</a:t>
            </a:r>
            <a:r>
              <a:rPr lang="zh-CN" altLang="en-US" sz="2600" dirty="0"/>
              <a:t>的</a:t>
            </a:r>
            <a:r>
              <a:rPr lang="zh-CN" altLang="en-US" sz="2600" dirty="0">
                <a:solidFill>
                  <a:srgbClr val="FF0000"/>
                </a:solidFill>
              </a:rPr>
              <a:t>单位</a:t>
            </a:r>
            <a:r>
              <a:rPr lang="zh-CN" altLang="en-US" sz="2600" dirty="0"/>
              <a:t>是 </a:t>
            </a:r>
            <a:r>
              <a:rPr lang="en-US" altLang="zh-CN" sz="2600" dirty="0" smtClean="0"/>
              <a:t>bit/s</a:t>
            </a:r>
            <a:r>
              <a:rPr lang="zh-CN" altLang="en-US" sz="2600" dirty="0"/>
              <a:t>，</a:t>
            </a:r>
            <a:r>
              <a:rPr lang="zh-CN" altLang="en-US" sz="2600" dirty="0" smtClean="0"/>
              <a:t>或 </a:t>
            </a:r>
            <a:r>
              <a:rPr lang="en-US" altLang="zh-CN" sz="2600" dirty="0" err="1" smtClean="0"/>
              <a:t>kbit</a:t>
            </a:r>
            <a:r>
              <a:rPr lang="en-US" altLang="zh-CN" sz="2600" dirty="0" smtClean="0"/>
              <a:t>/s</a:t>
            </a:r>
            <a:r>
              <a:rPr lang="zh-CN" altLang="en-US" sz="2600" dirty="0" smtClean="0"/>
              <a:t>、</a:t>
            </a:r>
            <a:r>
              <a:rPr lang="en-US" altLang="zh-CN" sz="2600" dirty="0" smtClean="0"/>
              <a:t>Mbit/s</a:t>
            </a:r>
            <a:r>
              <a:rPr lang="zh-CN" altLang="en-US" sz="2600" dirty="0" smtClean="0"/>
              <a:t>、</a:t>
            </a:r>
            <a:r>
              <a:rPr lang="en-US" altLang="zh-CN" sz="2600" dirty="0" smtClean="0"/>
              <a:t> </a:t>
            </a:r>
            <a:r>
              <a:rPr lang="en-US" altLang="zh-CN" sz="2600" dirty="0" err="1" smtClean="0"/>
              <a:t>Gbit</a:t>
            </a:r>
            <a:r>
              <a:rPr lang="en-US" altLang="zh-CN" sz="2600" dirty="0" smtClean="0"/>
              <a:t>/s </a:t>
            </a:r>
            <a:r>
              <a:rPr lang="zh-CN" altLang="en-US" sz="2600" dirty="0" smtClean="0"/>
              <a:t>等。例如 </a:t>
            </a:r>
            <a:r>
              <a:rPr lang="en-US" altLang="zh-CN" sz="2600" dirty="0" smtClean="0"/>
              <a:t>4 </a:t>
            </a:r>
            <a:r>
              <a:rPr lang="en-US" altLang="zh-CN" sz="2600" dirty="0">
                <a:sym typeface="Symbol" panose="05050102010706020507"/>
              </a:rPr>
              <a:t></a:t>
            </a:r>
            <a:r>
              <a:rPr lang="en-US" altLang="zh-CN" sz="2600" dirty="0"/>
              <a:t> 10</a:t>
            </a:r>
            <a:r>
              <a:rPr lang="en-US" altLang="zh-CN" sz="2600" baseline="30000" dirty="0"/>
              <a:t>10</a:t>
            </a:r>
            <a:r>
              <a:rPr lang="en-US" altLang="zh-CN" sz="2600" dirty="0"/>
              <a:t> </a:t>
            </a:r>
            <a:r>
              <a:rPr lang="en-US" altLang="zh-CN" sz="2600" dirty="0" smtClean="0"/>
              <a:t>bit/s </a:t>
            </a:r>
            <a:r>
              <a:rPr lang="zh-CN" altLang="zh-CN" sz="2600" dirty="0" smtClean="0"/>
              <a:t>的</a:t>
            </a:r>
            <a:r>
              <a:rPr lang="zh-CN" altLang="zh-CN" sz="2600" dirty="0"/>
              <a:t>数据率就记为 </a:t>
            </a:r>
            <a:r>
              <a:rPr lang="en-US" altLang="zh-CN" sz="2600" dirty="0" smtClean="0"/>
              <a:t>40 </a:t>
            </a:r>
            <a:r>
              <a:rPr lang="en-US" altLang="zh-CN" sz="2600" dirty="0" err="1" smtClean="0"/>
              <a:t>Gbit</a:t>
            </a:r>
            <a:r>
              <a:rPr lang="en-US" altLang="zh-CN" sz="2600" dirty="0" smtClean="0"/>
              <a:t>/s</a:t>
            </a:r>
            <a:r>
              <a:rPr lang="zh-CN" altLang="en-US" sz="2600" dirty="0" smtClean="0"/>
              <a:t>。</a:t>
            </a:r>
            <a:endParaRPr lang="zh-CN" altLang="en-US" sz="2600" dirty="0"/>
          </a:p>
          <a:p>
            <a:pPr>
              <a:spcBef>
                <a:spcPts val="600"/>
              </a:spcBef>
            </a:pPr>
            <a:r>
              <a:rPr lang="zh-CN" altLang="en-US" sz="2600" dirty="0">
                <a:solidFill>
                  <a:srgbClr val="C00000"/>
                </a:solidFill>
              </a:rPr>
              <a:t>速率往往是指额定速率或标称</a:t>
            </a:r>
            <a:r>
              <a:rPr lang="zh-CN" altLang="en-US" sz="2600" dirty="0" smtClean="0">
                <a:solidFill>
                  <a:srgbClr val="C00000"/>
                </a:solidFill>
              </a:rPr>
              <a:t>速率，非</a:t>
            </a:r>
            <a:r>
              <a:rPr lang="zh-CN" altLang="zh-CN" sz="2600" dirty="0" smtClean="0">
                <a:solidFill>
                  <a:srgbClr val="C00000"/>
                </a:solidFill>
              </a:rPr>
              <a:t>实际运行速率</a:t>
            </a:r>
            <a:r>
              <a:rPr lang="zh-CN" altLang="en-US" sz="2600" dirty="0" smtClean="0">
                <a:solidFill>
                  <a:srgbClr val="C00000"/>
                </a:solidFill>
              </a:rPr>
              <a:t>。  </a:t>
            </a:r>
            <a:endParaRPr lang="zh-CN" altLang="en-US" sz="26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5">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99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99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99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99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49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en-US" altLang="zh-CN" dirty="0"/>
              <a:t>2. </a:t>
            </a:r>
            <a:r>
              <a:rPr lang="zh-CN" altLang="en-US" dirty="0" smtClean="0"/>
              <a:t>带宽 </a:t>
            </a:r>
            <a:endParaRPr lang="zh-CN" altLang="en-US" dirty="0"/>
          </a:p>
        </p:txBody>
      </p:sp>
      <p:sp>
        <p:nvSpPr>
          <p:cNvPr id="37683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indent="0">
              <a:lnSpc>
                <a:spcPct val="110000"/>
              </a:lnSpc>
              <a:spcBef>
                <a:spcPts val="600"/>
              </a:spcBef>
              <a:buNone/>
            </a:pPr>
            <a:r>
              <a:rPr lang="zh-CN" altLang="en-US" dirty="0"/>
              <a:t>两种不同意义：</a:t>
            </a:r>
            <a:endParaRPr lang="en-US" altLang="zh-CN" dirty="0"/>
          </a:p>
          <a:p>
            <a:pPr>
              <a:lnSpc>
                <a:spcPct val="110000"/>
              </a:lnSpc>
              <a:spcBef>
                <a:spcPts val="600"/>
              </a:spcBef>
            </a:pPr>
            <a:r>
              <a:rPr lang="en-US" altLang="zh-CN" sz="2800" dirty="0"/>
              <a:t>“</a:t>
            </a:r>
            <a:r>
              <a:rPr lang="zh-CN" altLang="en-US" sz="2800" dirty="0"/>
              <a:t>带宽”</a:t>
            </a:r>
            <a:r>
              <a:rPr lang="en-US" altLang="zh-CN" sz="2800" dirty="0"/>
              <a:t>(bandwidth</a:t>
            </a:r>
            <a:r>
              <a:rPr lang="en-US" altLang="zh-CN" sz="2800" dirty="0" smtClean="0"/>
              <a:t>) </a:t>
            </a:r>
            <a:r>
              <a:rPr lang="zh-CN" altLang="en-US" sz="2800" dirty="0" smtClean="0"/>
              <a:t>本来</a:t>
            </a:r>
            <a:r>
              <a:rPr lang="zh-CN" altLang="en-US" sz="2800" dirty="0"/>
              <a:t>是指信号具有的</a:t>
            </a:r>
            <a:r>
              <a:rPr lang="zh-CN" altLang="en-US" sz="2800" dirty="0">
                <a:solidFill>
                  <a:srgbClr val="FF0000"/>
                </a:solidFill>
              </a:rPr>
              <a:t>频带宽度，</a:t>
            </a:r>
            <a:r>
              <a:rPr lang="zh-CN" altLang="en-US" sz="2800" dirty="0"/>
              <a:t>其单位是赫（或千赫、兆赫、吉赫等）。</a:t>
            </a:r>
            <a:endParaRPr lang="zh-CN" altLang="en-US" sz="2800" dirty="0"/>
          </a:p>
          <a:p>
            <a:r>
              <a:rPr lang="zh-CN" altLang="zh-CN" sz="2800" dirty="0"/>
              <a:t>在计算机网络中，带宽用来表示网络中某通道传送数据的能力</a:t>
            </a:r>
            <a:r>
              <a:rPr lang="zh-CN" altLang="en-US" sz="2800" dirty="0"/>
              <a:t>。</a:t>
            </a:r>
            <a:r>
              <a:rPr lang="zh-CN" altLang="zh-CN" sz="2800" dirty="0"/>
              <a:t>表示在单位时间内网络中的某信道所能通过的“</a:t>
            </a:r>
            <a:r>
              <a:rPr lang="zh-CN" altLang="zh-CN" sz="2800" dirty="0">
                <a:solidFill>
                  <a:srgbClr val="FF0000"/>
                </a:solidFill>
              </a:rPr>
              <a:t>最高数据率</a:t>
            </a:r>
            <a:r>
              <a:rPr lang="zh-CN" altLang="zh-CN" sz="2800" dirty="0"/>
              <a:t>”。</a:t>
            </a:r>
            <a:r>
              <a:rPr lang="zh-CN" altLang="en-US" sz="2800" dirty="0"/>
              <a:t>单位</a:t>
            </a:r>
            <a:r>
              <a:rPr lang="zh-CN" altLang="en-US" sz="2800" dirty="0" smtClean="0"/>
              <a:t>是 </a:t>
            </a:r>
            <a:r>
              <a:rPr lang="en-US" altLang="zh-CN" sz="2800" dirty="0" smtClean="0"/>
              <a:t>bit/s </a:t>
            </a:r>
            <a:r>
              <a:rPr lang="zh-CN" altLang="en-US" sz="2800" dirty="0" smtClean="0"/>
              <a:t>，即</a:t>
            </a:r>
            <a:r>
              <a:rPr lang="en-US" altLang="zh-CN" sz="2800" dirty="0" smtClean="0"/>
              <a:t> </a:t>
            </a:r>
            <a:r>
              <a:rPr lang="zh-CN" altLang="en-US" sz="2800" dirty="0" smtClean="0"/>
              <a:t>“比特每秒”。    </a:t>
            </a:r>
            <a:endParaRPr lang="zh-CN" altLang="en-US" sz="2800" dirty="0"/>
          </a:p>
          <a:p>
            <a:pPr>
              <a:lnSpc>
                <a:spcPct val="110000"/>
              </a:lnSpc>
              <a:spcBef>
                <a:spcPts val="600"/>
              </a:spcBef>
            </a:pPr>
            <a:endParaRPr lang="en-US" altLang="zh-CN" sz="2800" dirty="0"/>
          </a:p>
        </p:txBody>
      </p:sp>
      <p:sp>
        <p:nvSpPr>
          <p:cNvPr id="2" name="矩形 1"/>
          <p:cNvSpPr/>
          <p:nvPr/>
        </p:nvSpPr>
        <p:spPr>
          <a:xfrm>
            <a:off x="632520" y="4365104"/>
            <a:ext cx="8856984" cy="1815882"/>
          </a:xfrm>
          <a:prstGeom prst="rect">
            <a:avLst/>
          </a:prstGeom>
          <a:solidFill>
            <a:srgbClr val="FFFF66"/>
          </a:solidFill>
          <a:ln>
            <a:solidFill>
              <a:schemeClr val="tx1"/>
            </a:solidFill>
          </a:ln>
        </p:spPr>
        <p:txBody>
          <a:bodyPr wrap="square">
            <a:spAutoFit/>
          </a:bodyPr>
          <a:lstStyle/>
          <a:p>
            <a:r>
              <a:rPr lang="zh-CN" altLang="zh-CN" sz="2800" b="1" dirty="0">
                <a:solidFill>
                  <a:srgbClr val="000099"/>
                </a:solidFill>
                <a:latin typeface="+mn-lt"/>
                <a:ea typeface="黑体" panose="02010609060101010101" pitchFamily="2" charset="-122"/>
              </a:rPr>
              <a:t>在“带宽”的上述两种表述中，前者为</a:t>
            </a:r>
            <a:r>
              <a:rPr lang="zh-CN" altLang="zh-CN" sz="2800" b="1" dirty="0">
                <a:solidFill>
                  <a:srgbClr val="C00000"/>
                </a:solidFill>
                <a:latin typeface="+mn-lt"/>
                <a:ea typeface="黑体" panose="02010609060101010101" pitchFamily="2" charset="-122"/>
              </a:rPr>
              <a:t>频域</a:t>
            </a:r>
            <a:r>
              <a:rPr lang="zh-CN" altLang="zh-CN" sz="2800" b="1" dirty="0">
                <a:solidFill>
                  <a:srgbClr val="000099"/>
                </a:solidFill>
                <a:latin typeface="+mn-lt"/>
                <a:ea typeface="黑体" panose="02010609060101010101" pitchFamily="2" charset="-122"/>
              </a:rPr>
              <a:t>称谓，而后者为</a:t>
            </a:r>
            <a:r>
              <a:rPr lang="zh-CN" altLang="zh-CN" sz="2800" b="1" dirty="0">
                <a:solidFill>
                  <a:srgbClr val="C00000"/>
                </a:solidFill>
                <a:latin typeface="+mn-lt"/>
                <a:ea typeface="黑体" panose="02010609060101010101" pitchFamily="2" charset="-122"/>
              </a:rPr>
              <a:t>时域</a:t>
            </a:r>
            <a:r>
              <a:rPr lang="zh-CN" altLang="zh-CN" sz="2800" b="1" dirty="0">
                <a:solidFill>
                  <a:srgbClr val="000099"/>
                </a:solidFill>
                <a:latin typeface="+mn-lt"/>
                <a:ea typeface="黑体" panose="02010609060101010101" pitchFamily="2" charset="-122"/>
              </a:rPr>
              <a:t>称谓，其本质是相同的。也就是说，一条通信链路的“带宽”越宽，其所能传输的“最高数据率”也越高。</a:t>
            </a:r>
            <a:endParaRPr lang="zh-CN" altLang="zh-CN" sz="28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algn="ctr"/>
            <a:r>
              <a:rPr lang="zh-CN" altLang="en-US"/>
              <a:t>数字信号流随时间的变化</a:t>
            </a:r>
            <a:endParaRPr lang="zh-CN" altLang="en-US"/>
          </a:p>
        </p:txBody>
      </p:sp>
      <p:sp>
        <p:nvSpPr>
          <p:cNvPr id="8704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110000"/>
              </a:lnSpc>
              <a:spcBef>
                <a:spcPts val="600"/>
              </a:spcBef>
            </a:pPr>
            <a:r>
              <a:rPr lang="zh-CN" altLang="en-US" dirty="0"/>
              <a:t>在</a:t>
            </a:r>
            <a:r>
              <a:rPr lang="zh-CN" altLang="en-US" dirty="0">
                <a:solidFill>
                  <a:srgbClr val="C00000"/>
                </a:solidFill>
              </a:rPr>
              <a:t>时间轴</a:t>
            </a:r>
            <a:r>
              <a:rPr lang="zh-CN" altLang="en-US" dirty="0"/>
              <a:t>上信号的宽度随带宽的增大而变窄。     </a:t>
            </a:r>
            <a:endParaRPr lang="zh-CN" altLang="en-US" dirty="0"/>
          </a:p>
        </p:txBody>
      </p:sp>
      <p:grpSp>
        <p:nvGrpSpPr>
          <p:cNvPr id="87073" name="Group 33"/>
          <p:cNvGrpSpPr/>
          <p:nvPr/>
        </p:nvGrpSpPr>
        <p:grpSpPr bwMode="auto">
          <a:xfrm>
            <a:off x="427252" y="1824404"/>
            <a:ext cx="9278276" cy="1662112"/>
            <a:chOff x="204" y="1799"/>
            <a:chExt cx="5395" cy="1047"/>
          </a:xfrm>
        </p:grpSpPr>
        <p:sp>
          <p:nvSpPr>
            <p:cNvPr id="87044" name="Line 4"/>
            <p:cNvSpPr>
              <a:spLocks noChangeShapeType="1"/>
            </p:cNvSpPr>
            <p:nvPr/>
          </p:nvSpPr>
          <p:spPr bwMode="auto">
            <a:xfrm>
              <a:off x="1345" y="2602"/>
              <a:ext cx="0" cy="196"/>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5" name="Line 5"/>
            <p:cNvSpPr>
              <a:spLocks noChangeShapeType="1"/>
            </p:cNvSpPr>
            <p:nvPr/>
          </p:nvSpPr>
          <p:spPr bwMode="auto">
            <a:xfrm>
              <a:off x="1122" y="2357"/>
              <a:ext cx="4340" cy="0"/>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6" name="Line 6"/>
            <p:cNvSpPr>
              <a:spLocks noChangeShapeType="1"/>
            </p:cNvSpPr>
            <p:nvPr/>
          </p:nvSpPr>
          <p:spPr bwMode="auto">
            <a:xfrm>
              <a:off x="1353" y="2724"/>
              <a:ext cx="3782"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8" name="Freeform 8"/>
            <p:cNvSpPr/>
            <p:nvPr/>
          </p:nvSpPr>
          <p:spPr bwMode="auto">
            <a:xfrm>
              <a:off x="1345" y="2161"/>
              <a:ext cx="2559" cy="392"/>
            </a:xfrm>
            <a:custGeom>
              <a:avLst/>
              <a:gdLst>
                <a:gd name="T0" fmla="*/ 0 w 2208"/>
                <a:gd name="T1" fmla="*/ 384 h 384"/>
                <a:gd name="T2" fmla="*/ 0 w 2208"/>
                <a:gd name="T3" fmla="*/ 0 h 384"/>
                <a:gd name="T4" fmla="*/ 384 w 2208"/>
                <a:gd name="T5" fmla="*/ 0 h 384"/>
                <a:gd name="T6" fmla="*/ 384 w 2208"/>
                <a:gd name="T7" fmla="*/ 384 h 384"/>
                <a:gd name="T8" fmla="*/ 768 w 2208"/>
                <a:gd name="T9" fmla="*/ 384 h 384"/>
                <a:gd name="T10" fmla="*/ 768 w 2208"/>
                <a:gd name="T11" fmla="*/ 0 h 384"/>
                <a:gd name="T12" fmla="*/ 1152 w 2208"/>
                <a:gd name="T13" fmla="*/ 0 h 384"/>
                <a:gd name="T14" fmla="*/ 1152 w 2208"/>
                <a:gd name="T15" fmla="*/ 384 h 384"/>
                <a:gd name="T16" fmla="*/ 1536 w 2208"/>
                <a:gd name="T17" fmla="*/ 384 h 384"/>
                <a:gd name="T18" fmla="*/ 1536 w 2208"/>
                <a:gd name="T19" fmla="*/ 0 h 384"/>
                <a:gd name="T20" fmla="*/ 1920 w 2208"/>
                <a:gd name="T21" fmla="*/ 0 h 384"/>
                <a:gd name="T22" fmla="*/ 1920 w 2208"/>
                <a:gd name="T23" fmla="*/ 384 h 384"/>
                <a:gd name="T24" fmla="*/ 2208 w 2208"/>
                <a:gd name="T25"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8" h="384">
                  <a:moveTo>
                    <a:pt x="0" y="384"/>
                  </a:moveTo>
                  <a:lnTo>
                    <a:pt x="0" y="0"/>
                  </a:lnTo>
                  <a:lnTo>
                    <a:pt x="384" y="0"/>
                  </a:lnTo>
                  <a:lnTo>
                    <a:pt x="384" y="384"/>
                  </a:lnTo>
                  <a:lnTo>
                    <a:pt x="768" y="384"/>
                  </a:lnTo>
                  <a:lnTo>
                    <a:pt x="768" y="0"/>
                  </a:lnTo>
                  <a:lnTo>
                    <a:pt x="1152" y="0"/>
                  </a:lnTo>
                  <a:lnTo>
                    <a:pt x="1152" y="384"/>
                  </a:lnTo>
                  <a:lnTo>
                    <a:pt x="1536" y="384"/>
                  </a:lnTo>
                  <a:lnTo>
                    <a:pt x="1536" y="0"/>
                  </a:lnTo>
                  <a:lnTo>
                    <a:pt x="1920" y="0"/>
                  </a:lnTo>
                  <a:lnTo>
                    <a:pt x="1920" y="384"/>
                  </a:lnTo>
                  <a:lnTo>
                    <a:pt x="2208" y="384"/>
                  </a:ln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9" name="Freeform 9"/>
            <p:cNvSpPr/>
            <p:nvPr/>
          </p:nvSpPr>
          <p:spPr bwMode="auto">
            <a:xfrm>
              <a:off x="4404" y="2161"/>
              <a:ext cx="724" cy="392"/>
            </a:xfrm>
            <a:custGeom>
              <a:avLst/>
              <a:gdLst>
                <a:gd name="T0" fmla="*/ 0 w 624"/>
                <a:gd name="T1" fmla="*/ 384 h 384"/>
                <a:gd name="T2" fmla="*/ 240 w 624"/>
                <a:gd name="T3" fmla="*/ 384 h 384"/>
                <a:gd name="T4" fmla="*/ 240 w 624"/>
                <a:gd name="T5" fmla="*/ 0 h 384"/>
                <a:gd name="T6" fmla="*/ 624 w 624"/>
                <a:gd name="T7" fmla="*/ 0 h 384"/>
                <a:gd name="T8" fmla="*/ 624 w 624"/>
                <a:gd name="T9" fmla="*/ 384 h 384"/>
              </a:gdLst>
              <a:ahLst/>
              <a:cxnLst>
                <a:cxn ang="0">
                  <a:pos x="T0" y="T1"/>
                </a:cxn>
                <a:cxn ang="0">
                  <a:pos x="T2" y="T3"/>
                </a:cxn>
                <a:cxn ang="0">
                  <a:pos x="T4" y="T5"/>
                </a:cxn>
                <a:cxn ang="0">
                  <a:pos x="T6" y="T7"/>
                </a:cxn>
                <a:cxn ang="0">
                  <a:pos x="T8" y="T9"/>
                </a:cxn>
              </a:cxnLst>
              <a:rect l="0" t="0" r="r" b="b"/>
              <a:pathLst>
                <a:path w="624" h="384">
                  <a:moveTo>
                    <a:pt x="0" y="384"/>
                  </a:moveTo>
                  <a:lnTo>
                    <a:pt x="240" y="384"/>
                  </a:lnTo>
                  <a:lnTo>
                    <a:pt x="240" y="0"/>
                  </a:lnTo>
                  <a:lnTo>
                    <a:pt x="624" y="0"/>
                  </a:lnTo>
                  <a:lnTo>
                    <a:pt x="624" y="384"/>
                  </a:ln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1" name="Line 11"/>
            <p:cNvSpPr>
              <a:spLocks noChangeShapeType="1"/>
            </p:cNvSpPr>
            <p:nvPr/>
          </p:nvSpPr>
          <p:spPr bwMode="auto">
            <a:xfrm>
              <a:off x="2235" y="2063"/>
              <a:ext cx="445"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3" name="Line 13"/>
            <p:cNvSpPr>
              <a:spLocks noChangeShapeType="1"/>
            </p:cNvSpPr>
            <p:nvPr/>
          </p:nvSpPr>
          <p:spPr bwMode="auto">
            <a:xfrm>
              <a:off x="5128" y="2602"/>
              <a:ext cx="0" cy="196"/>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4" name="Text Box 14"/>
            <p:cNvSpPr txBox="1">
              <a:spLocks noChangeArrowheads="1"/>
            </p:cNvSpPr>
            <p:nvPr/>
          </p:nvSpPr>
          <p:spPr bwMode="auto">
            <a:xfrm>
              <a:off x="2528" y="2594"/>
              <a:ext cx="1119" cy="252"/>
            </a:xfrm>
            <a:prstGeom prst="rect">
              <a:avLst/>
            </a:prstGeom>
            <a:solidFill>
              <a:schemeClr val="bg1"/>
            </a:solidFill>
            <a:ln>
              <a:noFill/>
            </a:ln>
            <a:effectLst/>
            <a:extLs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anose="02010609060101010101" pitchFamily="2" charset="-122"/>
                </a:rPr>
                <a:t>每</a:t>
              </a:r>
              <a:r>
                <a:rPr kumimoji="1" lang="zh-CN" altLang="en-US" sz="2000" b="1">
                  <a:solidFill>
                    <a:srgbClr val="333399"/>
                  </a:solidFill>
                  <a:ea typeface="黑体" panose="02010609060101010101" pitchFamily="2" charset="-122"/>
                  <a:sym typeface="Symbol" panose="05050102010706020507" pitchFamily="18" charset="2"/>
                </a:rPr>
                <a:t>秒</a:t>
              </a:r>
              <a:r>
                <a:rPr kumimoji="1" lang="zh-CN" altLang="en-US" sz="1200" b="1">
                  <a:solidFill>
                    <a:srgbClr val="333399"/>
                  </a:solidFill>
                  <a:ea typeface="黑体" panose="02010609060101010101" pitchFamily="2" charset="-122"/>
                  <a:sym typeface="Symbol" panose="05050102010706020507" pitchFamily="18" charset="2"/>
                </a:rPr>
                <a:t> </a:t>
              </a:r>
              <a:r>
                <a:rPr kumimoji="1" lang="en-US" altLang="zh-CN" sz="2000" b="1">
                  <a:solidFill>
                    <a:srgbClr val="333399"/>
                  </a:solidFill>
                  <a:ea typeface="黑体" panose="02010609060101010101" pitchFamily="2" charset="-122"/>
                  <a:sym typeface="Symbol" panose="05050102010706020507" pitchFamily="18" charset="2"/>
                </a:rPr>
                <a:t>10</a:t>
              </a:r>
              <a:r>
                <a:rPr kumimoji="1" lang="en-US" altLang="zh-CN" sz="2000" b="1" baseline="30000">
                  <a:solidFill>
                    <a:srgbClr val="333399"/>
                  </a:solidFill>
                  <a:ea typeface="黑体" panose="02010609060101010101" pitchFamily="2" charset="-122"/>
                  <a:sym typeface="Symbol" panose="05050102010706020507" pitchFamily="18" charset="2"/>
                </a:rPr>
                <a:t>6</a:t>
              </a:r>
              <a:r>
                <a:rPr kumimoji="1" lang="en-US" altLang="zh-CN" sz="1400" b="1" baseline="30000">
                  <a:solidFill>
                    <a:srgbClr val="333399"/>
                  </a:solidFill>
                  <a:ea typeface="黑体" panose="02010609060101010101" pitchFamily="2" charset="-122"/>
                  <a:sym typeface="Symbol" panose="05050102010706020507" pitchFamily="18" charset="2"/>
                </a:rPr>
                <a:t> </a:t>
              </a:r>
              <a:r>
                <a:rPr kumimoji="1" lang="zh-CN" altLang="en-US" sz="2000" b="1">
                  <a:solidFill>
                    <a:srgbClr val="333399"/>
                  </a:solidFill>
                  <a:ea typeface="黑体" panose="02010609060101010101" pitchFamily="2" charset="-122"/>
                  <a:sym typeface="Symbol" panose="05050102010706020507" pitchFamily="18" charset="2"/>
                </a:rPr>
                <a:t>个比特</a:t>
              </a:r>
              <a:endParaRPr kumimoji="1" lang="zh-CN" altLang="en-US" sz="2000" b="1">
                <a:solidFill>
                  <a:srgbClr val="333399"/>
                </a:solidFill>
                <a:ea typeface="黑体" panose="02010609060101010101" pitchFamily="2" charset="-122"/>
              </a:endParaRPr>
            </a:p>
          </p:txBody>
        </p:sp>
        <p:sp>
          <p:nvSpPr>
            <p:cNvPr id="87055" name="Text Box 15"/>
            <p:cNvSpPr txBox="1">
              <a:spLocks noChangeArrowheads="1"/>
            </p:cNvSpPr>
            <p:nvPr/>
          </p:nvSpPr>
          <p:spPr bwMode="auto">
            <a:xfrm>
              <a:off x="5193" y="2086"/>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anose="02010609060101010101" pitchFamily="2" charset="-122"/>
                </a:rPr>
                <a:t>时间</a:t>
              </a:r>
              <a:endParaRPr kumimoji="1" lang="zh-CN" altLang="en-US" sz="2000" b="1">
                <a:solidFill>
                  <a:srgbClr val="333399"/>
                </a:solidFill>
                <a:ea typeface="黑体" panose="02010609060101010101" pitchFamily="2" charset="-122"/>
              </a:endParaRPr>
            </a:p>
          </p:txBody>
        </p:sp>
        <p:sp>
          <p:nvSpPr>
            <p:cNvPr id="87067" name="Text Box 27"/>
            <p:cNvSpPr txBox="1">
              <a:spLocks noChangeArrowheads="1"/>
            </p:cNvSpPr>
            <p:nvPr/>
          </p:nvSpPr>
          <p:spPr bwMode="auto">
            <a:xfrm>
              <a:off x="1440" y="2137"/>
              <a:ext cx="329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anose="02010609060101010101" pitchFamily="2" charset="-122"/>
                </a:rPr>
                <a:t>1 </a:t>
              </a:r>
              <a:r>
                <a:rPr kumimoji="1" lang="en-US" altLang="zh-CN" sz="1200" b="1">
                  <a:solidFill>
                    <a:srgbClr val="333399"/>
                  </a:solidFill>
                  <a:ea typeface="黑体" panose="02010609060101010101" pitchFamily="2" charset="-122"/>
                </a:rPr>
                <a:t>  </a:t>
              </a:r>
              <a:r>
                <a:rPr kumimoji="1" lang="en-US" altLang="zh-CN" sz="2000" b="1">
                  <a:solidFill>
                    <a:srgbClr val="333399"/>
                  </a:solidFill>
                  <a:ea typeface="黑体" panose="02010609060101010101" pitchFamily="2" charset="-122"/>
                </a:rPr>
                <a:t>      0        1    </a:t>
              </a:r>
              <a:r>
                <a:rPr kumimoji="1" lang="en-US" altLang="zh-CN" sz="1400" b="1">
                  <a:solidFill>
                    <a:srgbClr val="333399"/>
                  </a:solidFill>
                  <a:ea typeface="黑体" panose="02010609060101010101" pitchFamily="2" charset="-122"/>
                </a:rPr>
                <a:t>  </a:t>
              </a:r>
              <a:r>
                <a:rPr kumimoji="1" lang="en-US" altLang="zh-CN" sz="2000" b="1">
                  <a:solidFill>
                    <a:srgbClr val="333399"/>
                  </a:solidFill>
                  <a:ea typeface="黑体" panose="02010609060101010101" pitchFamily="2" charset="-122"/>
                </a:rPr>
                <a:t>   0  </a:t>
              </a:r>
              <a:r>
                <a:rPr kumimoji="1" lang="en-US" altLang="zh-CN" b="1">
                  <a:solidFill>
                    <a:srgbClr val="333399"/>
                  </a:solidFill>
                  <a:ea typeface="黑体" panose="02010609060101010101" pitchFamily="2" charset="-122"/>
                </a:rPr>
                <a:t>  </a:t>
              </a:r>
              <a:r>
                <a:rPr kumimoji="1" lang="en-US" altLang="zh-CN" sz="2000" b="1">
                  <a:solidFill>
                    <a:srgbClr val="333399"/>
                  </a:solidFill>
                  <a:ea typeface="黑体" panose="02010609060101010101" pitchFamily="2" charset="-122"/>
                </a:rPr>
                <a:t>    1                                 1</a:t>
              </a:r>
              <a:endParaRPr kumimoji="1" lang="en-US" altLang="zh-CN" sz="2000" b="1">
                <a:solidFill>
                  <a:srgbClr val="333399"/>
                </a:solidFill>
                <a:ea typeface="黑体" panose="02010609060101010101" pitchFamily="2" charset="-122"/>
              </a:endParaRPr>
            </a:p>
          </p:txBody>
        </p:sp>
        <p:sp>
          <p:nvSpPr>
            <p:cNvPr id="87052" name="Text Box 12"/>
            <p:cNvSpPr txBox="1">
              <a:spLocks noChangeArrowheads="1"/>
            </p:cNvSpPr>
            <p:nvPr/>
          </p:nvSpPr>
          <p:spPr bwMode="auto">
            <a:xfrm>
              <a:off x="2211" y="1799"/>
              <a:ext cx="40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anose="02010609060101010101" pitchFamily="2" charset="-122"/>
                </a:rPr>
                <a:t>1 </a:t>
              </a:r>
              <a:r>
                <a:rPr kumimoji="1" lang="en-US" altLang="zh-CN" sz="2000" b="1">
                  <a:solidFill>
                    <a:srgbClr val="333399"/>
                  </a:solidFill>
                  <a:ea typeface="黑体" panose="02010609060101010101" pitchFamily="2" charset="-122"/>
                  <a:sym typeface="Symbol" panose="05050102010706020507" pitchFamily="18" charset="2"/>
                </a:rPr>
                <a:t>s</a:t>
              </a:r>
              <a:endParaRPr kumimoji="1" lang="en-US" altLang="zh-CN" sz="2000" b="1">
                <a:solidFill>
                  <a:srgbClr val="333399"/>
                </a:solidFill>
                <a:ea typeface="黑体" panose="02010609060101010101" pitchFamily="2" charset="-122"/>
              </a:endParaRPr>
            </a:p>
          </p:txBody>
        </p:sp>
        <p:sp>
          <p:nvSpPr>
            <p:cNvPr id="87071" name="Text Box 31"/>
            <p:cNvSpPr txBox="1">
              <a:spLocks noChangeArrowheads="1"/>
            </p:cNvSpPr>
            <p:nvPr/>
          </p:nvSpPr>
          <p:spPr bwMode="auto">
            <a:xfrm>
              <a:off x="204" y="2115"/>
              <a:ext cx="822" cy="523"/>
            </a:xfrm>
            <a:prstGeom prst="rect">
              <a:avLst/>
            </a:prstGeom>
            <a:solidFill>
              <a:srgbClr val="FFFF99"/>
            </a:solidFill>
            <a:ln w="9525">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CC"/>
                  </a:solidFill>
                  <a:ea typeface="黑体" panose="02010609060101010101" pitchFamily="2" charset="-122"/>
                </a:rPr>
                <a:t>带宽为</a:t>
              </a:r>
              <a:endParaRPr lang="zh-CN" altLang="en-US" sz="2400" b="1" dirty="0">
                <a:solidFill>
                  <a:srgbClr val="0000CC"/>
                </a:solidFill>
                <a:ea typeface="黑体" panose="02010609060101010101" pitchFamily="2" charset="-122"/>
              </a:endParaRPr>
            </a:p>
            <a:p>
              <a:r>
                <a:rPr lang="en-US" altLang="zh-CN" sz="2400" b="1" dirty="0">
                  <a:solidFill>
                    <a:srgbClr val="0000CC"/>
                  </a:solidFill>
                  <a:ea typeface="黑体" panose="02010609060101010101" pitchFamily="2" charset="-122"/>
                </a:rPr>
                <a:t>1 </a:t>
              </a:r>
              <a:r>
                <a:rPr lang="en-US" altLang="zh-CN" sz="2400" b="1" dirty="0" smtClean="0">
                  <a:solidFill>
                    <a:srgbClr val="0000CC"/>
                  </a:solidFill>
                  <a:ea typeface="黑体" panose="02010609060101010101" pitchFamily="2" charset="-122"/>
                </a:rPr>
                <a:t>Mbit/s </a:t>
              </a:r>
              <a:endParaRPr lang="en-US" altLang="zh-CN" sz="2400" b="1" dirty="0">
                <a:solidFill>
                  <a:srgbClr val="0000CC"/>
                </a:solidFill>
                <a:ea typeface="黑体" panose="02010609060101010101" pitchFamily="2" charset="-122"/>
              </a:endParaRPr>
            </a:p>
          </p:txBody>
        </p:sp>
      </p:grpSp>
      <p:grpSp>
        <p:nvGrpSpPr>
          <p:cNvPr id="87074" name="Group 34"/>
          <p:cNvGrpSpPr/>
          <p:nvPr/>
        </p:nvGrpSpPr>
        <p:grpSpPr bwMode="auto">
          <a:xfrm>
            <a:off x="427252" y="3656378"/>
            <a:ext cx="9231841" cy="1697037"/>
            <a:chOff x="204" y="2953"/>
            <a:chExt cx="5368" cy="1069"/>
          </a:xfrm>
        </p:grpSpPr>
        <p:sp>
          <p:nvSpPr>
            <p:cNvPr id="87047" name="Freeform 7"/>
            <p:cNvSpPr/>
            <p:nvPr/>
          </p:nvSpPr>
          <p:spPr bwMode="auto">
            <a:xfrm>
              <a:off x="1352" y="3337"/>
              <a:ext cx="2614" cy="392"/>
            </a:xfrm>
            <a:custGeom>
              <a:avLst/>
              <a:gdLst>
                <a:gd name="T0" fmla="*/ 0 w 2256"/>
                <a:gd name="T1" fmla="*/ 384 h 384"/>
                <a:gd name="T2" fmla="*/ 0 w 2256"/>
                <a:gd name="T3" fmla="*/ 0 h 384"/>
                <a:gd name="T4" fmla="*/ 96 w 2256"/>
                <a:gd name="T5" fmla="*/ 0 h 384"/>
                <a:gd name="T6" fmla="*/ 96 w 2256"/>
                <a:gd name="T7" fmla="*/ 384 h 384"/>
                <a:gd name="T8" fmla="*/ 192 w 2256"/>
                <a:gd name="T9" fmla="*/ 384 h 384"/>
                <a:gd name="T10" fmla="*/ 192 w 2256"/>
                <a:gd name="T11" fmla="*/ 0 h 384"/>
                <a:gd name="T12" fmla="*/ 288 w 2256"/>
                <a:gd name="T13" fmla="*/ 0 h 384"/>
                <a:gd name="T14" fmla="*/ 288 w 2256"/>
                <a:gd name="T15" fmla="*/ 384 h 384"/>
                <a:gd name="T16" fmla="*/ 384 w 2256"/>
                <a:gd name="T17" fmla="*/ 384 h 384"/>
                <a:gd name="T18" fmla="*/ 384 w 2256"/>
                <a:gd name="T19" fmla="*/ 0 h 384"/>
                <a:gd name="T20" fmla="*/ 480 w 2256"/>
                <a:gd name="T21" fmla="*/ 0 h 384"/>
                <a:gd name="T22" fmla="*/ 480 w 2256"/>
                <a:gd name="T23" fmla="*/ 384 h 384"/>
                <a:gd name="T24" fmla="*/ 576 w 2256"/>
                <a:gd name="T25" fmla="*/ 384 h 384"/>
                <a:gd name="T26" fmla="*/ 576 w 2256"/>
                <a:gd name="T27" fmla="*/ 0 h 384"/>
                <a:gd name="T28" fmla="*/ 672 w 2256"/>
                <a:gd name="T29" fmla="*/ 0 h 384"/>
                <a:gd name="T30" fmla="*/ 672 w 2256"/>
                <a:gd name="T31" fmla="*/ 384 h 384"/>
                <a:gd name="T32" fmla="*/ 768 w 2256"/>
                <a:gd name="T33" fmla="*/ 384 h 384"/>
                <a:gd name="T34" fmla="*/ 768 w 2256"/>
                <a:gd name="T35" fmla="*/ 0 h 384"/>
                <a:gd name="T36" fmla="*/ 864 w 2256"/>
                <a:gd name="T37" fmla="*/ 0 h 384"/>
                <a:gd name="T38" fmla="*/ 864 w 2256"/>
                <a:gd name="T39" fmla="*/ 384 h 384"/>
                <a:gd name="T40" fmla="*/ 960 w 2256"/>
                <a:gd name="T41" fmla="*/ 384 h 384"/>
                <a:gd name="T42" fmla="*/ 960 w 2256"/>
                <a:gd name="T43" fmla="*/ 0 h 384"/>
                <a:gd name="T44" fmla="*/ 1056 w 2256"/>
                <a:gd name="T45" fmla="*/ 0 h 384"/>
                <a:gd name="T46" fmla="*/ 1056 w 2256"/>
                <a:gd name="T47" fmla="*/ 384 h 384"/>
                <a:gd name="T48" fmla="*/ 1152 w 2256"/>
                <a:gd name="T49" fmla="*/ 384 h 384"/>
                <a:gd name="T50" fmla="*/ 1152 w 2256"/>
                <a:gd name="T51" fmla="*/ 0 h 384"/>
                <a:gd name="T52" fmla="*/ 1248 w 2256"/>
                <a:gd name="T53" fmla="*/ 0 h 384"/>
                <a:gd name="T54" fmla="*/ 1248 w 2256"/>
                <a:gd name="T55" fmla="*/ 384 h 384"/>
                <a:gd name="T56" fmla="*/ 1344 w 2256"/>
                <a:gd name="T57" fmla="*/ 384 h 384"/>
                <a:gd name="T58" fmla="*/ 1344 w 2256"/>
                <a:gd name="T59" fmla="*/ 0 h 384"/>
                <a:gd name="T60" fmla="*/ 1440 w 2256"/>
                <a:gd name="T61" fmla="*/ 0 h 384"/>
                <a:gd name="T62" fmla="*/ 1440 w 2256"/>
                <a:gd name="T63" fmla="*/ 384 h 384"/>
                <a:gd name="T64" fmla="*/ 1536 w 2256"/>
                <a:gd name="T65" fmla="*/ 384 h 384"/>
                <a:gd name="T66" fmla="*/ 1536 w 2256"/>
                <a:gd name="T67" fmla="*/ 0 h 384"/>
                <a:gd name="T68" fmla="*/ 1632 w 2256"/>
                <a:gd name="T69" fmla="*/ 0 h 384"/>
                <a:gd name="T70" fmla="*/ 1632 w 2256"/>
                <a:gd name="T71" fmla="*/ 384 h 384"/>
                <a:gd name="T72" fmla="*/ 1728 w 2256"/>
                <a:gd name="T73" fmla="*/ 384 h 384"/>
                <a:gd name="T74" fmla="*/ 1728 w 2256"/>
                <a:gd name="T75" fmla="*/ 0 h 384"/>
                <a:gd name="T76" fmla="*/ 1824 w 2256"/>
                <a:gd name="T77" fmla="*/ 0 h 384"/>
                <a:gd name="T78" fmla="*/ 1824 w 2256"/>
                <a:gd name="T79" fmla="*/ 384 h 384"/>
                <a:gd name="T80" fmla="*/ 2256 w 2256"/>
                <a:gd name="T81"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56" h="384">
                  <a:moveTo>
                    <a:pt x="0" y="384"/>
                  </a:moveTo>
                  <a:lnTo>
                    <a:pt x="0" y="0"/>
                  </a:lnTo>
                  <a:lnTo>
                    <a:pt x="96" y="0"/>
                  </a:lnTo>
                  <a:lnTo>
                    <a:pt x="96" y="384"/>
                  </a:lnTo>
                  <a:lnTo>
                    <a:pt x="192" y="384"/>
                  </a:lnTo>
                  <a:lnTo>
                    <a:pt x="192" y="0"/>
                  </a:lnTo>
                  <a:lnTo>
                    <a:pt x="288" y="0"/>
                  </a:lnTo>
                  <a:lnTo>
                    <a:pt x="288" y="384"/>
                  </a:lnTo>
                  <a:lnTo>
                    <a:pt x="384" y="384"/>
                  </a:lnTo>
                  <a:lnTo>
                    <a:pt x="384" y="0"/>
                  </a:lnTo>
                  <a:lnTo>
                    <a:pt x="480" y="0"/>
                  </a:lnTo>
                  <a:lnTo>
                    <a:pt x="480" y="384"/>
                  </a:lnTo>
                  <a:lnTo>
                    <a:pt x="576" y="384"/>
                  </a:lnTo>
                  <a:lnTo>
                    <a:pt x="576" y="0"/>
                  </a:lnTo>
                  <a:lnTo>
                    <a:pt x="672" y="0"/>
                  </a:lnTo>
                  <a:lnTo>
                    <a:pt x="672" y="384"/>
                  </a:lnTo>
                  <a:lnTo>
                    <a:pt x="768" y="384"/>
                  </a:lnTo>
                  <a:lnTo>
                    <a:pt x="768" y="0"/>
                  </a:lnTo>
                  <a:lnTo>
                    <a:pt x="864" y="0"/>
                  </a:lnTo>
                  <a:lnTo>
                    <a:pt x="864" y="384"/>
                  </a:lnTo>
                  <a:lnTo>
                    <a:pt x="960" y="384"/>
                  </a:lnTo>
                  <a:lnTo>
                    <a:pt x="960" y="0"/>
                  </a:lnTo>
                  <a:lnTo>
                    <a:pt x="1056" y="0"/>
                  </a:lnTo>
                  <a:lnTo>
                    <a:pt x="1056" y="384"/>
                  </a:lnTo>
                  <a:lnTo>
                    <a:pt x="1152" y="384"/>
                  </a:lnTo>
                  <a:lnTo>
                    <a:pt x="1152" y="0"/>
                  </a:lnTo>
                  <a:lnTo>
                    <a:pt x="1248" y="0"/>
                  </a:lnTo>
                  <a:lnTo>
                    <a:pt x="1248" y="384"/>
                  </a:lnTo>
                  <a:lnTo>
                    <a:pt x="1344" y="384"/>
                  </a:lnTo>
                  <a:lnTo>
                    <a:pt x="1344" y="0"/>
                  </a:lnTo>
                  <a:lnTo>
                    <a:pt x="1440" y="0"/>
                  </a:lnTo>
                  <a:lnTo>
                    <a:pt x="1440" y="384"/>
                  </a:lnTo>
                  <a:lnTo>
                    <a:pt x="1536" y="384"/>
                  </a:lnTo>
                  <a:lnTo>
                    <a:pt x="1536" y="0"/>
                  </a:lnTo>
                  <a:lnTo>
                    <a:pt x="1632" y="0"/>
                  </a:lnTo>
                  <a:lnTo>
                    <a:pt x="1632" y="384"/>
                  </a:lnTo>
                  <a:lnTo>
                    <a:pt x="1728" y="384"/>
                  </a:lnTo>
                  <a:lnTo>
                    <a:pt x="1728" y="0"/>
                  </a:lnTo>
                  <a:lnTo>
                    <a:pt x="1824" y="0"/>
                  </a:lnTo>
                  <a:lnTo>
                    <a:pt x="1824" y="384"/>
                  </a:lnTo>
                  <a:lnTo>
                    <a:pt x="2256" y="384"/>
                  </a:ln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0" name="Freeform 10"/>
            <p:cNvSpPr/>
            <p:nvPr/>
          </p:nvSpPr>
          <p:spPr bwMode="auto">
            <a:xfrm>
              <a:off x="4245" y="3337"/>
              <a:ext cx="890" cy="392"/>
            </a:xfrm>
            <a:custGeom>
              <a:avLst/>
              <a:gdLst>
                <a:gd name="T0" fmla="*/ 768 w 768"/>
                <a:gd name="T1" fmla="*/ 384 h 384"/>
                <a:gd name="T2" fmla="*/ 672 w 768"/>
                <a:gd name="T3" fmla="*/ 384 h 384"/>
                <a:gd name="T4" fmla="*/ 672 w 768"/>
                <a:gd name="T5" fmla="*/ 0 h 384"/>
                <a:gd name="T6" fmla="*/ 576 w 768"/>
                <a:gd name="T7" fmla="*/ 0 h 384"/>
                <a:gd name="T8" fmla="*/ 576 w 768"/>
                <a:gd name="T9" fmla="*/ 384 h 384"/>
                <a:gd name="T10" fmla="*/ 480 w 768"/>
                <a:gd name="T11" fmla="*/ 384 h 384"/>
                <a:gd name="T12" fmla="*/ 480 w 768"/>
                <a:gd name="T13" fmla="*/ 0 h 384"/>
                <a:gd name="T14" fmla="*/ 384 w 768"/>
                <a:gd name="T15" fmla="*/ 0 h 384"/>
                <a:gd name="T16" fmla="*/ 384 w 768"/>
                <a:gd name="T17" fmla="*/ 384 h 384"/>
                <a:gd name="T18" fmla="*/ 288 w 768"/>
                <a:gd name="T19" fmla="*/ 384 h 384"/>
                <a:gd name="T20" fmla="*/ 288 w 768"/>
                <a:gd name="T21" fmla="*/ 0 h 384"/>
                <a:gd name="T22" fmla="*/ 192 w 768"/>
                <a:gd name="T23" fmla="*/ 0 h 384"/>
                <a:gd name="T24" fmla="*/ 192 w 768"/>
                <a:gd name="T25" fmla="*/ 384 h 384"/>
                <a:gd name="T26" fmla="*/ 0 w 768"/>
                <a:gd name="T27"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384">
                  <a:moveTo>
                    <a:pt x="768" y="384"/>
                  </a:moveTo>
                  <a:lnTo>
                    <a:pt x="672" y="384"/>
                  </a:lnTo>
                  <a:lnTo>
                    <a:pt x="672" y="0"/>
                  </a:lnTo>
                  <a:lnTo>
                    <a:pt x="576" y="0"/>
                  </a:lnTo>
                  <a:lnTo>
                    <a:pt x="576" y="384"/>
                  </a:lnTo>
                  <a:lnTo>
                    <a:pt x="480" y="384"/>
                  </a:lnTo>
                  <a:lnTo>
                    <a:pt x="480" y="0"/>
                  </a:lnTo>
                  <a:lnTo>
                    <a:pt x="384" y="0"/>
                  </a:lnTo>
                  <a:lnTo>
                    <a:pt x="384" y="384"/>
                  </a:lnTo>
                  <a:lnTo>
                    <a:pt x="288" y="384"/>
                  </a:lnTo>
                  <a:lnTo>
                    <a:pt x="288" y="0"/>
                  </a:lnTo>
                  <a:lnTo>
                    <a:pt x="192" y="0"/>
                  </a:lnTo>
                  <a:lnTo>
                    <a:pt x="192" y="384"/>
                  </a:lnTo>
                  <a:lnTo>
                    <a:pt x="0" y="384"/>
                  </a:ln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6" name="Line 16"/>
            <p:cNvSpPr>
              <a:spLocks noChangeShapeType="1"/>
            </p:cNvSpPr>
            <p:nvPr/>
          </p:nvSpPr>
          <p:spPr bwMode="auto">
            <a:xfrm>
              <a:off x="1129" y="3533"/>
              <a:ext cx="4340" cy="0"/>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7" name="Text Box 17"/>
            <p:cNvSpPr txBox="1">
              <a:spLocks noChangeArrowheads="1"/>
            </p:cNvSpPr>
            <p:nvPr/>
          </p:nvSpPr>
          <p:spPr bwMode="auto">
            <a:xfrm>
              <a:off x="5166" y="3271"/>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anose="02010609060101010101" pitchFamily="2" charset="-122"/>
                </a:rPr>
                <a:t>时间</a:t>
              </a:r>
              <a:endParaRPr kumimoji="1" lang="zh-CN" altLang="en-US" sz="2000" b="1">
                <a:solidFill>
                  <a:srgbClr val="333399"/>
                </a:solidFill>
                <a:ea typeface="黑体" panose="02010609060101010101" pitchFamily="2" charset="-122"/>
              </a:endParaRPr>
            </a:p>
          </p:txBody>
        </p:sp>
        <p:sp>
          <p:nvSpPr>
            <p:cNvPr id="87058" name="Line 18"/>
            <p:cNvSpPr>
              <a:spLocks noChangeShapeType="1"/>
            </p:cNvSpPr>
            <p:nvPr/>
          </p:nvSpPr>
          <p:spPr bwMode="auto">
            <a:xfrm>
              <a:off x="1352" y="3778"/>
              <a:ext cx="0" cy="196"/>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9" name="Line 19"/>
            <p:cNvSpPr>
              <a:spLocks noChangeShapeType="1"/>
            </p:cNvSpPr>
            <p:nvPr/>
          </p:nvSpPr>
          <p:spPr bwMode="auto">
            <a:xfrm>
              <a:off x="5135" y="3778"/>
              <a:ext cx="0" cy="196"/>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0" name="Line 20"/>
            <p:cNvSpPr>
              <a:spLocks noChangeShapeType="1"/>
            </p:cNvSpPr>
            <p:nvPr/>
          </p:nvSpPr>
          <p:spPr bwMode="auto">
            <a:xfrm>
              <a:off x="1352" y="3900"/>
              <a:ext cx="3783"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1" name="Text Box 21"/>
            <p:cNvSpPr txBox="1">
              <a:spLocks noChangeArrowheads="1"/>
            </p:cNvSpPr>
            <p:nvPr/>
          </p:nvSpPr>
          <p:spPr bwMode="auto">
            <a:xfrm>
              <a:off x="2468" y="3770"/>
              <a:ext cx="1331" cy="252"/>
            </a:xfrm>
            <a:prstGeom prst="rect">
              <a:avLst/>
            </a:prstGeom>
            <a:solidFill>
              <a:schemeClr val="bg1"/>
            </a:solidFill>
            <a:ln>
              <a:noFill/>
            </a:ln>
            <a:effectLst/>
            <a:extLs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333399"/>
                  </a:solidFill>
                  <a:ea typeface="黑体" panose="02010609060101010101" pitchFamily="2" charset="-122"/>
                </a:rPr>
                <a:t>每</a:t>
              </a:r>
              <a:r>
                <a:rPr kumimoji="1" lang="zh-CN" altLang="en-US" sz="2000" b="1" dirty="0">
                  <a:solidFill>
                    <a:srgbClr val="333399"/>
                  </a:solidFill>
                  <a:ea typeface="黑体" panose="02010609060101010101" pitchFamily="2" charset="-122"/>
                  <a:sym typeface="Symbol" panose="05050102010706020507" pitchFamily="18" charset="2"/>
                </a:rPr>
                <a:t>秒</a:t>
              </a:r>
              <a:r>
                <a:rPr kumimoji="1" lang="zh-CN" altLang="en-US" sz="1600" b="1" dirty="0">
                  <a:solidFill>
                    <a:srgbClr val="333399"/>
                  </a:solidFill>
                  <a:ea typeface="黑体" panose="02010609060101010101" pitchFamily="2" charset="-122"/>
                  <a:sym typeface="Symbol" panose="05050102010706020507" pitchFamily="18" charset="2"/>
                </a:rPr>
                <a:t> </a:t>
              </a:r>
              <a:r>
                <a:rPr kumimoji="1" lang="en-US" altLang="zh-CN" sz="2000" b="1" dirty="0">
                  <a:solidFill>
                    <a:srgbClr val="333399"/>
                  </a:solidFill>
                  <a:ea typeface="黑体" panose="02010609060101010101" pitchFamily="2" charset="-122"/>
                  <a:sym typeface="Symbol" panose="05050102010706020507" pitchFamily="18" charset="2"/>
                </a:rPr>
                <a:t>4</a:t>
              </a:r>
              <a:r>
                <a:rPr kumimoji="1" lang="en-US" altLang="zh-CN" sz="1000" b="1" dirty="0">
                  <a:solidFill>
                    <a:srgbClr val="333399"/>
                  </a:solidFill>
                  <a:ea typeface="黑体" panose="02010609060101010101" pitchFamily="2" charset="-122"/>
                  <a:sym typeface="Symbol" panose="05050102010706020507" pitchFamily="18" charset="2"/>
                </a:rPr>
                <a:t> </a:t>
              </a:r>
              <a:r>
                <a:rPr kumimoji="1" lang="en-US" altLang="zh-CN" sz="2000" b="1" dirty="0">
                  <a:solidFill>
                    <a:srgbClr val="333399"/>
                  </a:solidFill>
                  <a:ea typeface="黑体" panose="02010609060101010101" pitchFamily="2" charset="-122"/>
                  <a:sym typeface="Symbol" panose="05050102010706020507" pitchFamily="18" charset="2"/>
                </a:rPr>
                <a:t></a:t>
              </a:r>
              <a:r>
                <a:rPr kumimoji="1" lang="en-US" altLang="zh-CN" sz="900" b="1" dirty="0">
                  <a:solidFill>
                    <a:srgbClr val="333399"/>
                  </a:solidFill>
                  <a:ea typeface="黑体" panose="02010609060101010101" pitchFamily="2" charset="-122"/>
                  <a:sym typeface="Symbol" panose="05050102010706020507" pitchFamily="18" charset="2"/>
                </a:rPr>
                <a:t> </a:t>
              </a:r>
              <a:r>
                <a:rPr kumimoji="1" lang="en-US" altLang="zh-CN" sz="2000" b="1" dirty="0">
                  <a:solidFill>
                    <a:srgbClr val="333399"/>
                  </a:solidFill>
                  <a:ea typeface="黑体" panose="02010609060101010101" pitchFamily="2" charset="-122"/>
                  <a:sym typeface="Symbol" panose="05050102010706020507" pitchFamily="18" charset="2"/>
                </a:rPr>
                <a:t>10</a:t>
              </a:r>
              <a:r>
                <a:rPr kumimoji="1" lang="en-US" altLang="zh-CN" sz="2000" b="1" baseline="30000" dirty="0">
                  <a:solidFill>
                    <a:srgbClr val="333399"/>
                  </a:solidFill>
                  <a:ea typeface="黑体" panose="02010609060101010101" pitchFamily="2" charset="-122"/>
                  <a:sym typeface="Symbol" panose="05050102010706020507" pitchFamily="18" charset="2"/>
                </a:rPr>
                <a:t>6</a:t>
              </a:r>
              <a:r>
                <a:rPr kumimoji="1" lang="en-US" altLang="zh-CN" sz="1400" b="1" baseline="30000" dirty="0">
                  <a:solidFill>
                    <a:srgbClr val="333399"/>
                  </a:solidFill>
                  <a:ea typeface="黑体" panose="02010609060101010101" pitchFamily="2" charset="-122"/>
                  <a:sym typeface="Symbol" panose="05050102010706020507" pitchFamily="18" charset="2"/>
                </a:rPr>
                <a:t> </a:t>
              </a:r>
              <a:r>
                <a:rPr kumimoji="1" lang="zh-CN" altLang="en-US" sz="2000" b="1" dirty="0">
                  <a:solidFill>
                    <a:srgbClr val="333399"/>
                  </a:solidFill>
                  <a:ea typeface="黑体" panose="02010609060101010101" pitchFamily="2" charset="-122"/>
                  <a:sym typeface="Symbol" panose="05050102010706020507" pitchFamily="18" charset="2"/>
                </a:rPr>
                <a:t>个比特</a:t>
              </a:r>
              <a:endParaRPr kumimoji="1" lang="zh-CN" altLang="en-US" sz="2000" b="1" dirty="0">
                <a:solidFill>
                  <a:srgbClr val="333399"/>
                </a:solidFill>
                <a:ea typeface="黑体" panose="02010609060101010101" pitchFamily="2" charset="-122"/>
              </a:endParaRPr>
            </a:p>
          </p:txBody>
        </p:sp>
        <p:sp>
          <p:nvSpPr>
            <p:cNvPr id="87062" name="Line 22"/>
            <p:cNvSpPr>
              <a:spLocks noChangeShapeType="1"/>
            </p:cNvSpPr>
            <p:nvPr/>
          </p:nvSpPr>
          <p:spPr bwMode="auto">
            <a:xfrm>
              <a:off x="2242" y="3190"/>
              <a:ext cx="0" cy="98"/>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3" name="Line 23"/>
            <p:cNvSpPr>
              <a:spLocks noChangeShapeType="1"/>
            </p:cNvSpPr>
            <p:nvPr/>
          </p:nvSpPr>
          <p:spPr bwMode="auto">
            <a:xfrm>
              <a:off x="2353" y="3190"/>
              <a:ext cx="0" cy="98"/>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4" name="Line 24"/>
            <p:cNvSpPr>
              <a:spLocks noChangeShapeType="1"/>
            </p:cNvSpPr>
            <p:nvPr/>
          </p:nvSpPr>
          <p:spPr bwMode="auto">
            <a:xfrm>
              <a:off x="1963" y="3239"/>
              <a:ext cx="279" cy="0"/>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5" name="Line 25"/>
            <p:cNvSpPr>
              <a:spLocks noChangeShapeType="1"/>
            </p:cNvSpPr>
            <p:nvPr/>
          </p:nvSpPr>
          <p:spPr bwMode="auto">
            <a:xfrm flipH="1">
              <a:off x="2353" y="3239"/>
              <a:ext cx="278" cy="0"/>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6" name="Text Box 26"/>
            <p:cNvSpPr txBox="1">
              <a:spLocks noChangeArrowheads="1"/>
            </p:cNvSpPr>
            <p:nvPr/>
          </p:nvSpPr>
          <p:spPr bwMode="auto">
            <a:xfrm>
              <a:off x="2074" y="2953"/>
              <a:ext cx="60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anose="02010609060101010101" pitchFamily="2" charset="-122"/>
                </a:rPr>
                <a:t>0.25 </a:t>
              </a:r>
              <a:r>
                <a:rPr kumimoji="1" lang="en-US" altLang="zh-CN" sz="2000" b="1">
                  <a:solidFill>
                    <a:srgbClr val="333399"/>
                  </a:solidFill>
                  <a:ea typeface="黑体" panose="02010609060101010101" pitchFamily="2" charset="-122"/>
                  <a:sym typeface="Symbol" panose="05050102010706020507" pitchFamily="18" charset="2"/>
                </a:rPr>
                <a:t>s</a:t>
              </a:r>
              <a:endParaRPr kumimoji="1" lang="en-US" altLang="zh-CN" sz="2000" b="1">
                <a:solidFill>
                  <a:srgbClr val="333399"/>
                </a:solidFill>
                <a:ea typeface="黑体" panose="02010609060101010101" pitchFamily="2" charset="-122"/>
              </a:endParaRPr>
            </a:p>
          </p:txBody>
        </p:sp>
        <p:sp>
          <p:nvSpPr>
            <p:cNvPr id="87072" name="Text Box 32"/>
            <p:cNvSpPr txBox="1">
              <a:spLocks noChangeArrowheads="1"/>
            </p:cNvSpPr>
            <p:nvPr/>
          </p:nvSpPr>
          <p:spPr bwMode="auto">
            <a:xfrm>
              <a:off x="204" y="3269"/>
              <a:ext cx="822" cy="523"/>
            </a:xfrm>
            <a:prstGeom prst="rect">
              <a:avLst/>
            </a:prstGeom>
            <a:solidFill>
              <a:srgbClr val="FFFF99"/>
            </a:solidFill>
            <a:ln w="9525">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CC"/>
                  </a:solidFill>
                  <a:ea typeface="黑体" panose="02010609060101010101" pitchFamily="2" charset="-122"/>
                </a:rPr>
                <a:t>带宽为</a:t>
              </a:r>
              <a:endParaRPr lang="zh-CN" altLang="en-US" sz="2400" b="1" dirty="0">
                <a:solidFill>
                  <a:srgbClr val="0000CC"/>
                </a:solidFill>
                <a:ea typeface="黑体" panose="02010609060101010101" pitchFamily="2" charset="-122"/>
              </a:endParaRPr>
            </a:p>
            <a:p>
              <a:r>
                <a:rPr lang="en-US" altLang="zh-CN" sz="2400" b="1" dirty="0">
                  <a:solidFill>
                    <a:srgbClr val="0000CC"/>
                  </a:solidFill>
                  <a:ea typeface="黑体" panose="02010609060101010101" pitchFamily="2" charset="-122"/>
                </a:rPr>
                <a:t>4 </a:t>
              </a:r>
              <a:r>
                <a:rPr lang="en-US" altLang="zh-CN" sz="2400" b="1" dirty="0" smtClean="0">
                  <a:solidFill>
                    <a:srgbClr val="0000CC"/>
                  </a:solidFill>
                  <a:ea typeface="黑体" panose="02010609060101010101" pitchFamily="2" charset="-122"/>
                </a:rPr>
                <a:t>Mbit/s </a:t>
              </a:r>
              <a:endParaRPr lang="en-US" altLang="zh-CN" sz="2400" b="1" dirty="0">
                <a:solidFill>
                  <a:srgbClr val="0000CC"/>
                </a:solidFill>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0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en-US" altLang="zh-CN" dirty="0"/>
              <a:t>3. </a:t>
            </a:r>
            <a:r>
              <a:rPr lang="zh-CN" altLang="en-US" dirty="0"/>
              <a:t>吞吐量</a:t>
            </a:r>
            <a:endParaRPr lang="zh-CN" altLang="en-US" dirty="0"/>
          </a:p>
        </p:txBody>
      </p:sp>
      <p:sp>
        <p:nvSpPr>
          <p:cNvPr id="379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110000"/>
              </a:lnSpc>
              <a:spcBef>
                <a:spcPts val="600"/>
              </a:spcBef>
            </a:pPr>
            <a:r>
              <a:rPr lang="zh-CN" altLang="en-US" dirty="0" smtClean="0"/>
              <a:t>吞吐量 </a:t>
            </a:r>
            <a:r>
              <a:rPr lang="en-US" altLang="zh-CN" dirty="0" smtClean="0"/>
              <a:t>(</a:t>
            </a:r>
            <a:r>
              <a:rPr lang="en-US" altLang="zh-CN" dirty="0"/>
              <a:t>throughput</a:t>
            </a:r>
            <a:r>
              <a:rPr lang="en-US" altLang="zh-CN" dirty="0" smtClean="0"/>
              <a:t>) </a:t>
            </a:r>
            <a:r>
              <a:rPr lang="zh-CN" altLang="en-US" dirty="0" smtClean="0"/>
              <a:t>表示</a:t>
            </a:r>
            <a:r>
              <a:rPr lang="zh-CN" altLang="en-US" dirty="0"/>
              <a:t>在单位时间内通过某个网络（或信道、接口）的数据量。</a:t>
            </a:r>
            <a:endParaRPr lang="zh-CN" altLang="en-US" dirty="0"/>
          </a:p>
          <a:p>
            <a:pPr>
              <a:lnSpc>
                <a:spcPct val="110000"/>
              </a:lnSpc>
              <a:spcBef>
                <a:spcPts val="600"/>
              </a:spcBef>
            </a:pPr>
            <a:r>
              <a:rPr lang="zh-CN" altLang="en-US" dirty="0"/>
              <a:t>吞吐量更经常地用于对现实世界中的网络的一种测量，以便知道</a:t>
            </a:r>
            <a:r>
              <a:rPr lang="zh-CN" altLang="en-US" dirty="0">
                <a:solidFill>
                  <a:srgbClr val="FF0000"/>
                </a:solidFill>
              </a:rPr>
              <a:t>实际上到底有多少数据量能够通过网络。</a:t>
            </a:r>
            <a:endParaRPr lang="zh-CN" altLang="en-US" dirty="0">
              <a:solidFill>
                <a:srgbClr val="FF0000"/>
              </a:solidFill>
            </a:endParaRPr>
          </a:p>
          <a:p>
            <a:pPr>
              <a:lnSpc>
                <a:spcPct val="110000"/>
              </a:lnSpc>
              <a:spcBef>
                <a:spcPts val="600"/>
              </a:spcBef>
            </a:pPr>
            <a:r>
              <a:rPr lang="zh-CN" altLang="en-US" dirty="0">
                <a:solidFill>
                  <a:srgbClr val="0000CC"/>
                </a:solidFill>
              </a:rPr>
              <a:t>吞吐量受网络的带宽或网络的额定速率的限制。  </a:t>
            </a:r>
            <a:endParaRPr lang="zh-CN" altLang="en-US" dirty="0">
              <a:solidFill>
                <a:srgbClr val="0000CC"/>
              </a:solidFill>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r>
              <a:rPr lang="zh-CN" altLang="zh-CN" dirty="0" smtClean="0"/>
              <a:t>时延</a:t>
            </a:r>
            <a:r>
              <a:rPr lang="en-US" altLang="zh-CN" dirty="0" smtClean="0"/>
              <a:t> (delay </a:t>
            </a:r>
            <a:r>
              <a:rPr lang="zh-CN" altLang="zh-CN" dirty="0" smtClean="0"/>
              <a:t>或</a:t>
            </a:r>
            <a:r>
              <a:rPr lang="en-US" altLang="zh-CN" dirty="0" smtClean="0"/>
              <a:t> latency) </a:t>
            </a:r>
            <a:r>
              <a:rPr lang="zh-CN" altLang="zh-CN" dirty="0" smtClean="0"/>
              <a:t>是</a:t>
            </a:r>
            <a:r>
              <a:rPr lang="zh-CN" altLang="zh-CN" dirty="0"/>
              <a:t>指数据（一个报文或分组，甚至比特）从网络（或链路）的一端传送到另一端所需的</a:t>
            </a:r>
            <a:r>
              <a:rPr lang="zh-CN" altLang="zh-CN" dirty="0" smtClean="0"/>
              <a:t>时间</a:t>
            </a:r>
            <a:r>
              <a:rPr lang="zh-CN" altLang="en-US" dirty="0" smtClean="0"/>
              <a:t>。</a:t>
            </a:r>
            <a:endParaRPr lang="en-US" altLang="zh-CN" dirty="0" smtClean="0"/>
          </a:p>
          <a:p>
            <a:r>
              <a:rPr lang="zh-CN" altLang="zh-CN" dirty="0"/>
              <a:t>有时也称为</a:t>
            </a:r>
            <a:r>
              <a:rPr lang="zh-CN" altLang="zh-CN" dirty="0">
                <a:solidFill>
                  <a:srgbClr val="FF0000"/>
                </a:solidFill>
              </a:rPr>
              <a:t>延迟</a:t>
            </a:r>
            <a:r>
              <a:rPr lang="zh-CN" altLang="zh-CN" dirty="0"/>
              <a:t>或</a:t>
            </a:r>
            <a:r>
              <a:rPr lang="zh-CN" altLang="zh-CN" dirty="0" smtClean="0">
                <a:solidFill>
                  <a:srgbClr val="FF0000"/>
                </a:solidFill>
              </a:rPr>
              <a:t>迟延</a:t>
            </a:r>
            <a:r>
              <a:rPr lang="zh-CN" altLang="en-US" dirty="0" smtClean="0">
                <a:solidFill>
                  <a:srgbClr val="FF0000"/>
                </a:solidFill>
              </a:rPr>
              <a:t>。</a:t>
            </a:r>
            <a:endParaRPr lang="en-US" altLang="zh-CN" dirty="0" smtClean="0">
              <a:solidFill>
                <a:srgbClr val="FF0000"/>
              </a:solidFill>
            </a:endParaRPr>
          </a:p>
          <a:p>
            <a:r>
              <a:rPr lang="zh-CN" altLang="zh-CN" dirty="0"/>
              <a:t>网络中的</a:t>
            </a:r>
            <a:r>
              <a:rPr lang="zh-CN" altLang="zh-CN" dirty="0" smtClean="0"/>
              <a:t>时延由</a:t>
            </a:r>
            <a:r>
              <a:rPr lang="zh-CN" altLang="zh-CN" dirty="0"/>
              <a:t>以下几个不同的部分</a:t>
            </a:r>
            <a:r>
              <a:rPr lang="zh-CN" altLang="zh-CN" dirty="0" smtClean="0"/>
              <a:t>组成</a:t>
            </a:r>
            <a:r>
              <a:rPr lang="zh-CN" altLang="en-US" dirty="0" smtClean="0"/>
              <a:t>：</a:t>
            </a:r>
            <a:endParaRPr lang="en-US" altLang="zh-CN" dirty="0" smtClean="0"/>
          </a:p>
          <a:p>
            <a:pPr lvl="1"/>
            <a:r>
              <a:rPr lang="en-US" altLang="zh-CN" dirty="0"/>
              <a:t>(</a:t>
            </a:r>
            <a:r>
              <a:rPr lang="en-US" altLang="zh-CN" dirty="0" smtClean="0"/>
              <a:t>1) </a:t>
            </a:r>
            <a:r>
              <a:rPr lang="zh-CN" altLang="en-US" dirty="0" smtClean="0"/>
              <a:t>发送时延</a:t>
            </a:r>
            <a:endParaRPr lang="en-US" altLang="zh-CN" dirty="0" smtClean="0"/>
          </a:p>
          <a:p>
            <a:pPr lvl="1"/>
            <a:r>
              <a:rPr lang="en-US" altLang="zh-CN" dirty="0"/>
              <a:t>(</a:t>
            </a:r>
            <a:r>
              <a:rPr lang="en-US" altLang="zh-CN" dirty="0" smtClean="0"/>
              <a:t>2) </a:t>
            </a:r>
            <a:r>
              <a:rPr lang="zh-CN" altLang="en-US" dirty="0" smtClean="0"/>
              <a:t>传播时延</a:t>
            </a:r>
            <a:endParaRPr lang="en-US" altLang="zh-CN" dirty="0" smtClean="0"/>
          </a:p>
          <a:p>
            <a:pPr lvl="1"/>
            <a:r>
              <a:rPr lang="en-US" altLang="zh-CN" dirty="0"/>
              <a:t>(</a:t>
            </a:r>
            <a:r>
              <a:rPr lang="en-US" altLang="zh-CN" dirty="0" smtClean="0"/>
              <a:t>3) </a:t>
            </a:r>
            <a:r>
              <a:rPr lang="zh-CN" altLang="en-US" dirty="0" smtClean="0"/>
              <a:t>处理时延</a:t>
            </a:r>
            <a:endParaRPr lang="en-US" altLang="zh-CN" dirty="0" smtClean="0"/>
          </a:p>
          <a:p>
            <a:pPr lvl="1"/>
            <a:r>
              <a:rPr lang="en-US" altLang="zh-CN" dirty="0"/>
              <a:t>(</a:t>
            </a:r>
            <a:r>
              <a:rPr lang="en-US" altLang="zh-CN" dirty="0" smtClean="0"/>
              <a:t>4) </a:t>
            </a:r>
            <a:r>
              <a:rPr lang="zh-CN" altLang="en-US" dirty="0" smtClean="0"/>
              <a:t>排队时延</a:t>
            </a:r>
            <a:endParaRPr lang="zh-CN" alt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en-US" altLang="zh-CN" dirty="0"/>
          </a:p>
        </p:txBody>
      </p:sp>
      <p:sp>
        <p:nvSpPr>
          <p:cNvPr id="8806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110000"/>
              </a:lnSpc>
              <a:spcBef>
                <a:spcPts val="600"/>
              </a:spcBef>
            </a:pPr>
            <a:r>
              <a:rPr lang="en-US" altLang="zh-CN" dirty="0">
                <a:solidFill>
                  <a:srgbClr val="0000CC"/>
                </a:solidFill>
              </a:rPr>
              <a:t>(</a:t>
            </a:r>
            <a:r>
              <a:rPr lang="en-US" altLang="zh-CN" dirty="0" smtClean="0">
                <a:solidFill>
                  <a:srgbClr val="0000CC"/>
                </a:solidFill>
              </a:rPr>
              <a:t>1) </a:t>
            </a:r>
            <a:r>
              <a:rPr lang="zh-CN" altLang="en-US" dirty="0" smtClean="0">
                <a:solidFill>
                  <a:srgbClr val="0000CC"/>
                </a:solidFill>
              </a:rPr>
              <a:t>发送时延</a:t>
            </a:r>
            <a:endParaRPr lang="en-US" altLang="zh-CN" dirty="0" smtClean="0">
              <a:solidFill>
                <a:srgbClr val="0000CC"/>
              </a:solidFill>
            </a:endParaRPr>
          </a:p>
          <a:p>
            <a:pPr lvl="1">
              <a:lnSpc>
                <a:spcPct val="110000"/>
              </a:lnSpc>
              <a:spcBef>
                <a:spcPts val="600"/>
              </a:spcBef>
            </a:pPr>
            <a:r>
              <a:rPr lang="zh-CN" altLang="en-US" dirty="0" smtClean="0"/>
              <a:t>也称为</a:t>
            </a:r>
            <a:r>
              <a:rPr lang="zh-CN" altLang="en-US" dirty="0" smtClean="0">
                <a:solidFill>
                  <a:srgbClr val="FF0000"/>
                </a:solidFill>
              </a:rPr>
              <a:t>传输时延。</a:t>
            </a:r>
            <a:endParaRPr lang="en-US" altLang="zh-CN" dirty="0" smtClean="0">
              <a:solidFill>
                <a:srgbClr val="FF0000"/>
              </a:solidFill>
            </a:endParaRPr>
          </a:p>
          <a:p>
            <a:pPr lvl="1">
              <a:lnSpc>
                <a:spcPct val="110000"/>
              </a:lnSpc>
              <a:spcBef>
                <a:spcPts val="600"/>
              </a:spcBef>
            </a:pPr>
            <a:r>
              <a:rPr lang="zh-CN" altLang="en-US" dirty="0" smtClean="0"/>
              <a:t>发送</a:t>
            </a:r>
            <a:r>
              <a:rPr lang="zh-CN" altLang="en-US" dirty="0"/>
              <a:t>数据时，数据帧从结点进入到传输媒体所需要的时间。</a:t>
            </a:r>
            <a:endParaRPr lang="zh-CN" altLang="en-US" dirty="0"/>
          </a:p>
          <a:p>
            <a:pPr lvl="1">
              <a:lnSpc>
                <a:spcPct val="110000"/>
              </a:lnSpc>
              <a:spcBef>
                <a:spcPts val="600"/>
              </a:spcBef>
            </a:pPr>
            <a:r>
              <a:rPr lang="zh-CN" altLang="en-US" dirty="0"/>
              <a:t>也就是从发送数据帧的第一个比特算起，到该帧的最后一个比特发送完毕所需的时间。 </a:t>
            </a:r>
            <a:endParaRPr lang="zh-CN" altLang="en-US" dirty="0"/>
          </a:p>
        </p:txBody>
      </p:sp>
      <p:sp>
        <p:nvSpPr>
          <p:cNvPr id="88069"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8081" name="Group 17"/>
          <p:cNvGrpSpPr/>
          <p:nvPr/>
        </p:nvGrpSpPr>
        <p:grpSpPr bwMode="auto">
          <a:xfrm>
            <a:off x="2144688" y="4571622"/>
            <a:ext cx="5695950" cy="1225550"/>
            <a:chOff x="1574" y="3066"/>
            <a:chExt cx="3211" cy="772"/>
          </a:xfrm>
        </p:grpSpPr>
        <p:sp>
          <p:nvSpPr>
            <p:cNvPr id="88078" name="Rectangle 14"/>
            <p:cNvSpPr>
              <a:spLocks noChangeArrowheads="1"/>
            </p:cNvSpPr>
            <p:nvPr/>
          </p:nvSpPr>
          <p:spPr bwMode="auto">
            <a:xfrm>
              <a:off x="1574" y="3066"/>
              <a:ext cx="3211" cy="772"/>
            </a:xfrm>
            <a:prstGeom prst="rect">
              <a:avLst/>
            </a:prstGeom>
            <a:solidFill>
              <a:srgbClr val="FFFF99"/>
            </a:solidFill>
            <a:ln w="76200" cmpd="tri">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mn-lt"/>
                <a:ea typeface="黑体" panose="02010609060101010101" pitchFamily="2" charset="-122"/>
              </a:endParaRPr>
            </a:p>
          </p:txBody>
        </p:sp>
        <p:sp>
          <p:nvSpPr>
            <p:cNvPr id="88073" name="Text Box 9"/>
            <p:cNvSpPr txBox="1">
              <a:spLocks noChangeArrowheads="1"/>
            </p:cNvSpPr>
            <p:nvPr/>
          </p:nvSpPr>
          <p:spPr bwMode="auto">
            <a:xfrm>
              <a:off x="1688" y="3286"/>
              <a:ext cx="1148"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CC"/>
                  </a:solidFill>
                  <a:latin typeface="+mn-lt"/>
                  <a:ea typeface="黑体" panose="02010609060101010101" pitchFamily="2" charset="-122"/>
                </a:rPr>
                <a:t>发送时延 </a:t>
              </a:r>
              <a:r>
                <a:rPr lang="en-US" altLang="zh-CN" sz="2800" b="1">
                  <a:solidFill>
                    <a:srgbClr val="0000CC"/>
                  </a:solidFill>
                  <a:latin typeface="+mn-lt"/>
                  <a:ea typeface="黑体" panose="02010609060101010101" pitchFamily="2" charset="-122"/>
                </a:rPr>
                <a:t>= </a:t>
              </a:r>
              <a:endParaRPr lang="en-US" altLang="zh-CN" sz="2800" b="1">
                <a:solidFill>
                  <a:srgbClr val="0000CC"/>
                </a:solidFill>
                <a:latin typeface="+mn-lt"/>
                <a:ea typeface="黑体" panose="02010609060101010101" pitchFamily="2" charset="-122"/>
              </a:endParaRPr>
            </a:p>
          </p:txBody>
        </p:sp>
        <p:sp>
          <p:nvSpPr>
            <p:cNvPr id="88074" name="Text Box 10"/>
            <p:cNvSpPr txBox="1">
              <a:spLocks noChangeArrowheads="1"/>
            </p:cNvSpPr>
            <p:nvPr/>
          </p:nvSpPr>
          <p:spPr bwMode="auto">
            <a:xfrm>
              <a:off x="2789" y="3150"/>
              <a:ext cx="1775"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anose="02010609060101010101" pitchFamily="2" charset="-122"/>
                </a:rPr>
                <a:t>数据帧长度（</a:t>
              </a:r>
              <a:r>
                <a:rPr lang="en-US" altLang="zh-CN" sz="2800" b="1" dirty="0" smtClean="0">
                  <a:solidFill>
                    <a:srgbClr val="FF0000"/>
                  </a:solidFill>
                  <a:latin typeface="+mn-lt"/>
                  <a:ea typeface="黑体" panose="02010609060101010101" pitchFamily="2" charset="-122"/>
                </a:rPr>
                <a:t>bit</a:t>
              </a:r>
              <a:r>
                <a:rPr lang="zh-CN" altLang="en-US" sz="2800" b="1" dirty="0" smtClean="0">
                  <a:solidFill>
                    <a:srgbClr val="0000CC"/>
                  </a:solidFill>
                  <a:latin typeface="+mn-lt"/>
                  <a:ea typeface="黑体" panose="02010609060101010101" pitchFamily="2" charset="-122"/>
                </a:rPr>
                <a:t>）</a:t>
              </a:r>
              <a:endParaRPr lang="zh-CN" altLang="en-US" sz="2800" b="1" dirty="0">
                <a:solidFill>
                  <a:srgbClr val="0000CC"/>
                </a:solidFill>
                <a:latin typeface="+mn-lt"/>
                <a:ea typeface="黑体" panose="02010609060101010101" pitchFamily="2" charset="-122"/>
              </a:endParaRPr>
            </a:p>
          </p:txBody>
        </p:sp>
        <p:sp>
          <p:nvSpPr>
            <p:cNvPr id="88075" name="Text Box 11"/>
            <p:cNvSpPr txBox="1">
              <a:spLocks noChangeArrowheads="1"/>
            </p:cNvSpPr>
            <p:nvPr/>
          </p:nvSpPr>
          <p:spPr bwMode="auto">
            <a:xfrm>
              <a:off x="2858" y="3467"/>
              <a:ext cx="1741"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anose="02010609060101010101" pitchFamily="2" charset="-122"/>
                </a:rPr>
                <a:t>发送速率（</a:t>
              </a:r>
              <a:r>
                <a:rPr lang="en-US" altLang="zh-CN" sz="2800" b="1" dirty="0" smtClean="0">
                  <a:solidFill>
                    <a:srgbClr val="FF0000"/>
                  </a:solidFill>
                  <a:latin typeface="+mn-lt"/>
                  <a:ea typeface="黑体" panose="02010609060101010101" pitchFamily="2" charset="-122"/>
                </a:rPr>
                <a:t>bit/s</a:t>
              </a:r>
              <a:r>
                <a:rPr lang="zh-CN" altLang="en-US" sz="2800" b="1" dirty="0">
                  <a:solidFill>
                    <a:srgbClr val="0000CC"/>
                  </a:solidFill>
                  <a:latin typeface="+mn-lt"/>
                  <a:ea typeface="黑体" panose="02010609060101010101" pitchFamily="2" charset="-122"/>
                </a:rPr>
                <a:t>）</a:t>
              </a:r>
              <a:endParaRPr lang="zh-CN" altLang="en-US" sz="2800" b="1" dirty="0">
                <a:solidFill>
                  <a:srgbClr val="0000CC"/>
                </a:solidFill>
                <a:latin typeface="+mn-lt"/>
                <a:ea typeface="黑体" panose="02010609060101010101" pitchFamily="2" charset="-122"/>
              </a:endParaRPr>
            </a:p>
          </p:txBody>
        </p:sp>
        <p:sp>
          <p:nvSpPr>
            <p:cNvPr id="88076" name="Line 12"/>
            <p:cNvSpPr>
              <a:spLocks noChangeShapeType="1"/>
            </p:cNvSpPr>
            <p:nvPr/>
          </p:nvSpPr>
          <p:spPr bwMode="auto">
            <a:xfrm>
              <a:off x="2789" y="3459"/>
              <a:ext cx="1819" cy="0"/>
            </a:xfrm>
            <a:prstGeom prst="line">
              <a:avLst/>
            </a:prstGeom>
            <a:noFill/>
            <a:ln w="28575">
              <a:solidFill>
                <a:srgbClr val="0000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7">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067">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067">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806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806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8081"/>
                                        </p:tgtEl>
                                        <p:attrNameLst>
                                          <p:attrName>style.visibility</p:attrName>
                                        </p:attrNameLst>
                                      </p:cBhvr>
                                      <p:to>
                                        <p:strVal val="visible"/>
                                      </p:to>
                                    </p:set>
                                  </p:childTnLst>
                                </p:cTn>
                              </p:par>
                            </p:childTnLst>
                          </p:cTn>
                        </p:par>
                        <p:par>
                          <p:cTn id="21" fill="hold">
                            <p:stCondLst>
                              <p:cond delay="0"/>
                            </p:stCondLst>
                            <p:childTnLst>
                              <p:par>
                                <p:cTn id="22" presetID="6" presetClass="emph" presetSubtype="0" fill="hold" nodeType="afterEffect">
                                  <p:stCondLst>
                                    <p:cond delay="0"/>
                                  </p:stCondLst>
                                  <p:childTnLst>
                                    <p:animScale>
                                      <p:cBhvr>
                                        <p:cTn id="23" dur="1000" fill="hold"/>
                                        <p:tgtEl>
                                          <p:spTgt spid="8808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en-US" altLang="zh-CN" dirty="0"/>
          </a:p>
        </p:txBody>
      </p:sp>
      <p:sp>
        <p:nvSpPr>
          <p:cNvPr id="8909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110000"/>
              </a:lnSpc>
              <a:spcBef>
                <a:spcPts val="600"/>
              </a:spcBef>
            </a:pPr>
            <a:r>
              <a:rPr lang="en-US" altLang="zh-CN" dirty="0" smtClean="0">
                <a:solidFill>
                  <a:srgbClr val="0000CC"/>
                </a:solidFill>
              </a:rPr>
              <a:t>(2) </a:t>
            </a:r>
            <a:r>
              <a:rPr lang="zh-CN" altLang="en-US" dirty="0" smtClean="0">
                <a:solidFill>
                  <a:srgbClr val="0000CC"/>
                </a:solidFill>
              </a:rPr>
              <a:t>传播时延</a:t>
            </a:r>
            <a:endParaRPr lang="en-US" altLang="zh-CN" dirty="0" smtClean="0">
              <a:solidFill>
                <a:srgbClr val="0000CC"/>
              </a:solidFill>
            </a:endParaRPr>
          </a:p>
          <a:p>
            <a:pPr lvl="1">
              <a:lnSpc>
                <a:spcPct val="110000"/>
              </a:lnSpc>
              <a:spcBef>
                <a:spcPts val="600"/>
              </a:spcBef>
            </a:pPr>
            <a:r>
              <a:rPr lang="zh-CN" altLang="en-US" dirty="0" smtClean="0"/>
              <a:t>电磁波</a:t>
            </a:r>
            <a:r>
              <a:rPr lang="zh-CN" altLang="en-US" dirty="0"/>
              <a:t>在信道中需要传播一定的距离而花费的时间。 </a:t>
            </a:r>
            <a:endParaRPr lang="zh-CN" altLang="en-US" dirty="0"/>
          </a:p>
          <a:p>
            <a:pPr lvl="1">
              <a:lnSpc>
                <a:spcPct val="110000"/>
              </a:lnSpc>
              <a:spcBef>
                <a:spcPts val="600"/>
              </a:spcBef>
            </a:pPr>
            <a:r>
              <a:rPr lang="zh-CN" altLang="en-US" dirty="0" smtClean="0">
                <a:solidFill>
                  <a:srgbClr val="FF0000"/>
                </a:solidFill>
              </a:rPr>
              <a:t>发送时延与传播时延</a:t>
            </a:r>
            <a:r>
              <a:rPr lang="zh-CN" altLang="zh-CN" dirty="0">
                <a:solidFill>
                  <a:srgbClr val="FF0000"/>
                </a:solidFill>
              </a:rPr>
              <a:t>有本质上的</a:t>
            </a:r>
            <a:r>
              <a:rPr lang="zh-CN" altLang="zh-CN" dirty="0" smtClean="0">
                <a:solidFill>
                  <a:srgbClr val="FF0000"/>
                </a:solidFill>
              </a:rPr>
              <a:t>不同</a:t>
            </a:r>
            <a:r>
              <a:rPr lang="zh-CN" altLang="en-US" dirty="0" smtClean="0">
                <a:solidFill>
                  <a:srgbClr val="FF0000"/>
                </a:solidFill>
              </a:rPr>
              <a:t>。</a:t>
            </a:r>
            <a:endParaRPr lang="en-US" altLang="zh-CN" dirty="0" smtClean="0">
              <a:solidFill>
                <a:srgbClr val="FF0000"/>
              </a:solidFill>
            </a:endParaRPr>
          </a:p>
          <a:p>
            <a:pPr lvl="1">
              <a:lnSpc>
                <a:spcPct val="110000"/>
              </a:lnSpc>
              <a:spcBef>
                <a:spcPts val="600"/>
              </a:spcBef>
            </a:pPr>
            <a:r>
              <a:rPr lang="zh-CN" altLang="en-US" dirty="0" smtClean="0"/>
              <a:t>信号</a:t>
            </a:r>
            <a:r>
              <a:rPr lang="zh-CN" altLang="en-US" dirty="0">
                <a:solidFill>
                  <a:srgbClr val="FF0000"/>
                </a:solidFill>
              </a:rPr>
              <a:t>发送速率</a:t>
            </a:r>
            <a:r>
              <a:rPr lang="zh-CN" altLang="en-US" dirty="0"/>
              <a:t>和信号在信道上的</a:t>
            </a:r>
            <a:r>
              <a:rPr lang="zh-CN" altLang="en-US" dirty="0">
                <a:solidFill>
                  <a:srgbClr val="FF0000"/>
                </a:solidFill>
              </a:rPr>
              <a:t>传播速率</a:t>
            </a:r>
            <a:r>
              <a:rPr lang="zh-CN" altLang="en-US" dirty="0"/>
              <a:t>是</a:t>
            </a:r>
            <a:r>
              <a:rPr lang="zh-CN" altLang="en-US" dirty="0">
                <a:solidFill>
                  <a:srgbClr val="FF0000"/>
                </a:solidFill>
              </a:rPr>
              <a:t>完全不同</a:t>
            </a:r>
            <a:r>
              <a:rPr lang="zh-CN" altLang="en-US" dirty="0"/>
              <a:t>的概念。 </a:t>
            </a:r>
            <a:endParaRPr lang="zh-CN" altLang="en-US" dirty="0"/>
          </a:p>
          <a:p>
            <a:pPr>
              <a:lnSpc>
                <a:spcPct val="110000"/>
              </a:lnSpc>
              <a:spcBef>
                <a:spcPts val="600"/>
              </a:spcBef>
            </a:pPr>
            <a:endParaRPr lang="en-US" altLang="zh-CN" dirty="0"/>
          </a:p>
        </p:txBody>
      </p:sp>
      <p:sp>
        <p:nvSpPr>
          <p:cNvPr id="89092"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9108" name="Group 20"/>
          <p:cNvGrpSpPr/>
          <p:nvPr/>
        </p:nvGrpSpPr>
        <p:grpSpPr bwMode="auto">
          <a:xfrm>
            <a:off x="992560" y="4149080"/>
            <a:ext cx="8016546" cy="1225550"/>
            <a:chOff x="1020" y="2840"/>
            <a:chExt cx="4316" cy="772"/>
          </a:xfrm>
        </p:grpSpPr>
        <p:sp>
          <p:nvSpPr>
            <p:cNvPr id="89095" name="Rectangle 7"/>
            <p:cNvSpPr>
              <a:spLocks noChangeArrowheads="1"/>
            </p:cNvSpPr>
            <p:nvPr/>
          </p:nvSpPr>
          <p:spPr bwMode="auto">
            <a:xfrm>
              <a:off x="1020" y="2840"/>
              <a:ext cx="4316" cy="772"/>
            </a:xfrm>
            <a:prstGeom prst="rect">
              <a:avLst/>
            </a:prstGeom>
            <a:solidFill>
              <a:srgbClr val="FFFF99"/>
            </a:solidFill>
            <a:ln w="76200" cmpd="tri">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anose="02010609060101010101" pitchFamily="2" charset="-122"/>
              </a:endParaRPr>
            </a:p>
          </p:txBody>
        </p:sp>
        <p:sp>
          <p:nvSpPr>
            <p:cNvPr id="89097" name="Text Box 9"/>
            <p:cNvSpPr txBox="1">
              <a:spLocks noChangeArrowheads="1"/>
            </p:cNvSpPr>
            <p:nvPr/>
          </p:nvSpPr>
          <p:spPr bwMode="auto">
            <a:xfrm>
              <a:off x="1134" y="3060"/>
              <a:ext cx="1096"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anose="02010609060101010101" pitchFamily="2" charset="-122"/>
                </a:rPr>
                <a:t>传播时延 </a:t>
              </a:r>
              <a:r>
                <a:rPr lang="en-US" altLang="zh-CN" sz="2800" b="1" dirty="0">
                  <a:solidFill>
                    <a:srgbClr val="0000CC"/>
                  </a:solidFill>
                  <a:latin typeface="+mn-lt"/>
                  <a:ea typeface="黑体" panose="02010609060101010101" pitchFamily="2" charset="-122"/>
                </a:rPr>
                <a:t>= </a:t>
              </a:r>
              <a:endParaRPr lang="en-US" altLang="zh-CN" sz="2800" b="1" dirty="0">
                <a:solidFill>
                  <a:srgbClr val="0000CC"/>
                </a:solidFill>
                <a:latin typeface="+mn-lt"/>
                <a:ea typeface="黑体" panose="02010609060101010101" pitchFamily="2" charset="-122"/>
              </a:endParaRPr>
            </a:p>
          </p:txBody>
        </p:sp>
        <p:sp>
          <p:nvSpPr>
            <p:cNvPr id="89098" name="Text Box 10"/>
            <p:cNvSpPr txBox="1">
              <a:spLocks noChangeArrowheads="1"/>
            </p:cNvSpPr>
            <p:nvPr/>
          </p:nvSpPr>
          <p:spPr bwMode="auto">
            <a:xfrm>
              <a:off x="3015" y="2916"/>
              <a:ext cx="1459"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anose="02010609060101010101" pitchFamily="2" charset="-122"/>
                </a:rPr>
                <a:t>信道长度（</a:t>
              </a:r>
              <a:r>
                <a:rPr lang="zh-CN" altLang="en-US" sz="2800" b="1" dirty="0">
                  <a:solidFill>
                    <a:srgbClr val="FF0000"/>
                  </a:solidFill>
                  <a:latin typeface="+mn-lt"/>
                  <a:ea typeface="黑体" panose="02010609060101010101" pitchFamily="2" charset="-122"/>
                </a:rPr>
                <a:t>米</a:t>
              </a:r>
              <a:r>
                <a:rPr lang="zh-CN" altLang="en-US" sz="2800" b="1" dirty="0">
                  <a:solidFill>
                    <a:srgbClr val="0000CC"/>
                  </a:solidFill>
                  <a:latin typeface="+mn-lt"/>
                  <a:ea typeface="黑体" panose="02010609060101010101" pitchFamily="2" charset="-122"/>
                </a:rPr>
                <a:t>）</a:t>
              </a:r>
              <a:endParaRPr lang="zh-CN" altLang="en-US" sz="2800" b="1" dirty="0">
                <a:solidFill>
                  <a:srgbClr val="0000CC"/>
                </a:solidFill>
                <a:latin typeface="+mn-lt"/>
                <a:ea typeface="黑体" panose="02010609060101010101" pitchFamily="2" charset="-122"/>
              </a:endParaRPr>
            </a:p>
          </p:txBody>
        </p:sp>
        <p:sp>
          <p:nvSpPr>
            <p:cNvPr id="89099" name="Text Box 11"/>
            <p:cNvSpPr txBox="1">
              <a:spLocks noChangeArrowheads="1"/>
            </p:cNvSpPr>
            <p:nvPr/>
          </p:nvSpPr>
          <p:spPr bwMode="auto">
            <a:xfrm>
              <a:off x="2147" y="3248"/>
              <a:ext cx="3137"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rgbClr val="0000CC"/>
                  </a:solidFill>
                  <a:latin typeface="+mn-lt"/>
                  <a:ea typeface="黑体" panose="02010609060101010101" pitchFamily="2" charset="-122"/>
                </a:rPr>
                <a:t>信号在信道上的传播速率（</a:t>
              </a:r>
              <a:r>
                <a:rPr lang="zh-CN" altLang="en-US" sz="2800" b="1" dirty="0">
                  <a:solidFill>
                    <a:srgbClr val="FF0000"/>
                  </a:solidFill>
                  <a:latin typeface="+mn-lt"/>
                  <a:ea typeface="黑体" panose="02010609060101010101" pitchFamily="2" charset="-122"/>
                </a:rPr>
                <a:t>米</a:t>
              </a:r>
              <a:r>
                <a:rPr lang="en-US" altLang="zh-CN" sz="2800" b="1" dirty="0">
                  <a:solidFill>
                    <a:srgbClr val="FF0000"/>
                  </a:solidFill>
                  <a:latin typeface="+mn-lt"/>
                  <a:ea typeface="黑体" panose="02010609060101010101" pitchFamily="2" charset="-122"/>
                </a:rPr>
                <a:t>/</a:t>
              </a:r>
              <a:r>
                <a:rPr lang="zh-CN" altLang="en-US" sz="2800" b="1" dirty="0">
                  <a:solidFill>
                    <a:srgbClr val="FF0000"/>
                  </a:solidFill>
                  <a:latin typeface="+mn-lt"/>
                  <a:ea typeface="黑体" panose="02010609060101010101" pitchFamily="2" charset="-122"/>
                </a:rPr>
                <a:t>秒</a:t>
              </a:r>
              <a:r>
                <a:rPr lang="zh-CN" altLang="en-US" sz="2800" b="1" dirty="0">
                  <a:solidFill>
                    <a:srgbClr val="0000CC"/>
                  </a:solidFill>
                  <a:latin typeface="+mn-lt"/>
                  <a:ea typeface="黑体" panose="02010609060101010101" pitchFamily="2" charset="-122"/>
                </a:rPr>
                <a:t>）</a:t>
              </a:r>
              <a:endParaRPr lang="zh-CN" altLang="en-US" sz="2800" b="1" dirty="0">
                <a:solidFill>
                  <a:srgbClr val="0000CC"/>
                </a:solidFill>
                <a:latin typeface="+mn-lt"/>
                <a:ea typeface="黑体" panose="02010609060101010101" pitchFamily="2" charset="-122"/>
              </a:endParaRPr>
            </a:p>
          </p:txBody>
        </p:sp>
        <p:sp>
          <p:nvSpPr>
            <p:cNvPr id="89100" name="Line 12"/>
            <p:cNvSpPr>
              <a:spLocks noChangeShapeType="1"/>
            </p:cNvSpPr>
            <p:nvPr/>
          </p:nvSpPr>
          <p:spPr bwMode="auto">
            <a:xfrm>
              <a:off x="2152" y="3233"/>
              <a:ext cx="2977" cy="13"/>
            </a:xfrm>
            <a:prstGeom prst="line">
              <a:avLst/>
            </a:prstGeom>
            <a:noFill/>
            <a:ln w="28575">
              <a:solidFill>
                <a:srgbClr val="0000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CC"/>
                </a:solidFill>
                <a:latin typeface="+mn-lt"/>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1">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091">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091">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909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909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9108"/>
                                        </p:tgtEl>
                                        <p:attrNameLst>
                                          <p:attrName>style.visibility</p:attrName>
                                        </p:attrNameLst>
                                      </p:cBhvr>
                                      <p:to>
                                        <p:strVal val="visible"/>
                                      </p:to>
                                    </p:set>
                                  </p:childTnLst>
                                </p:cTn>
                              </p:par>
                            </p:childTnLst>
                          </p:cTn>
                        </p:par>
                        <p:par>
                          <p:cTn id="21" fill="hold">
                            <p:stCondLst>
                              <p:cond delay="0"/>
                            </p:stCondLst>
                            <p:childTnLst>
                              <p:par>
                                <p:cTn id="22" presetID="6" presetClass="emph" presetSubtype="0" fill="hold" nodeType="afterEffect">
                                  <p:stCondLst>
                                    <p:cond delay="0"/>
                                  </p:stCondLst>
                                  <p:childTnLst>
                                    <p:animScale>
                                      <p:cBhvr>
                                        <p:cTn id="23" dur="1000" fill="hold"/>
                                        <p:tgtEl>
                                          <p:spTgt spid="89108"/>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pPr>
              <a:lnSpc>
                <a:spcPct val="110000"/>
              </a:lnSpc>
              <a:spcBef>
                <a:spcPts val="600"/>
              </a:spcBef>
            </a:pPr>
            <a:r>
              <a:rPr lang="en-US" altLang="zh-CN" dirty="0" smtClean="0">
                <a:solidFill>
                  <a:srgbClr val="0000CC"/>
                </a:solidFill>
              </a:rPr>
              <a:t>(3) </a:t>
            </a:r>
            <a:r>
              <a:rPr lang="zh-CN" altLang="en-US" dirty="0" smtClean="0">
                <a:solidFill>
                  <a:srgbClr val="0000CC"/>
                </a:solidFill>
              </a:rPr>
              <a:t>处理时延</a:t>
            </a:r>
            <a:endParaRPr lang="en-US" altLang="zh-CN" dirty="0" smtClean="0">
              <a:solidFill>
                <a:srgbClr val="0000CC"/>
              </a:solidFill>
            </a:endParaRPr>
          </a:p>
          <a:p>
            <a:pPr lvl="1">
              <a:lnSpc>
                <a:spcPct val="110000"/>
              </a:lnSpc>
              <a:spcBef>
                <a:spcPts val="600"/>
              </a:spcBef>
            </a:pPr>
            <a:r>
              <a:rPr lang="zh-CN" altLang="zh-CN" dirty="0"/>
              <a:t>主机或</a:t>
            </a:r>
            <a:r>
              <a:rPr lang="zh-CN" altLang="zh-CN" dirty="0" smtClean="0"/>
              <a:t>路由器</a:t>
            </a:r>
            <a:r>
              <a:rPr lang="zh-CN" altLang="en-US" dirty="0" smtClean="0"/>
              <a:t>在收到分组时，为处理分组（例如分析</a:t>
            </a:r>
            <a:r>
              <a:rPr lang="zh-CN" altLang="zh-CN" dirty="0" smtClean="0"/>
              <a:t>首部、提取数据、差错</a:t>
            </a:r>
            <a:r>
              <a:rPr lang="zh-CN" altLang="zh-CN" dirty="0"/>
              <a:t>检验或</a:t>
            </a:r>
            <a:r>
              <a:rPr lang="zh-CN" altLang="zh-CN" dirty="0" smtClean="0"/>
              <a:t>查找路由</a:t>
            </a:r>
            <a:r>
              <a:rPr lang="zh-CN" altLang="en-US" dirty="0" smtClean="0"/>
              <a:t>）所</a:t>
            </a:r>
            <a:r>
              <a:rPr lang="zh-CN" altLang="en-US" dirty="0"/>
              <a:t>花费的时间。 </a:t>
            </a:r>
            <a:endParaRPr lang="zh-CN" altLang="en-US" dirty="0"/>
          </a:p>
          <a:p>
            <a:pPr>
              <a:lnSpc>
                <a:spcPct val="110000"/>
              </a:lnSpc>
              <a:spcBef>
                <a:spcPts val="600"/>
              </a:spcBef>
            </a:pPr>
            <a:r>
              <a:rPr lang="en-US" altLang="zh-CN" dirty="0" smtClean="0">
                <a:solidFill>
                  <a:srgbClr val="0000CC"/>
                </a:solidFill>
              </a:rPr>
              <a:t>(4) </a:t>
            </a:r>
            <a:r>
              <a:rPr lang="zh-CN" altLang="en-US" dirty="0" smtClean="0">
                <a:solidFill>
                  <a:srgbClr val="0000CC"/>
                </a:solidFill>
              </a:rPr>
              <a:t>排队时延</a:t>
            </a:r>
            <a:endParaRPr lang="en-US" altLang="zh-CN" dirty="0" smtClean="0">
              <a:solidFill>
                <a:srgbClr val="0000CC"/>
              </a:solidFill>
            </a:endParaRPr>
          </a:p>
          <a:p>
            <a:pPr lvl="1">
              <a:lnSpc>
                <a:spcPct val="110000"/>
              </a:lnSpc>
              <a:spcBef>
                <a:spcPts val="600"/>
              </a:spcBef>
            </a:pPr>
            <a:r>
              <a:rPr lang="zh-CN" altLang="en-US" dirty="0" smtClean="0"/>
              <a:t>分组在路由器输入输出队列中</a:t>
            </a:r>
            <a:r>
              <a:rPr lang="zh-CN" altLang="en-US" dirty="0" smtClean="0">
                <a:solidFill>
                  <a:srgbClr val="FF0000"/>
                </a:solidFill>
              </a:rPr>
              <a:t>排队等待处理</a:t>
            </a:r>
            <a:r>
              <a:rPr lang="zh-CN" altLang="en-US" dirty="0" smtClean="0"/>
              <a:t>所</a:t>
            </a:r>
            <a:r>
              <a:rPr lang="zh-CN" altLang="en-US" dirty="0"/>
              <a:t>经历的时延。</a:t>
            </a:r>
            <a:endParaRPr lang="zh-CN" altLang="en-US" dirty="0"/>
          </a:p>
          <a:p>
            <a:pPr lvl="1">
              <a:lnSpc>
                <a:spcPct val="110000"/>
              </a:lnSpc>
              <a:spcBef>
                <a:spcPts val="600"/>
              </a:spcBef>
            </a:pPr>
            <a:r>
              <a:rPr lang="zh-CN" altLang="en-US" dirty="0">
                <a:solidFill>
                  <a:srgbClr val="FF0000"/>
                </a:solidFill>
              </a:rPr>
              <a:t>排队时延的长短往往取决于网络中当时的通信量。</a:t>
            </a:r>
            <a:endParaRPr lang="zh-CN" altLang="en-US" dirty="0">
              <a:solidFill>
                <a:srgbClr val="FF0000"/>
              </a:solidFill>
            </a:endParaRPr>
          </a:p>
          <a:p>
            <a:pPr>
              <a:lnSpc>
                <a:spcPct val="110000"/>
              </a:lnSpc>
              <a:spcBef>
                <a:spcPts val="600"/>
              </a:spcBef>
            </a:pPr>
            <a:endParaRPr lang="zh-CN" alt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pPr>
              <a:lnSpc>
                <a:spcPct val="110000"/>
              </a:lnSpc>
              <a:spcBef>
                <a:spcPts val="600"/>
              </a:spcBef>
            </a:pPr>
            <a:r>
              <a:rPr lang="zh-CN" altLang="en-US" dirty="0" smtClean="0"/>
              <a:t>数据在网络中经历</a:t>
            </a:r>
            <a:r>
              <a:rPr lang="zh-CN" altLang="en-US" dirty="0"/>
              <a:t>的总时延就是发送时延、传播时延、处理时延和排队时延</a:t>
            </a:r>
            <a:r>
              <a:rPr lang="zh-CN" altLang="en-US" dirty="0">
                <a:solidFill>
                  <a:srgbClr val="FF0000"/>
                </a:solidFill>
              </a:rPr>
              <a:t>之</a:t>
            </a:r>
            <a:r>
              <a:rPr lang="zh-CN" altLang="en-US" dirty="0" smtClean="0">
                <a:solidFill>
                  <a:srgbClr val="FF0000"/>
                </a:solidFill>
              </a:rPr>
              <a:t>和。</a:t>
            </a:r>
            <a:endParaRPr lang="zh-CN" altLang="en-US" dirty="0">
              <a:solidFill>
                <a:srgbClr val="FF0000"/>
              </a:solidFill>
            </a:endParaRPr>
          </a:p>
        </p:txBody>
      </p:sp>
      <p:sp>
        <p:nvSpPr>
          <p:cNvPr id="4" name="Text Box 6"/>
          <p:cNvSpPr txBox="1">
            <a:spLocks noChangeArrowheads="1"/>
          </p:cNvSpPr>
          <p:nvPr/>
        </p:nvSpPr>
        <p:spPr bwMode="auto">
          <a:xfrm>
            <a:off x="2576737" y="2492896"/>
            <a:ext cx="4896543" cy="2292935"/>
          </a:xfrm>
          <a:prstGeom prst="rect">
            <a:avLst/>
          </a:prstGeom>
          <a:solidFill>
            <a:srgbClr val="FFFF00"/>
          </a:solidFill>
          <a:ln>
            <a:noFill/>
          </a:ln>
          <a:effectLst/>
        </p:spPr>
        <p:txBody>
          <a:bodyPr wrap="square">
            <a:spAutoFit/>
          </a:bodyPr>
          <a:lstStyle/>
          <a:p>
            <a:pPr>
              <a:spcBef>
                <a:spcPts val="600"/>
              </a:spcBef>
            </a:pPr>
            <a:r>
              <a:rPr lang="zh-CN" altLang="en-US" sz="3200" b="1" dirty="0">
                <a:solidFill>
                  <a:srgbClr val="0000CC"/>
                </a:solidFill>
                <a:latin typeface="+mn-lt"/>
                <a:ea typeface="黑体" panose="02010609060101010101" pitchFamily="2" charset="-122"/>
              </a:rPr>
              <a:t>总时延 </a:t>
            </a:r>
            <a:r>
              <a:rPr lang="zh-CN" altLang="en-US" sz="3200" b="1" dirty="0" smtClean="0">
                <a:solidFill>
                  <a:srgbClr val="0000CC"/>
                </a:solidFill>
                <a:latin typeface="+mn-lt"/>
                <a:ea typeface="黑体" panose="02010609060101010101" pitchFamily="2" charset="-122"/>
              </a:rPr>
              <a:t> </a:t>
            </a:r>
            <a:r>
              <a:rPr lang="en-US" altLang="zh-CN" sz="3200" b="1" dirty="0" smtClean="0">
                <a:solidFill>
                  <a:srgbClr val="0000CC"/>
                </a:solidFill>
                <a:latin typeface="+mn-lt"/>
                <a:ea typeface="黑体" panose="02010609060101010101" pitchFamily="2" charset="-122"/>
              </a:rPr>
              <a:t>= 	   </a:t>
            </a:r>
            <a:r>
              <a:rPr lang="zh-CN" altLang="en-US" sz="3200" b="1" dirty="0" smtClean="0">
                <a:solidFill>
                  <a:srgbClr val="0000CC"/>
                </a:solidFill>
                <a:latin typeface="+mn-lt"/>
                <a:ea typeface="黑体" panose="02010609060101010101" pitchFamily="2" charset="-122"/>
              </a:rPr>
              <a:t>发送时延 </a:t>
            </a:r>
            <a:r>
              <a:rPr lang="en-US" altLang="zh-CN" sz="3200" b="1" dirty="0" smtClean="0">
                <a:solidFill>
                  <a:srgbClr val="0000CC"/>
                </a:solidFill>
                <a:latin typeface="+mn-lt"/>
                <a:ea typeface="黑体" panose="02010609060101010101" pitchFamily="2" charset="-122"/>
              </a:rPr>
              <a:t> </a:t>
            </a:r>
            <a:endParaRPr lang="en-US" altLang="zh-CN" sz="3200" b="1" dirty="0" smtClean="0">
              <a:solidFill>
                <a:srgbClr val="0000CC"/>
              </a:solidFill>
              <a:latin typeface="+mn-lt"/>
              <a:ea typeface="黑体" panose="02010609060101010101" pitchFamily="2" charset="-122"/>
            </a:endParaRPr>
          </a:p>
          <a:p>
            <a:pPr>
              <a:spcBef>
                <a:spcPts val="600"/>
              </a:spcBef>
            </a:pPr>
            <a:r>
              <a:rPr lang="en-US" altLang="zh-CN" sz="3200" b="1" dirty="0">
                <a:solidFill>
                  <a:srgbClr val="0000CC"/>
                </a:solidFill>
                <a:latin typeface="+mn-lt"/>
                <a:ea typeface="黑体" panose="02010609060101010101" pitchFamily="2" charset="-122"/>
              </a:rPr>
              <a:t>	</a:t>
            </a:r>
            <a:r>
              <a:rPr lang="en-US" altLang="zh-CN" sz="3200" b="1" dirty="0" smtClean="0">
                <a:solidFill>
                  <a:srgbClr val="0000CC"/>
                </a:solidFill>
                <a:latin typeface="+mn-lt"/>
                <a:ea typeface="黑体" panose="02010609060101010101" pitchFamily="2" charset="-122"/>
              </a:rPr>
              <a:t>	+ </a:t>
            </a:r>
            <a:r>
              <a:rPr lang="zh-CN" altLang="en-US" sz="3200" b="1" dirty="0" smtClean="0">
                <a:solidFill>
                  <a:srgbClr val="0000CC"/>
                </a:solidFill>
                <a:latin typeface="+mn-lt"/>
                <a:ea typeface="黑体" panose="02010609060101010101" pitchFamily="2" charset="-122"/>
              </a:rPr>
              <a:t>传播时延 </a:t>
            </a:r>
            <a:r>
              <a:rPr lang="en-US" altLang="zh-CN" sz="3200" b="1" dirty="0" smtClean="0">
                <a:solidFill>
                  <a:srgbClr val="0000CC"/>
                </a:solidFill>
                <a:latin typeface="+mn-lt"/>
                <a:ea typeface="黑体" panose="02010609060101010101" pitchFamily="2" charset="-122"/>
              </a:rPr>
              <a:t> </a:t>
            </a:r>
            <a:endParaRPr lang="en-US" altLang="zh-CN" sz="3200" b="1" dirty="0" smtClean="0">
              <a:solidFill>
                <a:srgbClr val="0000CC"/>
              </a:solidFill>
              <a:latin typeface="+mn-lt"/>
              <a:ea typeface="黑体" panose="02010609060101010101" pitchFamily="2" charset="-122"/>
            </a:endParaRPr>
          </a:p>
          <a:p>
            <a:pPr>
              <a:spcBef>
                <a:spcPts val="600"/>
              </a:spcBef>
            </a:pPr>
            <a:r>
              <a:rPr lang="en-US" altLang="zh-CN" sz="3200" b="1" dirty="0">
                <a:solidFill>
                  <a:srgbClr val="0000CC"/>
                </a:solidFill>
                <a:latin typeface="+mn-lt"/>
                <a:ea typeface="黑体" panose="02010609060101010101" pitchFamily="2" charset="-122"/>
              </a:rPr>
              <a:t>	</a:t>
            </a:r>
            <a:r>
              <a:rPr lang="en-US" altLang="zh-CN" sz="3200" b="1" dirty="0" smtClean="0">
                <a:solidFill>
                  <a:srgbClr val="0000CC"/>
                </a:solidFill>
                <a:latin typeface="+mn-lt"/>
                <a:ea typeface="黑体" panose="02010609060101010101" pitchFamily="2" charset="-122"/>
              </a:rPr>
              <a:t>	+ </a:t>
            </a:r>
            <a:r>
              <a:rPr lang="zh-CN" altLang="en-US" sz="3200" b="1" dirty="0" smtClean="0">
                <a:solidFill>
                  <a:srgbClr val="0000CC"/>
                </a:solidFill>
                <a:latin typeface="+mn-lt"/>
                <a:ea typeface="黑体" panose="02010609060101010101" pitchFamily="2" charset="-122"/>
              </a:rPr>
              <a:t>处理时延 </a:t>
            </a:r>
            <a:r>
              <a:rPr lang="en-US" altLang="zh-CN" sz="3200" b="1" dirty="0" smtClean="0">
                <a:solidFill>
                  <a:srgbClr val="0000CC"/>
                </a:solidFill>
                <a:latin typeface="+mn-lt"/>
                <a:ea typeface="黑体" panose="02010609060101010101" pitchFamily="2" charset="-122"/>
              </a:rPr>
              <a:t> </a:t>
            </a:r>
            <a:endParaRPr lang="en-US" altLang="zh-CN" sz="3200" b="1" dirty="0" smtClean="0">
              <a:solidFill>
                <a:srgbClr val="0000CC"/>
              </a:solidFill>
              <a:latin typeface="+mn-lt"/>
              <a:ea typeface="黑体" panose="02010609060101010101" pitchFamily="2" charset="-122"/>
            </a:endParaRPr>
          </a:p>
          <a:p>
            <a:pPr>
              <a:spcBef>
                <a:spcPts val="600"/>
              </a:spcBef>
            </a:pPr>
            <a:r>
              <a:rPr lang="en-US" altLang="zh-CN" sz="3200" b="1" dirty="0">
                <a:solidFill>
                  <a:srgbClr val="0000CC"/>
                </a:solidFill>
                <a:latin typeface="+mn-lt"/>
                <a:ea typeface="黑体" panose="02010609060101010101" pitchFamily="2" charset="-122"/>
              </a:rPr>
              <a:t>	</a:t>
            </a:r>
            <a:r>
              <a:rPr lang="en-US" altLang="zh-CN" sz="3200" b="1" dirty="0" smtClean="0">
                <a:solidFill>
                  <a:srgbClr val="0000CC"/>
                </a:solidFill>
                <a:latin typeface="+mn-lt"/>
                <a:ea typeface="黑体" panose="02010609060101010101" pitchFamily="2" charset="-122"/>
              </a:rPr>
              <a:t>	+ </a:t>
            </a:r>
            <a:r>
              <a:rPr lang="zh-CN" altLang="en-US" sz="3200" b="1" dirty="0" smtClean="0">
                <a:solidFill>
                  <a:srgbClr val="0000CC"/>
                </a:solidFill>
                <a:latin typeface="+mn-lt"/>
                <a:ea typeface="黑体" panose="02010609060101010101" pitchFamily="2" charset="-122"/>
              </a:rPr>
              <a:t>排队时延</a:t>
            </a:r>
            <a:endParaRPr lang="zh-CN" altLang="en-US" sz="3200" b="1" dirty="0">
              <a:solidFill>
                <a:srgbClr val="0000CC"/>
              </a:solidFill>
              <a:latin typeface="+mn-lt"/>
              <a:ea typeface="黑体" panose="02010609060101010101" pitchFamily="2" charset="-122"/>
            </a:endParaRPr>
          </a:p>
        </p:txBody>
      </p:sp>
      <p:sp>
        <p:nvSpPr>
          <p:cNvPr id="5" name="矩形 4"/>
          <p:cNvSpPr/>
          <p:nvPr/>
        </p:nvSpPr>
        <p:spPr>
          <a:xfrm>
            <a:off x="1208584" y="5046275"/>
            <a:ext cx="7632848" cy="954107"/>
          </a:xfrm>
          <a:prstGeom prst="rect">
            <a:avLst/>
          </a:prstGeom>
          <a:solidFill>
            <a:srgbClr val="000099"/>
          </a:solidFill>
        </p:spPr>
        <p:txBody>
          <a:bodyPr wrap="square">
            <a:spAutoFit/>
          </a:bodyPr>
          <a:lstStyle/>
          <a:p>
            <a:r>
              <a:rPr lang="zh-CN" altLang="zh-CN" sz="2800" b="1" dirty="0">
                <a:solidFill>
                  <a:schemeClr val="bg1"/>
                </a:solidFill>
                <a:latin typeface="+mn-lt"/>
                <a:ea typeface="黑体" panose="02010609060101010101" pitchFamily="2" charset="-122"/>
              </a:rPr>
              <a:t>必须指出，在总时延中，究竟是哪一种时延占主导地位，必须具体</a:t>
            </a:r>
            <a:r>
              <a:rPr lang="zh-CN" altLang="zh-CN" sz="2800" b="1" dirty="0" smtClean="0">
                <a:solidFill>
                  <a:schemeClr val="bg1"/>
                </a:solidFill>
                <a:latin typeface="+mn-lt"/>
                <a:ea typeface="黑体" panose="02010609060101010101" pitchFamily="2" charset="-122"/>
              </a:rPr>
              <a:t>分析</a:t>
            </a:r>
            <a:r>
              <a:rPr lang="zh-CN" altLang="en-US" sz="2800" b="1" dirty="0" smtClean="0">
                <a:solidFill>
                  <a:schemeClr val="bg1"/>
                </a:solidFill>
                <a:latin typeface="+mn-lt"/>
                <a:ea typeface="黑体" panose="02010609060101010101" pitchFamily="2" charset="-122"/>
              </a:rPr>
              <a:t>。</a:t>
            </a:r>
            <a:endParaRPr lang="zh-CN" altLang="en-US" sz="2800" b="1" dirty="0">
              <a:solidFill>
                <a:schemeClr val="bg1"/>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grpId="1" nodeType="afterEffect">
                                  <p:stCondLst>
                                    <p:cond delay="0"/>
                                  </p:stCondLst>
                                  <p:childTnLst>
                                    <p:animScale>
                                      <p:cBhvr>
                                        <p:cTn id="9" dur="1000" fill="hold"/>
                                        <p:tgtEl>
                                          <p:spTgt spid="4"/>
                                        </p:tgtEl>
                                      </p:cBhvr>
                                      <p:by x="120000" y="120000"/>
                                    </p:animScale>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algn="ctr"/>
            <a:r>
              <a:rPr lang="zh-CN" altLang="en-US"/>
              <a:t>容易产生的错误概念 </a:t>
            </a:r>
            <a:endParaRPr lang="zh-CN" altLang="en-US"/>
          </a:p>
        </p:txBody>
      </p:sp>
      <p:sp>
        <p:nvSpPr>
          <p:cNvPr id="16589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t>对于高速网络链路，我们提高的仅仅是数据的</a:t>
            </a:r>
            <a:r>
              <a:rPr lang="zh-CN" altLang="en-US" dirty="0">
                <a:solidFill>
                  <a:srgbClr val="FF0000"/>
                </a:solidFill>
              </a:rPr>
              <a:t>发送速率</a:t>
            </a:r>
            <a:r>
              <a:rPr lang="zh-CN" altLang="en-US" dirty="0"/>
              <a:t>而不是比特在链路上的</a:t>
            </a:r>
            <a:r>
              <a:rPr lang="zh-CN" altLang="en-US" dirty="0">
                <a:solidFill>
                  <a:srgbClr val="FF0000"/>
                </a:solidFill>
              </a:rPr>
              <a:t>传播速率。</a:t>
            </a:r>
            <a:r>
              <a:rPr lang="zh-CN" altLang="en-US" dirty="0"/>
              <a:t> </a:t>
            </a:r>
            <a:endParaRPr lang="zh-CN" altLang="en-US" dirty="0"/>
          </a:p>
          <a:p>
            <a:r>
              <a:rPr lang="zh-CN" altLang="en-US" dirty="0"/>
              <a:t>提高链路带宽减小了数据的发送时延。 </a:t>
            </a:r>
            <a:endParaRPr lang="en-US" altLang="zh-CN" dirty="0" smtClean="0"/>
          </a:p>
        </p:txBody>
      </p:sp>
      <p:sp>
        <p:nvSpPr>
          <p:cNvPr id="2" name="矩形 1"/>
          <p:cNvSpPr/>
          <p:nvPr/>
        </p:nvSpPr>
        <p:spPr>
          <a:xfrm>
            <a:off x="1151829" y="3493027"/>
            <a:ext cx="7776864" cy="1569660"/>
          </a:xfrm>
          <a:prstGeom prst="rect">
            <a:avLst/>
          </a:prstGeom>
          <a:solidFill>
            <a:srgbClr val="FFFF66"/>
          </a:solidFill>
          <a:ln>
            <a:solidFill>
              <a:schemeClr val="bg1">
                <a:lumMod val="50000"/>
              </a:schemeClr>
            </a:solidFill>
          </a:ln>
        </p:spPr>
        <p:txBody>
          <a:bodyPr wrap="square">
            <a:spAutoFit/>
          </a:bodyPr>
          <a:lstStyle/>
          <a:p>
            <a:r>
              <a:rPr lang="zh-CN" altLang="en-US" sz="3200" b="1" dirty="0">
                <a:latin typeface="+mn-lt"/>
                <a:ea typeface="黑体" panose="02010609060101010101" pitchFamily="2" charset="-122"/>
              </a:rPr>
              <a:t>以下说法是</a:t>
            </a:r>
            <a:r>
              <a:rPr lang="zh-CN" altLang="en-US" sz="3200" b="1" dirty="0">
                <a:solidFill>
                  <a:srgbClr val="FF0000"/>
                </a:solidFill>
                <a:latin typeface="+mn-lt"/>
                <a:ea typeface="黑体" panose="02010609060101010101" pitchFamily="2" charset="-122"/>
              </a:rPr>
              <a:t>错误</a:t>
            </a:r>
            <a:r>
              <a:rPr lang="zh-CN" altLang="en-US" sz="3200" b="1" dirty="0">
                <a:latin typeface="+mn-lt"/>
                <a:ea typeface="黑体" panose="02010609060101010101" pitchFamily="2" charset="-122"/>
              </a:rPr>
              <a:t>的</a:t>
            </a:r>
            <a:r>
              <a:rPr lang="zh-CN" altLang="en-US" sz="3200" b="1" dirty="0" smtClean="0">
                <a:latin typeface="+mn-lt"/>
                <a:ea typeface="黑体" panose="02010609060101010101" pitchFamily="2" charset="-122"/>
              </a:rPr>
              <a:t>：</a:t>
            </a:r>
            <a:endParaRPr lang="en-US" altLang="zh-CN" sz="3200" b="1" dirty="0" smtClean="0">
              <a:latin typeface="+mn-lt"/>
              <a:ea typeface="黑体" panose="02010609060101010101" pitchFamily="2" charset="-122"/>
            </a:endParaRPr>
          </a:p>
          <a:p>
            <a:r>
              <a:rPr lang="zh-CN" altLang="zh-CN" sz="3200" b="1" dirty="0" smtClean="0">
                <a:solidFill>
                  <a:srgbClr val="0000CC"/>
                </a:solidFill>
                <a:latin typeface="+mn-lt"/>
                <a:ea typeface="黑体" panose="02010609060101010101" pitchFamily="2" charset="-122"/>
              </a:rPr>
              <a:t>“</a:t>
            </a:r>
            <a:r>
              <a:rPr lang="zh-CN" altLang="zh-CN" sz="3200" b="1" dirty="0">
                <a:solidFill>
                  <a:srgbClr val="0000CC"/>
                </a:solidFill>
                <a:latin typeface="+mn-lt"/>
                <a:ea typeface="黑体" panose="02010609060101010101" pitchFamily="2" charset="-122"/>
              </a:rPr>
              <a:t>在高速链路（或高带宽链路）上，比特会传送得更快些”。</a:t>
            </a:r>
            <a:endParaRPr lang="zh-CN" altLang="en-US" sz="3200" b="1" dirty="0">
              <a:solidFill>
                <a:srgbClr val="0000CC"/>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5" name="文本占位符 4"/>
          <p:cNvSpPr>
            <a:spLocks noGrp="1"/>
          </p:cNvSpPr>
          <p:nvPr>
            <p:ph type="body" idx="1"/>
          </p:nvPr>
        </p:nvSpPr>
        <p:spPr>
          <a:xfrm>
            <a:off x="785777" y="2132856"/>
            <a:ext cx="8634858" cy="1500187"/>
          </a:xfrm>
        </p:spPr>
        <p:txBody>
          <a:bodyPr/>
          <a:lstStyle/>
          <a:p>
            <a:r>
              <a:rPr lang="zh-CN" altLang="en-US" sz="4400" dirty="0" smtClean="0"/>
              <a:t>什么是计算机网络？</a:t>
            </a:r>
            <a:endParaRPr lang="zh-CN" altLang="en-US" sz="44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zh-CN" dirty="0"/>
              <a:t>5. </a:t>
            </a:r>
            <a:r>
              <a:rPr lang="zh-CN" altLang="en-US" dirty="0" smtClean="0"/>
              <a:t>时延</a:t>
            </a:r>
            <a:r>
              <a:rPr lang="zh-CN" altLang="en-US" dirty="0"/>
              <a:t>带宽积</a:t>
            </a:r>
            <a:endParaRPr lang="zh-CN" altLang="en-US" dirty="0"/>
          </a:p>
        </p:txBody>
      </p:sp>
      <p:sp>
        <p:nvSpPr>
          <p:cNvPr id="93228" name="Rectangle 44"/>
          <p:cNvSpPr>
            <a:spLocks noGrp="1" noChangeArrowheads="1"/>
          </p:cNvSpPr>
          <p:nvPr>
            <p:ph idx="1"/>
          </p:nvPr>
        </p:nvSpPr>
        <p:spPr/>
        <p:txBody>
          <a:bodyPr/>
          <a:lstStyle/>
          <a:p>
            <a:r>
              <a:rPr lang="zh-CN" altLang="en-US" dirty="0"/>
              <a:t>链路的时延带宽积又称为</a:t>
            </a:r>
            <a:r>
              <a:rPr lang="zh-CN" altLang="en-US" dirty="0">
                <a:solidFill>
                  <a:srgbClr val="FF0000"/>
                </a:solidFill>
              </a:rPr>
              <a:t>以比特为单位的链路长度。 </a:t>
            </a:r>
            <a:endParaRPr lang="zh-CN" altLang="en-US" dirty="0">
              <a:solidFill>
                <a:srgbClr val="FF0000"/>
              </a:solidFill>
            </a:endParaRPr>
          </a:p>
        </p:txBody>
      </p:sp>
      <p:sp>
        <p:nvSpPr>
          <p:cNvPr id="93187" name="Rectangle 3"/>
          <p:cNvSpPr>
            <a:spLocks noChangeArrowheads="1"/>
          </p:cNvSpPr>
          <p:nvPr/>
        </p:nvSpPr>
        <p:spPr bwMode="auto">
          <a:xfrm>
            <a:off x="116946"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3221" name="AutoShape 37"/>
          <p:cNvSpPr>
            <a:spLocks noChangeArrowheads="1"/>
          </p:cNvSpPr>
          <p:nvPr/>
        </p:nvSpPr>
        <p:spPr bwMode="auto">
          <a:xfrm rot="-5400000">
            <a:off x="5021146" y="471069"/>
            <a:ext cx="1038225" cy="7178410"/>
          </a:xfrm>
          <a:prstGeom prst="can">
            <a:avLst>
              <a:gd name="adj" fmla="val 49847"/>
            </a:avLst>
          </a:prstGeom>
          <a:gradFill rotWithShape="1">
            <a:gsLst>
              <a:gs pos="0">
                <a:srgbClr val="0099FF">
                  <a:gamma/>
                  <a:shade val="46275"/>
                  <a:invGamma/>
                </a:srgbClr>
              </a:gs>
              <a:gs pos="50000">
                <a:srgbClr val="0099FF"/>
              </a:gs>
              <a:gs pos="100000">
                <a:srgbClr val="0099FF">
                  <a:gamma/>
                  <a:shade val="46275"/>
                  <a:invGamma/>
                </a:srgbClr>
              </a:gs>
            </a:gsLst>
            <a:lin ang="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93222" name="Line 38"/>
          <p:cNvSpPr>
            <a:spLocks noChangeShapeType="1"/>
          </p:cNvSpPr>
          <p:nvPr/>
        </p:nvSpPr>
        <p:spPr bwMode="auto">
          <a:xfrm>
            <a:off x="2186664" y="3301448"/>
            <a:ext cx="670890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93223" name="Text Box 39"/>
          <p:cNvSpPr txBox="1">
            <a:spLocks noChangeArrowheads="1"/>
          </p:cNvSpPr>
          <p:nvPr/>
        </p:nvSpPr>
        <p:spPr bwMode="auto">
          <a:xfrm>
            <a:off x="4214298" y="3012523"/>
            <a:ext cx="2031325"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333399"/>
                </a:solidFill>
                <a:latin typeface="+mn-lt"/>
                <a:ea typeface="黑体" panose="02010609060101010101" pitchFamily="2" charset="-122"/>
              </a:rPr>
              <a:t>（传播）时延</a:t>
            </a:r>
            <a:endParaRPr lang="zh-CN" altLang="en-US" sz="2400" b="1">
              <a:solidFill>
                <a:srgbClr val="333399"/>
              </a:solidFill>
              <a:latin typeface="+mn-lt"/>
              <a:ea typeface="黑体" panose="02010609060101010101" pitchFamily="2" charset="-122"/>
            </a:endParaRPr>
          </a:p>
        </p:txBody>
      </p:sp>
      <p:sp>
        <p:nvSpPr>
          <p:cNvPr id="93224" name="Text Box 40"/>
          <p:cNvSpPr txBox="1">
            <a:spLocks noChangeArrowheads="1"/>
          </p:cNvSpPr>
          <p:nvPr/>
        </p:nvSpPr>
        <p:spPr bwMode="auto">
          <a:xfrm>
            <a:off x="5072474" y="3829343"/>
            <a:ext cx="906017" cy="5232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333399"/>
                </a:solidFill>
                <a:latin typeface="+mn-lt"/>
                <a:ea typeface="黑体" panose="02010609060101010101" pitchFamily="2" charset="-122"/>
              </a:rPr>
              <a:t>链路</a:t>
            </a:r>
            <a:endParaRPr lang="zh-CN" altLang="en-US" sz="2400" b="1" dirty="0">
              <a:solidFill>
                <a:srgbClr val="333399"/>
              </a:solidFill>
              <a:latin typeface="+mn-lt"/>
              <a:ea typeface="黑体" panose="02010609060101010101" pitchFamily="2" charset="-122"/>
            </a:endParaRPr>
          </a:p>
        </p:txBody>
      </p:sp>
      <p:sp>
        <p:nvSpPr>
          <p:cNvPr id="93225" name="Text Box 41"/>
          <p:cNvSpPr txBox="1">
            <a:spLocks noChangeArrowheads="1"/>
          </p:cNvSpPr>
          <p:nvPr/>
        </p:nvSpPr>
        <p:spPr bwMode="auto">
          <a:xfrm>
            <a:off x="547703" y="3325261"/>
            <a:ext cx="80021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333399"/>
                </a:solidFill>
                <a:latin typeface="+mn-lt"/>
                <a:ea typeface="黑体" panose="02010609060101010101" pitchFamily="2" charset="-122"/>
              </a:rPr>
              <a:t>带宽</a:t>
            </a:r>
            <a:endParaRPr lang="zh-CN" altLang="en-US" sz="2400" b="1">
              <a:solidFill>
                <a:srgbClr val="333399"/>
              </a:solidFill>
              <a:latin typeface="+mn-lt"/>
              <a:ea typeface="黑体" panose="02010609060101010101" pitchFamily="2" charset="-122"/>
            </a:endParaRPr>
          </a:p>
        </p:txBody>
      </p:sp>
      <p:sp>
        <p:nvSpPr>
          <p:cNvPr id="93226" name="Line 42"/>
          <p:cNvSpPr>
            <a:spLocks noChangeShapeType="1"/>
          </p:cNvSpPr>
          <p:nvPr/>
        </p:nvSpPr>
        <p:spPr bwMode="auto">
          <a:xfrm>
            <a:off x="1015486" y="3757062"/>
            <a:ext cx="1171178" cy="288925"/>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93227" name="Text Box 43"/>
          <p:cNvSpPr txBox="1">
            <a:spLocks noChangeArrowheads="1"/>
          </p:cNvSpPr>
          <p:nvPr/>
        </p:nvSpPr>
        <p:spPr bwMode="auto">
          <a:xfrm>
            <a:off x="2585608" y="2204864"/>
            <a:ext cx="5679760" cy="646331"/>
          </a:xfrm>
          <a:prstGeom prst="rect">
            <a:avLst/>
          </a:prstGeom>
          <a:solidFill>
            <a:srgbClr val="FFFF00"/>
          </a:solidFill>
          <a:ln w="9525">
            <a:solidFill>
              <a:srgbClr val="333399"/>
            </a:solidFill>
            <a:miter lim="800000"/>
          </a:ln>
          <a:effectLst/>
        </p:spPr>
        <p:txBody>
          <a:bodyPr wrap="none">
            <a:spAutoFit/>
          </a:bodyPr>
          <a:lstStyle/>
          <a:p>
            <a:r>
              <a:rPr lang="zh-CN" altLang="en-US" sz="3200" b="1" dirty="0">
                <a:solidFill>
                  <a:srgbClr val="333399"/>
                </a:solidFill>
                <a:latin typeface="+mn-lt"/>
                <a:ea typeface="黑体" panose="02010609060101010101" pitchFamily="2" charset="-122"/>
              </a:rPr>
              <a:t>时延带宽积 </a:t>
            </a:r>
            <a:r>
              <a:rPr lang="en-US" altLang="zh-CN" sz="3200" b="1" dirty="0">
                <a:solidFill>
                  <a:srgbClr val="333399"/>
                </a:solidFill>
                <a:latin typeface="+mn-lt"/>
                <a:ea typeface="黑体" panose="02010609060101010101" pitchFamily="2" charset="-122"/>
              </a:rPr>
              <a:t>= </a:t>
            </a:r>
            <a:r>
              <a:rPr lang="zh-CN" altLang="en-US" sz="3200" b="1" dirty="0">
                <a:solidFill>
                  <a:srgbClr val="333399"/>
                </a:solidFill>
                <a:latin typeface="+mn-lt"/>
                <a:ea typeface="黑体" panose="02010609060101010101" pitchFamily="2" charset="-122"/>
              </a:rPr>
              <a:t>传播时延 </a:t>
            </a:r>
            <a:r>
              <a:rPr lang="zh-CN" altLang="en-US" sz="3600" b="1" dirty="0">
                <a:solidFill>
                  <a:srgbClr val="333399"/>
                </a:solidFill>
                <a:latin typeface="+mn-lt"/>
                <a:ea typeface="黑体" panose="02010609060101010101" pitchFamily="2" charset="-122"/>
                <a:sym typeface="Symbol" panose="05050102010706020507" pitchFamily="18" charset="2"/>
              </a:rPr>
              <a:t> </a:t>
            </a:r>
            <a:r>
              <a:rPr lang="zh-CN" altLang="en-US" sz="3200" b="1" dirty="0">
                <a:solidFill>
                  <a:srgbClr val="333399"/>
                </a:solidFill>
                <a:latin typeface="+mn-lt"/>
                <a:ea typeface="黑体" panose="02010609060101010101" pitchFamily="2" charset="-122"/>
                <a:sym typeface="Symbol" panose="05050102010706020507" pitchFamily="18" charset="2"/>
              </a:rPr>
              <a:t>带宽</a:t>
            </a:r>
            <a:endParaRPr lang="zh-CN" altLang="en-US" sz="3200" b="1" dirty="0">
              <a:solidFill>
                <a:srgbClr val="333399"/>
              </a:solidFill>
              <a:latin typeface="+mn-lt"/>
              <a:ea typeface="黑体" panose="02010609060101010101" pitchFamily="2" charset="-122"/>
              <a:sym typeface="Symbol" panose="05050102010706020507" pitchFamily="18" charset="2"/>
            </a:endParaRPr>
          </a:p>
        </p:txBody>
      </p:sp>
      <p:sp>
        <p:nvSpPr>
          <p:cNvPr id="2" name="矩形 1"/>
          <p:cNvSpPr/>
          <p:nvPr/>
        </p:nvSpPr>
        <p:spPr>
          <a:xfrm>
            <a:off x="1951053" y="5355213"/>
            <a:ext cx="7178412" cy="954107"/>
          </a:xfrm>
          <a:prstGeom prst="rect">
            <a:avLst/>
          </a:prstGeom>
          <a:solidFill>
            <a:srgbClr val="00FF99"/>
          </a:solidFill>
          <a:ln>
            <a:solidFill>
              <a:srgbClr val="000066"/>
            </a:solidFill>
          </a:ln>
        </p:spPr>
        <p:txBody>
          <a:bodyPr wrap="square">
            <a:spAutoFit/>
          </a:bodyPr>
          <a:lstStyle/>
          <a:p>
            <a:pPr algn="ctr"/>
            <a:r>
              <a:rPr lang="zh-CN" altLang="zh-CN" sz="2800" b="1" dirty="0">
                <a:solidFill>
                  <a:srgbClr val="000099"/>
                </a:solidFill>
                <a:latin typeface="+mn-lt"/>
                <a:ea typeface="黑体" panose="02010609060101010101" pitchFamily="2" charset="-122"/>
              </a:rPr>
              <a:t>只有在代表链路的管道都充满比特时</a:t>
            </a:r>
            <a:r>
              <a:rPr lang="zh-CN" altLang="zh-CN" sz="2800" b="1" dirty="0" smtClean="0">
                <a:solidFill>
                  <a:srgbClr val="000099"/>
                </a:solidFill>
                <a:latin typeface="+mn-lt"/>
                <a:ea typeface="黑体" panose="02010609060101010101" pitchFamily="2" charset="-122"/>
              </a:rPr>
              <a:t>，</a:t>
            </a:r>
            <a:endParaRPr lang="en-US" altLang="zh-CN" sz="2800" b="1" dirty="0" smtClean="0">
              <a:solidFill>
                <a:srgbClr val="000099"/>
              </a:solidFill>
              <a:latin typeface="+mn-lt"/>
              <a:ea typeface="黑体" panose="02010609060101010101" pitchFamily="2" charset="-122"/>
            </a:endParaRPr>
          </a:p>
          <a:p>
            <a:pPr algn="ctr"/>
            <a:r>
              <a:rPr lang="zh-CN" altLang="zh-CN" sz="2800" b="1" dirty="0" smtClean="0">
                <a:solidFill>
                  <a:srgbClr val="000099"/>
                </a:solidFill>
                <a:latin typeface="+mn-lt"/>
                <a:ea typeface="黑体" panose="02010609060101010101" pitchFamily="2" charset="-122"/>
              </a:rPr>
              <a:t>链路</a:t>
            </a:r>
            <a:r>
              <a:rPr lang="zh-CN" altLang="zh-CN" sz="2800" b="1" dirty="0">
                <a:solidFill>
                  <a:srgbClr val="000099"/>
                </a:solidFill>
                <a:latin typeface="+mn-lt"/>
                <a:ea typeface="黑体" panose="02010609060101010101" pitchFamily="2" charset="-122"/>
              </a:rPr>
              <a:t>才</a:t>
            </a:r>
            <a:r>
              <a:rPr lang="zh-CN" altLang="zh-CN" sz="2800" b="1" dirty="0" smtClean="0">
                <a:solidFill>
                  <a:srgbClr val="000099"/>
                </a:solidFill>
                <a:latin typeface="+mn-lt"/>
                <a:ea typeface="黑体" panose="02010609060101010101" pitchFamily="2" charset="-122"/>
              </a:rPr>
              <a:t>得到</a:t>
            </a:r>
            <a:r>
              <a:rPr lang="zh-CN" altLang="en-US" sz="2800" b="1" dirty="0" smtClean="0">
                <a:solidFill>
                  <a:srgbClr val="000099"/>
                </a:solidFill>
                <a:latin typeface="+mn-lt"/>
                <a:ea typeface="黑体" panose="02010609060101010101" pitchFamily="2" charset="-122"/>
              </a:rPr>
              <a:t>了</a:t>
            </a:r>
            <a:r>
              <a:rPr lang="zh-CN" altLang="zh-CN" sz="2800" b="1" dirty="0" smtClean="0">
                <a:solidFill>
                  <a:srgbClr val="000099"/>
                </a:solidFill>
                <a:latin typeface="+mn-lt"/>
                <a:ea typeface="黑体" panose="02010609060101010101" pitchFamily="2" charset="-122"/>
              </a:rPr>
              <a:t>充分利用</a:t>
            </a:r>
            <a:r>
              <a:rPr lang="zh-CN" altLang="en-US" sz="2800" b="1" dirty="0" smtClean="0">
                <a:solidFill>
                  <a:srgbClr val="000099"/>
                </a:solidFill>
                <a:latin typeface="+mn-lt"/>
                <a:ea typeface="黑体" panose="02010609060101010101" pitchFamily="2" charset="-122"/>
              </a:rPr>
              <a:t>。</a:t>
            </a:r>
            <a:endParaRPr lang="zh-CN" altLang="en-US" sz="2800" b="1" dirty="0">
              <a:solidFill>
                <a:srgbClr val="000099"/>
              </a:solidFill>
              <a:latin typeface="+mn-lt"/>
              <a:ea typeface="黑体" panose="02010609060101010101" pitchFamily="2" charset="-122"/>
            </a:endParaRPr>
          </a:p>
        </p:txBody>
      </p:sp>
      <p:sp>
        <p:nvSpPr>
          <p:cNvPr id="3" name="矩形 2"/>
          <p:cNvSpPr/>
          <p:nvPr/>
        </p:nvSpPr>
        <p:spPr>
          <a:xfrm>
            <a:off x="3224808" y="4725144"/>
            <a:ext cx="4724769"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链路</a:t>
            </a:r>
            <a:r>
              <a:rPr lang="zh-CN" altLang="zh-CN" sz="2400" b="1" dirty="0">
                <a:latin typeface="+mn-lt"/>
                <a:ea typeface="黑体" panose="02010609060101010101" pitchFamily="2" charset="-122"/>
              </a:rPr>
              <a:t>像一条空心管道</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 </a:t>
            </a:r>
            <a:r>
              <a:rPr lang="zh-CN" altLang="zh-CN" dirty="0" smtClean="0"/>
              <a:t>往返时间</a:t>
            </a:r>
            <a:r>
              <a:rPr lang="en-US" altLang="zh-CN" dirty="0" smtClean="0"/>
              <a:t> RTT</a:t>
            </a:r>
            <a:endParaRPr lang="zh-CN" altLang="en-US" dirty="0"/>
          </a:p>
        </p:txBody>
      </p:sp>
      <p:sp>
        <p:nvSpPr>
          <p:cNvPr id="3" name="内容占位符 2"/>
          <p:cNvSpPr>
            <a:spLocks noGrp="1"/>
          </p:cNvSpPr>
          <p:nvPr>
            <p:ph idx="1"/>
          </p:nvPr>
        </p:nvSpPr>
        <p:spPr/>
        <p:txBody>
          <a:bodyPr/>
          <a:lstStyle/>
          <a:p>
            <a:r>
              <a:rPr lang="zh-CN" altLang="zh-CN" dirty="0" smtClean="0"/>
              <a:t>互联网</a:t>
            </a:r>
            <a:r>
              <a:rPr lang="zh-CN" altLang="zh-CN" dirty="0"/>
              <a:t>上的信息不仅仅单方向</a:t>
            </a:r>
            <a:r>
              <a:rPr lang="zh-CN" altLang="zh-CN" dirty="0" smtClean="0"/>
              <a:t>传输</a:t>
            </a:r>
            <a:r>
              <a:rPr lang="zh-CN" altLang="en-US" dirty="0" smtClean="0"/>
              <a:t>，</a:t>
            </a:r>
            <a:r>
              <a:rPr lang="zh-CN" altLang="zh-CN" dirty="0" smtClean="0"/>
              <a:t>而是</a:t>
            </a:r>
            <a:r>
              <a:rPr lang="zh-CN" altLang="zh-CN" dirty="0"/>
              <a:t>双向交互的</a:t>
            </a:r>
            <a:r>
              <a:rPr lang="zh-CN" altLang="zh-CN" dirty="0" smtClean="0"/>
              <a:t>。因此，有时</a:t>
            </a:r>
            <a:r>
              <a:rPr lang="zh-CN" altLang="zh-CN" dirty="0"/>
              <a:t>很需要知道双向交互一次所需的</a:t>
            </a:r>
            <a:r>
              <a:rPr lang="zh-CN" altLang="zh-CN" dirty="0" smtClean="0"/>
              <a:t>时间</a:t>
            </a:r>
            <a:r>
              <a:rPr lang="zh-CN" altLang="en-US" dirty="0" smtClean="0"/>
              <a:t>。</a:t>
            </a:r>
            <a:endParaRPr lang="en-US" altLang="zh-CN" dirty="0" smtClean="0"/>
          </a:p>
          <a:p>
            <a:r>
              <a:rPr lang="zh-CN" altLang="zh-CN" dirty="0">
                <a:solidFill>
                  <a:srgbClr val="FF0000"/>
                </a:solidFill>
              </a:rPr>
              <a:t>往返时间</a:t>
            </a:r>
            <a:r>
              <a:rPr lang="zh-CN" altLang="en-US" dirty="0" smtClean="0"/>
              <a:t>表示</a:t>
            </a:r>
            <a:r>
              <a:rPr lang="zh-CN" altLang="en-US" dirty="0"/>
              <a:t>从发送方发送数据开始，到发送方收到来自接收方的</a:t>
            </a:r>
            <a:r>
              <a:rPr lang="zh-CN" altLang="en-US" dirty="0" smtClean="0"/>
              <a:t>确认，总共</a:t>
            </a:r>
            <a:r>
              <a:rPr lang="zh-CN" altLang="en-US" dirty="0"/>
              <a:t>经历的</a:t>
            </a:r>
            <a:r>
              <a:rPr lang="zh-CN" altLang="en-US" dirty="0" smtClean="0"/>
              <a:t>时间。</a:t>
            </a:r>
            <a:endParaRPr lang="en-US" altLang="zh-CN" dirty="0" smtClean="0"/>
          </a:p>
          <a:p>
            <a:r>
              <a:rPr lang="zh-CN" altLang="zh-CN" dirty="0"/>
              <a:t>在互联网中，往返时间还包括</a:t>
            </a:r>
            <a:r>
              <a:rPr lang="zh-CN" altLang="zh-CN" dirty="0">
                <a:solidFill>
                  <a:srgbClr val="FF0000"/>
                </a:solidFill>
              </a:rPr>
              <a:t>各中间结点</a:t>
            </a:r>
            <a:r>
              <a:rPr lang="zh-CN" altLang="zh-CN" dirty="0"/>
              <a:t>的处理时延、排队时延以及转发数据时的发送时延</a:t>
            </a:r>
            <a:r>
              <a:rPr lang="zh-CN" altLang="zh-CN" dirty="0" smtClean="0"/>
              <a:t>。</a:t>
            </a:r>
            <a:endParaRPr lang="en-US" altLang="zh-CN" dirty="0" smtClean="0"/>
          </a:p>
          <a:p>
            <a:r>
              <a:rPr lang="zh-CN" altLang="zh-CN" dirty="0" smtClean="0">
                <a:solidFill>
                  <a:srgbClr val="000099"/>
                </a:solidFill>
              </a:rPr>
              <a:t>当</a:t>
            </a:r>
            <a:r>
              <a:rPr lang="zh-CN" altLang="zh-CN" dirty="0">
                <a:solidFill>
                  <a:srgbClr val="000099"/>
                </a:solidFill>
              </a:rPr>
              <a:t>使用卫星通信时，往返</a:t>
            </a:r>
            <a:r>
              <a:rPr lang="zh-CN" altLang="zh-CN" dirty="0" smtClean="0">
                <a:solidFill>
                  <a:srgbClr val="000099"/>
                </a:solidFill>
              </a:rPr>
              <a:t>时间</a:t>
            </a:r>
            <a:r>
              <a:rPr lang="en-US" altLang="zh-CN" dirty="0" smtClean="0">
                <a:solidFill>
                  <a:srgbClr val="000099"/>
                </a:solidFill>
              </a:rPr>
              <a:t> RTT </a:t>
            </a:r>
            <a:r>
              <a:rPr lang="zh-CN" altLang="zh-CN" dirty="0" smtClean="0">
                <a:solidFill>
                  <a:srgbClr val="000099"/>
                </a:solidFill>
              </a:rPr>
              <a:t>相对</a:t>
            </a:r>
            <a:r>
              <a:rPr lang="zh-CN" altLang="zh-CN" dirty="0">
                <a:solidFill>
                  <a:srgbClr val="000099"/>
                </a:solidFill>
              </a:rPr>
              <a:t>较长</a:t>
            </a:r>
            <a:r>
              <a:rPr lang="zh-CN" altLang="zh-CN" dirty="0" smtClean="0">
                <a:solidFill>
                  <a:srgbClr val="000099"/>
                </a:solidFill>
              </a:rPr>
              <a:t>，是</a:t>
            </a:r>
            <a:r>
              <a:rPr lang="zh-CN" altLang="zh-CN" dirty="0">
                <a:solidFill>
                  <a:srgbClr val="000099"/>
                </a:solidFill>
              </a:rPr>
              <a:t>很重要的一个性能指标。</a:t>
            </a:r>
            <a:endParaRPr lang="zh-CN" altLang="en-US" dirty="0">
              <a:solidFill>
                <a:srgbClr val="000099"/>
              </a:solidFill>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zh-CN" dirty="0" smtClean="0"/>
              <a:t>7. </a:t>
            </a:r>
            <a:r>
              <a:rPr lang="zh-CN" altLang="en-US" dirty="0"/>
              <a:t>利用率</a:t>
            </a:r>
            <a:endParaRPr lang="zh-CN" altLang="en-US" dirty="0"/>
          </a:p>
        </p:txBody>
      </p:sp>
      <p:sp>
        <p:nvSpPr>
          <p:cNvPr id="381955" name="Rectangle 3"/>
          <p:cNvSpPr>
            <a:spLocks noGrp="1" noChangeArrowheads="1"/>
          </p:cNvSpPr>
          <p:nvPr>
            <p:ph idx="1"/>
          </p:nvPr>
        </p:nvSpPr>
        <p:spPr/>
        <p:txBody>
          <a:bodyPr/>
          <a:lstStyle/>
          <a:p>
            <a:r>
              <a:rPr lang="zh-CN" altLang="en-US" dirty="0" smtClean="0"/>
              <a:t>分为</a:t>
            </a:r>
            <a:r>
              <a:rPr lang="zh-CN" altLang="en-US" dirty="0" smtClean="0">
                <a:solidFill>
                  <a:srgbClr val="FF0000"/>
                </a:solidFill>
              </a:rPr>
              <a:t>信道利用率</a:t>
            </a:r>
            <a:r>
              <a:rPr lang="zh-CN" altLang="en-US" dirty="0" smtClean="0"/>
              <a:t>和</a:t>
            </a:r>
            <a:r>
              <a:rPr lang="zh-CN" altLang="en-US" dirty="0" smtClean="0">
                <a:solidFill>
                  <a:srgbClr val="FF0000"/>
                </a:solidFill>
              </a:rPr>
              <a:t>网络利用率。</a:t>
            </a:r>
            <a:endParaRPr lang="en-US" altLang="zh-CN" dirty="0" smtClean="0">
              <a:solidFill>
                <a:srgbClr val="FF0000"/>
              </a:solidFill>
            </a:endParaRPr>
          </a:p>
          <a:p>
            <a:r>
              <a:rPr lang="zh-CN" altLang="en-US" dirty="0" smtClean="0">
                <a:solidFill>
                  <a:srgbClr val="0000CC"/>
                </a:solidFill>
              </a:rPr>
              <a:t>信道</a:t>
            </a:r>
            <a:r>
              <a:rPr lang="zh-CN" altLang="en-US" dirty="0">
                <a:solidFill>
                  <a:srgbClr val="0000CC"/>
                </a:solidFill>
              </a:rPr>
              <a:t>利用率</a:t>
            </a:r>
            <a:r>
              <a:rPr lang="zh-CN" altLang="en-US" dirty="0"/>
              <a:t>指出某信道有百分之几的时间是被利用的（有数据通过）。完全空闲的信道的利用率是零。</a:t>
            </a:r>
            <a:endParaRPr lang="zh-CN" altLang="en-US" dirty="0"/>
          </a:p>
          <a:p>
            <a:r>
              <a:rPr lang="zh-CN" altLang="en-US" dirty="0">
                <a:solidFill>
                  <a:srgbClr val="FF0000"/>
                </a:solidFill>
              </a:rPr>
              <a:t>网络利用率</a:t>
            </a:r>
            <a:r>
              <a:rPr lang="zh-CN" altLang="en-US" dirty="0"/>
              <a:t>则是全网络的信道利用率的加权平均值。</a:t>
            </a:r>
            <a:endParaRPr lang="zh-CN" altLang="en-US" dirty="0"/>
          </a:p>
          <a:p>
            <a:r>
              <a:rPr lang="zh-CN" altLang="en-US" dirty="0"/>
              <a:t>信道利用率并非越高越好</a:t>
            </a:r>
            <a:r>
              <a:rPr lang="zh-CN" altLang="en-US" dirty="0" smtClean="0"/>
              <a:t>。</a:t>
            </a:r>
            <a:r>
              <a:rPr lang="zh-CN" altLang="zh-CN" dirty="0">
                <a:solidFill>
                  <a:srgbClr val="FF0000"/>
                </a:solidFill>
              </a:rPr>
              <a:t>当某信道的利用率增大时，该信道引起的时延也就迅速</a:t>
            </a:r>
            <a:r>
              <a:rPr lang="zh-CN" altLang="zh-CN" dirty="0" smtClean="0">
                <a:solidFill>
                  <a:srgbClr val="FF0000"/>
                </a:solidFill>
              </a:rPr>
              <a:t>增加</a:t>
            </a:r>
            <a:r>
              <a:rPr lang="zh-CN" altLang="en-US" dirty="0" smtClean="0">
                <a:solidFill>
                  <a:srgbClr val="FF0000"/>
                </a:solidFill>
              </a:rPr>
              <a:t>。</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08584" y="1157194"/>
            <a:ext cx="7229975" cy="3999999"/>
            <a:chOff x="527977" y="1090061"/>
            <a:chExt cx="8215441" cy="5219900"/>
          </a:xfrm>
        </p:grpSpPr>
        <p:sp>
          <p:nvSpPr>
            <p:cNvPr id="388100" name="Rectangle 4"/>
            <p:cNvSpPr>
              <a:spLocks noChangeArrowheads="1"/>
            </p:cNvSpPr>
            <p:nvPr/>
          </p:nvSpPr>
          <p:spPr bwMode="auto">
            <a:xfrm>
              <a:off x="4724269" y="1480587"/>
              <a:ext cx="1736990" cy="4186237"/>
            </a:xfrm>
            <a:prstGeom prst="rect">
              <a:avLst/>
            </a:prstGeom>
            <a:solidFill>
              <a:srgbClr val="FF99CC"/>
            </a:solidFill>
            <a:ln>
              <a:noFill/>
            </a:ln>
            <a:effectLst/>
          </p:spPr>
          <p:txBody>
            <a:bodyPr wrap="none" anchor="ctr"/>
            <a:lstStyle/>
            <a:p>
              <a:endParaRPr lang="zh-CN" altLang="en-US" sz="1600" b="1">
                <a:solidFill>
                  <a:srgbClr val="000099"/>
                </a:solidFill>
              </a:endParaRPr>
            </a:p>
          </p:txBody>
        </p:sp>
        <p:sp>
          <p:nvSpPr>
            <p:cNvPr id="388101" name="Text Box 5"/>
            <p:cNvSpPr txBox="1">
              <a:spLocks noChangeArrowheads="1"/>
            </p:cNvSpPr>
            <p:nvPr/>
          </p:nvSpPr>
          <p:spPr bwMode="auto">
            <a:xfrm>
              <a:off x="527977" y="1090061"/>
              <a:ext cx="1245324"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anose="02010609060101010101" pitchFamily="2" charset="-122"/>
                </a:rPr>
                <a:t>时延</a:t>
              </a:r>
              <a:r>
                <a:rPr lang="zh-CN" altLang="en-US" sz="1400" b="1" dirty="0">
                  <a:solidFill>
                    <a:srgbClr val="000099"/>
                  </a:solidFill>
                  <a:ea typeface="黑体" panose="02010609060101010101" pitchFamily="2" charset="-122"/>
                </a:rPr>
                <a:t> </a:t>
              </a:r>
              <a:r>
                <a:rPr lang="en-US" altLang="zh-CN" sz="2800" b="1" i="1" dirty="0">
                  <a:solidFill>
                    <a:srgbClr val="000099"/>
                  </a:solidFill>
                  <a:ea typeface="黑体" panose="02010609060101010101" pitchFamily="2" charset="-122"/>
                </a:rPr>
                <a:t>D</a:t>
              </a:r>
              <a:endParaRPr lang="en-US" altLang="zh-CN" sz="2800" b="1" i="1" dirty="0">
                <a:solidFill>
                  <a:srgbClr val="000099"/>
                </a:solidFill>
                <a:ea typeface="黑体" panose="02010609060101010101" pitchFamily="2" charset="-122"/>
              </a:endParaRPr>
            </a:p>
          </p:txBody>
        </p:sp>
        <p:sp>
          <p:nvSpPr>
            <p:cNvPr id="388102" name="Line 6"/>
            <p:cNvSpPr>
              <a:spLocks noChangeShapeType="1"/>
            </p:cNvSpPr>
            <p:nvPr/>
          </p:nvSpPr>
          <p:spPr bwMode="auto">
            <a:xfrm flipV="1">
              <a:off x="2053431" y="1334537"/>
              <a:ext cx="0" cy="4332287"/>
            </a:xfrm>
            <a:prstGeom prst="line">
              <a:avLst/>
            </a:prstGeom>
            <a:noFill/>
            <a:ln w="38100">
              <a:solidFill>
                <a:srgbClr val="0000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3" name="Line 7"/>
            <p:cNvSpPr>
              <a:spLocks noChangeShapeType="1"/>
            </p:cNvSpPr>
            <p:nvPr/>
          </p:nvSpPr>
          <p:spPr bwMode="auto">
            <a:xfrm rot="5400000" flipV="1">
              <a:off x="4791340" y="2928915"/>
              <a:ext cx="0" cy="5475817"/>
            </a:xfrm>
            <a:prstGeom prst="line">
              <a:avLst/>
            </a:prstGeom>
            <a:noFill/>
            <a:ln w="38100">
              <a:solidFill>
                <a:srgbClr val="0000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4" name="Line 8"/>
            <p:cNvSpPr>
              <a:spLocks noChangeShapeType="1"/>
            </p:cNvSpPr>
            <p:nvPr/>
          </p:nvSpPr>
          <p:spPr bwMode="auto">
            <a:xfrm>
              <a:off x="6461258" y="1334537"/>
              <a:ext cx="0" cy="4332287"/>
            </a:xfrm>
            <a:prstGeom prst="line">
              <a:avLst/>
            </a:prstGeom>
            <a:noFill/>
            <a:ln w="9525">
              <a:solidFill>
                <a:srgbClr val="CC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5" name="Arc 9"/>
            <p:cNvSpPr/>
            <p:nvPr/>
          </p:nvSpPr>
          <p:spPr bwMode="auto">
            <a:xfrm flipV="1">
              <a:off x="2053431" y="1480586"/>
              <a:ext cx="4313238" cy="3898900"/>
            </a:xfrm>
            <a:custGeom>
              <a:avLst/>
              <a:gdLst>
                <a:gd name="G0" fmla="+- 0 0 0"/>
                <a:gd name="G1" fmla="+- 21600 0 0"/>
                <a:gd name="G2" fmla="+- 21600 0 0"/>
                <a:gd name="T0" fmla="*/ 0 w 21600"/>
                <a:gd name="T1" fmla="*/ 0 h 21612"/>
                <a:gd name="T2" fmla="*/ 21600 w 21600"/>
                <a:gd name="T3" fmla="*/ 21612 h 21612"/>
                <a:gd name="T4" fmla="*/ 0 w 21600"/>
                <a:gd name="T5" fmla="*/ 21600 h 21612"/>
              </a:gdLst>
              <a:ahLst/>
              <a:cxnLst>
                <a:cxn ang="0">
                  <a:pos x="T0" y="T1"/>
                </a:cxn>
                <a:cxn ang="0">
                  <a:pos x="T2" y="T3"/>
                </a:cxn>
                <a:cxn ang="0">
                  <a:pos x="T4" y="T5"/>
                </a:cxn>
              </a:cxnLst>
              <a:rect l="0" t="0" r="r" b="b"/>
              <a:pathLst>
                <a:path w="21600" h="21612" fill="none" extrusionOk="0">
                  <a:moveTo>
                    <a:pt x="-1" y="0"/>
                  </a:moveTo>
                  <a:cubicBezTo>
                    <a:pt x="11929" y="0"/>
                    <a:pt x="21600" y="9670"/>
                    <a:pt x="21600" y="21600"/>
                  </a:cubicBezTo>
                  <a:cubicBezTo>
                    <a:pt x="21600" y="21603"/>
                    <a:pt x="21599" y="21607"/>
                    <a:pt x="21599" y="21611"/>
                  </a:cubicBezTo>
                </a:path>
                <a:path w="21600" h="21612" stroke="0" extrusionOk="0">
                  <a:moveTo>
                    <a:pt x="-1" y="0"/>
                  </a:moveTo>
                  <a:cubicBezTo>
                    <a:pt x="11929" y="0"/>
                    <a:pt x="21600" y="9670"/>
                    <a:pt x="21600" y="21600"/>
                  </a:cubicBezTo>
                  <a:cubicBezTo>
                    <a:pt x="21600" y="21603"/>
                    <a:pt x="21599" y="21607"/>
                    <a:pt x="21599" y="21611"/>
                  </a:cubicBezTo>
                  <a:lnTo>
                    <a:pt x="0" y="21600"/>
                  </a:lnTo>
                  <a:close/>
                </a:path>
              </a:pathLst>
            </a:custGeom>
            <a:noFill/>
            <a:ln w="76200">
              <a:solidFill>
                <a:srgbClr val="CC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endParaRPr>
            </a:p>
          </p:txBody>
        </p:sp>
        <p:sp>
          <p:nvSpPr>
            <p:cNvPr id="388106" name="Text Box 10"/>
            <p:cNvSpPr txBox="1">
              <a:spLocks noChangeArrowheads="1"/>
            </p:cNvSpPr>
            <p:nvPr/>
          </p:nvSpPr>
          <p:spPr bwMode="auto">
            <a:xfrm>
              <a:off x="7128539" y="5739389"/>
              <a:ext cx="1614879"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anose="02010609060101010101" pitchFamily="2" charset="-122"/>
                </a:rPr>
                <a:t>利用率</a:t>
              </a:r>
              <a:r>
                <a:rPr lang="zh-CN" altLang="en-US" sz="1400" b="1" dirty="0">
                  <a:solidFill>
                    <a:srgbClr val="000099"/>
                  </a:solidFill>
                  <a:ea typeface="黑体" panose="02010609060101010101" pitchFamily="2" charset="-122"/>
                </a:rPr>
                <a:t> </a:t>
              </a:r>
              <a:r>
                <a:rPr lang="en-US" altLang="zh-CN" sz="2800" b="1" i="1" dirty="0">
                  <a:solidFill>
                    <a:srgbClr val="000099"/>
                  </a:solidFill>
                  <a:ea typeface="黑体" panose="02010609060101010101" pitchFamily="2" charset="-122"/>
                </a:rPr>
                <a:t>U</a:t>
              </a:r>
              <a:endParaRPr lang="en-US" altLang="zh-CN" sz="2800" b="1" i="1" dirty="0">
                <a:solidFill>
                  <a:srgbClr val="000099"/>
                </a:solidFill>
                <a:ea typeface="黑体" panose="02010609060101010101" pitchFamily="2" charset="-122"/>
              </a:endParaRPr>
            </a:p>
          </p:txBody>
        </p:sp>
        <p:sp>
          <p:nvSpPr>
            <p:cNvPr id="388107" name="Text Box 11"/>
            <p:cNvSpPr txBox="1">
              <a:spLocks noChangeArrowheads="1"/>
            </p:cNvSpPr>
            <p:nvPr/>
          </p:nvSpPr>
          <p:spPr bwMode="auto">
            <a:xfrm>
              <a:off x="6196411" y="5652537"/>
              <a:ext cx="394523"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ea typeface="黑体" panose="02010609060101010101" pitchFamily="2" charset="-122"/>
                </a:rPr>
                <a:t>1</a:t>
              </a:r>
              <a:endParaRPr lang="en-US" altLang="zh-CN" sz="2800" b="1" i="1" dirty="0">
                <a:solidFill>
                  <a:srgbClr val="000099"/>
                </a:solidFill>
                <a:ea typeface="黑体" panose="02010609060101010101" pitchFamily="2" charset="-122"/>
              </a:endParaRPr>
            </a:p>
          </p:txBody>
        </p:sp>
        <p:sp>
          <p:nvSpPr>
            <p:cNvPr id="388108" name="Text Box 12"/>
            <p:cNvSpPr txBox="1">
              <a:spLocks noChangeArrowheads="1"/>
            </p:cNvSpPr>
            <p:nvPr/>
          </p:nvSpPr>
          <p:spPr bwMode="auto">
            <a:xfrm>
              <a:off x="1700875" y="5582687"/>
              <a:ext cx="394523"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ea typeface="黑体" panose="02010609060101010101" pitchFamily="2" charset="-122"/>
                </a:rPr>
                <a:t>0</a:t>
              </a:r>
              <a:endParaRPr lang="en-US" altLang="zh-CN" sz="2800" b="1" i="1" dirty="0">
                <a:solidFill>
                  <a:srgbClr val="000099"/>
                </a:solidFill>
                <a:ea typeface="黑体" panose="02010609060101010101" pitchFamily="2" charset="-122"/>
              </a:endParaRPr>
            </a:p>
          </p:txBody>
        </p:sp>
        <p:sp>
          <p:nvSpPr>
            <p:cNvPr id="388109" name="Text Box 13"/>
            <p:cNvSpPr txBox="1">
              <a:spLocks noChangeArrowheads="1"/>
            </p:cNvSpPr>
            <p:nvPr/>
          </p:nvSpPr>
          <p:spPr bwMode="auto">
            <a:xfrm>
              <a:off x="1389592" y="4981023"/>
              <a:ext cx="591620"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dirty="0">
                  <a:solidFill>
                    <a:srgbClr val="000099"/>
                  </a:solidFill>
                  <a:ea typeface="黑体" panose="02010609060101010101" pitchFamily="2" charset="-122"/>
                </a:rPr>
                <a:t>D</a:t>
              </a:r>
              <a:r>
                <a:rPr lang="en-US" altLang="zh-CN" sz="2800" b="1" baseline="-25000" dirty="0">
                  <a:solidFill>
                    <a:srgbClr val="000099"/>
                  </a:solidFill>
                  <a:ea typeface="黑体" panose="02010609060101010101" pitchFamily="2" charset="-122"/>
                </a:rPr>
                <a:t>0</a:t>
              </a:r>
              <a:endParaRPr lang="en-US" altLang="zh-CN" sz="2800" b="1" i="1" baseline="-25000" dirty="0">
                <a:solidFill>
                  <a:srgbClr val="000099"/>
                </a:solidFill>
                <a:ea typeface="黑体" panose="02010609060101010101" pitchFamily="2" charset="-122"/>
              </a:endParaRPr>
            </a:p>
          </p:txBody>
        </p:sp>
        <p:sp>
          <p:nvSpPr>
            <p:cNvPr id="388110" name="Text Box 14"/>
            <p:cNvSpPr txBox="1">
              <a:spLocks noChangeArrowheads="1"/>
            </p:cNvSpPr>
            <p:nvPr/>
          </p:nvSpPr>
          <p:spPr bwMode="auto">
            <a:xfrm>
              <a:off x="4965039" y="1556786"/>
              <a:ext cx="928326" cy="151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anose="02010609060101010101" pitchFamily="2" charset="-122"/>
                </a:rPr>
                <a:t>时延</a:t>
              </a:r>
              <a:endParaRPr lang="zh-CN" altLang="en-US" sz="2800" b="1" dirty="0">
                <a:solidFill>
                  <a:srgbClr val="000099"/>
                </a:solidFill>
                <a:ea typeface="黑体" panose="02010609060101010101" pitchFamily="2" charset="-122"/>
              </a:endParaRPr>
            </a:p>
            <a:p>
              <a:r>
                <a:rPr lang="zh-CN" altLang="en-US" sz="2800" b="1" dirty="0">
                  <a:solidFill>
                    <a:srgbClr val="000099"/>
                  </a:solidFill>
                  <a:ea typeface="黑体" panose="02010609060101010101" pitchFamily="2" charset="-122"/>
                </a:rPr>
                <a:t>急剧</a:t>
              </a:r>
              <a:endParaRPr lang="zh-CN" altLang="en-US" sz="2800" b="1" dirty="0">
                <a:solidFill>
                  <a:srgbClr val="000099"/>
                </a:solidFill>
                <a:ea typeface="黑体" panose="02010609060101010101" pitchFamily="2" charset="-122"/>
              </a:endParaRPr>
            </a:p>
            <a:p>
              <a:r>
                <a:rPr lang="zh-CN" altLang="en-US" sz="2800" b="1" dirty="0">
                  <a:solidFill>
                    <a:srgbClr val="000099"/>
                  </a:solidFill>
                  <a:ea typeface="黑体" panose="02010609060101010101" pitchFamily="2" charset="-122"/>
                </a:rPr>
                <a:t>增大</a:t>
              </a:r>
              <a:endParaRPr lang="zh-CN" altLang="en-US" sz="2800" b="1" i="1" dirty="0">
                <a:solidFill>
                  <a:srgbClr val="000099"/>
                </a:solidFill>
                <a:ea typeface="黑体" panose="02010609060101010101" pitchFamily="2" charset="-122"/>
              </a:endParaRPr>
            </a:p>
          </p:txBody>
        </p:sp>
      </p:grpSp>
      <p:sp>
        <p:nvSpPr>
          <p:cNvPr id="2" name="标题 1"/>
          <p:cNvSpPr>
            <a:spLocks noGrp="1"/>
          </p:cNvSpPr>
          <p:nvPr>
            <p:ph type="title"/>
          </p:nvPr>
        </p:nvSpPr>
        <p:spPr/>
        <p:txBody>
          <a:bodyPr/>
          <a:lstStyle/>
          <a:p>
            <a:pPr algn="ctr"/>
            <a:r>
              <a:rPr lang="zh-CN" altLang="en-US" dirty="0"/>
              <a:t>时延与网络利用率的关系</a:t>
            </a:r>
            <a:endParaRPr lang="zh-CN" altLang="en-US" dirty="0"/>
          </a:p>
        </p:txBody>
      </p:sp>
      <p:sp>
        <p:nvSpPr>
          <p:cNvPr id="3" name="矩形 2"/>
          <p:cNvSpPr/>
          <p:nvPr/>
        </p:nvSpPr>
        <p:spPr>
          <a:xfrm>
            <a:off x="2304806" y="5355213"/>
            <a:ext cx="5888554" cy="954107"/>
          </a:xfrm>
          <a:prstGeom prst="rect">
            <a:avLst/>
          </a:prstGeom>
          <a:solidFill>
            <a:srgbClr val="FFFF66"/>
          </a:solidFill>
          <a:ln>
            <a:solidFill>
              <a:srgbClr val="000066"/>
            </a:solidFill>
          </a:ln>
        </p:spPr>
        <p:txBody>
          <a:bodyPr wrap="square">
            <a:spAutoFit/>
          </a:bodyPr>
          <a:lstStyle/>
          <a:p>
            <a:pPr algn="ctr"/>
            <a:r>
              <a:rPr lang="zh-CN" altLang="en-US" sz="2800" b="1" dirty="0" smtClean="0">
                <a:solidFill>
                  <a:srgbClr val="000099"/>
                </a:solidFill>
                <a:latin typeface="+mn-lt"/>
                <a:ea typeface="黑体" panose="02010609060101010101" pitchFamily="2" charset="-122"/>
              </a:rPr>
              <a:t>当信道</a:t>
            </a:r>
            <a:r>
              <a:rPr lang="zh-CN" altLang="en-US" sz="2800" b="1" dirty="0">
                <a:solidFill>
                  <a:srgbClr val="000099"/>
                </a:solidFill>
                <a:latin typeface="+mn-lt"/>
                <a:ea typeface="黑体" panose="02010609060101010101" pitchFamily="2" charset="-122"/>
              </a:rPr>
              <a:t>的利用率增大时，该信道引起的</a:t>
            </a:r>
            <a:r>
              <a:rPr lang="zh-CN" altLang="en-US" sz="2800" b="1" dirty="0" smtClean="0">
                <a:solidFill>
                  <a:srgbClr val="000099"/>
                </a:solidFill>
                <a:latin typeface="+mn-lt"/>
                <a:ea typeface="黑体" panose="02010609060101010101" pitchFamily="2" charset="-122"/>
              </a:rPr>
              <a:t>时延迅速增加</a:t>
            </a:r>
            <a:r>
              <a:rPr lang="zh-CN" altLang="en-US" sz="2800" b="1" dirty="0">
                <a:solidFill>
                  <a:srgbClr val="000099"/>
                </a:solidFill>
                <a:latin typeface="+mn-lt"/>
                <a:ea typeface="黑体" panose="02010609060101010101" pitchFamily="2" charset="-122"/>
              </a:rPr>
              <a:t>。</a:t>
            </a:r>
            <a:endParaRPr lang="zh-CN" altLang="en-US" sz="28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en-US" altLang="zh-CN" dirty="0"/>
              <a:t>1.6.2  </a:t>
            </a:r>
            <a:r>
              <a:rPr lang="zh-CN" altLang="en-US" dirty="0"/>
              <a:t>计算机网络的非性能特征 </a:t>
            </a:r>
            <a:endParaRPr lang="zh-CN" altLang="en-US" dirty="0"/>
          </a:p>
        </p:txBody>
      </p:sp>
      <p:sp>
        <p:nvSpPr>
          <p:cNvPr id="386051" name="Rectangle 3"/>
          <p:cNvSpPr>
            <a:spLocks noGrp="1" noChangeArrowheads="1"/>
          </p:cNvSpPr>
          <p:nvPr>
            <p:ph idx="1"/>
          </p:nvPr>
        </p:nvSpPr>
        <p:spPr/>
        <p:txBody>
          <a:bodyPr/>
          <a:lstStyle/>
          <a:p>
            <a:r>
              <a:rPr lang="zh-CN" altLang="en-US" dirty="0" smtClean="0"/>
              <a:t>一些</a:t>
            </a:r>
            <a:r>
              <a:rPr lang="zh-CN" altLang="zh-CN" dirty="0" smtClean="0"/>
              <a:t>非</a:t>
            </a:r>
            <a:r>
              <a:rPr lang="zh-CN" altLang="zh-CN" dirty="0"/>
              <a:t>性能特征也很重要</a:t>
            </a:r>
            <a:r>
              <a:rPr lang="zh-CN" altLang="zh-CN" dirty="0" smtClean="0"/>
              <a:t>。</a:t>
            </a:r>
            <a:r>
              <a:rPr lang="zh-CN" altLang="en-US" dirty="0" smtClean="0"/>
              <a:t>它们</a:t>
            </a:r>
            <a:r>
              <a:rPr lang="zh-CN" altLang="zh-CN" dirty="0" smtClean="0"/>
              <a:t>与</a:t>
            </a:r>
            <a:r>
              <a:rPr lang="zh-CN" altLang="zh-CN" dirty="0"/>
              <a:t>前面介绍的性能指标有很大的</a:t>
            </a:r>
            <a:r>
              <a:rPr lang="zh-CN" altLang="zh-CN" dirty="0" smtClean="0"/>
              <a:t>关系</a:t>
            </a:r>
            <a:r>
              <a:rPr lang="zh-CN" altLang="en-US" dirty="0" smtClean="0"/>
              <a:t>。主要包括：</a:t>
            </a:r>
            <a:endParaRPr lang="en-US" altLang="zh-CN" dirty="0" smtClean="0"/>
          </a:p>
          <a:p>
            <a:pPr lvl="1"/>
            <a:r>
              <a:rPr lang="zh-CN" altLang="en-US" dirty="0" smtClean="0"/>
              <a:t>费用</a:t>
            </a:r>
            <a:endParaRPr lang="zh-CN" altLang="en-US" dirty="0"/>
          </a:p>
          <a:p>
            <a:pPr lvl="1"/>
            <a:r>
              <a:rPr lang="zh-CN" altLang="en-US" dirty="0"/>
              <a:t>质量</a:t>
            </a:r>
            <a:endParaRPr lang="zh-CN" altLang="en-US" dirty="0"/>
          </a:p>
          <a:p>
            <a:pPr lvl="1"/>
            <a:r>
              <a:rPr lang="zh-CN" altLang="en-US" dirty="0"/>
              <a:t>标准化</a:t>
            </a:r>
            <a:endParaRPr lang="zh-CN" altLang="en-US" dirty="0"/>
          </a:p>
          <a:p>
            <a:pPr lvl="1"/>
            <a:r>
              <a:rPr lang="zh-CN" altLang="en-US" dirty="0"/>
              <a:t>可靠性</a:t>
            </a:r>
            <a:endParaRPr lang="zh-CN" altLang="en-US" dirty="0"/>
          </a:p>
          <a:p>
            <a:pPr lvl="1"/>
            <a:r>
              <a:rPr lang="zh-CN" altLang="en-US" dirty="0"/>
              <a:t>可扩展性和可升级性 </a:t>
            </a:r>
            <a:endParaRPr lang="zh-CN" altLang="en-US" dirty="0"/>
          </a:p>
          <a:p>
            <a:pPr lvl="1"/>
            <a:r>
              <a:rPr lang="zh-CN" altLang="en-US" dirty="0"/>
              <a:t>易于管理和维护 </a:t>
            </a:r>
            <a:endParaRPr lang="zh-CN" alt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1.7  </a:t>
            </a:r>
            <a:r>
              <a:rPr lang="zh-CN" altLang="zh-CN" dirty="0"/>
              <a:t>计算机网络的体系结构</a:t>
            </a:r>
            <a:endParaRPr lang="zh-CN" altLang="en-US" dirty="0"/>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en-US" altLang="zh-CN" dirty="0"/>
              <a:t>1.7.1  </a:t>
            </a:r>
            <a:r>
              <a:rPr lang="zh-CN" altLang="zh-CN" dirty="0"/>
              <a:t>计算机网络体系结构的形成</a:t>
            </a:r>
            <a:endParaRPr lang="zh-CN" altLang="zh-CN" dirty="0"/>
          </a:p>
          <a:p>
            <a:r>
              <a:rPr lang="en-US" altLang="zh-CN" dirty="0" smtClean="0"/>
              <a:t>1.7.2  </a:t>
            </a:r>
            <a:r>
              <a:rPr lang="zh-CN" altLang="zh-CN" dirty="0"/>
              <a:t>协议与划分层次</a:t>
            </a:r>
            <a:endParaRPr lang="zh-CN" altLang="zh-CN" dirty="0"/>
          </a:p>
          <a:p>
            <a:r>
              <a:rPr lang="en-US" altLang="zh-CN" dirty="0" smtClean="0"/>
              <a:t>1.7.3  </a:t>
            </a:r>
            <a:r>
              <a:rPr lang="zh-CN" altLang="zh-CN" dirty="0"/>
              <a:t>具有五层协议的体系结构</a:t>
            </a:r>
            <a:endParaRPr lang="zh-CN" altLang="zh-CN" dirty="0"/>
          </a:p>
          <a:p>
            <a:r>
              <a:rPr lang="en-US" altLang="zh-CN" dirty="0" smtClean="0"/>
              <a:t>1.7.4  </a:t>
            </a:r>
            <a:r>
              <a:rPr lang="zh-CN" altLang="zh-CN" dirty="0"/>
              <a:t>实体、协议、服务和服务访问点</a:t>
            </a:r>
            <a:endParaRPr lang="zh-CN" altLang="zh-CN" dirty="0"/>
          </a:p>
          <a:p>
            <a:r>
              <a:rPr lang="en-US" altLang="zh-CN" dirty="0" smtClean="0"/>
              <a:t>1.7.5  TCP/IP </a:t>
            </a:r>
            <a:r>
              <a:rPr lang="zh-CN" altLang="zh-CN" dirty="0" smtClean="0"/>
              <a:t>的</a:t>
            </a:r>
            <a:r>
              <a:rPr lang="zh-CN" altLang="zh-CN" dirty="0"/>
              <a:t>体系结构</a:t>
            </a:r>
            <a:endParaRPr lang="zh-CN" altLang="zh-CN"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942976" y="142875"/>
            <a:ext cx="8906568" cy="838200"/>
          </a:xfrm>
        </p:spPr>
        <p:txBody>
          <a:bodyPr/>
          <a:lstStyle/>
          <a:p>
            <a:pPr eaLnBrk="1" hangingPunct="1"/>
            <a:r>
              <a:rPr lang="en-US" altLang="zh-CN" sz="3600" dirty="0"/>
              <a:t>How data be generated and transmitted</a:t>
            </a:r>
            <a:endParaRPr lang="en-US" altLang="zh-CN" sz="3600" dirty="0"/>
          </a:p>
        </p:txBody>
      </p:sp>
      <p:pic>
        <p:nvPicPr>
          <p:cNvPr id="242691" name="Picture 3"/>
          <p:cNvPicPr>
            <a:picLocks noChangeAspect="1" noChangeArrowheads="1"/>
          </p:cNvPicPr>
          <p:nvPr/>
        </p:nvPicPr>
        <p:blipFill>
          <a:blip r:embed="rId1">
            <a:extLst>
              <a:ext uri="{28A0092B-C50C-407E-A947-70E740481C1C}">
                <a14:useLocalDpi xmlns:a14="http://schemas.microsoft.com/office/drawing/2010/main" val="0"/>
              </a:ext>
            </a:extLst>
          </a:blip>
          <a:srcRect t="56000" r="30695"/>
          <a:stretch>
            <a:fillRect/>
          </a:stretch>
        </p:blipFill>
        <p:spPr bwMode="auto">
          <a:xfrm>
            <a:off x="1065213" y="1412875"/>
            <a:ext cx="316865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938">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2692" name="Picture 4" descr="MCj04289450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988" y="3284539"/>
            <a:ext cx="1784350" cy="127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2693" name="Picture 5" descr="200851103620241"/>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23988" y="4149726"/>
            <a:ext cx="2449512"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2694" name="Picture 6"/>
          <p:cNvPicPr>
            <a:picLocks noChangeAspect="1" noChangeArrowheads="1"/>
          </p:cNvPicPr>
          <p:nvPr/>
        </p:nvPicPr>
        <p:blipFill>
          <a:blip r:embed="rId4">
            <a:extLst>
              <a:ext uri="{28A0092B-C50C-407E-A947-70E740481C1C}">
                <a14:useLocalDpi xmlns:a14="http://schemas.microsoft.com/office/drawing/2010/main" val="0"/>
              </a:ext>
            </a:extLst>
          </a:blip>
          <a:srcRect t="40076" r="29987"/>
          <a:stretch>
            <a:fillRect/>
          </a:stretch>
        </p:blipFill>
        <p:spPr bwMode="auto">
          <a:xfrm>
            <a:off x="5600700" y="1341439"/>
            <a:ext cx="3321050" cy="173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938">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2695" name="Picture 7" descr="MCj0428957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69126" y="3213100"/>
            <a:ext cx="173672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2696" name="Picture 8" descr="200851103620241"/>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16601" y="4221163"/>
            <a:ext cx="2449513"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2697" name="Line 9"/>
          <p:cNvSpPr>
            <a:spLocks noChangeShapeType="1"/>
          </p:cNvSpPr>
          <p:nvPr/>
        </p:nvSpPr>
        <p:spPr bwMode="auto">
          <a:xfrm>
            <a:off x="4232276" y="1989138"/>
            <a:ext cx="1368425" cy="0"/>
          </a:xfrm>
          <a:prstGeom prst="line">
            <a:avLst/>
          </a:prstGeom>
          <a:noFill/>
          <a:ln w="38100">
            <a:solidFill>
              <a:srgbClr val="CC00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26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42697"/>
                                        </p:tgtEl>
                                        <p:attrNameLst>
                                          <p:attrName>style.visibility</p:attrName>
                                        </p:attrNameLst>
                                      </p:cBhvr>
                                      <p:to>
                                        <p:strVal val="visible"/>
                                      </p:to>
                                    </p:set>
                                    <p:animEffect transition="in" filter="wipe(left)">
                                      <p:cBhvr>
                                        <p:cTn id="11" dur="500"/>
                                        <p:tgtEl>
                                          <p:spTgt spid="24269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4269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4269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4269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4269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426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381000" y="0"/>
            <a:ext cx="9144000" cy="6858000"/>
          </a:xfrm>
          <a:prstGeom prst="rect">
            <a:avLst/>
          </a:prstGeom>
          <a:solidFill>
            <a:schemeClr val="bg1"/>
          </a:solidFill>
          <a:ln w="9525">
            <a:solidFill>
              <a:schemeClr val="tx1"/>
            </a:solidFill>
            <a:miter lim="800000"/>
          </a:ln>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29702" name="Text Box 6"/>
          <p:cNvSpPr txBox="1">
            <a:spLocks noChangeArrowheads="1"/>
          </p:cNvSpPr>
          <p:nvPr/>
        </p:nvSpPr>
        <p:spPr bwMode="auto">
          <a:xfrm>
            <a:off x="3297238" y="2347913"/>
            <a:ext cx="1008062" cy="10541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r>
              <a:rPr lang="en-US" altLang="zh-CN" sz="1800">
                <a:latin typeface="Comic Sans MS" panose="030F0702030302020204" pitchFamily="66" charset="0"/>
                <a:ea typeface="黑体" panose="02010609060101010101" pitchFamily="2" charset="-122"/>
              </a:rPr>
              <a:t>Chinese</a:t>
            </a:r>
            <a:endParaRPr lang="en-US" altLang="zh-CN" sz="1800">
              <a:latin typeface="Comic Sans MS" panose="030F0702030302020204" pitchFamily="66" charset="0"/>
              <a:ea typeface="黑体" panose="02010609060101010101" pitchFamily="2" charset="-122"/>
            </a:endParaRPr>
          </a:p>
          <a:p>
            <a:pPr algn="ctr" eaLnBrk="1" latinLnBrk="0" hangingPunct="1">
              <a:spcBef>
                <a:spcPct val="50000"/>
              </a:spcBef>
            </a:pPr>
            <a:r>
              <a:rPr lang="zh-CN" altLang="en-US" sz="1800">
                <a:latin typeface="Comic Sans MS" panose="030F0702030302020204" pitchFamily="66" charset="0"/>
                <a:ea typeface="黑体" panose="02010609060101010101" pitchFamily="2" charset="-122"/>
              </a:rPr>
              <a:t>我喜欢兔子</a:t>
            </a:r>
            <a:endParaRPr lang="zh-CN" altLang="en-US" sz="1800">
              <a:latin typeface="Comic Sans MS" panose="030F0702030302020204" pitchFamily="66" charset="0"/>
              <a:ea typeface="黑体" panose="02010609060101010101" pitchFamily="2" charset="-122"/>
            </a:endParaRPr>
          </a:p>
        </p:txBody>
      </p:sp>
      <p:sp>
        <p:nvSpPr>
          <p:cNvPr id="90116" name="Line 7"/>
          <p:cNvSpPr>
            <a:spLocks noChangeShapeType="1"/>
          </p:cNvSpPr>
          <p:nvPr/>
        </p:nvSpPr>
        <p:spPr bwMode="auto">
          <a:xfrm>
            <a:off x="4089400" y="3084513"/>
            <a:ext cx="533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endParaRPr lang="zh-CN" altLang="en-US"/>
          </a:p>
        </p:txBody>
      </p:sp>
      <p:sp>
        <p:nvSpPr>
          <p:cNvPr id="29704" name="Text Box 8"/>
          <p:cNvSpPr txBox="1">
            <a:spLocks noChangeArrowheads="1"/>
          </p:cNvSpPr>
          <p:nvPr/>
        </p:nvSpPr>
        <p:spPr bwMode="auto">
          <a:xfrm>
            <a:off x="3152775" y="4508500"/>
            <a:ext cx="1079500" cy="1328738"/>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r>
              <a:rPr lang="en-US" altLang="zh-CN" sz="1800">
                <a:latin typeface="Comic Sans MS" panose="030F0702030302020204" pitchFamily="66" charset="0"/>
                <a:ea typeface="黑体" panose="02010609060101010101" pitchFamily="2" charset="-122"/>
              </a:rPr>
              <a:t>Fax</a:t>
            </a:r>
            <a:r>
              <a:rPr lang="zh-CN" altLang="en-US" sz="1800">
                <a:latin typeface="Comic Sans MS" panose="030F0702030302020204" pitchFamily="66" charset="0"/>
                <a:ea typeface="黑体" panose="02010609060101010101" pitchFamily="2" charset="-122"/>
              </a:rPr>
              <a:t>：</a:t>
            </a:r>
            <a:r>
              <a:rPr lang="en-US" altLang="zh-CN" sz="1800">
                <a:latin typeface="Comic Sans MS" panose="030F0702030302020204" pitchFamily="66" charset="0"/>
                <a:ea typeface="黑体" panose="02010609060101010101" pitchFamily="2" charset="-122"/>
              </a:rPr>
              <a:t>Chinese</a:t>
            </a:r>
            <a:endParaRPr lang="en-US" altLang="zh-CN" sz="1800">
              <a:latin typeface="Comic Sans MS" panose="030F0702030302020204" pitchFamily="66" charset="0"/>
              <a:ea typeface="黑体" panose="02010609060101010101" pitchFamily="2" charset="-122"/>
            </a:endParaRPr>
          </a:p>
          <a:p>
            <a:pPr algn="ctr" eaLnBrk="1" latinLnBrk="0" hangingPunct="1">
              <a:spcBef>
                <a:spcPct val="50000"/>
              </a:spcBef>
            </a:pPr>
            <a:r>
              <a:rPr lang="zh-CN" altLang="en-US" sz="1800">
                <a:latin typeface="Comic Sans MS" panose="030F0702030302020204" pitchFamily="66" charset="0"/>
                <a:ea typeface="黑体" panose="02010609060101010101" pitchFamily="2" charset="-122"/>
              </a:rPr>
              <a:t>我喜欢兔子</a:t>
            </a:r>
            <a:endParaRPr lang="zh-CN" altLang="en-US" sz="1800">
              <a:latin typeface="Comic Sans MS" panose="030F0702030302020204" pitchFamily="66" charset="0"/>
              <a:ea typeface="黑体" panose="02010609060101010101" pitchFamily="2" charset="-122"/>
            </a:endParaRPr>
          </a:p>
        </p:txBody>
      </p:sp>
      <p:sp>
        <p:nvSpPr>
          <p:cNvPr id="90118" name="Line 9"/>
          <p:cNvSpPr>
            <a:spLocks noChangeShapeType="1"/>
          </p:cNvSpPr>
          <p:nvPr/>
        </p:nvSpPr>
        <p:spPr bwMode="auto">
          <a:xfrm>
            <a:off x="3152775" y="4813300"/>
            <a:ext cx="533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endParaRPr lang="zh-CN" altLang="en-US"/>
          </a:p>
        </p:txBody>
      </p:sp>
      <p:sp>
        <p:nvSpPr>
          <p:cNvPr id="29709" name="Text Box 13"/>
          <p:cNvSpPr txBox="1">
            <a:spLocks noChangeArrowheads="1"/>
          </p:cNvSpPr>
          <p:nvPr/>
        </p:nvSpPr>
        <p:spPr bwMode="auto">
          <a:xfrm>
            <a:off x="6465888" y="4508500"/>
            <a:ext cx="1008062" cy="1328738"/>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r>
              <a:rPr lang="en-US" altLang="zh-CN" sz="1800">
                <a:latin typeface="Comic Sans MS" panose="030F0702030302020204" pitchFamily="66" charset="0"/>
                <a:ea typeface="黑体" panose="02010609060101010101" pitchFamily="2" charset="-122"/>
              </a:rPr>
              <a:t>Fax</a:t>
            </a:r>
            <a:r>
              <a:rPr lang="zh-CN" altLang="en-US" sz="1800">
                <a:latin typeface="Comic Sans MS" panose="030F0702030302020204" pitchFamily="66" charset="0"/>
                <a:ea typeface="黑体" panose="02010609060101010101" pitchFamily="2" charset="-122"/>
              </a:rPr>
              <a:t>：</a:t>
            </a:r>
            <a:r>
              <a:rPr lang="en-US" altLang="zh-CN" sz="1800">
                <a:latin typeface="Comic Sans MS" panose="030F0702030302020204" pitchFamily="66" charset="0"/>
                <a:ea typeface="黑体" panose="02010609060101010101" pitchFamily="2" charset="-122"/>
              </a:rPr>
              <a:t>Chinese</a:t>
            </a:r>
            <a:endParaRPr lang="en-US" altLang="zh-CN" sz="1800">
              <a:latin typeface="Comic Sans MS" panose="030F0702030302020204" pitchFamily="66" charset="0"/>
              <a:ea typeface="黑体" panose="02010609060101010101" pitchFamily="2" charset="-122"/>
            </a:endParaRPr>
          </a:p>
          <a:p>
            <a:pPr algn="ctr" eaLnBrk="1" latinLnBrk="0" hangingPunct="1">
              <a:spcBef>
                <a:spcPct val="50000"/>
              </a:spcBef>
            </a:pPr>
            <a:r>
              <a:rPr lang="zh-CN" altLang="en-US" sz="1800">
                <a:latin typeface="Comic Sans MS" panose="030F0702030302020204" pitchFamily="66" charset="0"/>
                <a:ea typeface="黑体" panose="02010609060101010101" pitchFamily="2" charset="-122"/>
              </a:rPr>
              <a:t>我喜欢兔子</a:t>
            </a:r>
            <a:endParaRPr lang="zh-CN" altLang="en-US" sz="1800">
              <a:latin typeface="Comic Sans MS" panose="030F0702030302020204" pitchFamily="66" charset="0"/>
              <a:ea typeface="黑体" panose="02010609060101010101" pitchFamily="2" charset="-122"/>
            </a:endParaRPr>
          </a:p>
        </p:txBody>
      </p:sp>
      <p:sp>
        <p:nvSpPr>
          <p:cNvPr id="29710" name="Line 14"/>
          <p:cNvSpPr>
            <a:spLocks noChangeShapeType="1"/>
          </p:cNvSpPr>
          <p:nvPr/>
        </p:nvSpPr>
        <p:spPr bwMode="auto">
          <a:xfrm>
            <a:off x="2505075" y="6021388"/>
            <a:ext cx="0" cy="6477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11" name="Line 15"/>
          <p:cNvSpPr>
            <a:spLocks noChangeShapeType="1"/>
          </p:cNvSpPr>
          <p:nvPr/>
        </p:nvSpPr>
        <p:spPr bwMode="auto">
          <a:xfrm>
            <a:off x="2505076" y="6669088"/>
            <a:ext cx="5688013"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12" name="Line 16"/>
          <p:cNvSpPr>
            <a:spLocks noChangeShapeType="1"/>
          </p:cNvSpPr>
          <p:nvPr/>
        </p:nvSpPr>
        <p:spPr bwMode="auto">
          <a:xfrm flipV="1">
            <a:off x="8193088" y="6308726"/>
            <a:ext cx="0" cy="360363"/>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2" name="Group 17"/>
          <p:cNvGrpSpPr/>
          <p:nvPr/>
        </p:nvGrpSpPr>
        <p:grpSpPr bwMode="auto">
          <a:xfrm>
            <a:off x="7905750" y="2347913"/>
            <a:ext cx="1081088" cy="1054100"/>
            <a:chOff x="1632" y="1536"/>
            <a:chExt cx="336" cy="422"/>
          </a:xfrm>
        </p:grpSpPr>
        <p:sp>
          <p:nvSpPr>
            <p:cNvPr id="90144" name="Text Box 18"/>
            <p:cNvSpPr txBox="1">
              <a:spLocks noChangeArrowheads="1"/>
            </p:cNvSpPr>
            <p:nvPr/>
          </p:nvSpPr>
          <p:spPr bwMode="auto">
            <a:xfrm>
              <a:off x="1632" y="1536"/>
              <a:ext cx="336" cy="42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latinLnBrk="0" hangingPunct="1">
                <a:spcBef>
                  <a:spcPct val="50000"/>
                </a:spcBef>
              </a:pPr>
              <a:r>
                <a:rPr lang="en-US" altLang="zh-CN" sz="1800">
                  <a:latin typeface="Comic Sans MS" panose="030F0702030302020204" pitchFamily="66" charset="0"/>
                  <a:ea typeface="黑体" panose="02010609060101010101" pitchFamily="2" charset="-122"/>
                </a:rPr>
                <a:t>Chinese</a:t>
              </a:r>
              <a:endParaRPr lang="en-US" altLang="zh-CN" sz="1800">
                <a:latin typeface="Comic Sans MS" panose="030F0702030302020204" pitchFamily="66" charset="0"/>
                <a:ea typeface="黑体" panose="02010609060101010101" pitchFamily="2" charset="-122"/>
              </a:endParaRPr>
            </a:p>
            <a:p>
              <a:pPr algn="ctr" eaLnBrk="1" latinLnBrk="0" hangingPunct="1">
                <a:spcBef>
                  <a:spcPct val="50000"/>
                </a:spcBef>
              </a:pPr>
              <a:r>
                <a:rPr lang="zh-CN" altLang="en-US" sz="1800">
                  <a:latin typeface="Comic Sans MS" panose="030F0702030302020204" pitchFamily="66" charset="0"/>
                  <a:ea typeface="黑体" panose="02010609060101010101" pitchFamily="2" charset="-122"/>
                </a:rPr>
                <a:t>我喜欢兔子</a:t>
              </a:r>
              <a:endParaRPr lang="zh-CN" altLang="en-US" sz="1800">
                <a:latin typeface="Comic Sans MS" panose="030F0702030302020204" pitchFamily="66" charset="0"/>
                <a:ea typeface="黑体" panose="02010609060101010101" pitchFamily="2" charset="-122"/>
              </a:endParaRPr>
            </a:p>
          </p:txBody>
        </p:sp>
        <p:sp>
          <p:nvSpPr>
            <p:cNvPr id="90145" name="Line 19"/>
            <p:cNvSpPr>
              <a:spLocks noChangeShapeType="1"/>
            </p:cNvSpPr>
            <p:nvPr/>
          </p:nvSpPr>
          <p:spPr bwMode="auto">
            <a:xfrm>
              <a:off x="1632" y="1728"/>
              <a:ext cx="336"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endParaRPr lang="zh-CN" altLang="en-US"/>
            </a:p>
          </p:txBody>
        </p:sp>
      </p:grpSp>
      <p:pic>
        <p:nvPicPr>
          <p:cNvPr id="29719" name="Picture 23" descr="MCj02922680000[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57376" y="4292601"/>
            <a:ext cx="1368425"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1" name="Picture 25" descr="MCj03246020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3950" y="4292601"/>
            <a:ext cx="1741488" cy="182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45"/>
          <p:cNvGrpSpPr/>
          <p:nvPr/>
        </p:nvGrpSpPr>
        <p:grpSpPr bwMode="auto">
          <a:xfrm>
            <a:off x="2073276" y="2205038"/>
            <a:ext cx="5845175" cy="1871662"/>
            <a:chOff x="1066" y="1389"/>
            <a:chExt cx="3682" cy="1179"/>
          </a:xfrm>
        </p:grpSpPr>
        <p:sp>
          <p:nvSpPr>
            <p:cNvPr id="90141" name="Line 20"/>
            <p:cNvSpPr>
              <a:spLocks noChangeShapeType="1"/>
            </p:cNvSpPr>
            <p:nvPr/>
          </p:nvSpPr>
          <p:spPr bwMode="auto">
            <a:xfrm>
              <a:off x="2472" y="1842"/>
              <a:ext cx="1679" cy="0"/>
            </a:xfrm>
            <a:prstGeom prst="line">
              <a:avLst/>
            </a:prstGeom>
            <a:noFill/>
            <a:ln w="38100" cap="rnd">
              <a:solidFill>
                <a:schemeClr val="tx1"/>
              </a:solidFill>
              <a:prstDash val="sysDot"/>
              <a:round/>
            </a:ln>
            <a:extLst>
              <a:ext uri="{909E8E84-426E-40DD-AFC4-6F175D3DCCD1}">
                <a14:hiddenFill xmlns:a14="http://schemas.microsoft.com/office/drawing/2010/main">
                  <a:noFill/>
                </a14:hiddenFill>
              </a:ext>
            </a:extLst>
          </p:spPr>
          <p:txBody>
            <a:bodyPr/>
            <a:lstStyle/>
            <a:p>
              <a:endParaRPr lang="zh-CN" altLang="en-US"/>
            </a:p>
          </p:txBody>
        </p:sp>
        <p:pic>
          <p:nvPicPr>
            <p:cNvPr id="90142" name="Picture 26" descr="MCj0195306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 y="1389"/>
              <a:ext cx="765" cy="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43" name="Picture 27" descr="MCj0195308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8" y="1434"/>
              <a:ext cx="870"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Group 44"/>
          <p:cNvGrpSpPr/>
          <p:nvPr/>
        </p:nvGrpSpPr>
        <p:grpSpPr bwMode="auto">
          <a:xfrm>
            <a:off x="2000250" y="0"/>
            <a:ext cx="6705600" cy="2262188"/>
            <a:chOff x="1020" y="0"/>
            <a:chExt cx="4224" cy="1425"/>
          </a:xfrm>
        </p:grpSpPr>
        <p:sp>
          <p:nvSpPr>
            <p:cNvPr id="90138" name="Line 21"/>
            <p:cNvSpPr>
              <a:spLocks noChangeShapeType="1"/>
            </p:cNvSpPr>
            <p:nvPr/>
          </p:nvSpPr>
          <p:spPr bwMode="auto">
            <a:xfrm>
              <a:off x="1927" y="618"/>
              <a:ext cx="2087" cy="0"/>
            </a:xfrm>
            <a:prstGeom prst="line">
              <a:avLst/>
            </a:prstGeom>
            <a:noFill/>
            <a:ln w="38100" cap="rnd">
              <a:solidFill>
                <a:schemeClr val="tx2"/>
              </a:solidFill>
              <a:prstDash val="sysDot"/>
              <a:round/>
            </a:ln>
            <a:extLst>
              <a:ext uri="{909E8E84-426E-40DD-AFC4-6F175D3DCCD1}">
                <a14:hiddenFill xmlns:a14="http://schemas.microsoft.com/office/drawing/2010/main">
                  <a:noFill/>
                </a14:hiddenFill>
              </a:ext>
            </a:extLst>
          </p:spPr>
          <p:txBody>
            <a:bodyPr/>
            <a:lstStyle/>
            <a:p>
              <a:endParaRPr lang="zh-CN" altLang="en-US"/>
            </a:p>
          </p:txBody>
        </p:sp>
        <p:pic>
          <p:nvPicPr>
            <p:cNvPr id="90139" name="Picture 29" descr="MCj0353612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05" y="0"/>
              <a:ext cx="1139" cy="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40" name="Picture 30" descr="MCj0353611000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20" y="0"/>
              <a:ext cx="808" cy="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731" name="Oval 35"/>
          <p:cNvSpPr>
            <a:spLocks noChangeArrowheads="1"/>
          </p:cNvSpPr>
          <p:nvPr/>
        </p:nvSpPr>
        <p:spPr bwMode="auto">
          <a:xfrm rot="21445579">
            <a:off x="379413" y="4722813"/>
            <a:ext cx="1549401" cy="539750"/>
          </a:xfrm>
          <a:prstGeom prst="ellipse">
            <a:avLst/>
          </a:prstGeom>
          <a:gradFill rotWithShape="0">
            <a:gsLst>
              <a:gs pos="0">
                <a:srgbClr val="98CFEE"/>
              </a:gs>
              <a:gs pos="50000">
                <a:srgbClr val="DAE5A5"/>
              </a:gs>
              <a:gs pos="100000">
                <a:srgbClr val="98CFEE"/>
              </a:gs>
            </a:gsLst>
            <a:lin ang="2700000" scaled="1"/>
          </a:gradFill>
          <a:ln w="9525">
            <a:round/>
          </a:ln>
          <a:scene3d>
            <a:camera prst="legacyObliqueTopRight">
              <a:rot lat="19799991" lon="20699991" rev="0"/>
            </a:camera>
            <a:lightRig rig="legacyFlat3" dir="b"/>
          </a:scene3d>
          <a:sp3d extrusionH="227000" prstMaterial="legacyMatte">
            <a:bevelT w="13500" h="13500" prst="angle"/>
            <a:bevelB w="13500" h="13500" prst="angle"/>
            <a:extrusionClr>
              <a:srgbClr val="DAE5A5"/>
            </a:extrusionClr>
            <a:contourClr>
              <a:srgbClr val="98CFEE"/>
            </a:contourClr>
          </a:sp3d>
        </p:spPr>
        <p:txBody>
          <a:bodyPr wrap="none" anchor="ctr">
            <a:flatTx/>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hangingPunct="1"/>
            <a:r>
              <a:rPr lang="en-US" altLang="zh-CN" sz="2000">
                <a:latin typeface="Comic Sans MS" panose="030F0702030302020204" pitchFamily="66" charset="0"/>
              </a:rPr>
              <a:t>secretary</a:t>
            </a:r>
            <a:endParaRPr lang="en-US" altLang="zh-CN" sz="2000">
              <a:latin typeface="Comic Sans MS" panose="030F0702030302020204" pitchFamily="66" charset="0"/>
            </a:endParaRPr>
          </a:p>
        </p:txBody>
      </p:sp>
      <p:sp>
        <p:nvSpPr>
          <p:cNvPr id="29736" name="Oval 40"/>
          <p:cNvSpPr>
            <a:spLocks noChangeArrowheads="1"/>
          </p:cNvSpPr>
          <p:nvPr/>
        </p:nvSpPr>
        <p:spPr bwMode="auto">
          <a:xfrm>
            <a:off x="381001" y="2636838"/>
            <a:ext cx="1692275" cy="576262"/>
          </a:xfrm>
          <a:prstGeom prst="ellipse">
            <a:avLst/>
          </a:prstGeom>
          <a:solidFill>
            <a:srgbClr val="D3E5B3"/>
          </a:solidFill>
          <a:ln>
            <a:noFill/>
          </a:ln>
          <a:effectLst>
            <a:outerShdw dist="40161" dir="4293903" algn="ctr" rotWithShape="0">
              <a:schemeClr val="folHlink"/>
            </a:outerShdw>
          </a:effectLst>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hangingPunct="1"/>
            <a:r>
              <a:rPr lang="en-US" altLang="zh-CN" sz="2000">
                <a:latin typeface="Comic Sans MS" panose="030F0702030302020204" pitchFamily="66" charset="0"/>
              </a:rPr>
              <a:t>translator</a:t>
            </a:r>
            <a:endParaRPr lang="en-US" altLang="zh-CN" sz="2000">
              <a:latin typeface="Comic Sans MS" panose="030F0702030302020204" pitchFamily="66" charset="0"/>
            </a:endParaRPr>
          </a:p>
        </p:txBody>
      </p:sp>
      <p:grpSp>
        <p:nvGrpSpPr>
          <p:cNvPr id="5" name="Group 42"/>
          <p:cNvGrpSpPr/>
          <p:nvPr/>
        </p:nvGrpSpPr>
        <p:grpSpPr bwMode="auto">
          <a:xfrm>
            <a:off x="381001" y="620713"/>
            <a:ext cx="1763713" cy="533400"/>
            <a:chOff x="0" y="391"/>
            <a:chExt cx="1111" cy="336"/>
          </a:xfrm>
        </p:grpSpPr>
        <p:grpSp>
          <p:nvGrpSpPr>
            <p:cNvPr id="90133" name="Group 36"/>
            <p:cNvGrpSpPr/>
            <p:nvPr/>
          </p:nvGrpSpPr>
          <p:grpSpPr bwMode="auto">
            <a:xfrm>
              <a:off x="0" y="391"/>
              <a:ext cx="1104" cy="336"/>
              <a:chOff x="4381" y="1584"/>
              <a:chExt cx="985" cy="621"/>
            </a:xfrm>
          </p:grpSpPr>
          <p:sp>
            <p:nvSpPr>
              <p:cNvPr id="90135" name="Oval 37"/>
              <p:cNvSpPr>
                <a:spLocks noChangeArrowheads="1"/>
              </p:cNvSpPr>
              <p:nvPr/>
            </p:nvSpPr>
            <p:spPr bwMode="auto">
              <a:xfrm>
                <a:off x="4386" y="1608"/>
                <a:ext cx="980" cy="597"/>
              </a:xfrm>
              <a:prstGeom prst="ellipse">
                <a:avLst/>
              </a:prstGeom>
              <a:gradFill rotWithShape="0">
                <a:gsLst>
                  <a:gs pos="0">
                    <a:srgbClr val="C0C0C0"/>
                  </a:gs>
                  <a:gs pos="100000">
                    <a:srgbClr val="8A8A8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90136" name="Oval 38"/>
              <p:cNvSpPr>
                <a:spLocks noChangeArrowheads="1"/>
              </p:cNvSpPr>
              <p:nvPr/>
            </p:nvSpPr>
            <p:spPr bwMode="auto">
              <a:xfrm>
                <a:off x="4381" y="1584"/>
                <a:ext cx="980" cy="59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sp>
            <p:nvSpPr>
              <p:cNvPr id="90137" name="Oval 39"/>
              <p:cNvSpPr>
                <a:spLocks noChangeArrowheads="1"/>
              </p:cNvSpPr>
              <p:nvPr/>
            </p:nvSpPr>
            <p:spPr bwMode="auto">
              <a:xfrm>
                <a:off x="4408" y="1632"/>
                <a:ext cx="872" cy="528"/>
              </a:xfrm>
              <a:prstGeom prst="ellipse">
                <a:avLst/>
              </a:prstGeom>
              <a:gradFill rotWithShape="0">
                <a:gsLst>
                  <a:gs pos="0">
                    <a:schemeClr val="folHlink"/>
                  </a:gs>
                  <a:gs pos="100000">
                    <a:srgbClr val="DDDDDD"/>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endParaRPr lang="zh-CN" altLang="en-US"/>
              </a:p>
            </p:txBody>
          </p:sp>
        </p:grpSp>
        <p:sp>
          <p:nvSpPr>
            <p:cNvPr id="90134" name="Text Box 41"/>
            <p:cNvSpPr txBox="1">
              <a:spLocks noChangeArrowheads="1"/>
            </p:cNvSpPr>
            <p:nvPr/>
          </p:nvSpPr>
          <p:spPr bwMode="auto">
            <a:xfrm>
              <a:off x="113" y="436"/>
              <a:ext cx="9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spcBef>
                  <a:spcPct val="50000"/>
                </a:spcBef>
              </a:pPr>
              <a:r>
                <a:rPr lang="en-US" altLang="zh-CN" sz="2000">
                  <a:latin typeface="Comic Sans MS" panose="030F0702030302020204" pitchFamily="66" charset="0"/>
                </a:rPr>
                <a:t>philosopher</a:t>
              </a:r>
              <a:endParaRPr lang="en-US" altLang="zh-CN" sz="2000">
                <a:latin typeface="Comic Sans MS" panose="030F0702030302020204" pitchFamily="66" charset="0"/>
              </a:endParaRPr>
            </a:p>
          </p:txBody>
        </p:sp>
      </p:grpSp>
      <p:sp>
        <p:nvSpPr>
          <p:cNvPr id="32" name="TextBox 31"/>
          <p:cNvSpPr txBox="1">
            <a:spLocks noChangeArrowheads="1"/>
          </p:cNvSpPr>
          <p:nvPr/>
        </p:nvSpPr>
        <p:spPr bwMode="auto">
          <a:xfrm>
            <a:off x="6381750" y="1714500"/>
            <a:ext cx="14287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r>
              <a:rPr lang="en-US" altLang="zh-CN" sz="1600">
                <a:latin typeface="Comic Sans MS" panose="030F0702030302020204" pitchFamily="66" charset="0"/>
              </a:rPr>
              <a:t>French</a:t>
            </a:r>
            <a:endParaRPr lang="zh-CN" altLang="en-US" sz="1600">
              <a:latin typeface="Comic Sans MS" panose="030F0702030302020204" pitchFamily="66" charset="0"/>
            </a:endParaRPr>
          </a:p>
        </p:txBody>
      </p:sp>
      <p:sp>
        <p:nvSpPr>
          <p:cNvPr id="33" name="TextBox 32"/>
          <p:cNvSpPr txBox="1"/>
          <p:nvPr/>
        </p:nvSpPr>
        <p:spPr>
          <a:xfrm>
            <a:off x="1381125" y="1714500"/>
            <a:ext cx="1428750" cy="338138"/>
          </a:xfrm>
          <a:prstGeom prst="rect">
            <a:avLst/>
          </a:prstGeom>
          <a:noFill/>
        </p:spPr>
        <p:txBody>
          <a:bodyPr>
            <a:spAutoFit/>
          </a:bodyPr>
          <a:lstStyle/>
          <a:p>
            <a:pPr>
              <a:defRPr/>
            </a:pPr>
            <a:r>
              <a:rPr lang="en-US" altLang="zh-CN" sz="1600" dirty="0">
                <a:latin typeface="+mn-lt"/>
              </a:rPr>
              <a:t>Indian</a:t>
            </a:r>
            <a:endParaRPr lang="zh-CN" altLang="en-US" sz="1600" dirty="0">
              <a:latin typeface="+mn-lt"/>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973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left)">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970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7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9719"/>
                                        </p:tgtEl>
                                        <p:attrNameLst>
                                          <p:attrName>style.visibility</p:attrName>
                                        </p:attrNameLst>
                                      </p:cBhvr>
                                      <p:to>
                                        <p:strVal val="visible"/>
                                      </p:to>
                                    </p:set>
                                    <p:animEffect transition="in" filter="wipe(left)">
                                      <p:cBhvr>
                                        <p:cTn id="43" dur="500"/>
                                        <p:tgtEl>
                                          <p:spTgt spid="29719"/>
                                        </p:tgtEl>
                                      </p:cBhvr>
                                    </p:animEffect>
                                  </p:childTnLst>
                                </p:cTn>
                              </p:par>
                              <p:par>
                                <p:cTn id="44" presetID="22" presetClass="entr" presetSubtype="8" fill="hold" nodeType="withEffect">
                                  <p:stCondLst>
                                    <p:cond delay="0"/>
                                  </p:stCondLst>
                                  <p:childTnLst>
                                    <p:set>
                                      <p:cBhvr>
                                        <p:cTn id="45" dur="1" fill="hold">
                                          <p:stCondLst>
                                            <p:cond delay="0"/>
                                          </p:stCondLst>
                                        </p:cTn>
                                        <p:tgtEl>
                                          <p:spTgt spid="29721"/>
                                        </p:tgtEl>
                                        <p:attrNameLst>
                                          <p:attrName>style.visibility</p:attrName>
                                        </p:attrNameLst>
                                      </p:cBhvr>
                                      <p:to>
                                        <p:strVal val="visible"/>
                                      </p:to>
                                    </p:set>
                                    <p:animEffect transition="in" filter="wipe(left)">
                                      <p:cBhvr>
                                        <p:cTn id="46" dur="500"/>
                                        <p:tgtEl>
                                          <p:spTgt spid="29721"/>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971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971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971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70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7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animBg="1"/>
      <p:bldP spid="29704" grpId="0" animBg="1"/>
      <p:bldP spid="29709" grpId="0" animBg="1"/>
      <p:bldP spid="29731" grpId="0" animBg="1"/>
      <p:bldP spid="29736" grpId="0" animBg="1"/>
      <p:bldP spid="32" grpId="0"/>
      <p:bldP spid="33"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920750" y="1700213"/>
            <a:ext cx="8424738" cy="4724400"/>
          </a:xfrm>
          <a:prstGeom prst="rect">
            <a:avLst/>
          </a:prstGeom>
          <a:gradFill rotWithShape="0">
            <a:gsLst>
              <a:gs pos="0">
                <a:srgbClr val="33CCFF">
                  <a:alpha val="39998"/>
                </a:srgbClr>
              </a:gs>
              <a:gs pos="100000">
                <a:srgbClr val="FFFFFF">
                  <a:alpha val="89998"/>
                </a:srgbClr>
              </a:gs>
            </a:gsLst>
            <a:lin ang="2700000" scaled="1"/>
          </a:gradFill>
          <a:ln w="9525">
            <a:miter lim="800000"/>
          </a:ln>
          <a:effectLst/>
          <a:scene3d>
            <a:camera prst="legacyObliqueTopRight"/>
            <a:lightRig rig="legacyFlat4" dir="b"/>
          </a:scene3d>
          <a:sp3d extrusionH="100000" prstMaterial="legacyMatte">
            <a:bevelT w="13500" h="13500" prst="angle"/>
            <a:bevelB w="13500" h="13500" prst="angle"/>
            <a:extrusionClr>
              <a:srgbClr val="66CCFF"/>
            </a:extrusionClr>
            <a:contourClr>
              <a:srgbClr val="33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hangingPunct="1">
              <a:buFontTx/>
              <a:buChar char="•"/>
            </a:pPr>
            <a:endParaRPr lang="zh-CN" altLang="en-US"/>
          </a:p>
        </p:txBody>
      </p:sp>
      <p:sp>
        <p:nvSpPr>
          <p:cNvPr id="91139" name="标题 1"/>
          <p:cNvSpPr>
            <a:spLocks noGrp="1"/>
          </p:cNvSpPr>
          <p:nvPr>
            <p:ph type="title" idx="4294967295"/>
          </p:nvPr>
        </p:nvSpPr>
        <p:spPr/>
        <p:txBody>
          <a:bodyPr/>
          <a:lstStyle/>
          <a:p>
            <a:pPr eaLnBrk="1" hangingPunct="1"/>
            <a:r>
              <a:rPr lang="en-US" altLang="zh-CN" smtClean="0"/>
              <a:t>We realize that…</a:t>
            </a:r>
            <a:endParaRPr lang="en-US" altLang="zh-CN" smtClean="0"/>
          </a:p>
        </p:txBody>
      </p:sp>
      <p:sp>
        <p:nvSpPr>
          <p:cNvPr id="246788" name="内容占位符 2"/>
          <p:cNvSpPr>
            <a:spLocks noGrp="1"/>
          </p:cNvSpPr>
          <p:nvPr>
            <p:ph idx="4294967295"/>
          </p:nvPr>
        </p:nvSpPr>
        <p:spPr>
          <a:xfrm>
            <a:off x="1136651" y="1700213"/>
            <a:ext cx="7559675" cy="4724400"/>
          </a:xfrm>
        </p:spPr>
        <p:txBody>
          <a:bodyPr/>
          <a:lstStyle/>
          <a:p>
            <a:pPr marL="635000" indent="-635000">
              <a:buFontTx/>
              <a:buAutoNum type="romanUcPeriod"/>
            </a:pPr>
            <a:r>
              <a:rPr lang="en-US" altLang="zh-CN" smtClean="0">
                <a:solidFill>
                  <a:srgbClr val="006699"/>
                </a:solidFill>
              </a:rPr>
              <a:t>Philosophers can express any word</a:t>
            </a:r>
            <a:endParaRPr lang="en-US" altLang="zh-CN" smtClean="0">
              <a:solidFill>
                <a:srgbClr val="006699"/>
              </a:solidFill>
            </a:endParaRPr>
          </a:p>
          <a:p>
            <a:pPr marL="635000" indent="-635000">
              <a:buFontTx/>
              <a:buAutoNum type="romanUcPeriod"/>
            </a:pPr>
            <a:r>
              <a:rPr lang="en-US" altLang="zh-CN" smtClean="0">
                <a:solidFill>
                  <a:srgbClr val="006699"/>
                </a:solidFill>
              </a:rPr>
              <a:t>Translators can have any common language</a:t>
            </a:r>
            <a:endParaRPr lang="en-US" altLang="zh-CN" smtClean="0">
              <a:solidFill>
                <a:srgbClr val="006699"/>
              </a:solidFill>
            </a:endParaRPr>
          </a:p>
          <a:p>
            <a:pPr marL="635000" indent="-635000">
              <a:buFontTx/>
              <a:buAutoNum type="romanUcPeriod"/>
            </a:pPr>
            <a:r>
              <a:rPr lang="en-US" altLang="zh-CN" smtClean="0">
                <a:solidFill>
                  <a:srgbClr val="006699"/>
                </a:solidFill>
              </a:rPr>
              <a:t>Secretaries can use any way to communicate each other</a:t>
            </a:r>
            <a:endParaRPr lang="en-US" altLang="zh-CN" smtClean="0">
              <a:solidFill>
                <a:srgbClr val="006699"/>
              </a:solidFill>
            </a:endParaRPr>
          </a:p>
          <a:p>
            <a:pPr marL="635000" indent="-635000">
              <a:buFontTx/>
              <a:buAutoNum type="romanUcPeriod"/>
            </a:pPr>
            <a:r>
              <a:rPr lang="en-US" altLang="zh-CN" smtClean="0">
                <a:solidFill>
                  <a:srgbClr val="006699"/>
                </a:solidFill>
              </a:rPr>
              <a:t>Horizontal---protocol</a:t>
            </a:r>
            <a:endParaRPr lang="en-US" altLang="zh-CN" smtClean="0">
              <a:solidFill>
                <a:srgbClr val="006699"/>
              </a:solidFill>
            </a:endParaRPr>
          </a:p>
          <a:p>
            <a:pPr marL="635000" indent="-635000">
              <a:buFontTx/>
              <a:buAutoNum type="romanUcPeriod"/>
            </a:pPr>
            <a:r>
              <a:rPr lang="en-US" altLang="zh-CN" smtClean="0">
                <a:solidFill>
                  <a:srgbClr val="006699"/>
                </a:solidFill>
              </a:rPr>
              <a:t>Vertical ---service</a:t>
            </a:r>
            <a:endParaRPr lang="zh-CN" altLang="en-US" smtClean="0">
              <a:solidFill>
                <a:srgbClr val="006699"/>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6788">
                                            <p:txEl>
                                              <p:pRg st="0" end="0"/>
                                            </p:txEl>
                                          </p:spTgt>
                                        </p:tgtEl>
                                        <p:attrNameLst>
                                          <p:attrName>style.visibility</p:attrName>
                                        </p:attrNameLst>
                                      </p:cBhvr>
                                      <p:to>
                                        <p:strVal val="visible"/>
                                      </p:to>
                                    </p:set>
                                    <p:animEffect transition="in" filter="blinds(horizontal)">
                                      <p:cBhvr>
                                        <p:cTn id="7" dur="500"/>
                                        <p:tgtEl>
                                          <p:spTgt spid="2467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6788">
                                            <p:txEl>
                                              <p:pRg st="1" end="1"/>
                                            </p:txEl>
                                          </p:spTgt>
                                        </p:tgtEl>
                                        <p:attrNameLst>
                                          <p:attrName>style.visibility</p:attrName>
                                        </p:attrNameLst>
                                      </p:cBhvr>
                                      <p:to>
                                        <p:strVal val="visible"/>
                                      </p:to>
                                    </p:set>
                                    <p:animEffect transition="in" filter="blinds(horizontal)">
                                      <p:cBhvr>
                                        <p:cTn id="12" dur="500"/>
                                        <p:tgtEl>
                                          <p:spTgt spid="24678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6788">
                                            <p:txEl>
                                              <p:pRg st="2" end="2"/>
                                            </p:txEl>
                                          </p:spTgt>
                                        </p:tgtEl>
                                        <p:attrNameLst>
                                          <p:attrName>style.visibility</p:attrName>
                                        </p:attrNameLst>
                                      </p:cBhvr>
                                      <p:to>
                                        <p:strVal val="visible"/>
                                      </p:to>
                                    </p:set>
                                    <p:animEffect transition="in" filter="blinds(horizontal)">
                                      <p:cBhvr>
                                        <p:cTn id="17" dur="500"/>
                                        <p:tgtEl>
                                          <p:spTgt spid="24678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46788">
                                            <p:txEl>
                                              <p:pRg st="3" end="3"/>
                                            </p:txEl>
                                          </p:spTgt>
                                        </p:tgtEl>
                                        <p:attrNameLst>
                                          <p:attrName>style.visibility</p:attrName>
                                        </p:attrNameLst>
                                      </p:cBhvr>
                                      <p:to>
                                        <p:strVal val="visible"/>
                                      </p:to>
                                    </p:set>
                                    <p:animEffect transition="in" filter="blinds(horizontal)">
                                      <p:cBhvr>
                                        <p:cTn id="22" dur="500"/>
                                        <p:tgtEl>
                                          <p:spTgt spid="24678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46788">
                                            <p:txEl>
                                              <p:pRg st="4" end="4"/>
                                            </p:txEl>
                                          </p:spTgt>
                                        </p:tgtEl>
                                        <p:attrNameLst>
                                          <p:attrName>style.visibility</p:attrName>
                                        </p:attrNameLst>
                                      </p:cBhvr>
                                      <p:to>
                                        <p:strVal val="visible"/>
                                      </p:to>
                                    </p:set>
                                    <p:animEffect transition="in" filter="blinds(horizontal)">
                                      <p:cBhvr>
                                        <p:cTn id="27" dur="500"/>
                                        <p:tgtEl>
                                          <p:spTgt spid="24678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zh-CN" smtClean="0"/>
              <a:t>So</a:t>
            </a:r>
            <a:endParaRPr lang="en-US" altLang="zh-CN" smtClean="0"/>
          </a:p>
        </p:txBody>
      </p:sp>
      <p:sp>
        <p:nvSpPr>
          <p:cNvPr id="92163" name="AutoShape 3"/>
          <p:cNvSpPr>
            <a:spLocks noChangeArrowheads="1"/>
          </p:cNvSpPr>
          <p:nvPr/>
        </p:nvSpPr>
        <p:spPr bwMode="auto">
          <a:xfrm>
            <a:off x="1000126" y="2266570"/>
            <a:ext cx="3152775" cy="434151"/>
          </a:xfrm>
          <a:prstGeom prst="bevel">
            <a:avLst>
              <a:gd name="adj" fmla="val 1870"/>
            </a:avLst>
          </a:prstGeom>
          <a:gradFill rotWithShape="0">
            <a:gsLst>
              <a:gs pos="0">
                <a:srgbClr val="FFCC00"/>
              </a:gs>
              <a:gs pos="50000">
                <a:srgbClr val="FFEEA9"/>
              </a:gs>
              <a:gs pos="100000">
                <a:srgbClr val="FFCC00"/>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6796" dir="3806097" algn="ctr" rotWithShape="0">
                    <a:srgbClr val="5F5F5F"/>
                  </a:outerShdw>
                </a:effectLst>
              </a14:hiddenEffects>
            </a:ext>
          </a:extLst>
        </p:spPr>
        <p:txBody>
          <a:bodyPr lIns="82550" tIns="41275" rIns="82550" bIns="41275" anchor="ctr">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hangingPunct="1"/>
            <a:r>
              <a:rPr kumimoji="0" lang="en-US" altLang="zh-CN" sz="2200">
                <a:latin typeface="Comic Sans MS" panose="030F0702030302020204" pitchFamily="66" charset="0"/>
              </a:rPr>
              <a:t>Data</a:t>
            </a:r>
            <a:endParaRPr kumimoji="0" lang="zh-CN" altLang="en-US" sz="2200">
              <a:latin typeface="Comic Sans MS" panose="030F0702030302020204" pitchFamily="66" charset="0"/>
            </a:endParaRPr>
          </a:p>
        </p:txBody>
      </p:sp>
      <p:sp>
        <p:nvSpPr>
          <p:cNvPr id="92164" name="Rectangle 4"/>
          <p:cNvSpPr>
            <a:spLocks noChangeArrowheads="1"/>
          </p:cNvSpPr>
          <p:nvPr/>
        </p:nvSpPr>
        <p:spPr bwMode="ltGray">
          <a:xfrm>
            <a:off x="992188" y="4147698"/>
            <a:ext cx="3097212" cy="361242"/>
          </a:xfrm>
          <a:prstGeom prst="rect">
            <a:avLst/>
          </a:prstGeom>
          <a:gradFill rotWithShape="0">
            <a:gsLst>
              <a:gs pos="0">
                <a:srgbClr val="008AAE"/>
              </a:gs>
              <a:gs pos="100000">
                <a:srgbClr val="005368"/>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467" tIns="11234" rIns="22467" bIns="11234" anchor="ctr" anchorCtr="1">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r>
              <a:rPr kumimoji="0" lang="en-US" altLang="zh-CN" sz="2200">
                <a:solidFill>
                  <a:schemeClr val="bg1"/>
                </a:solidFill>
                <a:latin typeface="Comic Sans MS" panose="030F0702030302020204" pitchFamily="66" charset="0"/>
              </a:rPr>
              <a:t>Media</a:t>
            </a:r>
            <a:endParaRPr kumimoji="0" lang="zh-CN" altLang="en-US" sz="2200">
              <a:solidFill>
                <a:schemeClr val="bg1"/>
              </a:solidFill>
              <a:latin typeface="Comic Sans MS" panose="030F0702030302020204" pitchFamily="66" charset="0"/>
            </a:endParaRPr>
          </a:p>
        </p:txBody>
      </p:sp>
      <p:sp>
        <p:nvSpPr>
          <p:cNvPr id="92165" name="AutoShape 5"/>
          <p:cNvSpPr>
            <a:spLocks noChangeArrowheads="1"/>
          </p:cNvSpPr>
          <p:nvPr/>
        </p:nvSpPr>
        <p:spPr bwMode="auto">
          <a:xfrm>
            <a:off x="992189" y="3211132"/>
            <a:ext cx="3152775" cy="434151"/>
          </a:xfrm>
          <a:prstGeom prst="bevel">
            <a:avLst>
              <a:gd name="adj" fmla="val 1870"/>
            </a:avLst>
          </a:prstGeom>
          <a:gradFill rotWithShape="0">
            <a:gsLst>
              <a:gs pos="0">
                <a:srgbClr val="FFCC00"/>
              </a:gs>
              <a:gs pos="50000">
                <a:srgbClr val="FFEEA9"/>
              </a:gs>
              <a:gs pos="100000">
                <a:srgbClr val="FFCC00"/>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6796" dir="3806097" algn="ctr" rotWithShape="0">
                    <a:srgbClr val="5F5F5F"/>
                  </a:outerShdw>
                </a:effectLst>
              </a14:hiddenEffects>
            </a:ext>
          </a:extLst>
        </p:spPr>
        <p:txBody>
          <a:bodyPr lIns="82550" tIns="41275" rIns="82550" bIns="41275" anchor="ctr">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hangingPunct="1"/>
            <a:r>
              <a:rPr kumimoji="0" lang="en-US" altLang="zh-CN" sz="2200">
                <a:latin typeface="Comic Sans MS" panose="030F0702030302020204" pitchFamily="66" charset="0"/>
              </a:rPr>
              <a:t>Convertion</a:t>
            </a:r>
            <a:endParaRPr kumimoji="0" lang="zh-CN" altLang="en-US" sz="2200">
              <a:latin typeface="Comic Sans MS" panose="030F0702030302020204" pitchFamily="66" charset="0"/>
            </a:endParaRPr>
          </a:p>
        </p:txBody>
      </p:sp>
      <p:sp>
        <p:nvSpPr>
          <p:cNvPr id="92166" name="AutoShape 6"/>
          <p:cNvSpPr>
            <a:spLocks noChangeArrowheads="1"/>
          </p:cNvSpPr>
          <p:nvPr/>
        </p:nvSpPr>
        <p:spPr bwMode="auto">
          <a:xfrm>
            <a:off x="5889626" y="2274507"/>
            <a:ext cx="3152775" cy="434151"/>
          </a:xfrm>
          <a:prstGeom prst="bevel">
            <a:avLst>
              <a:gd name="adj" fmla="val 1870"/>
            </a:avLst>
          </a:prstGeom>
          <a:gradFill rotWithShape="0">
            <a:gsLst>
              <a:gs pos="0">
                <a:srgbClr val="FFCC00"/>
              </a:gs>
              <a:gs pos="50000">
                <a:srgbClr val="FFEEA9"/>
              </a:gs>
              <a:gs pos="100000">
                <a:srgbClr val="FFCC00"/>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6796" dir="3806097" algn="ctr" rotWithShape="0">
                    <a:srgbClr val="5F5F5F"/>
                  </a:outerShdw>
                </a:effectLst>
              </a14:hiddenEffects>
            </a:ext>
          </a:extLst>
        </p:spPr>
        <p:txBody>
          <a:bodyPr lIns="82550" tIns="41275" rIns="82550" bIns="41275" anchor="ctr">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hangingPunct="1"/>
            <a:r>
              <a:rPr kumimoji="0" lang="en-US" altLang="zh-CN" sz="2200">
                <a:latin typeface="Comic Sans MS" panose="030F0702030302020204" pitchFamily="66" charset="0"/>
              </a:rPr>
              <a:t>Data</a:t>
            </a:r>
            <a:endParaRPr kumimoji="0" lang="zh-CN" altLang="en-US" sz="2200">
              <a:latin typeface="Comic Sans MS" panose="030F0702030302020204" pitchFamily="66" charset="0"/>
            </a:endParaRPr>
          </a:p>
        </p:txBody>
      </p:sp>
      <p:sp>
        <p:nvSpPr>
          <p:cNvPr id="92167" name="Rectangle 7"/>
          <p:cNvSpPr>
            <a:spLocks noChangeArrowheads="1"/>
          </p:cNvSpPr>
          <p:nvPr/>
        </p:nvSpPr>
        <p:spPr bwMode="ltGray">
          <a:xfrm>
            <a:off x="5889626" y="4147698"/>
            <a:ext cx="3097213" cy="361242"/>
          </a:xfrm>
          <a:prstGeom prst="rect">
            <a:avLst/>
          </a:prstGeom>
          <a:gradFill rotWithShape="0">
            <a:gsLst>
              <a:gs pos="0">
                <a:srgbClr val="008AAE"/>
              </a:gs>
              <a:gs pos="100000">
                <a:srgbClr val="005368"/>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467" tIns="11234" rIns="22467" bIns="11234" anchor="ctr" anchorCtr="1">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eaLnBrk="1" hangingPunct="1"/>
            <a:r>
              <a:rPr kumimoji="0" lang="en-US" altLang="zh-CN" sz="2200">
                <a:solidFill>
                  <a:schemeClr val="bg1"/>
                </a:solidFill>
                <a:latin typeface="Comic Sans MS" panose="030F0702030302020204" pitchFamily="66" charset="0"/>
              </a:rPr>
              <a:t>Media</a:t>
            </a:r>
            <a:endParaRPr kumimoji="0" lang="zh-CN" altLang="en-US" sz="2200">
              <a:solidFill>
                <a:schemeClr val="bg1"/>
              </a:solidFill>
              <a:latin typeface="Comic Sans MS" panose="030F0702030302020204" pitchFamily="66" charset="0"/>
            </a:endParaRPr>
          </a:p>
        </p:txBody>
      </p:sp>
      <p:sp>
        <p:nvSpPr>
          <p:cNvPr id="92168" name="AutoShape 8"/>
          <p:cNvSpPr>
            <a:spLocks noChangeArrowheads="1"/>
          </p:cNvSpPr>
          <p:nvPr/>
        </p:nvSpPr>
        <p:spPr bwMode="auto">
          <a:xfrm>
            <a:off x="5881689" y="3219070"/>
            <a:ext cx="3152775" cy="434151"/>
          </a:xfrm>
          <a:prstGeom prst="bevel">
            <a:avLst>
              <a:gd name="adj" fmla="val 1870"/>
            </a:avLst>
          </a:prstGeom>
          <a:gradFill rotWithShape="0">
            <a:gsLst>
              <a:gs pos="0">
                <a:srgbClr val="FFCC00"/>
              </a:gs>
              <a:gs pos="50000">
                <a:srgbClr val="FFEEA9"/>
              </a:gs>
              <a:gs pos="100000">
                <a:srgbClr val="FFCC00"/>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6796" dir="3806097" algn="ctr" rotWithShape="0">
                    <a:srgbClr val="5F5F5F"/>
                  </a:outerShdw>
                </a:effectLst>
              </a14:hiddenEffects>
            </a:ext>
          </a:extLst>
        </p:spPr>
        <p:txBody>
          <a:bodyPr lIns="82550" tIns="41275" rIns="82550" bIns="41275" anchor="ctr">
            <a:spAutoFit/>
          </a:bodyPr>
          <a:lstStyle>
            <a:lvl1pPr eaLnBrk="0" hangingPunct="0">
              <a:defRPr kumimoji="1" sz="2400" b="1">
                <a:solidFill>
                  <a:schemeClr val="tx1"/>
                </a:solidFill>
                <a:latin typeface="굴림" pitchFamily="34" charset="-127"/>
                <a:ea typeface="굴림" pitchFamily="34" charset="-127"/>
              </a:defRPr>
            </a:lvl1pPr>
            <a:lvl2pPr marL="742950" indent="-285750" eaLnBrk="0" hangingPunct="0">
              <a:defRPr kumimoji="1" sz="2400" b="1">
                <a:solidFill>
                  <a:schemeClr val="tx1"/>
                </a:solidFill>
                <a:latin typeface="굴림" pitchFamily="34" charset="-127"/>
                <a:ea typeface="굴림" pitchFamily="34" charset="-127"/>
              </a:defRPr>
            </a:lvl2pPr>
            <a:lvl3pPr marL="1143000" indent="-228600" eaLnBrk="0" hangingPunct="0">
              <a:defRPr kumimoji="1" sz="2400" b="1">
                <a:solidFill>
                  <a:schemeClr val="tx1"/>
                </a:solidFill>
                <a:latin typeface="굴림" pitchFamily="34" charset="-127"/>
                <a:ea typeface="굴림" pitchFamily="34" charset="-127"/>
              </a:defRPr>
            </a:lvl3pPr>
            <a:lvl4pPr marL="1600200" indent="-228600" eaLnBrk="0" hangingPunct="0">
              <a:defRPr kumimoji="1" sz="2400" b="1">
                <a:solidFill>
                  <a:schemeClr val="tx1"/>
                </a:solidFill>
                <a:latin typeface="굴림" pitchFamily="34" charset="-127"/>
                <a:ea typeface="굴림" pitchFamily="34" charset="-127"/>
              </a:defRPr>
            </a:lvl4pPr>
            <a:lvl5pPr marL="2057400" indent="-228600" eaLnBrk="0" hangingPunct="0">
              <a:defRPr kumimoji="1" sz="2400" b="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sz="2400" b="1">
                <a:solidFill>
                  <a:schemeClr val="tx1"/>
                </a:solidFill>
                <a:latin typeface="굴림" pitchFamily="34" charset="-127"/>
                <a:ea typeface="굴림" pitchFamily="34" charset="-127"/>
              </a:defRPr>
            </a:lvl9pPr>
          </a:lstStyle>
          <a:p>
            <a:pPr algn="ctr" eaLnBrk="1" hangingPunct="1"/>
            <a:r>
              <a:rPr kumimoji="0" lang="en-US" altLang="zh-CN" sz="2200">
                <a:latin typeface="Comic Sans MS" panose="030F0702030302020204" pitchFamily="66" charset="0"/>
              </a:rPr>
              <a:t>Revertion</a:t>
            </a:r>
            <a:endParaRPr kumimoji="0" lang="zh-CN" altLang="en-US" sz="2200">
              <a:latin typeface="Comic Sans MS" panose="030F0702030302020204" pitchFamily="66" charset="0"/>
            </a:endParaRPr>
          </a:p>
        </p:txBody>
      </p:sp>
      <p:sp>
        <p:nvSpPr>
          <p:cNvPr id="247817" name="Line 9"/>
          <p:cNvSpPr>
            <a:spLocks noChangeShapeType="1"/>
          </p:cNvSpPr>
          <p:nvPr/>
        </p:nvSpPr>
        <p:spPr bwMode="auto">
          <a:xfrm>
            <a:off x="2576513" y="4508501"/>
            <a:ext cx="0" cy="504825"/>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7818" name="Line 10"/>
          <p:cNvSpPr>
            <a:spLocks noChangeShapeType="1"/>
          </p:cNvSpPr>
          <p:nvPr/>
        </p:nvSpPr>
        <p:spPr bwMode="auto">
          <a:xfrm>
            <a:off x="2576514" y="5013325"/>
            <a:ext cx="4968875" cy="0"/>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7819" name="Line 11"/>
          <p:cNvSpPr>
            <a:spLocks noChangeShapeType="1"/>
          </p:cNvSpPr>
          <p:nvPr/>
        </p:nvSpPr>
        <p:spPr bwMode="auto">
          <a:xfrm flipV="1">
            <a:off x="7545388" y="4508501"/>
            <a:ext cx="0" cy="504825"/>
          </a:xfrm>
          <a:prstGeom prst="line">
            <a:avLst/>
          </a:prstGeom>
          <a:noFill/>
          <a:ln w="38100">
            <a:solidFill>
              <a:srgbClr val="CC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7820" name="Line 12"/>
          <p:cNvSpPr>
            <a:spLocks noChangeShapeType="1"/>
          </p:cNvSpPr>
          <p:nvPr/>
        </p:nvSpPr>
        <p:spPr bwMode="auto">
          <a:xfrm>
            <a:off x="4160839" y="3429000"/>
            <a:ext cx="1728787" cy="0"/>
          </a:xfrm>
          <a:prstGeom prst="line">
            <a:avLst/>
          </a:prstGeom>
          <a:noFill/>
          <a:ln w="38100">
            <a:solidFill>
              <a:srgbClr val="CC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7821" name="Line 13"/>
          <p:cNvSpPr>
            <a:spLocks noChangeShapeType="1"/>
          </p:cNvSpPr>
          <p:nvPr/>
        </p:nvSpPr>
        <p:spPr bwMode="auto">
          <a:xfrm>
            <a:off x="4160839" y="2492375"/>
            <a:ext cx="1728787" cy="0"/>
          </a:xfrm>
          <a:prstGeom prst="line">
            <a:avLst/>
          </a:prstGeom>
          <a:noFill/>
          <a:ln w="38100">
            <a:solidFill>
              <a:srgbClr val="CC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47817"/>
                                        </p:tgtEl>
                                        <p:attrNameLst>
                                          <p:attrName>style.visibility</p:attrName>
                                        </p:attrNameLst>
                                      </p:cBhvr>
                                      <p:to>
                                        <p:strVal val="visible"/>
                                      </p:to>
                                    </p:set>
                                    <p:animEffect transition="in" filter="wipe(up)">
                                      <p:cBhvr>
                                        <p:cTn id="7" dur="500"/>
                                        <p:tgtEl>
                                          <p:spTgt spid="24781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47818"/>
                                        </p:tgtEl>
                                        <p:attrNameLst>
                                          <p:attrName>style.visibility</p:attrName>
                                        </p:attrNameLst>
                                      </p:cBhvr>
                                      <p:to>
                                        <p:strVal val="visible"/>
                                      </p:to>
                                    </p:set>
                                    <p:animEffect transition="in" filter="wipe(left)">
                                      <p:cBhvr>
                                        <p:cTn id="11" dur="500"/>
                                        <p:tgtEl>
                                          <p:spTgt spid="247818"/>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47819"/>
                                        </p:tgtEl>
                                        <p:attrNameLst>
                                          <p:attrName>style.visibility</p:attrName>
                                        </p:attrNameLst>
                                      </p:cBhvr>
                                      <p:to>
                                        <p:strVal val="visible"/>
                                      </p:to>
                                    </p:set>
                                    <p:animEffect transition="in" filter="wipe(down)">
                                      <p:cBhvr>
                                        <p:cTn id="15" dur="500"/>
                                        <p:tgtEl>
                                          <p:spTgt spid="24781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47820"/>
                                        </p:tgtEl>
                                        <p:attrNameLst>
                                          <p:attrName>style.visibility</p:attrName>
                                        </p:attrNameLst>
                                      </p:cBhvr>
                                      <p:to>
                                        <p:strVal val="visible"/>
                                      </p:to>
                                    </p:set>
                                    <p:animEffect transition="in" filter="wipe(left)">
                                      <p:cBhvr>
                                        <p:cTn id="20" dur="500"/>
                                        <p:tgtEl>
                                          <p:spTgt spid="24782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47821"/>
                                        </p:tgtEl>
                                        <p:attrNameLst>
                                          <p:attrName>style.visibility</p:attrName>
                                        </p:attrNameLst>
                                      </p:cBhvr>
                                      <p:to>
                                        <p:strVal val="visible"/>
                                      </p:to>
                                    </p:set>
                                    <p:animEffect transition="in" filter="wipe(left)">
                                      <p:cBhvr>
                                        <p:cTn id="25" dur="500"/>
                                        <p:tgtEl>
                                          <p:spTgt spid="247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TIMING" val="|27|15.4|0.9|42.1|7.4|4|2"/>
</p:tagLst>
</file>

<file path=ppt/tags/tag2.xml><?xml version="1.0" encoding="utf-8"?>
<p:tagLst xmlns:p="http://schemas.openxmlformats.org/presentationml/2006/main">
  <p:tag name="TIMING" val="|1|5.7|7.1|1.3|11.3|0.4|0.6|26.6|70.9|0.4|10.6"/>
</p:tagLst>
</file>

<file path=ppt/tags/tag3.xml><?xml version="1.0" encoding="utf-8"?>
<p:tagLst xmlns:p="http://schemas.openxmlformats.org/presentationml/2006/main">
  <p:tag name="TIMING" val="|0.7|17.5|10.4|16.5|18"/>
</p:tagLst>
</file>

<file path=ppt/tags/tag4.xml><?xml version="1.0" encoding="utf-8"?>
<p:tagLst xmlns:p="http://schemas.openxmlformats.org/presentationml/2006/main">
  <p:tag name="TIMING" val="|29.9|15.2|34.2"/>
</p:tagLst>
</file>

<file path=ppt/tags/tag5.xml><?xml version="1.0" encoding="utf-8"?>
<p:tagLst xmlns:p="http://schemas.openxmlformats.org/presentationml/2006/main">
  <p:tag name="TIMING" val="|0.7|28.8|2.5|1.2|2|0.9|10|4.7|9.4|10.4|5.2|4.6|31.7|5|19.2|0.3|0.2|0.3"/>
</p:tagLst>
</file>

<file path=ppt/tags/tag6.xml><?xml version="1.0" encoding="utf-8"?>
<p:tagLst xmlns:p="http://schemas.openxmlformats.org/presentationml/2006/main">
  <p:tag name="TIMING" val="|4.6|28.5|0.8|23.1|1.1|16.9|0.6|17.2|16.5|13.3|12.6|60.6|0.4|5.4|3.1|0.2|0.2|9|1.3|1.1|0.7|0.3|0.3"/>
</p:tagLst>
</file>

<file path=ppt/theme/theme1.xml><?xml version="1.0" encoding="utf-8"?>
<a:theme xmlns:a="http://schemas.openxmlformats.org/drawingml/2006/main" name="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Template>
  <TotalTime>0</TotalTime>
  <Words>16980</Words>
  <Application>WPS 演示</Application>
  <PresentationFormat>A4 纸张(210x297 毫米)</PresentationFormat>
  <Paragraphs>2893</Paragraphs>
  <Slides>149</Slides>
  <Notes>98</Notes>
  <HiddenSlides>0</HiddenSlides>
  <MMClips>0</MMClips>
  <ScaleCrop>false</ScaleCrop>
  <HeadingPairs>
    <vt:vector size="8" baseType="variant">
      <vt:variant>
        <vt:lpstr>已用的字体</vt:lpstr>
      </vt:variant>
      <vt:variant>
        <vt:i4>25</vt:i4>
      </vt:variant>
      <vt:variant>
        <vt:lpstr>主题</vt:lpstr>
      </vt:variant>
      <vt:variant>
        <vt:i4>1</vt:i4>
      </vt:variant>
      <vt:variant>
        <vt:lpstr>嵌入 OLE 服务器</vt:lpstr>
      </vt:variant>
      <vt:variant>
        <vt:i4>72</vt:i4>
      </vt:variant>
      <vt:variant>
        <vt:lpstr>幻灯片标题</vt:lpstr>
      </vt:variant>
      <vt:variant>
        <vt:i4>149</vt:i4>
      </vt:variant>
    </vt:vector>
  </HeadingPairs>
  <TitlesOfParts>
    <vt:vector size="247" baseType="lpstr">
      <vt:lpstr>Arial</vt:lpstr>
      <vt:lpstr>宋体</vt:lpstr>
      <vt:lpstr>Wingdings</vt:lpstr>
      <vt:lpstr>Times New Roman</vt:lpstr>
      <vt:lpstr>黑体</vt:lpstr>
      <vt:lpstr>微软雅黑</vt:lpstr>
      <vt:lpstr>Arial Unicode MS</vt:lpstr>
      <vt:lpstr>Symbol</vt:lpstr>
      <vt:lpstr>楷体_GB2312</vt:lpstr>
      <vt:lpstr>新宋体</vt:lpstr>
      <vt:lpstr>굴림</vt:lpstr>
      <vt:lpstr>Comic Sans MS</vt:lpstr>
      <vt:lpstr>Bookman Old Style</vt:lpstr>
      <vt:lpstr>Verdana</vt:lpstr>
      <vt:lpstr>华文楷体</vt:lpstr>
      <vt:lpstr>幼圆</vt:lpstr>
      <vt:lpstr>Tahoma</vt:lpstr>
      <vt:lpstr>News Gothic MT</vt:lpstr>
      <vt:lpstr>Symbol</vt:lpstr>
      <vt:lpstr>华文行楷</vt:lpstr>
      <vt:lpstr>GungsuhChe</vt:lpstr>
      <vt:lpstr>Yu Gothic</vt:lpstr>
      <vt:lpstr>Arial Rounded MT Bold</vt:lpstr>
      <vt:lpstr>Malgun Gothic</vt:lpstr>
      <vt:lpstr>Wingdings 2</vt:lpstr>
      <vt:lpstr>Presentation</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CorelDRAW.Graphic.9</vt:lpstr>
      <vt:lpstr>MS_ClipArt_Gallery.2</vt:lpstr>
      <vt:lpstr>CorelDRAW.Graphic.9</vt:lpstr>
      <vt:lpstr>CorelDRAW.Graphic.9</vt:lpstr>
      <vt:lpstr>CorelDRAW.Graphic.9</vt:lpstr>
      <vt:lpstr>Visio.Drawing.6</vt:lpstr>
      <vt:lpstr>Visio.Drawing.6</vt:lpstr>
      <vt:lpstr>MS_ClipArt_Gallery.2</vt:lpstr>
      <vt:lpstr>MS_ClipArt_Gallery.2</vt:lpstr>
      <vt:lpstr>计算机网络基础</vt:lpstr>
      <vt:lpstr>第 1 章   概述</vt:lpstr>
      <vt:lpstr>问题</vt:lpstr>
      <vt:lpstr>第 1 章   概述</vt:lpstr>
      <vt:lpstr>1.1  计算机网络在信息时代中的作用</vt:lpstr>
      <vt:lpstr>1.1  计算机网络在信息时代中的作用</vt:lpstr>
      <vt:lpstr>Internet 发展</vt:lpstr>
      <vt:lpstr>Internet 中文译名</vt:lpstr>
      <vt:lpstr>PowerPoint 演示文稿</vt:lpstr>
      <vt:lpstr>互连网与互联网</vt:lpstr>
      <vt:lpstr>什么是互联网？</vt:lpstr>
      <vt:lpstr>互联网应用</vt:lpstr>
      <vt:lpstr>互联网的两个重要特点</vt:lpstr>
      <vt:lpstr>1.2  互联网概述</vt:lpstr>
      <vt:lpstr>1.2.1  网络的网络</vt:lpstr>
      <vt:lpstr>1.2.1  网络的网络</vt:lpstr>
      <vt:lpstr>基本概念要清楚</vt:lpstr>
      <vt:lpstr>1.2.2  互联网基础结构发展的三个阶段</vt:lpstr>
      <vt:lpstr>1.2.2  互联网基础结构发展的三个阶段</vt:lpstr>
      <vt:lpstr>1.2.2  互联网基础结构发展的三个阶段</vt:lpstr>
      <vt:lpstr>PowerPoint 演示文稿</vt:lpstr>
      <vt:lpstr>PowerPoint 演示文稿</vt:lpstr>
      <vt:lpstr>互联网的发展情况概况</vt:lpstr>
      <vt:lpstr>互联网的发展情况概况</vt:lpstr>
      <vt:lpstr>1.2.3  互联网的标准化工作</vt:lpstr>
      <vt:lpstr>成为互联网正式标准要经过三个阶段</vt:lpstr>
      <vt:lpstr>各种 RFC 之间的关系 </vt:lpstr>
      <vt:lpstr>1.3  互联网的组成</vt:lpstr>
      <vt:lpstr>1.3  互联网的组成</vt:lpstr>
      <vt:lpstr>互联网的边缘部分与核心部分</vt:lpstr>
      <vt:lpstr>1.3.1  互联网的边缘部分</vt:lpstr>
      <vt:lpstr>端系统之间通信的含义</vt:lpstr>
      <vt:lpstr>端系统之间的两种通信方式</vt:lpstr>
      <vt:lpstr>1.  客户服务器方式</vt:lpstr>
      <vt:lpstr>PowerPoint 演示文稿</vt:lpstr>
      <vt:lpstr>2. 对等连接方式 </vt:lpstr>
      <vt:lpstr>对等连接方式的特点</vt:lpstr>
      <vt:lpstr>PowerPoint 演示文稿</vt:lpstr>
      <vt:lpstr>PowerPoint 演示文稿</vt:lpstr>
      <vt:lpstr>What’s the Internet: “nuts and bolts” view</vt:lpstr>
      <vt:lpstr>What’s the Internet: a service view</vt:lpstr>
      <vt:lpstr>Access networks</vt:lpstr>
      <vt:lpstr>1.3.2  互联网的核心部分</vt:lpstr>
      <vt:lpstr>1.3.2  互联网的核心部分</vt:lpstr>
      <vt:lpstr>传统电话网使用电路交换</vt:lpstr>
      <vt:lpstr>传统电话网使用电路交换</vt:lpstr>
      <vt:lpstr>传统电话网使用电路交换</vt:lpstr>
      <vt:lpstr>电路交换</vt:lpstr>
      <vt:lpstr>电路交换</vt:lpstr>
      <vt:lpstr>PowerPoint 演示文稿</vt:lpstr>
      <vt:lpstr>PowerPoint 演示文稿</vt:lpstr>
      <vt:lpstr>电路交换的通信子网</vt:lpstr>
      <vt:lpstr>存储转发交换方式</vt:lpstr>
      <vt:lpstr>存储转发的分类</vt:lpstr>
      <vt:lpstr>分组交换的原理（一）</vt:lpstr>
      <vt:lpstr>分组交换的原理（二）</vt:lpstr>
      <vt:lpstr>分组交换的原理（三）</vt:lpstr>
      <vt:lpstr>PowerPoint 演示文稿</vt:lpstr>
      <vt:lpstr>分组交换的原理（五）</vt:lpstr>
      <vt:lpstr>PowerPoint 演示文稿</vt:lpstr>
      <vt:lpstr>分组交换的示意图</vt:lpstr>
      <vt:lpstr>注意分组的存储转发过程</vt:lpstr>
      <vt:lpstr>存储转发的优点</vt:lpstr>
      <vt:lpstr>带来的问题？</vt:lpstr>
      <vt:lpstr>1.3.2  互联网的核心部分</vt:lpstr>
      <vt:lpstr>PowerPoint 演示文稿</vt:lpstr>
      <vt:lpstr>路由器</vt:lpstr>
      <vt:lpstr>主机和路由器的作用不同</vt:lpstr>
      <vt:lpstr>分组交换的优点</vt:lpstr>
      <vt:lpstr>存储转发原理并非完全新的概念 </vt:lpstr>
      <vt:lpstr>三种交换的比较 </vt:lpstr>
      <vt:lpstr>三种交换的比较</vt:lpstr>
      <vt:lpstr>1.5  计算机网络的类别</vt:lpstr>
      <vt:lpstr>1.5.1  计算机网络的定义</vt:lpstr>
      <vt:lpstr>1.5.2  几种不同类别的网络</vt:lpstr>
      <vt:lpstr>1. 按照网络的作用范围进行分类</vt:lpstr>
      <vt:lpstr>2. 按照网络的使用者进行分类</vt:lpstr>
      <vt:lpstr>1.6  计算机网络的性能</vt:lpstr>
      <vt:lpstr>1.6.1  计算机网络的性能指标</vt:lpstr>
      <vt:lpstr>1. 速率</vt:lpstr>
      <vt:lpstr>2. 带宽 </vt:lpstr>
      <vt:lpstr>数字信号流随时间的变化</vt:lpstr>
      <vt:lpstr>3. 吞吐量</vt:lpstr>
      <vt:lpstr>4. 时延 (delay 或 latency)</vt:lpstr>
      <vt:lpstr>4. 时延 (delay 或 latency)</vt:lpstr>
      <vt:lpstr>4. 时延 (delay 或 latency)</vt:lpstr>
      <vt:lpstr>4. 时延 (delay 或 latency)</vt:lpstr>
      <vt:lpstr>4. 时延 (delay 或 latency)</vt:lpstr>
      <vt:lpstr>容易产生的错误概念 </vt:lpstr>
      <vt:lpstr>5. 时延带宽积</vt:lpstr>
      <vt:lpstr>6. 往返时间 RTT</vt:lpstr>
      <vt:lpstr>7. 利用率</vt:lpstr>
      <vt:lpstr>时延与网络利用率的关系</vt:lpstr>
      <vt:lpstr>1.6.2  计算机网络的非性能特征 </vt:lpstr>
      <vt:lpstr>1.7  计算机网络的体系结构</vt:lpstr>
      <vt:lpstr>How data be generated and transmitted</vt:lpstr>
      <vt:lpstr>PowerPoint 演示文稿</vt:lpstr>
      <vt:lpstr>We realize that…</vt:lpstr>
      <vt:lpstr>So</vt:lpstr>
      <vt:lpstr>PowerPoint 演示文稿</vt:lpstr>
      <vt:lpstr>PowerPoint 演示文稿</vt:lpstr>
      <vt:lpstr>复杂系统的设计方法学—分层</vt:lpstr>
      <vt:lpstr>PowerPoint 演示文稿</vt:lpstr>
      <vt:lpstr>几个重要观点</vt:lpstr>
      <vt:lpstr>几个重要观点</vt:lpstr>
      <vt:lpstr>分层的特点</vt:lpstr>
      <vt:lpstr>思考题</vt:lpstr>
      <vt:lpstr>思考题</vt:lpstr>
      <vt:lpstr>思考题</vt:lpstr>
      <vt:lpstr>思考题</vt:lpstr>
      <vt:lpstr>分层的原则</vt:lpstr>
      <vt:lpstr>协议与服务</vt:lpstr>
      <vt:lpstr>协议与服务</vt:lpstr>
      <vt:lpstr>什么是网络协议</vt:lpstr>
      <vt:lpstr>对等通信（1）</vt:lpstr>
      <vt:lpstr>一种分层与协议图示例</vt:lpstr>
      <vt:lpstr>PowerPoint 演示文稿</vt:lpstr>
      <vt:lpstr>对等通信（2）</vt:lpstr>
      <vt:lpstr>主机 1 与主机 2的对等实体的通信过程</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OSI vs. TCP/IP</vt:lpstr>
      <vt:lpstr>PowerPoint 演示文稿</vt:lpstr>
      <vt:lpstr>TCP/IP RM</vt:lpstr>
      <vt:lpstr>TCP/IP与OSI模型的比较</vt:lpstr>
      <vt:lpstr>沙漏计时器形状的 TCP/IP协议族 </vt:lpstr>
      <vt:lpstr>几个重要的标准化组织</vt:lpstr>
      <vt:lpstr>【例1-2】客户进程和服务器进程 使用 TCP/IP 协议进行通信</vt:lpstr>
      <vt:lpstr>功能较强的计算机 可同时运行多个服务器进程 </vt:lpstr>
      <vt:lpstr>Network VS JOB</vt:lpstr>
      <vt:lpstr>【例1-1】著名的协议举例</vt:lpstr>
      <vt:lpstr>PowerPoint 演示文稿</vt:lpstr>
      <vt:lpstr>结论</vt:lpstr>
    </vt:vector>
  </TitlesOfParts>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920</dc:creator>
  <cp:lastModifiedBy>一页千秋z</cp:lastModifiedBy>
  <cp:revision>71</cp:revision>
  <dcterms:created xsi:type="dcterms:W3CDTF">2016-10-01T05:27:00Z</dcterms:created>
  <dcterms:modified xsi:type="dcterms:W3CDTF">2019-11-11T05:57:48Z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y fmtid="{D5CDD505-2E9C-101B-9397-08002B2CF9AE}" pid="3" name="KSOProductBuildVer">
    <vt:lpwstr>2052-11.1.0.9145</vt:lpwstr>
  </property>
</Properties>
</file>